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258" r:id="rId3"/>
    <p:sldId id="265" r:id="rId4"/>
    <p:sldId id="266" r:id="rId5"/>
    <p:sldId id="259" r:id="rId6"/>
    <p:sldId id="260" r:id="rId7"/>
    <p:sldId id="261" r:id="rId8"/>
    <p:sldId id="262" r:id="rId9"/>
  </p:sldIdLst>
  <p:sldSz cx="9906000" cy="6858000" type="A4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CC"/>
    <a:srgbClr val="00CC00"/>
    <a:srgbClr val="7BF20E"/>
    <a:srgbClr val="FFFF00"/>
    <a:srgbClr val="FF7C80"/>
    <a:srgbClr val="FFFF66"/>
    <a:srgbClr val="FF00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45" autoAdjust="0"/>
    <p:restoredTop sz="94660"/>
  </p:normalViewPr>
  <p:slideViewPr>
    <p:cSldViewPr>
      <p:cViewPr varScale="1">
        <p:scale>
          <a:sx n="78" d="100"/>
          <a:sy n="78" d="100"/>
        </p:scale>
        <p:origin x="706" y="62"/>
      </p:cViewPr>
      <p:guideLst>
        <p:guide orient="horz" pos="2160"/>
        <p:guide pos="312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84E422C-084C-71C9-93A4-319849F8B0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5562" tIns="47780" rIns="95562" bIns="4778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9793807-34F8-B931-BA73-9AA1B7C1F5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60" cy="498056"/>
          </a:xfrm>
          <a:prstGeom prst="rect">
            <a:avLst/>
          </a:prstGeom>
        </p:spPr>
        <p:txBody>
          <a:bodyPr vert="horz" lIns="95562" tIns="47780" rIns="95562" bIns="47780" rtlCol="0"/>
          <a:lstStyle>
            <a:lvl1pPr algn="r">
              <a:defRPr sz="1300"/>
            </a:lvl1pPr>
          </a:lstStyle>
          <a:p>
            <a:fld id="{535DC3F6-5909-4C21-A046-F673C56037AC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A1573D3-3AA3-4866-63B7-A3E4FF0D2C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60" cy="498054"/>
          </a:xfrm>
          <a:prstGeom prst="rect">
            <a:avLst/>
          </a:prstGeom>
        </p:spPr>
        <p:txBody>
          <a:bodyPr vert="horz" lIns="95562" tIns="47780" rIns="95562" bIns="4778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D809BA5-A8E5-0EDF-6374-8E77D2C8D3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60" cy="498054"/>
          </a:xfrm>
          <a:prstGeom prst="rect">
            <a:avLst/>
          </a:prstGeom>
        </p:spPr>
        <p:txBody>
          <a:bodyPr vert="horz" lIns="95562" tIns="47780" rIns="95562" bIns="47780" rtlCol="0" anchor="b"/>
          <a:lstStyle>
            <a:lvl1pPr algn="r">
              <a:defRPr sz="1300"/>
            </a:lvl1pPr>
          </a:lstStyle>
          <a:p>
            <a:fld id="{30516C77-5949-41D4-9964-3A012E9028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38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5562" tIns="47780" rIns="95562" bIns="4778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60" cy="496332"/>
          </a:xfrm>
          <a:prstGeom prst="rect">
            <a:avLst/>
          </a:prstGeom>
        </p:spPr>
        <p:txBody>
          <a:bodyPr vert="horz" lIns="95562" tIns="47780" rIns="95562" bIns="47780" rtlCol="0"/>
          <a:lstStyle>
            <a:lvl1pPr algn="r">
              <a:defRPr sz="1300"/>
            </a:lvl1pPr>
          </a:lstStyle>
          <a:p>
            <a:fld id="{C0AD6FC8-43CD-4CCB-A5BF-C61C8CC970A3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0" rIns="95562" bIns="4778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5562" tIns="47780" rIns="95562" bIns="4778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5562" tIns="47780" rIns="95562" bIns="4778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60" cy="496332"/>
          </a:xfrm>
          <a:prstGeom prst="rect">
            <a:avLst/>
          </a:prstGeom>
        </p:spPr>
        <p:txBody>
          <a:bodyPr vert="horz" lIns="95562" tIns="47780" rIns="95562" bIns="47780" rtlCol="0" anchor="b"/>
          <a:lstStyle>
            <a:lvl1pPr algn="r">
              <a:defRPr sz="1300"/>
            </a:lvl1pPr>
          </a:lstStyle>
          <a:p>
            <a:fld id="{3AD0B712-387D-4D7C-8F42-F632713DD6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38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872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749B1D95-E79A-46DD-9795-DB3A4E014F14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21A2A7A9-169E-464D-A4BB-D49D588DD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024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749B1D95-E79A-46DD-9795-DB3A4E014F14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21A2A7A9-169E-464D-A4BB-D49D588DD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4123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749B1D95-E79A-46DD-9795-DB3A4E014F14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21A2A7A9-169E-464D-A4BB-D49D588DD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611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749B1D95-E79A-46DD-9795-DB3A4E014F14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21A2A7A9-169E-464D-A4BB-D49D588DD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633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749B1D95-E79A-46DD-9795-DB3A4E014F14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21A2A7A9-169E-464D-A4BB-D49D588DD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1228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749B1D95-E79A-46DD-9795-DB3A4E014F14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21A2A7A9-169E-464D-A4BB-D49D588DD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037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749B1D95-E79A-46DD-9795-DB3A4E014F14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21A2A7A9-169E-464D-A4BB-D49D588DD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9389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749B1D95-E79A-46DD-9795-DB3A4E014F14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21A2A7A9-169E-464D-A4BB-D49D588DD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0719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749B1D95-E79A-46DD-9795-DB3A4E014F14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21A2A7A9-169E-464D-A4BB-D49D588DD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506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749B1D95-E79A-46DD-9795-DB3A4E014F14}" type="datetimeFigureOut">
              <a:rPr lang="fr-FR" smtClean="0"/>
              <a:t>11/08/2026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/>
          <a:lstStyle/>
          <a:p>
            <a:fld id="{21A2A7A9-169E-464D-A4BB-D49D588DDF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6375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435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6F06F6-3C97-4521-8A5F-B7E21A83A0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234044"/>
              </p:ext>
            </p:extLst>
          </p:nvPr>
        </p:nvGraphicFramePr>
        <p:xfrm>
          <a:off x="78307" y="44624"/>
          <a:ext cx="9749386" cy="678211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38189">
                  <a:extLst>
                    <a:ext uri="{9D8B030D-6E8A-4147-A177-3AD203B41FA5}">
                      <a16:colId xmlns:a16="http://schemas.microsoft.com/office/drawing/2014/main" val="2105614702"/>
                    </a:ext>
                  </a:extLst>
                </a:gridCol>
                <a:gridCol w="3357125">
                  <a:extLst>
                    <a:ext uri="{9D8B030D-6E8A-4147-A177-3AD203B41FA5}">
                      <a16:colId xmlns:a16="http://schemas.microsoft.com/office/drawing/2014/main" val="37876335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6185794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5854072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9899553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3908813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9941207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87216622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559464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3327325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3458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534768442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703570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4280592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04940636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6012832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0355343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028915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79169249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78754797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9311047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5128616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08977145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3690879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17273994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725226"/>
                    </a:ext>
                  </a:extLst>
                </a:gridCol>
              </a:tblGrid>
              <a:tr h="276335">
                <a:tc rowSpan="3" gridSpan="2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MDI école" pitchFamily="50" charset="0"/>
                        </a:rPr>
                        <a:t>Ceinture rose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7C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DI école" pitchFamily="50" charset="0"/>
                          <a:ea typeface="+mn-ea"/>
                          <a:cs typeface="+mn-cs"/>
                        </a:rPr>
                        <a:t>Ceinture blanche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DI école" pitchFamily="50" charset="0"/>
                          <a:ea typeface="+mn-ea"/>
                          <a:cs typeface="+mn-cs"/>
                        </a:rPr>
                        <a:t>Ceinture jaune clair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165169706"/>
                  </a:ext>
                </a:extLst>
              </a:tr>
              <a:tr h="1068647"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connais les compléments à 5.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additionner.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600" b="0" i="0" dirty="0">
                        <a:solidFill>
                          <a:srgbClr val="000000"/>
                        </a:solidFill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600" b="0" i="0" dirty="0">
                        <a:solidFill>
                          <a:srgbClr val="000000"/>
                        </a:solidFill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600" b="0" i="0" dirty="0">
                        <a:solidFill>
                          <a:srgbClr val="000000"/>
                        </a:solidFill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sz="600" dirty="0"/>
                    </a:p>
                  </a:txBody>
                  <a:tcPr marL="45720" marR="45720" vert="vert27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décomposer un nombre (de 1 à 10).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connais les tables d’addition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soustraire deux nombres (de 1 à 10).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sais ajouter 1 à un nombre.</a:t>
                      </a:r>
                      <a:endParaRPr lang="fr-FR" sz="600" dirty="0"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600" b="0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sais retrancher 1 à un nombre.</a:t>
                      </a: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sz="600" dirty="0"/>
                    </a:p>
                  </a:txBody>
                  <a:tcPr marL="45720" marR="45720" vert="vert27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connais les doubles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ajouter 10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retrancher 10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sais ajouter 5</a:t>
                      </a: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sais retrancher 5</a:t>
                      </a: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sais calculer en ligne des sommes</a:t>
                      </a: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67873025"/>
                  </a:ext>
                </a:extLst>
              </a:tr>
              <a:tr h="288032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i="0" dirty="0">
                        <a:solidFill>
                          <a:srgbClr val="000000"/>
                        </a:solidFill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577789983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12453354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57290133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39417701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7683148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47288568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551059074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4630023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025173895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17417481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3420610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112253446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31013105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667246842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575393942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E85FDFF-03FD-1578-55DB-2A7E09F5E1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27404"/>
            <a:ext cx="1872208" cy="172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7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6F06F6-3C97-4521-8A5F-B7E21A83A0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103450"/>
              </p:ext>
            </p:extLst>
          </p:nvPr>
        </p:nvGraphicFramePr>
        <p:xfrm>
          <a:off x="78307" y="116632"/>
          <a:ext cx="9699189" cy="658368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105614702"/>
                    </a:ext>
                  </a:extLst>
                </a:gridCol>
                <a:gridCol w="3285117">
                  <a:extLst>
                    <a:ext uri="{9D8B030D-6E8A-4147-A177-3AD203B41FA5}">
                      <a16:colId xmlns:a16="http://schemas.microsoft.com/office/drawing/2014/main" val="145510222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6185794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5854072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9899553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3908813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9941207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87216622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559464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3327325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3458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534768442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703570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4280592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04940636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6012832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0355343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028915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79169249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78754797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9311047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5128616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08977145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3690879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17273994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725226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i="0" dirty="0">
                        <a:solidFill>
                          <a:srgbClr val="000000"/>
                        </a:solidFill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6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577789983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12453354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57290133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39417701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7683148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47288568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551059074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4630023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025173895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17417481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3420610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112253446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31013105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667246842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575393942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29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86798108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30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088013050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31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387635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8480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210E8-EFBA-C7E7-BD7C-5666C6576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2927BBE-AB71-1CEC-09B9-362808ADA3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303339"/>
              </p:ext>
            </p:extLst>
          </p:nvPr>
        </p:nvGraphicFramePr>
        <p:xfrm>
          <a:off x="78307" y="44624"/>
          <a:ext cx="9749386" cy="678211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38189">
                  <a:extLst>
                    <a:ext uri="{9D8B030D-6E8A-4147-A177-3AD203B41FA5}">
                      <a16:colId xmlns:a16="http://schemas.microsoft.com/office/drawing/2014/main" val="2105614702"/>
                    </a:ext>
                  </a:extLst>
                </a:gridCol>
                <a:gridCol w="3357125">
                  <a:extLst>
                    <a:ext uri="{9D8B030D-6E8A-4147-A177-3AD203B41FA5}">
                      <a16:colId xmlns:a16="http://schemas.microsoft.com/office/drawing/2014/main" val="1154917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6185794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5854072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9899553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3908813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9941207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87216622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559464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3327325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3458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534768442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703570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4280592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04940636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6012832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0355343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028915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79169249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78754797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9311047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5128616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08977145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3690879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17273994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725226"/>
                    </a:ext>
                  </a:extLst>
                </a:gridCol>
              </a:tblGrid>
              <a:tr h="276335">
                <a:tc rowSpan="3" gridSpan="2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DI école" pitchFamily="50" charset="0"/>
                          <a:ea typeface="+mn-ea"/>
                          <a:cs typeface="+mn-cs"/>
                        </a:rPr>
                        <a:t>Ceinture jaune foncé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DI école" pitchFamily="50" charset="0"/>
                          <a:ea typeface="+mn-ea"/>
                          <a:cs typeface="+mn-cs"/>
                        </a:rPr>
                        <a:t>Ceinture orange clair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DI école" pitchFamily="50" charset="0"/>
                          <a:ea typeface="+mn-ea"/>
                          <a:cs typeface="+mn-cs"/>
                        </a:rPr>
                        <a:t>Ceinture orange foncé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165169706"/>
                  </a:ext>
                </a:extLst>
              </a:tr>
              <a:tr h="1068647"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additionner 2 multiples de 10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connais les tables d’addition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connais la table de 2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sais calculer en ligne des différences</a:t>
                      </a:r>
                      <a:endParaRPr lang="fr-FR" sz="600" dirty="0"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600" b="0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connais la moitié des nombres pairs </a:t>
                      </a: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sz="600" dirty="0"/>
                    </a:p>
                  </a:txBody>
                  <a:tcPr marL="45720" marR="45720" vert="vert27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connais les doubles et les moitiés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connais le complément à la dizaine supérieure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calculer des sommes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connais la table de 5</a:t>
                      </a:r>
                      <a:endParaRPr lang="fr-FR" sz="600" dirty="0"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connais les tables de soustraction</a:t>
                      </a:r>
                      <a:endParaRPr lang="fr-FR" sz="600" dirty="0"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sz="600" dirty="0"/>
                    </a:p>
                  </a:txBody>
                  <a:tcPr marL="45720" marR="45720" vert="vert27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connais les compléments à 100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ajouter 100 à un nombre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retrancher 100 à un nombre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strike="sngStrike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sais calculer des différences</a:t>
                      </a: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connais la table de 3</a:t>
                      </a: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sais multiplier par 10</a:t>
                      </a: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600" b="0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connais la table de 4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sais calculer des sommes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873025"/>
                  </a:ext>
                </a:extLst>
              </a:tr>
              <a:tr h="288032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strike="sngStrike" dirty="0">
                          <a:latin typeface="MDI école" pitchFamily="50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8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789983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53354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290133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417701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83148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288568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059074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30023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173895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17481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20610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53446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13105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246842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393942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856B5D41-90EA-55C9-EAF2-91B78E764E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27404"/>
            <a:ext cx="1872208" cy="172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56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4AEDE-6FA4-35A4-16FD-AEE09085E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58AA34D-8198-69AC-8693-B7E0CCAA2E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255080"/>
              </p:ext>
            </p:extLst>
          </p:nvPr>
        </p:nvGraphicFramePr>
        <p:xfrm>
          <a:off x="78307" y="116632"/>
          <a:ext cx="9699189" cy="658368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105614702"/>
                    </a:ext>
                  </a:extLst>
                </a:gridCol>
                <a:gridCol w="3285117">
                  <a:extLst>
                    <a:ext uri="{9D8B030D-6E8A-4147-A177-3AD203B41FA5}">
                      <a16:colId xmlns:a16="http://schemas.microsoft.com/office/drawing/2014/main" val="238405978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6185794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5854072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9899553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3908813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9941207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87216622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559464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3327325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3458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534768442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703570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4280592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04940636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6012832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0355343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028915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79169249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78754797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9311047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5128616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08977145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3690879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17273994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725226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i="0" dirty="0">
                        <a:solidFill>
                          <a:srgbClr val="000000"/>
                        </a:solidFill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strike="sngStrike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6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8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789983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53354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290133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417701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83148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288568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059074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30023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173895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17481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20610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53446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13105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246842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393942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29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8047495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30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735841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31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168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6780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6F06F6-3C97-4521-8A5F-B7E21A83A0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324584"/>
              </p:ext>
            </p:extLst>
          </p:nvPr>
        </p:nvGraphicFramePr>
        <p:xfrm>
          <a:off x="78307" y="48477"/>
          <a:ext cx="9749386" cy="678211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38189">
                  <a:extLst>
                    <a:ext uri="{9D8B030D-6E8A-4147-A177-3AD203B41FA5}">
                      <a16:colId xmlns:a16="http://schemas.microsoft.com/office/drawing/2014/main" val="2105614702"/>
                    </a:ext>
                  </a:extLst>
                </a:gridCol>
                <a:gridCol w="3357125">
                  <a:extLst>
                    <a:ext uri="{9D8B030D-6E8A-4147-A177-3AD203B41FA5}">
                      <a16:colId xmlns:a16="http://schemas.microsoft.com/office/drawing/2014/main" val="427576203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6185794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5854072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9899553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3908813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9941207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87216622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559464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3327325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3458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534768442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703570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4280592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04940636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6012832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0355343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028915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79169249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78754797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9311047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5128616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08977145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3690879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17273994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725226"/>
                    </a:ext>
                  </a:extLst>
                </a:gridCol>
              </a:tblGrid>
              <a:tr h="276335">
                <a:tc rowSpan="3" gridSpan="2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DI école" pitchFamily="50" charset="0"/>
                          <a:ea typeface="+mn-ea"/>
                          <a:cs typeface="+mn-cs"/>
                        </a:rPr>
                        <a:t>Ceinture vert clair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BF20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DI école" pitchFamily="50" charset="0"/>
                          <a:ea typeface="+mn-ea"/>
                          <a:cs typeface="+mn-cs"/>
                        </a:rPr>
                        <a:t>Ceinture vert foncé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DI école" pitchFamily="50" charset="0"/>
                          <a:ea typeface="+mn-ea"/>
                          <a:cs typeface="+mn-cs"/>
                        </a:rPr>
                        <a:t>Ceinture bleue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165169706"/>
                  </a:ext>
                </a:extLst>
              </a:tr>
              <a:tr h="1068647"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ajouter 9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ajouter 11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retrancher 9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>
                          <a:latin typeface="MDI école" pitchFamily="50" charset="0"/>
                        </a:rPr>
                        <a:t>Je sais retrancher 11</a:t>
                      </a:r>
                      <a:endParaRPr lang="fr-FR" sz="600" dirty="0"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600" dirty="0">
                          <a:latin typeface="MDI école" pitchFamily="50" charset="0"/>
                        </a:rPr>
                        <a:t>Je sais retrancher 10 à un nombre</a:t>
                      </a:r>
                      <a:endParaRPr lang="fr-FR" sz="600" b="0" i="0" dirty="0">
                        <a:solidFill>
                          <a:srgbClr val="000000"/>
                        </a:solidFill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600" dirty="0">
                          <a:latin typeface="MDI école" pitchFamily="50" charset="0"/>
                        </a:rPr>
                        <a:t>Je sais multiplier par 10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connais les tables de 3 et 4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additionner 3 nombres inférieurs à 10</a:t>
                      </a:r>
                      <a:endParaRPr lang="fr-FR" sz="600" dirty="0"/>
                    </a:p>
                  </a:txBody>
                  <a:tcPr marL="45720" marR="45720" vert="vert27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calculer des doubles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connais la table de 9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connais toutes les tables de multiplication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trouver le complément à la centaine</a:t>
                      </a:r>
                      <a:endParaRPr lang="fr-FR" sz="600" dirty="0"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ajouter 99</a:t>
                      </a:r>
                      <a:endParaRPr lang="fr-FR" sz="600" dirty="0"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600" dirty="0">
                          <a:latin typeface="MDI école" pitchFamily="50" charset="0"/>
                        </a:rPr>
                        <a:t>Je sais ajouter 101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600" dirty="0">
                          <a:latin typeface="MDI école" pitchFamily="50" charset="0"/>
                        </a:rPr>
                        <a:t>Je sais calculer la moitié d’un nombre pair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600" dirty="0"/>
                    </a:p>
                  </a:txBody>
                  <a:tcPr marL="45720" marR="45720" vert="vert27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multiplier par 10, 100 et 1000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soustraire 99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soustraire 101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>
                          <a:latin typeface="MDI école" pitchFamily="50" charset="0"/>
                        </a:rPr>
                        <a:t>Je sais ajouter 50</a:t>
                      </a:r>
                      <a:endParaRPr lang="fr-FR" sz="600" b="0" i="0" dirty="0">
                        <a:solidFill>
                          <a:srgbClr val="000000"/>
                        </a:solidFill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>
                          <a:latin typeface="MDI école" pitchFamily="50" charset="0"/>
                        </a:rPr>
                        <a:t>Je sais soustraire 50</a:t>
                      </a:r>
                      <a:endParaRPr lang="fr-FR" sz="600" b="0" i="0" dirty="0">
                        <a:solidFill>
                          <a:srgbClr val="000000"/>
                        </a:solidFill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multiplier par un multiple de 10</a:t>
                      </a:r>
                      <a:endParaRPr lang="fr-FR" sz="600" b="0" i="0" dirty="0">
                        <a:solidFill>
                          <a:srgbClr val="000000"/>
                        </a:solidFill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calculer le produit de 3 nombres inférieurs à 10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faire des calculs complexes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873025"/>
                  </a:ext>
                </a:extLst>
              </a:tr>
              <a:tr h="288032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6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8</a:t>
                      </a:r>
                    </a:p>
                  </a:txBody>
                  <a:tcPr marL="45720" marR="457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6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marL="45720" marR="4572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4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5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8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789983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53354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290133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417701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83148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288568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059074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30023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173895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17481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20610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53446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13105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246842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393942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E85FDFF-03FD-1578-55DB-2A7E09F5E1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27404"/>
            <a:ext cx="1872208" cy="172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664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6F06F6-3C97-4521-8A5F-B7E21A83A0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379901"/>
              </p:ext>
            </p:extLst>
          </p:nvPr>
        </p:nvGraphicFramePr>
        <p:xfrm>
          <a:off x="78307" y="116632"/>
          <a:ext cx="9699189" cy="658368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105614702"/>
                    </a:ext>
                  </a:extLst>
                </a:gridCol>
                <a:gridCol w="3285117">
                  <a:extLst>
                    <a:ext uri="{9D8B030D-6E8A-4147-A177-3AD203B41FA5}">
                      <a16:colId xmlns:a16="http://schemas.microsoft.com/office/drawing/2014/main" val="96026815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6185794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5854072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9899553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3908813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9941207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87216622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559464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3327325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3458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534768442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703570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4280592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04940636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6012832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0355343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028915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79169249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78754797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9311047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5128616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08977145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3690879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17273994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725226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8</a:t>
                      </a:r>
                    </a:p>
                  </a:txBody>
                  <a:tcPr marL="45720" marR="457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6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6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8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789983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53354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290133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417701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83148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288568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059074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30023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173895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17481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20610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253446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13105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246842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393942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29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929952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30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985995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31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856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231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6F06F6-3C97-4521-8A5F-B7E21A83A0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426147"/>
              </p:ext>
            </p:extLst>
          </p:nvPr>
        </p:nvGraphicFramePr>
        <p:xfrm>
          <a:off x="89102" y="44624"/>
          <a:ext cx="9751272" cy="678108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38400">
                  <a:extLst>
                    <a:ext uri="{9D8B030D-6E8A-4147-A177-3AD203B41FA5}">
                      <a16:colId xmlns:a16="http://schemas.microsoft.com/office/drawing/2014/main" val="2105614702"/>
                    </a:ext>
                  </a:extLst>
                </a:gridCol>
                <a:gridCol w="3358800">
                  <a:extLst>
                    <a:ext uri="{9D8B030D-6E8A-4147-A177-3AD203B41FA5}">
                      <a16:colId xmlns:a16="http://schemas.microsoft.com/office/drawing/2014/main" val="65715495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6185794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5854072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9899553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3908813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9941207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87216622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559464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3327325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3458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534768442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703570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4280592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04940636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6012832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0355343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028915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79169249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78754797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9311047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5128616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08977145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3690879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17273994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725226"/>
                    </a:ext>
                  </a:extLst>
                </a:gridCol>
              </a:tblGrid>
              <a:tr h="279544">
                <a:tc rowSpan="3" gridSpan="2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DI école" pitchFamily="50" charset="0"/>
                          <a:ea typeface="+mn-ea"/>
                          <a:cs typeface="+mn-cs"/>
                        </a:rPr>
                        <a:t>Ceinture violette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33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DI école" pitchFamily="50" charset="0"/>
                          <a:ea typeface="+mn-ea"/>
                          <a:cs typeface="+mn-cs"/>
                        </a:rPr>
                        <a:t>Ceinture marron</a:t>
                      </a:r>
                    </a:p>
                  </a:txBody>
                  <a:tcPr marL="45720" marR="4572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 marL="45720" marR="45720"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bg1"/>
                          </a:solidFill>
                          <a:latin typeface="MDI école" pitchFamily="50" charset="0"/>
                        </a:rPr>
                        <a:t>Ceinture noire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169706"/>
                  </a:ext>
                </a:extLst>
              </a:tr>
              <a:tr h="1188000">
                <a:tc gridSpan="2"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diviser par 2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diviser par 5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multiplier par 11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connais les critères de divisibilité par 5 et 3</a:t>
                      </a:r>
                      <a:endParaRPr lang="fr-FR" sz="600" dirty="0"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diviser par 10</a:t>
                      </a:r>
                      <a:endParaRPr lang="fr-FR" sz="600" b="0" i="0" dirty="0">
                        <a:solidFill>
                          <a:srgbClr val="000000"/>
                        </a:solidFill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connais les tables de division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calculer mentalement des divisions avec le reste</a:t>
                      </a: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fr-FR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DI école" pitchFamily="50" charset="0"/>
                          <a:ea typeface="+mn-ea"/>
                          <a:cs typeface="+mn-cs"/>
                        </a:rPr>
                        <a:t>Je sais multiplier par 20</a:t>
                      </a:r>
                      <a:endParaRPr lang="fr-FR" sz="500" dirty="0"/>
                    </a:p>
                  </a:txBody>
                  <a:tcPr marL="45720" marR="45720" vert="vert27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calculer le complément d’un nombre décimal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calculer le complément à l’entier d’un décimal </a:t>
                      </a: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multiplier par 10, 100, 1000 un nombre décimal</a:t>
                      </a: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diviser par 10, 100, 1000 un nombre décimal</a:t>
                      </a: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additionner un nombre entier et un nombre décimal</a:t>
                      </a: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calculer la moitié d’un nombre impair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soustraire un nombre entier à un nombre décimal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trouver le quart d’un nombre ; diviser par 4</a:t>
                      </a:r>
                    </a:p>
                  </a:txBody>
                  <a:tcPr marL="45720" marR="45720" vert="vert27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  <a:tabLst/>
                        <a:defRPr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additionner 2 nombres décimaux</a:t>
                      </a:r>
                    </a:p>
                  </a:txBody>
                  <a:tcPr marL="45720" marR="45720" vert="vert27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multiplier un entier par 0,1 ; 0,01 et 0,001</a:t>
                      </a:r>
                      <a:endParaRPr lang="fr-FR" sz="600" dirty="0">
                        <a:latin typeface="MDI école" pitchFamily="50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600" b="0" i="0" u="none" strike="noStrike" cap="none" dirty="0">
                          <a:solidFill>
                            <a:srgbClr val="000000"/>
                          </a:solidFill>
                          <a:latin typeface="MDI école" pitchFamily="50" charset="0"/>
                          <a:ea typeface="Calibri"/>
                          <a:cs typeface="Calibri"/>
                          <a:sym typeface="Calibri"/>
                        </a:rPr>
                        <a:t>Je sais soustraire 2 nombres décimaux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multiplier un décimal par 0,1 ; 0,01 ; 0,001</a:t>
                      </a:r>
                      <a:endParaRPr lang="fr-FR" sz="600" b="0" i="0" dirty="0">
                        <a:solidFill>
                          <a:srgbClr val="000000"/>
                        </a:solidFill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réaliser des calculs avec 10% et 20%</a:t>
                      </a:r>
                      <a:endParaRPr lang="fr-FR" sz="600" b="0" i="0" dirty="0">
                        <a:solidFill>
                          <a:srgbClr val="000000"/>
                        </a:solidFill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" dirty="0">
                          <a:latin typeface="MDI école" pitchFamily="50" charset="0"/>
                        </a:rPr>
                        <a:t>Je sais réaliser des calculs avec 50% et 25%</a:t>
                      </a:r>
                      <a:endParaRPr lang="fr-FR" sz="600" b="0" i="0" dirty="0">
                        <a:solidFill>
                          <a:srgbClr val="000000"/>
                        </a:solidFill>
                        <a:effectLst/>
                        <a:latin typeface="MDI école" pitchFamily="50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600" dirty="0">
                          <a:solidFill>
                            <a:srgbClr val="000000"/>
                          </a:solidFill>
                          <a:latin typeface="MDI école" pitchFamily="50" charset="0"/>
                        </a:rPr>
                        <a:t>Je sais encadrer un décimal par deux entiers</a:t>
                      </a: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600" dirty="0"/>
                    </a:p>
                  </a:txBody>
                  <a:tcPr marL="45720" marR="45720"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67873025"/>
                  </a:ext>
                </a:extLst>
              </a:tr>
              <a:tr h="72008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6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8</a:t>
                      </a:r>
                    </a:p>
                  </a:txBody>
                  <a:tcPr marL="0" marR="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6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8</a:t>
                      </a:r>
                    </a:p>
                  </a:txBody>
                  <a:tcPr marL="0" marR="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4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5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577789983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124533549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57290133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39417701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76831489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47288568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551059074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46300239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025173895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17417481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34206109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112253446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310131059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667246842"/>
                  </a:ext>
                </a:extLst>
              </a:tr>
              <a:tr h="335453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latin typeface="More Sugar" pitchFamily="2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575393942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E85FDFF-03FD-1578-55DB-2A7E09F5E1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27404"/>
            <a:ext cx="1872208" cy="172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53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6F06F6-3C97-4521-8A5F-B7E21A83A0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235934"/>
              </p:ext>
            </p:extLst>
          </p:nvPr>
        </p:nvGraphicFramePr>
        <p:xfrm>
          <a:off x="78307" y="102840"/>
          <a:ext cx="9771197" cy="658368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105614702"/>
                    </a:ext>
                  </a:extLst>
                </a:gridCol>
                <a:gridCol w="3357125">
                  <a:extLst>
                    <a:ext uri="{9D8B030D-6E8A-4147-A177-3AD203B41FA5}">
                      <a16:colId xmlns:a16="http://schemas.microsoft.com/office/drawing/2014/main" val="386086496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6185794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5854072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9899553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3908813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9941207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87216622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559464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3327325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345843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534768442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7035703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742805926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049406368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46012832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70355343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60289159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79169249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278754797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93110471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251286164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4089771450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136908795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172739947"/>
                    </a:ext>
                  </a:extLst>
                </a:gridCol>
                <a:gridCol w="252253">
                  <a:extLst>
                    <a:ext uri="{9D8B030D-6E8A-4147-A177-3AD203B41FA5}">
                      <a16:colId xmlns:a16="http://schemas.microsoft.com/office/drawing/2014/main" val="3408725226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8</a:t>
                      </a:r>
                    </a:p>
                  </a:txBody>
                  <a:tcPr marL="45720" marR="457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dirty="0">
                          <a:solidFill>
                            <a:srgbClr val="000000"/>
                          </a:solidFill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6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8</a:t>
                      </a:r>
                    </a:p>
                  </a:txBody>
                  <a:tcPr marL="45720" marR="4572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1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latin typeface="MDI école" pitchFamily="50" charset="0"/>
                        </a:rPr>
                        <a:t>2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3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effectLst/>
                          <a:latin typeface="MDI école" pitchFamily="50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6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MDI école" pitchFamily="50" charset="0"/>
                        </a:rPr>
                        <a:t>7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b="1" dirty="0">
                        <a:latin typeface="MDI école" pitchFamily="50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577789983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12453354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57290133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39417701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7683148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47288568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551059074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24630023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22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025173895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17417481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24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73420610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112253446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26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310131059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667246842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28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575393942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29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4143463004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30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322592"/>
                  </a:ext>
                </a:extLst>
              </a:tr>
              <a:tr h="27633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latin typeface="MDI école" pitchFamily="50" charset="0"/>
                        </a:rPr>
                        <a:t>31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0" marR="0" marT="0" marB="0">
                    <a:pattFill prst="pct90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2493618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7440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830</Words>
  <Application>Microsoft Office PowerPoint</Application>
  <PresentationFormat>Format A4 (210 x 297 mm)</PresentationFormat>
  <Paragraphs>367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MDI école</vt:lpstr>
      <vt:lpstr>More Sugar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Mysticlolly</dc:creator>
  <cp:lastModifiedBy>Utilisateur</cp:lastModifiedBy>
  <cp:revision>105</cp:revision>
  <cp:lastPrinted>2024-09-20T13:37:52Z</cp:lastPrinted>
  <dcterms:created xsi:type="dcterms:W3CDTF">2012-12-11T19:47:34Z</dcterms:created>
  <dcterms:modified xsi:type="dcterms:W3CDTF">2026-08-11T10:18:40Z</dcterms:modified>
</cp:coreProperties>
</file>