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98" r:id="rId4"/>
    <p:sldId id="259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7" d="100"/>
          <a:sy n="57" d="100"/>
        </p:scale>
        <p:origin x="26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6AD46AF-1852-4F85-AE83-526F50FC2854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8005C14-F6FD-48B5-ABF2-340DE3CA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13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6AD46AF-1852-4F85-AE83-526F50FC2854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8005C14-F6FD-48B5-ABF2-340DE3CA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25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6AD46AF-1852-4F85-AE83-526F50FC2854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8005C14-F6FD-48B5-ABF2-340DE3CA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97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6AD46AF-1852-4F85-AE83-526F50FC2854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8005C14-F6FD-48B5-ABF2-340DE3CA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17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6AD46AF-1852-4F85-AE83-526F50FC2854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8005C14-F6FD-48B5-ABF2-340DE3CA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53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6AD46AF-1852-4F85-AE83-526F50FC2854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8005C14-F6FD-48B5-ABF2-340DE3CA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36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6AD46AF-1852-4F85-AE83-526F50FC2854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8005C14-F6FD-48B5-ABF2-340DE3CA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09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6AD46AF-1852-4F85-AE83-526F50FC2854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8005C14-F6FD-48B5-ABF2-340DE3CA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39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6AD46AF-1852-4F85-AE83-526F50FC2854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8005C14-F6FD-48B5-ABF2-340DE3CA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74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6AD46AF-1852-4F85-AE83-526F50FC2854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8005C14-F6FD-48B5-ABF2-340DE3CA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38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6AD46AF-1852-4F85-AE83-526F50FC2854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88005C14-F6FD-48B5-ABF2-340DE3CA6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57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766ED52-101D-9054-3D31-22D98C3F62DB}"/>
              </a:ext>
            </a:extLst>
          </p:cNvPr>
          <p:cNvSpPr txBox="1"/>
          <p:nvPr userDrawn="1"/>
        </p:nvSpPr>
        <p:spPr>
          <a:xfrm>
            <a:off x="2708920" y="9675331"/>
            <a:ext cx="4149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http://www.mysticlolly.fr</a:t>
            </a:r>
          </a:p>
        </p:txBody>
      </p:sp>
    </p:spTree>
    <p:extLst>
      <p:ext uri="{BB962C8B-B14F-4D97-AF65-F5344CB8AC3E}">
        <p14:creationId xmlns:p14="http://schemas.microsoft.com/office/powerpoint/2010/main" val="96681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717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erlin Sans FB" pitchFamily="34" charset="0"/>
                <a:cs typeface="JulesLove" pitchFamily="34" charset="0"/>
              </a:rPr>
              <a:t>Liste des consignes : </a:t>
            </a:r>
            <a:r>
              <a:rPr lang="fr-FR" u="sng" dirty="0">
                <a:latin typeface="Berlin Sans FB" pitchFamily="34" charset="0"/>
                <a:cs typeface="JulesLove" pitchFamily="34" charset="0"/>
              </a:rPr>
              <a:t>Ateliers graphiques PS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80979" y="551179"/>
            <a:ext cx="2535176" cy="1467525"/>
            <a:chOff x="5230400" y="76201"/>
            <a:chExt cx="1211059" cy="701040"/>
          </a:xfrm>
        </p:grpSpPr>
        <p:pic>
          <p:nvPicPr>
            <p:cNvPr id="4" name="Picture 2" descr="http://www.editions-retz.com/sites/default/files/styles/ouvrage_multivisuel_grand/public/ouvrage/9782725629537.JPG?itok=8mz6rw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839" y="318937"/>
              <a:ext cx="378620" cy="427824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00" y="76201"/>
              <a:ext cx="885958" cy="70104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73289"/>
              </p:ext>
            </p:extLst>
          </p:nvPr>
        </p:nvGraphicFramePr>
        <p:xfrm>
          <a:off x="189000" y="901700"/>
          <a:ext cx="6480000" cy="828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40">
                  <a:extLst>
                    <a:ext uri="{9D8B030D-6E8A-4147-A177-3AD203B41FA5}">
                      <a16:colId xmlns:a16="http://schemas.microsoft.com/office/drawing/2014/main" val="3108969280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610525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235722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604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6999153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409307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000081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12024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3880676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2545319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2071786"/>
                    </a:ext>
                  </a:extLst>
                </a:gridCol>
              </a:tblGrid>
              <a:tr h="1310640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45138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1 - LE</a:t>
                      </a:r>
                      <a:r>
                        <a:rPr lang="fr-FR" b="1" baseline="0" dirty="0"/>
                        <a:t> TRAIT VERTICAL</a:t>
                      </a:r>
                      <a:endParaRPr lang="fr-FR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1. Carton</a:t>
                      </a:r>
                      <a:r>
                        <a:rPr lang="fr-FR" sz="1000" b="1" baseline="0" dirty="0"/>
                        <a:t> gondolé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1872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2. Fines bandes de carton gondolé et feutres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0825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3. Languettes de papier</a:t>
                      </a:r>
                      <a:r>
                        <a:rPr lang="fr-FR" sz="1000" b="1" baseline="0" dirty="0"/>
                        <a:t> et feutre noir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72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4.</a:t>
                      </a:r>
                      <a:r>
                        <a:rPr lang="fr-FR" sz="1000" b="1" baseline="0" dirty="0"/>
                        <a:t> Bandes de papier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443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5.</a:t>
                      </a:r>
                      <a:r>
                        <a:rPr lang="fr-FR" sz="1000" b="1" baseline="0" dirty="0"/>
                        <a:t> Trois bandes de papier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2225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6. </a:t>
                      </a:r>
                      <a:r>
                        <a:rPr lang="fr-FR" sz="1000" b="1" dirty="0" err="1"/>
                        <a:t>Drawing</a:t>
                      </a:r>
                      <a:r>
                        <a:rPr lang="fr-FR" sz="1000" b="1" dirty="0"/>
                        <a:t> </a:t>
                      </a:r>
                      <a:r>
                        <a:rPr lang="fr-FR" sz="1000" b="1" dirty="0" err="1"/>
                        <a:t>gum</a:t>
                      </a:r>
                      <a:r>
                        <a:rPr lang="fr-FR" sz="1000" b="1" dirty="0"/>
                        <a:t>,</a:t>
                      </a:r>
                      <a:r>
                        <a:rPr lang="fr-FR" sz="1000" b="1" baseline="0" dirty="0"/>
                        <a:t> encres et feutre noir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5083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2 - LE TRAIT HORIZONTAL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1.</a:t>
                      </a:r>
                      <a:r>
                        <a:rPr lang="fr-FR" sz="1000" b="1" baseline="0" dirty="0"/>
                        <a:t> Gommettes de couleur et feutres</a:t>
                      </a:r>
                      <a:r>
                        <a:rPr lang="fr-FR" sz="1000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582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2.</a:t>
                      </a:r>
                      <a:r>
                        <a:rPr lang="fr-FR" sz="1000" b="1" baseline="0" dirty="0"/>
                        <a:t> Gommettes roses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2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3.</a:t>
                      </a:r>
                      <a:r>
                        <a:rPr lang="fr-FR" sz="1000" b="1" baseline="0" dirty="0"/>
                        <a:t> Soleil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998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4.</a:t>
                      </a:r>
                      <a:r>
                        <a:rPr lang="fr-FR" sz="1000" b="1" baseline="0" dirty="0"/>
                        <a:t> Encres de couleur et feutre noir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3538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3 - LE ROND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1.</a:t>
                      </a:r>
                      <a:r>
                        <a:rPr lang="fr-FR" sz="1000" b="1" baseline="0" dirty="0"/>
                        <a:t> Feuille ronde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3667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2. Empreintes rondes, peinture et feutres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8073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3. Ronds de couleur</a:t>
                      </a:r>
                      <a:r>
                        <a:rPr lang="fr-FR" sz="1000" b="1" baseline="0" dirty="0"/>
                        <a:t>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513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4. Empreintes de ronds de mousse</a:t>
                      </a:r>
                      <a:r>
                        <a:rPr lang="fr-FR" sz="1000" b="1" baseline="0" dirty="0"/>
                        <a:t>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1504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5. Grands, petits ronds et feutres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6379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6. Petits carrés de couleur et feutres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019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7. Ronds du plus grand au plus petit et feutres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31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8. Empreintes de bobines de fil et feutres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832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9. Anneau,</a:t>
                      </a:r>
                      <a:r>
                        <a:rPr lang="fr-FR" sz="1000" b="1" baseline="0" dirty="0"/>
                        <a:t> ronds de couleurs et feutre noir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9412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10. Anneau et feutres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2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16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10341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129090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 2.3 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Soleil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son geste au support proposé.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avec un feutre des traits horizontaux croissants de gauche à droite entre les bandelettes blanches, tout autour du rond jaune.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23354" r="17443" b="18199"/>
          <a:stretch/>
        </p:blipFill>
        <p:spPr>
          <a:xfrm>
            <a:off x="4665146" y="313596"/>
            <a:ext cx="1947381" cy="1493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2016979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2042657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2.3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Soleil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son geste au support proposé.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avec un feutre des traits horizontaux croissants de gauche à droite entre les bandelettes blanches, tout autour du rond jaune.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23354" r="17443" b="18199"/>
          <a:stretch/>
        </p:blipFill>
        <p:spPr>
          <a:xfrm>
            <a:off x="4665146" y="2227163"/>
            <a:ext cx="1947381" cy="1493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9158" y="393054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017" y="3956224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2.3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Soleil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son geste au support proposé.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avec un feutre des traits horizontaux croissants de gauche à droite entre les bandelettes blanches, tout autour du rond jaune.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23354" r="17443" b="18199"/>
          <a:stretch/>
        </p:blipFill>
        <p:spPr>
          <a:xfrm>
            <a:off x="4665146" y="4140730"/>
            <a:ext cx="1947381" cy="1493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158" y="583898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017" y="5864666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2.3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Soleil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son geste au support proposé.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avec un feutre des traits horizontaux croissants de gauche à droite entre les bandelettes blanches, tout autour du rond jaune.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23354" r="17443" b="18199"/>
          <a:stretch/>
        </p:blipFill>
        <p:spPr>
          <a:xfrm>
            <a:off x="4665146" y="6049172"/>
            <a:ext cx="1947381" cy="1493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9158" y="7747429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7773107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2.3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Soleil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son geste au support proposé.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avec un feutre des traits horizontaux croissants de gauche à droite entre les bandelettes blanches, tout autour du rond jaune.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88" t="23354" r="17443" b="18199"/>
          <a:stretch/>
        </p:blipFill>
        <p:spPr>
          <a:xfrm>
            <a:off x="4665146" y="7957613"/>
            <a:ext cx="1947381" cy="1493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8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11993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119932"/>
            <a:ext cx="501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 2.4 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Encres de couleur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le sens du geste horizontal et le sens du geste vertical.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traits horizontaux de couleurs différentes à l’encre dans le sens de la largeur  de la bande blanche. Faire des traits verticaux au feutre noir entre chaque trait horizontal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21892" r="26941" b="15023"/>
          <a:stretch/>
        </p:blipFill>
        <p:spPr>
          <a:xfrm>
            <a:off x="5547432" y="301703"/>
            <a:ext cx="1065095" cy="1550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203350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2033500"/>
            <a:ext cx="501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2.4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Encres de couleur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le sens du geste horizontal et le sens du geste vertical.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traits horizontaux de couleurs différentes à l’encre dans le sens de la largeur  de la bande blanche. Faire des traits verticaux au feutre noir entre chaque trait horizontal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21892" r="26941" b="15023"/>
          <a:stretch/>
        </p:blipFill>
        <p:spPr>
          <a:xfrm>
            <a:off x="5547432" y="2215271"/>
            <a:ext cx="1065095" cy="1550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9158" y="394706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017" y="3947068"/>
            <a:ext cx="501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2.4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Encres de couleur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le sens du geste horizontal et le sens du geste vertical.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traits horizontaux de couleurs différentes à l’encre dans le sens de la largeur  de la bande blanche. Faire des traits verticaux au feutre noir entre chaque trait horizontal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21892" r="26941" b="15023"/>
          <a:stretch/>
        </p:blipFill>
        <p:spPr>
          <a:xfrm>
            <a:off x="5547432" y="4128839"/>
            <a:ext cx="1065095" cy="1550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158" y="586063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017" y="5860636"/>
            <a:ext cx="501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2.4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Encres de couleur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le sens du geste horizontal et le sens du geste vertical.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traits horizontaux de couleurs différentes à l’encre dans le sens de la largeur  de la bande blanche. Faire des traits verticaux au feutre noir entre chaque trait horizontal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21892" r="26941" b="15023"/>
          <a:stretch/>
        </p:blipFill>
        <p:spPr>
          <a:xfrm>
            <a:off x="5547432" y="6042407"/>
            <a:ext cx="1065095" cy="1550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9158" y="777420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7774204"/>
            <a:ext cx="501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2.4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Encres de couleur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le sens du geste horizontal et le sens du geste vertical.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traits horizontaux de couleurs différentes à l’encre dans le sens de la largeur  de la bande blanche. Faire des traits verticaux au feutre noir entre chaque trait horizontal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8" t="21892" r="26941" b="15023"/>
          <a:stretch/>
        </p:blipFill>
        <p:spPr>
          <a:xfrm>
            <a:off x="5547432" y="7955975"/>
            <a:ext cx="1065095" cy="1550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9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393054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3956226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3.1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Feuille ronde et feutres»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maitriser l’espace en adaptant l’ampleur de son geste au support proposé et à la tâche demandée.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feutre, autour du rond bleu, des ronds croissants, concentriques et de couleur différente.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6" t="20724" r="22658" b="27160"/>
          <a:stretch/>
        </p:blipFill>
        <p:spPr>
          <a:xfrm>
            <a:off x="4702092" y="4160317"/>
            <a:ext cx="1910435" cy="14540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201698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2042658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3.1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Feuille ronde et feutres»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maitriser l’espace en adaptant l’ampleur de son geste au support proposé et à la tâche demandée.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feutre, autour du rond bleu, des ronds croissants, concentriques et de couleur différente.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6" t="20724" r="22658" b="27160"/>
          <a:stretch/>
        </p:blipFill>
        <p:spPr>
          <a:xfrm>
            <a:off x="4702092" y="2246749"/>
            <a:ext cx="1910435" cy="14540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9158" y="584411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017" y="5869794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3.1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Feuille ronde et feutres»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maitriser l’espace en adaptant l’ampleur de son geste au support proposé et à la tâche demandée.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feutre, autour du rond bleu, des ronds croissants, concentriques et de couleur différente.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6" t="20724" r="22658" b="27160"/>
          <a:stretch/>
        </p:blipFill>
        <p:spPr>
          <a:xfrm>
            <a:off x="4702092" y="6073885"/>
            <a:ext cx="1910435" cy="14540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158" y="775768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017" y="7783362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3.1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Feuille ronde et feutres»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maitriser l’espace en adaptant l’ampleur de son geste au support proposé et à la tâche demandée.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feutre, autour du rond bleu, des ronds croissants, concentriques et de couleur différente.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6" t="20724" r="22658" b="27160"/>
          <a:stretch/>
        </p:blipFill>
        <p:spPr>
          <a:xfrm>
            <a:off x="4702092" y="7987453"/>
            <a:ext cx="1910435" cy="14540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9158" y="116251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141929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 3.1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Feuille ronde et feutres»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maitriser l’espace en adaptant l’ampleur de son geste au support proposé et à la tâche demandée.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feutre, autour du rond bleu, des ronds croissants, concentriques et de couleur différente.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6" t="20724" r="22658" b="27160"/>
          <a:stretch/>
        </p:blipFill>
        <p:spPr>
          <a:xfrm>
            <a:off x="4702092" y="346020"/>
            <a:ext cx="1910435" cy="14540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3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584411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5844116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3.2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rondes, peinture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contrôler son geste dans un espace donné.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plusieurs empreintes rondes, de couleurs différentes, partout sur la feuille. Faire des ronds fermés au feutre autour de chaque empreinte en changeant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26587" r="14521" b="15023"/>
          <a:stretch/>
        </p:blipFill>
        <p:spPr>
          <a:xfrm>
            <a:off x="4702092" y="6152828"/>
            <a:ext cx="1886671" cy="12961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775768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7757684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3.2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rondes, peinture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contrôler son geste dans un espace donné.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plusieurs empreintes rondes, de couleurs différentes, partout sur la feuille. Faire des ronds fermés au feutre autour de chaque empreinte en changeant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26587" r="14521" b="15023"/>
          <a:stretch/>
        </p:blipFill>
        <p:spPr>
          <a:xfrm>
            <a:off x="4702092" y="8066396"/>
            <a:ext cx="1886671" cy="12961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9158" y="393054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017" y="3930548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3.2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rondes, peinture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contrôler son geste dans un espace donné.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plusieurs empreintes rondes, de couleurs différentes, partout sur la feuille. Faire des ronds fermés au feutre autour de chaque empreinte en changeant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26587" r="14521" b="15023"/>
          <a:stretch/>
        </p:blipFill>
        <p:spPr>
          <a:xfrm>
            <a:off x="4702092" y="4239260"/>
            <a:ext cx="1886671" cy="12961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158" y="201698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017" y="2016980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3.2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rondes, peinture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contrôler son geste dans un espace donné.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plusieurs empreintes rondes, de couleurs différentes, partout sur la feuille. Faire des ronds fermés au feutre autour de chaque empreinte en changeant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26587" r="14521" b="15023"/>
          <a:stretch/>
        </p:blipFill>
        <p:spPr>
          <a:xfrm>
            <a:off x="4702092" y="2325692"/>
            <a:ext cx="1886671" cy="12961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9158" y="10341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103412"/>
            <a:ext cx="4525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3.2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rondes, peinture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contrôler son geste dans un espace donné.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plusieurs empreintes rondes, de couleurs différentes, partout sur la feuille. Faire des ronds fermés au feutre autour de chaque empreinte en changeant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26587" r="14521" b="15023"/>
          <a:stretch/>
        </p:blipFill>
        <p:spPr>
          <a:xfrm>
            <a:off x="4702092" y="412124"/>
            <a:ext cx="1886671" cy="12961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429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775768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7757684"/>
            <a:ext cx="4657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3.3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Ronds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Gérer l’espace proposé en adaptant son geste.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ronds de papier en évitant qu’ils se touchent. Tracer au feutre des ronds autour des ronds collés. Changer de couleur et tracer des ronds à l’intérieur des ronds collés.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22136" r="19110" b="23800"/>
          <a:stretch/>
        </p:blipFill>
        <p:spPr>
          <a:xfrm>
            <a:off x="4797152" y="8090362"/>
            <a:ext cx="1815375" cy="1248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584411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5844116"/>
            <a:ext cx="4657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3.3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Ronds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Gérer l’espace proposé en adaptant son geste.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ronds de papier en évitant qu’ils se touchent. Tracer au feutre des ronds autour des ronds collés. Changer de couleur et tracer des ronds à l’intérieur des ronds collés.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22136" r="19110" b="23800"/>
          <a:stretch/>
        </p:blipFill>
        <p:spPr>
          <a:xfrm>
            <a:off x="4797152" y="6176794"/>
            <a:ext cx="1815375" cy="1248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9158" y="393054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017" y="3930548"/>
            <a:ext cx="4657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3.3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Ronds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Gérer l’espace proposé en adaptant son geste.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ronds de papier en évitant qu’ils se touchent. Tracer au feutre des ronds autour des ronds collés. Changer de couleur et tracer des ronds à l’intérieur des ronds collés.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22136" r="19110" b="23800"/>
          <a:stretch/>
        </p:blipFill>
        <p:spPr>
          <a:xfrm>
            <a:off x="4797152" y="4263226"/>
            <a:ext cx="1815375" cy="1248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158" y="201698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017" y="2016980"/>
            <a:ext cx="4657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3.3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Ronds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Gérer l’espace proposé en adaptant son geste.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ronds de papier en évitant qu’ils se touchent. Tracer au feutre des ronds autour des ronds collés. Changer de couleur et tracer des ronds à l’intérieur des ronds collés.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22136" r="19110" b="23800"/>
          <a:stretch/>
        </p:blipFill>
        <p:spPr>
          <a:xfrm>
            <a:off x="4797152" y="2349658"/>
            <a:ext cx="1815375" cy="1248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9158" y="10341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103412"/>
            <a:ext cx="4657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3.3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Ronds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Gérer l’espace proposé en adaptant son geste.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ronds de papier en évitant qu’ils se touchent. Tracer au feutre des ronds autour des ronds collés. Changer de couleur et tracer des ronds à l’intérieur des ronds collés.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22136" r="19110" b="23800"/>
          <a:stretch/>
        </p:blipFill>
        <p:spPr>
          <a:xfrm>
            <a:off x="4797152" y="436090"/>
            <a:ext cx="1815375" cy="1248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817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08" y="10341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9367" y="103412"/>
            <a:ext cx="4801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3.4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de ronds de mousse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dans un espace restreint.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plusieurs empreintes en peinture partout sur la feuille. Tracer au feutre deux ronds concentriques, à l’intérieur de l’empreinte.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8239" r="13242" b="24287"/>
          <a:stretch/>
        </p:blipFill>
        <p:spPr>
          <a:xfrm>
            <a:off x="4976778" y="532651"/>
            <a:ext cx="1658635" cy="10550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8508" y="201698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9367" y="2016980"/>
            <a:ext cx="4801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3.4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de ronds de mousse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dans un espace restreint.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plusieurs empreintes en peinture partout sur la feuille. Tracer au feutre deux ronds concentriques, à l’intérieur de l’empreinte.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8239" r="13242" b="24287"/>
          <a:stretch/>
        </p:blipFill>
        <p:spPr>
          <a:xfrm>
            <a:off x="4976778" y="2446219"/>
            <a:ext cx="1658635" cy="10550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8508" y="393054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9367" y="3930548"/>
            <a:ext cx="4801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3.4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de ronds de mousse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dans un espace restreint.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plusieurs empreintes en peinture partout sur la feuille. Tracer au feutre deux ronds concentriques, à l’intérieur de l’empreinte.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8239" r="13242" b="24287"/>
          <a:stretch/>
        </p:blipFill>
        <p:spPr>
          <a:xfrm>
            <a:off x="4976778" y="4359787"/>
            <a:ext cx="1658635" cy="10550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8508" y="584411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9367" y="5844116"/>
            <a:ext cx="4801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3.4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de ronds de mousse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dans un espace restreint.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plusieurs empreintes en peinture partout sur la feuille. Tracer au feutre deux ronds concentriques, à l’intérieur de l’empreinte.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8239" r="13242" b="24287"/>
          <a:stretch/>
        </p:blipFill>
        <p:spPr>
          <a:xfrm>
            <a:off x="4976778" y="6273355"/>
            <a:ext cx="1658635" cy="10550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8508" y="775768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9367" y="7757684"/>
            <a:ext cx="4801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3.4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de ronds de mousse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dans un espace restreint.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plusieurs empreintes en peinture partout sur la feuille. Tracer au feutre deux ronds concentriques, à l’intérieur de l’empreinte.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8239" r="13242" b="24287"/>
          <a:stretch/>
        </p:blipFill>
        <p:spPr>
          <a:xfrm>
            <a:off x="4976778" y="8186923"/>
            <a:ext cx="1658635" cy="10550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558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201698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2016980"/>
            <a:ext cx="4945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3.5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Grands, petits ronds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l’ampleur du geste aux contraintes du support proposé.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les grands ronds sur la bande blanche sans qu’ils se chevauchent. Coller des petits ronds puis des gommettes. Enfin, tracer deux ronds concentriques autour de chaque rond.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2" t="25789" r="7397" b="29889"/>
          <a:stretch/>
        </p:blipFill>
        <p:spPr>
          <a:xfrm>
            <a:off x="5101308" y="2618539"/>
            <a:ext cx="1534105" cy="710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10341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103412"/>
            <a:ext cx="4945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3.5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Grands, petits ronds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l’ampleur du geste aux contraintes du support proposé.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les grands ronds sur la bande blanche sans qu’ils se chevauchent. Coller des petits ronds puis des gommettes. Enfin, tracer deux ronds concentriques autour de chaque rond.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2" t="25789" r="7397" b="29889"/>
          <a:stretch/>
        </p:blipFill>
        <p:spPr>
          <a:xfrm>
            <a:off x="5101308" y="704971"/>
            <a:ext cx="1534105" cy="710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9158" y="393054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017" y="3930548"/>
            <a:ext cx="4945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3.5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Grands, petits ronds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l’ampleur du geste aux contraintes du support proposé.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les grands ronds sur la bande blanche sans qu’ils se chevauchent. Coller des petits ronds puis des gommettes. Enfin, tracer deux ronds concentriques autour de chaque rond.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2" t="25789" r="7397" b="29889"/>
          <a:stretch/>
        </p:blipFill>
        <p:spPr>
          <a:xfrm>
            <a:off x="5101308" y="4532107"/>
            <a:ext cx="1534105" cy="710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158" y="584411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017" y="5844116"/>
            <a:ext cx="4945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3.5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Grands, petits ronds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l’ampleur du geste aux contraintes du support proposé.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les grands ronds sur la bande blanche sans qu’ils se chevauchent. Coller des petits ronds puis des gommettes. Enfin, tracer deux ronds concentriques autour de chaque rond.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2" t="25789" r="7397" b="29889"/>
          <a:stretch/>
        </p:blipFill>
        <p:spPr>
          <a:xfrm>
            <a:off x="5101308" y="6445675"/>
            <a:ext cx="1534105" cy="710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9158" y="775768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7757684"/>
            <a:ext cx="4945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3.5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Grands, petits ronds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l’ampleur du geste aux contraintes du support proposé.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les grands ronds sur la bande blanche sans qu’ils se chevauchent. Coller des petits ronds puis des gommettes. Enfin, tracer deux ronds concentriques autour de chaque rond.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2" t="25789" r="7397" b="29889"/>
          <a:stretch/>
        </p:blipFill>
        <p:spPr>
          <a:xfrm>
            <a:off x="5101308" y="8359243"/>
            <a:ext cx="1534105" cy="710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73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393054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3930548"/>
            <a:ext cx="4657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3.6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Petits carrés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son geste à un support perturbateur.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petits carrés de couleur sur toute la feuille en évitant qu’ils se touchent. Tracer, au feutre, un rond autour de chaque carré, et à l’intérieur de chaque carré.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21" t="21382" r="13050" b="25148"/>
          <a:stretch/>
        </p:blipFill>
        <p:spPr>
          <a:xfrm>
            <a:off x="4911463" y="4297757"/>
            <a:ext cx="1723950" cy="11791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2016979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2016979"/>
            <a:ext cx="4657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3.6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Petits carrés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son geste à un support perturbateur.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petits carrés de couleur sur toute la feuille en évitant qu’ils se touchent. Tracer, au feutre, un rond autour de chaque carré, et à l’intérieur de chaque carré.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21" t="21382" r="13050" b="25148"/>
          <a:stretch/>
        </p:blipFill>
        <p:spPr>
          <a:xfrm>
            <a:off x="4911463" y="2384188"/>
            <a:ext cx="1723950" cy="11791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9158" y="584411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017" y="5844116"/>
            <a:ext cx="4657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3.6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Petits carrés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son geste à un support perturbateur.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petits carrés de couleur sur toute la feuille en évitant qu’ils se touchent. Tracer, au feutre, un rond autour de chaque carré, et à l’intérieur de chaque carré.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21" t="21382" r="13050" b="25148"/>
          <a:stretch/>
        </p:blipFill>
        <p:spPr>
          <a:xfrm>
            <a:off x="4911463" y="6211325"/>
            <a:ext cx="1723950" cy="11791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158" y="775768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017" y="7757684"/>
            <a:ext cx="4657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3.6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Petits carrés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son geste à un support perturbateur.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petits carrés de couleur sur toute la feuille en évitant qu’ils se touchent. Tracer, au feutre, un rond autour de chaque carré, et à l’intérieur de chaque carré.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21" t="21382" r="13050" b="25148"/>
          <a:stretch/>
        </p:blipFill>
        <p:spPr>
          <a:xfrm>
            <a:off x="4911463" y="8124893"/>
            <a:ext cx="1723950" cy="11791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9158" y="10341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103410"/>
            <a:ext cx="4657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3.6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Petits carrés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son geste à un support perturbateur.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petits carrés de couleur sur toute la feuille en évitant qu’ils se touchent. Tracer, au feutre, un rond autour de chaque carré, et à l’intérieur de chaque carré.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21" t="21382" r="13050" b="25148"/>
          <a:stretch/>
        </p:blipFill>
        <p:spPr>
          <a:xfrm>
            <a:off x="4911463" y="470619"/>
            <a:ext cx="1723950" cy="11791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96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584411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5844116"/>
            <a:ext cx="49451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3.7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Ronds du plus grand au plus petit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l’espace proposé en adaptant son geste aux limites du support.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 des ronds des les espaces laissés libres par la superposition des ronds de diamètre différent.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41" t="20526" r="14302" b="27903"/>
          <a:stretch/>
        </p:blipFill>
        <p:spPr>
          <a:xfrm>
            <a:off x="5085184" y="6271767"/>
            <a:ext cx="1550229" cy="1058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775768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7757684"/>
            <a:ext cx="49451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3.7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Ronds du plus grand au plus petit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l’espace proposé en adaptant son geste aux limites du support.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 des ronds des les espaces laissés libres par la superposition des ronds de diamètre différent.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41" t="20526" r="14302" b="27903"/>
          <a:stretch/>
        </p:blipFill>
        <p:spPr>
          <a:xfrm>
            <a:off x="5085184" y="8185335"/>
            <a:ext cx="1550229" cy="1058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9158" y="393054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017" y="3930548"/>
            <a:ext cx="49451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3.7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Ronds du plus grand au plus petit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l’espace proposé en adaptant son geste aux limites du support.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 des ronds des les espaces laissés libres par la superposition des ronds de diamètre différent.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41" t="20526" r="14302" b="27903"/>
          <a:stretch/>
        </p:blipFill>
        <p:spPr>
          <a:xfrm>
            <a:off x="5085184" y="4358199"/>
            <a:ext cx="1550229" cy="1058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158" y="201698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017" y="2016980"/>
            <a:ext cx="49451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3.7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Ronds du plus grand au plus petit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l’espace proposé en adaptant son geste aux limites du support.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 des ronds des les espaces laissés libres par la superposition des ronds de diamètre différent.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41" t="20526" r="14302" b="27903"/>
          <a:stretch/>
        </p:blipFill>
        <p:spPr>
          <a:xfrm>
            <a:off x="5085184" y="2444631"/>
            <a:ext cx="1550229" cy="1058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9158" y="10341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103412"/>
            <a:ext cx="49451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3.7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Ronds du plus grand au plus petit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l’espace proposé en adaptant son geste aux limites du support.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 des ronds des les espaces laissés libres par la superposition des ronds de diamètre différent.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41" t="20526" r="14302" b="27903"/>
          <a:stretch/>
        </p:blipFill>
        <p:spPr>
          <a:xfrm>
            <a:off x="5085184" y="531063"/>
            <a:ext cx="1550229" cy="1058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56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775768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7757684"/>
            <a:ext cx="46571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3.8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de bobines de fil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Affiner le geste pour réduire le tracé.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Avec les bobines, faire des empreintes de couleurs différentes en laissant de l’espace entre elles. Tracer des petits ronds tout autour des empreintes.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09" t="18426" r="12329" b="17117"/>
          <a:stretch/>
        </p:blipFill>
        <p:spPr>
          <a:xfrm>
            <a:off x="4797151" y="7902182"/>
            <a:ext cx="1838261" cy="1311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584411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5844116"/>
            <a:ext cx="46571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3.8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de bobines de fil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Affiner le geste pour réduire le tracé.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Avec les bobines, faire des empreintes de couleurs différentes en laissant de l’espace entre elles. Tracer des petits ronds tout autour des empreintes.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09" t="18426" r="12329" b="17117"/>
          <a:stretch/>
        </p:blipFill>
        <p:spPr>
          <a:xfrm>
            <a:off x="4797151" y="5988614"/>
            <a:ext cx="1838261" cy="1311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9158" y="393054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017" y="3930548"/>
            <a:ext cx="46571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3.8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de bobines de fil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Affiner le geste pour réduire le tracé.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Avec les bobines, faire des empreintes de couleurs différentes en laissant de l’espace entre elles. Tracer des petits ronds tout autour des empreintes.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09" t="18426" r="12329" b="17117"/>
          <a:stretch/>
        </p:blipFill>
        <p:spPr>
          <a:xfrm>
            <a:off x="4797151" y="4075046"/>
            <a:ext cx="1838261" cy="1311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158" y="201698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017" y="2016980"/>
            <a:ext cx="46571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3.8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de bobines de fil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Affiner le geste pour réduire le tracé.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Avec les bobines, faire des empreintes de couleurs différentes en laissant de l’espace entre elles. Tracer des petits ronds tout autour des empreintes.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09" t="18426" r="12329" b="17117"/>
          <a:stretch/>
        </p:blipFill>
        <p:spPr>
          <a:xfrm>
            <a:off x="4797151" y="2161478"/>
            <a:ext cx="1838261" cy="1311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9158" y="10341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103412"/>
            <a:ext cx="46571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3.8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Empreintes de bobines de fil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Affiner le geste pour réduire le tracé.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Avec les bobines, faire des empreintes de couleurs différentes en laissant de l’espace entre elles. Tracer des petits ronds tout autour des empreintes.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09" t="18426" r="12329" b="17117"/>
          <a:stretch/>
        </p:blipFill>
        <p:spPr>
          <a:xfrm>
            <a:off x="4797151" y="247910"/>
            <a:ext cx="1838261" cy="1311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233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4717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erlin Sans FB" pitchFamily="34" charset="0"/>
                <a:cs typeface="JulesLove" pitchFamily="34" charset="0"/>
              </a:rPr>
              <a:t>Liste des consignes : </a:t>
            </a:r>
            <a:r>
              <a:rPr lang="fr-FR" u="sng" dirty="0">
                <a:latin typeface="Berlin Sans FB" pitchFamily="34" charset="0"/>
                <a:cs typeface="JulesLove" pitchFamily="34" charset="0"/>
              </a:rPr>
              <a:t>Ateliers graphiques PS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80979" y="551179"/>
            <a:ext cx="2535176" cy="1467525"/>
            <a:chOff x="5230400" y="76201"/>
            <a:chExt cx="1211059" cy="701040"/>
          </a:xfrm>
        </p:grpSpPr>
        <p:pic>
          <p:nvPicPr>
            <p:cNvPr id="4" name="Picture 2" descr="http://www.editions-retz.com/sites/default/files/styles/ouvrage_multivisuel_grand/public/ouvrage/9782725629537.JPG?itok=8mz6rw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839" y="318937"/>
              <a:ext cx="378620" cy="427824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00" y="76201"/>
              <a:ext cx="885958" cy="70104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416361"/>
              </p:ext>
            </p:extLst>
          </p:nvPr>
        </p:nvGraphicFramePr>
        <p:xfrm>
          <a:off x="189000" y="901700"/>
          <a:ext cx="6480000" cy="828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40">
                  <a:extLst>
                    <a:ext uri="{9D8B030D-6E8A-4147-A177-3AD203B41FA5}">
                      <a16:colId xmlns:a16="http://schemas.microsoft.com/office/drawing/2014/main" val="3108969280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val="610525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235722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604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6999153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409307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000081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12024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3880676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2545319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2071786"/>
                    </a:ext>
                  </a:extLst>
                </a:gridCol>
              </a:tblGrid>
              <a:tr h="1310640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45138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1 - LE</a:t>
                      </a:r>
                      <a:r>
                        <a:rPr lang="fr-FR" b="1" baseline="0" dirty="0"/>
                        <a:t> TRAIT VERTICAL</a:t>
                      </a:r>
                      <a:endParaRPr lang="fr-FR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1. Carton</a:t>
                      </a:r>
                      <a:r>
                        <a:rPr lang="fr-FR" sz="1000" b="1" baseline="0" dirty="0"/>
                        <a:t> gondolé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1872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2. Fines bandes de carton gondolé et feutres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0825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3. Languettes de papier</a:t>
                      </a:r>
                      <a:r>
                        <a:rPr lang="fr-FR" sz="1000" b="1" baseline="0" dirty="0"/>
                        <a:t> et feutre noir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72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4.</a:t>
                      </a:r>
                      <a:r>
                        <a:rPr lang="fr-FR" sz="1000" b="1" baseline="0" dirty="0"/>
                        <a:t> Bandes de papier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443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5.</a:t>
                      </a:r>
                      <a:r>
                        <a:rPr lang="fr-FR" sz="1000" b="1" baseline="0" dirty="0"/>
                        <a:t> Trois bandes de papier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2225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6. </a:t>
                      </a:r>
                      <a:r>
                        <a:rPr lang="fr-FR" sz="1000" b="1" dirty="0" err="1"/>
                        <a:t>Drawing</a:t>
                      </a:r>
                      <a:r>
                        <a:rPr lang="fr-FR" sz="1000" b="1" dirty="0"/>
                        <a:t> </a:t>
                      </a:r>
                      <a:r>
                        <a:rPr lang="fr-FR" sz="1000" b="1" dirty="0" err="1"/>
                        <a:t>gum</a:t>
                      </a:r>
                      <a:r>
                        <a:rPr lang="fr-FR" sz="1000" b="1" dirty="0"/>
                        <a:t>,</a:t>
                      </a:r>
                      <a:r>
                        <a:rPr lang="fr-FR" sz="1000" b="1" baseline="0" dirty="0"/>
                        <a:t> encres et feutre noir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5083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2 - LE TRAIT HORIZONTAL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1.</a:t>
                      </a:r>
                      <a:r>
                        <a:rPr lang="fr-FR" sz="1000" b="1" baseline="0" dirty="0"/>
                        <a:t> Gommettes de couleur et feutres</a:t>
                      </a:r>
                      <a:r>
                        <a:rPr lang="fr-FR" sz="1000" b="1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582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2.</a:t>
                      </a:r>
                      <a:r>
                        <a:rPr lang="fr-FR" sz="1000" b="1" baseline="0" dirty="0"/>
                        <a:t> Gommettes roses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2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3.</a:t>
                      </a:r>
                      <a:r>
                        <a:rPr lang="fr-FR" sz="1000" b="1" baseline="0" dirty="0"/>
                        <a:t> Soleil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998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4.</a:t>
                      </a:r>
                      <a:r>
                        <a:rPr lang="fr-FR" sz="1000" b="1" baseline="0" dirty="0"/>
                        <a:t> Encres de couleur et feutre noir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3538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3 - LE ROND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1.</a:t>
                      </a:r>
                      <a:r>
                        <a:rPr lang="fr-FR" sz="1000" b="1" baseline="0" dirty="0"/>
                        <a:t> Feuille ronde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3667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2. Empreintes rondes, peinture et feutres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8073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3. Ronds de couleur</a:t>
                      </a:r>
                      <a:r>
                        <a:rPr lang="fr-FR" sz="1000" b="1" baseline="0" dirty="0"/>
                        <a:t>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513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4. Empreintes de ronds de mousse</a:t>
                      </a:r>
                      <a:r>
                        <a:rPr lang="fr-FR" sz="1000" b="1" baseline="0" dirty="0"/>
                        <a:t> et feutres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1504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5. Grands, petits ronds et feutres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6379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6. Petits carrés de couleur et feutres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019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7. Ronds du plus grand au plus petit et feutres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31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8. Empreintes de bobines de fil et feutres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832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9. Anneau,</a:t>
                      </a:r>
                      <a:r>
                        <a:rPr lang="fr-FR" sz="1000" b="1" baseline="0" dirty="0"/>
                        <a:t> ronds de couleurs et feutre noir</a:t>
                      </a:r>
                      <a:endParaRPr lang="fr-FR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9412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10. Anneau et feutres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2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085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08" y="10341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9367" y="103412"/>
            <a:ext cx="4945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3.9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Anneau, ronds de couleurs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son geste pour réaliser des tracés concentriques croissants dans un espace réduit.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ronds de couleur sur toute la bande de l’anneau, les uns à côté des autres. Tracer au feutre noir, des ronds concentriques croissants sur les ronds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3" t="18727" r="18722" b="24044"/>
          <a:stretch/>
        </p:blipFill>
        <p:spPr>
          <a:xfrm>
            <a:off x="5085184" y="344546"/>
            <a:ext cx="1553111" cy="1431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8508" y="201698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9367" y="2016980"/>
            <a:ext cx="4945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3.9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Anneau, ronds de couleurs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son geste pour réaliser des tracés concentriques croissants dans un espace réduit.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ronds de couleur sur toute la bande de l’anneau, les uns à côté des autres. Tracer au feutre noir, des ronds concentriques croissants sur les ronds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3" t="18727" r="18722" b="24044"/>
          <a:stretch/>
        </p:blipFill>
        <p:spPr>
          <a:xfrm>
            <a:off x="5085184" y="2258114"/>
            <a:ext cx="1553111" cy="1431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8508" y="393054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9367" y="3930548"/>
            <a:ext cx="4945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3.9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Anneau, ronds de couleurs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son geste pour réaliser des tracés concentriques croissants dans un espace réduit.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ronds de couleur sur toute la bande de l’anneau, les uns à côté des autres. Tracer au feutre noir, des ronds concentriques croissants sur les ronds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3" t="18727" r="18722" b="24044"/>
          <a:stretch/>
        </p:blipFill>
        <p:spPr>
          <a:xfrm>
            <a:off x="5085184" y="4171682"/>
            <a:ext cx="1553111" cy="1431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8508" y="584411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9367" y="5844116"/>
            <a:ext cx="4945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3.9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Anneau, ronds de couleurs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son geste pour réaliser des tracés concentriques croissants dans un espace réduit.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ronds de couleur sur toute la bande de l’anneau, les uns à côté des autres. Tracer au feutre noir, des ronds concentriques croissants sur les ronds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3" t="18727" r="18722" b="24044"/>
          <a:stretch/>
        </p:blipFill>
        <p:spPr>
          <a:xfrm>
            <a:off x="5085184" y="6085250"/>
            <a:ext cx="1553111" cy="1431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8508" y="775768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9367" y="7757684"/>
            <a:ext cx="4945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3.9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Anneau, ronds de couleurs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Maitriser son geste pour réaliser des tracés concentriques croissants dans un espace réduit.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Coller des ronds de couleur sur toute la bande de l’anneau, les uns à côté des autres. Tracer au feutre noir, des ronds concentriques croissants sur les ronds de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3" t="18727" r="18722" b="24044"/>
          <a:stretch/>
        </p:blipFill>
        <p:spPr>
          <a:xfrm>
            <a:off x="5085184" y="7998818"/>
            <a:ext cx="1553111" cy="1431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796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201698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2016980"/>
            <a:ext cx="49451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3.10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Anneau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la taille des tracés aux différents espaces proposés.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ronds sur la bande orange de l’anneau, autour de l’anneau, à l’intérieur de l’anneau.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6" t="27006" r="19452" b="21852"/>
          <a:stretch/>
        </p:blipFill>
        <p:spPr>
          <a:xfrm>
            <a:off x="5188774" y="2318934"/>
            <a:ext cx="1449521" cy="13096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10341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103412"/>
            <a:ext cx="49451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3.10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Anneau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la taille des tracés aux différents espaces proposés.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ronds sur la bande orange de l’anneau, autour de l’anneau, à l’intérieur de l’anneau.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6" t="27006" r="19452" b="21852"/>
          <a:stretch/>
        </p:blipFill>
        <p:spPr>
          <a:xfrm>
            <a:off x="5188774" y="405366"/>
            <a:ext cx="1449521" cy="13096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9158" y="393054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017" y="3930548"/>
            <a:ext cx="49451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3.10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Anneau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la taille des tracés aux différents espaces proposés.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ronds sur la bande orange de l’anneau, autour de l’anneau, à l’intérieur de l’anneau.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6" t="27006" r="19452" b="21852"/>
          <a:stretch/>
        </p:blipFill>
        <p:spPr>
          <a:xfrm>
            <a:off x="5188774" y="4232502"/>
            <a:ext cx="1449521" cy="13096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158" y="584411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017" y="5844116"/>
            <a:ext cx="49451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3.10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Anneau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la taille des tracés aux différents espaces proposés.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ronds sur la bande orange de l’anneau, autour de l’anneau, à l’intérieur de l’anneau.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6" t="27006" r="19452" b="21852"/>
          <a:stretch/>
        </p:blipFill>
        <p:spPr>
          <a:xfrm>
            <a:off x="5188774" y="6146070"/>
            <a:ext cx="1449521" cy="13096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9158" y="775768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7757684"/>
            <a:ext cx="49451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</a:t>
            </a:r>
            <a:r>
              <a:rPr lang="fr-FR" sz="1400" dirty="0">
                <a:latin typeface="Arial Rounded MT Bold" pitchFamily="34" charset="0"/>
              </a:rPr>
              <a:t> 3.10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 : </a:t>
            </a:r>
            <a:r>
              <a:rPr lang="fr-FR" sz="1400" u="sng" dirty="0">
                <a:latin typeface="Script cole" pitchFamily="2" charset="0"/>
              </a:rPr>
              <a:t>Le rond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Anneau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Adapter la taille des tracés aux différents espaces proposés.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ronds sur la bande orange de l’anneau, autour de l’anneau, à l’intérieur de l’anneau.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6" t="27006" r="19452" b="21852"/>
          <a:stretch/>
        </p:blipFill>
        <p:spPr>
          <a:xfrm>
            <a:off x="5188774" y="8059638"/>
            <a:ext cx="1449521" cy="13096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18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16632" y="96205"/>
            <a:ext cx="6624736" cy="1913568"/>
            <a:chOff x="116632" y="96205"/>
            <a:chExt cx="6624736" cy="1913568"/>
          </a:xfrm>
        </p:grpSpPr>
        <p:sp>
          <p:nvSpPr>
            <p:cNvPr id="4" name="Rectangle 3"/>
            <p:cNvSpPr/>
            <p:nvPr/>
          </p:nvSpPr>
          <p:spPr>
            <a:xfrm>
              <a:off x="116632" y="96205"/>
              <a:ext cx="6624736" cy="1913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27491" y="121883"/>
              <a:ext cx="45256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Arial Rounded MT Bold" pitchFamily="34" charset="0"/>
                </a:rPr>
                <a:t>Graphisme 1.1 : </a:t>
              </a:r>
              <a:r>
                <a:rPr lang="fr-FR" sz="1400" u="sng" dirty="0">
                  <a:latin typeface="Script cole" pitchFamily="2" charset="0"/>
                </a:rPr>
                <a:t>Le trait vertical</a:t>
              </a:r>
            </a:p>
            <a:p>
              <a:pPr algn="ctr"/>
              <a:r>
                <a:rPr lang="fr-FR" sz="1400" i="1" dirty="0">
                  <a:solidFill>
                    <a:schemeClr val="tx1"/>
                  </a:solidFill>
                  <a:latin typeface="Script cole" pitchFamily="2" charset="0"/>
                </a:rPr>
                <a:t>Séance « Carton gondolé et feutres »</a:t>
              </a:r>
            </a:p>
            <a:p>
              <a:pPr algn="just"/>
              <a:r>
                <a:rPr lang="fr-FR" sz="1400" dirty="0">
                  <a:solidFill>
                    <a:schemeClr val="tx1"/>
                  </a:solidFill>
                  <a:latin typeface="Arial Rounded MT Bold" pitchFamily="34" charset="0"/>
                </a:rPr>
                <a:t>Objectifs : </a:t>
              </a:r>
              <a:r>
                <a:rPr lang="fr-FR" sz="1400" dirty="0">
                  <a:solidFill>
                    <a:schemeClr val="tx1"/>
                  </a:solidFill>
                  <a:latin typeface="Script cole" pitchFamily="2" charset="0"/>
                </a:rPr>
                <a:t>Acquérir le sens du geste vertical (de haut en bas). Apprendre à faire des traits rectilignes.</a:t>
              </a:r>
            </a:p>
            <a:p>
              <a:pPr algn="just"/>
              <a:r>
                <a:rPr lang="fr-FR" sz="1400" dirty="0">
                  <a:latin typeface="Arial Rounded MT Bold" pitchFamily="34" charset="0"/>
                </a:rPr>
                <a:t>Tâche de l’enfant : </a:t>
              </a:r>
              <a:r>
                <a:rPr lang="fr-FR" sz="1400" dirty="0">
                  <a:latin typeface="Script cole" pitchFamily="2" charset="0"/>
                </a:rPr>
                <a:t>Coller les morceaux de carton gondolé verticalement puis faire des traits avec des gros feutres sans déborder sur la feuille.</a:t>
              </a:r>
              <a:endParaRPr lang="fr-FR" sz="14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7" t="20188" r="13060" b="17468"/>
            <a:stretch/>
          </p:blipFill>
          <p:spPr>
            <a:xfrm>
              <a:off x="4729924" y="422050"/>
              <a:ext cx="1794231" cy="12618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oupe 23"/>
          <p:cNvGrpSpPr/>
          <p:nvPr/>
        </p:nvGrpSpPr>
        <p:grpSpPr>
          <a:xfrm>
            <a:off x="116632" y="2009772"/>
            <a:ext cx="6624736" cy="1913568"/>
            <a:chOff x="116632" y="96205"/>
            <a:chExt cx="6624736" cy="1913568"/>
          </a:xfrm>
        </p:grpSpPr>
        <p:sp>
          <p:nvSpPr>
            <p:cNvPr id="25" name="Rectangle 24"/>
            <p:cNvSpPr/>
            <p:nvPr/>
          </p:nvSpPr>
          <p:spPr>
            <a:xfrm>
              <a:off x="116632" y="96205"/>
              <a:ext cx="6624736" cy="1913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27491" y="121883"/>
              <a:ext cx="45256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Arial Rounded MT Bold" pitchFamily="34" charset="0"/>
                </a:rPr>
                <a:t>Graphisme 1.1 : </a:t>
              </a:r>
              <a:r>
                <a:rPr lang="fr-FR" sz="1400" u="sng" dirty="0">
                  <a:latin typeface="Script cole" pitchFamily="2" charset="0"/>
                </a:rPr>
                <a:t>Le trait vertical</a:t>
              </a:r>
            </a:p>
            <a:p>
              <a:pPr algn="ctr"/>
              <a:r>
                <a:rPr lang="fr-FR" sz="1400" i="1" dirty="0">
                  <a:solidFill>
                    <a:schemeClr val="tx1"/>
                  </a:solidFill>
                  <a:latin typeface="Script cole" pitchFamily="2" charset="0"/>
                </a:rPr>
                <a:t>Séance « Carton gondolé et feutres »</a:t>
              </a:r>
            </a:p>
            <a:p>
              <a:pPr algn="just"/>
              <a:r>
                <a:rPr lang="fr-FR" sz="1400" dirty="0">
                  <a:solidFill>
                    <a:schemeClr val="tx1"/>
                  </a:solidFill>
                  <a:latin typeface="Arial Rounded MT Bold" pitchFamily="34" charset="0"/>
                </a:rPr>
                <a:t>Objectifs : </a:t>
              </a:r>
              <a:r>
                <a:rPr lang="fr-FR" sz="1400" dirty="0">
                  <a:solidFill>
                    <a:schemeClr val="tx1"/>
                  </a:solidFill>
                  <a:latin typeface="Script cole" pitchFamily="2" charset="0"/>
                </a:rPr>
                <a:t>Acquérir le sens du geste vertical (de haut en bas). Apprendre à faire des traits rectilignes.</a:t>
              </a:r>
            </a:p>
            <a:p>
              <a:pPr algn="just"/>
              <a:r>
                <a:rPr lang="fr-FR" sz="1400" dirty="0">
                  <a:latin typeface="Arial Rounded MT Bold" pitchFamily="34" charset="0"/>
                </a:rPr>
                <a:t>Tâche de l’enfant : </a:t>
              </a:r>
              <a:r>
                <a:rPr lang="fr-FR" sz="1400" dirty="0">
                  <a:latin typeface="Script cole" pitchFamily="2" charset="0"/>
                </a:rPr>
                <a:t>Coller les morceaux de carton gondolé verticalement puis faire des traits avec des gros feutres sans déborder sur la feuille.</a:t>
              </a:r>
              <a:endParaRPr lang="fr-FR" sz="14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7" t="20188" r="13060" b="17468"/>
            <a:stretch/>
          </p:blipFill>
          <p:spPr>
            <a:xfrm>
              <a:off x="4729924" y="422050"/>
              <a:ext cx="1794231" cy="12618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e 27"/>
          <p:cNvGrpSpPr/>
          <p:nvPr/>
        </p:nvGrpSpPr>
        <p:grpSpPr>
          <a:xfrm>
            <a:off x="117157" y="3923338"/>
            <a:ext cx="6624736" cy="1913568"/>
            <a:chOff x="116632" y="96205"/>
            <a:chExt cx="6624736" cy="1913568"/>
          </a:xfrm>
        </p:grpSpPr>
        <p:sp>
          <p:nvSpPr>
            <p:cNvPr id="29" name="Rectangle 28"/>
            <p:cNvSpPr/>
            <p:nvPr/>
          </p:nvSpPr>
          <p:spPr>
            <a:xfrm>
              <a:off x="116632" y="96205"/>
              <a:ext cx="6624736" cy="1913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27491" y="121883"/>
              <a:ext cx="45256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Arial Rounded MT Bold" pitchFamily="34" charset="0"/>
                </a:rPr>
                <a:t>Graphisme 1.1 </a:t>
              </a:r>
              <a:r>
                <a:rPr lang="fr-FR" sz="1400" dirty="0">
                  <a:solidFill>
                    <a:schemeClr val="tx1"/>
                  </a:solidFill>
                  <a:latin typeface="Arial Rounded MT Bold" pitchFamily="34" charset="0"/>
                </a:rPr>
                <a:t>: </a:t>
              </a:r>
              <a:r>
                <a:rPr lang="fr-FR" sz="1400" u="sng" dirty="0">
                  <a:latin typeface="Script cole" pitchFamily="2" charset="0"/>
                </a:rPr>
                <a:t>Le trait vertical</a:t>
              </a:r>
            </a:p>
            <a:p>
              <a:pPr algn="ctr"/>
              <a:r>
                <a:rPr lang="fr-FR" sz="1400" i="1" dirty="0">
                  <a:solidFill>
                    <a:schemeClr val="tx1"/>
                  </a:solidFill>
                  <a:latin typeface="Script cole" pitchFamily="2" charset="0"/>
                </a:rPr>
                <a:t>Séance « Carton gondolé et feutres »</a:t>
              </a:r>
            </a:p>
            <a:p>
              <a:pPr algn="just"/>
              <a:r>
                <a:rPr lang="fr-FR" sz="1400" dirty="0">
                  <a:solidFill>
                    <a:schemeClr val="tx1"/>
                  </a:solidFill>
                  <a:latin typeface="Arial Rounded MT Bold" pitchFamily="34" charset="0"/>
                </a:rPr>
                <a:t>Objectifs : </a:t>
              </a:r>
              <a:r>
                <a:rPr lang="fr-FR" sz="1400" dirty="0">
                  <a:solidFill>
                    <a:schemeClr val="tx1"/>
                  </a:solidFill>
                  <a:latin typeface="Script cole" pitchFamily="2" charset="0"/>
                </a:rPr>
                <a:t>Acquérir le sens du geste vertical (de haut en bas). Apprendre à faire des traits rectilignes.</a:t>
              </a:r>
            </a:p>
            <a:p>
              <a:pPr algn="just"/>
              <a:r>
                <a:rPr lang="fr-FR" sz="1400" dirty="0">
                  <a:latin typeface="Arial Rounded MT Bold" pitchFamily="34" charset="0"/>
                </a:rPr>
                <a:t>Tâche de l’enfant : </a:t>
              </a:r>
              <a:r>
                <a:rPr lang="fr-FR" sz="1400" dirty="0">
                  <a:latin typeface="Script cole" pitchFamily="2" charset="0"/>
                </a:rPr>
                <a:t>Coller les morceaux de carton gondolé verticalement puis faire des traits avec des gros feutres sans déborder sur la feuille.</a:t>
              </a:r>
              <a:endParaRPr lang="fr-FR" sz="14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7" t="20188" r="13060" b="17468"/>
            <a:stretch/>
          </p:blipFill>
          <p:spPr>
            <a:xfrm>
              <a:off x="4729924" y="422050"/>
              <a:ext cx="1794231" cy="12618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2" name="Groupe 31"/>
          <p:cNvGrpSpPr/>
          <p:nvPr/>
        </p:nvGrpSpPr>
        <p:grpSpPr>
          <a:xfrm>
            <a:off x="117157" y="5836905"/>
            <a:ext cx="6624736" cy="1913568"/>
            <a:chOff x="116632" y="96205"/>
            <a:chExt cx="6624736" cy="1913568"/>
          </a:xfrm>
        </p:grpSpPr>
        <p:sp>
          <p:nvSpPr>
            <p:cNvPr id="33" name="Rectangle 32"/>
            <p:cNvSpPr/>
            <p:nvPr/>
          </p:nvSpPr>
          <p:spPr>
            <a:xfrm>
              <a:off x="116632" y="96205"/>
              <a:ext cx="6624736" cy="1913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27491" y="121883"/>
              <a:ext cx="45256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Arial Rounded MT Bold" pitchFamily="34" charset="0"/>
                </a:rPr>
                <a:t>Graphisme 1.1 </a:t>
              </a:r>
              <a:r>
                <a:rPr lang="fr-FR" sz="1400" dirty="0">
                  <a:solidFill>
                    <a:schemeClr val="tx1"/>
                  </a:solidFill>
                  <a:latin typeface="Arial Rounded MT Bold" pitchFamily="34" charset="0"/>
                </a:rPr>
                <a:t>: </a:t>
              </a:r>
              <a:r>
                <a:rPr lang="fr-FR" sz="1400" u="sng" dirty="0">
                  <a:latin typeface="Script cole" pitchFamily="2" charset="0"/>
                </a:rPr>
                <a:t>Le trait vertical</a:t>
              </a:r>
            </a:p>
            <a:p>
              <a:pPr algn="ctr"/>
              <a:r>
                <a:rPr lang="fr-FR" sz="1400" i="1" dirty="0">
                  <a:solidFill>
                    <a:schemeClr val="tx1"/>
                  </a:solidFill>
                  <a:latin typeface="Script cole" pitchFamily="2" charset="0"/>
                </a:rPr>
                <a:t>Séance « Carton gondolé et feutres »</a:t>
              </a:r>
            </a:p>
            <a:p>
              <a:pPr algn="just"/>
              <a:r>
                <a:rPr lang="fr-FR" sz="1400" dirty="0">
                  <a:solidFill>
                    <a:schemeClr val="tx1"/>
                  </a:solidFill>
                  <a:latin typeface="Arial Rounded MT Bold" pitchFamily="34" charset="0"/>
                </a:rPr>
                <a:t>Objectifs : </a:t>
              </a:r>
              <a:r>
                <a:rPr lang="fr-FR" sz="1400" dirty="0">
                  <a:solidFill>
                    <a:schemeClr val="tx1"/>
                  </a:solidFill>
                  <a:latin typeface="Script cole" pitchFamily="2" charset="0"/>
                </a:rPr>
                <a:t>Acquérir le sens du geste vertical (de haut en bas). Apprendre à faire des traits rectilignes.</a:t>
              </a:r>
            </a:p>
            <a:p>
              <a:pPr algn="just"/>
              <a:r>
                <a:rPr lang="fr-FR" sz="1400" dirty="0">
                  <a:latin typeface="Arial Rounded MT Bold" pitchFamily="34" charset="0"/>
                </a:rPr>
                <a:t>Tâche de l’enfant : </a:t>
              </a:r>
              <a:r>
                <a:rPr lang="fr-FR" sz="1400" dirty="0">
                  <a:latin typeface="Script cole" pitchFamily="2" charset="0"/>
                </a:rPr>
                <a:t>Coller les morceaux de carton gondolé verticalement puis faire des traits avec des gros feutres sans déborder sur la feuille.</a:t>
              </a:r>
              <a:endParaRPr lang="fr-FR" sz="14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7" t="20188" r="13060" b="17468"/>
            <a:stretch/>
          </p:blipFill>
          <p:spPr>
            <a:xfrm>
              <a:off x="4729924" y="422050"/>
              <a:ext cx="1794231" cy="12618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6" name="Groupe 35"/>
          <p:cNvGrpSpPr/>
          <p:nvPr/>
        </p:nvGrpSpPr>
        <p:grpSpPr>
          <a:xfrm>
            <a:off x="127491" y="7750471"/>
            <a:ext cx="6624736" cy="1913568"/>
            <a:chOff x="116632" y="96205"/>
            <a:chExt cx="6624736" cy="1913568"/>
          </a:xfrm>
        </p:grpSpPr>
        <p:sp>
          <p:nvSpPr>
            <p:cNvPr id="37" name="Rectangle 36"/>
            <p:cNvSpPr/>
            <p:nvPr/>
          </p:nvSpPr>
          <p:spPr>
            <a:xfrm>
              <a:off x="116632" y="96205"/>
              <a:ext cx="6624736" cy="1913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27491" y="121883"/>
              <a:ext cx="45256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Arial Rounded MT Bold" pitchFamily="34" charset="0"/>
                </a:rPr>
                <a:t>Graphisme 1.1 </a:t>
              </a:r>
              <a:r>
                <a:rPr lang="fr-FR" sz="1400" dirty="0">
                  <a:solidFill>
                    <a:schemeClr val="tx1"/>
                  </a:solidFill>
                  <a:latin typeface="Arial Rounded MT Bold" pitchFamily="34" charset="0"/>
                </a:rPr>
                <a:t>: </a:t>
              </a:r>
              <a:r>
                <a:rPr lang="fr-FR" sz="1400" u="sng" dirty="0">
                  <a:latin typeface="Script cole" pitchFamily="2" charset="0"/>
                </a:rPr>
                <a:t>Le trait vertical</a:t>
              </a:r>
            </a:p>
            <a:p>
              <a:pPr algn="ctr"/>
              <a:r>
                <a:rPr lang="fr-FR" sz="1400" i="1" dirty="0">
                  <a:solidFill>
                    <a:schemeClr val="tx1"/>
                  </a:solidFill>
                  <a:latin typeface="Script cole" pitchFamily="2" charset="0"/>
                </a:rPr>
                <a:t>Séance « Carton gondolé et feutres »</a:t>
              </a:r>
            </a:p>
            <a:p>
              <a:pPr algn="just"/>
              <a:r>
                <a:rPr lang="fr-FR" sz="1400" dirty="0">
                  <a:solidFill>
                    <a:schemeClr val="tx1"/>
                  </a:solidFill>
                  <a:latin typeface="Arial Rounded MT Bold" pitchFamily="34" charset="0"/>
                </a:rPr>
                <a:t>Objectifs : </a:t>
              </a:r>
              <a:r>
                <a:rPr lang="fr-FR" sz="1400" dirty="0">
                  <a:solidFill>
                    <a:schemeClr val="tx1"/>
                  </a:solidFill>
                  <a:latin typeface="Script cole" pitchFamily="2" charset="0"/>
                </a:rPr>
                <a:t>Acquérir le sens du geste vertical (de haut en bas). Apprendre à faire des traits rectilignes.</a:t>
              </a:r>
            </a:p>
            <a:p>
              <a:pPr algn="just"/>
              <a:r>
                <a:rPr lang="fr-FR" sz="1400" dirty="0">
                  <a:latin typeface="Arial Rounded MT Bold" pitchFamily="34" charset="0"/>
                </a:rPr>
                <a:t>Tâche de l’enfant : </a:t>
              </a:r>
              <a:r>
                <a:rPr lang="fr-FR" sz="1400" dirty="0">
                  <a:latin typeface="Script cole" pitchFamily="2" charset="0"/>
                </a:rPr>
                <a:t>Coller les morceaux de carton gondolé verticalement puis faire des traits avec des gros feutres sans déborder sur la feuille.</a:t>
              </a:r>
              <a:endParaRPr lang="fr-FR" sz="14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pic>
          <p:nvPicPr>
            <p:cNvPr id="39" name="Image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7" t="20188" r="13060" b="17468"/>
            <a:stretch/>
          </p:blipFill>
          <p:spPr>
            <a:xfrm>
              <a:off x="4729924" y="422050"/>
              <a:ext cx="1794231" cy="12618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5279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32" y="115603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7491" y="115603"/>
            <a:ext cx="4525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 1.3 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Languettes de  papier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maintenir un tracé dans un espace délimité.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des traits verticaux au feutre noir, sans déborder, sur toute la longueur de chaque languette.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14100" r="7032" b="13442"/>
          <a:stretch/>
        </p:blipFill>
        <p:spPr>
          <a:xfrm>
            <a:off x="4818820" y="433697"/>
            <a:ext cx="1773118" cy="1277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7491" y="2029171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8350" y="2029171"/>
            <a:ext cx="4525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1.3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Languettes de  papier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maintenir un tracé dans un espace délimité.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des traits verticaux au feutre noir, sans déborder, sur toute la longueur de chaque languette.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14100" r="7032" b="13442"/>
          <a:stretch/>
        </p:blipFill>
        <p:spPr>
          <a:xfrm>
            <a:off x="4829679" y="2347265"/>
            <a:ext cx="1773118" cy="1277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16632" y="3947703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7491" y="3947703"/>
            <a:ext cx="4525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1.3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Languettes de  papier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maintenir un tracé dans un espace délimité.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des traits verticaux au feutre noir, sans déborder, sur toute la longueur de chaque languette.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14100" r="7032" b="13442"/>
          <a:stretch/>
        </p:blipFill>
        <p:spPr>
          <a:xfrm>
            <a:off x="4818820" y="4265797"/>
            <a:ext cx="1773118" cy="1277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16632" y="5861271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7491" y="5861271"/>
            <a:ext cx="4525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1.3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Languettes de  papier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maintenir un tracé dans un espace délimité.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des traits verticaux au feutre noir, sans déborder, sur toute la longueur de chaque languette.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14100" r="7032" b="13442"/>
          <a:stretch/>
        </p:blipFill>
        <p:spPr>
          <a:xfrm>
            <a:off x="4818820" y="6179365"/>
            <a:ext cx="1773118" cy="1277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16632" y="7769875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7491" y="7769875"/>
            <a:ext cx="4525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1.3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Languettes de  papier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maintenir un tracé dans un espace délimité.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des traits verticaux au feutre noir, sans déborder, sur toute la longueur de chaque languette.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34" t="14100" r="7032" b="13442"/>
          <a:stretch/>
        </p:blipFill>
        <p:spPr>
          <a:xfrm>
            <a:off x="4818820" y="8087969"/>
            <a:ext cx="1773118" cy="1277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3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10341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129090"/>
            <a:ext cx="4525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 1.4 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Bandes de papier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dans un espace délimité.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avec un feutre des traits de haut en bas sur la bande jaune centrale.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19845" r="12877" b="16494"/>
          <a:stretch/>
        </p:blipFill>
        <p:spPr>
          <a:xfrm>
            <a:off x="4797152" y="470000"/>
            <a:ext cx="1819754" cy="1180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2016979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2042657"/>
            <a:ext cx="4525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1.4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Bandes de papier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dans un espace délimité.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avec un feutre des traits de haut en bas sur la bande jaune centrale.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19845" r="12877" b="16494"/>
          <a:stretch/>
        </p:blipFill>
        <p:spPr>
          <a:xfrm>
            <a:off x="4797152" y="2383567"/>
            <a:ext cx="1819754" cy="1180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9158" y="393054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017" y="3956224"/>
            <a:ext cx="4525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1.4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Bandes de papier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dans un espace délimité.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avec un feutre des traits de haut en bas sur la bande jaune centrale.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19845" r="12877" b="16494"/>
          <a:stretch/>
        </p:blipFill>
        <p:spPr>
          <a:xfrm>
            <a:off x="4797152" y="4297134"/>
            <a:ext cx="1819754" cy="1180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158" y="5844113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017" y="5869791"/>
            <a:ext cx="4525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1.4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Bandes de papier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dans un espace délimité.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avec un feutre des traits de haut en bas sur la bande jaune centrale.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19845" r="12877" b="16494"/>
          <a:stretch/>
        </p:blipFill>
        <p:spPr>
          <a:xfrm>
            <a:off x="4797152" y="6210701"/>
            <a:ext cx="1819754" cy="1180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9158" y="775768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7783358"/>
            <a:ext cx="4525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1.4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Bandes de papier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dans un espace délimité.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avec un feutre des traits de haut en bas sur la bande jaune centrale.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19845" r="12877" b="16494"/>
          <a:stretch/>
        </p:blipFill>
        <p:spPr>
          <a:xfrm>
            <a:off x="4797152" y="8124268"/>
            <a:ext cx="1819754" cy="1180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03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133589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133589"/>
            <a:ext cx="452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 1.5 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Trois bandes de papier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réduire les tracés.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 des traits de haut en bas, espacés et bien droits, sur les trois bandes de papier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17996" r="12877" b="17224"/>
          <a:stretch/>
        </p:blipFill>
        <p:spPr>
          <a:xfrm>
            <a:off x="4793421" y="443495"/>
            <a:ext cx="1819038" cy="12937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2047157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2047157"/>
            <a:ext cx="452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1.5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Trois bandes de papier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réduire les tracés.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 des traits de haut en bas, espacés et bien droits, sur les trois bandes de papier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17996" r="12877" b="17224"/>
          <a:stretch/>
        </p:blipFill>
        <p:spPr>
          <a:xfrm>
            <a:off x="4793421" y="2357063"/>
            <a:ext cx="1819038" cy="12937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40017" y="3960725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0876" y="3960725"/>
            <a:ext cx="452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1.5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Trois bandes de papier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réduire les tracés.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 des traits de haut en bas, espacés et bien droits, sur les trois bandes de papier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17996" r="12877" b="17224"/>
          <a:stretch/>
        </p:blipFill>
        <p:spPr>
          <a:xfrm>
            <a:off x="4804280" y="4270631"/>
            <a:ext cx="1819038" cy="12937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40017" y="5874293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0876" y="5874293"/>
            <a:ext cx="452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1.5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Trois bandes de papier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réduire les tracés.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 des traits de haut en bas, espacés et bien droits, sur les trois bandes de papier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17996" r="12877" b="17224"/>
          <a:stretch/>
        </p:blipFill>
        <p:spPr>
          <a:xfrm>
            <a:off x="4804280" y="6184199"/>
            <a:ext cx="1819038" cy="12937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50876" y="7787861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1735" y="7787861"/>
            <a:ext cx="452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1.5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Trois bandes de papier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Apprendre à réduire les tracés.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au feutre des traits de haut en bas, espacés et bien droits, sur les trois bandes de papier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17996" r="12877" b="17224"/>
          <a:stretch/>
        </p:blipFill>
        <p:spPr>
          <a:xfrm>
            <a:off x="4815139" y="8097767"/>
            <a:ext cx="1819038" cy="12937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122823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148501"/>
            <a:ext cx="4801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 1.6 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</a:t>
            </a:r>
            <a:r>
              <a:rPr lang="fr-FR" sz="1400" i="1" dirty="0" err="1">
                <a:solidFill>
                  <a:schemeClr val="tx1"/>
                </a:solidFill>
                <a:latin typeface="Script cole" pitchFamily="2" charset="0"/>
              </a:rPr>
              <a:t>Drawing</a:t>
            </a:r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400" i="1" dirty="0" err="1">
                <a:solidFill>
                  <a:schemeClr val="tx1"/>
                </a:solidFill>
                <a:latin typeface="Script cole" pitchFamily="2" charset="0"/>
              </a:rPr>
              <a:t>gum</a:t>
            </a:r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, encres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Orienter le support en fonction de la tâche.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à l’encre deux ronds concentriques de couleur différente au centre de la feuille. Faire au feutre noir des traits rectilignes dans les bandes blanches laissées par le </a:t>
            </a:r>
            <a:r>
              <a:rPr lang="fr-FR" sz="1400" dirty="0" err="1">
                <a:latin typeface="Script cole" pitchFamily="2" charset="0"/>
              </a:rPr>
              <a:t>drawing</a:t>
            </a:r>
            <a:r>
              <a:rPr lang="fr-FR" sz="1400" dirty="0">
                <a:latin typeface="Script cole" pitchFamily="2" charset="0"/>
              </a:rPr>
              <a:t> </a:t>
            </a:r>
            <a:r>
              <a:rPr lang="fr-FR" sz="1400" dirty="0" err="1">
                <a:latin typeface="Script cole" pitchFamily="2" charset="0"/>
              </a:rPr>
              <a:t>gum</a:t>
            </a:r>
            <a:r>
              <a:rPr lang="fr-FR" sz="1400" dirty="0">
                <a:latin typeface="Script cole" pitchFamily="2" charset="0"/>
              </a:rPr>
              <a:t>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83" t="27981" r="12694" b="24530"/>
          <a:stretch/>
        </p:blipFill>
        <p:spPr>
          <a:xfrm>
            <a:off x="4941167" y="608103"/>
            <a:ext cx="1637011" cy="896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2036391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2062069"/>
            <a:ext cx="4801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1.6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</a:t>
            </a:r>
            <a:r>
              <a:rPr lang="fr-FR" sz="1400" i="1" dirty="0" err="1">
                <a:solidFill>
                  <a:schemeClr val="tx1"/>
                </a:solidFill>
                <a:latin typeface="Script cole" pitchFamily="2" charset="0"/>
              </a:rPr>
              <a:t>Drawing</a:t>
            </a:r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400" i="1" dirty="0" err="1">
                <a:solidFill>
                  <a:schemeClr val="tx1"/>
                </a:solidFill>
                <a:latin typeface="Script cole" pitchFamily="2" charset="0"/>
              </a:rPr>
              <a:t>gum</a:t>
            </a:r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, encres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Orienter le support en fonction de la tâche.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à l’encre deux ronds concentriques de couleur différente au centre de la feuille. Faire au feutre noir des traits rectilignes dans les bandes blanches laissées par le </a:t>
            </a:r>
            <a:r>
              <a:rPr lang="fr-FR" sz="1400" dirty="0" err="1">
                <a:latin typeface="Script cole" pitchFamily="2" charset="0"/>
              </a:rPr>
              <a:t>drawing</a:t>
            </a:r>
            <a:r>
              <a:rPr lang="fr-FR" sz="1400" dirty="0">
                <a:latin typeface="Script cole" pitchFamily="2" charset="0"/>
              </a:rPr>
              <a:t> </a:t>
            </a:r>
            <a:r>
              <a:rPr lang="fr-FR" sz="1400" dirty="0" err="1">
                <a:latin typeface="Script cole" pitchFamily="2" charset="0"/>
              </a:rPr>
              <a:t>gum</a:t>
            </a:r>
            <a:r>
              <a:rPr lang="fr-FR" sz="1400" dirty="0">
                <a:latin typeface="Script cole" pitchFamily="2" charset="0"/>
              </a:rPr>
              <a:t>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83" t="27981" r="12694" b="24530"/>
          <a:stretch/>
        </p:blipFill>
        <p:spPr>
          <a:xfrm>
            <a:off x="4941167" y="2521671"/>
            <a:ext cx="1637011" cy="896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9158" y="3949959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017" y="3975637"/>
            <a:ext cx="4801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1.6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</a:t>
            </a:r>
            <a:r>
              <a:rPr lang="fr-FR" sz="1400" i="1" dirty="0" err="1">
                <a:solidFill>
                  <a:schemeClr val="tx1"/>
                </a:solidFill>
                <a:latin typeface="Script cole" pitchFamily="2" charset="0"/>
              </a:rPr>
              <a:t>Drawing</a:t>
            </a:r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400" i="1" dirty="0" err="1">
                <a:solidFill>
                  <a:schemeClr val="tx1"/>
                </a:solidFill>
                <a:latin typeface="Script cole" pitchFamily="2" charset="0"/>
              </a:rPr>
              <a:t>gum</a:t>
            </a:r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, encres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Orienter le support en fonction de la tâche.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à l’encre deux ronds concentriques de couleur différente au centre de la feuille. Faire au feutre noir des traits rectilignes dans les bandes blanches laissées par le </a:t>
            </a:r>
            <a:r>
              <a:rPr lang="fr-FR" sz="1400" dirty="0" err="1">
                <a:latin typeface="Script cole" pitchFamily="2" charset="0"/>
              </a:rPr>
              <a:t>drawing</a:t>
            </a:r>
            <a:r>
              <a:rPr lang="fr-FR" sz="1400" dirty="0">
                <a:latin typeface="Script cole" pitchFamily="2" charset="0"/>
              </a:rPr>
              <a:t> </a:t>
            </a:r>
            <a:r>
              <a:rPr lang="fr-FR" sz="1400" dirty="0" err="1">
                <a:latin typeface="Script cole" pitchFamily="2" charset="0"/>
              </a:rPr>
              <a:t>gum</a:t>
            </a:r>
            <a:r>
              <a:rPr lang="fr-FR" sz="1400" dirty="0">
                <a:latin typeface="Script cole" pitchFamily="2" charset="0"/>
              </a:rPr>
              <a:t>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83" t="27981" r="12694" b="24530"/>
          <a:stretch/>
        </p:blipFill>
        <p:spPr>
          <a:xfrm>
            <a:off x="4941167" y="4435239"/>
            <a:ext cx="1637011" cy="896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158" y="5863527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017" y="5889205"/>
            <a:ext cx="4801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1.6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</a:t>
            </a:r>
            <a:r>
              <a:rPr lang="fr-FR" sz="1400" i="1" dirty="0" err="1">
                <a:solidFill>
                  <a:schemeClr val="tx1"/>
                </a:solidFill>
                <a:latin typeface="Script cole" pitchFamily="2" charset="0"/>
              </a:rPr>
              <a:t>Drawing</a:t>
            </a:r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400" i="1" dirty="0" err="1">
                <a:solidFill>
                  <a:schemeClr val="tx1"/>
                </a:solidFill>
                <a:latin typeface="Script cole" pitchFamily="2" charset="0"/>
              </a:rPr>
              <a:t>gum</a:t>
            </a:r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, encres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Orienter le support en fonction de la tâche.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à l’encre deux ronds concentriques de couleur différente au centre de la feuille. Faire au feutre noir des traits rectilignes dans les bandes blanches laissées par le </a:t>
            </a:r>
            <a:r>
              <a:rPr lang="fr-FR" sz="1400" dirty="0" err="1">
                <a:latin typeface="Script cole" pitchFamily="2" charset="0"/>
              </a:rPr>
              <a:t>drawing</a:t>
            </a:r>
            <a:r>
              <a:rPr lang="fr-FR" sz="1400" dirty="0">
                <a:latin typeface="Script cole" pitchFamily="2" charset="0"/>
              </a:rPr>
              <a:t> </a:t>
            </a:r>
            <a:r>
              <a:rPr lang="fr-FR" sz="1400" dirty="0" err="1">
                <a:latin typeface="Script cole" pitchFamily="2" charset="0"/>
              </a:rPr>
              <a:t>gum</a:t>
            </a:r>
            <a:r>
              <a:rPr lang="fr-FR" sz="1400" dirty="0">
                <a:latin typeface="Script cole" pitchFamily="2" charset="0"/>
              </a:rPr>
              <a:t>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83" t="27981" r="12694" b="24530"/>
          <a:stretch/>
        </p:blipFill>
        <p:spPr>
          <a:xfrm>
            <a:off x="4941167" y="6348807"/>
            <a:ext cx="1637011" cy="896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9158" y="7777095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7802773"/>
            <a:ext cx="4801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1.6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vertical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</a:t>
            </a:r>
            <a:r>
              <a:rPr lang="fr-FR" sz="1400" i="1" dirty="0" err="1">
                <a:solidFill>
                  <a:schemeClr val="tx1"/>
                </a:solidFill>
                <a:latin typeface="Script cole" pitchFamily="2" charset="0"/>
              </a:rPr>
              <a:t>Drawing</a:t>
            </a:r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 </a:t>
            </a:r>
            <a:r>
              <a:rPr lang="fr-FR" sz="1400" i="1" dirty="0" err="1">
                <a:solidFill>
                  <a:schemeClr val="tx1"/>
                </a:solidFill>
                <a:latin typeface="Script cole" pitchFamily="2" charset="0"/>
              </a:rPr>
              <a:t>gum</a:t>
            </a:r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, encres et feutre noir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Orienter le support en fonction de la tâche.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à l’encre deux ronds concentriques de couleur différente au centre de la feuille. Faire au feutre noir des traits rectilignes dans les bandes blanches laissées par le </a:t>
            </a:r>
            <a:r>
              <a:rPr lang="fr-FR" sz="1400" dirty="0" err="1">
                <a:latin typeface="Script cole" pitchFamily="2" charset="0"/>
              </a:rPr>
              <a:t>drawing</a:t>
            </a:r>
            <a:r>
              <a:rPr lang="fr-FR" sz="1400" dirty="0">
                <a:latin typeface="Script cole" pitchFamily="2" charset="0"/>
              </a:rPr>
              <a:t> </a:t>
            </a:r>
            <a:r>
              <a:rPr lang="fr-FR" sz="1400" dirty="0" err="1">
                <a:latin typeface="Script cole" pitchFamily="2" charset="0"/>
              </a:rPr>
              <a:t>gum</a:t>
            </a:r>
            <a:r>
              <a:rPr lang="fr-FR" sz="1400" dirty="0">
                <a:latin typeface="Script cole" pitchFamily="2" charset="0"/>
              </a:rPr>
              <a:t>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83" t="27981" r="12694" b="24530"/>
          <a:stretch/>
        </p:blipFill>
        <p:spPr>
          <a:xfrm>
            <a:off x="4941167" y="8262375"/>
            <a:ext cx="1637011" cy="896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54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9839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98398"/>
            <a:ext cx="452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 2.1 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Gommettes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Maintenir un tracé horizontal rectiligne.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traits horizontaux en reliant les gommettes de la même couleur avec un feutre de cette même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24096" r="25297" b="22095"/>
          <a:stretch/>
        </p:blipFill>
        <p:spPr>
          <a:xfrm>
            <a:off x="4993845" y="229532"/>
            <a:ext cx="1623061" cy="1651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201196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2011966"/>
            <a:ext cx="452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2.1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Gommettes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Maintenir un tracé horizontal rectiligne.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traits horizontaux en reliant les gommettes de la même couleur avec un feutre de cette même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24096" r="25297" b="22095"/>
          <a:stretch/>
        </p:blipFill>
        <p:spPr>
          <a:xfrm>
            <a:off x="4993845" y="2143100"/>
            <a:ext cx="1623061" cy="1651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9158" y="392553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017" y="3925534"/>
            <a:ext cx="452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2.1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Gommettes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Maintenir un tracé horizontal rectiligne.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traits horizontaux en reliant les gommettes de la même couleur avec un feutre de cette même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24096" r="25297" b="22095"/>
          <a:stretch/>
        </p:blipFill>
        <p:spPr>
          <a:xfrm>
            <a:off x="4993845" y="4056668"/>
            <a:ext cx="1623061" cy="1651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158" y="5839102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017" y="5839102"/>
            <a:ext cx="452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2.1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Gommettes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Maintenir un tracé horizontal rectiligne.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traits horizontaux en reliant les gommettes de la même couleur avec un feutre de cette même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24096" r="25297" b="22095"/>
          <a:stretch/>
        </p:blipFill>
        <p:spPr>
          <a:xfrm>
            <a:off x="4993845" y="5970236"/>
            <a:ext cx="1623061" cy="1651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9158" y="775267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7752670"/>
            <a:ext cx="452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2.1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Gommettes de couleur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Maintenir un tracé horizontal rectiligne.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Faire des traits horizontaux en reliant les gommettes de la même couleur avec un feutre de cette même couleur.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24096" r="25297" b="22095"/>
          <a:stretch/>
        </p:blipFill>
        <p:spPr>
          <a:xfrm>
            <a:off x="4993845" y="7883804"/>
            <a:ext cx="1623061" cy="1651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34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58" y="7757684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017" y="7757684"/>
            <a:ext cx="4525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2.2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Gommettes roses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sur un support contraignant.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avec un feutre des traits horizontaux, de gauche à droite, d’une gommette à une autre, en respectant le parallélisme et la rectitude du tracé.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81" t="28224" r="31968" b="16737"/>
          <a:stretch/>
        </p:blipFill>
        <p:spPr>
          <a:xfrm>
            <a:off x="5036623" y="7839114"/>
            <a:ext cx="1537503" cy="17507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9158" y="5844115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017" y="5844115"/>
            <a:ext cx="4525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2.2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Gommettes roses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sur un support contraignant.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avec un feutre des traits horizontaux, de gauche à droite, d’une gommette à une autre, en respectant le parallélisme et la rectitude du tracé.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81" t="28224" r="31968" b="16737"/>
          <a:stretch/>
        </p:blipFill>
        <p:spPr>
          <a:xfrm>
            <a:off x="5036623" y="5925545"/>
            <a:ext cx="1537503" cy="17507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9158" y="3930546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017" y="3930546"/>
            <a:ext cx="4525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2.2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Gommettes roses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sur un support contraignant.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avec un feutre des traits horizontaux, de gauche à droite, d’une gommette à une autre, en respectant le parallélisme et la rectitude du tracé.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81" t="28224" r="31968" b="16737"/>
          <a:stretch/>
        </p:blipFill>
        <p:spPr>
          <a:xfrm>
            <a:off x="5036623" y="4011976"/>
            <a:ext cx="1537503" cy="17507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9158" y="2016978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017" y="2016978"/>
            <a:ext cx="4525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Graphisme 2.2 </a:t>
            </a:r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Gommettes roses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sur un support contraignant.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avec un feutre des traits horizontaux, de gauche à droite, d’une gommette à une autre, en respectant le parallélisme et la rectitude du tracé.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81" t="28224" r="31968" b="16737"/>
          <a:stretch/>
        </p:blipFill>
        <p:spPr>
          <a:xfrm>
            <a:off x="5036623" y="2098408"/>
            <a:ext cx="1537503" cy="17507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29158" y="103410"/>
            <a:ext cx="6624736" cy="191356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0017" y="103410"/>
            <a:ext cx="4525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Graphisme 2.2 : </a:t>
            </a:r>
            <a:r>
              <a:rPr lang="fr-FR" sz="1400" u="sng" dirty="0">
                <a:latin typeface="Script cole" pitchFamily="2" charset="0"/>
              </a:rPr>
              <a:t>Le trait horizontal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Script cole" pitchFamily="2" charset="0"/>
              </a:rPr>
              <a:t>Séance « Gommettes roses et feutres »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Arial Rounded MT Bold" pitchFamily="34" charset="0"/>
              </a:rPr>
              <a:t>Objectifs : </a:t>
            </a:r>
            <a:r>
              <a:rPr lang="fr-FR" sz="1400" dirty="0">
                <a:solidFill>
                  <a:schemeClr val="tx1"/>
                </a:solidFill>
                <a:latin typeface="Script cole" pitchFamily="2" charset="0"/>
              </a:rPr>
              <a:t>Agir sur un support contraignant.</a:t>
            </a:r>
          </a:p>
          <a:p>
            <a:pPr algn="just"/>
            <a:r>
              <a:rPr lang="fr-FR" sz="1400" dirty="0">
                <a:latin typeface="Arial Rounded MT Bold" pitchFamily="34" charset="0"/>
              </a:rPr>
              <a:t>Tâche de l’enfant : </a:t>
            </a:r>
            <a:r>
              <a:rPr lang="fr-FR" sz="1400" dirty="0">
                <a:latin typeface="Script cole" pitchFamily="2" charset="0"/>
              </a:rPr>
              <a:t>Tracer avec un feutre des traits horizontaux, de gauche à droite, d’une gommette à une autre, en respectant le parallélisme et la rectitude du tracé.</a:t>
            </a:r>
            <a:endParaRPr lang="fr-FR" sz="1400" dirty="0">
              <a:solidFill>
                <a:schemeClr val="tx1"/>
              </a:solidFill>
              <a:latin typeface="Script cole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81" t="28224" r="31968" b="16737"/>
          <a:stretch/>
        </p:blipFill>
        <p:spPr>
          <a:xfrm>
            <a:off x="5036623" y="184840"/>
            <a:ext cx="1537503" cy="17507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324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</TotalTime>
  <Words>5626</Words>
  <Application>Microsoft Office PowerPoint</Application>
  <PresentationFormat>Format A4 (210 x 297 mm)</PresentationFormat>
  <Paragraphs>429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Berlin Sans FB</vt:lpstr>
      <vt:lpstr>Calibri</vt:lpstr>
      <vt:lpstr>Calibri Light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</dc:creator>
  <cp:lastModifiedBy>Gaëlle Lavillat</cp:lastModifiedBy>
  <cp:revision>14</cp:revision>
  <cp:lastPrinted>2020-11-24T13:19:54Z</cp:lastPrinted>
  <dcterms:created xsi:type="dcterms:W3CDTF">2019-02-04T14:43:50Z</dcterms:created>
  <dcterms:modified xsi:type="dcterms:W3CDTF">2023-07-04T12:09:03Z</dcterms:modified>
</cp:coreProperties>
</file>