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85" r:id="rId4"/>
    <p:sldId id="286" r:id="rId5"/>
    <p:sldId id="287" r:id="rId6"/>
    <p:sldId id="288" r:id="rId7"/>
    <p:sldId id="289" r:id="rId8"/>
    <p:sldId id="290" r:id="rId9"/>
    <p:sldId id="291" r:id="rId10"/>
    <p:sldId id="292" r:id="rId11"/>
    <p:sldId id="293" r:id="rId12"/>
    <p:sldId id="294" r:id="rId13"/>
    <p:sldId id="295" r:id="rId14"/>
    <p:sldId id="296" r:id="rId15"/>
    <p:sldId id="310" r:id="rId16"/>
    <p:sldId id="271" r:id="rId17"/>
    <p:sldId id="272" r:id="rId18"/>
    <p:sldId id="273" r:id="rId19"/>
    <p:sldId id="274" r:id="rId20"/>
    <p:sldId id="277" r:id="rId21"/>
    <p:sldId id="278" r:id="rId22"/>
    <p:sldId id="279" r:id="rId23"/>
    <p:sldId id="275" r:id="rId24"/>
    <p:sldId id="276" r:id="rId25"/>
    <p:sldId id="280" r:id="rId26"/>
    <p:sldId id="281" r:id="rId27"/>
    <p:sldId id="282" r:id="rId28"/>
    <p:sldId id="283" r:id="rId29"/>
    <p:sldId id="309" r:id="rId30"/>
  </p:sldIdLst>
  <p:sldSz cx="6858000" cy="9906000" type="A4"/>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p:scale>
          <a:sx n="50" d="100"/>
          <a:sy n="50" d="100"/>
        </p:scale>
        <p:origin x="2774" y="2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a:prstGeom prst="rect">
            <a:avLst/>
          </a:prstGeom>
        </p:spPr>
        <p:txBody>
          <a:bodyPr anchor="b"/>
          <a:lstStyle>
            <a:lvl1pPr algn="ctr">
              <a:defRPr sz="4500"/>
            </a:lvl1pPr>
          </a:lstStyle>
          <a:p>
            <a:r>
              <a:rPr lang="fr-FR"/>
              <a:t>Modifiez le style du titre</a:t>
            </a:r>
            <a:endParaRPr lang="en-US" dirty="0"/>
          </a:p>
        </p:txBody>
      </p:sp>
      <p:sp>
        <p:nvSpPr>
          <p:cNvPr id="3" name="Subtitle 2"/>
          <p:cNvSpPr>
            <a:spLocks noGrp="1"/>
          </p:cNvSpPr>
          <p:nvPr>
            <p:ph type="subTitle" idx="1"/>
          </p:nvPr>
        </p:nvSpPr>
        <p:spPr>
          <a:xfrm>
            <a:off x="857250" y="5202944"/>
            <a:ext cx="5143500" cy="2391656"/>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Modifier le style des sous-titres du masque</a:t>
            </a:r>
            <a:endParaRPr lang="en-US" dirty="0"/>
          </a:p>
        </p:txBody>
      </p:sp>
      <p:sp>
        <p:nvSpPr>
          <p:cNvPr id="4" name="Date Placeholder 3"/>
          <p:cNvSpPr>
            <a:spLocks noGrp="1"/>
          </p:cNvSpPr>
          <p:nvPr>
            <p:ph type="dt" sz="half" idx="10"/>
          </p:nvPr>
        </p:nvSpPr>
        <p:spPr>
          <a:xfrm>
            <a:off x="471488" y="9181397"/>
            <a:ext cx="1543050" cy="527403"/>
          </a:xfrm>
          <a:prstGeom prst="rect">
            <a:avLst/>
          </a:prstGeom>
        </p:spPr>
        <p:txBody>
          <a:bodyPr/>
          <a:lstStyle/>
          <a:p>
            <a:fld id="{96AD46AF-1852-4F85-AE83-526F50FC2854}" type="datetimeFigureOut">
              <a:rPr lang="fr-FR" smtClean="0"/>
              <a:t>04/07/2023</a:t>
            </a:fld>
            <a:endParaRPr lang="fr-FR"/>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endParaRPr lang="fr-FR"/>
          </a:p>
        </p:txBody>
      </p:sp>
      <p:sp>
        <p:nvSpPr>
          <p:cNvPr id="6" name="Slide Number Placeholder 5"/>
          <p:cNvSpPr>
            <a:spLocks noGrp="1"/>
          </p:cNvSpPr>
          <p:nvPr>
            <p:ph type="sldNum" sz="quarter" idx="12"/>
          </p:nvPr>
        </p:nvSpPr>
        <p:spPr>
          <a:xfrm>
            <a:off x="4843463" y="9181397"/>
            <a:ext cx="1543050" cy="527403"/>
          </a:xfrm>
          <a:prstGeom prst="rect">
            <a:avLst/>
          </a:prstGeom>
        </p:spPr>
        <p:txBody>
          <a:bodyPr/>
          <a:lstStyle/>
          <a:p>
            <a:fld id="{88005C14-F6FD-48B5-ABF2-340DE3CA6BA6}" type="slidenum">
              <a:rPr lang="fr-FR" smtClean="0"/>
              <a:t>‹N°›</a:t>
            </a:fld>
            <a:endParaRPr lang="fr-FR"/>
          </a:p>
        </p:txBody>
      </p:sp>
    </p:spTree>
    <p:extLst>
      <p:ext uri="{BB962C8B-B14F-4D97-AF65-F5344CB8AC3E}">
        <p14:creationId xmlns:p14="http://schemas.microsoft.com/office/powerpoint/2010/main" val="7031399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5915025" cy="1914702"/>
          </a:xfrm>
          <a:prstGeom prst="rect">
            <a:avLst/>
          </a:prstGeom>
        </p:spPr>
        <p:txBody>
          <a:bodyPr/>
          <a:lstStyle/>
          <a:p>
            <a:r>
              <a:rPr lang="fr-FR"/>
              <a:t>Modifiez le style du titre</a:t>
            </a:r>
            <a:endParaRPr lang="en-US" dirty="0"/>
          </a:p>
        </p:txBody>
      </p:sp>
      <p:sp>
        <p:nvSpPr>
          <p:cNvPr id="3" name="Vertical Text Placeholder 2"/>
          <p:cNvSpPr>
            <a:spLocks noGrp="1"/>
          </p:cNvSpPr>
          <p:nvPr>
            <p:ph type="body" orient="vert" idx="1"/>
          </p:nvPr>
        </p:nvSpPr>
        <p:spPr>
          <a:xfrm>
            <a:off x="471488" y="2637014"/>
            <a:ext cx="5915025" cy="6285266"/>
          </a:xfrm>
          <a:prstGeom prst="rect">
            <a:avLst/>
          </a:prstGeo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a:xfrm>
            <a:off x="471488" y="9181397"/>
            <a:ext cx="1543050" cy="527403"/>
          </a:xfrm>
          <a:prstGeom prst="rect">
            <a:avLst/>
          </a:prstGeom>
        </p:spPr>
        <p:txBody>
          <a:bodyPr/>
          <a:lstStyle/>
          <a:p>
            <a:fld id="{96AD46AF-1852-4F85-AE83-526F50FC2854}" type="datetimeFigureOut">
              <a:rPr lang="fr-FR" smtClean="0"/>
              <a:t>04/07/2023</a:t>
            </a:fld>
            <a:endParaRPr lang="fr-FR"/>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endParaRPr lang="fr-FR"/>
          </a:p>
        </p:txBody>
      </p:sp>
      <p:sp>
        <p:nvSpPr>
          <p:cNvPr id="6" name="Slide Number Placeholder 5"/>
          <p:cNvSpPr>
            <a:spLocks noGrp="1"/>
          </p:cNvSpPr>
          <p:nvPr>
            <p:ph type="sldNum" sz="quarter" idx="12"/>
          </p:nvPr>
        </p:nvSpPr>
        <p:spPr>
          <a:xfrm>
            <a:off x="4843463" y="9181397"/>
            <a:ext cx="1543050" cy="527403"/>
          </a:xfrm>
          <a:prstGeom prst="rect">
            <a:avLst/>
          </a:prstGeom>
        </p:spPr>
        <p:txBody>
          <a:bodyPr/>
          <a:lstStyle/>
          <a:p>
            <a:fld id="{88005C14-F6FD-48B5-ABF2-340DE3CA6BA6}" type="slidenum">
              <a:rPr lang="fr-FR" smtClean="0"/>
              <a:t>‹N°›</a:t>
            </a:fld>
            <a:endParaRPr lang="fr-FR"/>
          </a:p>
        </p:txBody>
      </p:sp>
    </p:spTree>
    <p:extLst>
      <p:ext uri="{BB962C8B-B14F-4D97-AF65-F5344CB8AC3E}">
        <p14:creationId xmlns:p14="http://schemas.microsoft.com/office/powerpoint/2010/main" val="20842527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a:prstGeom prst="rect">
            <a:avLst/>
          </a:prstGeo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471488" y="527403"/>
            <a:ext cx="4350544" cy="8394877"/>
          </a:xfrm>
          <a:prstGeom prst="rect">
            <a:avLst/>
          </a:prstGeo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a:xfrm>
            <a:off x="471488" y="9181397"/>
            <a:ext cx="1543050" cy="527403"/>
          </a:xfrm>
          <a:prstGeom prst="rect">
            <a:avLst/>
          </a:prstGeom>
        </p:spPr>
        <p:txBody>
          <a:bodyPr/>
          <a:lstStyle/>
          <a:p>
            <a:fld id="{96AD46AF-1852-4F85-AE83-526F50FC2854}" type="datetimeFigureOut">
              <a:rPr lang="fr-FR" smtClean="0"/>
              <a:t>04/07/2023</a:t>
            </a:fld>
            <a:endParaRPr lang="fr-FR"/>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endParaRPr lang="fr-FR"/>
          </a:p>
        </p:txBody>
      </p:sp>
      <p:sp>
        <p:nvSpPr>
          <p:cNvPr id="6" name="Slide Number Placeholder 5"/>
          <p:cNvSpPr>
            <a:spLocks noGrp="1"/>
          </p:cNvSpPr>
          <p:nvPr>
            <p:ph type="sldNum" sz="quarter" idx="12"/>
          </p:nvPr>
        </p:nvSpPr>
        <p:spPr>
          <a:xfrm>
            <a:off x="4843463" y="9181397"/>
            <a:ext cx="1543050" cy="527403"/>
          </a:xfrm>
          <a:prstGeom prst="rect">
            <a:avLst/>
          </a:prstGeom>
        </p:spPr>
        <p:txBody>
          <a:bodyPr/>
          <a:lstStyle/>
          <a:p>
            <a:fld id="{88005C14-F6FD-48B5-ABF2-340DE3CA6BA6}" type="slidenum">
              <a:rPr lang="fr-FR" smtClean="0"/>
              <a:t>‹N°›</a:t>
            </a:fld>
            <a:endParaRPr lang="fr-FR"/>
          </a:p>
        </p:txBody>
      </p:sp>
    </p:spTree>
    <p:extLst>
      <p:ext uri="{BB962C8B-B14F-4D97-AF65-F5344CB8AC3E}">
        <p14:creationId xmlns:p14="http://schemas.microsoft.com/office/powerpoint/2010/main" val="7129701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5915025" cy="1914702"/>
          </a:xfrm>
          <a:prstGeom prst="rect">
            <a:avLst/>
          </a:prstGeom>
        </p:spPr>
        <p:txBody>
          <a:bodyPr/>
          <a:lstStyle/>
          <a:p>
            <a:r>
              <a:rPr lang="fr-FR"/>
              <a:t>Modifiez le style du titre</a:t>
            </a:r>
            <a:endParaRPr lang="en-US" dirty="0"/>
          </a:p>
        </p:txBody>
      </p:sp>
      <p:sp>
        <p:nvSpPr>
          <p:cNvPr id="3" name="Content Placeholder 2"/>
          <p:cNvSpPr>
            <a:spLocks noGrp="1"/>
          </p:cNvSpPr>
          <p:nvPr>
            <p:ph idx="1"/>
          </p:nvPr>
        </p:nvSpPr>
        <p:spPr>
          <a:xfrm>
            <a:off x="471488" y="2637014"/>
            <a:ext cx="5915025" cy="6285266"/>
          </a:xfrm>
          <a:prstGeom prst="rect">
            <a:avLst/>
          </a:prstGeo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a:xfrm>
            <a:off x="471488" y="9181397"/>
            <a:ext cx="1543050" cy="527403"/>
          </a:xfrm>
          <a:prstGeom prst="rect">
            <a:avLst/>
          </a:prstGeom>
        </p:spPr>
        <p:txBody>
          <a:bodyPr/>
          <a:lstStyle/>
          <a:p>
            <a:fld id="{96AD46AF-1852-4F85-AE83-526F50FC2854}" type="datetimeFigureOut">
              <a:rPr lang="fr-FR" smtClean="0"/>
              <a:t>04/07/2023</a:t>
            </a:fld>
            <a:endParaRPr lang="fr-FR"/>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endParaRPr lang="fr-FR"/>
          </a:p>
        </p:txBody>
      </p:sp>
      <p:sp>
        <p:nvSpPr>
          <p:cNvPr id="6" name="Slide Number Placeholder 5"/>
          <p:cNvSpPr>
            <a:spLocks noGrp="1"/>
          </p:cNvSpPr>
          <p:nvPr>
            <p:ph type="sldNum" sz="quarter" idx="12"/>
          </p:nvPr>
        </p:nvSpPr>
        <p:spPr>
          <a:xfrm>
            <a:off x="4843463" y="9181397"/>
            <a:ext cx="1543050" cy="527403"/>
          </a:xfrm>
          <a:prstGeom prst="rect">
            <a:avLst/>
          </a:prstGeom>
        </p:spPr>
        <p:txBody>
          <a:bodyPr/>
          <a:lstStyle/>
          <a:p>
            <a:fld id="{88005C14-F6FD-48B5-ABF2-340DE3CA6BA6}" type="slidenum">
              <a:rPr lang="fr-FR" smtClean="0"/>
              <a:t>‹N°›</a:t>
            </a:fld>
            <a:endParaRPr lang="fr-FR"/>
          </a:p>
        </p:txBody>
      </p:sp>
    </p:spTree>
    <p:extLst>
      <p:ext uri="{BB962C8B-B14F-4D97-AF65-F5344CB8AC3E}">
        <p14:creationId xmlns:p14="http://schemas.microsoft.com/office/powerpoint/2010/main" val="33101766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a:prstGeom prst="rect">
            <a:avLst/>
          </a:prstGeom>
        </p:spPr>
        <p:txBody>
          <a:bodyPr anchor="b"/>
          <a:lstStyle>
            <a:lvl1pPr>
              <a:defRPr sz="4500"/>
            </a:lvl1pPr>
          </a:lstStyle>
          <a:p>
            <a:r>
              <a:rPr lang="fr-FR"/>
              <a:t>Modifiez le style du titre</a:t>
            </a:r>
            <a:endParaRPr lang="en-US" dirty="0"/>
          </a:p>
        </p:txBody>
      </p:sp>
      <p:sp>
        <p:nvSpPr>
          <p:cNvPr id="3" name="Text Placeholder 2"/>
          <p:cNvSpPr>
            <a:spLocks noGrp="1"/>
          </p:cNvSpPr>
          <p:nvPr>
            <p:ph type="body" idx="1"/>
          </p:nvPr>
        </p:nvSpPr>
        <p:spPr>
          <a:xfrm>
            <a:off x="467916" y="6629226"/>
            <a:ext cx="5915025" cy="2166937"/>
          </a:xfrm>
          <a:prstGeom prst="rect">
            <a:avLst/>
          </a:prstGeo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a:xfrm>
            <a:off x="471488" y="9181397"/>
            <a:ext cx="1543050" cy="527403"/>
          </a:xfrm>
          <a:prstGeom prst="rect">
            <a:avLst/>
          </a:prstGeom>
        </p:spPr>
        <p:txBody>
          <a:bodyPr/>
          <a:lstStyle/>
          <a:p>
            <a:fld id="{96AD46AF-1852-4F85-AE83-526F50FC2854}" type="datetimeFigureOut">
              <a:rPr lang="fr-FR" smtClean="0"/>
              <a:t>04/07/2023</a:t>
            </a:fld>
            <a:endParaRPr lang="fr-FR"/>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endParaRPr lang="fr-FR"/>
          </a:p>
        </p:txBody>
      </p:sp>
      <p:sp>
        <p:nvSpPr>
          <p:cNvPr id="6" name="Slide Number Placeholder 5"/>
          <p:cNvSpPr>
            <a:spLocks noGrp="1"/>
          </p:cNvSpPr>
          <p:nvPr>
            <p:ph type="sldNum" sz="quarter" idx="12"/>
          </p:nvPr>
        </p:nvSpPr>
        <p:spPr>
          <a:xfrm>
            <a:off x="4843463" y="9181397"/>
            <a:ext cx="1543050" cy="527403"/>
          </a:xfrm>
          <a:prstGeom prst="rect">
            <a:avLst/>
          </a:prstGeom>
        </p:spPr>
        <p:txBody>
          <a:bodyPr/>
          <a:lstStyle/>
          <a:p>
            <a:fld id="{88005C14-F6FD-48B5-ABF2-340DE3CA6BA6}" type="slidenum">
              <a:rPr lang="fr-FR" smtClean="0"/>
              <a:t>‹N°›</a:t>
            </a:fld>
            <a:endParaRPr lang="fr-FR"/>
          </a:p>
        </p:txBody>
      </p:sp>
    </p:spTree>
    <p:extLst>
      <p:ext uri="{BB962C8B-B14F-4D97-AF65-F5344CB8AC3E}">
        <p14:creationId xmlns:p14="http://schemas.microsoft.com/office/powerpoint/2010/main" val="35045334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5915025" cy="1914702"/>
          </a:xfrm>
          <a:prstGeom prst="rect">
            <a:avLst/>
          </a:prstGeom>
        </p:spPr>
        <p:txBody>
          <a:bodyPr/>
          <a:lstStyle/>
          <a:p>
            <a:r>
              <a:rPr lang="fr-FR"/>
              <a:t>Modifiez le style du titre</a:t>
            </a:r>
            <a:endParaRPr lang="en-US" dirty="0"/>
          </a:p>
        </p:txBody>
      </p:sp>
      <p:sp>
        <p:nvSpPr>
          <p:cNvPr id="3" name="Content Placeholder 2"/>
          <p:cNvSpPr>
            <a:spLocks noGrp="1"/>
          </p:cNvSpPr>
          <p:nvPr>
            <p:ph sz="half" idx="1"/>
          </p:nvPr>
        </p:nvSpPr>
        <p:spPr>
          <a:xfrm>
            <a:off x="471488" y="2637014"/>
            <a:ext cx="2914650" cy="6285266"/>
          </a:xfrm>
          <a:prstGeom prst="rect">
            <a:avLst/>
          </a:prstGeo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3471863" y="2637014"/>
            <a:ext cx="2914650" cy="6285266"/>
          </a:xfrm>
          <a:prstGeom prst="rect">
            <a:avLst/>
          </a:prstGeo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a:xfrm>
            <a:off x="471488" y="9181397"/>
            <a:ext cx="1543050" cy="527403"/>
          </a:xfrm>
          <a:prstGeom prst="rect">
            <a:avLst/>
          </a:prstGeom>
        </p:spPr>
        <p:txBody>
          <a:bodyPr/>
          <a:lstStyle/>
          <a:p>
            <a:fld id="{96AD46AF-1852-4F85-AE83-526F50FC2854}" type="datetimeFigureOut">
              <a:rPr lang="fr-FR" smtClean="0"/>
              <a:t>04/07/2023</a:t>
            </a:fld>
            <a:endParaRPr lang="fr-FR"/>
          </a:p>
        </p:txBody>
      </p:sp>
      <p:sp>
        <p:nvSpPr>
          <p:cNvPr id="6" name="Footer Placeholder 5"/>
          <p:cNvSpPr>
            <a:spLocks noGrp="1"/>
          </p:cNvSpPr>
          <p:nvPr>
            <p:ph type="ftr" sz="quarter" idx="11"/>
          </p:nvPr>
        </p:nvSpPr>
        <p:spPr>
          <a:xfrm>
            <a:off x="2271713" y="9181397"/>
            <a:ext cx="2314575" cy="527403"/>
          </a:xfrm>
          <a:prstGeom prst="rect">
            <a:avLst/>
          </a:prstGeom>
        </p:spPr>
        <p:txBody>
          <a:bodyPr/>
          <a:lstStyle/>
          <a:p>
            <a:endParaRPr lang="fr-FR"/>
          </a:p>
        </p:txBody>
      </p:sp>
      <p:sp>
        <p:nvSpPr>
          <p:cNvPr id="7" name="Slide Number Placeholder 6"/>
          <p:cNvSpPr>
            <a:spLocks noGrp="1"/>
          </p:cNvSpPr>
          <p:nvPr>
            <p:ph type="sldNum" sz="quarter" idx="12"/>
          </p:nvPr>
        </p:nvSpPr>
        <p:spPr>
          <a:xfrm>
            <a:off x="4843463" y="9181397"/>
            <a:ext cx="1543050" cy="527403"/>
          </a:xfrm>
          <a:prstGeom prst="rect">
            <a:avLst/>
          </a:prstGeom>
        </p:spPr>
        <p:txBody>
          <a:bodyPr/>
          <a:lstStyle/>
          <a:p>
            <a:fld id="{88005C14-F6FD-48B5-ABF2-340DE3CA6BA6}" type="slidenum">
              <a:rPr lang="fr-FR" smtClean="0"/>
              <a:t>‹N°›</a:t>
            </a:fld>
            <a:endParaRPr lang="fr-FR"/>
          </a:p>
        </p:txBody>
      </p:sp>
    </p:spTree>
    <p:extLst>
      <p:ext uri="{BB962C8B-B14F-4D97-AF65-F5344CB8AC3E}">
        <p14:creationId xmlns:p14="http://schemas.microsoft.com/office/powerpoint/2010/main" val="10283679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a:prstGeom prst="rect">
            <a:avLst/>
          </a:prstGeom>
        </p:spPr>
        <p:txBody>
          <a:bodyPr/>
          <a:lstStyle/>
          <a:p>
            <a:r>
              <a:rPr lang="fr-FR"/>
              <a:t>Modifiez le style du titre</a:t>
            </a:r>
            <a:endParaRPr lang="en-US" dirty="0"/>
          </a:p>
        </p:txBody>
      </p:sp>
      <p:sp>
        <p:nvSpPr>
          <p:cNvPr id="3" name="Text Placeholder 2"/>
          <p:cNvSpPr>
            <a:spLocks noGrp="1"/>
          </p:cNvSpPr>
          <p:nvPr>
            <p:ph type="body" idx="1"/>
          </p:nvPr>
        </p:nvSpPr>
        <p:spPr>
          <a:xfrm>
            <a:off x="472381" y="2428347"/>
            <a:ext cx="2901255" cy="1190095"/>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Modifier les styles du texte du masque</a:t>
            </a:r>
          </a:p>
        </p:txBody>
      </p:sp>
      <p:sp>
        <p:nvSpPr>
          <p:cNvPr id="4" name="Content Placeholder 3"/>
          <p:cNvSpPr>
            <a:spLocks noGrp="1"/>
          </p:cNvSpPr>
          <p:nvPr>
            <p:ph sz="half" idx="2"/>
          </p:nvPr>
        </p:nvSpPr>
        <p:spPr>
          <a:xfrm>
            <a:off x="472381" y="3618442"/>
            <a:ext cx="2901255" cy="5322183"/>
          </a:xfrm>
          <a:prstGeom prst="rect">
            <a:avLst/>
          </a:prstGeo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3471863" y="2428347"/>
            <a:ext cx="2915543" cy="1190095"/>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Modifier les styles du texte du masque</a:t>
            </a:r>
          </a:p>
        </p:txBody>
      </p:sp>
      <p:sp>
        <p:nvSpPr>
          <p:cNvPr id="6" name="Content Placeholder 5"/>
          <p:cNvSpPr>
            <a:spLocks noGrp="1"/>
          </p:cNvSpPr>
          <p:nvPr>
            <p:ph sz="quarter" idx="4"/>
          </p:nvPr>
        </p:nvSpPr>
        <p:spPr>
          <a:xfrm>
            <a:off x="3471863" y="3618442"/>
            <a:ext cx="2915543" cy="5322183"/>
          </a:xfrm>
          <a:prstGeom prst="rect">
            <a:avLst/>
          </a:prstGeo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a:xfrm>
            <a:off x="471488" y="9181397"/>
            <a:ext cx="1543050" cy="527403"/>
          </a:xfrm>
          <a:prstGeom prst="rect">
            <a:avLst/>
          </a:prstGeom>
        </p:spPr>
        <p:txBody>
          <a:bodyPr/>
          <a:lstStyle/>
          <a:p>
            <a:fld id="{96AD46AF-1852-4F85-AE83-526F50FC2854}" type="datetimeFigureOut">
              <a:rPr lang="fr-FR" smtClean="0"/>
              <a:t>04/07/2023</a:t>
            </a:fld>
            <a:endParaRPr lang="fr-FR"/>
          </a:p>
        </p:txBody>
      </p:sp>
      <p:sp>
        <p:nvSpPr>
          <p:cNvPr id="8" name="Footer Placeholder 7"/>
          <p:cNvSpPr>
            <a:spLocks noGrp="1"/>
          </p:cNvSpPr>
          <p:nvPr>
            <p:ph type="ftr" sz="quarter" idx="11"/>
          </p:nvPr>
        </p:nvSpPr>
        <p:spPr>
          <a:xfrm>
            <a:off x="2271713" y="9181397"/>
            <a:ext cx="2314575" cy="527403"/>
          </a:xfrm>
          <a:prstGeom prst="rect">
            <a:avLst/>
          </a:prstGeom>
        </p:spPr>
        <p:txBody>
          <a:bodyPr/>
          <a:lstStyle/>
          <a:p>
            <a:endParaRPr lang="fr-FR"/>
          </a:p>
        </p:txBody>
      </p:sp>
      <p:sp>
        <p:nvSpPr>
          <p:cNvPr id="9" name="Slide Number Placeholder 8"/>
          <p:cNvSpPr>
            <a:spLocks noGrp="1"/>
          </p:cNvSpPr>
          <p:nvPr>
            <p:ph type="sldNum" sz="quarter" idx="12"/>
          </p:nvPr>
        </p:nvSpPr>
        <p:spPr>
          <a:xfrm>
            <a:off x="4843463" y="9181397"/>
            <a:ext cx="1543050" cy="527403"/>
          </a:xfrm>
          <a:prstGeom prst="rect">
            <a:avLst/>
          </a:prstGeom>
        </p:spPr>
        <p:txBody>
          <a:bodyPr/>
          <a:lstStyle/>
          <a:p>
            <a:fld id="{88005C14-F6FD-48B5-ABF2-340DE3CA6BA6}" type="slidenum">
              <a:rPr lang="fr-FR" smtClean="0"/>
              <a:t>‹N°›</a:t>
            </a:fld>
            <a:endParaRPr lang="fr-FR"/>
          </a:p>
        </p:txBody>
      </p:sp>
    </p:spTree>
    <p:extLst>
      <p:ext uri="{BB962C8B-B14F-4D97-AF65-F5344CB8AC3E}">
        <p14:creationId xmlns:p14="http://schemas.microsoft.com/office/powerpoint/2010/main" val="39570971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5915025" cy="1914702"/>
          </a:xfrm>
          <a:prstGeom prst="rect">
            <a:avLst/>
          </a:prstGeom>
        </p:spPr>
        <p:txBody>
          <a:bodyPr/>
          <a:lstStyle/>
          <a:p>
            <a:r>
              <a:rPr lang="fr-FR"/>
              <a:t>Modifiez le style du titre</a:t>
            </a:r>
            <a:endParaRPr lang="en-US" dirty="0"/>
          </a:p>
        </p:txBody>
      </p:sp>
      <p:sp>
        <p:nvSpPr>
          <p:cNvPr id="3" name="Date Placeholder 2"/>
          <p:cNvSpPr>
            <a:spLocks noGrp="1"/>
          </p:cNvSpPr>
          <p:nvPr>
            <p:ph type="dt" sz="half" idx="10"/>
          </p:nvPr>
        </p:nvSpPr>
        <p:spPr>
          <a:xfrm>
            <a:off x="471488" y="9181397"/>
            <a:ext cx="1543050" cy="527403"/>
          </a:xfrm>
          <a:prstGeom prst="rect">
            <a:avLst/>
          </a:prstGeom>
        </p:spPr>
        <p:txBody>
          <a:bodyPr/>
          <a:lstStyle/>
          <a:p>
            <a:fld id="{96AD46AF-1852-4F85-AE83-526F50FC2854}" type="datetimeFigureOut">
              <a:rPr lang="fr-FR" smtClean="0"/>
              <a:t>04/07/2023</a:t>
            </a:fld>
            <a:endParaRPr lang="fr-FR"/>
          </a:p>
        </p:txBody>
      </p:sp>
      <p:sp>
        <p:nvSpPr>
          <p:cNvPr id="4" name="Footer Placeholder 3"/>
          <p:cNvSpPr>
            <a:spLocks noGrp="1"/>
          </p:cNvSpPr>
          <p:nvPr>
            <p:ph type="ftr" sz="quarter" idx="11"/>
          </p:nvPr>
        </p:nvSpPr>
        <p:spPr>
          <a:xfrm>
            <a:off x="2271713" y="9181397"/>
            <a:ext cx="2314575" cy="527403"/>
          </a:xfrm>
          <a:prstGeom prst="rect">
            <a:avLst/>
          </a:prstGeom>
        </p:spPr>
        <p:txBody>
          <a:bodyPr/>
          <a:lstStyle/>
          <a:p>
            <a:endParaRPr lang="fr-FR"/>
          </a:p>
        </p:txBody>
      </p:sp>
      <p:sp>
        <p:nvSpPr>
          <p:cNvPr id="5" name="Slide Number Placeholder 4"/>
          <p:cNvSpPr>
            <a:spLocks noGrp="1"/>
          </p:cNvSpPr>
          <p:nvPr>
            <p:ph type="sldNum" sz="quarter" idx="12"/>
          </p:nvPr>
        </p:nvSpPr>
        <p:spPr>
          <a:xfrm>
            <a:off x="4843463" y="9181397"/>
            <a:ext cx="1543050" cy="527403"/>
          </a:xfrm>
          <a:prstGeom prst="rect">
            <a:avLst/>
          </a:prstGeom>
        </p:spPr>
        <p:txBody>
          <a:bodyPr/>
          <a:lstStyle/>
          <a:p>
            <a:fld id="{88005C14-F6FD-48B5-ABF2-340DE3CA6BA6}" type="slidenum">
              <a:rPr lang="fr-FR" smtClean="0"/>
              <a:t>‹N°›</a:t>
            </a:fld>
            <a:endParaRPr lang="fr-FR"/>
          </a:p>
        </p:txBody>
      </p:sp>
    </p:spTree>
    <p:extLst>
      <p:ext uri="{BB962C8B-B14F-4D97-AF65-F5344CB8AC3E}">
        <p14:creationId xmlns:p14="http://schemas.microsoft.com/office/powerpoint/2010/main" val="17083980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1488" y="9181397"/>
            <a:ext cx="1543050" cy="527403"/>
          </a:xfrm>
          <a:prstGeom prst="rect">
            <a:avLst/>
          </a:prstGeom>
        </p:spPr>
        <p:txBody>
          <a:bodyPr/>
          <a:lstStyle/>
          <a:p>
            <a:fld id="{96AD46AF-1852-4F85-AE83-526F50FC2854}" type="datetimeFigureOut">
              <a:rPr lang="fr-FR" smtClean="0"/>
              <a:t>04/07/2023</a:t>
            </a:fld>
            <a:endParaRPr lang="fr-FR"/>
          </a:p>
        </p:txBody>
      </p:sp>
      <p:sp>
        <p:nvSpPr>
          <p:cNvPr id="3" name="Footer Placeholder 2"/>
          <p:cNvSpPr>
            <a:spLocks noGrp="1"/>
          </p:cNvSpPr>
          <p:nvPr>
            <p:ph type="ftr" sz="quarter" idx="11"/>
          </p:nvPr>
        </p:nvSpPr>
        <p:spPr>
          <a:xfrm>
            <a:off x="2271713" y="9181397"/>
            <a:ext cx="2314575" cy="527403"/>
          </a:xfrm>
          <a:prstGeom prst="rect">
            <a:avLst/>
          </a:prstGeom>
        </p:spPr>
        <p:txBody>
          <a:bodyPr/>
          <a:lstStyle/>
          <a:p>
            <a:endParaRPr lang="fr-FR"/>
          </a:p>
        </p:txBody>
      </p:sp>
      <p:sp>
        <p:nvSpPr>
          <p:cNvPr id="4" name="Slide Number Placeholder 3"/>
          <p:cNvSpPr>
            <a:spLocks noGrp="1"/>
          </p:cNvSpPr>
          <p:nvPr>
            <p:ph type="sldNum" sz="quarter" idx="12"/>
          </p:nvPr>
        </p:nvSpPr>
        <p:spPr>
          <a:xfrm>
            <a:off x="4843463" y="9181397"/>
            <a:ext cx="1543050" cy="527403"/>
          </a:xfrm>
          <a:prstGeom prst="rect">
            <a:avLst/>
          </a:prstGeom>
        </p:spPr>
        <p:txBody>
          <a:bodyPr/>
          <a:lstStyle/>
          <a:p>
            <a:fld id="{88005C14-F6FD-48B5-ABF2-340DE3CA6BA6}" type="slidenum">
              <a:rPr lang="fr-FR" smtClean="0"/>
              <a:t>‹N°›</a:t>
            </a:fld>
            <a:endParaRPr lang="fr-FR"/>
          </a:p>
        </p:txBody>
      </p:sp>
    </p:spTree>
    <p:extLst>
      <p:ext uri="{BB962C8B-B14F-4D97-AF65-F5344CB8AC3E}">
        <p14:creationId xmlns:p14="http://schemas.microsoft.com/office/powerpoint/2010/main" val="28427437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a:prstGeom prst="rect">
            <a:avLst/>
          </a:prstGeom>
        </p:spPr>
        <p:txBody>
          <a:bodyPr anchor="b"/>
          <a:lstStyle>
            <a:lvl1pPr>
              <a:defRPr sz="2400"/>
            </a:lvl1pPr>
          </a:lstStyle>
          <a:p>
            <a:r>
              <a:rPr lang="fr-FR"/>
              <a:t>Modifiez le style du titre</a:t>
            </a:r>
            <a:endParaRPr lang="en-US" dirty="0"/>
          </a:p>
        </p:txBody>
      </p:sp>
      <p:sp>
        <p:nvSpPr>
          <p:cNvPr id="3" name="Content Placeholder 2"/>
          <p:cNvSpPr>
            <a:spLocks noGrp="1"/>
          </p:cNvSpPr>
          <p:nvPr>
            <p:ph idx="1"/>
          </p:nvPr>
        </p:nvSpPr>
        <p:spPr>
          <a:xfrm>
            <a:off x="2915543" y="1426283"/>
            <a:ext cx="3471863" cy="7039681"/>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472381" y="2971800"/>
            <a:ext cx="2211884" cy="5505627"/>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Modifier les styles du texte du masque</a:t>
            </a:r>
          </a:p>
        </p:txBody>
      </p:sp>
      <p:sp>
        <p:nvSpPr>
          <p:cNvPr id="5" name="Date Placeholder 4"/>
          <p:cNvSpPr>
            <a:spLocks noGrp="1"/>
          </p:cNvSpPr>
          <p:nvPr>
            <p:ph type="dt" sz="half" idx="10"/>
          </p:nvPr>
        </p:nvSpPr>
        <p:spPr>
          <a:xfrm>
            <a:off x="471488" y="9181397"/>
            <a:ext cx="1543050" cy="527403"/>
          </a:xfrm>
          <a:prstGeom prst="rect">
            <a:avLst/>
          </a:prstGeom>
        </p:spPr>
        <p:txBody>
          <a:bodyPr/>
          <a:lstStyle/>
          <a:p>
            <a:fld id="{96AD46AF-1852-4F85-AE83-526F50FC2854}" type="datetimeFigureOut">
              <a:rPr lang="fr-FR" smtClean="0"/>
              <a:t>04/07/2023</a:t>
            </a:fld>
            <a:endParaRPr lang="fr-FR"/>
          </a:p>
        </p:txBody>
      </p:sp>
      <p:sp>
        <p:nvSpPr>
          <p:cNvPr id="6" name="Footer Placeholder 5"/>
          <p:cNvSpPr>
            <a:spLocks noGrp="1"/>
          </p:cNvSpPr>
          <p:nvPr>
            <p:ph type="ftr" sz="quarter" idx="11"/>
          </p:nvPr>
        </p:nvSpPr>
        <p:spPr>
          <a:xfrm>
            <a:off x="2271713" y="9181397"/>
            <a:ext cx="2314575" cy="527403"/>
          </a:xfrm>
          <a:prstGeom prst="rect">
            <a:avLst/>
          </a:prstGeom>
        </p:spPr>
        <p:txBody>
          <a:bodyPr/>
          <a:lstStyle/>
          <a:p>
            <a:endParaRPr lang="fr-FR"/>
          </a:p>
        </p:txBody>
      </p:sp>
      <p:sp>
        <p:nvSpPr>
          <p:cNvPr id="7" name="Slide Number Placeholder 6"/>
          <p:cNvSpPr>
            <a:spLocks noGrp="1"/>
          </p:cNvSpPr>
          <p:nvPr>
            <p:ph type="sldNum" sz="quarter" idx="12"/>
          </p:nvPr>
        </p:nvSpPr>
        <p:spPr>
          <a:xfrm>
            <a:off x="4843463" y="9181397"/>
            <a:ext cx="1543050" cy="527403"/>
          </a:xfrm>
          <a:prstGeom prst="rect">
            <a:avLst/>
          </a:prstGeom>
        </p:spPr>
        <p:txBody>
          <a:bodyPr/>
          <a:lstStyle/>
          <a:p>
            <a:fld id="{88005C14-F6FD-48B5-ABF2-340DE3CA6BA6}" type="slidenum">
              <a:rPr lang="fr-FR" smtClean="0"/>
              <a:t>‹N°›</a:t>
            </a:fld>
            <a:endParaRPr lang="fr-FR"/>
          </a:p>
        </p:txBody>
      </p:sp>
    </p:spTree>
    <p:extLst>
      <p:ext uri="{BB962C8B-B14F-4D97-AF65-F5344CB8AC3E}">
        <p14:creationId xmlns:p14="http://schemas.microsoft.com/office/powerpoint/2010/main" val="32653813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a:prstGeom prst="rect">
            <a:avLst/>
          </a:prstGeom>
        </p:spPr>
        <p:txBody>
          <a:bodyPr anchor="b"/>
          <a:lstStyle>
            <a:lvl1pPr>
              <a:defRPr sz="2400"/>
            </a:lvl1pPr>
          </a:lstStyle>
          <a:p>
            <a:r>
              <a:rPr lang="fr-FR"/>
              <a:t>Modifiez le style du titre</a:t>
            </a:r>
            <a:endParaRPr lang="en-US" dirty="0"/>
          </a:p>
        </p:txBody>
      </p:sp>
      <p:sp>
        <p:nvSpPr>
          <p:cNvPr id="3" name="Picture Placeholder 2"/>
          <p:cNvSpPr>
            <a:spLocks noGrp="1" noChangeAspect="1"/>
          </p:cNvSpPr>
          <p:nvPr>
            <p:ph type="pic" idx="1"/>
          </p:nvPr>
        </p:nvSpPr>
        <p:spPr>
          <a:xfrm>
            <a:off x="2915543" y="1426283"/>
            <a:ext cx="3471863" cy="7039681"/>
          </a:xfrm>
          <a:prstGeom prst="rect">
            <a:avLst/>
          </a:prstGeo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r-FR"/>
              <a:t>Cliquez sur l'icône pour ajouter une image</a:t>
            </a:r>
            <a:endParaRPr lang="en-US" dirty="0"/>
          </a:p>
        </p:txBody>
      </p:sp>
      <p:sp>
        <p:nvSpPr>
          <p:cNvPr id="4" name="Text Placeholder 3"/>
          <p:cNvSpPr>
            <a:spLocks noGrp="1"/>
          </p:cNvSpPr>
          <p:nvPr>
            <p:ph type="body" sz="half" idx="2"/>
          </p:nvPr>
        </p:nvSpPr>
        <p:spPr>
          <a:xfrm>
            <a:off x="472381" y="2971800"/>
            <a:ext cx="2211884" cy="5505627"/>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Modifier les styles du texte du masque</a:t>
            </a:r>
          </a:p>
        </p:txBody>
      </p:sp>
      <p:sp>
        <p:nvSpPr>
          <p:cNvPr id="5" name="Date Placeholder 4"/>
          <p:cNvSpPr>
            <a:spLocks noGrp="1"/>
          </p:cNvSpPr>
          <p:nvPr>
            <p:ph type="dt" sz="half" idx="10"/>
          </p:nvPr>
        </p:nvSpPr>
        <p:spPr>
          <a:xfrm>
            <a:off x="471488" y="9181397"/>
            <a:ext cx="1543050" cy="527403"/>
          </a:xfrm>
          <a:prstGeom prst="rect">
            <a:avLst/>
          </a:prstGeom>
        </p:spPr>
        <p:txBody>
          <a:bodyPr/>
          <a:lstStyle/>
          <a:p>
            <a:fld id="{96AD46AF-1852-4F85-AE83-526F50FC2854}" type="datetimeFigureOut">
              <a:rPr lang="fr-FR" smtClean="0"/>
              <a:t>04/07/2023</a:t>
            </a:fld>
            <a:endParaRPr lang="fr-FR"/>
          </a:p>
        </p:txBody>
      </p:sp>
      <p:sp>
        <p:nvSpPr>
          <p:cNvPr id="6" name="Footer Placeholder 5"/>
          <p:cNvSpPr>
            <a:spLocks noGrp="1"/>
          </p:cNvSpPr>
          <p:nvPr>
            <p:ph type="ftr" sz="quarter" idx="11"/>
          </p:nvPr>
        </p:nvSpPr>
        <p:spPr>
          <a:xfrm>
            <a:off x="2271713" y="9181397"/>
            <a:ext cx="2314575" cy="527403"/>
          </a:xfrm>
          <a:prstGeom prst="rect">
            <a:avLst/>
          </a:prstGeom>
        </p:spPr>
        <p:txBody>
          <a:bodyPr/>
          <a:lstStyle/>
          <a:p>
            <a:endParaRPr lang="fr-FR"/>
          </a:p>
        </p:txBody>
      </p:sp>
      <p:sp>
        <p:nvSpPr>
          <p:cNvPr id="7" name="Slide Number Placeholder 6"/>
          <p:cNvSpPr>
            <a:spLocks noGrp="1"/>
          </p:cNvSpPr>
          <p:nvPr>
            <p:ph type="sldNum" sz="quarter" idx="12"/>
          </p:nvPr>
        </p:nvSpPr>
        <p:spPr>
          <a:xfrm>
            <a:off x="4843463" y="9181397"/>
            <a:ext cx="1543050" cy="527403"/>
          </a:xfrm>
          <a:prstGeom prst="rect">
            <a:avLst/>
          </a:prstGeom>
        </p:spPr>
        <p:txBody>
          <a:bodyPr/>
          <a:lstStyle/>
          <a:p>
            <a:fld id="{88005C14-F6FD-48B5-ABF2-340DE3CA6BA6}" type="slidenum">
              <a:rPr lang="fr-FR" smtClean="0"/>
              <a:t>‹N°›</a:t>
            </a:fld>
            <a:endParaRPr lang="fr-FR"/>
          </a:p>
        </p:txBody>
      </p:sp>
    </p:spTree>
    <p:extLst>
      <p:ext uri="{BB962C8B-B14F-4D97-AF65-F5344CB8AC3E}">
        <p14:creationId xmlns:p14="http://schemas.microsoft.com/office/powerpoint/2010/main" val="2227578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ZoneTexte 6">
            <a:extLst>
              <a:ext uri="{FF2B5EF4-FFF2-40B4-BE49-F238E27FC236}">
                <a16:creationId xmlns:a16="http://schemas.microsoft.com/office/drawing/2014/main" id="{924030CE-3C54-1DEF-36C1-16EA6344DA36}"/>
              </a:ext>
            </a:extLst>
          </p:cNvPr>
          <p:cNvSpPr txBox="1"/>
          <p:nvPr userDrawn="1"/>
        </p:nvSpPr>
        <p:spPr>
          <a:xfrm>
            <a:off x="2708920" y="9675331"/>
            <a:ext cx="4149080" cy="246221"/>
          </a:xfrm>
          <a:prstGeom prst="rect">
            <a:avLst/>
          </a:prstGeom>
          <a:noFill/>
        </p:spPr>
        <p:txBody>
          <a:bodyPr wrap="square" rtlCol="0">
            <a:spAutoFit/>
          </a:bodyPr>
          <a:lstStyle/>
          <a:p>
            <a:pPr algn="r"/>
            <a:r>
              <a:rPr lang="fr-FR" sz="1000" dirty="0">
                <a:solidFill>
                  <a:schemeClr val="bg1">
                    <a:lumMod val="50000"/>
                  </a:schemeClr>
                </a:solidFill>
              </a:rPr>
              <a:t>http://www.mysticlolly.fr</a:t>
            </a:r>
          </a:p>
        </p:txBody>
      </p:sp>
    </p:spTree>
    <p:extLst>
      <p:ext uri="{BB962C8B-B14F-4D97-AF65-F5344CB8AC3E}">
        <p14:creationId xmlns:p14="http://schemas.microsoft.com/office/powerpoint/2010/main" val="9668197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microsoft.com/office/2007/relationships/hdphoto" Target="../media/hdphoto12.wdp"/><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microsoft.com/office/2007/relationships/hdphoto" Target="../media/hdphoto13.wdp"/><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microsoft.com/office/2007/relationships/hdphoto" Target="../media/hdphoto14.wdp"/><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microsoft.com/office/2007/relationships/hdphoto" Target="../media/hdphoto15.wdp"/><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microsoft.com/office/2007/relationships/hdphoto" Target="../media/hdphoto16.wdp"/><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microsoft.com/office/2007/relationships/hdphoto" Target="../media/hdphoto17.wdp"/><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microsoft.com/office/2007/relationships/hdphoto" Target="../media/hdphoto18.wdp"/><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microsoft.com/office/2007/relationships/hdphoto" Target="../media/hdphoto19.wdp"/><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microsoft.com/office/2007/relationships/hdphoto" Target="../media/hdphoto20.wdp"/><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microsoft.com/office/2007/relationships/hdphoto" Target="../media/hdphoto21.wdp"/><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microsoft.com/office/2007/relationships/hdphoto" Target="../media/hdphoto22.wdp"/><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microsoft.com/office/2007/relationships/hdphoto" Target="../media/hdphoto23.wdp"/><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microsoft.com/office/2007/relationships/hdphoto" Target="../media/hdphoto24.wdp"/><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microsoft.com/office/2007/relationships/hdphoto" Target="../media/hdphoto25.wdp"/><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microsoft.com/office/2007/relationships/hdphoto" Target="../media/hdphoto26.wdp"/><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microsoft.com/office/2007/relationships/hdphoto" Target="../media/hdphoto27.wdp"/><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0" y="147174"/>
            <a:ext cx="6858000" cy="369332"/>
          </a:xfrm>
          <a:prstGeom prst="rect">
            <a:avLst/>
          </a:prstGeom>
          <a:noFill/>
        </p:spPr>
        <p:txBody>
          <a:bodyPr wrap="square" rtlCol="0">
            <a:spAutoFit/>
          </a:bodyPr>
          <a:lstStyle/>
          <a:p>
            <a:pPr algn="ctr"/>
            <a:r>
              <a:rPr lang="fr-FR" dirty="0">
                <a:latin typeface="Berlin Sans FB" pitchFamily="34" charset="0"/>
                <a:cs typeface="JulesLove" pitchFamily="34" charset="0"/>
              </a:rPr>
              <a:t>Liste des consignes : </a:t>
            </a:r>
            <a:r>
              <a:rPr lang="fr-FR" u="sng" dirty="0">
                <a:latin typeface="Berlin Sans FB" pitchFamily="34" charset="0"/>
                <a:cs typeface="JulesLove" pitchFamily="34" charset="0"/>
              </a:rPr>
              <a:t>Ateliers graphiques MS</a:t>
            </a:r>
          </a:p>
        </p:txBody>
      </p:sp>
      <p:graphicFrame>
        <p:nvGraphicFramePr>
          <p:cNvPr id="7" name="Tableau 6"/>
          <p:cNvGraphicFramePr>
            <a:graphicFrameLocks noGrp="1"/>
          </p:cNvGraphicFramePr>
          <p:nvPr>
            <p:extLst>
              <p:ext uri="{D42A27DB-BD31-4B8C-83A1-F6EECF244321}">
                <p14:modId xmlns:p14="http://schemas.microsoft.com/office/powerpoint/2010/main" val="2744742888"/>
              </p:ext>
            </p:extLst>
          </p:nvPr>
        </p:nvGraphicFramePr>
        <p:xfrm>
          <a:off x="189000" y="821018"/>
          <a:ext cx="6480000" cy="8879840"/>
        </p:xfrm>
        <a:graphic>
          <a:graphicData uri="http://schemas.openxmlformats.org/drawingml/2006/table">
            <a:tbl>
              <a:tblPr firstRow="1" bandRow="1">
                <a:tableStyleId>{5C22544A-7EE6-4342-B048-85BDC9FD1C3A}</a:tableStyleId>
              </a:tblPr>
              <a:tblGrid>
                <a:gridCol w="302319">
                  <a:extLst>
                    <a:ext uri="{9D8B030D-6E8A-4147-A177-3AD203B41FA5}">
                      <a16:colId xmlns:a16="http://schemas.microsoft.com/office/drawing/2014/main" val="3108969280"/>
                    </a:ext>
                  </a:extLst>
                </a:gridCol>
                <a:gridCol w="2937681">
                  <a:extLst>
                    <a:ext uri="{9D8B030D-6E8A-4147-A177-3AD203B41FA5}">
                      <a16:colId xmlns:a16="http://schemas.microsoft.com/office/drawing/2014/main" val="170015381"/>
                    </a:ext>
                  </a:extLst>
                </a:gridCol>
                <a:gridCol w="360000">
                  <a:extLst>
                    <a:ext uri="{9D8B030D-6E8A-4147-A177-3AD203B41FA5}">
                      <a16:colId xmlns:a16="http://schemas.microsoft.com/office/drawing/2014/main" val="1423572241"/>
                    </a:ext>
                  </a:extLst>
                </a:gridCol>
                <a:gridCol w="360000">
                  <a:extLst>
                    <a:ext uri="{9D8B030D-6E8A-4147-A177-3AD203B41FA5}">
                      <a16:colId xmlns:a16="http://schemas.microsoft.com/office/drawing/2014/main" val="28160451"/>
                    </a:ext>
                  </a:extLst>
                </a:gridCol>
                <a:gridCol w="360000">
                  <a:extLst>
                    <a:ext uri="{9D8B030D-6E8A-4147-A177-3AD203B41FA5}">
                      <a16:colId xmlns:a16="http://schemas.microsoft.com/office/drawing/2014/main" val="2969991537"/>
                    </a:ext>
                  </a:extLst>
                </a:gridCol>
                <a:gridCol w="360000">
                  <a:extLst>
                    <a:ext uri="{9D8B030D-6E8A-4147-A177-3AD203B41FA5}">
                      <a16:colId xmlns:a16="http://schemas.microsoft.com/office/drawing/2014/main" val="3040930703"/>
                    </a:ext>
                  </a:extLst>
                </a:gridCol>
                <a:gridCol w="360000">
                  <a:extLst>
                    <a:ext uri="{9D8B030D-6E8A-4147-A177-3AD203B41FA5}">
                      <a16:colId xmlns:a16="http://schemas.microsoft.com/office/drawing/2014/main" val="1100008104"/>
                    </a:ext>
                  </a:extLst>
                </a:gridCol>
                <a:gridCol w="360000">
                  <a:extLst>
                    <a:ext uri="{9D8B030D-6E8A-4147-A177-3AD203B41FA5}">
                      <a16:colId xmlns:a16="http://schemas.microsoft.com/office/drawing/2014/main" val="1912024097"/>
                    </a:ext>
                  </a:extLst>
                </a:gridCol>
                <a:gridCol w="360000">
                  <a:extLst>
                    <a:ext uri="{9D8B030D-6E8A-4147-A177-3AD203B41FA5}">
                      <a16:colId xmlns:a16="http://schemas.microsoft.com/office/drawing/2014/main" val="2388067699"/>
                    </a:ext>
                  </a:extLst>
                </a:gridCol>
                <a:gridCol w="360000">
                  <a:extLst>
                    <a:ext uri="{9D8B030D-6E8A-4147-A177-3AD203B41FA5}">
                      <a16:colId xmlns:a16="http://schemas.microsoft.com/office/drawing/2014/main" val="4225453193"/>
                    </a:ext>
                  </a:extLst>
                </a:gridCol>
                <a:gridCol w="360000">
                  <a:extLst>
                    <a:ext uri="{9D8B030D-6E8A-4147-A177-3AD203B41FA5}">
                      <a16:colId xmlns:a16="http://schemas.microsoft.com/office/drawing/2014/main" val="282071786"/>
                    </a:ext>
                  </a:extLst>
                </a:gridCol>
              </a:tblGrid>
              <a:tr h="1310640">
                <a:tc gridSpan="2">
                  <a:txBody>
                    <a:bodyPr/>
                    <a:lstStyle/>
                    <a:p>
                      <a:endParaRPr lang="fr-FR" dirty="0"/>
                    </a:p>
                  </a:txBody>
                  <a:tcPr>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fr-FR"/>
                    </a:p>
                  </a:txBody>
                  <a:tcPr/>
                </a:tc>
                <a:tc>
                  <a:txBody>
                    <a:bodyPr/>
                    <a:lstStyle/>
                    <a:p>
                      <a:endParaRPr lang="fr-FR" sz="1800" dirty="0"/>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endParaRPr lang="fr-FR" dirty="0"/>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endParaRPr lang="fr-FR" sz="1800" dirty="0"/>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endParaRPr lang="fr-FR" sz="1800" dirty="0"/>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endParaRPr lang="fr-FR" sz="1800" dirty="0"/>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endParaRPr lang="fr-FR" sz="1800" dirty="0"/>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endParaRPr lang="fr-FR" sz="1800" dirty="0"/>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endParaRPr lang="fr-FR" sz="1800" dirty="0"/>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endParaRPr lang="fr-FR" sz="1800" dirty="0"/>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362451380"/>
                  </a:ext>
                </a:extLst>
              </a:tr>
              <a:tr h="370840">
                <a:tc rowSpan="8">
                  <a:txBody>
                    <a:bodyPr/>
                    <a:lstStyle/>
                    <a:p>
                      <a:pPr algn="ctr"/>
                      <a:r>
                        <a:rPr lang="fr-FR" sz="1200" b="1" dirty="0"/>
                        <a:t>1 - LE</a:t>
                      </a:r>
                      <a:r>
                        <a:rPr lang="fr-FR" sz="1200" b="1" baseline="0" dirty="0"/>
                        <a:t> TRAIT VERTICAL-HORIZONTAL-OBLIQUE</a:t>
                      </a:r>
                      <a:endParaRPr lang="fr-FR" sz="1200" b="1" dirty="0"/>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fr-FR" sz="1000" b="1" dirty="0"/>
                        <a:t>1. Carton gondolé et feutres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73187202"/>
                  </a:ext>
                </a:extLst>
              </a:tr>
              <a:tr h="370840">
                <a:tc vMerge="1">
                  <a:txBody>
                    <a:bodyPr/>
                    <a:lstStyle/>
                    <a:p>
                      <a:endParaRPr lang="fr-F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fr-FR" sz="1000" b="1" dirty="0"/>
                        <a:t>2.</a:t>
                      </a:r>
                      <a:r>
                        <a:rPr lang="fr-FR" sz="1000" b="1" baseline="0" dirty="0"/>
                        <a:t> Ronds de couleur et feutre noir</a:t>
                      </a:r>
                      <a:endParaRPr lang="fr-FR" sz="10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74082517"/>
                  </a:ext>
                </a:extLst>
              </a:tr>
              <a:tr h="370840">
                <a:tc vMerge="1">
                  <a:txBody>
                    <a:bodyPr/>
                    <a:lstStyle/>
                    <a:p>
                      <a:endParaRPr lang="fr-FR"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fr-FR" sz="1000" b="1" dirty="0"/>
                        <a:t>3. Bandes, ronds de couleur</a:t>
                      </a:r>
                      <a:r>
                        <a:rPr lang="fr-FR" sz="1000" b="1" baseline="0" dirty="0"/>
                        <a:t> et feutre noir</a:t>
                      </a:r>
                      <a:endParaRPr lang="fr-FR" sz="10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1137200"/>
                  </a:ext>
                </a:extLst>
              </a:tr>
              <a:tr h="370840">
                <a:tc vMerge="1">
                  <a:txBody>
                    <a:bodyPr/>
                    <a:lstStyle/>
                    <a:p>
                      <a:endParaRPr lang="fr-F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fr-FR" sz="1000" b="1" dirty="0"/>
                        <a:t>4.</a:t>
                      </a:r>
                      <a:r>
                        <a:rPr lang="fr-FR" sz="1000" b="1" baseline="0" dirty="0"/>
                        <a:t> </a:t>
                      </a:r>
                      <a:r>
                        <a:rPr lang="fr-FR" sz="1000" b="1" baseline="0" dirty="0" err="1"/>
                        <a:t>Drawing</a:t>
                      </a:r>
                      <a:r>
                        <a:rPr lang="fr-FR" sz="1000" b="1" baseline="0" dirty="0"/>
                        <a:t> </a:t>
                      </a:r>
                      <a:r>
                        <a:rPr lang="fr-FR" sz="1000" b="1" baseline="0" dirty="0" err="1"/>
                        <a:t>gum</a:t>
                      </a:r>
                      <a:r>
                        <a:rPr lang="fr-FR" sz="1000" b="1" baseline="0" dirty="0"/>
                        <a:t>, encres de couleur et feutre noir</a:t>
                      </a:r>
                      <a:endParaRPr lang="fr-FR" sz="10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76244328"/>
                  </a:ext>
                </a:extLst>
              </a:tr>
              <a:tr h="370840">
                <a:tc vMerge="1">
                  <a:txBody>
                    <a:bodyPr/>
                    <a:lstStyle/>
                    <a:p>
                      <a:endParaRPr lang="fr-FR"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fr-FR" sz="1000" b="1" dirty="0"/>
                        <a:t>5. Etiquettes adhésives</a:t>
                      </a:r>
                      <a:r>
                        <a:rPr lang="fr-FR" sz="1000" b="1" baseline="0" dirty="0"/>
                        <a:t> et feutres</a:t>
                      </a:r>
                      <a:endParaRPr lang="fr-FR" sz="10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05222532"/>
                  </a:ext>
                </a:extLst>
              </a:tr>
              <a:tr h="370840">
                <a:tc vMerge="1">
                  <a:txBody>
                    <a:bodyPr/>
                    <a:lstStyle/>
                    <a:p>
                      <a:endParaRPr lang="fr-FR"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fr-FR" sz="1000" b="1" dirty="0"/>
                        <a:t>6. Encres et feutre noir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78550830"/>
                  </a:ext>
                </a:extLst>
              </a:tr>
              <a:tr h="370840">
                <a:tc vMerge="1">
                  <a:txBody>
                    <a:bodyPr/>
                    <a:lstStyle/>
                    <a:p>
                      <a:endParaRPr lang="fr-F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fr-FR" sz="1000" b="1" dirty="0"/>
                        <a:t>7. Carton gondolé</a:t>
                      </a:r>
                      <a:r>
                        <a:rPr lang="fr-FR" sz="1000" b="1" baseline="0" dirty="0"/>
                        <a:t> et feutres de couleurs</a:t>
                      </a:r>
                      <a:endParaRPr lang="fr-FR" sz="10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91658209"/>
                  </a:ext>
                </a:extLst>
              </a:tr>
              <a:tr h="370840">
                <a:tc vMerge="1">
                  <a:txBody>
                    <a:bodyPr/>
                    <a:lstStyle/>
                    <a:p>
                      <a:endParaRPr lang="fr-FR"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fr-FR" sz="1000" b="1" dirty="0"/>
                        <a:t>8. Etoile et feutre de couleur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4622807"/>
                  </a:ext>
                </a:extLst>
              </a:tr>
              <a:tr h="370840">
                <a:tc rowSpan="5">
                  <a:txBody>
                    <a:bodyPr/>
                    <a:lstStyle/>
                    <a:p>
                      <a:pPr algn="ctr"/>
                      <a:r>
                        <a:rPr lang="fr-FR" b="1" dirty="0"/>
                        <a:t>2 - LE ROND</a:t>
                      </a: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fr-FR" sz="1000" b="1" dirty="0"/>
                        <a:t>1. Peinture,</a:t>
                      </a:r>
                      <a:r>
                        <a:rPr lang="fr-FR" sz="1000" b="1" baseline="0" dirty="0"/>
                        <a:t> collage et feutre noir</a:t>
                      </a:r>
                      <a:endParaRPr lang="fr-FR" sz="10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3199811"/>
                  </a:ext>
                </a:extLst>
              </a:tr>
              <a:tr h="370840">
                <a:tc vMerge="1">
                  <a:txBody>
                    <a:bodyPr/>
                    <a:lstStyle/>
                    <a:p>
                      <a:endParaRPr lang="fr-F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fr-FR" sz="1000" b="1" dirty="0"/>
                        <a:t>2. Encres de couleur et feutre noir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95435383"/>
                  </a:ext>
                </a:extLst>
              </a:tr>
              <a:tr h="370840">
                <a:tc vMerge="1">
                  <a:txBody>
                    <a:bodyPr/>
                    <a:lstStyle/>
                    <a:p>
                      <a:endParaRPr lang="fr-FR" dirty="0"/>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fr-FR" sz="1000" b="1" dirty="0"/>
                        <a:t>3. Peinture, encres et feutres de couleur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92366756"/>
                  </a:ext>
                </a:extLst>
              </a:tr>
              <a:tr h="370840">
                <a:tc vMerge="1">
                  <a:txBody>
                    <a:bodyPr/>
                    <a:lstStyle/>
                    <a:p>
                      <a:endParaRPr lang="fr-FR" dirty="0"/>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fr-FR" sz="1000" b="1" dirty="0"/>
                        <a:t>4. Bandes de couleur et feutres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26807363"/>
                  </a:ext>
                </a:extLst>
              </a:tr>
              <a:tr h="370840">
                <a:tc vMerge="1">
                  <a:txBody>
                    <a:bodyPr/>
                    <a:lstStyle/>
                    <a:p>
                      <a:endParaRPr lang="fr-FR" dirty="0"/>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fr-FR" sz="1000" b="1" dirty="0"/>
                        <a:t>5. Bandes</a:t>
                      </a:r>
                      <a:r>
                        <a:rPr lang="fr-FR" sz="1000" b="1" baseline="0" dirty="0"/>
                        <a:t> bleues, feuille jaune et feutre noir</a:t>
                      </a:r>
                      <a:endParaRPr lang="fr-FR" sz="10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30451397"/>
                  </a:ext>
                </a:extLst>
              </a:tr>
              <a:tr h="370840">
                <a:tc rowSpan="4">
                  <a:txBody>
                    <a:bodyPr/>
                    <a:lstStyle/>
                    <a:p>
                      <a:pPr algn="ctr"/>
                      <a:r>
                        <a:rPr lang="fr-FR" b="1" dirty="0"/>
                        <a:t>3 - LIGNE</a:t>
                      </a:r>
                      <a:r>
                        <a:rPr lang="fr-FR" b="1" baseline="0" dirty="0"/>
                        <a:t> BRISÉE</a:t>
                      </a:r>
                      <a:endParaRPr lang="fr-FR" b="1" dirty="0"/>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fr-FR" sz="1000" b="1" dirty="0"/>
                        <a:t>1.</a:t>
                      </a:r>
                      <a:r>
                        <a:rPr lang="fr-FR" sz="1000" b="1" baseline="0" dirty="0"/>
                        <a:t> Papier adhésif et feutre noir</a:t>
                      </a:r>
                      <a:endParaRPr lang="fr-FR" sz="10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87150400"/>
                  </a:ext>
                </a:extLst>
              </a:tr>
              <a:tr h="0">
                <a:tc vMerge="1">
                  <a:txBody>
                    <a:bodyPr/>
                    <a:lstStyle/>
                    <a:p>
                      <a:endParaRPr lang="fr-FR" sz="10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fr-FR" sz="1000" b="1" dirty="0"/>
                        <a:t>2. Eponges et feutre noir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05637907"/>
                  </a:ext>
                </a:extLst>
              </a:tr>
              <a:tr h="0">
                <a:tc vMerge="1">
                  <a:txBody>
                    <a:bodyPr/>
                    <a:lstStyle/>
                    <a:p>
                      <a:endParaRPr lang="fr-FR" sz="10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fr-FR" sz="1000" b="1" dirty="0"/>
                        <a:t>3. Ronds et feutres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78601999"/>
                  </a:ext>
                </a:extLst>
              </a:tr>
              <a:tr h="0">
                <a:tc vMerge="1">
                  <a:txBody>
                    <a:bodyPr/>
                    <a:lstStyle/>
                    <a:p>
                      <a:endParaRPr lang="fr-FR" sz="10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fr-FR" sz="1000" b="1" dirty="0"/>
                        <a:t>4. Bandes de couleur</a:t>
                      </a:r>
                      <a:r>
                        <a:rPr lang="fr-FR" sz="1000" b="1" baseline="0" dirty="0"/>
                        <a:t> et feutre noir</a:t>
                      </a:r>
                      <a:endParaRPr lang="fr-FR" sz="10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53231004"/>
                  </a:ext>
                </a:extLst>
              </a:tr>
              <a:tr h="0">
                <a:tc rowSpan="5">
                  <a:txBody>
                    <a:bodyPr/>
                    <a:lstStyle/>
                    <a:p>
                      <a:pPr algn="ctr"/>
                      <a:r>
                        <a:rPr lang="fr-FR" sz="1350" b="1" dirty="0"/>
                        <a:t>4 - LES PONTS</a:t>
                      </a: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fr-FR" sz="1000" b="1" dirty="0"/>
                        <a:t>1. Rayures d’encres de couleur et feutres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36083243"/>
                  </a:ext>
                </a:extLst>
              </a:tr>
              <a:tr h="0">
                <a:tc vMerge="1">
                  <a:txBody>
                    <a:bodyPr/>
                    <a:lstStyle/>
                    <a:p>
                      <a:endParaRPr lang="fr-FR" sz="10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fr-FR" sz="1000" b="1" dirty="0"/>
                        <a:t>2. Ronds en peinture et feutre noir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67941289"/>
                  </a:ext>
                </a:extLst>
              </a:tr>
              <a:tr h="0">
                <a:tc vMerge="1">
                  <a:txBody>
                    <a:bodyPr/>
                    <a:lstStyle/>
                    <a:p>
                      <a:endParaRPr lang="fr-FR" sz="10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fr-FR" sz="1000" b="1" dirty="0"/>
                        <a:t>3. Peinture et feutres de couleur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64326432"/>
                  </a:ext>
                </a:extLst>
              </a:tr>
              <a:tr h="0">
                <a:tc vMerge="1">
                  <a:txBody>
                    <a:bodyPr/>
                    <a:lstStyle/>
                    <a:p>
                      <a:endParaRPr lang="fr-FR" sz="10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fr-FR" sz="1000" b="1" dirty="0"/>
                        <a:t>4. Demi-cercles</a:t>
                      </a:r>
                      <a:r>
                        <a:rPr lang="fr-FR" sz="1000" b="1" baseline="0" dirty="0"/>
                        <a:t> de couleur et feutres</a:t>
                      </a:r>
                      <a:endParaRPr lang="fr-FR" sz="10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7894722"/>
                  </a:ext>
                </a:extLst>
              </a:tr>
              <a:tr h="0">
                <a:tc vMerge="1">
                  <a:txBody>
                    <a:bodyPr/>
                    <a:lstStyle/>
                    <a:p>
                      <a:endParaRPr lang="fr-FR" sz="10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fr-FR" sz="1000" b="1" dirty="0"/>
                        <a:t>5. Bandes de couleur et feutres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02780728"/>
                  </a:ext>
                </a:extLst>
              </a:tr>
            </a:tbl>
          </a:graphicData>
        </a:graphic>
      </p:graphicFrame>
      <p:grpSp>
        <p:nvGrpSpPr>
          <p:cNvPr id="9" name="Groupe 8"/>
          <p:cNvGrpSpPr/>
          <p:nvPr/>
        </p:nvGrpSpPr>
        <p:grpSpPr>
          <a:xfrm>
            <a:off x="615721" y="636640"/>
            <a:ext cx="2386560" cy="1428375"/>
            <a:chOff x="1068365" y="737276"/>
            <a:chExt cx="5209557" cy="3117961"/>
          </a:xfrm>
        </p:grpSpPr>
        <p:pic>
          <p:nvPicPr>
            <p:cNvPr id="10" name="Picture 2" descr="http://www.editions-retz.com/sites/default/files/styles/ouvrage_multivisuel_grand/public/ouvrage/9782725629544.JPG?itok=h23aXQH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16100" y="1837291"/>
              <a:ext cx="1761822" cy="2017946"/>
            </a:xfrm>
            <a:prstGeom prst="rect">
              <a:avLst/>
            </a:prstGeom>
            <a:noFill/>
            <a:effectLst>
              <a:outerShdw blurRad="76200" dir="13500000" sy="23000" kx="1200000" algn="br"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1" name="Imag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8365" y="737276"/>
              <a:ext cx="3780697" cy="2991587"/>
            </a:xfrm>
            <a:prstGeom prst="rect">
              <a:avLst/>
            </a:prstGeom>
            <a:effectLst>
              <a:outerShdw blurRad="76200" dir="13500000" sy="23000" kx="1200000" algn="br" rotWithShape="0">
                <a:prstClr val="black">
                  <a:alpha val="20000"/>
                </a:prstClr>
              </a:outerShdw>
            </a:effectLst>
          </p:spPr>
        </p:pic>
      </p:grpSp>
    </p:spTree>
    <p:extLst>
      <p:ext uri="{BB962C8B-B14F-4D97-AF65-F5344CB8AC3E}">
        <p14:creationId xmlns:p14="http://schemas.microsoft.com/office/powerpoint/2010/main" val="33251647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129158" y="7757684"/>
            <a:ext cx="6624736" cy="1913568"/>
          </a:xfrm>
          <a:prstGeom prst="rect">
            <a:avLst/>
          </a:prstGeom>
          <a:solidFill>
            <a:schemeClr val="bg1"/>
          </a:solidFill>
          <a:ln>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400" dirty="0">
              <a:solidFill>
                <a:schemeClr val="tx1"/>
              </a:solidFill>
              <a:latin typeface="Script cole" pitchFamily="2" charset="0"/>
            </a:endParaRPr>
          </a:p>
        </p:txBody>
      </p:sp>
      <p:sp>
        <p:nvSpPr>
          <p:cNvPr id="18" name="ZoneTexte 17"/>
          <p:cNvSpPr txBox="1"/>
          <p:nvPr/>
        </p:nvSpPr>
        <p:spPr>
          <a:xfrm>
            <a:off x="140017" y="7757684"/>
            <a:ext cx="5161191" cy="1815882"/>
          </a:xfrm>
          <a:prstGeom prst="rect">
            <a:avLst/>
          </a:prstGeom>
          <a:noFill/>
        </p:spPr>
        <p:txBody>
          <a:bodyPr wrap="square" rtlCol="0">
            <a:spAutoFit/>
          </a:bodyPr>
          <a:lstStyle/>
          <a:p>
            <a:pPr algn="ctr"/>
            <a:r>
              <a:rPr lang="fr-FR" sz="1400" dirty="0">
                <a:solidFill>
                  <a:schemeClr val="tx1"/>
                </a:solidFill>
                <a:latin typeface="Arial Rounded MT Bold" pitchFamily="34" charset="0"/>
              </a:rPr>
              <a:t>Graphisme</a:t>
            </a:r>
            <a:r>
              <a:rPr lang="fr-FR" sz="1400" dirty="0">
                <a:latin typeface="Arial Rounded MT Bold" pitchFamily="34" charset="0"/>
              </a:rPr>
              <a:t> 1.8</a:t>
            </a:r>
            <a:r>
              <a:rPr lang="fr-FR" sz="1400" dirty="0">
                <a:solidFill>
                  <a:schemeClr val="tx1"/>
                </a:solidFill>
                <a:latin typeface="Arial Rounded MT Bold" pitchFamily="34" charset="0"/>
              </a:rPr>
              <a:t> : </a:t>
            </a:r>
            <a:r>
              <a:rPr lang="fr-FR" sz="1400" u="sng" dirty="0">
                <a:latin typeface="Script cole" pitchFamily="2" charset="0"/>
              </a:rPr>
              <a:t>Le trait oblique</a:t>
            </a:r>
          </a:p>
          <a:p>
            <a:pPr algn="ctr"/>
            <a:r>
              <a:rPr lang="fr-FR" sz="1400" i="1" dirty="0">
                <a:solidFill>
                  <a:schemeClr val="tx1"/>
                </a:solidFill>
                <a:latin typeface="Script cole" pitchFamily="2" charset="0"/>
              </a:rPr>
              <a:t>Séance « Etoile et feutres de couleur »</a:t>
            </a:r>
          </a:p>
          <a:p>
            <a:pPr algn="just"/>
            <a:r>
              <a:rPr lang="fr-FR" sz="1400" dirty="0">
                <a:solidFill>
                  <a:schemeClr val="tx1"/>
                </a:solidFill>
                <a:latin typeface="Arial Rounded MT Bold" pitchFamily="34" charset="0"/>
              </a:rPr>
              <a:t>Objectifs : </a:t>
            </a:r>
            <a:r>
              <a:rPr lang="fr-FR" sz="1400" dirty="0">
                <a:solidFill>
                  <a:schemeClr val="tx1"/>
                </a:solidFill>
                <a:latin typeface="Script cole" pitchFamily="2" charset="0"/>
              </a:rPr>
              <a:t>Adapter à la configuration du support l’ampleur de son geste, en le réduisant progressivement.</a:t>
            </a:r>
          </a:p>
          <a:p>
            <a:pPr algn="just"/>
            <a:r>
              <a:rPr lang="fr-FR" sz="1400" dirty="0">
                <a:latin typeface="Arial Rounded MT Bold" pitchFamily="34" charset="0"/>
              </a:rPr>
              <a:t>Tâche de l’enfant : </a:t>
            </a:r>
            <a:r>
              <a:rPr lang="fr-FR" sz="1400" dirty="0">
                <a:latin typeface="Script cole" pitchFamily="2" charset="0"/>
              </a:rPr>
              <a:t>Réaliser une étoile en collant des bandes de papier. Tracer des lignes obliques ascendantes et descendantes enchainées entre les bandelettes.</a:t>
            </a:r>
          </a:p>
        </p:txBody>
      </p:sp>
      <p:pic>
        <p:nvPicPr>
          <p:cNvPr id="19" name="Image 18"/>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28297" t="16557" r="25693" b="23147"/>
          <a:stretch/>
        </p:blipFill>
        <p:spPr>
          <a:xfrm>
            <a:off x="5301208" y="8116071"/>
            <a:ext cx="1328077" cy="1305340"/>
          </a:xfrm>
          <a:prstGeom prst="rect">
            <a:avLst/>
          </a:prstGeom>
          <a:effectLst>
            <a:outerShdw blurRad="63500" sx="102000" sy="102000" algn="ctr" rotWithShape="0">
              <a:prstClr val="black">
                <a:alpha val="40000"/>
              </a:prstClr>
            </a:outerShdw>
          </a:effectLst>
        </p:spPr>
      </p:pic>
      <p:sp>
        <p:nvSpPr>
          <p:cNvPr id="20" name="Rectangle 19"/>
          <p:cNvSpPr/>
          <p:nvPr/>
        </p:nvSpPr>
        <p:spPr>
          <a:xfrm>
            <a:off x="129158" y="5844116"/>
            <a:ext cx="6624736" cy="1913568"/>
          </a:xfrm>
          <a:prstGeom prst="rect">
            <a:avLst/>
          </a:prstGeom>
          <a:solidFill>
            <a:schemeClr val="bg1"/>
          </a:solidFill>
          <a:ln>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400" dirty="0">
              <a:solidFill>
                <a:schemeClr val="tx1"/>
              </a:solidFill>
              <a:latin typeface="Script cole" pitchFamily="2" charset="0"/>
            </a:endParaRPr>
          </a:p>
        </p:txBody>
      </p:sp>
      <p:sp>
        <p:nvSpPr>
          <p:cNvPr id="21" name="ZoneTexte 20"/>
          <p:cNvSpPr txBox="1"/>
          <p:nvPr/>
        </p:nvSpPr>
        <p:spPr>
          <a:xfrm>
            <a:off x="140017" y="5844116"/>
            <a:ext cx="5161191" cy="1815882"/>
          </a:xfrm>
          <a:prstGeom prst="rect">
            <a:avLst/>
          </a:prstGeom>
          <a:noFill/>
        </p:spPr>
        <p:txBody>
          <a:bodyPr wrap="square" rtlCol="0">
            <a:spAutoFit/>
          </a:bodyPr>
          <a:lstStyle/>
          <a:p>
            <a:pPr algn="ctr"/>
            <a:r>
              <a:rPr lang="fr-FR" sz="1400" dirty="0">
                <a:solidFill>
                  <a:schemeClr val="tx1"/>
                </a:solidFill>
                <a:latin typeface="Arial Rounded MT Bold" pitchFamily="34" charset="0"/>
              </a:rPr>
              <a:t>Graphisme</a:t>
            </a:r>
            <a:r>
              <a:rPr lang="fr-FR" sz="1400" dirty="0">
                <a:latin typeface="Arial Rounded MT Bold" pitchFamily="34" charset="0"/>
              </a:rPr>
              <a:t> 1.8</a:t>
            </a:r>
            <a:r>
              <a:rPr lang="fr-FR" sz="1400" dirty="0">
                <a:solidFill>
                  <a:schemeClr val="tx1"/>
                </a:solidFill>
                <a:latin typeface="Arial Rounded MT Bold" pitchFamily="34" charset="0"/>
              </a:rPr>
              <a:t> : </a:t>
            </a:r>
            <a:r>
              <a:rPr lang="fr-FR" sz="1400" u="sng" dirty="0">
                <a:latin typeface="Script cole" pitchFamily="2" charset="0"/>
              </a:rPr>
              <a:t>Le trait oblique</a:t>
            </a:r>
          </a:p>
          <a:p>
            <a:pPr algn="ctr"/>
            <a:r>
              <a:rPr lang="fr-FR" sz="1400" i="1" dirty="0">
                <a:solidFill>
                  <a:schemeClr val="tx1"/>
                </a:solidFill>
                <a:latin typeface="Script cole" pitchFamily="2" charset="0"/>
              </a:rPr>
              <a:t>Séance « Etoile et feutres de couleur »</a:t>
            </a:r>
          </a:p>
          <a:p>
            <a:pPr algn="just"/>
            <a:r>
              <a:rPr lang="fr-FR" sz="1400" dirty="0">
                <a:solidFill>
                  <a:schemeClr val="tx1"/>
                </a:solidFill>
                <a:latin typeface="Arial Rounded MT Bold" pitchFamily="34" charset="0"/>
              </a:rPr>
              <a:t>Objectifs : </a:t>
            </a:r>
            <a:r>
              <a:rPr lang="fr-FR" sz="1400" dirty="0">
                <a:solidFill>
                  <a:schemeClr val="tx1"/>
                </a:solidFill>
                <a:latin typeface="Script cole" pitchFamily="2" charset="0"/>
              </a:rPr>
              <a:t>Adapter à la configuration du support l’ampleur de son geste, en le réduisant progressivement.</a:t>
            </a:r>
          </a:p>
          <a:p>
            <a:pPr algn="just"/>
            <a:r>
              <a:rPr lang="fr-FR" sz="1400" dirty="0">
                <a:latin typeface="Arial Rounded MT Bold" pitchFamily="34" charset="0"/>
              </a:rPr>
              <a:t>Tâche de l’enfant : </a:t>
            </a:r>
            <a:r>
              <a:rPr lang="fr-FR" sz="1400" dirty="0">
                <a:latin typeface="Script cole" pitchFamily="2" charset="0"/>
              </a:rPr>
              <a:t>Réaliser une étoile en collant des bandes de papier. Tracer des lignes obliques ascendantes et descendantes enchainées entre les bandelettes.</a:t>
            </a:r>
          </a:p>
        </p:txBody>
      </p:sp>
      <p:pic>
        <p:nvPicPr>
          <p:cNvPr id="22" name="Image 21"/>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28297" t="16557" r="25693" b="23147"/>
          <a:stretch/>
        </p:blipFill>
        <p:spPr>
          <a:xfrm>
            <a:off x="5301208" y="6202503"/>
            <a:ext cx="1328077" cy="1305340"/>
          </a:xfrm>
          <a:prstGeom prst="rect">
            <a:avLst/>
          </a:prstGeom>
          <a:effectLst>
            <a:outerShdw blurRad="63500" sx="102000" sy="102000" algn="ctr" rotWithShape="0">
              <a:prstClr val="black">
                <a:alpha val="40000"/>
              </a:prstClr>
            </a:outerShdw>
          </a:effectLst>
        </p:spPr>
      </p:pic>
      <p:sp>
        <p:nvSpPr>
          <p:cNvPr id="23" name="Rectangle 22"/>
          <p:cNvSpPr/>
          <p:nvPr/>
        </p:nvSpPr>
        <p:spPr>
          <a:xfrm>
            <a:off x="129158" y="3930548"/>
            <a:ext cx="6624736" cy="1913568"/>
          </a:xfrm>
          <a:prstGeom prst="rect">
            <a:avLst/>
          </a:prstGeom>
          <a:solidFill>
            <a:schemeClr val="bg1"/>
          </a:solidFill>
          <a:ln>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400" dirty="0">
              <a:solidFill>
                <a:schemeClr val="tx1"/>
              </a:solidFill>
              <a:latin typeface="Script cole" pitchFamily="2" charset="0"/>
            </a:endParaRPr>
          </a:p>
        </p:txBody>
      </p:sp>
      <p:sp>
        <p:nvSpPr>
          <p:cNvPr id="24" name="ZoneTexte 23"/>
          <p:cNvSpPr txBox="1"/>
          <p:nvPr/>
        </p:nvSpPr>
        <p:spPr>
          <a:xfrm>
            <a:off x="140017" y="3930548"/>
            <a:ext cx="5161191" cy="1815882"/>
          </a:xfrm>
          <a:prstGeom prst="rect">
            <a:avLst/>
          </a:prstGeom>
          <a:noFill/>
        </p:spPr>
        <p:txBody>
          <a:bodyPr wrap="square" rtlCol="0">
            <a:spAutoFit/>
          </a:bodyPr>
          <a:lstStyle/>
          <a:p>
            <a:pPr algn="ctr"/>
            <a:r>
              <a:rPr lang="fr-FR" sz="1400" dirty="0">
                <a:solidFill>
                  <a:schemeClr val="tx1"/>
                </a:solidFill>
                <a:latin typeface="Arial Rounded MT Bold" pitchFamily="34" charset="0"/>
              </a:rPr>
              <a:t>Graphisme</a:t>
            </a:r>
            <a:r>
              <a:rPr lang="fr-FR" sz="1400" dirty="0">
                <a:latin typeface="Arial Rounded MT Bold" pitchFamily="34" charset="0"/>
              </a:rPr>
              <a:t> 1.8</a:t>
            </a:r>
            <a:r>
              <a:rPr lang="fr-FR" sz="1400" dirty="0">
                <a:solidFill>
                  <a:schemeClr val="tx1"/>
                </a:solidFill>
                <a:latin typeface="Arial Rounded MT Bold" pitchFamily="34" charset="0"/>
              </a:rPr>
              <a:t> : </a:t>
            </a:r>
            <a:r>
              <a:rPr lang="fr-FR" sz="1400" u="sng" dirty="0">
                <a:latin typeface="Script cole" pitchFamily="2" charset="0"/>
              </a:rPr>
              <a:t>Le trait oblique</a:t>
            </a:r>
          </a:p>
          <a:p>
            <a:pPr algn="ctr"/>
            <a:r>
              <a:rPr lang="fr-FR" sz="1400" i="1" dirty="0">
                <a:solidFill>
                  <a:schemeClr val="tx1"/>
                </a:solidFill>
                <a:latin typeface="Script cole" pitchFamily="2" charset="0"/>
              </a:rPr>
              <a:t>Séance « Etoile et feutres de couleur »</a:t>
            </a:r>
          </a:p>
          <a:p>
            <a:pPr algn="just"/>
            <a:r>
              <a:rPr lang="fr-FR" sz="1400" dirty="0">
                <a:solidFill>
                  <a:schemeClr val="tx1"/>
                </a:solidFill>
                <a:latin typeface="Arial Rounded MT Bold" pitchFamily="34" charset="0"/>
              </a:rPr>
              <a:t>Objectifs : </a:t>
            </a:r>
            <a:r>
              <a:rPr lang="fr-FR" sz="1400" dirty="0">
                <a:solidFill>
                  <a:schemeClr val="tx1"/>
                </a:solidFill>
                <a:latin typeface="Script cole" pitchFamily="2" charset="0"/>
              </a:rPr>
              <a:t>Adapter à la configuration du support l’ampleur de son geste, en le réduisant progressivement.</a:t>
            </a:r>
          </a:p>
          <a:p>
            <a:pPr algn="just"/>
            <a:r>
              <a:rPr lang="fr-FR" sz="1400" dirty="0">
                <a:latin typeface="Arial Rounded MT Bold" pitchFamily="34" charset="0"/>
              </a:rPr>
              <a:t>Tâche de l’enfant : </a:t>
            </a:r>
            <a:r>
              <a:rPr lang="fr-FR" sz="1400" dirty="0">
                <a:latin typeface="Script cole" pitchFamily="2" charset="0"/>
              </a:rPr>
              <a:t>Réaliser une étoile en collant des bandes de papier. Tracer des lignes obliques ascendantes et descendantes enchainées entre les bandelettes.</a:t>
            </a:r>
          </a:p>
        </p:txBody>
      </p:sp>
      <p:pic>
        <p:nvPicPr>
          <p:cNvPr id="25" name="Image 24"/>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28297" t="16557" r="25693" b="23147"/>
          <a:stretch/>
        </p:blipFill>
        <p:spPr>
          <a:xfrm>
            <a:off x="5301208" y="4288935"/>
            <a:ext cx="1328077" cy="1305340"/>
          </a:xfrm>
          <a:prstGeom prst="rect">
            <a:avLst/>
          </a:prstGeom>
          <a:effectLst>
            <a:outerShdw blurRad="63500" sx="102000" sy="102000" algn="ctr" rotWithShape="0">
              <a:prstClr val="black">
                <a:alpha val="40000"/>
              </a:prstClr>
            </a:outerShdw>
          </a:effectLst>
        </p:spPr>
      </p:pic>
      <p:sp>
        <p:nvSpPr>
          <p:cNvPr id="26" name="Rectangle 25"/>
          <p:cNvSpPr/>
          <p:nvPr/>
        </p:nvSpPr>
        <p:spPr>
          <a:xfrm>
            <a:off x="129158" y="2016980"/>
            <a:ext cx="6624736" cy="1913568"/>
          </a:xfrm>
          <a:prstGeom prst="rect">
            <a:avLst/>
          </a:prstGeom>
          <a:solidFill>
            <a:schemeClr val="bg1"/>
          </a:solidFill>
          <a:ln>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400" dirty="0">
              <a:solidFill>
                <a:schemeClr val="tx1"/>
              </a:solidFill>
              <a:latin typeface="Script cole" pitchFamily="2" charset="0"/>
            </a:endParaRPr>
          </a:p>
        </p:txBody>
      </p:sp>
      <p:sp>
        <p:nvSpPr>
          <p:cNvPr id="27" name="ZoneTexte 26"/>
          <p:cNvSpPr txBox="1"/>
          <p:nvPr/>
        </p:nvSpPr>
        <p:spPr>
          <a:xfrm>
            <a:off x="140017" y="2016980"/>
            <a:ext cx="5161191" cy="1815882"/>
          </a:xfrm>
          <a:prstGeom prst="rect">
            <a:avLst/>
          </a:prstGeom>
          <a:noFill/>
        </p:spPr>
        <p:txBody>
          <a:bodyPr wrap="square" rtlCol="0">
            <a:spAutoFit/>
          </a:bodyPr>
          <a:lstStyle/>
          <a:p>
            <a:pPr algn="ctr"/>
            <a:r>
              <a:rPr lang="fr-FR" sz="1400" dirty="0">
                <a:solidFill>
                  <a:schemeClr val="tx1"/>
                </a:solidFill>
                <a:latin typeface="Arial Rounded MT Bold" pitchFamily="34" charset="0"/>
              </a:rPr>
              <a:t>Graphisme</a:t>
            </a:r>
            <a:r>
              <a:rPr lang="fr-FR" sz="1400" dirty="0">
                <a:latin typeface="Arial Rounded MT Bold" pitchFamily="34" charset="0"/>
              </a:rPr>
              <a:t> 1.8</a:t>
            </a:r>
            <a:r>
              <a:rPr lang="fr-FR" sz="1400" dirty="0">
                <a:solidFill>
                  <a:schemeClr val="tx1"/>
                </a:solidFill>
                <a:latin typeface="Arial Rounded MT Bold" pitchFamily="34" charset="0"/>
              </a:rPr>
              <a:t> : </a:t>
            </a:r>
            <a:r>
              <a:rPr lang="fr-FR" sz="1400" u="sng" dirty="0">
                <a:latin typeface="Script cole" pitchFamily="2" charset="0"/>
              </a:rPr>
              <a:t>Le trait oblique</a:t>
            </a:r>
          </a:p>
          <a:p>
            <a:pPr algn="ctr"/>
            <a:r>
              <a:rPr lang="fr-FR" sz="1400" i="1" dirty="0">
                <a:solidFill>
                  <a:schemeClr val="tx1"/>
                </a:solidFill>
                <a:latin typeface="Script cole" pitchFamily="2" charset="0"/>
              </a:rPr>
              <a:t>Séance « Etoile et feutres de couleur »</a:t>
            </a:r>
          </a:p>
          <a:p>
            <a:pPr algn="just"/>
            <a:r>
              <a:rPr lang="fr-FR" sz="1400" dirty="0">
                <a:solidFill>
                  <a:schemeClr val="tx1"/>
                </a:solidFill>
                <a:latin typeface="Arial Rounded MT Bold" pitchFamily="34" charset="0"/>
              </a:rPr>
              <a:t>Objectifs : </a:t>
            </a:r>
            <a:r>
              <a:rPr lang="fr-FR" sz="1400" dirty="0">
                <a:solidFill>
                  <a:schemeClr val="tx1"/>
                </a:solidFill>
                <a:latin typeface="Script cole" pitchFamily="2" charset="0"/>
              </a:rPr>
              <a:t>Adapter à la configuration du support l’ampleur de son geste, en le réduisant progressivement.</a:t>
            </a:r>
          </a:p>
          <a:p>
            <a:pPr algn="just"/>
            <a:r>
              <a:rPr lang="fr-FR" sz="1400" dirty="0">
                <a:latin typeface="Arial Rounded MT Bold" pitchFamily="34" charset="0"/>
              </a:rPr>
              <a:t>Tâche de l’enfant : </a:t>
            </a:r>
            <a:r>
              <a:rPr lang="fr-FR" sz="1400" dirty="0">
                <a:latin typeface="Script cole" pitchFamily="2" charset="0"/>
              </a:rPr>
              <a:t>Réaliser une étoile en collant des bandes de papier. Tracer des lignes obliques ascendantes et descendantes enchainées entre les bandelettes.</a:t>
            </a:r>
          </a:p>
        </p:txBody>
      </p:sp>
      <p:pic>
        <p:nvPicPr>
          <p:cNvPr id="28" name="Image 27"/>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28297" t="16557" r="25693" b="23147"/>
          <a:stretch/>
        </p:blipFill>
        <p:spPr>
          <a:xfrm>
            <a:off x="5301208" y="2375367"/>
            <a:ext cx="1328077" cy="1305340"/>
          </a:xfrm>
          <a:prstGeom prst="rect">
            <a:avLst/>
          </a:prstGeom>
          <a:effectLst>
            <a:outerShdw blurRad="63500" sx="102000" sy="102000" algn="ctr" rotWithShape="0">
              <a:prstClr val="black">
                <a:alpha val="40000"/>
              </a:prstClr>
            </a:outerShdw>
          </a:effectLst>
        </p:spPr>
      </p:pic>
      <p:sp>
        <p:nvSpPr>
          <p:cNvPr id="29" name="Rectangle 28"/>
          <p:cNvSpPr/>
          <p:nvPr/>
        </p:nvSpPr>
        <p:spPr>
          <a:xfrm>
            <a:off x="129158" y="103412"/>
            <a:ext cx="6624736" cy="1913568"/>
          </a:xfrm>
          <a:prstGeom prst="rect">
            <a:avLst/>
          </a:prstGeom>
          <a:solidFill>
            <a:schemeClr val="bg1"/>
          </a:solidFill>
          <a:ln>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400" dirty="0">
              <a:solidFill>
                <a:schemeClr val="tx1"/>
              </a:solidFill>
              <a:latin typeface="Script cole" pitchFamily="2" charset="0"/>
            </a:endParaRPr>
          </a:p>
        </p:txBody>
      </p:sp>
      <p:sp>
        <p:nvSpPr>
          <p:cNvPr id="30" name="ZoneTexte 29"/>
          <p:cNvSpPr txBox="1"/>
          <p:nvPr/>
        </p:nvSpPr>
        <p:spPr>
          <a:xfrm>
            <a:off x="140017" y="103412"/>
            <a:ext cx="5161191" cy="1815882"/>
          </a:xfrm>
          <a:prstGeom prst="rect">
            <a:avLst/>
          </a:prstGeom>
          <a:noFill/>
        </p:spPr>
        <p:txBody>
          <a:bodyPr wrap="square" rtlCol="0">
            <a:spAutoFit/>
          </a:bodyPr>
          <a:lstStyle/>
          <a:p>
            <a:pPr algn="ctr"/>
            <a:r>
              <a:rPr lang="fr-FR" sz="1400" dirty="0">
                <a:solidFill>
                  <a:schemeClr val="tx1"/>
                </a:solidFill>
                <a:latin typeface="Arial Rounded MT Bold" pitchFamily="34" charset="0"/>
              </a:rPr>
              <a:t>Graphisme</a:t>
            </a:r>
            <a:r>
              <a:rPr lang="fr-FR" sz="1400" dirty="0">
                <a:latin typeface="Arial Rounded MT Bold" pitchFamily="34" charset="0"/>
              </a:rPr>
              <a:t> 1.8</a:t>
            </a:r>
            <a:r>
              <a:rPr lang="fr-FR" sz="1400" dirty="0">
                <a:solidFill>
                  <a:schemeClr val="tx1"/>
                </a:solidFill>
                <a:latin typeface="Arial Rounded MT Bold" pitchFamily="34" charset="0"/>
              </a:rPr>
              <a:t> : </a:t>
            </a:r>
            <a:r>
              <a:rPr lang="fr-FR" sz="1400" u="sng" dirty="0">
                <a:latin typeface="Script cole" pitchFamily="2" charset="0"/>
              </a:rPr>
              <a:t>Le trait oblique</a:t>
            </a:r>
          </a:p>
          <a:p>
            <a:pPr algn="ctr"/>
            <a:r>
              <a:rPr lang="fr-FR" sz="1400" i="1" dirty="0">
                <a:solidFill>
                  <a:schemeClr val="tx1"/>
                </a:solidFill>
                <a:latin typeface="Script cole" pitchFamily="2" charset="0"/>
              </a:rPr>
              <a:t>Séance « Etoile et feutres de couleur »</a:t>
            </a:r>
          </a:p>
          <a:p>
            <a:pPr algn="just"/>
            <a:r>
              <a:rPr lang="fr-FR" sz="1400" dirty="0">
                <a:solidFill>
                  <a:schemeClr val="tx1"/>
                </a:solidFill>
                <a:latin typeface="Arial Rounded MT Bold" pitchFamily="34" charset="0"/>
              </a:rPr>
              <a:t>Objectifs : </a:t>
            </a:r>
            <a:r>
              <a:rPr lang="fr-FR" sz="1400" dirty="0">
                <a:solidFill>
                  <a:schemeClr val="tx1"/>
                </a:solidFill>
                <a:latin typeface="Script cole" pitchFamily="2" charset="0"/>
              </a:rPr>
              <a:t>Adapter à la configuration du support l’ampleur de son geste, en le réduisant progressivement.</a:t>
            </a:r>
          </a:p>
          <a:p>
            <a:pPr algn="just"/>
            <a:r>
              <a:rPr lang="fr-FR" sz="1400" dirty="0">
                <a:latin typeface="Arial Rounded MT Bold" pitchFamily="34" charset="0"/>
              </a:rPr>
              <a:t>Tâche de l’enfant : </a:t>
            </a:r>
            <a:r>
              <a:rPr lang="fr-FR" sz="1400" dirty="0">
                <a:latin typeface="Script cole" pitchFamily="2" charset="0"/>
              </a:rPr>
              <a:t>Réaliser une étoile en collant des bandes de papier. Tracer des lignes obliques ascendantes et descendantes enchainées entre les bandelettes.</a:t>
            </a:r>
          </a:p>
        </p:txBody>
      </p:sp>
      <p:pic>
        <p:nvPicPr>
          <p:cNvPr id="31" name="Image 30"/>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28297" t="16557" r="25693" b="23147"/>
          <a:stretch/>
        </p:blipFill>
        <p:spPr>
          <a:xfrm>
            <a:off x="5301208" y="461799"/>
            <a:ext cx="1328077" cy="130534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8907729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129158" y="103412"/>
            <a:ext cx="6624736" cy="1913568"/>
          </a:xfrm>
          <a:prstGeom prst="rect">
            <a:avLst/>
          </a:prstGeom>
          <a:solidFill>
            <a:schemeClr val="bg1"/>
          </a:solidFill>
          <a:ln>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400" dirty="0">
              <a:solidFill>
                <a:schemeClr val="tx1"/>
              </a:solidFill>
              <a:latin typeface="Script cole" pitchFamily="2" charset="0"/>
            </a:endParaRPr>
          </a:p>
        </p:txBody>
      </p:sp>
      <p:sp>
        <p:nvSpPr>
          <p:cNvPr id="18" name="ZoneTexte 17"/>
          <p:cNvSpPr txBox="1"/>
          <p:nvPr/>
        </p:nvSpPr>
        <p:spPr>
          <a:xfrm>
            <a:off x="140017" y="129090"/>
            <a:ext cx="4657135" cy="1892826"/>
          </a:xfrm>
          <a:prstGeom prst="rect">
            <a:avLst/>
          </a:prstGeom>
          <a:noFill/>
        </p:spPr>
        <p:txBody>
          <a:bodyPr wrap="square" rtlCol="0">
            <a:spAutoFit/>
          </a:bodyPr>
          <a:lstStyle/>
          <a:p>
            <a:pPr algn="ctr"/>
            <a:r>
              <a:rPr lang="fr-FR" sz="1300" dirty="0">
                <a:solidFill>
                  <a:schemeClr val="tx1"/>
                </a:solidFill>
                <a:latin typeface="Arial Rounded MT Bold" pitchFamily="34" charset="0"/>
              </a:rPr>
              <a:t>Graphisme 2.1 : </a:t>
            </a:r>
            <a:r>
              <a:rPr lang="fr-FR" sz="1300" u="sng" dirty="0">
                <a:latin typeface="Script cole" pitchFamily="2" charset="0"/>
              </a:rPr>
              <a:t>Le rond</a:t>
            </a:r>
          </a:p>
          <a:p>
            <a:pPr algn="ctr"/>
            <a:r>
              <a:rPr lang="fr-FR" sz="1300" i="1" dirty="0">
                <a:solidFill>
                  <a:schemeClr val="tx1"/>
                </a:solidFill>
                <a:latin typeface="Script cole" pitchFamily="2" charset="0"/>
              </a:rPr>
              <a:t>Séance « Peinture, collage et feutre noir »</a:t>
            </a:r>
          </a:p>
          <a:p>
            <a:pPr algn="just"/>
            <a:r>
              <a:rPr lang="fr-FR" sz="1300" dirty="0">
                <a:solidFill>
                  <a:schemeClr val="tx1"/>
                </a:solidFill>
                <a:latin typeface="Arial Rounded MT Bold" pitchFamily="34" charset="0"/>
              </a:rPr>
              <a:t>Objectifs : </a:t>
            </a:r>
            <a:r>
              <a:rPr lang="fr-FR" sz="1300" dirty="0">
                <a:latin typeface="Script cole" pitchFamily="2" charset="0"/>
              </a:rPr>
              <a:t>Occuper l’espace proposé en le remplissant graphiquement.</a:t>
            </a:r>
          </a:p>
          <a:p>
            <a:pPr algn="just"/>
            <a:r>
              <a:rPr lang="fr-FR" sz="1300" dirty="0">
                <a:latin typeface="Arial Rounded MT Bold" pitchFamily="34" charset="0"/>
              </a:rPr>
              <a:t>Tâche de l’enfant : </a:t>
            </a:r>
            <a:r>
              <a:rPr lang="fr-FR" sz="1300" dirty="0">
                <a:latin typeface="Script cole" pitchFamily="2" charset="0"/>
              </a:rPr>
              <a:t>Tracer à la peinture des ronds concentriques autour de points. Coller dans les espaces libres des ronds de papier. Faire au feutre noir des petits ronds dans le bon sens, et bien fermés, sur tous les espaces laissés libres.</a:t>
            </a:r>
          </a:p>
        </p:txBody>
      </p:sp>
      <p:pic>
        <p:nvPicPr>
          <p:cNvPr id="19" name="Image 18"/>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16951" t="26880" r="20209" b="16640"/>
          <a:stretch/>
        </p:blipFill>
        <p:spPr>
          <a:xfrm>
            <a:off x="4753719" y="412437"/>
            <a:ext cx="1921883" cy="1295518"/>
          </a:xfrm>
          <a:prstGeom prst="rect">
            <a:avLst/>
          </a:prstGeom>
          <a:effectLst>
            <a:outerShdw blurRad="63500" sx="102000" sy="102000" algn="ctr" rotWithShape="0">
              <a:prstClr val="black">
                <a:alpha val="40000"/>
              </a:prstClr>
            </a:outerShdw>
          </a:effectLst>
        </p:spPr>
      </p:pic>
      <p:sp>
        <p:nvSpPr>
          <p:cNvPr id="20" name="Rectangle 19"/>
          <p:cNvSpPr/>
          <p:nvPr/>
        </p:nvSpPr>
        <p:spPr>
          <a:xfrm>
            <a:off x="129158" y="2016980"/>
            <a:ext cx="6624736" cy="1913568"/>
          </a:xfrm>
          <a:prstGeom prst="rect">
            <a:avLst/>
          </a:prstGeom>
          <a:solidFill>
            <a:schemeClr val="bg1"/>
          </a:solidFill>
          <a:ln>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400" dirty="0">
              <a:solidFill>
                <a:schemeClr val="tx1"/>
              </a:solidFill>
              <a:latin typeface="Script cole" pitchFamily="2" charset="0"/>
            </a:endParaRPr>
          </a:p>
        </p:txBody>
      </p:sp>
      <p:sp>
        <p:nvSpPr>
          <p:cNvPr id="21" name="ZoneTexte 20"/>
          <p:cNvSpPr txBox="1"/>
          <p:nvPr/>
        </p:nvSpPr>
        <p:spPr>
          <a:xfrm>
            <a:off x="140017" y="2042658"/>
            <a:ext cx="4657135" cy="1892826"/>
          </a:xfrm>
          <a:prstGeom prst="rect">
            <a:avLst/>
          </a:prstGeom>
          <a:noFill/>
        </p:spPr>
        <p:txBody>
          <a:bodyPr wrap="square" rtlCol="0">
            <a:spAutoFit/>
          </a:bodyPr>
          <a:lstStyle/>
          <a:p>
            <a:pPr algn="ctr"/>
            <a:r>
              <a:rPr lang="fr-FR" sz="1300" dirty="0">
                <a:latin typeface="Arial Rounded MT Bold" pitchFamily="34" charset="0"/>
              </a:rPr>
              <a:t>Graphisme 2.1 </a:t>
            </a:r>
            <a:r>
              <a:rPr lang="fr-FR" sz="1300" dirty="0">
                <a:solidFill>
                  <a:schemeClr val="tx1"/>
                </a:solidFill>
                <a:latin typeface="Arial Rounded MT Bold" pitchFamily="34" charset="0"/>
              </a:rPr>
              <a:t>: </a:t>
            </a:r>
            <a:r>
              <a:rPr lang="fr-FR" sz="1300" u="sng" dirty="0">
                <a:latin typeface="Script cole" pitchFamily="2" charset="0"/>
              </a:rPr>
              <a:t>Le rond</a:t>
            </a:r>
          </a:p>
          <a:p>
            <a:pPr algn="ctr"/>
            <a:r>
              <a:rPr lang="fr-FR" sz="1300" i="1" dirty="0">
                <a:solidFill>
                  <a:schemeClr val="tx1"/>
                </a:solidFill>
                <a:latin typeface="Script cole" pitchFamily="2" charset="0"/>
              </a:rPr>
              <a:t>Séance « Peinture, collage et feutre noir »</a:t>
            </a:r>
          </a:p>
          <a:p>
            <a:pPr algn="just"/>
            <a:r>
              <a:rPr lang="fr-FR" sz="1300" dirty="0">
                <a:solidFill>
                  <a:schemeClr val="tx1"/>
                </a:solidFill>
                <a:latin typeface="Arial Rounded MT Bold" pitchFamily="34" charset="0"/>
              </a:rPr>
              <a:t>Objectifs : </a:t>
            </a:r>
            <a:r>
              <a:rPr lang="fr-FR" sz="1300" dirty="0">
                <a:latin typeface="Script cole" pitchFamily="2" charset="0"/>
              </a:rPr>
              <a:t>Occuper l’espace proposé en le remplissant graphiquement.</a:t>
            </a:r>
          </a:p>
          <a:p>
            <a:pPr algn="just"/>
            <a:r>
              <a:rPr lang="fr-FR" sz="1300" dirty="0">
                <a:latin typeface="Arial Rounded MT Bold" pitchFamily="34" charset="0"/>
              </a:rPr>
              <a:t>Tâche de l’enfant : </a:t>
            </a:r>
            <a:r>
              <a:rPr lang="fr-FR" sz="1300" dirty="0">
                <a:latin typeface="Script cole" pitchFamily="2" charset="0"/>
              </a:rPr>
              <a:t>Tracer à la peinture des ronds concentriques autour de points. Coller dans les espaces libres des ronds de papier. Faire au feutre noir des petits ronds dans le bon sens, et bien fermés, sur tous les espaces laissés libres.</a:t>
            </a:r>
          </a:p>
        </p:txBody>
      </p:sp>
      <p:pic>
        <p:nvPicPr>
          <p:cNvPr id="22" name="Image 21"/>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16951" t="26880" r="20209" b="16640"/>
          <a:stretch/>
        </p:blipFill>
        <p:spPr>
          <a:xfrm>
            <a:off x="4753719" y="2326005"/>
            <a:ext cx="1921883" cy="1295518"/>
          </a:xfrm>
          <a:prstGeom prst="rect">
            <a:avLst/>
          </a:prstGeom>
          <a:effectLst>
            <a:outerShdw blurRad="63500" sx="102000" sy="102000" algn="ctr" rotWithShape="0">
              <a:prstClr val="black">
                <a:alpha val="40000"/>
              </a:prstClr>
            </a:outerShdw>
          </a:effectLst>
        </p:spPr>
      </p:pic>
      <p:sp>
        <p:nvSpPr>
          <p:cNvPr id="23" name="Rectangle 22"/>
          <p:cNvSpPr/>
          <p:nvPr/>
        </p:nvSpPr>
        <p:spPr>
          <a:xfrm>
            <a:off x="129158" y="3925612"/>
            <a:ext cx="6624736" cy="1913568"/>
          </a:xfrm>
          <a:prstGeom prst="rect">
            <a:avLst/>
          </a:prstGeom>
          <a:solidFill>
            <a:schemeClr val="bg1"/>
          </a:solidFill>
          <a:ln>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400" dirty="0">
              <a:solidFill>
                <a:schemeClr val="tx1"/>
              </a:solidFill>
              <a:latin typeface="Script cole" pitchFamily="2" charset="0"/>
            </a:endParaRPr>
          </a:p>
        </p:txBody>
      </p:sp>
      <p:sp>
        <p:nvSpPr>
          <p:cNvPr id="24" name="ZoneTexte 23"/>
          <p:cNvSpPr txBox="1"/>
          <p:nvPr/>
        </p:nvSpPr>
        <p:spPr>
          <a:xfrm>
            <a:off x="140017" y="3951290"/>
            <a:ext cx="4657135" cy="1892826"/>
          </a:xfrm>
          <a:prstGeom prst="rect">
            <a:avLst/>
          </a:prstGeom>
          <a:noFill/>
        </p:spPr>
        <p:txBody>
          <a:bodyPr wrap="square" rtlCol="0">
            <a:spAutoFit/>
          </a:bodyPr>
          <a:lstStyle/>
          <a:p>
            <a:pPr algn="ctr"/>
            <a:r>
              <a:rPr lang="fr-FR" sz="1300" dirty="0">
                <a:latin typeface="Arial Rounded MT Bold" pitchFamily="34" charset="0"/>
              </a:rPr>
              <a:t>Graphisme 2.1 </a:t>
            </a:r>
            <a:r>
              <a:rPr lang="fr-FR" sz="1300" dirty="0">
                <a:solidFill>
                  <a:schemeClr val="tx1"/>
                </a:solidFill>
                <a:latin typeface="Arial Rounded MT Bold" pitchFamily="34" charset="0"/>
              </a:rPr>
              <a:t>: </a:t>
            </a:r>
            <a:r>
              <a:rPr lang="fr-FR" sz="1300" u="sng" dirty="0">
                <a:latin typeface="Script cole" pitchFamily="2" charset="0"/>
              </a:rPr>
              <a:t>Le rond</a:t>
            </a:r>
          </a:p>
          <a:p>
            <a:pPr algn="ctr"/>
            <a:r>
              <a:rPr lang="fr-FR" sz="1300" i="1" dirty="0">
                <a:solidFill>
                  <a:schemeClr val="tx1"/>
                </a:solidFill>
                <a:latin typeface="Script cole" pitchFamily="2" charset="0"/>
              </a:rPr>
              <a:t>Séance « Peinture, collage et feutre noir »</a:t>
            </a:r>
          </a:p>
          <a:p>
            <a:pPr algn="just"/>
            <a:r>
              <a:rPr lang="fr-FR" sz="1300" dirty="0">
                <a:solidFill>
                  <a:schemeClr val="tx1"/>
                </a:solidFill>
                <a:latin typeface="Arial Rounded MT Bold" pitchFamily="34" charset="0"/>
              </a:rPr>
              <a:t>Objectifs : </a:t>
            </a:r>
            <a:r>
              <a:rPr lang="fr-FR" sz="1300" dirty="0">
                <a:latin typeface="Script cole" pitchFamily="2" charset="0"/>
              </a:rPr>
              <a:t>Occuper l’espace proposé en le remplissant graphiquement.</a:t>
            </a:r>
          </a:p>
          <a:p>
            <a:pPr algn="just"/>
            <a:r>
              <a:rPr lang="fr-FR" sz="1300" dirty="0">
                <a:latin typeface="Arial Rounded MT Bold" pitchFamily="34" charset="0"/>
              </a:rPr>
              <a:t>Tâche de l’enfant : </a:t>
            </a:r>
            <a:r>
              <a:rPr lang="fr-FR" sz="1300" dirty="0">
                <a:latin typeface="Script cole" pitchFamily="2" charset="0"/>
              </a:rPr>
              <a:t>Tracer à la peinture des ronds concentriques autour de points. Coller dans les espaces libres des ronds de papier. Faire au feutre noir des petits ronds dans le bon sens, et bien fermés, sur tous les espaces laissés libres.</a:t>
            </a:r>
          </a:p>
        </p:txBody>
      </p:sp>
      <p:pic>
        <p:nvPicPr>
          <p:cNvPr id="25" name="Image 24"/>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16951" t="26880" r="20209" b="16640"/>
          <a:stretch/>
        </p:blipFill>
        <p:spPr>
          <a:xfrm>
            <a:off x="4753719" y="4234637"/>
            <a:ext cx="1921883" cy="1295518"/>
          </a:xfrm>
          <a:prstGeom prst="rect">
            <a:avLst/>
          </a:prstGeom>
          <a:effectLst>
            <a:outerShdw blurRad="63500" sx="102000" sy="102000" algn="ctr" rotWithShape="0">
              <a:prstClr val="black">
                <a:alpha val="40000"/>
              </a:prstClr>
            </a:outerShdw>
          </a:effectLst>
        </p:spPr>
      </p:pic>
      <p:sp>
        <p:nvSpPr>
          <p:cNvPr id="26" name="Rectangle 25"/>
          <p:cNvSpPr/>
          <p:nvPr/>
        </p:nvSpPr>
        <p:spPr>
          <a:xfrm>
            <a:off x="129158" y="5839180"/>
            <a:ext cx="6624736" cy="1913568"/>
          </a:xfrm>
          <a:prstGeom prst="rect">
            <a:avLst/>
          </a:prstGeom>
          <a:solidFill>
            <a:schemeClr val="bg1"/>
          </a:solidFill>
          <a:ln>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400" dirty="0">
              <a:solidFill>
                <a:schemeClr val="tx1"/>
              </a:solidFill>
              <a:latin typeface="Script cole" pitchFamily="2" charset="0"/>
            </a:endParaRPr>
          </a:p>
        </p:txBody>
      </p:sp>
      <p:sp>
        <p:nvSpPr>
          <p:cNvPr id="27" name="ZoneTexte 26"/>
          <p:cNvSpPr txBox="1"/>
          <p:nvPr/>
        </p:nvSpPr>
        <p:spPr>
          <a:xfrm>
            <a:off x="140017" y="5864858"/>
            <a:ext cx="4657135" cy="1892826"/>
          </a:xfrm>
          <a:prstGeom prst="rect">
            <a:avLst/>
          </a:prstGeom>
          <a:noFill/>
        </p:spPr>
        <p:txBody>
          <a:bodyPr wrap="square" rtlCol="0">
            <a:spAutoFit/>
          </a:bodyPr>
          <a:lstStyle/>
          <a:p>
            <a:pPr algn="ctr"/>
            <a:r>
              <a:rPr lang="fr-FR" sz="1300" dirty="0">
                <a:latin typeface="Arial Rounded MT Bold" pitchFamily="34" charset="0"/>
              </a:rPr>
              <a:t>Graphisme 2.1 </a:t>
            </a:r>
            <a:r>
              <a:rPr lang="fr-FR" sz="1300" dirty="0">
                <a:solidFill>
                  <a:schemeClr val="tx1"/>
                </a:solidFill>
                <a:latin typeface="Arial Rounded MT Bold" pitchFamily="34" charset="0"/>
              </a:rPr>
              <a:t>: </a:t>
            </a:r>
            <a:r>
              <a:rPr lang="fr-FR" sz="1300" u="sng" dirty="0">
                <a:latin typeface="Script cole" pitchFamily="2" charset="0"/>
              </a:rPr>
              <a:t>Le rond</a:t>
            </a:r>
          </a:p>
          <a:p>
            <a:pPr algn="ctr"/>
            <a:r>
              <a:rPr lang="fr-FR" sz="1300" i="1" dirty="0">
                <a:solidFill>
                  <a:schemeClr val="tx1"/>
                </a:solidFill>
                <a:latin typeface="Script cole" pitchFamily="2" charset="0"/>
              </a:rPr>
              <a:t>Séance « Peinture, collage et feutre noir »</a:t>
            </a:r>
          </a:p>
          <a:p>
            <a:pPr algn="just"/>
            <a:r>
              <a:rPr lang="fr-FR" sz="1300" dirty="0">
                <a:solidFill>
                  <a:schemeClr val="tx1"/>
                </a:solidFill>
                <a:latin typeface="Arial Rounded MT Bold" pitchFamily="34" charset="0"/>
              </a:rPr>
              <a:t>Objectifs : </a:t>
            </a:r>
            <a:r>
              <a:rPr lang="fr-FR" sz="1300" dirty="0">
                <a:latin typeface="Script cole" pitchFamily="2" charset="0"/>
              </a:rPr>
              <a:t>Occuper l’espace proposé en le remplissant graphiquement.</a:t>
            </a:r>
          </a:p>
          <a:p>
            <a:pPr algn="just"/>
            <a:r>
              <a:rPr lang="fr-FR" sz="1300" dirty="0">
                <a:latin typeface="Arial Rounded MT Bold" pitchFamily="34" charset="0"/>
              </a:rPr>
              <a:t>Tâche de l’enfant : </a:t>
            </a:r>
            <a:r>
              <a:rPr lang="fr-FR" sz="1300" dirty="0">
                <a:latin typeface="Script cole" pitchFamily="2" charset="0"/>
              </a:rPr>
              <a:t>Tracer à la peinture des ronds concentriques autour de points. Coller dans les espaces libres des ronds de papier. Faire au feutre noir des petits ronds dans le bon sens, et bien fermés, sur tous les espaces laissés libres.</a:t>
            </a:r>
          </a:p>
        </p:txBody>
      </p:sp>
      <p:pic>
        <p:nvPicPr>
          <p:cNvPr id="28" name="Image 27"/>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16951" t="26880" r="20209" b="16640"/>
          <a:stretch/>
        </p:blipFill>
        <p:spPr>
          <a:xfrm>
            <a:off x="4753719" y="6148205"/>
            <a:ext cx="1921883" cy="1295518"/>
          </a:xfrm>
          <a:prstGeom prst="rect">
            <a:avLst/>
          </a:prstGeom>
          <a:effectLst>
            <a:outerShdw blurRad="63500" sx="102000" sy="102000" algn="ctr" rotWithShape="0">
              <a:prstClr val="black">
                <a:alpha val="40000"/>
              </a:prstClr>
            </a:outerShdw>
          </a:effectLst>
        </p:spPr>
      </p:pic>
      <p:sp>
        <p:nvSpPr>
          <p:cNvPr id="29" name="Rectangle 28"/>
          <p:cNvSpPr/>
          <p:nvPr/>
        </p:nvSpPr>
        <p:spPr>
          <a:xfrm>
            <a:off x="129158" y="7747812"/>
            <a:ext cx="6624736" cy="1913568"/>
          </a:xfrm>
          <a:prstGeom prst="rect">
            <a:avLst/>
          </a:prstGeom>
          <a:solidFill>
            <a:schemeClr val="bg1"/>
          </a:solidFill>
          <a:ln>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400" dirty="0">
              <a:solidFill>
                <a:schemeClr val="tx1"/>
              </a:solidFill>
              <a:latin typeface="Script cole" pitchFamily="2" charset="0"/>
            </a:endParaRPr>
          </a:p>
        </p:txBody>
      </p:sp>
      <p:sp>
        <p:nvSpPr>
          <p:cNvPr id="30" name="ZoneTexte 29"/>
          <p:cNvSpPr txBox="1"/>
          <p:nvPr/>
        </p:nvSpPr>
        <p:spPr>
          <a:xfrm>
            <a:off x="140017" y="7773490"/>
            <a:ext cx="4657135" cy="1892826"/>
          </a:xfrm>
          <a:prstGeom prst="rect">
            <a:avLst/>
          </a:prstGeom>
          <a:noFill/>
        </p:spPr>
        <p:txBody>
          <a:bodyPr wrap="square" rtlCol="0">
            <a:spAutoFit/>
          </a:bodyPr>
          <a:lstStyle/>
          <a:p>
            <a:pPr algn="ctr"/>
            <a:r>
              <a:rPr lang="fr-FR" sz="1300" dirty="0">
                <a:latin typeface="Arial Rounded MT Bold" pitchFamily="34" charset="0"/>
              </a:rPr>
              <a:t>Graphisme 2.1 </a:t>
            </a:r>
            <a:r>
              <a:rPr lang="fr-FR" sz="1300" dirty="0">
                <a:solidFill>
                  <a:schemeClr val="tx1"/>
                </a:solidFill>
                <a:latin typeface="Arial Rounded MT Bold" pitchFamily="34" charset="0"/>
              </a:rPr>
              <a:t>: </a:t>
            </a:r>
            <a:r>
              <a:rPr lang="fr-FR" sz="1300" u="sng" dirty="0">
                <a:latin typeface="Script cole" pitchFamily="2" charset="0"/>
              </a:rPr>
              <a:t>Le rond</a:t>
            </a:r>
          </a:p>
          <a:p>
            <a:pPr algn="ctr"/>
            <a:r>
              <a:rPr lang="fr-FR" sz="1300" i="1" dirty="0">
                <a:solidFill>
                  <a:schemeClr val="tx1"/>
                </a:solidFill>
                <a:latin typeface="Script cole" pitchFamily="2" charset="0"/>
              </a:rPr>
              <a:t>Séance « Peinture, collage et feutre noir »</a:t>
            </a:r>
          </a:p>
          <a:p>
            <a:pPr algn="just"/>
            <a:r>
              <a:rPr lang="fr-FR" sz="1300" dirty="0">
                <a:solidFill>
                  <a:schemeClr val="tx1"/>
                </a:solidFill>
                <a:latin typeface="Arial Rounded MT Bold" pitchFamily="34" charset="0"/>
              </a:rPr>
              <a:t>Objectifs : </a:t>
            </a:r>
            <a:r>
              <a:rPr lang="fr-FR" sz="1300" dirty="0">
                <a:latin typeface="Script cole" pitchFamily="2" charset="0"/>
              </a:rPr>
              <a:t>Occuper l’espace proposé en le remplissant graphiquement.</a:t>
            </a:r>
          </a:p>
          <a:p>
            <a:pPr algn="just"/>
            <a:r>
              <a:rPr lang="fr-FR" sz="1300" dirty="0">
                <a:latin typeface="Arial Rounded MT Bold" pitchFamily="34" charset="0"/>
              </a:rPr>
              <a:t>Tâche de l’enfant : </a:t>
            </a:r>
            <a:r>
              <a:rPr lang="fr-FR" sz="1300" dirty="0">
                <a:latin typeface="Script cole" pitchFamily="2" charset="0"/>
              </a:rPr>
              <a:t>Tracer à la peinture des ronds concentriques autour de points. Coller dans les espaces libres des ronds de papier. Faire au feutre noir des petits ronds dans le bon sens, et bien fermés, sur tous les espaces laissés libres.</a:t>
            </a:r>
          </a:p>
        </p:txBody>
      </p:sp>
      <p:pic>
        <p:nvPicPr>
          <p:cNvPr id="31" name="Image 30"/>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16951" t="26880" r="20209" b="16640"/>
          <a:stretch/>
        </p:blipFill>
        <p:spPr>
          <a:xfrm>
            <a:off x="4753719" y="8056837"/>
            <a:ext cx="1921883" cy="1295518"/>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305459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129158" y="2016980"/>
            <a:ext cx="6624736" cy="1913568"/>
          </a:xfrm>
          <a:prstGeom prst="rect">
            <a:avLst/>
          </a:prstGeom>
          <a:solidFill>
            <a:schemeClr val="bg1"/>
          </a:solidFill>
          <a:ln>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400" dirty="0">
              <a:solidFill>
                <a:schemeClr val="tx1"/>
              </a:solidFill>
              <a:latin typeface="Script cole" pitchFamily="2" charset="0"/>
            </a:endParaRPr>
          </a:p>
        </p:txBody>
      </p:sp>
      <p:sp>
        <p:nvSpPr>
          <p:cNvPr id="18" name="ZoneTexte 17"/>
          <p:cNvSpPr txBox="1"/>
          <p:nvPr/>
        </p:nvSpPr>
        <p:spPr>
          <a:xfrm>
            <a:off x="129159" y="2016980"/>
            <a:ext cx="4379961" cy="1692771"/>
          </a:xfrm>
          <a:prstGeom prst="rect">
            <a:avLst/>
          </a:prstGeom>
          <a:noFill/>
        </p:spPr>
        <p:txBody>
          <a:bodyPr wrap="square" rtlCol="0">
            <a:spAutoFit/>
          </a:bodyPr>
          <a:lstStyle/>
          <a:p>
            <a:pPr algn="ctr"/>
            <a:r>
              <a:rPr lang="fr-FR" sz="1300" dirty="0">
                <a:solidFill>
                  <a:schemeClr val="tx1"/>
                </a:solidFill>
                <a:latin typeface="Arial Rounded MT Bold" pitchFamily="34" charset="0"/>
              </a:rPr>
              <a:t>Graphisme</a:t>
            </a:r>
            <a:r>
              <a:rPr lang="fr-FR" sz="1300" dirty="0">
                <a:latin typeface="Arial Rounded MT Bold" pitchFamily="34" charset="0"/>
              </a:rPr>
              <a:t> 2.2</a:t>
            </a:r>
            <a:r>
              <a:rPr lang="fr-FR" sz="1300" dirty="0">
                <a:solidFill>
                  <a:schemeClr val="tx1"/>
                </a:solidFill>
                <a:latin typeface="Arial Rounded MT Bold" pitchFamily="34" charset="0"/>
              </a:rPr>
              <a:t> : </a:t>
            </a:r>
            <a:r>
              <a:rPr lang="fr-FR" sz="1300" u="sng" dirty="0">
                <a:latin typeface="Script cole" pitchFamily="2" charset="0"/>
              </a:rPr>
              <a:t>Le rond</a:t>
            </a:r>
          </a:p>
          <a:p>
            <a:pPr algn="ctr"/>
            <a:r>
              <a:rPr lang="fr-FR" sz="1300" i="1" dirty="0">
                <a:solidFill>
                  <a:schemeClr val="tx1"/>
                </a:solidFill>
                <a:latin typeface="Script cole" pitchFamily="2" charset="0"/>
              </a:rPr>
              <a:t>Séance « Encres de couleur et feutre noir »</a:t>
            </a:r>
          </a:p>
          <a:p>
            <a:pPr algn="just"/>
            <a:r>
              <a:rPr lang="fr-FR" sz="1300" dirty="0">
                <a:solidFill>
                  <a:schemeClr val="tx1"/>
                </a:solidFill>
                <a:latin typeface="Arial Rounded MT Bold" pitchFamily="34" charset="0"/>
              </a:rPr>
              <a:t>Objectifs : </a:t>
            </a:r>
            <a:r>
              <a:rPr lang="fr-FR" sz="1300" dirty="0">
                <a:solidFill>
                  <a:schemeClr val="tx1"/>
                </a:solidFill>
                <a:latin typeface="Script cole" pitchFamily="2" charset="0"/>
              </a:rPr>
              <a:t>Adapter son geste à l’espace proposé.</a:t>
            </a:r>
            <a:endParaRPr lang="fr-FR" sz="1300" dirty="0">
              <a:solidFill>
                <a:schemeClr val="tx1"/>
              </a:solidFill>
              <a:latin typeface="Arial Rounded MT Bold" pitchFamily="34" charset="0"/>
            </a:endParaRPr>
          </a:p>
          <a:p>
            <a:pPr algn="just"/>
            <a:r>
              <a:rPr lang="fr-FR" sz="1300" dirty="0">
                <a:latin typeface="Arial Rounded MT Bold" pitchFamily="34" charset="0"/>
              </a:rPr>
              <a:t>Tâche de l’enfant : </a:t>
            </a:r>
            <a:r>
              <a:rPr lang="fr-FR" sz="1300" dirty="0">
                <a:latin typeface="Script cole" pitchFamily="2" charset="0"/>
              </a:rPr>
              <a:t>Faire à l’encre de couleurs différentes, trois grands ronds puis des plus petits à l’intérieur de ceux-ci. Faire au feutre noir, des ronds bien fermés, dans le bon sens entre les ronds en encre puis sur ceux-ci.</a:t>
            </a:r>
            <a:endParaRPr lang="fr-FR" sz="1300" dirty="0">
              <a:solidFill>
                <a:schemeClr val="tx1"/>
              </a:solidFill>
              <a:latin typeface="Script cole" pitchFamily="2" charset="0"/>
            </a:endParaRPr>
          </a:p>
        </p:txBody>
      </p:sp>
      <p:pic>
        <p:nvPicPr>
          <p:cNvPr id="19" name="Image 18"/>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15755" t="20106" r="12846" b="11724"/>
          <a:stretch/>
        </p:blipFill>
        <p:spPr>
          <a:xfrm>
            <a:off x="4652714" y="2269591"/>
            <a:ext cx="2011147" cy="1440160"/>
          </a:xfrm>
          <a:prstGeom prst="rect">
            <a:avLst/>
          </a:prstGeom>
          <a:effectLst>
            <a:outerShdw blurRad="63500" sx="102000" sy="102000" algn="ctr" rotWithShape="0">
              <a:prstClr val="black">
                <a:alpha val="40000"/>
              </a:prstClr>
            </a:outerShdw>
          </a:effectLst>
        </p:spPr>
      </p:pic>
      <p:sp>
        <p:nvSpPr>
          <p:cNvPr id="20" name="Rectangle 19"/>
          <p:cNvSpPr/>
          <p:nvPr/>
        </p:nvSpPr>
        <p:spPr>
          <a:xfrm>
            <a:off x="129158" y="103412"/>
            <a:ext cx="6624736" cy="1913568"/>
          </a:xfrm>
          <a:prstGeom prst="rect">
            <a:avLst/>
          </a:prstGeom>
          <a:solidFill>
            <a:schemeClr val="bg1"/>
          </a:solidFill>
          <a:ln>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400" dirty="0">
              <a:solidFill>
                <a:schemeClr val="tx1"/>
              </a:solidFill>
              <a:latin typeface="Script cole" pitchFamily="2" charset="0"/>
            </a:endParaRPr>
          </a:p>
        </p:txBody>
      </p:sp>
      <p:sp>
        <p:nvSpPr>
          <p:cNvPr id="21" name="ZoneTexte 20"/>
          <p:cNvSpPr txBox="1"/>
          <p:nvPr/>
        </p:nvSpPr>
        <p:spPr>
          <a:xfrm>
            <a:off x="129159" y="103412"/>
            <a:ext cx="4379961" cy="1692771"/>
          </a:xfrm>
          <a:prstGeom prst="rect">
            <a:avLst/>
          </a:prstGeom>
          <a:noFill/>
        </p:spPr>
        <p:txBody>
          <a:bodyPr wrap="square" rtlCol="0">
            <a:spAutoFit/>
          </a:bodyPr>
          <a:lstStyle/>
          <a:p>
            <a:pPr algn="ctr"/>
            <a:r>
              <a:rPr lang="fr-FR" sz="1300" dirty="0">
                <a:latin typeface="Arial Rounded MT Bold" pitchFamily="34" charset="0"/>
              </a:rPr>
              <a:t>Graphisme 2.2 </a:t>
            </a:r>
            <a:r>
              <a:rPr lang="fr-FR" sz="1300" dirty="0">
                <a:solidFill>
                  <a:schemeClr val="tx1"/>
                </a:solidFill>
                <a:latin typeface="Arial Rounded MT Bold" pitchFamily="34" charset="0"/>
              </a:rPr>
              <a:t>: </a:t>
            </a:r>
            <a:r>
              <a:rPr lang="fr-FR" sz="1300" u="sng" dirty="0">
                <a:latin typeface="Script cole" pitchFamily="2" charset="0"/>
              </a:rPr>
              <a:t>Le rond</a:t>
            </a:r>
          </a:p>
          <a:p>
            <a:pPr algn="ctr"/>
            <a:r>
              <a:rPr lang="fr-FR" sz="1300" i="1" dirty="0">
                <a:solidFill>
                  <a:schemeClr val="tx1"/>
                </a:solidFill>
                <a:latin typeface="Script cole" pitchFamily="2" charset="0"/>
              </a:rPr>
              <a:t>Séance « Encres de couleur et feutre noir »</a:t>
            </a:r>
          </a:p>
          <a:p>
            <a:pPr algn="just"/>
            <a:r>
              <a:rPr lang="fr-FR" sz="1300" dirty="0">
                <a:solidFill>
                  <a:schemeClr val="tx1"/>
                </a:solidFill>
                <a:latin typeface="Arial Rounded MT Bold" pitchFamily="34" charset="0"/>
              </a:rPr>
              <a:t>Objectifs : </a:t>
            </a:r>
            <a:r>
              <a:rPr lang="fr-FR" sz="1300" dirty="0">
                <a:solidFill>
                  <a:schemeClr val="tx1"/>
                </a:solidFill>
                <a:latin typeface="Script cole" pitchFamily="2" charset="0"/>
              </a:rPr>
              <a:t>Adapter son geste à l’espace proposé.</a:t>
            </a:r>
            <a:endParaRPr lang="fr-FR" sz="1300" dirty="0">
              <a:solidFill>
                <a:schemeClr val="tx1"/>
              </a:solidFill>
              <a:latin typeface="Arial Rounded MT Bold" pitchFamily="34" charset="0"/>
            </a:endParaRPr>
          </a:p>
          <a:p>
            <a:pPr algn="just"/>
            <a:r>
              <a:rPr lang="fr-FR" sz="1300" dirty="0">
                <a:latin typeface="Arial Rounded MT Bold" pitchFamily="34" charset="0"/>
              </a:rPr>
              <a:t>Tâche de l’enfant : </a:t>
            </a:r>
            <a:r>
              <a:rPr lang="fr-FR" sz="1300" dirty="0">
                <a:latin typeface="Script cole" pitchFamily="2" charset="0"/>
              </a:rPr>
              <a:t>Faire à l’encre de couleurs différentes, trois grands ronds puis des plus petits à l’intérieur de ceux-ci. Faire au feutre noir, des ronds bien fermés, dans le bon sens entre les ronds en encre puis sur ceux-ci.</a:t>
            </a:r>
            <a:endParaRPr lang="fr-FR" sz="1300" dirty="0">
              <a:solidFill>
                <a:schemeClr val="tx1"/>
              </a:solidFill>
              <a:latin typeface="Script cole" pitchFamily="2" charset="0"/>
            </a:endParaRPr>
          </a:p>
        </p:txBody>
      </p:sp>
      <p:pic>
        <p:nvPicPr>
          <p:cNvPr id="22" name="Image 21"/>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15755" t="20106" r="12846" b="11724"/>
          <a:stretch/>
        </p:blipFill>
        <p:spPr>
          <a:xfrm>
            <a:off x="4652714" y="356023"/>
            <a:ext cx="2011147" cy="1440160"/>
          </a:xfrm>
          <a:prstGeom prst="rect">
            <a:avLst/>
          </a:prstGeom>
          <a:effectLst>
            <a:outerShdw blurRad="63500" sx="102000" sy="102000" algn="ctr" rotWithShape="0">
              <a:prstClr val="black">
                <a:alpha val="40000"/>
              </a:prstClr>
            </a:outerShdw>
          </a:effectLst>
        </p:spPr>
      </p:pic>
      <p:sp>
        <p:nvSpPr>
          <p:cNvPr id="23" name="Rectangle 22"/>
          <p:cNvSpPr/>
          <p:nvPr/>
        </p:nvSpPr>
        <p:spPr>
          <a:xfrm>
            <a:off x="129158" y="3934835"/>
            <a:ext cx="6624736" cy="1913568"/>
          </a:xfrm>
          <a:prstGeom prst="rect">
            <a:avLst/>
          </a:prstGeom>
          <a:solidFill>
            <a:schemeClr val="bg1"/>
          </a:solidFill>
          <a:ln>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400" dirty="0">
              <a:solidFill>
                <a:schemeClr val="tx1"/>
              </a:solidFill>
              <a:latin typeface="Script cole" pitchFamily="2" charset="0"/>
            </a:endParaRPr>
          </a:p>
        </p:txBody>
      </p:sp>
      <p:sp>
        <p:nvSpPr>
          <p:cNvPr id="24" name="ZoneTexte 23"/>
          <p:cNvSpPr txBox="1"/>
          <p:nvPr/>
        </p:nvSpPr>
        <p:spPr>
          <a:xfrm>
            <a:off x="129159" y="3934835"/>
            <a:ext cx="4379961" cy="1692771"/>
          </a:xfrm>
          <a:prstGeom prst="rect">
            <a:avLst/>
          </a:prstGeom>
          <a:noFill/>
        </p:spPr>
        <p:txBody>
          <a:bodyPr wrap="square" rtlCol="0">
            <a:spAutoFit/>
          </a:bodyPr>
          <a:lstStyle/>
          <a:p>
            <a:pPr algn="ctr"/>
            <a:r>
              <a:rPr lang="fr-FR" sz="1300" dirty="0">
                <a:solidFill>
                  <a:schemeClr val="tx1"/>
                </a:solidFill>
                <a:latin typeface="Arial Rounded MT Bold" pitchFamily="34" charset="0"/>
              </a:rPr>
              <a:t>Graphisme</a:t>
            </a:r>
            <a:r>
              <a:rPr lang="fr-FR" sz="1300" dirty="0">
                <a:latin typeface="Arial Rounded MT Bold" pitchFamily="34" charset="0"/>
              </a:rPr>
              <a:t> 2.2</a:t>
            </a:r>
            <a:r>
              <a:rPr lang="fr-FR" sz="1300" dirty="0">
                <a:solidFill>
                  <a:schemeClr val="tx1"/>
                </a:solidFill>
                <a:latin typeface="Arial Rounded MT Bold" pitchFamily="34" charset="0"/>
              </a:rPr>
              <a:t> : </a:t>
            </a:r>
            <a:r>
              <a:rPr lang="fr-FR" sz="1300" u="sng" dirty="0">
                <a:latin typeface="Script cole" pitchFamily="2" charset="0"/>
              </a:rPr>
              <a:t>Le rond</a:t>
            </a:r>
          </a:p>
          <a:p>
            <a:pPr algn="ctr"/>
            <a:r>
              <a:rPr lang="fr-FR" sz="1300" i="1" dirty="0">
                <a:solidFill>
                  <a:schemeClr val="tx1"/>
                </a:solidFill>
                <a:latin typeface="Script cole" pitchFamily="2" charset="0"/>
              </a:rPr>
              <a:t>Séance « Encres de couleur et feutre noir »</a:t>
            </a:r>
          </a:p>
          <a:p>
            <a:pPr algn="just"/>
            <a:r>
              <a:rPr lang="fr-FR" sz="1300" dirty="0">
                <a:solidFill>
                  <a:schemeClr val="tx1"/>
                </a:solidFill>
                <a:latin typeface="Arial Rounded MT Bold" pitchFamily="34" charset="0"/>
              </a:rPr>
              <a:t>Objectifs : </a:t>
            </a:r>
            <a:r>
              <a:rPr lang="fr-FR" sz="1300" dirty="0">
                <a:solidFill>
                  <a:schemeClr val="tx1"/>
                </a:solidFill>
                <a:latin typeface="Script cole" pitchFamily="2" charset="0"/>
              </a:rPr>
              <a:t>Adapter son geste à l’espace proposé.</a:t>
            </a:r>
            <a:endParaRPr lang="fr-FR" sz="1300" dirty="0">
              <a:solidFill>
                <a:schemeClr val="tx1"/>
              </a:solidFill>
              <a:latin typeface="Arial Rounded MT Bold" pitchFamily="34" charset="0"/>
            </a:endParaRPr>
          </a:p>
          <a:p>
            <a:pPr algn="just"/>
            <a:r>
              <a:rPr lang="fr-FR" sz="1300" dirty="0">
                <a:latin typeface="Arial Rounded MT Bold" pitchFamily="34" charset="0"/>
              </a:rPr>
              <a:t>Tâche de l’enfant : </a:t>
            </a:r>
            <a:r>
              <a:rPr lang="fr-FR" sz="1300" dirty="0">
                <a:latin typeface="Script cole" pitchFamily="2" charset="0"/>
              </a:rPr>
              <a:t>Faire à l’encre de couleurs différentes, trois grands ronds puis des plus petits à l’intérieur de ceux-ci. Faire au feutre noir, des ronds bien fermés, dans le bon sens entre les ronds en encre puis sur ceux-ci.</a:t>
            </a:r>
            <a:endParaRPr lang="fr-FR" sz="1300" dirty="0">
              <a:solidFill>
                <a:schemeClr val="tx1"/>
              </a:solidFill>
              <a:latin typeface="Script cole" pitchFamily="2" charset="0"/>
            </a:endParaRPr>
          </a:p>
        </p:txBody>
      </p:sp>
      <p:pic>
        <p:nvPicPr>
          <p:cNvPr id="25" name="Image 24"/>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15755" t="20106" r="12846" b="11724"/>
          <a:stretch/>
        </p:blipFill>
        <p:spPr>
          <a:xfrm>
            <a:off x="4652714" y="4187446"/>
            <a:ext cx="2011147" cy="1440160"/>
          </a:xfrm>
          <a:prstGeom prst="rect">
            <a:avLst/>
          </a:prstGeom>
          <a:effectLst>
            <a:outerShdw blurRad="63500" sx="102000" sy="102000" algn="ctr" rotWithShape="0">
              <a:prstClr val="black">
                <a:alpha val="40000"/>
              </a:prstClr>
            </a:outerShdw>
          </a:effectLst>
        </p:spPr>
      </p:pic>
      <p:sp>
        <p:nvSpPr>
          <p:cNvPr id="26" name="Rectangle 25"/>
          <p:cNvSpPr/>
          <p:nvPr/>
        </p:nvSpPr>
        <p:spPr>
          <a:xfrm>
            <a:off x="129158" y="5853618"/>
            <a:ext cx="6624736" cy="1913568"/>
          </a:xfrm>
          <a:prstGeom prst="rect">
            <a:avLst/>
          </a:prstGeom>
          <a:solidFill>
            <a:schemeClr val="bg1"/>
          </a:solidFill>
          <a:ln>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400" dirty="0">
              <a:solidFill>
                <a:schemeClr val="tx1"/>
              </a:solidFill>
              <a:latin typeface="Script cole" pitchFamily="2" charset="0"/>
            </a:endParaRPr>
          </a:p>
        </p:txBody>
      </p:sp>
      <p:sp>
        <p:nvSpPr>
          <p:cNvPr id="27" name="ZoneTexte 26"/>
          <p:cNvSpPr txBox="1"/>
          <p:nvPr/>
        </p:nvSpPr>
        <p:spPr>
          <a:xfrm>
            <a:off x="129159" y="5853618"/>
            <a:ext cx="4379961" cy="1692771"/>
          </a:xfrm>
          <a:prstGeom prst="rect">
            <a:avLst/>
          </a:prstGeom>
          <a:noFill/>
        </p:spPr>
        <p:txBody>
          <a:bodyPr wrap="square" rtlCol="0">
            <a:spAutoFit/>
          </a:bodyPr>
          <a:lstStyle/>
          <a:p>
            <a:pPr algn="ctr"/>
            <a:r>
              <a:rPr lang="fr-FR" sz="1300" dirty="0">
                <a:solidFill>
                  <a:schemeClr val="tx1"/>
                </a:solidFill>
                <a:latin typeface="Arial Rounded MT Bold" pitchFamily="34" charset="0"/>
              </a:rPr>
              <a:t>Graphisme</a:t>
            </a:r>
            <a:r>
              <a:rPr lang="fr-FR" sz="1300" dirty="0">
                <a:latin typeface="Arial Rounded MT Bold" pitchFamily="34" charset="0"/>
              </a:rPr>
              <a:t> 2.2</a:t>
            </a:r>
            <a:r>
              <a:rPr lang="fr-FR" sz="1300" dirty="0">
                <a:solidFill>
                  <a:schemeClr val="tx1"/>
                </a:solidFill>
                <a:latin typeface="Arial Rounded MT Bold" pitchFamily="34" charset="0"/>
              </a:rPr>
              <a:t> : </a:t>
            </a:r>
            <a:r>
              <a:rPr lang="fr-FR" sz="1300" u="sng" dirty="0">
                <a:latin typeface="Script cole" pitchFamily="2" charset="0"/>
              </a:rPr>
              <a:t>Le rond</a:t>
            </a:r>
          </a:p>
          <a:p>
            <a:pPr algn="ctr"/>
            <a:r>
              <a:rPr lang="fr-FR" sz="1300" i="1" dirty="0">
                <a:solidFill>
                  <a:schemeClr val="tx1"/>
                </a:solidFill>
                <a:latin typeface="Script cole" pitchFamily="2" charset="0"/>
              </a:rPr>
              <a:t>Séance « Encres de couleur et feutre noir »</a:t>
            </a:r>
          </a:p>
          <a:p>
            <a:pPr algn="just"/>
            <a:r>
              <a:rPr lang="fr-FR" sz="1300" dirty="0">
                <a:solidFill>
                  <a:schemeClr val="tx1"/>
                </a:solidFill>
                <a:latin typeface="Arial Rounded MT Bold" pitchFamily="34" charset="0"/>
              </a:rPr>
              <a:t>Objectifs : </a:t>
            </a:r>
            <a:r>
              <a:rPr lang="fr-FR" sz="1300" dirty="0">
                <a:solidFill>
                  <a:schemeClr val="tx1"/>
                </a:solidFill>
                <a:latin typeface="Script cole" pitchFamily="2" charset="0"/>
              </a:rPr>
              <a:t>Adapter son geste à l’espace proposé.</a:t>
            </a:r>
            <a:endParaRPr lang="fr-FR" sz="1300" dirty="0">
              <a:solidFill>
                <a:schemeClr val="tx1"/>
              </a:solidFill>
              <a:latin typeface="Arial Rounded MT Bold" pitchFamily="34" charset="0"/>
            </a:endParaRPr>
          </a:p>
          <a:p>
            <a:pPr algn="just"/>
            <a:r>
              <a:rPr lang="fr-FR" sz="1300" dirty="0">
                <a:latin typeface="Arial Rounded MT Bold" pitchFamily="34" charset="0"/>
              </a:rPr>
              <a:t>Tâche de l’enfant : </a:t>
            </a:r>
            <a:r>
              <a:rPr lang="fr-FR" sz="1300" dirty="0">
                <a:latin typeface="Script cole" pitchFamily="2" charset="0"/>
              </a:rPr>
              <a:t>Faire à l’encre de couleurs différentes, trois grands ronds puis des plus petits à l’intérieur de ceux-ci. Faire au feutre noir, des ronds bien fermés, dans le bon sens entre les ronds en encre puis sur ceux-ci.</a:t>
            </a:r>
            <a:endParaRPr lang="fr-FR" sz="1300" dirty="0">
              <a:solidFill>
                <a:schemeClr val="tx1"/>
              </a:solidFill>
              <a:latin typeface="Script cole" pitchFamily="2" charset="0"/>
            </a:endParaRPr>
          </a:p>
        </p:txBody>
      </p:sp>
      <p:pic>
        <p:nvPicPr>
          <p:cNvPr id="28" name="Image 27"/>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15755" t="20106" r="12846" b="11724"/>
          <a:stretch/>
        </p:blipFill>
        <p:spPr>
          <a:xfrm>
            <a:off x="4652714" y="6106229"/>
            <a:ext cx="2011147" cy="1440160"/>
          </a:xfrm>
          <a:prstGeom prst="rect">
            <a:avLst/>
          </a:prstGeom>
          <a:effectLst>
            <a:outerShdw blurRad="63500" sx="102000" sy="102000" algn="ctr" rotWithShape="0">
              <a:prstClr val="black">
                <a:alpha val="40000"/>
              </a:prstClr>
            </a:outerShdw>
          </a:effectLst>
        </p:spPr>
      </p:pic>
      <p:sp>
        <p:nvSpPr>
          <p:cNvPr id="29" name="Rectangle 28"/>
          <p:cNvSpPr/>
          <p:nvPr/>
        </p:nvSpPr>
        <p:spPr>
          <a:xfrm>
            <a:off x="129158" y="7767186"/>
            <a:ext cx="6624736" cy="1913568"/>
          </a:xfrm>
          <a:prstGeom prst="rect">
            <a:avLst/>
          </a:prstGeom>
          <a:solidFill>
            <a:schemeClr val="bg1"/>
          </a:solidFill>
          <a:ln>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400" dirty="0">
              <a:solidFill>
                <a:schemeClr val="tx1"/>
              </a:solidFill>
              <a:latin typeface="Script cole" pitchFamily="2" charset="0"/>
            </a:endParaRPr>
          </a:p>
        </p:txBody>
      </p:sp>
      <p:sp>
        <p:nvSpPr>
          <p:cNvPr id="30" name="ZoneTexte 29"/>
          <p:cNvSpPr txBox="1"/>
          <p:nvPr/>
        </p:nvSpPr>
        <p:spPr>
          <a:xfrm>
            <a:off x="129159" y="7767186"/>
            <a:ext cx="4379961" cy="1692771"/>
          </a:xfrm>
          <a:prstGeom prst="rect">
            <a:avLst/>
          </a:prstGeom>
          <a:noFill/>
        </p:spPr>
        <p:txBody>
          <a:bodyPr wrap="square" rtlCol="0">
            <a:spAutoFit/>
          </a:bodyPr>
          <a:lstStyle/>
          <a:p>
            <a:pPr algn="ctr"/>
            <a:r>
              <a:rPr lang="fr-FR" sz="1300" dirty="0">
                <a:solidFill>
                  <a:schemeClr val="tx1"/>
                </a:solidFill>
                <a:latin typeface="Arial Rounded MT Bold" pitchFamily="34" charset="0"/>
              </a:rPr>
              <a:t>Graphisme</a:t>
            </a:r>
            <a:r>
              <a:rPr lang="fr-FR" sz="1300" dirty="0">
                <a:latin typeface="Arial Rounded MT Bold" pitchFamily="34" charset="0"/>
              </a:rPr>
              <a:t> 2.2</a:t>
            </a:r>
            <a:r>
              <a:rPr lang="fr-FR" sz="1300" dirty="0">
                <a:solidFill>
                  <a:schemeClr val="tx1"/>
                </a:solidFill>
                <a:latin typeface="Arial Rounded MT Bold" pitchFamily="34" charset="0"/>
              </a:rPr>
              <a:t> : </a:t>
            </a:r>
            <a:r>
              <a:rPr lang="fr-FR" sz="1300" u="sng" dirty="0">
                <a:latin typeface="Script cole" pitchFamily="2" charset="0"/>
              </a:rPr>
              <a:t>Le rond</a:t>
            </a:r>
          </a:p>
          <a:p>
            <a:pPr algn="ctr"/>
            <a:r>
              <a:rPr lang="fr-FR" sz="1300" i="1" dirty="0">
                <a:solidFill>
                  <a:schemeClr val="tx1"/>
                </a:solidFill>
                <a:latin typeface="Script cole" pitchFamily="2" charset="0"/>
              </a:rPr>
              <a:t>Séance « Encres de couleur et feutre noir »</a:t>
            </a:r>
          </a:p>
          <a:p>
            <a:pPr algn="just"/>
            <a:r>
              <a:rPr lang="fr-FR" sz="1300" dirty="0">
                <a:solidFill>
                  <a:schemeClr val="tx1"/>
                </a:solidFill>
                <a:latin typeface="Arial Rounded MT Bold" pitchFamily="34" charset="0"/>
              </a:rPr>
              <a:t>Objectifs : </a:t>
            </a:r>
            <a:r>
              <a:rPr lang="fr-FR" sz="1300" dirty="0">
                <a:solidFill>
                  <a:schemeClr val="tx1"/>
                </a:solidFill>
                <a:latin typeface="Script cole" pitchFamily="2" charset="0"/>
              </a:rPr>
              <a:t>Adapter son geste à l’espace proposé.</a:t>
            </a:r>
            <a:endParaRPr lang="fr-FR" sz="1300" dirty="0">
              <a:solidFill>
                <a:schemeClr val="tx1"/>
              </a:solidFill>
              <a:latin typeface="Arial Rounded MT Bold" pitchFamily="34" charset="0"/>
            </a:endParaRPr>
          </a:p>
          <a:p>
            <a:pPr algn="just"/>
            <a:r>
              <a:rPr lang="fr-FR" sz="1300" dirty="0">
                <a:latin typeface="Arial Rounded MT Bold" pitchFamily="34" charset="0"/>
              </a:rPr>
              <a:t>Tâche de l’enfant : </a:t>
            </a:r>
            <a:r>
              <a:rPr lang="fr-FR" sz="1300" dirty="0">
                <a:latin typeface="Script cole" pitchFamily="2" charset="0"/>
              </a:rPr>
              <a:t>Faire à l’encre de couleurs différentes, trois grands ronds puis des plus petits à l’intérieur de ceux-ci. Faire au feutre noir, des ronds bien fermés, dans le bon sens entre les ronds en encre puis sur ceux-ci.</a:t>
            </a:r>
            <a:endParaRPr lang="fr-FR" sz="1300" dirty="0">
              <a:solidFill>
                <a:schemeClr val="tx1"/>
              </a:solidFill>
              <a:latin typeface="Script cole" pitchFamily="2" charset="0"/>
            </a:endParaRPr>
          </a:p>
        </p:txBody>
      </p:sp>
      <p:pic>
        <p:nvPicPr>
          <p:cNvPr id="31" name="Image 30"/>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15755" t="20106" r="12846" b="11724"/>
          <a:stretch/>
        </p:blipFill>
        <p:spPr>
          <a:xfrm>
            <a:off x="4652714" y="8019797"/>
            <a:ext cx="2011147" cy="144016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5994999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129158" y="3920676"/>
            <a:ext cx="6624736" cy="1913568"/>
          </a:xfrm>
          <a:prstGeom prst="rect">
            <a:avLst/>
          </a:prstGeom>
          <a:solidFill>
            <a:schemeClr val="bg1"/>
          </a:solidFill>
          <a:ln>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400" dirty="0">
              <a:solidFill>
                <a:schemeClr val="tx1"/>
              </a:solidFill>
              <a:latin typeface="Script cole" pitchFamily="2" charset="0"/>
            </a:endParaRPr>
          </a:p>
        </p:txBody>
      </p:sp>
      <p:sp>
        <p:nvSpPr>
          <p:cNvPr id="18" name="ZoneTexte 17"/>
          <p:cNvSpPr txBox="1"/>
          <p:nvPr/>
        </p:nvSpPr>
        <p:spPr>
          <a:xfrm>
            <a:off x="140017" y="3946354"/>
            <a:ext cx="4369103" cy="1892826"/>
          </a:xfrm>
          <a:prstGeom prst="rect">
            <a:avLst/>
          </a:prstGeom>
          <a:noFill/>
        </p:spPr>
        <p:txBody>
          <a:bodyPr wrap="square" rtlCol="0">
            <a:spAutoFit/>
          </a:bodyPr>
          <a:lstStyle/>
          <a:p>
            <a:pPr algn="ctr"/>
            <a:r>
              <a:rPr lang="fr-FR" sz="1300" dirty="0">
                <a:solidFill>
                  <a:schemeClr val="tx1"/>
                </a:solidFill>
                <a:latin typeface="Arial Rounded MT Bold" pitchFamily="34" charset="0"/>
              </a:rPr>
              <a:t>Graphisme</a:t>
            </a:r>
            <a:r>
              <a:rPr lang="fr-FR" sz="1300" dirty="0">
                <a:latin typeface="Arial Rounded MT Bold" pitchFamily="34" charset="0"/>
              </a:rPr>
              <a:t> 2.3</a:t>
            </a:r>
            <a:r>
              <a:rPr lang="fr-FR" sz="1300" dirty="0">
                <a:solidFill>
                  <a:schemeClr val="tx1"/>
                </a:solidFill>
                <a:latin typeface="Arial Rounded MT Bold" pitchFamily="34" charset="0"/>
              </a:rPr>
              <a:t> : </a:t>
            </a:r>
            <a:r>
              <a:rPr lang="fr-FR" sz="1300" u="sng" dirty="0">
                <a:latin typeface="Script cole" pitchFamily="2" charset="0"/>
              </a:rPr>
              <a:t>Le rond</a:t>
            </a:r>
          </a:p>
          <a:p>
            <a:pPr algn="ctr"/>
            <a:r>
              <a:rPr lang="fr-FR" sz="1300" i="1" dirty="0">
                <a:solidFill>
                  <a:schemeClr val="tx1"/>
                </a:solidFill>
                <a:latin typeface="Script cole" pitchFamily="2" charset="0"/>
              </a:rPr>
              <a:t>Séance « Peinture, encres et feutres de couleur»</a:t>
            </a:r>
          </a:p>
          <a:p>
            <a:pPr algn="just"/>
            <a:r>
              <a:rPr lang="fr-FR" sz="1300" dirty="0">
                <a:solidFill>
                  <a:schemeClr val="tx1"/>
                </a:solidFill>
                <a:latin typeface="Arial Rounded MT Bold" pitchFamily="34" charset="0"/>
              </a:rPr>
              <a:t>Objectifs : </a:t>
            </a:r>
            <a:r>
              <a:rPr lang="fr-FR" sz="1300" dirty="0">
                <a:solidFill>
                  <a:schemeClr val="tx1"/>
                </a:solidFill>
                <a:latin typeface="Script cole" pitchFamily="2" charset="0"/>
              </a:rPr>
              <a:t>Adapter son geste en le réduisant.</a:t>
            </a:r>
          </a:p>
          <a:p>
            <a:pPr algn="just"/>
            <a:r>
              <a:rPr lang="fr-FR" sz="1300" dirty="0">
                <a:latin typeface="Arial Rounded MT Bold" pitchFamily="34" charset="0"/>
              </a:rPr>
              <a:t>Tâche de l’enfant : </a:t>
            </a:r>
            <a:r>
              <a:rPr lang="fr-FR" sz="1300" dirty="0">
                <a:latin typeface="Script cole" pitchFamily="2" charset="0"/>
              </a:rPr>
              <a:t>Faire sur toute la feuille, à la peinture, des ronds dans le bon sens et bien fermés, en évitant qu’ils se touchent. Remplir d’encre de couleur les ronds tracés. Tracer au feutre de couleur, des petits ronds, tout autour de chaque rond de peinture.</a:t>
            </a:r>
            <a:endParaRPr lang="fr-FR" sz="1300" dirty="0">
              <a:solidFill>
                <a:schemeClr val="tx1"/>
              </a:solidFill>
              <a:latin typeface="Script cole" pitchFamily="2" charset="0"/>
            </a:endParaRPr>
          </a:p>
        </p:txBody>
      </p:sp>
      <p:pic>
        <p:nvPicPr>
          <p:cNvPr id="19" name="Image 18"/>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17117" t="22488" r="6080" b="7508"/>
          <a:stretch/>
        </p:blipFill>
        <p:spPr>
          <a:xfrm>
            <a:off x="4531305" y="4148558"/>
            <a:ext cx="2132556" cy="1457804"/>
          </a:xfrm>
          <a:prstGeom prst="rect">
            <a:avLst/>
          </a:prstGeom>
          <a:effectLst>
            <a:outerShdw blurRad="63500" sx="102000" sy="102000" algn="ctr" rotWithShape="0">
              <a:prstClr val="black">
                <a:alpha val="40000"/>
              </a:prstClr>
            </a:outerShdw>
          </a:effectLst>
        </p:spPr>
      </p:pic>
      <p:sp>
        <p:nvSpPr>
          <p:cNvPr id="20" name="Rectangle 19"/>
          <p:cNvSpPr/>
          <p:nvPr/>
        </p:nvSpPr>
        <p:spPr>
          <a:xfrm>
            <a:off x="129158" y="2007108"/>
            <a:ext cx="6624736" cy="1913568"/>
          </a:xfrm>
          <a:prstGeom prst="rect">
            <a:avLst/>
          </a:prstGeom>
          <a:solidFill>
            <a:schemeClr val="bg1"/>
          </a:solidFill>
          <a:ln>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400" dirty="0">
              <a:solidFill>
                <a:schemeClr val="tx1"/>
              </a:solidFill>
              <a:latin typeface="Script cole" pitchFamily="2" charset="0"/>
            </a:endParaRPr>
          </a:p>
        </p:txBody>
      </p:sp>
      <p:sp>
        <p:nvSpPr>
          <p:cNvPr id="21" name="ZoneTexte 20"/>
          <p:cNvSpPr txBox="1"/>
          <p:nvPr/>
        </p:nvSpPr>
        <p:spPr>
          <a:xfrm>
            <a:off x="140017" y="2032786"/>
            <a:ext cx="4369103" cy="1892826"/>
          </a:xfrm>
          <a:prstGeom prst="rect">
            <a:avLst/>
          </a:prstGeom>
          <a:noFill/>
        </p:spPr>
        <p:txBody>
          <a:bodyPr wrap="square" rtlCol="0">
            <a:spAutoFit/>
          </a:bodyPr>
          <a:lstStyle/>
          <a:p>
            <a:pPr algn="ctr"/>
            <a:r>
              <a:rPr lang="fr-FR" sz="1300" dirty="0">
                <a:solidFill>
                  <a:schemeClr val="tx1"/>
                </a:solidFill>
                <a:latin typeface="Arial Rounded MT Bold" pitchFamily="34" charset="0"/>
              </a:rPr>
              <a:t>Graphisme</a:t>
            </a:r>
            <a:r>
              <a:rPr lang="fr-FR" sz="1300" dirty="0">
                <a:latin typeface="Arial Rounded MT Bold" pitchFamily="34" charset="0"/>
              </a:rPr>
              <a:t> 2.3</a:t>
            </a:r>
            <a:r>
              <a:rPr lang="fr-FR" sz="1300" dirty="0">
                <a:solidFill>
                  <a:schemeClr val="tx1"/>
                </a:solidFill>
                <a:latin typeface="Arial Rounded MT Bold" pitchFamily="34" charset="0"/>
              </a:rPr>
              <a:t> : </a:t>
            </a:r>
            <a:r>
              <a:rPr lang="fr-FR" sz="1300" u="sng" dirty="0">
                <a:latin typeface="Script cole" pitchFamily="2" charset="0"/>
              </a:rPr>
              <a:t>Le rond</a:t>
            </a:r>
          </a:p>
          <a:p>
            <a:pPr algn="ctr"/>
            <a:r>
              <a:rPr lang="fr-FR" sz="1300" i="1" dirty="0">
                <a:solidFill>
                  <a:schemeClr val="tx1"/>
                </a:solidFill>
                <a:latin typeface="Script cole" pitchFamily="2" charset="0"/>
              </a:rPr>
              <a:t>Séance « Peinture, encres et feutres de couleur»</a:t>
            </a:r>
          </a:p>
          <a:p>
            <a:pPr algn="just"/>
            <a:r>
              <a:rPr lang="fr-FR" sz="1300" dirty="0">
                <a:solidFill>
                  <a:schemeClr val="tx1"/>
                </a:solidFill>
                <a:latin typeface="Arial Rounded MT Bold" pitchFamily="34" charset="0"/>
              </a:rPr>
              <a:t>Objectifs : </a:t>
            </a:r>
            <a:r>
              <a:rPr lang="fr-FR" sz="1300" dirty="0">
                <a:solidFill>
                  <a:schemeClr val="tx1"/>
                </a:solidFill>
                <a:latin typeface="Script cole" pitchFamily="2" charset="0"/>
              </a:rPr>
              <a:t>Adapter son geste en le réduisant.</a:t>
            </a:r>
          </a:p>
          <a:p>
            <a:pPr algn="just"/>
            <a:r>
              <a:rPr lang="fr-FR" sz="1300" dirty="0">
                <a:latin typeface="Arial Rounded MT Bold" pitchFamily="34" charset="0"/>
              </a:rPr>
              <a:t>Tâche de l’enfant : </a:t>
            </a:r>
            <a:r>
              <a:rPr lang="fr-FR" sz="1300" dirty="0">
                <a:latin typeface="Script cole" pitchFamily="2" charset="0"/>
              </a:rPr>
              <a:t>Faire sur toute la feuille, à la peinture, des ronds dans le bon sens et bien fermés, en évitant qu’ils se touchent. Remplir d’encre de couleur les ronds tracés. Tracer au feutre de couleur, des petits ronds, tout autour de chaque rond de peinture.</a:t>
            </a:r>
            <a:endParaRPr lang="fr-FR" sz="1300" dirty="0">
              <a:solidFill>
                <a:schemeClr val="tx1"/>
              </a:solidFill>
              <a:latin typeface="Script cole" pitchFamily="2" charset="0"/>
            </a:endParaRPr>
          </a:p>
        </p:txBody>
      </p:sp>
      <p:pic>
        <p:nvPicPr>
          <p:cNvPr id="22" name="Image 21"/>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17117" t="22488" r="6080" b="7508"/>
          <a:stretch/>
        </p:blipFill>
        <p:spPr>
          <a:xfrm>
            <a:off x="4531305" y="2234990"/>
            <a:ext cx="2132556" cy="1457804"/>
          </a:xfrm>
          <a:prstGeom prst="rect">
            <a:avLst/>
          </a:prstGeom>
          <a:effectLst>
            <a:outerShdw blurRad="63500" sx="102000" sy="102000" algn="ctr" rotWithShape="0">
              <a:prstClr val="black">
                <a:alpha val="40000"/>
              </a:prstClr>
            </a:outerShdw>
          </a:effectLst>
        </p:spPr>
      </p:pic>
      <p:sp>
        <p:nvSpPr>
          <p:cNvPr id="23" name="Rectangle 22"/>
          <p:cNvSpPr/>
          <p:nvPr/>
        </p:nvSpPr>
        <p:spPr>
          <a:xfrm>
            <a:off x="129158" y="5829308"/>
            <a:ext cx="6624736" cy="1913568"/>
          </a:xfrm>
          <a:prstGeom prst="rect">
            <a:avLst/>
          </a:prstGeom>
          <a:solidFill>
            <a:schemeClr val="bg1"/>
          </a:solidFill>
          <a:ln>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400" dirty="0">
              <a:solidFill>
                <a:schemeClr val="tx1"/>
              </a:solidFill>
              <a:latin typeface="Script cole" pitchFamily="2" charset="0"/>
            </a:endParaRPr>
          </a:p>
        </p:txBody>
      </p:sp>
      <p:sp>
        <p:nvSpPr>
          <p:cNvPr id="24" name="ZoneTexte 23"/>
          <p:cNvSpPr txBox="1"/>
          <p:nvPr/>
        </p:nvSpPr>
        <p:spPr>
          <a:xfrm>
            <a:off x="140017" y="5854986"/>
            <a:ext cx="4369103" cy="1892826"/>
          </a:xfrm>
          <a:prstGeom prst="rect">
            <a:avLst/>
          </a:prstGeom>
          <a:noFill/>
        </p:spPr>
        <p:txBody>
          <a:bodyPr wrap="square" rtlCol="0">
            <a:spAutoFit/>
          </a:bodyPr>
          <a:lstStyle/>
          <a:p>
            <a:pPr algn="ctr"/>
            <a:r>
              <a:rPr lang="fr-FR" sz="1300" dirty="0">
                <a:solidFill>
                  <a:schemeClr val="tx1"/>
                </a:solidFill>
                <a:latin typeface="Arial Rounded MT Bold" pitchFamily="34" charset="0"/>
              </a:rPr>
              <a:t>Graphisme</a:t>
            </a:r>
            <a:r>
              <a:rPr lang="fr-FR" sz="1300" dirty="0">
                <a:latin typeface="Arial Rounded MT Bold" pitchFamily="34" charset="0"/>
              </a:rPr>
              <a:t> 2.3</a:t>
            </a:r>
            <a:r>
              <a:rPr lang="fr-FR" sz="1300" dirty="0">
                <a:solidFill>
                  <a:schemeClr val="tx1"/>
                </a:solidFill>
                <a:latin typeface="Arial Rounded MT Bold" pitchFamily="34" charset="0"/>
              </a:rPr>
              <a:t> : </a:t>
            </a:r>
            <a:r>
              <a:rPr lang="fr-FR" sz="1300" u="sng" dirty="0">
                <a:latin typeface="Script cole" pitchFamily="2" charset="0"/>
              </a:rPr>
              <a:t>Le rond</a:t>
            </a:r>
          </a:p>
          <a:p>
            <a:pPr algn="ctr"/>
            <a:r>
              <a:rPr lang="fr-FR" sz="1300" i="1" dirty="0">
                <a:solidFill>
                  <a:schemeClr val="tx1"/>
                </a:solidFill>
                <a:latin typeface="Script cole" pitchFamily="2" charset="0"/>
              </a:rPr>
              <a:t>Séance « Peinture, encres et feutres de couleur»</a:t>
            </a:r>
          </a:p>
          <a:p>
            <a:pPr algn="just"/>
            <a:r>
              <a:rPr lang="fr-FR" sz="1300" dirty="0">
                <a:solidFill>
                  <a:schemeClr val="tx1"/>
                </a:solidFill>
                <a:latin typeface="Arial Rounded MT Bold" pitchFamily="34" charset="0"/>
              </a:rPr>
              <a:t>Objectifs : </a:t>
            </a:r>
            <a:r>
              <a:rPr lang="fr-FR" sz="1300" dirty="0">
                <a:solidFill>
                  <a:schemeClr val="tx1"/>
                </a:solidFill>
                <a:latin typeface="Script cole" pitchFamily="2" charset="0"/>
              </a:rPr>
              <a:t>Adapter son geste en le réduisant.</a:t>
            </a:r>
          </a:p>
          <a:p>
            <a:pPr algn="just"/>
            <a:r>
              <a:rPr lang="fr-FR" sz="1300" dirty="0">
                <a:latin typeface="Arial Rounded MT Bold" pitchFamily="34" charset="0"/>
              </a:rPr>
              <a:t>Tâche de l’enfant : </a:t>
            </a:r>
            <a:r>
              <a:rPr lang="fr-FR" sz="1300" dirty="0">
                <a:latin typeface="Script cole" pitchFamily="2" charset="0"/>
              </a:rPr>
              <a:t>Faire sur toute la feuille, à la peinture, des ronds dans le bon sens et bien fermés, en évitant qu’ils se touchent. Remplir d’encre de couleur les ronds tracés. Tracer au feutre de couleur, des petits ronds, tout autour de chaque rond de peinture.</a:t>
            </a:r>
            <a:endParaRPr lang="fr-FR" sz="1300" dirty="0">
              <a:solidFill>
                <a:schemeClr val="tx1"/>
              </a:solidFill>
              <a:latin typeface="Script cole" pitchFamily="2" charset="0"/>
            </a:endParaRPr>
          </a:p>
        </p:txBody>
      </p:sp>
      <p:pic>
        <p:nvPicPr>
          <p:cNvPr id="25" name="Image 24"/>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17117" t="22488" r="6080" b="7508"/>
          <a:stretch/>
        </p:blipFill>
        <p:spPr>
          <a:xfrm>
            <a:off x="4531305" y="6057190"/>
            <a:ext cx="2132556" cy="1457804"/>
          </a:xfrm>
          <a:prstGeom prst="rect">
            <a:avLst/>
          </a:prstGeom>
          <a:effectLst>
            <a:outerShdw blurRad="63500" sx="102000" sy="102000" algn="ctr" rotWithShape="0">
              <a:prstClr val="black">
                <a:alpha val="40000"/>
              </a:prstClr>
            </a:outerShdw>
          </a:effectLst>
        </p:spPr>
      </p:pic>
      <p:sp>
        <p:nvSpPr>
          <p:cNvPr id="26" name="Rectangle 25"/>
          <p:cNvSpPr/>
          <p:nvPr/>
        </p:nvSpPr>
        <p:spPr>
          <a:xfrm>
            <a:off x="129158" y="93540"/>
            <a:ext cx="6624736" cy="1913568"/>
          </a:xfrm>
          <a:prstGeom prst="rect">
            <a:avLst/>
          </a:prstGeom>
          <a:solidFill>
            <a:schemeClr val="bg1"/>
          </a:solidFill>
          <a:ln>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400" dirty="0">
              <a:solidFill>
                <a:schemeClr val="tx1"/>
              </a:solidFill>
              <a:latin typeface="Script cole" pitchFamily="2" charset="0"/>
            </a:endParaRPr>
          </a:p>
        </p:txBody>
      </p:sp>
      <p:sp>
        <p:nvSpPr>
          <p:cNvPr id="27" name="ZoneTexte 26"/>
          <p:cNvSpPr txBox="1"/>
          <p:nvPr/>
        </p:nvSpPr>
        <p:spPr>
          <a:xfrm>
            <a:off x="140017" y="119218"/>
            <a:ext cx="4369103" cy="1892826"/>
          </a:xfrm>
          <a:prstGeom prst="rect">
            <a:avLst/>
          </a:prstGeom>
          <a:noFill/>
        </p:spPr>
        <p:txBody>
          <a:bodyPr wrap="square" rtlCol="0">
            <a:spAutoFit/>
          </a:bodyPr>
          <a:lstStyle/>
          <a:p>
            <a:pPr algn="ctr"/>
            <a:r>
              <a:rPr lang="fr-FR" sz="1300" dirty="0">
                <a:solidFill>
                  <a:schemeClr val="tx1"/>
                </a:solidFill>
                <a:latin typeface="Arial Rounded MT Bold" pitchFamily="34" charset="0"/>
              </a:rPr>
              <a:t>Graphisme</a:t>
            </a:r>
            <a:r>
              <a:rPr lang="fr-FR" sz="1300" dirty="0">
                <a:latin typeface="Arial Rounded MT Bold" pitchFamily="34" charset="0"/>
              </a:rPr>
              <a:t> 2.3 </a:t>
            </a:r>
            <a:r>
              <a:rPr lang="fr-FR" sz="1300" dirty="0">
                <a:solidFill>
                  <a:schemeClr val="tx1"/>
                </a:solidFill>
                <a:latin typeface="Arial Rounded MT Bold" pitchFamily="34" charset="0"/>
              </a:rPr>
              <a:t>: </a:t>
            </a:r>
            <a:r>
              <a:rPr lang="fr-FR" sz="1300" u="sng" dirty="0">
                <a:latin typeface="Script cole" pitchFamily="2" charset="0"/>
              </a:rPr>
              <a:t>Le rond</a:t>
            </a:r>
          </a:p>
          <a:p>
            <a:pPr algn="ctr"/>
            <a:r>
              <a:rPr lang="fr-FR" sz="1300" i="1" dirty="0">
                <a:solidFill>
                  <a:schemeClr val="tx1"/>
                </a:solidFill>
                <a:latin typeface="Script cole" pitchFamily="2" charset="0"/>
              </a:rPr>
              <a:t>Séance « Peinture, encres et feutres de couleur»</a:t>
            </a:r>
          </a:p>
          <a:p>
            <a:pPr algn="just"/>
            <a:r>
              <a:rPr lang="fr-FR" sz="1300" dirty="0">
                <a:solidFill>
                  <a:schemeClr val="tx1"/>
                </a:solidFill>
                <a:latin typeface="Arial Rounded MT Bold" pitchFamily="34" charset="0"/>
              </a:rPr>
              <a:t>Objectifs : </a:t>
            </a:r>
            <a:r>
              <a:rPr lang="fr-FR" sz="1300" dirty="0">
                <a:solidFill>
                  <a:schemeClr val="tx1"/>
                </a:solidFill>
                <a:latin typeface="Script cole" pitchFamily="2" charset="0"/>
              </a:rPr>
              <a:t>Adapter son geste en le réduisant.</a:t>
            </a:r>
          </a:p>
          <a:p>
            <a:pPr algn="just"/>
            <a:r>
              <a:rPr lang="fr-FR" sz="1300" dirty="0">
                <a:latin typeface="Arial Rounded MT Bold" pitchFamily="34" charset="0"/>
              </a:rPr>
              <a:t>Tâche de l’enfant : </a:t>
            </a:r>
            <a:r>
              <a:rPr lang="fr-FR" sz="1300" dirty="0">
                <a:latin typeface="Script cole" pitchFamily="2" charset="0"/>
              </a:rPr>
              <a:t>Faire sur toute la feuille, à la peinture, des ronds dans le bon sens et bien fermés, en évitant qu’ils se touchent. Remplir d’encre de couleur les ronds tracés. Tracer au feutre de couleur, des petits ronds, tout autour de chaque rond de peinture.</a:t>
            </a:r>
            <a:endParaRPr lang="fr-FR" sz="1300" dirty="0">
              <a:solidFill>
                <a:schemeClr val="tx1"/>
              </a:solidFill>
              <a:latin typeface="Script cole" pitchFamily="2" charset="0"/>
            </a:endParaRPr>
          </a:p>
        </p:txBody>
      </p:sp>
      <p:pic>
        <p:nvPicPr>
          <p:cNvPr id="28" name="Image 27"/>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17117" t="22488" r="6080" b="7508"/>
          <a:stretch/>
        </p:blipFill>
        <p:spPr>
          <a:xfrm>
            <a:off x="4531305" y="321422"/>
            <a:ext cx="2132556" cy="1457804"/>
          </a:xfrm>
          <a:prstGeom prst="rect">
            <a:avLst/>
          </a:prstGeom>
          <a:effectLst>
            <a:outerShdw blurRad="63500" sx="102000" sy="102000" algn="ctr" rotWithShape="0">
              <a:prstClr val="black">
                <a:alpha val="40000"/>
              </a:prstClr>
            </a:outerShdw>
          </a:effectLst>
        </p:spPr>
      </p:pic>
      <p:sp>
        <p:nvSpPr>
          <p:cNvPr id="29" name="Rectangle 28"/>
          <p:cNvSpPr/>
          <p:nvPr/>
        </p:nvSpPr>
        <p:spPr>
          <a:xfrm>
            <a:off x="129158" y="7737940"/>
            <a:ext cx="6624736" cy="1913568"/>
          </a:xfrm>
          <a:prstGeom prst="rect">
            <a:avLst/>
          </a:prstGeom>
          <a:solidFill>
            <a:schemeClr val="bg1"/>
          </a:solidFill>
          <a:ln>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400" dirty="0">
              <a:solidFill>
                <a:schemeClr val="tx1"/>
              </a:solidFill>
              <a:latin typeface="Script cole" pitchFamily="2" charset="0"/>
            </a:endParaRPr>
          </a:p>
        </p:txBody>
      </p:sp>
      <p:sp>
        <p:nvSpPr>
          <p:cNvPr id="30" name="ZoneTexte 29"/>
          <p:cNvSpPr txBox="1"/>
          <p:nvPr/>
        </p:nvSpPr>
        <p:spPr>
          <a:xfrm>
            <a:off x="140017" y="7763618"/>
            <a:ext cx="4369103" cy="1892826"/>
          </a:xfrm>
          <a:prstGeom prst="rect">
            <a:avLst/>
          </a:prstGeom>
          <a:noFill/>
        </p:spPr>
        <p:txBody>
          <a:bodyPr wrap="square" rtlCol="0">
            <a:spAutoFit/>
          </a:bodyPr>
          <a:lstStyle/>
          <a:p>
            <a:pPr algn="ctr"/>
            <a:r>
              <a:rPr lang="fr-FR" sz="1300" dirty="0">
                <a:solidFill>
                  <a:schemeClr val="tx1"/>
                </a:solidFill>
                <a:latin typeface="Arial Rounded MT Bold" pitchFamily="34" charset="0"/>
              </a:rPr>
              <a:t>Graphisme</a:t>
            </a:r>
            <a:r>
              <a:rPr lang="fr-FR" sz="1300" dirty="0">
                <a:latin typeface="Arial Rounded MT Bold" pitchFamily="34" charset="0"/>
              </a:rPr>
              <a:t> 2.3</a:t>
            </a:r>
            <a:r>
              <a:rPr lang="fr-FR" sz="1300" dirty="0">
                <a:solidFill>
                  <a:schemeClr val="tx1"/>
                </a:solidFill>
                <a:latin typeface="Arial Rounded MT Bold" pitchFamily="34" charset="0"/>
              </a:rPr>
              <a:t> : </a:t>
            </a:r>
            <a:r>
              <a:rPr lang="fr-FR" sz="1300" u="sng" dirty="0">
                <a:latin typeface="Script cole" pitchFamily="2" charset="0"/>
              </a:rPr>
              <a:t>Le rond</a:t>
            </a:r>
          </a:p>
          <a:p>
            <a:pPr algn="ctr"/>
            <a:r>
              <a:rPr lang="fr-FR" sz="1300" i="1" dirty="0">
                <a:solidFill>
                  <a:schemeClr val="tx1"/>
                </a:solidFill>
                <a:latin typeface="Script cole" pitchFamily="2" charset="0"/>
              </a:rPr>
              <a:t>Séance « Peinture, encres et feutres de couleur»</a:t>
            </a:r>
          </a:p>
          <a:p>
            <a:pPr algn="just"/>
            <a:r>
              <a:rPr lang="fr-FR" sz="1300" dirty="0">
                <a:solidFill>
                  <a:schemeClr val="tx1"/>
                </a:solidFill>
                <a:latin typeface="Arial Rounded MT Bold" pitchFamily="34" charset="0"/>
              </a:rPr>
              <a:t>Objectifs : </a:t>
            </a:r>
            <a:r>
              <a:rPr lang="fr-FR" sz="1300" dirty="0">
                <a:solidFill>
                  <a:schemeClr val="tx1"/>
                </a:solidFill>
                <a:latin typeface="Script cole" pitchFamily="2" charset="0"/>
              </a:rPr>
              <a:t>Adapter son geste en le réduisant.</a:t>
            </a:r>
          </a:p>
          <a:p>
            <a:pPr algn="just"/>
            <a:r>
              <a:rPr lang="fr-FR" sz="1300" dirty="0">
                <a:latin typeface="Arial Rounded MT Bold" pitchFamily="34" charset="0"/>
              </a:rPr>
              <a:t>Tâche de l’enfant : </a:t>
            </a:r>
            <a:r>
              <a:rPr lang="fr-FR" sz="1300" dirty="0">
                <a:latin typeface="Script cole" pitchFamily="2" charset="0"/>
              </a:rPr>
              <a:t>Faire sur toute la feuille, à la peinture, des ronds dans le bon sens et bien fermés, en évitant qu’ils se touchent. Remplir d’encre de couleur les ronds tracés. Tracer au feutre de couleur, des petits ronds, tout autour de chaque rond de peinture.</a:t>
            </a:r>
            <a:endParaRPr lang="fr-FR" sz="1300" dirty="0">
              <a:solidFill>
                <a:schemeClr val="tx1"/>
              </a:solidFill>
              <a:latin typeface="Script cole" pitchFamily="2" charset="0"/>
            </a:endParaRPr>
          </a:p>
        </p:txBody>
      </p:sp>
      <p:pic>
        <p:nvPicPr>
          <p:cNvPr id="31" name="Image 30"/>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17117" t="22488" r="6080" b="7508"/>
          <a:stretch/>
        </p:blipFill>
        <p:spPr>
          <a:xfrm>
            <a:off x="4531305" y="7965822"/>
            <a:ext cx="2132556" cy="1457804"/>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8477270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129158" y="5844116"/>
            <a:ext cx="6624736" cy="1913568"/>
          </a:xfrm>
          <a:prstGeom prst="rect">
            <a:avLst/>
          </a:prstGeom>
          <a:solidFill>
            <a:schemeClr val="bg1"/>
          </a:solidFill>
          <a:ln>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400" dirty="0">
              <a:solidFill>
                <a:schemeClr val="tx1"/>
              </a:solidFill>
              <a:latin typeface="Script cole" pitchFamily="2" charset="0"/>
            </a:endParaRPr>
          </a:p>
        </p:txBody>
      </p:sp>
      <p:sp>
        <p:nvSpPr>
          <p:cNvPr id="18" name="ZoneTexte 17"/>
          <p:cNvSpPr txBox="1"/>
          <p:nvPr/>
        </p:nvSpPr>
        <p:spPr>
          <a:xfrm>
            <a:off x="140017" y="5844116"/>
            <a:ext cx="4657135" cy="1892826"/>
          </a:xfrm>
          <a:prstGeom prst="rect">
            <a:avLst/>
          </a:prstGeom>
          <a:noFill/>
        </p:spPr>
        <p:txBody>
          <a:bodyPr wrap="square" rtlCol="0">
            <a:spAutoFit/>
          </a:bodyPr>
          <a:lstStyle/>
          <a:p>
            <a:pPr algn="ctr"/>
            <a:r>
              <a:rPr lang="fr-FR" sz="1300" dirty="0">
                <a:solidFill>
                  <a:schemeClr val="tx1"/>
                </a:solidFill>
                <a:latin typeface="Arial Rounded MT Bold" pitchFamily="34" charset="0"/>
              </a:rPr>
              <a:t>Graphisme</a:t>
            </a:r>
            <a:r>
              <a:rPr lang="fr-FR" sz="1300" dirty="0">
                <a:latin typeface="Arial Rounded MT Bold" pitchFamily="34" charset="0"/>
              </a:rPr>
              <a:t> 2.4</a:t>
            </a:r>
            <a:r>
              <a:rPr lang="fr-FR" sz="1300" dirty="0">
                <a:solidFill>
                  <a:schemeClr val="tx1"/>
                </a:solidFill>
                <a:latin typeface="Arial Rounded MT Bold" pitchFamily="34" charset="0"/>
              </a:rPr>
              <a:t> : </a:t>
            </a:r>
            <a:r>
              <a:rPr lang="fr-FR" sz="1300" u="sng" dirty="0">
                <a:latin typeface="Script cole" pitchFamily="2" charset="0"/>
              </a:rPr>
              <a:t>Le rond</a:t>
            </a:r>
          </a:p>
          <a:p>
            <a:pPr algn="ctr"/>
            <a:r>
              <a:rPr lang="fr-FR" sz="1300" i="1" dirty="0">
                <a:solidFill>
                  <a:schemeClr val="tx1"/>
                </a:solidFill>
                <a:latin typeface="Script cole" pitchFamily="2" charset="0"/>
              </a:rPr>
              <a:t>Séance « Bandes de couleur et feutres »</a:t>
            </a:r>
          </a:p>
          <a:p>
            <a:pPr algn="just"/>
            <a:r>
              <a:rPr lang="fr-FR" sz="1300" dirty="0">
                <a:solidFill>
                  <a:schemeClr val="tx1"/>
                </a:solidFill>
                <a:latin typeface="Arial Rounded MT Bold" pitchFamily="34" charset="0"/>
              </a:rPr>
              <a:t>Objectifs : </a:t>
            </a:r>
            <a:r>
              <a:rPr lang="fr-FR" sz="1300" dirty="0">
                <a:solidFill>
                  <a:schemeClr val="tx1"/>
                </a:solidFill>
                <a:latin typeface="Script cole" pitchFamily="2" charset="0"/>
              </a:rPr>
              <a:t>Adapter l’ampleur de son geste à la configuration du support et à la tâche demandée.</a:t>
            </a:r>
          </a:p>
          <a:p>
            <a:pPr algn="just"/>
            <a:r>
              <a:rPr lang="fr-FR" sz="1300" dirty="0">
                <a:latin typeface="Arial Rounded MT Bold" pitchFamily="34" charset="0"/>
              </a:rPr>
              <a:t>Tâche de l’enfant : </a:t>
            </a:r>
            <a:r>
              <a:rPr lang="fr-FR" sz="1300" dirty="0">
                <a:latin typeface="Script cole" pitchFamily="2" charset="0"/>
              </a:rPr>
              <a:t>Coller horizontalement des bandes de couleurs différentes en les espaçant. Tracer au feutre noir des ronds sur les bandes de couleur. Tracer avec différentes couleurs de feutres, des grands ronds puis des petits à l’intérieur, entre les bandes de papier.</a:t>
            </a:r>
            <a:endParaRPr lang="fr-FR" sz="1300" dirty="0">
              <a:solidFill>
                <a:schemeClr val="tx1"/>
              </a:solidFill>
              <a:latin typeface="Script cole" pitchFamily="2" charset="0"/>
            </a:endParaRPr>
          </a:p>
        </p:txBody>
      </p:sp>
      <p:pic>
        <p:nvPicPr>
          <p:cNvPr id="19" name="Image 18"/>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36425" t="13865" r="32490" b="19630"/>
          <a:stretch/>
        </p:blipFill>
        <p:spPr>
          <a:xfrm>
            <a:off x="5353867" y="5927279"/>
            <a:ext cx="1075953" cy="1726499"/>
          </a:xfrm>
          <a:prstGeom prst="rect">
            <a:avLst/>
          </a:prstGeom>
          <a:effectLst>
            <a:outerShdw blurRad="63500" sx="102000" sy="102000" algn="ctr" rotWithShape="0">
              <a:prstClr val="black">
                <a:alpha val="40000"/>
              </a:prstClr>
            </a:outerShdw>
          </a:effectLst>
        </p:spPr>
      </p:pic>
      <p:sp>
        <p:nvSpPr>
          <p:cNvPr id="20" name="Rectangle 19"/>
          <p:cNvSpPr/>
          <p:nvPr/>
        </p:nvSpPr>
        <p:spPr>
          <a:xfrm>
            <a:off x="129158" y="7757684"/>
            <a:ext cx="6624736" cy="1913568"/>
          </a:xfrm>
          <a:prstGeom prst="rect">
            <a:avLst/>
          </a:prstGeom>
          <a:solidFill>
            <a:schemeClr val="bg1"/>
          </a:solidFill>
          <a:ln>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400" dirty="0">
              <a:solidFill>
                <a:schemeClr val="tx1"/>
              </a:solidFill>
              <a:latin typeface="Script cole" pitchFamily="2" charset="0"/>
            </a:endParaRPr>
          </a:p>
        </p:txBody>
      </p:sp>
      <p:sp>
        <p:nvSpPr>
          <p:cNvPr id="21" name="ZoneTexte 20"/>
          <p:cNvSpPr txBox="1"/>
          <p:nvPr/>
        </p:nvSpPr>
        <p:spPr>
          <a:xfrm>
            <a:off x="140017" y="7757684"/>
            <a:ext cx="4657135" cy="1892826"/>
          </a:xfrm>
          <a:prstGeom prst="rect">
            <a:avLst/>
          </a:prstGeom>
          <a:noFill/>
        </p:spPr>
        <p:txBody>
          <a:bodyPr wrap="square" rtlCol="0">
            <a:spAutoFit/>
          </a:bodyPr>
          <a:lstStyle/>
          <a:p>
            <a:pPr algn="ctr"/>
            <a:r>
              <a:rPr lang="fr-FR" sz="1300" dirty="0">
                <a:solidFill>
                  <a:schemeClr val="tx1"/>
                </a:solidFill>
                <a:latin typeface="Arial Rounded MT Bold" pitchFamily="34" charset="0"/>
              </a:rPr>
              <a:t>Graphisme</a:t>
            </a:r>
            <a:r>
              <a:rPr lang="fr-FR" sz="1300" dirty="0">
                <a:latin typeface="Arial Rounded MT Bold" pitchFamily="34" charset="0"/>
              </a:rPr>
              <a:t> 2.4</a:t>
            </a:r>
            <a:r>
              <a:rPr lang="fr-FR" sz="1300" dirty="0">
                <a:solidFill>
                  <a:schemeClr val="tx1"/>
                </a:solidFill>
                <a:latin typeface="Arial Rounded MT Bold" pitchFamily="34" charset="0"/>
              </a:rPr>
              <a:t> : </a:t>
            </a:r>
            <a:r>
              <a:rPr lang="fr-FR" sz="1300" u="sng" dirty="0">
                <a:latin typeface="Script cole" pitchFamily="2" charset="0"/>
              </a:rPr>
              <a:t>Le rond</a:t>
            </a:r>
          </a:p>
          <a:p>
            <a:pPr algn="ctr"/>
            <a:r>
              <a:rPr lang="fr-FR" sz="1300" i="1" dirty="0">
                <a:solidFill>
                  <a:schemeClr val="tx1"/>
                </a:solidFill>
                <a:latin typeface="Script cole" pitchFamily="2" charset="0"/>
              </a:rPr>
              <a:t>Séance « Bandes de couleur et feutres »</a:t>
            </a:r>
          </a:p>
          <a:p>
            <a:pPr algn="just"/>
            <a:r>
              <a:rPr lang="fr-FR" sz="1300" dirty="0">
                <a:solidFill>
                  <a:schemeClr val="tx1"/>
                </a:solidFill>
                <a:latin typeface="Arial Rounded MT Bold" pitchFamily="34" charset="0"/>
              </a:rPr>
              <a:t>Objectifs : </a:t>
            </a:r>
            <a:r>
              <a:rPr lang="fr-FR" sz="1300" dirty="0">
                <a:solidFill>
                  <a:schemeClr val="tx1"/>
                </a:solidFill>
                <a:latin typeface="Script cole" pitchFamily="2" charset="0"/>
              </a:rPr>
              <a:t>Adapter l’ampleur de son geste à la configuration du support et à la tâche demandée.</a:t>
            </a:r>
          </a:p>
          <a:p>
            <a:pPr algn="just"/>
            <a:r>
              <a:rPr lang="fr-FR" sz="1300" dirty="0">
                <a:latin typeface="Arial Rounded MT Bold" pitchFamily="34" charset="0"/>
              </a:rPr>
              <a:t>Tâche de l’enfant : </a:t>
            </a:r>
            <a:r>
              <a:rPr lang="fr-FR" sz="1300" dirty="0">
                <a:latin typeface="Script cole" pitchFamily="2" charset="0"/>
              </a:rPr>
              <a:t>Coller horizontalement des bandes de couleurs différentes en les espaçant. Tracer au feutre noir des ronds sur les bandes de couleur. Tracer avec différentes couleurs de feutres, des grands ronds puis des petits à l’intérieur, entre les bandes de papier.</a:t>
            </a:r>
            <a:endParaRPr lang="fr-FR" sz="1300" dirty="0">
              <a:solidFill>
                <a:schemeClr val="tx1"/>
              </a:solidFill>
              <a:latin typeface="Script cole" pitchFamily="2" charset="0"/>
            </a:endParaRPr>
          </a:p>
        </p:txBody>
      </p:sp>
      <p:pic>
        <p:nvPicPr>
          <p:cNvPr id="22" name="Image 21"/>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36425" t="13865" r="32490" b="19630"/>
          <a:stretch/>
        </p:blipFill>
        <p:spPr>
          <a:xfrm>
            <a:off x="5353867" y="7840847"/>
            <a:ext cx="1075953" cy="1726499"/>
          </a:xfrm>
          <a:prstGeom prst="rect">
            <a:avLst/>
          </a:prstGeom>
          <a:effectLst>
            <a:outerShdw blurRad="63500" sx="102000" sy="102000" algn="ctr" rotWithShape="0">
              <a:prstClr val="black">
                <a:alpha val="40000"/>
              </a:prstClr>
            </a:outerShdw>
          </a:effectLst>
        </p:spPr>
      </p:pic>
      <p:sp>
        <p:nvSpPr>
          <p:cNvPr id="23" name="Rectangle 22"/>
          <p:cNvSpPr/>
          <p:nvPr/>
        </p:nvSpPr>
        <p:spPr>
          <a:xfrm>
            <a:off x="129158" y="3930548"/>
            <a:ext cx="6624736" cy="1913568"/>
          </a:xfrm>
          <a:prstGeom prst="rect">
            <a:avLst/>
          </a:prstGeom>
          <a:solidFill>
            <a:schemeClr val="bg1"/>
          </a:solidFill>
          <a:ln>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400" dirty="0">
              <a:solidFill>
                <a:schemeClr val="tx1"/>
              </a:solidFill>
              <a:latin typeface="Script cole" pitchFamily="2" charset="0"/>
            </a:endParaRPr>
          </a:p>
        </p:txBody>
      </p:sp>
      <p:sp>
        <p:nvSpPr>
          <p:cNvPr id="24" name="ZoneTexte 23"/>
          <p:cNvSpPr txBox="1"/>
          <p:nvPr/>
        </p:nvSpPr>
        <p:spPr>
          <a:xfrm>
            <a:off x="140017" y="3930548"/>
            <a:ext cx="4657135" cy="1892826"/>
          </a:xfrm>
          <a:prstGeom prst="rect">
            <a:avLst/>
          </a:prstGeom>
          <a:noFill/>
        </p:spPr>
        <p:txBody>
          <a:bodyPr wrap="square" rtlCol="0">
            <a:spAutoFit/>
          </a:bodyPr>
          <a:lstStyle/>
          <a:p>
            <a:pPr algn="ctr"/>
            <a:r>
              <a:rPr lang="fr-FR" sz="1300" dirty="0">
                <a:solidFill>
                  <a:schemeClr val="tx1"/>
                </a:solidFill>
                <a:latin typeface="Arial Rounded MT Bold" pitchFamily="34" charset="0"/>
              </a:rPr>
              <a:t>Graphisme</a:t>
            </a:r>
            <a:r>
              <a:rPr lang="fr-FR" sz="1300" dirty="0">
                <a:latin typeface="Arial Rounded MT Bold" pitchFamily="34" charset="0"/>
              </a:rPr>
              <a:t> 2.4</a:t>
            </a:r>
            <a:r>
              <a:rPr lang="fr-FR" sz="1300" dirty="0">
                <a:solidFill>
                  <a:schemeClr val="tx1"/>
                </a:solidFill>
                <a:latin typeface="Arial Rounded MT Bold" pitchFamily="34" charset="0"/>
              </a:rPr>
              <a:t> : </a:t>
            </a:r>
            <a:r>
              <a:rPr lang="fr-FR" sz="1300" u="sng" dirty="0">
                <a:latin typeface="Script cole" pitchFamily="2" charset="0"/>
              </a:rPr>
              <a:t>Le rond</a:t>
            </a:r>
          </a:p>
          <a:p>
            <a:pPr algn="ctr"/>
            <a:r>
              <a:rPr lang="fr-FR" sz="1300" i="1" dirty="0">
                <a:solidFill>
                  <a:schemeClr val="tx1"/>
                </a:solidFill>
                <a:latin typeface="Script cole" pitchFamily="2" charset="0"/>
              </a:rPr>
              <a:t>Séance « Bandes de couleur et feutres »</a:t>
            </a:r>
          </a:p>
          <a:p>
            <a:pPr algn="just"/>
            <a:r>
              <a:rPr lang="fr-FR" sz="1300" dirty="0">
                <a:solidFill>
                  <a:schemeClr val="tx1"/>
                </a:solidFill>
                <a:latin typeface="Arial Rounded MT Bold" pitchFamily="34" charset="0"/>
              </a:rPr>
              <a:t>Objectifs : </a:t>
            </a:r>
            <a:r>
              <a:rPr lang="fr-FR" sz="1300" dirty="0">
                <a:solidFill>
                  <a:schemeClr val="tx1"/>
                </a:solidFill>
                <a:latin typeface="Script cole" pitchFamily="2" charset="0"/>
              </a:rPr>
              <a:t>Adapter l’ampleur de son geste à la configuration du support et à la tâche demandée.</a:t>
            </a:r>
          </a:p>
          <a:p>
            <a:pPr algn="just"/>
            <a:r>
              <a:rPr lang="fr-FR" sz="1300" dirty="0">
                <a:latin typeface="Arial Rounded MT Bold" pitchFamily="34" charset="0"/>
              </a:rPr>
              <a:t>Tâche de l’enfant : </a:t>
            </a:r>
            <a:r>
              <a:rPr lang="fr-FR" sz="1300" dirty="0">
                <a:latin typeface="Script cole" pitchFamily="2" charset="0"/>
              </a:rPr>
              <a:t>Coller horizontalement des bandes de couleurs différentes en les espaçant. Tracer au feutre noir des ronds sur les bandes de couleur. Tracer avec différentes couleurs de feutres, des grands ronds puis des petits à l’intérieur, entre les bandes de papier.</a:t>
            </a:r>
            <a:endParaRPr lang="fr-FR" sz="1300" dirty="0">
              <a:solidFill>
                <a:schemeClr val="tx1"/>
              </a:solidFill>
              <a:latin typeface="Script cole" pitchFamily="2" charset="0"/>
            </a:endParaRPr>
          </a:p>
        </p:txBody>
      </p:sp>
      <p:pic>
        <p:nvPicPr>
          <p:cNvPr id="25" name="Image 24"/>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36425" t="13865" r="32490" b="19630"/>
          <a:stretch/>
        </p:blipFill>
        <p:spPr>
          <a:xfrm>
            <a:off x="5353867" y="4013711"/>
            <a:ext cx="1075953" cy="1726499"/>
          </a:xfrm>
          <a:prstGeom prst="rect">
            <a:avLst/>
          </a:prstGeom>
          <a:effectLst>
            <a:outerShdw blurRad="63500" sx="102000" sy="102000" algn="ctr" rotWithShape="0">
              <a:prstClr val="black">
                <a:alpha val="40000"/>
              </a:prstClr>
            </a:outerShdw>
          </a:effectLst>
        </p:spPr>
      </p:pic>
      <p:sp>
        <p:nvSpPr>
          <p:cNvPr id="26" name="Rectangle 25"/>
          <p:cNvSpPr/>
          <p:nvPr/>
        </p:nvSpPr>
        <p:spPr>
          <a:xfrm>
            <a:off x="129158" y="2016980"/>
            <a:ext cx="6624736" cy="1913568"/>
          </a:xfrm>
          <a:prstGeom prst="rect">
            <a:avLst/>
          </a:prstGeom>
          <a:solidFill>
            <a:schemeClr val="bg1"/>
          </a:solidFill>
          <a:ln>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400" dirty="0">
              <a:solidFill>
                <a:schemeClr val="tx1"/>
              </a:solidFill>
              <a:latin typeface="Script cole" pitchFamily="2" charset="0"/>
            </a:endParaRPr>
          </a:p>
        </p:txBody>
      </p:sp>
      <p:sp>
        <p:nvSpPr>
          <p:cNvPr id="27" name="ZoneTexte 26"/>
          <p:cNvSpPr txBox="1"/>
          <p:nvPr/>
        </p:nvSpPr>
        <p:spPr>
          <a:xfrm>
            <a:off x="140017" y="2016980"/>
            <a:ext cx="4657135" cy="1892826"/>
          </a:xfrm>
          <a:prstGeom prst="rect">
            <a:avLst/>
          </a:prstGeom>
          <a:noFill/>
        </p:spPr>
        <p:txBody>
          <a:bodyPr wrap="square" rtlCol="0">
            <a:spAutoFit/>
          </a:bodyPr>
          <a:lstStyle/>
          <a:p>
            <a:pPr algn="ctr"/>
            <a:r>
              <a:rPr lang="fr-FR" sz="1300" dirty="0">
                <a:solidFill>
                  <a:schemeClr val="tx1"/>
                </a:solidFill>
                <a:latin typeface="Arial Rounded MT Bold" pitchFamily="34" charset="0"/>
              </a:rPr>
              <a:t>Graphisme</a:t>
            </a:r>
            <a:r>
              <a:rPr lang="fr-FR" sz="1300" dirty="0">
                <a:latin typeface="Arial Rounded MT Bold" pitchFamily="34" charset="0"/>
              </a:rPr>
              <a:t> 2.4</a:t>
            </a:r>
            <a:r>
              <a:rPr lang="fr-FR" sz="1300" dirty="0">
                <a:solidFill>
                  <a:schemeClr val="tx1"/>
                </a:solidFill>
                <a:latin typeface="Arial Rounded MT Bold" pitchFamily="34" charset="0"/>
              </a:rPr>
              <a:t> : </a:t>
            </a:r>
            <a:r>
              <a:rPr lang="fr-FR" sz="1300" u="sng" dirty="0">
                <a:latin typeface="Script cole" pitchFamily="2" charset="0"/>
              </a:rPr>
              <a:t>Le rond</a:t>
            </a:r>
          </a:p>
          <a:p>
            <a:pPr algn="ctr"/>
            <a:r>
              <a:rPr lang="fr-FR" sz="1300" i="1" dirty="0">
                <a:solidFill>
                  <a:schemeClr val="tx1"/>
                </a:solidFill>
                <a:latin typeface="Script cole" pitchFamily="2" charset="0"/>
              </a:rPr>
              <a:t>Séance « Bandes de couleur et feutres »</a:t>
            </a:r>
          </a:p>
          <a:p>
            <a:pPr algn="just"/>
            <a:r>
              <a:rPr lang="fr-FR" sz="1300" dirty="0">
                <a:solidFill>
                  <a:schemeClr val="tx1"/>
                </a:solidFill>
                <a:latin typeface="Arial Rounded MT Bold" pitchFamily="34" charset="0"/>
              </a:rPr>
              <a:t>Objectifs : </a:t>
            </a:r>
            <a:r>
              <a:rPr lang="fr-FR" sz="1300" dirty="0">
                <a:solidFill>
                  <a:schemeClr val="tx1"/>
                </a:solidFill>
                <a:latin typeface="Script cole" pitchFamily="2" charset="0"/>
              </a:rPr>
              <a:t>Adapter l’ampleur de son geste à la configuration du support et à la tâche demandée.</a:t>
            </a:r>
          </a:p>
          <a:p>
            <a:pPr algn="just"/>
            <a:r>
              <a:rPr lang="fr-FR" sz="1300" dirty="0">
                <a:latin typeface="Arial Rounded MT Bold" pitchFamily="34" charset="0"/>
              </a:rPr>
              <a:t>Tâche de l’enfant : </a:t>
            </a:r>
            <a:r>
              <a:rPr lang="fr-FR" sz="1300" dirty="0">
                <a:latin typeface="Script cole" pitchFamily="2" charset="0"/>
              </a:rPr>
              <a:t>Coller horizontalement des bandes de couleurs différentes en les espaçant. Tracer au feutre noir des ronds sur les bandes de couleur. Tracer avec différentes couleurs de feutres, des grands ronds puis des petits à l’intérieur, entre les bandes de papier.</a:t>
            </a:r>
            <a:endParaRPr lang="fr-FR" sz="1300" dirty="0">
              <a:solidFill>
                <a:schemeClr val="tx1"/>
              </a:solidFill>
              <a:latin typeface="Script cole" pitchFamily="2" charset="0"/>
            </a:endParaRPr>
          </a:p>
        </p:txBody>
      </p:sp>
      <p:pic>
        <p:nvPicPr>
          <p:cNvPr id="28" name="Image 27"/>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36425" t="13865" r="32490" b="19630"/>
          <a:stretch/>
        </p:blipFill>
        <p:spPr>
          <a:xfrm>
            <a:off x="5353867" y="2100143"/>
            <a:ext cx="1075953" cy="1726499"/>
          </a:xfrm>
          <a:prstGeom prst="rect">
            <a:avLst/>
          </a:prstGeom>
          <a:effectLst>
            <a:outerShdw blurRad="63500" sx="102000" sy="102000" algn="ctr" rotWithShape="0">
              <a:prstClr val="black">
                <a:alpha val="40000"/>
              </a:prstClr>
            </a:outerShdw>
          </a:effectLst>
        </p:spPr>
      </p:pic>
      <p:sp>
        <p:nvSpPr>
          <p:cNvPr id="29" name="Rectangle 28"/>
          <p:cNvSpPr/>
          <p:nvPr/>
        </p:nvSpPr>
        <p:spPr>
          <a:xfrm>
            <a:off x="129158" y="103412"/>
            <a:ext cx="6624736" cy="1913568"/>
          </a:xfrm>
          <a:prstGeom prst="rect">
            <a:avLst/>
          </a:prstGeom>
          <a:solidFill>
            <a:schemeClr val="bg1"/>
          </a:solidFill>
          <a:ln>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400" dirty="0">
              <a:solidFill>
                <a:schemeClr val="tx1"/>
              </a:solidFill>
              <a:latin typeface="Script cole" pitchFamily="2" charset="0"/>
            </a:endParaRPr>
          </a:p>
        </p:txBody>
      </p:sp>
      <p:sp>
        <p:nvSpPr>
          <p:cNvPr id="30" name="ZoneTexte 29"/>
          <p:cNvSpPr txBox="1"/>
          <p:nvPr/>
        </p:nvSpPr>
        <p:spPr>
          <a:xfrm>
            <a:off x="140017" y="103412"/>
            <a:ext cx="4657135" cy="1892826"/>
          </a:xfrm>
          <a:prstGeom prst="rect">
            <a:avLst/>
          </a:prstGeom>
          <a:noFill/>
        </p:spPr>
        <p:txBody>
          <a:bodyPr wrap="square" rtlCol="0">
            <a:spAutoFit/>
          </a:bodyPr>
          <a:lstStyle/>
          <a:p>
            <a:pPr algn="ctr"/>
            <a:r>
              <a:rPr lang="fr-FR" sz="1300" dirty="0">
                <a:solidFill>
                  <a:schemeClr val="tx1"/>
                </a:solidFill>
                <a:latin typeface="Arial Rounded MT Bold" pitchFamily="34" charset="0"/>
              </a:rPr>
              <a:t>Graphisme</a:t>
            </a:r>
            <a:r>
              <a:rPr lang="fr-FR" sz="1300" dirty="0">
                <a:latin typeface="Arial Rounded MT Bold" pitchFamily="34" charset="0"/>
              </a:rPr>
              <a:t> 2.4</a:t>
            </a:r>
            <a:r>
              <a:rPr lang="fr-FR" sz="1300" dirty="0">
                <a:solidFill>
                  <a:schemeClr val="tx1"/>
                </a:solidFill>
                <a:latin typeface="Arial Rounded MT Bold" pitchFamily="34" charset="0"/>
              </a:rPr>
              <a:t> : </a:t>
            </a:r>
            <a:r>
              <a:rPr lang="fr-FR" sz="1300" u="sng" dirty="0">
                <a:latin typeface="Script cole" pitchFamily="2" charset="0"/>
              </a:rPr>
              <a:t>Le rond</a:t>
            </a:r>
          </a:p>
          <a:p>
            <a:pPr algn="ctr"/>
            <a:r>
              <a:rPr lang="fr-FR" sz="1300" i="1" dirty="0">
                <a:solidFill>
                  <a:schemeClr val="tx1"/>
                </a:solidFill>
                <a:latin typeface="Script cole" pitchFamily="2" charset="0"/>
              </a:rPr>
              <a:t>Séance « Bandes de couleur et feutres »</a:t>
            </a:r>
          </a:p>
          <a:p>
            <a:pPr algn="just"/>
            <a:r>
              <a:rPr lang="fr-FR" sz="1300" dirty="0">
                <a:solidFill>
                  <a:schemeClr val="tx1"/>
                </a:solidFill>
                <a:latin typeface="Arial Rounded MT Bold" pitchFamily="34" charset="0"/>
              </a:rPr>
              <a:t>Objectifs : </a:t>
            </a:r>
            <a:r>
              <a:rPr lang="fr-FR" sz="1300" dirty="0">
                <a:solidFill>
                  <a:schemeClr val="tx1"/>
                </a:solidFill>
                <a:latin typeface="Script cole" pitchFamily="2" charset="0"/>
              </a:rPr>
              <a:t>Adapter l’ampleur de son geste à la configuration du support et à la tâche demandée.</a:t>
            </a:r>
          </a:p>
          <a:p>
            <a:pPr algn="just"/>
            <a:r>
              <a:rPr lang="fr-FR" sz="1300" dirty="0">
                <a:latin typeface="Arial Rounded MT Bold" pitchFamily="34" charset="0"/>
              </a:rPr>
              <a:t>Tâche de l’enfant : </a:t>
            </a:r>
            <a:r>
              <a:rPr lang="fr-FR" sz="1300" dirty="0">
                <a:latin typeface="Script cole" pitchFamily="2" charset="0"/>
              </a:rPr>
              <a:t>Coller horizontalement des bandes de couleurs différentes en les espaçant. Tracer au feutre noir des ronds sur les bandes de couleur. Tracer avec différentes couleurs de feutres, des grands ronds puis des petits à l’intérieur, entre les bandes de papier.</a:t>
            </a:r>
            <a:endParaRPr lang="fr-FR" sz="1300" dirty="0">
              <a:solidFill>
                <a:schemeClr val="tx1"/>
              </a:solidFill>
              <a:latin typeface="Script cole" pitchFamily="2" charset="0"/>
            </a:endParaRPr>
          </a:p>
        </p:txBody>
      </p:sp>
      <p:pic>
        <p:nvPicPr>
          <p:cNvPr id="31" name="Image 30"/>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36425" t="13865" r="32490" b="19630"/>
          <a:stretch/>
        </p:blipFill>
        <p:spPr>
          <a:xfrm>
            <a:off x="5353867" y="186575"/>
            <a:ext cx="1075953" cy="172649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42452077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e 4">
            <a:extLst>
              <a:ext uri="{FF2B5EF4-FFF2-40B4-BE49-F238E27FC236}">
                <a16:creationId xmlns:a16="http://schemas.microsoft.com/office/drawing/2014/main" id="{1458CCBB-FF8B-3F25-7699-4E5D1849A529}"/>
              </a:ext>
            </a:extLst>
          </p:cNvPr>
          <p:cNvGrpSpPr/>
          <p:nvPr/>
        </p:nvGrpSpPr>
        <p:grpSpPr>
          <a:xfrm>
            <a:off x="129158" y="7757684"/>
            <a:ext cx="6624736" cy="1913568"/>
            <a:chOff x="129158" y="7757684"/>
            <a:chExt cx="6624736" cy="1913568"/>
          </a:xfrm>
        </p:grpSpPr>
        <p:sp>
          <p:nvSpPr>
            <p:cNvPr id="2" name="Rectangle 1">
              <a:extLst>
                <a:ext uri="{FF2B5EF4-FFF2-40B4-BE49-F238E27FC236}">
                  <a16:creationId xmlns:a16="http://schemas.microsoft.com/office/drawing/2014/main" id="{ED88592B-0E08-FC01-6AE4-18DFF9A0882E}"/>
                </a:ext>
              </a:extLst>
            </p:cNvPr>
            <p:cNvSpPr/>
            <p:nvPr/>
          </p:nvSpPr>
          <p:spPr>
            <a:xfrm>
              <a:off x="129158" y="7757684"/>
              <a:ext cx="6624736" cy="1913568"/>
            </a:xfrm>
            <a:prstGeom prst="rect">
              <a:avLst/>
            </a:prstGeom>
            <a:solidFill>
              <a:schemeClr val="bg1"/>
            </a:solidFill>
            <a:ln>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400" dirty="0">
                <a:solidFill>
                  <a:schemeClr val="tx1"/>
                </a:solidFill>
                <a:latin typeface="Script cole" pitchFamily="2" charset="0"/>
              </a:endParaRPr>
            </a:p>
          </p:txBody>
        </p:sp>
        <p:sp>
          <p:nvSpPr>
            <p:cNvPr id="3" name="ZoneTexte 2">
              <a:extLst>
                <a:ext uri="{FF2B5EF4-FFF2-40B4-BE49-F238E27FC236}">
                  <a16:creationId xmlns:a16="http://schemas.microsoft.com/office/drawing/2014/main" id="{1A418D84-367E-1148-54F2-EE591777DFB7}"/>
                </a:ext>
              </a:extLst>
            </p:cNvPr>
            <p:cNvSpPr txBox="1"/>
            <p:nvPr/>
          </p:nvSpPr>
          <p:spPr>
            <a:xfrm>
              <a:off x="140017" y="7757684"/>
              <a:ext cx="4801151" cy="1892826"/>
            </a:xfrm>
            <a:prstGeom prst="rect">
              <a:avLst/>
            </a:prstGeom>
            <a:noFill/>
          </p:spPr>
          <p:txBody>
            <a:bodyPr wrap="square" rtlCol="0">
              <a:spAutoFit/>
            </a:bodyPr>
            <a:lstStyle/>
            <a:p>
              <a:pPr algn="ctr"/>
              <a:r>
                <a:rPr lang="fr-FR" sz="1300" dirty="0">
                  <a:solidFill>
                    <a:schemeClr val="tx1"/>
                  </a:solidFill>
                  <a:latin typeface="Arial Rounded MT Bold" pitchFamily="34" charset="0"/>
                </a:rPr>
                <a:t>Graphisme : 2.5 </a:t>
              </a:r>
              <a:r>
                <a:rPr lang="fr-FR" sz="1300" u="sng" dirty="0">
                  <a:latin typeface="Script cole" pitchFamily="2" charset="0"/>
                </a:rPr>
                <a:t>Le rond</a:t>
              </a:r>
            </a:p>
            <a:p>
              <a:pPr algn="ctr"/>
              <a:r>
                <a:rPr lang="fr-FR" sz="1300" i="1" dirty="0">
                  <a:solidFill>
                    <a:schemeClr val="tx1"/>
                  </a:solidFill>
                  <a:latin typeface="Script cole" pitchFamily="2" charset="0"/>
                </a:rPr>
                <a:t>Séance « Bandes bleues, feuille jaune et feutre noir»</a:t>
              </a:r>
            </a:p>
            <a:p>
              <a:pPr algn="just"/>
              <a:r>
                <a:rPr lang="fr-FR" sz="1300" dirty="0">
                  <a:solidFill>
                    <a:schemeClr val="tx1"/>
                  </a:solidFill>
                  <a:latin typeface="Arial Rounded MT Bold" pitchFamily="34" charset="0"/>
                </a:rPr>
                <a:t>Objectifs : </a:t>
              </a:r>
              <a:r>
                <a:rPr lang="fr-FR" sz="1300" dirty="0">
                  <a:solidFill>
                    <a:schemeClr val="tx1"/>
                  </a:solidFill>
                  <a:latin typeface="Script cole" pitchFamily="2" charset="0"/>
                </a:rPr>
                <a:t>Adapter l’ampleur de son geste en le réduisant, au support proposé.</a:t>
              </a:r>
            </a:p>
            <a:p>
              <a:pPr algn="just"/>
              <a:r>
                <a:rPr lang="fr-FR" sz="1300" dirty="0">
                  <a:latin typeface="Arial Rounded MT Bold" pitchFamily="34" charset="0"/>
                </a:rPr>
                <a:t>Tâche de l’enfant : </a:t>
              </a:r>
              <a:r>
                <a:rPr lang="fr-FR" sz="1300" dirty="0">
                  <a:latin typeface="Script cole" pitchFamily="2" charset="0"/>
                </a:rPr>
                <a:t>Découper dans la feuille bleue des bandes en suivant les tracés. Coller ces bandes bleues horizontalement en les espaçant. Tracer au feutre noir, des ronds qui se touchent, dans le bon sens et bien fermés, sans déborder sur la feuille jaune.</a:t>
              </a:r>
              <a:endParaRPr lang="fr-FR" sz="1300" dirty="0">
                <a:solidFill>
                  <a:schemeClr val="tx1"/>
                </a:solidFill>
                <a:latin typeface="Script cole" pitchFamily="2" charset="0"/>
              </a:endParaRPr>
            </a:p>
          </p:txBody>
        </p:sp>
        <p:pic>
          <p:nvPicPr>
            <p:cNvPr id="4" name="Image 3">
              <a:extLst>
                <a:ext uri="{FF2B5EF4-FFF2-40B4-BE49-F238E27FC236}">
                  <a16:creationId xmlns:a16="http://schemas.microsoft.com/office/drawing/2014/main" id="{6D22D904-8E05-FCC7-B74E-D6D531D863FE}"/>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35812" t="18359" r="20380" b="18918"/>
            <a:stretch/>
          </p:blipFill>
          <p:spPr>
            <a:xfrm>
              <a:off x="5057352" y="7905328"/>
              <a:ext cx="1540000" cy="1653693"/>
            </a:xfrm>
            <a:prstGeom prst="rect">
              <a:avLst/>
            </a:prstGeom>
            <a:effectLst>
              <a:outerShdw blurRad="63500" sx="102000" sy="102000" algn="ctr" rotWithShape="0">
                <a:prstClr val="black">
                  <a:alpha val="40000"/>
                </a:prstClr>
              </a:outerShdw>
            </a:effectLst>
          </p:spPr>
        </p:pic>
      </p:grpSp>
      <p:grpSp>
        <p:nvGrpSpPr>
          <p:cNvPr id="6" name="Groupe 5">
            <a:extLst>
              <a:ext uri="{FF2B5EF4-FFF2-40B4-BE49-F238E27FC236}">
                <a16:creationId xmlns:a16="http://schemas.microsoft.com/office/drawing/2014/main" id="{B65D256C-FFA4-BC82-12D7-0D9B792EBB4F}"/>
              </a:ext>
            </a:extLst>
          </p:cNvPr>
          <p:cNvGrpSpPr/>
          <p:nvPr/>
        </p:nvGrpSpPr>
        <p:grpSpPr>
          <a:xfrm>
            <a:off x="129857" y="5850268"/>
            <a:ext cx="6624736" cy="1913568"/>
            <a:chOff x="129158" y="7757684"/>
            <a:chExt cx="6624736" cy="1913568"/>
          </a:xfrm>
        </p:grpSpPr>
        <p:sp>
          <p:nvSpPr>
            <p:cNvPr id="7" name="Rectangle 6">
              <a:extLst>
                <a:ext uri="{FF2B5EF4-FFF2-40B4-BE49-F238E27FC236}">
                  <a16:creationId xmlns:a16="http://schemas.microsoft.com/office/drawing/2014/main" id="{5013C987-B58A-36D1-7D1A-E09A502CBEDF}"/>
                </a:ext>
              </a:extLst>
            </p:cNvPr>
            <p:cNvSpPr/>
            <p:nvPr/>
          </p:nvSpPr>
          <p:spPr>
            <a:xfrm>
              <a:off x="129158" y="7757684"/>
              <a:ext cx="6624736" cy="1913568"/>
            </a:xfrm>
            <a:prstGeom prst="rect">
              <a:avLst/>
            </a:prstGeom>
            <a:solidFill>
              <a:schemeClr val="bg1"/>
            </a:solidFill>
            <a:ln>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400" dirty="0">
                <a:solidFill>
                  <a:schemeClr val="tx1"/>
                </a:solidFill>
                <a:latin typeface="Script cole" pitchFamily="2" charset="0"/>
              </a:endParaRPr>
            </a:p>
          </p:txBody>
        </p:sp>
        <p:sp>
          <p:nvSpPr>
            <p:cNvPr id="8" name="ZoneTexte 7">
              <a:extLst>
                <a:ext uri="{FF2B5EF4-FFF2-40B4-BE49-F238E27FC236}">
                  <a16:creationId xmlns:a16="http://schemas.microsoft.com/office/drawing/2014/main" id="{D5CAF6CB-70CB-B05F-D75B-D8613E70568B}"/>
                </a:ext>
              </a:extLst>
            </p:cNvPr>
            <p:cNvSpPr txBox="1"/>
            <p:nvPr/>
          </p:nvSpPr>
          <p:spPr>
            <a:xfrm>
              <a:off x="140017" y="7757684"/>
              <a:ext cx="4801151" cy="1892826"/>
            </a:xfrm>
            <a:prstGeom prst="rect">
              <a:avLst/>
            </a:prstGeom>
            <a:noFill/>
          </p:spPr>
          <p:txBody>
            <a:bodyPr wrap="square" rtlCol="0">
              <a:spAutoFit/>
            </a:bodyPr>
            <a:lstStyle/>
            <a:p>
              <a:pPr algn="ctr"/>
              <a:r>
                <a:rPr lang="fr-FR" sz="1300" dirty="0">
                  <a:solidFill>
                    <a:schemeClr val="tx1"/>
                  </a:solidFill>
                  <a:latin typeface="Arial Rounded MT Bold" pitchFamily="34" charset="0"/>
                </a:rPr>
                <a:t>Graphisme : 2.5 </a:t>
              </a:r>
              <a:r>
                <a:rPr lang="fr-FR" sz="1300" u="sng" dirty="0">
                  <a:latin typeface="Script cole" pitchFamily="2" charset="0"/>
                </a:rPr>
                <a:t>Le rond</a:t>
              </a:r>
            </a:p>
            <a:p>
              <a:pPr algn="ctr"/>
              <a:r>
                <a:rPr lang="fr-FR" sz="1300" i="1" dirty="0">
                  <a:solidFill>
                    <a:schemeClr val="tx1"/>
                  </a:solidFill>
                  <a:latin typeface="Script cole" pitchFamily="2" charset="0"/>
                </a:rPr>
                <a:t>Séance « Bandes bleues, feuille jaune et feutre noir»</a:t>
              </a:r>
            </a:p>
            <a:p>
              <a:pPr algn="just"/>
              <a:r>
                <a:rPr lang="fr-FR" sz="1300" dirty="0">
                  <a:solidFill>
                    <a:schemeClr val="tx1"/>
                  </a:solidFill>
                  <a:latin typeface="Arial Rounded MT Bold" pitchFamily="34" charset="0"/>
                </a:rPr>
                <a:t>Objectifs : </a:t>
              </a:r>
              <a:r>
                <a:rPr lang="fr-FR" sz="1300" dirty="0">
                  <a:solidFill>
                    <a:schemeClr val="tx1"/>
                  </a:solidFill>
                  <a:latin typeface="Script cole" pitchFamily="2" charset="0"/>
                </a:rPr>
                <a:t>Adapter l’ampleur de son geste en le réduisant, au support proposé.</a:t>
              </a:r>
            </a:p>
            <a:p>
              <a:pPr algn="just"/>
              <a:r>
                <a:rPr lang="fr-FR" sz="1300" dirty="0">
                  <a:latin typeface="Arial Rounded MT Bold" pitchFamily="34" charset="0"/>
                </a:rPr>
                <a:t>Tâche de l’enfant : </a:t>
              </a:r>
              <a:r>
                <a:rPr lang="fr-FR" sz="1300" dirty="0">
                  <a:latin typeface="Script cole" pitchFamily="2" charset="0"/>
                </a:rPr>
                <a:t>Découper dans la feuille bleue des bandes en suivant les tracés. Coller ces bandes bleues horizontalement en les espaçant. Tracer au feutre noir, des ronds qui se touchent, dans le bon sens et bien fermés, sans déborder sur la feuille jaune.</a:t>
              </a:r>
              <a:endParaRPr lang="fr-FR" sz="1300" dirty="0">
                <a:solidFill>
                  <a:schemeClr val="tx1"/>
                </a:solidFill>
                <a:latin typeface="Script cole" pitchFamily="2" charset="0"/>
              </a:endParaRPr>
            </a:p>
          </p:txBody>
        </p:sp>
        <p:pic>
          <p:nvPicPr>
            <p:cNvPr id="9" name="Image 8">
              <a:extLst>
                <a:ext uri="{FF2B5EF4-FFF2-40B4-BE49-F238E27FC236}">
                  <a16:creationId xmlns:a16="http://schemas.microsoft.com/office/drawing/2014/main" id="{4A6F14A9-F7DC-4531-198A-3BDF1BB794E2}"/>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35812" t="18359" r="20380" b="18918"/>
            <a:stretch/>
          </p:blipFill>
          <p:spPr>
            <a:xfrm>
              <a:off x="5057352" y="7905328"/>
              <a:ext cx="1540000" cy="1653693"/>
            </a:xfrm>
            <a:prstGeom prst="rect">
              <a:avLst/>
            </a:prstGeom>
            <a:effectLst>
              <a:outerShdw blurRad="63500" sx="102000" sy="102000" algn="ctr" rotWithShape="0">
                <a:prstClr val="black">
                  <a:alpha val="40000"/>
                </a:prstClr>
              </a:outerShdw>
            </a:effectLst>
          </p:spPr>
        </p:pic>
      </p:grpSp>
      <p:grpSp>
        <p:nvGrpSpPr>
          <p:cNvPr id="10" name="Groupe 9">
            <a:extLst>
              <a:ext uri="{FF2B5EF4-FFF2-40B4-BE49-F238E27FC236}">
                <a16:creationId xmlns:a16="http://schemas.microsoft.com/office/drawing/2014/main" id="{B80B1596-AC9E-4662-EBEB-DC6490B34545}"/>
              </a:ext>
            </a:extLst>
          </p:cNvPr>
          <p:cNvGrpSpPr/>
          <p:nvPr/>
        </p:nvGrpSpPr>
        <p:grpSpPr>
          <a:xfrm>
            <a:off x="134937" y="3950348"/>
            <a:ext cx="6624736" cy="1913568"/>
            <a:chOff x="129158" y="7757684"/>
            <a:chExt cx="6624736" cy="1913568"/>
          </a:xfrm>
        </p:grpSpPr>
        <p:sp>
          <p:nvSpPr>
            <p:cNvPr id="11" name="Rectangle 10">
              <a:extLst>
                <a:ext uri="{FF2B5EF4-FFF2-40B4-BE49-F238E27FC236}">
                  <a16:creationId xmlns:a16="http://schemas.microsoft.com/office/drawing/2014/main" id="{1604C8B1-77AA-1BDD-01BA-865430722E34}"/>
                </a:ext>
              </a:extLst>
            </p:cNvPr>
            <p:cNvSpPr/>
            <p:nvPr/>
          </p:nvSpPr>
          <p:spPr>
            <a:xfrm>
              <a:off x="129158" y="7757684"/>
              <a:ext cx="6624736" cy="1913568"/>
            </a:xfrm>
            <a:prstGeom prst="rect">
              <a:avLst/>
            </a:prstGeom>
            <a:solidFill>
              <a:schemeClr val="bg1"/>
            </a:solidFill>
            <a:ln>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400" dirty="0">
                <a:solidFill>
                  <a:schemeClr val="tx1"/>
                </a:solidFill>
                <a:latin typeface="Script cole" pitchFamily="2" charset="0"/>
              </a:endParaRPr>
            </a:p>
          </p:txBody>
        </p:sp>
        <p:sp>
          <p:nvSpPr>
            <p:cNvPr id="12" name="ZoneTexte 11">
              <a:extLst>
                <a:ext uri="{FF2B5EF4-FFF2-40B4-BE49-F238E27FC236}">
                  <a16:creationId xmlns:a16="http://schemas.microsoft.com/office/drawing/2014/main" id="{77E8CBC1-3E4A-37C0-C990-EA866E6F574B}"/>
                </a:ext>
              </a:extLst>
            </p:cNvPr>
            <p:cNvSpPr txBox="1"/>
            <p:nvPr/>
          </p:nvSpPr>
          <p:spPr>
            <a:xfrm>
              <a:off x="140017" y="7757684"/>
              <a:ext cx="4801151" cy="1892826"/>
            </a:xfrm>
            <a:prstGeom prst="rect">
              <a:avLst/>
            </a:prstGeom>
            <a:noFill/>
          </p:spPr>
          <p:txBody>
            <a:bodyPr wrap="square" rtlCol="0">
              <a:spAutoFit/>
            </a:bodyPr>
            <a:lstStyle/>
            <a:p>
              <a:pPr algn="ctr"/>
              <a:r>
                <a:rPr lang="fr-FR" sz="1300" dirty="0">
                  <a:solidFill>
                    <a:schemeClr val="tx1"/>
                  </a:solidFill>
                  <a:latin typeface="Arial Rounded MT Bold" pitchFamily="34" charset="0"/>
                </a:rPr>
                <a:t>Graphisme : 2.5 </a:t>
              </a:r>
              <a:r>
                <a:rPr lang="fr-FR" sz="1300" u="sng" dirty="0">
                  <a:latin typeface="Script cole" pitchFamily="2" charset="0"/>
                </a:rPr>
                <a:t>Le rond</a:t>
              </a:r>
            </a:p>
            <a:p>
              <a:pPr algn="ctr"/>
              <a:r>
                <a:rPr lang="fr-FR" sz="1300" i="1" dirty="0">
                  <a:solidFill>
                    <a:schemeClr val="tx1"/>
                  </a:solidFill>
                  <a:latin typeface="Script cole" pitchFamily="2" charset="0"/>
                </a:rPr>
                <a:t>Séance « Bandes bleues, feuille jaune et feutre noir»</a:t>
              </a:r>
            </a:p>
            <a:p>
              <a:pPr algn="just"/>
              <a:r>
                <a:rPr lang="fr-FR" sz="1300" dirty="0">
                  <a:solidFill>
                    <a:schemeClr val="tx1"/>
                  </a:solidFill>
                  <a:latin typeface="Arial Rounded MT Bold" pitchFamily="34" charset="0"/>
                </a:rPr>
                <a:t>Objectifs : </a:t>
              </a:r>
              <a:r>
                <a:rPr lang="fr-FR" sz="1300" dirty="0">
                  <a:solidFill>
                    <a:schemeClr val="tx1"/>
                  </a:solidFill>
                  <a:latin typeface="Script cole" pitchFamily="2" charset="0"/>
                </a:rPr>
                <a:t>Adapter l’ampleur de son geste en le réduisant, au support proposé.</a:t>
              </a:r>
            </a:p>
            <a:p>
              <a:pPr algn="just"/>
              <a:r>
                <a:rPr lang="fr-FR" sz="1300" dirty="0">
                  <a:latin typeface="Arial Rounded MT Bold" pitchFamily="34" charset="0"/>
                </a:rPr>
                <a:t>Tâche de l’enfant : </a:t>
              </a:r>
              <a:r>
                <a:rPr lang="fr-FR" sz="1300" dirty="0">
                  <a:latin typeface="Script cole" pitchFamily="2" charset="0"/>
                </a:rPr>
                <a:t>Découper dans la feuille bleue des bandes en suivant les tracés. Coller ces bandes bleues horizontalement en les espaçant. Tracer au feutre noir, des ronds qui se touchent, dans le bon sens et bien fermés, sans déborder sur la feuille jaune.</a:t>
              </a:r>
              <a:endParaRPr lang="fr-FR" sz="1300" dirty="0">
                <a:solidFill>
                  <a:schemeClr val="tx1"/>
                </a:solidFill>
                <a:latin typeface="Script cole" pitchFamily="2" charset="0"/>
              </a:endParaRPr>
            </a:p>
          </p:txBody>
        </p:sp>
        <p:pic>
          <p:nvPicPr>
            <p:cNvPr id="13" name="Image 12">
              <a:extLst>
                <a:ext uri="{FF2B5EF4-FFF2-40B4-BE49-F238E27FC236}">
                  <a16:creationId xmlns:a16="http://schemas.microsoft.com/office/drawing/2014/main" id="{1179E690-B10F-EB1A-DBA9-A83E0825613C}"/>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35812" t="18359" r="20380" b="18918"/>
            <a:stretch/>
          </p:blipFill>
          <p:spPr>
            <a:xfrm>
              <a:off x="5057352" y="7905328"/>
              <a:ext cx="1540000" cy="1653693"/>
            </a:xfrm>
            <a:prstGeom prst="rect">
              <a:avLst/>
            </a:prstGeom>
            <a:effectLst>
              <a:outerShdw blurRad="63500" sx="102000" sy="102000" algn="ctr" rotWithShape="0">
                <a:prstClr val="black">
                  <a:alpha val="40000"/>
                </a:prstClr>
              </a:outerShdw>
            </a:effectLst>
          </p:spPr>
        </p:pic>
      </p:grpSp>
      <p:grpSp>
        <p:nvGrpSpPr>
          <p:cNvPr id="14" name="Groupe 13">
            <a:extLst>
              <a:ext uri="{FF2B5EF4-FFF2-40B4-BE49-F238E27FC236}">
                <a16:creationId xmlns:a16="http://schemas.microsoft.com/office/drawing/2014/main" id="{5894C80F-9879-9195-035D-65F9FE591761}"/>
              </a:ext>
            </a:extLst>
          </p:cNvPr>
          <p:cNvGrpSpPr/>
          <p:nvPr/>
        </p:nvGrpSpPr>
        <p:grpSpPr>
          <a:xfrm>
            <a:off x="140017" y="2050026"/>
            <a:ext cx="6624736" cy="1913568"/>
            <a:chOff x="129158" y="7757684"/>
            <a:chExt cx="6624736" cy="1913568"/>
          </a:xfrm>
        </p:grpSpPr>
        <p:sp>
          <p:nvSpPr>
            <p:cNvPr id="15" name="Rectangle 14">
              <a:extLst>
                <a:ext uri="{FF2B5EF4-FFF2-40B4-BE49-F238E27FC236}">
                  <a16:creationId xmlns:a16="http://schemas.microsoft.com/office/drawing/2014/main" id="{B7BB761C-AA4F-2EA8-C752-32D71C22BEFE}"/>
                </a:ext>
              </a:extLst>
            </p:cNvPr>
            <p:cNvSpPr/>
            <p:nvPr/>
          </p:nvSpPr>
          <p:spPr>
            <a:xfrm>
              <a:off x="129158" y="7757684"/>
              <a:ext cx="6624736" cy="1913568"/>
            </a:xfrm>
            <a:prstGeom prst="rect">
              <a:avLst/>
            </a:prstGeom>
            <a:solidFill>
              <a:schemeClr val="bg1"/>
            </a:solidFill>
            <a:ln>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400" dirty="0">
                <a:solidFill>
                  <a:schemeClr val="tx1"/>
                </a:solidFill>
                <a:latin typeface="Script cole" pitchFamily="2" charset="0"/>
              </a:endParaRPr>
            </a:p>
          </p:txBody>
        </p:sp>
        <p:sp>
          <p:nvSpPr>
            <p:cNvPr id="16" name="ZoneTexte 15">
              <a:extLst>
                <a:ext uri="{FF2B5EF4-FFF2-40B4-BE49-F238E27FC236}">
                  <a16:creationId xmlns:a16="http://schemas.microsoft.com/office/drawing/2014/main" id="{3791F1C3-7460-C9C5-B5E7-3F20505CFEE2}"/>
                </a:ext>
              </a:extLst>
            </p:cNvPr>
            <p:cNvSpPr txBox="1"/>
            <p:nvPr/>
          </p:nvSpPr>
          <p:spPr>
            <a:xfrm>
              <a:off x="140017" y="7757684"/>
              <a:ext cx="4801151" cy="1892826"/>
            </a:xfrm>
            <a:prstGeom prst="rect">
              <a:avLst/>
            </a:prstGeom>
            <a:noFill/>
          </p:spPr>
          <p:txBody>
            <a:bodyPr wrap="square" rtlCol="0">
              <a:spAutoFit/>
            </a:bodyPr>
            <a:lstStyle/>
            <a:p>
              <a:pPr algn="ctr"/>
              <a:r>
                <a:rPr lang="fr-FR" sz="1300" dirty="0">
                  <a:solidFill>
                    <a:schemeClr val="tx1"/>
                  </a:solidFill>
                  <a:latin typeface="Arial Rounded MT Bold" pitchFamily="34" charset="0"/>
                </a:rPr>
                <a:t>Graphisme : 2.5 </a:t>
              </a:r>
              <a:r>
                <a:rPr lang="fr-FR" sz="1300" u="sng" dirty="0">
                  <a:latin typeface="Script cole" pitchFamily="2" charset="0"/>
                </a:rPr>
                <a:t>Le rond</a:t>
              </a:r>
            </a:p>
            <a:p>
              <a:pPr algn="ctr"/>
              <a:r>
                <a:rPr lang="fr-FR" sz="1300" i="1" dirty="0">
                  <a:solidFill>
                    <a:schemeClr val="tx1"/>
                  </a:solidFill>
                  <a:latin typeface="Script cole" pitchFamily="2" charset="0"/>
                </a:rPr>
                <a:t>Séance « Bandes bleues, feuille jaune et feutre noir»</a:t>
              </a:r>
            </a:p>
            <a:p>
              <a:pPr algn="just"/>
              <a:r>
                <a:rPr lang="fr-FR" sz="1300" dirty="0">
                  <a:solidFill>
                    <a:schemeClr val="tx1"/>
                  </a:solidFill>
                  <a:latin typeface="Arial Rounded MT Bold" pitchFamily="34" charset="0"/>
                </a:rPr>
                <a:t>Objectifs : </a:t>
              </a:r>
              <a:r>
                <a:rPr lang="fr-FR" sz="1300" dirty="0">
                  <a:solidFill>
                    <a:schemeClr val="tx1"/>
                  </a:solidFill>
                  <a:latin typeface="Script cole" pitchFamily="2" charset="0"/>
                </a:rPr>
                <a:t>Adapter l’ampleur de son geste en le réduisant, au support proposé.</a:t>
              </a:r>
            </a:p>
            <a:p>
              <a:pPr algn="just"/>
              <a:r>
                <a:rPr lang="fr-FR" sz="1300" dirty="0">
                  <a:latin typeface="Arial Rounded MT Bold" pitchFamily="34" charset="0"/>
                </a:rPr>
                <a:t>Tâche de l’enfant : </a:t>
              </a:r>
              <a:r>
                <a:rPr lang="fr-FR" sz="1300" dirty="0">
                  <a:latin typeface="Script cole" pitchFamily="2" charset="0"/>
                </a:rPr>
                <a:t>Découper dans la feuille bleue des bandes en suivant les tracés. Coller ces bandes bleues horizontalement en les espaçant. Tracer au feutre noir, des ronds qui se touchent, dans le bon sens et bien fermés, sans déborder sur la feuille jaune.</a:t>
              </a:r>
              <a:endParaRPr lang="fr-FR" sz="1300" dirty="0">
                <a:solidFill>
                  <a:schemeClr val="tx1"/>
                </a:solidFill>
                <a:latin typeface="Script cole" pitchFamily="2" charset="0"/>
              </a:endParaRPr>
            </a:p>
          </p:txBody>
        </p:sp>
        <p:pic>
          <p:nvPicPr>
            <p:cNvPr id="32" name="Image 31">
              <a:extLst>
                <a:ext uri="{FF2B5EF4-FFF2-40B4-BE49-F238E27FC236}">
                  <a16:creationId xmlns:a16="http://schemas.microsoft.com/office/drawing/2014/main" id="{F3578B15-AE2F-2172-1B12-78FC30B3A4B2}"/>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35812" t="18359" r="20380" b="18918"/>
            <a:stretch/>
          </p:blipFill>
          <p:spPr>
            <a:xfrm>
              <a:off x="5057352" y="7905328"/>
              <a:ext cx="1540000" cy="1653693"/>
            </a:xfrm>
            <a:prstGeom prst="rect">
              <a:avLst/>
            </a:prstGeom>
            <a:effectLst>
              <a:outerShdw blurRad="63500" sx="102000" sy="102000" algn="ctr" rotWithShape="0">
                <a:prstClr val="black">
                  <a:alpha val="40000"/>
                </a:prstClr>
              </a:outerShdw>
            </a:effectLst>
          </p:spPr>
        </p:pic>
      </p:grpSp>
      <p:grpSp>
        <p:nvGrpSpPr>
          <p:cNvPr id="33" name="Groupe 32">
            <a:extLst>
              <a:ext uri="{FF2B5EF4-FFF2-40B4-BE49-F238E27FC236}">
                <a16:creationId xmlns:a16="http://schemas.microsoft.com/office/drawing/2014/main" id="{DA0B84B0-E195-6F29-F94B-0F551700D600}"/>
              </a:ext>
            </a:extLst>
          </p:cNvPr>
          <p:cNvGrpSpPr/>
          <p:nvPr/>
        </p:nvGrpSpPr>
        <p:grpSpPr>
          <a:xfrm>
            <a:off x="140716" y="139534"/>
            <a:ext cx="6624736" cy="1913568"/>
            <a:chOff x="129158" y="7757684"/>
            <a:chExt cx="6624736" cy="1913568"/>
          </a:xfrm>
        </p:grpSpPr>
        <p:sp>
          <p:nvSpPr>
            <p:cNvPr id="34" name="Rectangle 33">
              <a:extLst>
                <a:ext uri="{FF2B5EF4-FFF2-40B4-BE49-F238E27FC236}">
                  <a16:creationId xmlns:a16="http://schemas.microsoft.com/office/drawing/2014/main" id="{A9B93BE0-A178-900D-613D-17AB38D03AB7}"/>
                </a:ext>
              </a:extLst>
            </p:cNvPr>
            <p:cNvSpPr/>
            <p:nvPr/>
          </p:nvSpPr>
          <p:spPr>
            <a:xfrm>
              <a:off x="129158" y="7757684"/>
              <a:ext cx="6624736" cy="1913568"/>
            </a:xfrm>
            <a:prstGeom prst="rect">
              <a:avLst/>
            </a:prstGeom>
            <a:solidFill>
              <a:schemeClr val="bg1"/>
            </a:solidFill>
            <a:ln>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400" dirty="0">
                <a:solidFill>
                  <a:schemeClr val="tx1"/>
                </a:solidFill>
                <a:latin typeface="Script cole" pitchFamily="2" charset="0"/>
              </a:endParaRPr>
            </a:p>
          </p:txBody>
        </p:sp>
        <p:sp>
          <p:nvSpPr>
            <p:cNvPr id="35" name="ZoneTexte 34">
              <a:extLst>
                <a:ext uri="{FF2B5EF4-FFF2-40B4-BE49-F238E27FC236}">
                  <a16:creationId xmlns:a16="http://schemas.microsoft.com/office/drawing/2014/main" id="{91BD4757-46A1-840A-EBA9-DB2E3892D06C}"/>
                </a:ext>
              </a:extLst>
            </p:cNvPr>
            <p:cNvSpPr txBox="1"/>
            <p:nvPr/>
          </p:nvSpPr>
          <p:spPr>
            <a:xfrm>
              <a:off x="140017" y="7757684"/>
              <a:ext cx="4801151" cy="1892826"/>
            </a:xfrm>
            <a:prstGeom prst="rect">
              <a:avLst/>
            </a:prstGeom>
            <a:noFill/>
          </p:spPr>
          <p:txBody>
            <a:bodyPr wrap="square" rtlCol="0">
              <a:spAutoFit/>
            </a:bodyPr>
            <a:lstStyle/>
            <a:p>
              <a:pPr algn="ctr"/>
              <a:r>
                <a:rPr lang="fr-FR" sz="1300" dirty="0">
                  <a:solidFill>
                    <a:schemeClr val="tx1"/>
                  </a:solidFill>
                  <a:latin typeface="Arial Rounded MT Bold" pitchFamily="34" charset="0"/>
                </a:rPr>
                <a:t>Graphisme : 2.5 </a:t>
              </a:r>
              <a:r>
                <a:rPr lang="fr-FR" sz="1300" u="sng" dirty="0">
                  <a:latin typeface="Script cole" pitchFamily="2" charset="0"/>
                </a:rPr>
                <a:t>Le rond</a:t>
              </a:r>
            </a:p>
            <a:p>
              <a:pPr algn="ctr"/>
              <a:r>
                <a:rPr lang="fr-FR" sz="1300" i="1" dirty="0">
                  <a:solidFill>
                    <a:schemeClr val="tx1"/>
                  </a:solidFill>
                  <a:latin typeface="Script cole" pitchFamily="2" charset="0"/>
                </a:rPr>
                <a:t>Séance « Bandes bleues, feuille jaune et feutre noir»</a:t>
              </a:r>
            </a:p>
            <a:p>
              <a:pPr algn="just"/>
              <a:r>
                <a:rPr lang="fr-FR" sz="1300" dirty="0">
                  <a:solidFill>
                    <a:schemeClr val="tx1"/>
                  </a:solidFill>
                  <a:latin typeface="Arial Rounded MT Bold" pitchFamily="34" charset="0"/>
                </a:rPr>
                <a:t>Objectifs : </a:t>
              </a:r>
              <a:r>
                <a:rPr lang="fr-FR" sz="1300" dirty="0">
                  <a:solidFill>
                    <a:schemeClr val="tx1"/>
                  </a:solidFill>
                  <a:latin typeface="Script cole" pitchFamily="2" charset="0"/>
                </a:rPr>
                <a:t>Adapter l’ampleur de son geste en le réduisant, au support proposé.</a:t>
              </a:r>
            </a:p>
            <a:p>
              <a:pPr algn="just"/>
              <a:r>
                <a:rPr lang="fr-FR" sz="1300" dirty="0">
                  <a:latin typeface="Arial Rounded MT Bold" pitchFamily="34" charset="0"/>
                </a:rPr>
                <a:t>Tâche de l’enfant : </a:t>
              </a:r>
              <a:r>
                <a:rPr lang="fr-FR" sz="1300" dirty="0">
                  <a:latin typeface="Script cole" pitchFamily="2" charset="0"/>
                </a:rPr>
                <a:t>Découper dans la feuille bleue des bandes en suivant les tracés. Coller ces bandes bleues horizontalement en les espaçant. Tracer au feutre noir, des ronds qui se touchent, dans le bon sens et bien fermés, sans déborder sur la feuille jaune.</a:t>
              </a:r>
              <a:endParaRPr lang="fr-FR" sz="1300" dirty="0">
                <a:solidFill>
                  <a:schemeClr val="tx1"/>
                </a:solidFill>
                <a:latin typeface="Script cole" pitchFamily="2" charset="0"/>
              </a:endParaRPr>
            </a:p>
          </p:txBody>
        </p:sp>
        <p:pic>
          <p:nvPicPr>
            <p:cNvPr id="36" name="Image 35">
              <a:extLst>
                <a:ext uri="{FF2B5EF4-FFF2-40B4-BE49-F238E27FC236}">
                  <a16:creationId xmlns:a16="http://schemas.microsoft.com/office/drawing/2014/main" id="{55D35612-882F-77E5-8E25-C504F726D268}"/>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35812" t="18359" r="20380" b="18918"/>
            <a:stretch/>
          </p:blipFill>
          <p:spPr>
            <a:xfrm>
              <a:off x="5057352" y="7905328"/>
              <a:ext cx="1540000" cy="1653693"/>
            </a:xfrm>
            <a:prstGeom prst="rect">
              <a:avLst/>
            </a:prstGeom>
            <a:effectLst>
              <a:outerShdw blurRad="63500" sx="102000" sy="102000" algn="ctr" rotWithShape="0">
                <a:prstClr val="black">
                  <a:alpha val="40000"/>
                </a:prstClr>
              </a:outerShdw>
            </a:effectLst>
          </p:spPr>
        </p:pic>
      </p:grpSp>
    </p:spTree>
    <p:extLst>
      <p:ext uri="{BB962C8B-B14F-4D97-AF65-F5344CB8AC3E}">
        <p14:creationId xmlns:p14="http://schemas.microsoft.com/office/powerpoint/2010/main" val="2398898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128508" y="103412"/>
            <a:ext cx="6624736" cy="1913568"/>
          </a:xfrm>
          <a:prstGeom prst="rect">
            <a:avLst/>
          </a:prstGeom>
          <a:solidFill>
            <a:schemeClr val="bg1"/>
          </a:solidFill>
          <a:ln>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400" dirty="0">
              <a:solidFill>
                <a:schemeClr val="tx1"/>
              </a:solidFill>
              <a:latin typeface="Script cole" pitchFamily="2" charset="0"/>
            </a:endParaRPr>
          </a:p>
        </p:txBody>
      </p:sp>
      <p:sp>
        <p:nvSpPr>
          <p:cNvPr id="18" name="ZoneTexte 17"/>
          <p:cNvSpPr txBox="1"/>
          <p:nvPr/>
        </p:nvSpPr>
        <p:spPr>
          <a:xfrm>
            <a:off x="139367" y="103412"/>
            <a:ext cx="4369753" cy="1892826"/>
          </a:xfrm>
          <a:prstGeom prst="rect">
            <a:avLst/>
          </a:prstGeom>
          <a:noFill/>
        </p:spPr>
        <p:txBody>
          <a:bodyPr wrap="square" rtlCol="0">
            <a:spAutoFit/>
          </a:bodyPr>
          <a:lstStyle/>
          <a:p>
            <a:pPr algn="ctr"/>
            <a:r>
              <a:rPr lang="fr-FR" sz="1300" dirty="0">
                <a:solidFill>
                  <a:schemeClr val="tx1"/>
                </a:solidFill>
                <a:latin typeface="Arial Rounded MT Bold" pitchFamily="34" charset="0"/>
              </a:rPr>
              <a:t>Graphisme</a:t>
            </a:r>
            <a:r>
              <a:rPr lang="fr-FR" sz="1300" dirty="0">
                <a:latin typeface="Arial Rounded MT Bold" pitchFamily="34" charset="0"/>
              </a:rPr>
              <a:t> 3.1</a:t>
            </a:r>
            <a:r>
              <a:rPr lang="fr-FR" sz="1300" dirty="0">
                <a:solidFill>
                  <a:schemeClr val="tx1"/>
                </a:solidFill>
                <a:latin typeface="Arial Rounded MT Bold" pitchFamily="34" charset="0"/>
              </a:rPr>
              <a:t> : </a:t>
            </a:r>
            <a:r>
              <a:rPr lang="fr-FR" sz="1300" u="sng" dirty="0">
                <a:latin typeface="Script cole" pitchFamily="2" charset="0"/>
              </a:rPr>
              <a:t>La ligne brisée</a:t>
            </a:r>
          </a:p>
          <a:p>
            <a:pPr algn="ctr"/>
            <a:r>
              <a:rPr lang="fr-FR" sz="1300" i="1" dirty="0">
                <a:solidFill>
                  <a:schemeClr val="tx1"/>
                </a:solidFill>
                <a:latin typeface="Script cole" pitchFamily="2" charset="0"/>
              </a:rPr>
              <a:t>Séance « Papier adhésif et feutre noir »</a:t>
            </a:r>
          </a:p>
          <a:p>
            <a:pPr algn="just"/>
            <a:r>
              <a:rPr lang="fr-FR" sz="1300" dirty="0">
                <a:solidFill>
                  <a:schemeClr val="tx1"/>
                </a:solidFill>
                <a:latin typeface="Arial Rounded MT Bold" pitchFamily="34" charset="0"/>
              </a:rPr>
              <a:t>Objectifs : </a:t>
            </a:r>
            <a:r>
              <a:rPr lang="fr-FR" sz="1300" dirty="0">
                <a:solidFill>
                  <a:schemeClr val="tx1"/>
                </a:solidFill>
                <a:latin typeface="Script cole" pitchFamily="2" charset="0"/>
              </a:rPr>
              <a:t>Organiser spatialement les tracés obliques.</a:t>
            </a:r>
          </a:p>
          <a:p>
            <a:pPr algn="just"/>
            <a:r>
              <a:rPr lang="fr-FR" sz="1300" dirty="0">
                <a:latin typeface="Arial Rounded MT Bold" pitchFamily="34" charset="0"/>
              </a:rPr>
              <a:t>Tâche de l’enfant : </a:t>
            </a:r>
            <a:r>
              <a:rPr lang="fr-FR" sz="1300" dirty="0">
                <a:latin typeface="Script cole" pitchFamily="2" charset="0"/>
              </a:rPr>
              <a:t>Réaliser sur la feuille, trois rangées de lignes brisées à l’aide de languettes de papier adhésif. Retourner la feuille et tracer au feutre noir des lignes brisées entre les lignes réalisées en papier adhésif.</a:t>
            </a:r>
            <a:endParaRPr lang="fr-FR" sz="1300" dirty="0">
              <a:solidFill>
                <a:schemeClr val="tx1"/>
              </a:solidFill>
              <a:latin typeface="Script cole" pitchFamily="2" charset="0"/>
            </a:endParaRPr>
          </a:p>
        </p:txBody>
      </p:sp>
      <p:pic>
        <p:nvPicPr>
          <p:cNvPr id="19" name="Image 18"/>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20724" t="20461" r="7895" b="22616"/>
          <a:stretch/>
        </p:blipFill>
        <p:spPr>
          <a:xfrm>
            <a:off x="4660533" y="464883"/>
            <a:ext cx="1990725" cy="1190625"/>
          </a:xfrm>
          <a:prstGeom prst="rect">
            <a:avLst/>
          </a:prstGeom>
          <a:effectLst>
            <a:outerShdw blurRad="63500" sx="102000" sy="102000" algn="ctr" rotWithShape="0">
              <a:prstClr val="black">
                <a:alpha val="40000"/>
              </a:prstClr>
            </a:outerShdw>
          </a:effectLst>
        </p:spPr>
      </p:pic>
      <p:sp>
        <p:nvSpPr>
          <p:cNvPr id="20" name="Rectangle 19"/>
          <p:cNvSpPr/>
          <p:nvPr/>
        </p:nvSpPr>
        <p:spPr>
          <a:xfrm>
            <a:off x="128508" y="2016980"/>
            <a:ext cx="6624736" cy="1913568"/>
          </a:xfrm>
          <a:prstGeom prst="rect">
            <a:avLst/>
          </a:prstGeom>
          <a:solidFill>
            <a:schemeClr val="bg1"/>
          </a:solidFill>
          <a:ln>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400" dirty="0">
              <a:solidFill>
                <a:schemeClr val="tx1"/>
              </a:solidFill>
              <a:latin typeface="Script cole" pitchFamily="2" charset="0"/>
            </a:endParaRPr>
          </a:p>
        </p:txBody>
      </p:sp>
      <p:sp>
        <p:nvSpPr>
          <p:cNvPr id="21" name="ZoneTexte 20"/>
          <p:cNvSpPr txBox="1"/>
          <p:nvPr/>
        </p:nvSpPr>
        <p:spPr>
          <a:xfrm>
            <a:off x="139367" y="2016980"/>
            <a:ext cx="4369753" cy="1892826"/>
          </a:xfrm>
          <a:prstGeom prst="rect">
            <a:avLst/>
          </a:prstGeom>
          <a:noFill/>
        </p:spPr>
        <p:txBody>
          <a:bodyPr wrap="square" rtlCol="0">
            <a:spAutoFit/>
          </a:bodyPr>
          <a:lstStyle/>
          <a:p>
            <a:pPr algn="ctr"/>
            <a:r>
              <a:rPr lang="fr-FR" sz="1300" dirty="0">
                <a:solidFill>
                  <a:schemeClr val="tx1"/>
                </a:solidFill>
                <a:latin typeface="Arial Rounded MT Bold" pitchFamily="34" charset="0"/>
              </a:rPr>
              <a:t>Graphisme</a:t>
            </a:r>
            <a:r>
              <a:rPr lang="fr-FR" sz="1300" dirty="0">
                <a:latin typeface="Arial Rounded MT Bold" pitchFamily="34" charset="0"/>
              </a:rPr>
              <a:t> 3.1</a:t>
            </a:r>
            <a:r>
              <a:rPr lang="fr-FR" sz="1300" dirty="0">
                <a:solidFill>
                  <a:schemeClr val="tx1"/>
                </a:solidFill>
                <a:latin typeface="Arial Rounded MT Bold" pitchFamily="34" charset="0"/>
              </a:rPr>
              <a:t> : </a:t>
            </a:r>
            <a:r>
              <a:rPr lang="fr-FR" sz="1300" u="sng" dirty="0">
                <a:latin typeface="Script cole" pitchFamily="2" charset="0"/>
              </a:rPr>
              <a:t>La ligne brisée</a:t>
            </a:r>
          </a:p>
          <a:p>
            <a:pPr algn="ctr"/>
            <a:r>
              <a:rPr lang="fr-FR" sz="1300" i="1" dirty="0">
                <a:solidFill>
                  <a:schemeClr val="tx1"/>
                </a:solidFill>
                <a:latin typeface="Script cole" pitchFamily="2" charset="0"/>
              </a:rPr>
              <a:t>Séance « Papier adhésif et feutre noir »</a:t>
            </a:r>
          </a:p>
          <a:p>
            <a:pPr algn="just"/>
            <a:r>
              <a:rPr lang="fr-FR" sz="1300" dirty="0">
                <a:solidFill>
                  <a:schemeClr val="tx1"/>
                </a:solidFill>
                <a:latin typeface="Arial Rounded MT Bold" pitchFamily="34" charset="0"/>
              </a:rPr>
              <a:t>Objectifs : </a:t>
            </a:r>
            <a:r>
              <a:rPr lang="fr-FR" sz="1300" dirty="0">
                <a:solidFill>
                  <a:schemeClr val="tx1"/>
                </a:solidFill>
                <a:latin typeface="Script cole" pitchFamily="2" charset="0"/>
              </a:rPr>
              <a:t>Organiser spatialement les tracés obliques.</a:t>
            </a:r>
          </a:p>
          <a:p>
            <a:pPr algn="just"/>
            <a:r>
              <a:rPr lang="fr-FR" sz="1300" dirty="0">
                <a:latin typeface="Arial Rounded MT Bold" pitchFamily="34" charset="0"/>
              </a:rPr>
              <a:t>Tâche de l’enfant : </a:t>
            </a:r>
            <a:r>
              <a:rPr lang="fr-FR" sz="1300" dirty="0">
                <a:latin typeface="Script cole" pitchFamily="2" charset="0"/>
              </a:rPr>
              <a:t>Réaliser sur la feuille, trois rangées de lignes brisées à l’aide de languettes de papier adhésif. Retourner la feuille et tracer au feutre noir des lignes brisées entre les lignes réalisées en papier adhésif.</a:t>
            </a:r>
            <a:endParaRPr lang="fr-FR" sz="1300" dirty="0">
              <a:solidFill>
                <a:schemeClr val="tx1"/>
              </a:solidFill>
              <a:latin typeface="Script cole" pitchFamily="2" charset="0"/>
            </a:endParaRPr>
          </a:p>
        </p:txBody>
      </p:sp>
      <p:pic>
        <p:nvPicPr>
          <p:cNvPr id="22" name="Image 21"/>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20724" t="20461" r="7895" b="22616"/>
          <a:stretch/>
        </p:blipFill>
        <p:spPr>
          <a:xfrm>
            <a:off x="4660533" y="2378451"/>
            <a:ext cx="1990725" cy="1190625"/>
          </a:xfrm>
          <a:prstGeom prst="rect">
            <a:avLst/>
          </a:prstGeom>
          <a:effectLst>
            <a:outerShdw blurRad="63500" sx="102000" sy="102000" algn="ctr" rotWithShape="0">
              <a:prstClr val="black">
                <a:alpha val="40000"/>
              </a:prstClr>
            </a:outerShdw>
          </a:effectLst>
        </p:spPr>
      </p:pic>
      <p:sp>
        <p:nvSpPr>
          <p:cNvPr id="23" name="Rectangle 22"/>
          <p:cNvSpPr/>
          <p:nvPr/>
        </p:nvSpPr>
        <p:spPr>
          <a:xfrm>
            <a:off x="128508" y="3911635"/>
            <a:ext cx="6624736" cy="1913568"/>
          </a:xfrm>
          <a:prstGeom prst="rect">
            <a:avLst/>
          </a:prstGeom>
          <a:solidFill>
            <a:schemeClr val="bg1"/>
          </a:solidFill>
          <a:ln>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400" dirty="0">
              <a:solidFill>
                <a:schemeClr val="tx1"/>
              </a:solidFill>
              <a:latin typeface="Script cole" pitchFamily="2" charset="0"/>
            </a:endParaRPr>
          </a:p>
        </p:txBody>
      </p:sp>
      <p:sp>
        <p:nvSpPr>
          <p:cNvPr id="24" name="ZoneTexte 23"/>
          <p:cNvSpPr txBox="1"/>
          <p:nvPr/>
        </p:nvSpPr>
        <p:spPr>
          <a:xfrm>
            <a:off x="139367" y="3911635"/>
            <a:ext cx="4369753" cy="1892826"/>
          </a:xfrm>
          <a:prstGeom prst="rect">
            <a:avLst/>
          </a:prstGeom>
          <a:noFill/>
        </p:spPr>
        <p:txBody>
          <a:bodyPr wrap="square" rtlCol="0">
            <a:spAutoFit/>
          </a:bodyPr>
          <a:lstStyle/>
          <a:p>
            <a:pPr algn="ctr"/>
            <a:r>
              <a:rPr lang="fr-FR" sz="1300" dirty="0">
                <a:solidFill>
                  <a:schemeClr val="tx1"/>
                </a:solidFill>
                <a:latin typeface="Arial Rounded MT Bold" pitchFamily="34" charset="0"/>
              </a:rPr>
              <a:t>Graphisme</a:t>
            </a:r>
            <a:r>
              <a:rPr lang="fr-FR" sz="1300" dirty="0">
                <a:latin typeface="Arial Rounded MT Bold" pitchFamily="34" charset="0"/>
              </a:rPr>
              <a:t> 3.1</a:t>
            </a:r>
            <a:r>
              <a:rPr lang="fr-FR" sz="1300" dirty="0">
                <a:solidFill>
                  <a:schemeClr val="tx1"/>
                </a:solidFill>
                <a:latin typeface="Arial Rounded MT Bold" pitchFamily="34" charset="0"/>
              </a:rPr>
              <a:t> : </a:t>
            </a:r>
            <a:r>
              <a:rPr lang="fr-FR" sz="1300" u="sng" dirty="0">
                <a:latin typeface="Script cole" pitchFamily="2" charset="0"/>
              </a:rPr>
              <a:t>La ligne brisée</a:t>
            </a:r>
          </a:p>
          <a:p>
            <a:pPr algn="ctr"/>
            <a:r>
              <a:rPr lang="fr-FR" sz="1300" i="1" dirty="0">
                <a:solidFill>
                  <a:schemeClr val="tx1"/>
                </a:solidFill>
                <a:latin typeface="Script cole" pitchFamily="2" charset="0"/>
              </a:rPr>
              <a:t>Séance « Papier adhésif et feutre noir »</a:t>
            </a:r>
          </a:p>
          <a:p>
            <a:pPr algn="just"/>
            <a:r>
              <a:rPr lang="fr-FR" sz="1300" dirty="0">
                <a:solidFill>
                  <a:schemeClr val="tx1"/>
                </a:solidFill>
                <a:latin typeface="Arial Rounded MT Bold" pitchFamily="34" charset="0"/>
              </a:rPr>
              <a:t>Objectifs : </a:t>
            </a:r>
            <a:r>
              <a:rPr lang="fr-FR" sz="1300" dirty="0">
                <a:solidFill>
                  <a:schemeClr val="tx1"/>
                </a:solidFill>
                <a:latin typeface="Script cole" pitchFamily="2" charset="0"/>
              </a:rPr>
              <a:t>Organiser spatialement les tracés obliques.</a:t>
            </a:r>
          </a:p>
          <a:p>
            <a:pPr algn="just"/>
            <a:r>
              <a:rPr lang="fr-FR" sz="1300" dirty="0">
                <a:latin typeface="Arial Rounded MT Bold" pitchFamily="34" charset="0"/>
              </a:rPr>
              <a:t>Tâche de l’enfant : </a:t>
            </a:r>
            <a:r>
              <a:rPr lang="fr-FR" sz="1300" dirty="0">
                <a:latin typeface="Script cole" pitchFamily="2" charset="0"/>
              </a:rPr>
              <a:t>Réaliser sur la feuille, trois rangées de lignes brisées à l’aide de languettes de papier adhésif. Retourner la feuille et tracer au feutre noir des lignes brisées entre les lignes réalisées en papier adhésif.</a:t>
            </a:r>
            <a:endParaRPr lang="fr-FR" sz="1300" dirty="0">
              <a:solidFill>
                <a:schemeClr val="tx1"/>
              </a:solidFill>
              <a:latin typeface="Script cole" pitchFamily="2" charset="0"/>
            </a:endParaRPr>
          </a:p>
        </p:txBody>
      </p:sp>
      <p:pic>
        <p:nvPicPr>
          <p:cNvPr id="25" name="Image 24"/>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20724" t="20461" r="7895" b="22616"/>
          <a:stretch/>
        </p:blipFill>
        <p:spPr>
          <a:xfrm>
            <a:off x="4660533" y="4273106"/>
            <a:ext cx="1990725" cy="1190625"/>
          </a:xfrm>
          <a:prstGeom prst="rect">
            <a:avLst/>
          </a:prstGeom>
          <a:effectLst>
            <a:outerShdw blurRad="63500" sx="102000" sy="102000" algn="ctr" rotWithShape="0">
              <a:prstClr val="black">
                <a:alpha val="40000"/>
              </a:prstClr>
            </a:outerShdw>
          </a:effectLst>
        </p:spPr>
      </p:pic>
      <p:sp>
        <p:nvSpPr>
          <p:cNvPr id="26" name="Rectangle 25"/>
          <p:cNvSpPr/>
          <p:nvPr/>
        </p:nvSpPr>
        <p:spPr>
          <a:xfrm>
            <a:off x="128508" y="5823653"/>
            <a:ext cx="6624736" cy="1913568"/>
          </a:xfrm>
          <a:prstGeom prst="rect">
            <a:avLst/>
          </a:prstGeom>
          <a:solidFill>
            <a:schemeClr val="bg1"/>
          </a:solidFill>
          <a:ln>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400" dirty="0">
              <a:solidFill>
                <a:schemeClr val="tx1"/>
              </a:solidFill>
              <a:latin typeface="Script cole" pitchFamily="2" charset="0"/>
            </a:endParaRPr>
          </a:p>
        </p:txBody>
      </p:sp>
      <p:sp>
        <p:nvSpPr>
          <p:cNvPr id="27" name="ZoneTexte 26"/>
          <p:cNvSpPr txBox="1"/>
          <p:nvPr/>
        </p:nvSpPr>
        <p:spPr>
          <a:xfrm>
            <a:off x="139367" y="5823653"/>
            <a:ext cx="4369753" cy="1892826"/>
          </a:xfrm>
          <a:prstGeom prst="rect">
            <a:avLst/>
          </a:prstGeom>
          <a:noFill/>
        </p:spPr>
        <p:txBody>
          <a:bodyPr wrap="square" rtlCol="0">
            <a:spAutoFit/>
          </a:bodyPr>
          <a:lstStyle/>
          <a:p>
            <a:pPr algn="ctr"/>
            <a:r>
              <a:rPr lang="fr-FR" sz="1300" dirty="0">
                <a:solidFill>
                  <a:schemeClr val="tx1"/>
                </a:solidFill>
                <a:latin typeface="Arial Rounded MT Bold" pitchFamily="34" charset="0"/>
              </a:rPr>
              <a:t>Graphisme</a:t>
            </a:r>
            <a:r>
              <a:rPr lang="fr-FR" sz="1300" dirty="0">
                <a:latin typeface="Arial Rounded MT Bold" pitchFamily="34" charset="0"/>
              </a:rPr>
              <a:t> 3.1</a:t>
            </a:r>
            <a:r>
              <a:rPr lang="fr-FR" sz="1300" dirty="0">
                <a:solidFill>
                  <a:schemeClr val="tx1"/>
                </a:solidFill>
                <a:latin typeface="Arial Rounded MT Bold" pitchFamily="34" charset="0"/>
              </a:rPr>
              <a:t> : </a:t>
            </a:r>
            <a:r>
              <a:rPr lang="fr-FR" sz="1300" u="sng" dirty="0">
                <a:latin typeface="Script cole" pitchFamily="2" charset="0"/>
              </a:rPr>
              <a:t>La ligne brisée</a:t>
            </a:r>
          </a:p>
          <a:p>
            <a:pPr algn="ctr"/>
            <a:r>
              <a:rPr lang="fr-FR" sz="1300" i="1" dirty="0">
                <a:solidFill>
                  <a:schemeClr val="tx1"/>
                </a:solidFill>
                <a:latin typeface="Script cole" pitchFamily="2" charset="0"/>
              </a:rPr>
              <a:t>Séance « Papier adhésif et feutre noir »</a:t>
            </a:r>
          </a:p>
          <a:p>
            <a:pPr algn="just"/>
            <a:r>
              <a:rPr lang="fr-FR" sz="1300" dirty="0">
                <a:solidFill>
                  <a:schemeClr val="tx1"/>
                </a:solidFill>
                <a:latin typeface="Arial Rounded MT Bold" pitchFamily="34" charset="0"/>
              </a:rPr>
              <a:t>Objectifs : </a:t>
            </a:r>
            <a:r>
              <a:rPr lang="fr-FR" sz="1300" dirty="0">
                <a:solidFill>
                  <a:schemeClr val="tx1"/>
                </a:solidFill>
                <a:latin typeface="Script cole" pitchFamily="2" charset="0"/>
              </a:rPr>
              <a:t>Organiser spatialement les tracés obliques.</a:t>
            </a:r>
          </a:p>
          <a:p>
            <a:pPr algn="just"/>
            <a:r>
              <a:rPr lang="fr-FR" sz="1300" dirty="0">
                <a:latin typeface="Arial Rounded MT Bold" pitchFamily="34" charset="0"/>
              </a:rPr>
              <a:t>Tâche de l’enfant : </a:t>
            </a:r>
            <a:r>
              <a:rPr lang="fr-FR" sz="1300" dirty="0">
                <a:latin typeface="Script cole" pitchFamily="2" charset="0"/>
              </a:rPr>
              <a:t>Réaliser sur la feuille, trois rangées de lignes brisées à l’aide de languettes de papier adhésif. Retourner la feuille et tracer au feutre noir des lignes brisées entre les lignes réalisées en papier adhésif.</a:t>
            </a:r>
            <a:endParaRPr lang="fr-FR" sz="1300" dirty="0">
              <a:solidFill>
                <a:schemeClr val="tx1"/>
              </a:solidFill>
              <a:latin typeface="Script cole" pitchFamily="2" charset="0"/>
            </a:endParaRPr>
          </a:p>
        </p:txBody>
      </p:sp>
      <p:pic>
        <p:nvPicPr>
          <p:cNvPr id="28" name="Image 27"/>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20724" t="20461" r="7895" b="22616"/>
          <a:stretch/>
        </p:blipFill>
        <p:spPr>
          <a:xfrm>
            <a:off x="4660533" y="6185124"/>
            <a:ext cx="1990725" cy="1190625"/>
          </a:xfrm>
          <a:prstGeom prst="rect">
            <a:avLst/>
          </a:prstGeom>
          <a:effectLst>
            <a:outerShdw blurRad="63500" sx="102000" sy="102000" algn="ctr" rotWithShape="0">
              <a:prstClr val="black">
                <a:alpha val="40000"/>
              </a:prstClr>
            </a:outerShdw>
          </a:effectLst>
        </p:spPr>
      </p:pic>
      <p:sp>
        <p:nvSpPr>
          <p:cNvPr id="29" name="Rectangle 28"/>
          <p:cNvSpPr/>
          <p:nvPr/>
        </p:nvSpPr>
        <p:spPr>
          <a:xfrm>
            <a:off x="128508" y="7735671"/>
            <a:ext cx="6624736" cy="1913568"/>
          </a:xfrm>
          <a:prstGeom prst="rect">
            <a:avLst/>
          </a:prstGeom>
          <a:solidFill>
            <a:schemeClr val="bg1"/>
          </a:solidFill>
          <a:ln>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400" dirty="0">
              <a:solidFill>
                <a:schemeClr val="tx1"/>
              </a:solidFill>
              <a:latin typeface="Script cole" pitchFamily="2" charset="0"/>
            </a:endParaRPr>
          </a:p>
        </p:txBody>
      </p:sp>
      <p:sp>
        <p:nvSpPr>
          <p:cNvPr id="30" name="ZoneTexte 29"/>
          <p:cNvSpPr txBox="1"/>
          <p:nvPr/>
        </p:nvSpPr>
        <p:spPr>
          <a:xfrm>
            <a:off x="139367" y="7735671"/>
            <a:ext cx="4369753" cy="1892826"/>
          </a:xfrm>
          <a:prstGeom prst="rect">
            <a:avLst/>
          </a:prstGeom>
          <a:noFill/>
        </p:spPr>
        <p:txBody>
          <a:bodyPr wrap="square" rtlCol="0">
            <a:spAutoFit/>
          </a:bodyPr>
          <a:lstStyle/>
          <a:p>
            <a:pPr algn="ctr"/>
            <a:r>
              <a:rPr lang="fr-FR" sz="1300" dirty="0">
                <a:solidFill>
                  <a:schemeClr val="tx1"/>
                </a:solidFill>
                <a:latin typeface="Arial Rounded MT Bold" pitchFamily="34" charset="0"/>
              </a:rPr>
              <a:t>Graphisme</a:t>
            </a:r>
            <a:r>
              <a:rPr lang="fr-FR" sz="1300" dirty="0">
                <a:latin typeface="Arial Rounded MT Bold" pitchFamily="34" charset="0"/>
              </a:rPr>
              <a:t> 3.1</a:t>
            </a:r>
            <a:r>
              <a:rPr lang="fr-FR" sz="1300" dirty="0">
                <a:solidFill>
                  <a:schemeClr val="tx1"/>
                </a:solidFill>
                <a:latin typeface="Arial Rounded MT Bold" pitchFamily="34" charset="0"/>
              </a:rPr>
              <a:t> : </a:t>
            </a:r>
            <a:r>
              <a:rPr lang="fr-FR" sz="1300" u="sng" dirty="0">
                <a:latin typeface="Script cole" pitchFamily="2" charset="0"/>
              </a:rPr>
              <a:t>La ligne brisée</a:t>
            </a:r>
          </a:p>
          <a:p>
            <a:pPr algn="ctr"/>
            <a:r>
              <a:rPr lang="fr-FR" sz="1300" i="1" dirty="0">
                <a:solidFill>
                  <a:schemeClr val="tx1"/>
                </a:solidFill>
                <a:latin typeface="Script cole" pitchFamily="2" charset="0"/>
              </a:rPr>
              <a:t>Séance « Papier adhésif et feutre noir »</a:t>
            </a:r>
          </a:p>
          <a:p>
            <a:pPr algn="just"/>
            <a:r>
              <a:rPr lang="fr-FR" sz="1300" dirty="0">
                <a:solidFill>
                  <a:schemeClr val="tx1"/>
                </a:solidFill>
                <a:latin typeface="Arial Rounded MT Bold" pitchFamily="34" charset="0"/>
              </a:rPr>
              <a:t>Objectifs : </a:t>
            </a:r>
            <a:r>
              <a:rPr lang="fr-FR" sz="1300" dirty="0">
                <a:solidFill>
                  <a:schemeClr val="tx1"/>
                </a:solidFill>
                <a:latin typeface="Script cole" pitchFamily="2" charset="0"/>
              </a:rPr>
              <a:t>Organiser spatialement les tracés obliques.</a:t>
            </a:r>
          </a:p>
          <a:p>
            <a:pPr algn="just"/>
            <a:r>
              <a:rPr lang="fr-FR" sz="1300" dirty="0">
                <a:latin typeface="Arial Rounded MT Bold" pitchFamily="34" charset="0"/>
              </a:rPr>
              <a:t>Tâche de l’enfant : </a:t>
            </a:r>
            <a:r>
              <a:rPr lang="fr-FR" sz="1300" dirty="0">
                <a:latin typeface="Script cole" pitchFamily="2" charset="0"/>
              </a:rPr>
              <a:t>Réaliser sur la feuille, trois rangées de lignes brisées à l’aide de languettes de papier adhésif. Retourner la feuille et tracer au feutre noir des lignes brisées entre les lignes réalisées en papier adhésif.</a:t>
            </a:r>
            <a:endParaRPr lang="fr-FR" sz="1300" dirty="0">
              <a:solidFill>
                <a:schemeClr val="tx1"/>
              </a:solidFill>
              <a:latin typeface="Script cole" pitchFamily="2" charset="0"/>
            </a:endParaRPr>
          </a:p>
        </p:txBody>
      </p:sp>
      <p:pic>
        <p:nvPicPr>
          <p:cNvPr id="31" name="Image 30"/>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20724" t="20461" r="7895" b="22616"/>
          <a:stretch/>
        </p:blipFill>
        <p:spPr>
          <a:xfrm>
            <a:off x="4660533" y="8097142"/>
            <a:ext cx="1990725" cy="1190625"/>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0932952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129158" y="2016980"/>
            <a:ext cx="6624736" cy="1913568"/>
          </a:xfrm>
          <a:prstGeom prst="rect">
            <a:avLst/>
          </a:prstGeom>
          <a:solidFill>
            <a:schemeClr val="bg1"/>
          </a:solidFill>
          <a:ln>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400" dirty="0">
              <a:solidFill>
                <a:schemeClr val="tx1"/>
              </a:solidFill>
              <a:latin typeface="Script cole" pitchFamily="2" charset="0"/>
            </a:endParaRPr>
          </a:p>
        </p:txBody>
      </p:sp>
      <p:sp>
        <p:nvSpPr>
          <p:cNvPr id="18" name="ZoneTexte 17"/>
          <p:cNvSpPr txBox="1"/>
          <p:nvPr/>
        </p:nvSpPr>
        <p:spPr>
          <a:xfrm>
            <a:off x="140017" y="2016980"/>
            <a:ext cx="4601101" cy="1892826"/>
          </a:xfrm>
          <a:prstGeom prst="rect">
            <a:avLst/>
          </a:prstGeom>
          <a:noFill/>
        </p:spPr>
        <p:txBody>
          <a:bodyPr wrap="square" rtlCol="0">
            <a:spAutoFit/>
          </a:bodyPr>
          <a:lstStyle/>
          <a:p>
            <a:pPr algn="ctr"/>
            <a:r>
              <a:rPr lang="fr-FR" sz="1300" dirty="0">
                <a:solidFill>
                  <a:schemeClr val="tx1"/>
                </a:solidFill>
                <a:latin typeface="Arial Rounded MT Bold" pitchFamily="34" charset="0"/>
              </a:rPr>
              <a:t>Graphisme</a:t>
            </a:r>
            <a:r>
              <a:rPr lang="fr-FR" sz="1300" dirty="0">
                <a:latin typeface="Arial Rounded MT Bold" pitchFamily="34" charset="0"/>
              </a:rPr>
              <a:t> 3.2</a:t>
            </a:r>
            <a:r>
              <a:rPr lang="fr-FR" sz="1300" dirty="0">
                <a:solidFill>
                  <a:schemeClr val="tx1"/>
                </a:solidFill>
                <a:latin typeface="Arial Rounded MT Bold" pitchFamily="34" charset="0"/>
              </a:rPr>
              <a:t> : </a:t>
            </a:r>
            <a:r>
              <a:rPr lang="fr-FR" sz="1300" u="sng" dirty="0">
                <a:latin typeface="Script cole" pitchFamily="2" charset="0"/>
              </a:rPr>
              <a:t>La ligne brisée</a:t>
            </a:r>
          </a:p>
          <a:p>
            <a:pPr algn="ctr"/>
            <a:r>
              <a:rPr lang="fr-FR" sz="1300" i="1" dirty="0">
                <a:solidFill>
                  <a:schemeClr val="tx1"/>
                </a:solidFill>
                <a:latin typeface="Script cole" pitchFamily="2" charset="0"/>
              </a:rPr>
              <a:t>Séance « Éponges et feutre noir »</a:t>
            </a:r>
          </a:p>
          <a:p>
            <a:pPr algn="just"/>
            <a:r>
              <a:rPr lang="fr-FR" sz="1300" dirty="0">
                <a:solidFill>
                  <a:schemeClr val="tx1"/>
                </a:solidFill>
                <a:latin typeface="Arial Rounded MT Bold" pitchFamily="34" charset="0"/>
              </a:rPr>
              <a:t>Objectifs : </a:t>
            </a:r>
            <a:r>
              <a:rPr lang="fr-FR" sz="1300" dirty="0">
                <a:solidFill>
                  <a:schemeClr val="tx1"/>
                </a:solidFill>
                <a:latin typeface="Script cole" pitchFamily="2" charset="0"/>
              </a:rPr>
              <a:t>Passer d’un geste ample et discontinu à un geste lié et continu.</a:t>
            </a:r>
          </a:p>
          <a:p>
            <a:pPr algn="just"/>
            <a:r>
              <a:rPr lang="fr-FR" sz="1300" dirty="0">
                <a:latin typeface="Arial Rounded MT Bold" pitchFamily="34" charset="0"/>
              </a:rPr>
              <a:t>Tâche de l’enfant : </a:t>
            </a:r>
            <a:r>
              <a:rPr lang="fr-FR" sz="1300" dirty="0">
                <a:latin typeface="Script cole" pitchFamily="2" charset="0"/>
              </a:rPr>
              <a:t>Faire avec l’arrête de l’éponge deux lignes brisées, l’une au-dessus de l’autre et de couleurs différentes. Tracer au feutre noir une ligne brisée en suivant les contours des lignes brisées effectuées à l’éponge.</a:t>
            </a:r>
            <a:endParaRPr lang="fr-FR" sz="1300" dirty="0">
              <a:solidFill>
                <a:schemeClr val="tx1"/>
              </a:solidFill>
              <a:latin typeface="Script cole" pitchFamily="2" charset="0"/>
            </a:endParaRPr>
          </a:p>
        </p:txBody>
      </p:sp>
      <p:pic>
        <p:nvPicPr>
          <p:cNvPr id="19" name="Image 18"/>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17275" t="19193" r="17150" b="19193"/>
          <a:stretch/>
        </p:blipFill>
        <p:spPr>
          <a:xfrm>
            <a:off x="4822458" y="2329399"/>
            <a:ext cx="1828800" cy="1288730"/>
          </a:xfrm>
          <a:prstGeom prst="rect">
            <a:avLst/>
          </a:prstGeom>
          <a:effectLst>
            <a:outerShdw blurRad="63500" sx="102000" sy="102000" algn="ctr" rotWithShape="0">
              <a:prstClr val="black">
                <a:alpha val="40000"/>
              </a:prstClr>
            </a:outerShdw>
          </a:effectLst>
        </p:spPr>
      </p:pic>
      <p:sp>
        <p:nvSpPr>
          <p:cNvPr id="20" name="Rectangle 19"/>
          <p:cNvSpPr/>
          <p:nvPr/>
        </p:nvSpPr>
        <p:spPr>
          <a:xfrm>
            <a:off x="129158" y="103412"/>
            <a:ext cx="6624736" cy="1913568"/>
          </a:xfrm>
          <a:prstGeom prst="rect">
            <a:avLst/>
          </a:prstGeom>
          <a:solidFill>
            <a:schemeClr val="bg1"/>
          </a:solidFill>
          <a:ln>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400" dirty="0">
              <a:solidFill>
                <a:schemeClr val="tx1"/>
              </a:solidFill>
              <a:latin typeface="Script cole" pitchFamily="2" charset="0"/>
            </a:endParaRPr>
          </a:p>
        </p:txBody>
      </p:sp>
      <p:sp>
        <p:nvSpPr>
          <p:cNvPr id="21" name="ZoneTexte 20"/>
          <p:cNvSpPr txBox="1"/>
          <p:nvPr/>
        </p:nvSpPr>
        <p:spPr>
          <a:xfrm>
            <a:off x="140017" y="103412"/>
            <a:ext cx="4601101" cy="1892826"/>
          </a:xfrm>
          <a:prstGeom prst="rect">
            <a:avLst/>
          </a:prstGeom>
          <a:noFill/>
        </p:spPr>
        <p:txBody>
          <a:bodyPr wrap="square" rtlCol="0">
            <a:spAutoFit/>
          </a:bodyPr>
          <a:lstStyle/>
          <a:p>
            <a:pPr algn="ctr"/>
            <a:r>
              <a:rPr lang="fr-FR" sz="1300" dirty="0">
                <a:solidFill>
                  <a:schemeClr val="tx1"/>
                </a:solidFill>
                <a:latin typeface="Arial Rounded MT Bold" pitchFamily="34" charset="0"/>
              </a:rPr>
              <a:t>Graphisme</a:t>
            </a:r>
            <a:r>
              <a:rPr lang="fr-FR" sz="1300" dirty="0">
                <a:latin typeface="Arial Rounded MT Bold" pitchFamily="34" charset="0"/>
              </a:rPr>
              <a:t> 3.2</a:t>
            </a:r>
            <a:r>
              <a:rPr lang="fr-FR" sz="1300" dirty="0">
                <a:solidFill>
                  <a:schemeClr val="tx1"/>
                </a:solidFill>
                <a:latin typeface="Arial Rounded MT Bold" pitchFamily="34" charset="0"/>
              </a:rPr>
              <a:t> : </a:t>
            </a:r>
            <a:r>
              <a:rPr lang="fr-FR" sz="1300" u="sng" dirty="0">
                <a:latin typeface="Script cole" pitchFamily="2" charset="0"/>
              </a:rPr>
              <a:t>La ligne brisée</a:t>
            </a:r>
          </a:p>
          <a:p>
            <a:pPr algn="ctr"/>
            <a:r>
              <a:rPr lang="fr-FR" sz="1300" i="1" dirty="0">
                <a:solidFill>
                  <a:schemeClr val="tx1"/>
                </a:solidFill>
                <a:latin typeface="Script cole" pitchFamily="2" charset="0"/>
              </a:rPr>
              <a:t>Séance « Éponges et feutre noir »</a:t>
            </a:r>
          </a:p>
          <a:p>
            <a:pPr algn="just"/>
            <a:r>
              <a:rPr lang="fr-FR" sz="1300" dirty="0">
                <a:solidFill>
                  <a:schemeClr val="tx1"/>
                </a:solidFill>
                <a:latin typeface="Arial Rounded MT Bold" pitchFamily="34" charset="0"/>
              </a:rPr>
              <a:t>Objectifs : </a:t>
            </a:r>
            <a:r>
              <a:rPr lang="fr-FR" sz="1300" dirty="0">
                <a:solidFill>
                  <a:schemeClr val="tx1"/>
                </a:solidFill>
                <a:latin typeface="Script cole" pitchFamily="2" charset="0"/>
              </a:rPr>
              <a:t>Passer d’un geste ample et discontinu à un geste lié et continu.</a:t>
            </a:r>
          </a:p>
          <a:p>
            <a:pPr algn="just"/>
            <a:r>
              <a:rPr lang="fr-FR" sz="1300" dirty="0">
                <a:latin typeface="Arial Rounded MT Bold" pitchFamily="34" charset="0"/>
              </a:rPr>
              <a:t>Tâche de l’enfant : </a:t>
            </a:r>
            <a:r>
              <a:rPr lang="fr-FR" sz="1300" dirty="0">
                <a:latin typeface="Script cole" pitchFamily="2" charset="0"/>
              </a:rPr>
              <a:t>Faire avec l’arrête de l’éponge deux lignes brisées, l’une au-dessus de l’autre et de couleurs différentes. Tracer au feutre noir une ligne brisée en suivant les contours des lignes brisées effectuées à l’éponge.</a:t>
            </a:r>
            <a:endParaRPr lang="fr-FR" sz="1300" dirty="0">
              <a:solidFill>
                <a:schemeClr val="tx1"/>
              </a:solidFill>
              <a:latin typeface="Script cole" pitchFamily="2" charset="0"/>
            </a:endParaRPr>
          </a:p>
        </p:txBody>
      </p:sp>
      <p:pic>
        <p:nvPicPr>
          <p:cNvPr id="22" name="Image 21"/>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17275" t="19193" r="17150" b="19193"/>
          <a:stretch/>
        </p:blipFill>
        <p:spPr>
          <a:xfrm>
            <a:off x="4822458" y="415831"/>
            <a:ext cx="1828800" cy="1288730"/>
          </a:xfrm>
          <a:prstGeom prst="rect">
            <a:avLst/>
          </a:prstGeom>
          <a:effectLst>
            <a:outerShdw blurRad="63500" sx="102000" sy="102000" algn="ctr" rotWithShape="0">
              <a:prstClr val="black">
                <a:alpha val="40000"/>
              </a:prstClr>
            </a:outerShdw>
          </a:effectLst>
        </p:spPr>
      </p:pic>
      <p:sp>
        <p:nvSpPr>
          <p:cNvPr id="23" name="Rectangle 22"/>
          <p:cNvSpPr/>
          <p:nvPr/>
        </p:nvSpPr>
        <p:spPr>
          <a:xfrm>
            <a:off x="129158" y="3930548"/>
            <a:ext cx="6624736" cy="1913568"/>
          </a:xfrm>
          <a:prstGeom prst="rect">
            <a:avLst/>
          </a:prstGeom>
          <a:solidFill>
            <a:schemeClr val="bg1"/>
          </a:solidFill>
          <a:ln>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400" dirty="0">
              <a:solidFill>
                <a:schemeClr val="tx1"/>
              </a:solidFill>
              <a:latin typeface="Script cole" pitchFamily="2" charset="0"/>
            </a:endParaRPr>
          </a:p>
        </p:txBody>
      </p:sp>
      <p:sp>
        <p:nvSpPr>
          <p:cNvPr id="24" name="ZoneTexte 23"/>
          <p:cNvSpPr txBox="1"/>
          <p:nvPr/>
        </p:nvSpPr>
        <p:spPr>
          <a:xfrm>
            <a:off x="140017" y="3930548"/>
            <a:ext cx="4601101" cy="1892826"/>
          </a:xfrm>
          <a:prstGeom prst="rect">
            <a:avLst/>
          </a:prstGeom>
          <a:noFill/>
        </p:spPr>
        <p:txBody>
          <a:bodyPr wrap="square" rtlCol="0">
            <a:spAutoFit/>
          </a:bodyPr>
          <a:lstStyle/>
          <a:p>
            <a:pPr algn="ctr"/>
            <a:r>
              <a:rPr lang="fr-FR" sz="1300" dirty="0">
                <a:solidFill>
                  <a:schemeClr val="tx1"/>
                </a:solidFill>
                <a:latin typeface="Arial Rounded MT Bold" pitchFamily="34" charset="0"/>
              </a:rPr>
              <a:t>Graphisme</a:t>
            </a:r>
            <a:r>
              <a:rPr lang="fr-FR" sz="1300" dirty="0">
                <a:latin typeface="Arial Rounded MT Bold" pitchFamily="34" charset="0"/>
              </a:rPr>
              <a:t> 3.2</a:t>
            </a:r>
            <a:r>
              <a:rPr lang="fr-FR" sz="1300" dirty="0">
                <a:solidFill>
                  <a:schemeClr val="tx1"/>
                </a:solidFill>
                <a:latin typeface="Arial Rounded MT Bold" pitchFamily="34" charset="0"/>
              </a:rPr>
              <a:t> : </a:t>
            </a:r>
            <a:r>
              <a:rPr lang="fr-FR" sz="1300" u="sng" dirty="0">
                <a:latin typeface="Script cole" pitchFamily="2" charset="0"/>
              </a:rPr>
              <a:t>La ligne brisée</a:t>
            </a:r>
          </a:p>
          <a:p>
            <a:pPr algn="ctr"/>
            <a:r>
              <a:rPr lang="fr-FR" sz="1300" i="1" dirty="0">
                <a:solidFill>
                  <a:schemeClr val="tx1"/>
                </a:solidFill>
                <a:latin typeface="Script cole" pitchFamily="2" charset="0"/>
              </a:rPr>
              <a:t>Séance « Éponges et feutre noir »</a:t>
            </a:r>
          </a:p>
          <a:p>
            <a:pPr algn="just"/>
            <a:r>
              <a:rPr lang="fr-FR" sz="1300" dirty="0">
                <a:solidFill>
                  <a:schemeClr val="tx1"/>
                </a:solidFill>
                <a:latin typeface="Arial Rounded MT Bold" pitchFamily="34" charset="0"/>
              </a:rPr>
              <a:t>Objectifs : </a:t>
            </a:r>
            <a:r>
              <a:rPr lang="fr-FR" sz="1300" dirty="0">
                <a:solidFill>
                  <a:schemeClr val="tx1"/>
                </a:solidFill>
                <a:latin typeface="Script cole" pitchFamily="2" charset="0"/>
              </a:rPr>
              <a:t>Passer d’un geste ample et discontinu à un geste lié et continu.</a:t>
            </a:r>
          </a:p>
          <a:p>
            <a:pPr algn="just"/>
            <a:r>
              <a:rPr lang="fr-FR" sz="1300" dirty="0">
                <a:latin typeface="Arial Rounded MT Bold" pitchFamily="34" charset="0"/>
              </a:rPr>
              <a:t>Tâche de l’enfant : </a:t>
            </a:r>
            <a:r>
              <a:rPr lang="fr-FR" sz="1300" dirty="0">
                <a:latin typeface="Script cole" pitchFamily="2" charset="0"/>
              </a:rPr>
              <a:t>Faire avec l’arrête de l’éponge deux lignes brisées, l’une au-dessus de l’autre et de couleurs différentes. Tracer au feutre noir une ligne brisée en suivant les contours des lignes brisées effectuées à l’éponge.</a:t>
            </a:r>
            <a:endParaRPr lang="fr-FR" sz="1300" dirty="0">
              <a:solidFill>
                <a:schemeClr val="tx1"/>
              </a:solidFill>
              <a:latin typeface="Script cole" pitchFamily="2" charset="0"/>
            </a:endParaRPr>
          </a:p>
        </p:txBody>
      </p:sp>
      <p:pic>
        <p:nvPicPr>
          <p:cNvPr id="25" name="Image 24"/>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17275" t="19193" r="17150" b="19193"/>
          <a:stretch/>
        </p:blipFill>
        <p:spPr>
          <a:xfrm>
            <a:off x="4822458" y="4242967"/>
            <a:ext cx="1828800" cy="1288730"/>
          </a:xfrm>
          <a:prstGeom prst="rect">
            <a:avLst/>
          </a:prstGeom>
          <a:effectLst>
            <a:outerShdw blurRad="63500" sx="102000" sy="102000" algn="ctr" rotWithShape="0">
              <a:prstClr val="black">
                <a:alpha val="40000"/>
              </a:prstClr>
            </a:outerShdw>
          </a:effectLst>
        </p:spPr>
      </p:pic>
      <p:sp>
        <p:nvSpPr>
          <p:cNvPr id="26" name="Rectangle 25"/>
          <p:cNvSpPr/>
          <p:nvPr/>
        </p:nvSpPr>
        <p:spPr>
          <a:xfrm>
            <a:off x="129158" y="5844116"/>
            <a:ext cx="6624736" cy="1913568"/>
          </a:xfrm>
          <a:prstGeom prst="rect">
            <a:avLst/>
          </a:prstGeom>
          <a:solidFill>
            <a:schemeClr val="bg1"/>
          </a:solidFill>
          <a:ln>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400" dirty="0">
              <a:solidFill>
                <a:schemeClr val="tx1"/>
              </a:solidFill>
              <a:latin typeface="Script cole" pitchFamily="2" charset="0"/>
            </a:endParaRPr>
          </a:p>
        </p:txBody>
      </p:sp>
      <p:sp>
        <p:nvSpPr>
          <p:cNvPr id="27" name="ZoneTexte 26"/>
          <p:cNvSpPr txBox="1"/>
          <p:nvPr/>
        </p:nvSpPr>
        <p:spPr>
          <a:xfrm>
            <a:off x="140017" y="5844116"/>
            <a:ext cx="4601101" cy="1892826"/>
          </a:xfrm>
          <a:prstGeom prst="rect">
            <a:avLst/>
          </a:prstGeom>
          <a:noFill/>
        </p:spPr>
        <p:txBody>
          <a:bodyPr wrap="square" rtlCol="0">
            <a:spAutoFit/>
          </a:bodyPr>
          <a:lstStyle/>
          <a:p>
            <a:pPr algn="ctr"/>
            <a:r>
              <a:rPr lang="fr-FR" sz="1300" dirty="0">
                <a:solidFill>
                  <a:schemeClr val="tx1"/>
                </a:solidFill>
                <a:latin typeface="Arial Rounded MT Bold" pitchFamily="34" charset="0"/>
              </a:rPr>
              <a:t>Graphisme</a:t>
            </a:r>
            <a:r>
              <a:rPr lang="fr-FR" sz="1300" dirty="0">
                <a:latin typeface="Arial Rounded MT Bold" pitchFamily="34" charset="0"/>
              </a:rPr>
              <a:t> 3.2</a:t>
            </a:r>
            <a:r>
              <a:rPr lang="fr-FR" sz="1300" dirty="0">
                <a:solidFill>
                  <a:schemeClr val="tx1"/>
                </a:solidFill>
                <a:latin typeface="Arial Rounded MT Bold" pitchFamily="34" charset="0"/>
              </a:rPr>
              <a:t> : </a:t>
            </a:r>
            <a:r>
              <a:rPr lang="fr-FR" sz="1300" u="sng" dirty="0">
                <a:latin typeface="Script cole" pitchFamily="2" charset="0"/>
              </a:rPr>
              <a:t>La ligne brisée</a:t>
            </a:r>
          </a:p>
          <a:p>
            <a:pPr algn="ctr"/>
            <a:r>
              <a:rPr lang="fr-FR" sz="1300" i="1" dirty="0">
                <a:solidFill>
                  <a:schemeClr val="tx1"/>
                </a:solidFill>
                <a:latin typeface="Script cole" pitchFamily="2" charset="0"/>
              </a:rPr>
              <a:t>Séance « Éponges et feutre noir »</a:t>
            </a:r>
          </a:p>
          <a:p>
            <a:pPr algn="just"/>
            <a:r>
              <a:rPr lang="fr-FR" sz="1300" dirty="0">
                <a:solidFill>
                  <a:schemeClr val="tx1"/>
                </a:solidFill>
                <a:latin typeface="Arial Rounded MT Bold" pitchFamily="34" charset="0"/>
              </a:rPr>
              <a:t>Objectifs : </a:t>
            </a:r>
            <a:r>
              <a:rPr lang="fr-FR" sz="1300" dirty="0">
                <a:solidFill>
                  <a:schemeClr val="tx1"/>
                </a:solidFill>
                <a:latin typeface="Script cole" pitchFamily="2" charset="0"/>
              </a:rPr>
              <a:t>Passer d’un geste ample et discontinu à un geste lié et continu.</a:t>
            </a:r>
          </a:p>
          <a:p>
            <a:pPr algn="just"/>
            <a:r>
              <a:rPr lang="fr-FR" sz="1300" dirty="0">
                <a:latin typeface="Arial Rounded MT Bold" pitchFamily="34" charset="0"/>
              </a:rPr>
              <a:t>Tâche de l’enfant : </a:t>
            </a:r>
            <a:r>
              <a:rPr lang="fr-FR" sz="1300" dirty="0">
                <a:latin typeface="Script cole" pitchFamily="2" charset="0"/>
              </a:rPr>
              <a:t>Faire avec l’arrête de l’éponge deux lignes brisées, l’une au-dessus de l’autre et de couleurs différentes. Tracer au feutre noir une ligne brisée en suivant les contours des lignes brisées effectuées à l’éponge.</a:t>
            </a:r>
            <a:endParaRPr lang="fr-FR" sz="1300" dirty="0">
              <a:solidFill>
                <a:schemeClr val="tx1"/>
              </a:solidFill>
              <a:latin typeface="Script cole" pitchFamily="2" charset="0"/>
            </a:endParaRPr>
          </a:p>
        </p:txBody>
      </p:sp>
      <p:pic>
        <p:nvPicPr>
          <p:cNvPr id="28" name="Image 27"/>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17275" t="19193" r="17150" b="19193"/>
          <a:stretch/>
        </p:blipFill>
        <p:spPr>
          <a:xfrm>
            <a:off x="4822458" y="6156535"/>
            <a:ext cx="1828800" cy="1288730"/>
          </a:xfrm>
          <a:prstGeom prst="rect">
            <a:avLst/>
          </a:prstGeom>
          <a:effectLst>
            <a:outerShdw blurRad="63500" sx="102000" sy="102000" algn="ctr" rotWithShape="0">
              <a:prstClr val="black">
                <a:alpha val="40000"/>
              </a:prstClr>
            </a:outerShdw>
          </a:effectLst>
        </p:spPr>
      </p:pic>
      <p:sp>
        <p:nvSpPr>
          <p:cNvPr id="29" name="Rectangle 28"/>
          <p:cNvSpPr/>
          <p:nvPr/>
        </p:nvSpPr>
        <p:spPr>
          <a:xfrm>
            <a:off x="129158" y="7757684"/>
            <a:ext cx="6624736" cy="1913568"/>
          </a:xfrm>
          <a:prstGeom prst="rect">
            <a:avLst/>
          </a:prstGeom>
          <a:solidFill>
            <a:schemeClr val="bg1"/>
          </a:solidFill>
          <a:ln>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400" dirty="0">
              <a:solidFill>
                <a:schemeClr val="tx1"/>
              </a:solidFill>
              <a:latin typeface="Script cole" pitchFamily="2" charset="0"/>
            </a:endParaRPr>
          </a:p>
        </p:txBody>
      </p:sp>
      <p:sp>
        <p:nvSpPr>
          <p:cNvPr id="30" name="ZoneTexte 29"/>
          <p:cNvSpPr txBox="1"/>
          <p:nvPr/>
        </p:nvSpPr>
        <p:spPr>
          <a:xfrm>
            <a:off x="140017" y="7757684"/>
            <a:ext cx="4601101" cy="1892826"/>
          </a:xfrm>
          <a:prstGeom prst="rect">
            <a:avLst/>
          </a:prstGeom>
          <a:noFill/>
        </p:spPr>
        <p:txBody>
          <a:bodyPr wrap="square" rtlCol="0">
            <a:spAutoFit/>
          </a:bodyPr>
          <a:lstStyle/>
          <a:p>
            <a:pPr algn="ctr"/>
            <a:r>
              <a:rPr lang="fr-FR" sz="1300" dirty="0">
                <a:solidFill>
                  <a:schemeClr val="tx1"/>
                </a:solidFill>
                <a:latin typeface="Arial Rounded MT Bold" pitchFamily="34" charset="0"/>
              </a:rPr>
              <a:t>Graphisme</a:t>
            </a:r>
            <a:r>
              <a:rPr lang="fr-FR" sz="1300" dirty="0">
                <a:latin typeface="Arial Rounded MT Bold" pitchFamily="34" charset="0"/>
              </a:rPr>
              <a:t> 3.2</a:t>
            </a:r>
            <a:r>
              <a:rPr lang="fr-FR" sz="1300" dirty="0">
                <a:solidFill>
                  <a:schemeClr val="tx1"/>
                </a:solidFill>
                <a:latin typeface="Arial Rounded MT Bold" pitchFamily="34" charset="0"/>
              </a:rPr>
              <a:t> : </a:t>
            </a:r>
            <a:r>
              <a:rPr lang="fr-FR" sz="1300" u="sng" dirty="0">
                <a:latin typeface="Script cole" pitchFamily="2" charset="0"/>
              </a:rPr>
              <a:t>La ligne brisée</a:t>
            </a:r>
          </a:p>
          <a:p>
            <a:pPr algn="ctr"/>
            <a:r>
              <a:rPr lang="fr-FR" sz="1300" i="1" dirty="0">
                <a:solidFill>
                  <a:schemeClr val="tx1"/>
                </a:solidFill>
                <a:latin typeface="Script cole" pitchFamily="2" charset="0"/>
              </a:rPr>
              <a:t>Séance « Éponges et feutre noir »</a:t>
            </a:r>
          </a:p>
          <a:p>
            <a:pPr algn="just"/>
            <a:r>
              <a:rPr lang="fr-FR" sz="1300" dirty="0">
                <a:solidFill>
                  <a:schemeClr val="tx1"/>
                </a:solidFill>
                <a:latin typeface="Arial Rounded MT Bold" pitchFamily="34" charset="0"/>
              </a:rPr>
              <a:t>Objectifs : </a:t>
            </a:r>
            <a:r>
              <a:rPr lang="fr-FR" sz="1300" dirty="0">
                <a:solidFill>
                  <a:schemeClr val="tx1"/>
                </a:solidFill>
                <a:latin typeface="Script cole" pitchFamily="2" charset="0"/>
              </a:rPr>
              <a:t>Passer d’un geste ample et discontinu à un geste lié et continu.</a:t>
            </a:r>
          </a:p>
          <a:p>
            <a:pPr algn="just"/>
            <a:r>
              <a:rPr lang="fr-FR" sz="1300" dirty="0">
                <a:latin typeface="Arial Rounded MT Bold" pitchFamily="34" charset="0"/>
              </a:rPr>
              <a:t>Tâche de l’enfant : </a:t>
            </a:r>
            <a:r>
              <a:rPr lang="fr-FR" sz="1300" dirty="0">
                <a:latin typeface="Script cole" pitchFamily="2" charset="0"/>
              </a:rPr>
              <a:t>Faire avec l’arrête de l’éponge deux lignes brisées, l’une au-dessus de l’autre et de couleurs différentes. Tracer au feutre noir une ligne brisée en suivant les contours des lignes brisées effectuées à l’éponge.</a:t>
            </a:r>
            <a:endParaRPr lang="fr-FR" sz="1300" dirty="0">
              <a:solidFill>
                <a:schemeClr val="tx1"/>
              </a:solidFill>
              <a:latin typeface="Script cole" pitchFamily="2" charset="0"/>
            </a:endParaRPr>
          </a:p>
        </p:txBody>
      </p:sp>
      <p:pic>
        <p:nvPicPr>
          <p:cNvPr id="31" name="Image 30"/>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17275" t="19193" r="17150" b="19193"/>
          <a:stretch/>
        </p:blipFill>
        <p:spPr>
          <a:xfrm>
            <a:off x="4822458" y="8070103"/>
            <a:ext cx="1828800" cy="128873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288698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129158" y="3930548"/>
            <a:ext cx="6624736" cy="1913568"/>
          </a:xfrm>
          <a:prstGeom prst="rect">
            <a:avLst/>
          </a:prstGeom>
          <a:solidFill>
            <a:schemeClr val="bg1"/>
          </a:solidFill>
          <a:ln>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400" dirty="0">
              <a:solidFill>
                <a:schemeClr val="tx1"/>
              </a:solidFill>
              <a:latin typeface="Script cole" pitchFamily="2" charset="0"/>
            </a:endParaRPr>
          </a:p>
        </p:txBody>
      </p:sp>
      <p:sp>
        <p:nvSpPr>
          <p:cNvPr id="18" name="ZoneTexte 17"/>
          <p:cNvSpPr txBox="1"/>
          <p:nvPr/>
        </p:nvSpPr>
        <p:spPr>
          <a:xfrm>
            <a:off x="140017" y="3930548"/>
            <a:ext cx="4657135" cy="1815882"/>
          </a:xfrm>
          <a:prstGeom prst="rect">
            <a:avLst/>
          </a:prstGeom>
          <a:noFill/>
        </p:spPr>
        <p:txBody>
          <a:bodyPr wrap="square" rtlCol="0">
            <a:spAutoFit/>
          </a:bodyPr>
          <a:lstStyle/>
          <a:p>
            <a:pPr algn="ctr"/>
            <a:r>
              <a:rPr lang="fr-FR" sz="1400" dirty="0">
                <a:solidFill>
                  <a:schemeClr val="tx1"/>
                </a:solidFill>
                <a:latin typeface="Arial Rounded MT Bold" pitchFamily="34" charset="0"/>
              </a:rPr>
              <a:t>Graphisme</a:t>
            </a:r>
            <a:r>
              <a:rPr lang="fr-FR" sz="1400" dirty="0">
                <a:latin typeface="Arial Rounded MT Bold" pitchFamily="34" charset="0"/>
              </a:rPr>
              <a:t> 3.3</a:t>
            </a:r>
            <a:r>
              <a:rPr lang="fr-FR" sz="1400" dirty="0">
                <a:solidFill>
                  <a:schemeClr val="tx1"/>
                </a:solidFill>
                <a:latin typeface="Arial Rounded MT Bold" pitchFamily="34" charset="0"/>
              </a:rPr>
              <a:t> : </a:t>
            </a:r>
            <a:r>
              <a:rPr lang="fr-FR" sz="1400" u="sng" dirty="0">
                <a:latin typeface="Script cole" pitchFamily="2" charset="0"/>
              </a:rPr>
              <a:t>La ligne brisée</a:t>
            </a:r>
          </a:p>
          <a:p>
            <a:pPr algn="ctr"/>
            <a:r>
              <a:rPr lang="fr-FR" sz="1400" i="1" dirty="0">
                <a:solidFill>
                  <a:schemeClr val="tx1"/>
                </a:solidFill>
                <a:latin typeface="Script cole" pitchFamily="2" charset="0"/>
              </a:rPr>
              <a:t>Séance « Ronds et feutres »</a:t>
            </a:r>
          </a:p>
          <a:p>
            <a:pPr algn="just"/>
            <a:r>
              <a:rPr lang="fr-FR" sz="1400" dirty="0">
                <a:solidFill>
                  <a:schemeClr val="tx1"/>
                </a:solidFill>
                <a:latin typeface="Arial Rounded MT Bold" pitchFamily="34" charset="0"/>
              </a:rPr>
              <a:t>Objectifs : </a:t>
            </a:r>
            <a:r>
              <a:rPr lang="fr-FR" sz="1400" dirty="0">
                <a:solidFill>
                  <a:schemeClr val="tx1"/>
                </a:solidFill>
                <a:latin typeface="Script cole" pitchFamily="2" charset="0"/>
              </a:rPr>
              <a:t>Reproduire régulièrement des lignes brisées dans un espace limité.</a:t>
            </a:r>
          </a:p>
          <a:p>
            <a:pPr algn="just"/>
            <a:r>
              <a:rPr lang="fr-FR" sz="1400" dirty="0">
                <a:latin typeface="Arial Rounded MT Bold" pitchFamily="34" charset="0"/>
              </a:rPr>
              <a:t>Tâche de l’enfant : </a:t>
            </a:r>
            <a:r>
              <a:rPr lang="fr-FR" sz="1400" dirty="0">
                <a:latin typeface="Script cole" pitchFamily="2" charset="0"/>
              </a:rPr>
              <a:t>Découper les ronds et les coller du plus grand au plus petit sur le plus grand. Tracer des lignes brisées dans les espaces laissés libres par les ronds.</a:t>
            </a:r>
            <a:endParaRPr lang="fr-FR" sz="1400" dirty="0">
              <a:solidFill>
                <a:schemeClr val="tx1"/>
              </a:solidFill>
              <a:latin typeface="Script cole" pitchFamily="2" charset="0"/>
            </a:endParaRPr>
          </a:p>
        </p:txBody>
      </p:sp>
      <p:pic>
        <p:nvPicPr>
          <p:cNvPr id="19" name="Image 18"/>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19752" t="18801" r="24236" b="19586"/>
          <a:stretch/>
        </p:blipFill>
        <p:spPr>
          <a:xfrm>
            <a:off x="5089158" y="4315906"/>
            <a:ext cx="1562100" cy="1288730"/>
          </a:xfrm>
          <a:prstGeom prst="rect">
            <a:avLst/>
          </a:prstGeom>
          <a:effectLst>
            <a:outerShdw blurRad="63500" sx="102000" sy="102000" algn="ctr" rotWithShape="0">
              <a:prstClr val="black">
                <a:alpha val="40000"/>
              </a:prstClr>
            </a:outerShdw>
          </a:effectLst>
        </p:spPr>
      </p:pic>
      <p:sp>
        <p:nvSpPr>
          <p:cNvPr id="20" name="Rectangle 19"/>
          <p:cNvSpPr/>
          <p:nvPr/>
        </p:nvSpPr>
        <p:spPr>
          <a:xfrm>
            <a:off x="129158" y="2016980"/>
            <a:ext cx="6624736" cy="1913568"/>
          </a:xfrm>
          <a:prstGeom prst="rect">
            <a:avLst/>
          </a:prstGeom>
          <a:solidFill>
            <a:schemeClr val="bg1"/>
          </a:solidFill>
          <a:ln>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400" dirty="0">
              <a:solidFill>
                <a:schemeClr val="tx1"/>
              </a:solidFill>
              <a:latin typeface="Script cole" pitchFamily="2" charset="0"/>
            </a:endParaRPr>
          </a:p>
        </p:txBody>
      </p:sp>
      <p:sp>
        <p:nvSpPr>
          <p:cNvPr id="21" name="ZoneTexte 20"/>
          <p:cNvSpPr txBox="1"/>
          <p:nvPr/>
        </p:nvSpPr>
        <p:spPr>
          <a:xfrm>
            <a:off x="140017" y="2016980"/>
            <a:ext cx="4657135" cy="1815882"/>
          </a:xfrm>
          <a:prstGeom prst="rect">
            <a:avLst/>
          </a:prstGeom>
          <a:noFill/>
        </p:spPr>
        <p:txBody>
          <a:bodyPr wrap="square" rtlCol="0">
            <a:spAutoFit/>
          </a:bodyPr>
          <a:lstStyle/>
          <a:p>
            <a:pPr algn="ctr"/>
            <a:r>
              <a:rPr lang="fr-FR" sz="1400" dirty="0">
                <a:solidFill>
                  <a:schemeClr val="tx1"/>
                </a:solidFill>
                <a:latin typeface="Arial Rounded MT Bold" pitchFamily="34" charset="0"/>
              </a:rPr>
              <a:t>Graphisme</a:t>
            </a:r>
            <a:r>
              <a:rPr lang="fr-FR" sz="1400" dirty="0">
                <a:latin typeface="Arial Rounded MT Bold" pitchFamily="34" charset="0"/>
              </a:rPr>
              <a:t> 3.3</a:t>
            </a:r>
            <a:r>
              <a:rPr lang="fr-FR" sz="1400" dirty="0">
                <a:solidFill>
                  <a:schemeClr val="tx1"/>
                </a:solidFill>
                <a:latin typeface="Arial Rounded MT Bold" pitchFamily="34" charset="0"/>
              </a:rPr>
              <a:t> : </a:t>
            </a:r>
            <a:r>
              <a:rPr lang="fr-FR" sz="1400" u="sng" dirty="0">
                <a:latin typeface="Script cole" pitchFamily="2" charset="0"/>
              </a:rPr>
              <a:t>La ligne brisée</a:t>
            </a:r>
          </a:p>
          <a:p>
            <a:pPr algn="ctr"/>
            <a:r>
              <a:rPr lang="fr-FR" sz="1400" i="1" dirty="0">
                <a:solidFill>
                  <a:schemeClr val="tx1"/>
                </a:solidFill>
                <a:latin typeface="Script cole" pitchFamily="2" charset="0"/>
              </a:rPr>
              <a:t>Séance « Ronds et feutres »</a:t>
            </a:r>
          </a:p>
          <a:p>
            <a:pPr algn="just"/>
            <a:r>
              <a:rPr lang="fr-FR" sz="1400" dirty="0">
                <a:solidFill>
                  <a:schemeClr val="tx1"/>
                </a:solidFill>
                <a:latin typeface="Arial Rounded MT Bold" pitchFamily="34" charset="0"/>
              </a:rPr>
              <a:t>Objectifs : </a:t>
            </a:r>
            <a:r>
              <a:rPr lang="fr-FR" sz="1400" dirty="0">
                <a:solidFill>
                  <a:schemeClr val="tx1"/>
                </a:solidFill>
                <a:latin typeface="Script cole" pitchFamily="2" charset="0"/>
              </a:rPr>
              <a:t>Reproduire régulièrement des lignes brisées dans un espace limité.</a:t>
            </a:r>
          </a:p>
          <a:p>
            <a:pPr algn="just"/>
            <a:r>
              <a:rPr lang="fr-FR" sz="1400" dirty="0">
                <a:latin typeface="Arial Rounded MT Bold" pitchFamily="34" charset="0"/>
              </a:rPr>
              <a:t>Tâche de l’enfant : </a:t>
            </a:r>
            <a:r>
              <a:rPr lang="fr-FR" sz="1400" dirty="0">
                <a:latin typeface="Script cole" pitchFamily="2" charset="0"/>
              </a:rPr>
              <a:t>Découper les ronds et les coller du plus grand au plus petit sur le plus grand. Tracer des lignes brisées dans les espaces laissés libres par les ronds.</a:t>
            </a:r>
            <a:endParaRPr lang="fr-FR" sz="1400" dirty="0">
              <a:solidFill>
                <a:schemeClr val="tx1"/>
              </a:solidFill>
              <a:latin typeface="Script cole" pitchFamily="2" charset="0"/>
            </a:endParaRPr>
          </a:p>
        </p:txBody>
      </p:sp>
      <p:pic>
        <p:nvPicPr>
          <p:cNvPr id="22" name="Image 21"/>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19752" t="18801" r="24236" b="19586"/>
          <a:stretch/>
        </p:blipFill>
        <p:spPr>
          <a:xfrm>
            <a:off x="5089158" y="2402338"/>
            <a:ext cx="1562100" cy="1288730"/>
          </a:xfrm>
          <a:prstGeom prst="rect">
            <a:avLst/>
          </a:prstGeom>
          <a:effectLst>
            <a:outerShdw blurRad="63500" sx="102000" sy="102000" algn="ctr" rotWithShape="0">
              <a:prstClr val="black">
                <a:alpha val="40000"/>
              </a:prstClr>
            </a:outerShdw>
          </a:effectLst>
        </p:spPr>
      </p:pic>
      <p:sp>
        <p:nvSpPr>
          <p:cNvPr id="23" name="Rectangle 22"/>
          <p:cNvSpPr/>
          <p:nvPr/>
        </p:nvSpPr>
        <p:spPr>
          <a:xfrm>
            <a:off x="129158" y="103574"/>
            <a:ext cx="6624736" cy="1913568"/>
          </a:xfrm>
          <a:prstGeom prst="rect">
            <a:avLst/>
          </a:prstGeom>
          <a:solidFill>
            <a:schemeClr val="bg1"/>
          </a:solidFill>
          <a:ln>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400" dirty="0">
              <a:solidFill>
                <a:schemeClr val="tx1"/>
              </a:solidFill>
              <a:latin typeface="Script cole" pitchFamily="2" charset="0"/>
            </a:endParaRPr>
          </a:p>
        </p:txBody>
      </p:sp>
      <p:sp>
        <p:nvSpPr>
          <p:cNvPr id="24" name="ZoneTexte 23"/>
          <p:cNvSpPr txBox="1"/>
          <p:nvPr/>
        </p:nvSpPr>
        <p:spPr>
          <a:xfrm>
            <a:off x="140017" y="103574"/>
            <a:ext cx="4657135" cy="1815882"/>
          </a:xfrm>
          <a:prstGeom prst="rect">
            <a:avLst/>
          </a:prstGeom>
          <a:noFill/>
        </p:spPr>
        <p:txBody>
          <a:bodyPr wrap="square" rtlCol="0">
            <a:spAutoFit/>
          </a:bodyPr>
          <a:lstStyle/>
          <a:p>
            <a:pPr algn="ctr"/>
            <a:r>
              <a:rPr lang="fr-FR" sz="1400" dirty="0">
                <a:solidFill>
                  <a:schemeClr val="tx1"/>
                </a:solidFill>
                <a:latin typeface="Arial Rounded MT Bold" pitchFamily="34" charset="0"/>
              </a:rPr>
              <a:t>Graphisme</a:t>
            </a:r>
            <a:r>
              <a:rPr lang="fr-FR" sz="1400" dirty="0">
                <a:latin typeface="Arial Rounded MT Bold" pitchFamily="34" charset="0"/>
              </a:rPr>
              <a:t> 3.3</a:t>
            </a:r>
            <a:r>
              <a:rPr lang="fr-FR" sz="1400" dirty="0">
                <a:solidFill>
                  <a:schemeClr val="tx1"/>
                </a:solidFill>
                <a:latin typeface="Arial Rounded MT Bold" pitchFamily="34" charset="0"/>
              </a:rPr>
              <a:t> : </a:t>
            </a:r>
            <a:r>
              <a:rPr lang="fr-FR" sz="1400" u="sng" dirty="0">
                <a:latin typeface="Script cole" pitchFamily="2" charset="0"/>
              </a:rPr>
              <a:t>La ligne brisée</a:t>
            </a:r>
          </a:p>
          <a:p>
            <a:pPr algn="ctr"/>
            <a:r>
              <a:rPr lang="fr-FR" sz="1400" i="1" dirty="0">
                <a:solidFill>
                  <a:schemeClr val="tx1"/>
                </a:solidFill>
                <a:latin typeface="Script cole" pitchFamily="2" charset="0"/>
              </a:rPr>
              <a:t>Séance « Ronds et feutres »</a:t>
            </a:r>
          </a:p>
          <a:p>
            <a:pPr algn="just"/>
            <a:r>
              <a:rPr lang="fr-FR" sz="1400" dirty="0">
                <a:solidFill>
                  <a:schemeClr val="tx1"/>
                </a:solidFill>
                <a:latin typeface="Arial Rounded MT Bold" pitchFamily="34" charset="0"/>
              </a:rPr>
              <a:t>Objectifs : </a:t>
            </a:r>
            <a:r>
              <a:rPr lang="fr-FR" sz="1400" dirty="0">
                <a:solidFill>
                  <a:schemeClr val="tx1"/>
                </a:solidFill>
                <a:latin typeface="Script cole" pitchFamily="2" charset="0"/>
              </a:rPr>
              <a:t>Reproduire régulièrement des lignes brisées dans un espace limité.</a:t>
            </a:r>
          </a:p>
          <a:p>
            <a:pPr algn="just"/>
            <a:r>
              <a:rPr lang="fr-FR" sz="1400" dirty="0">
                <a:latin typeface="Arial Rounded MT Bold" pitchFamily="34" charset="0"/>
              </a:rPr>
              <a:t>Tâche de l’enfant : </a:t>
            </a:r>
            <a:r>
              <a:rPr lang="fr-FR" sz="1400" dirty="0">
                <a:latin typeface="Script cole" pitchFamily="2" charset="0"/>
              </a:rPr>
              <a:t>Découper les ronds et les coller du plus grand au plus petit sur le plus grand. Tracer des lignes brisées dans les espaces laissés libres par les ronds.</a:t>
            </a:r>
            <a:endParaRPr lang="fr-FR" sz="1400" dirty="0">
              <a:solidFill>
                <a:schemeClr val="tx1"/>
              </a:solidFill>
              <a:latin typeface="Script cole" pitchFamily="2" charset="0"/>
            </a:endParaRPr>
          </a:p>
        </p:txBody>
      </p:sp>
      <p:pic>
        <p:nvPicPr>
          <p:cNvPr id="25" name="Image 24"/>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19752" t="18801" r="24236" b="19586"/>
          <a:stretch/>
        </p:blipFill>
        <p:spPr>
          <a:xfrm>
            <a:off x="5089158" y="488932"/>
            <a:ext cx="1562100" cy="1288730"/>
          </a:xfrm>
          <a:prstGeom prst="rect">
            <a:avLst/>
          </a:prstGeom>
          <a:effectLst>
            <a:outerShdw blurRad="63500" sx="102000" sy="102000" algn="ctr" rotWithShape="0">
              <a:prstClr val="black">
                <a:alpha val="40000"/>
              </a:prstClr>
            </a:outerShdw>
          </a:effectLst>
        </p:spPr>
      </p:pic>
      <p:sp>
        <p:nvSpPr>
          <p:cNvPr id="26" name="Rectangle 25"/>
          <p:cNvSpPr/>
          <p:nvPr/>
        </p:nvSpPr>
        <p:spPr>
          <a:xfrm>
            <a:off x="129158" y="5844116"/>
            <a:ext cx="6624736" cy="1913568"/>
          </a:xfrm>
          <a:prstGeom prst="rect">
            <a:avLst/>
          </a:prstGeom>
          <a:solidFill>
            <a:schemeClr val="bg1"/>
          </a:solidFill>
          <a:ln>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400" dirty="0">
              <a:solidFill>
                <a:schemeClr val="tx1"/>
              </a:solidFill>
              <a:latin typeface="Script cole" pitchFamily="2" charset="0"/>
            </a:endParaRPr>
          </a:p>
        </p:txBody>
      </p:sp>
      <p:sp>
        <p:nvSpPr>
          <p:cNvPr id="27" name="ZoneTexte 26"/>
          <p:cNvSpPr txBox="1"/>
          <p:nvPr/>
        </p:nvSpPr>
        <p:spPr>
          <a:xfrm>
            <a:off x="140017" y="5844116"/>
            <a:ext cx="4657135" cy="1815882"/>
          </a:xfrm>
          <a:prstGeom prst="rect">
            <a:avLst/>
          </a:prstGeom>
          <a:noFill/>
        </p:spPr>
        <p:txBody>
          <a:bodyPr wrap="square" rtlCol="0">
            <a:spAutoFit/>
          </a:bodyPr>
          <a:lstStyle/>
          <a:p>
            <a:pPr algn="ctr"/>
            <a:r>
              <a:rPr lang="fr-FR" sz="1400" dirty="0">
                <a:solidFill>
                  <a:schemeClr val="tx1"/>
                </a:solidFill>
                <a:latin typeface="Arial Rounded MT Bold" pitchFamily="34" charset="0"/>
              </a:rPr>
              <a:t>Graphisme</a:t>
            </a:r>
            <a:r>
              <a:rPr lang="fr-FR" sz="1400" dirty="0">
                <a:latin typeface="Arial Rounded MT Bold" pitchFamily="34" charset="0"/>
              </a:rPr>
              <a:t> 3.3</a:t>
            </a:r>
            <a:r>
              <a:rPr lang="fr-FR" sz="1400" dirty="0">
                <a:solidFill>
                  <a:schemeClr val="tx1"/>
                </a:solidFill>
                <a:latin typeface="Arial Rounded MT Bold" pitchFamily="34" charset="0"/>
              </a:rPr>
              <a:t> : </a:t>
            </a:r>
            <a:r>
              <a:rPr lang="fr-FR" sz="1400" u="sng" dirty="0">
                <a:latin typeface="Script cole" pitchFamily="2" charset="0"/>
              </a:rPr>
              <a:t>La ligne brisée</a:t>
            </a:r>
          </a:p>
          <a:p>
            <a:pPr algn="ctr"/>
            <a:r>
              <a:rPr lang="fr-FR" sz="1400" i="1" dirty="0">
                <a:solidFill>
                  <a:schemeClr val="tx1"/>
                </a:solidFill>
                <a:latin typeface="Script cole" pitchFamily="2" charset="0"/>
              </a:rPr>
              <a:t>Séance « Ronds et feutres »</a:t>
            </a:r>
          </a:p>
          <a:p>
            <a:pPr algn="just"/>
            <a:r>
              <a:rPr lang="fr-FR" sz="1400" dirty="0">
                <a:solidFill>
                  <a:schemeClr val="tx1"/>
                </a:solidFill>
                <a:latin typeface="Arial Rounded MT Bold" pitchFamily="34" charset="0"/>
              </a:rPr>
              <a:t>Objectifs : </a:t>
            </a:r>
            <a:r>
              <a:rPr lang="fr-FR" sz="1400" dirty="0">
                <a:solidFill>
                  <a:schemeClr val="tx1"/>
                </a:solidFill>
                <a:latin typeface="Script cole" pitchFamily="2" charset="0"/>
              </a:rPr>
              <a:t>Reproduire régulièrement des lignes brisées dans un espace limité.</a:t>
            </a:r>
          </a:p>
          <a:p>
            <a:pPr algn="just"/>
            <a:r>
              <a:rPr lang="fr-FR" sz="1400" dirty="0">
                <a:latin typeface="Arial Rounded MT Bold" pitchFamily="34" charset="0"/>
              </a:rPr>
              <a:t>Tâche de l’enfant : </a:t>
            </a:r>
            <a:r>
              <a:rPr lang="fr-FR" sz="1400" dirty="0">
                <a:latin typeface="Script cole" pitchFamily="2" charset="0"/>
              </a:rPr>
              <a:t>Découper les ronds et les coller du plus grand au plus petit sur le plus grand. Tracer des lignes brisées dans les espaces laissés libres par les ronds.</a:t>
            </a:r>
            <a:endParaRPr lang="fr-FR" sz="1400" dirty="0">
              <a:solidFill>
                <a:schemeClr val="tx1"/>
              </a:solidFill>
              <a:latin typeface="Script cole" pitchFamily="2" charset="0"/>
            </a:endParaRPr>
          </a:p>
        </p:txBody>
      </p:sp>
      <p:pic>
        <p:nvPicPr>
          <p:cNvPr id="28" name="Image 27"/>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19752" t="18801" r="24236" b="19586"/>
          <a:stretch/>
        </p:blipFill>
        <p:spPr>
          <a:xfrm>
            <a:off x="5089158" y="6229474"/>
            <a:ext cx="1562100" cy="1288730"/>
          </a:xfrm>
          <a:prstGeom prst="rect">
            <a:avLst/>
          </a:prstGeom>
          <a:effectLst>
            <a:outerShdw blurRad="63500" sx="102000" sy="102000" algn="ctr" rotWithShape="0">
              <a:prstClr val="black">
                <a:alpha val="40000"/>
              </a:prstClr>
            </a:outerShdw>
          </a:effectLst>
        </p:spPr>
      </p:pic>
      <p:sp>
        <p:nvSpPr>
          <p:cNvPr id="29" name="Rectangle 28"/>
          <p:cNvSpPr/>
          <p:nvPr/>
        </p:nvSpPr>
        <p:spPr>
          <a:xfrm>
            <a:off x="129158" y="7757522"/>
            <a:ext cx="6624736" cy="1913568"/>
          </a:xfrm>
          <a:prstGeom prst="rect">
            <a:avLst/>
          </a:prstGeom>
          <a:solidFill>
            <a:schemeClr val="bg1"/>
          </a:solidFill>
          <a:ln>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400" dirty="0">
              <a:solidFill>
                <a:schemeClr val="tx1"/>
              </a:solidFill>
              <a:latin typeface="Script cole" pitchFamily="2" charset="0"/>
            </a:endParaRPr>
          </a:p>
        </p:txBody>
      </p:sp>
      <p:sp>
        <p:nvSpPr>
          <p:cNvPr id="30" name="ZoneTexte 29"/>
          <p:cNvSpPr txBox="1"/>
          <p:nvPr/>
        </p:nvSpPr>
        <p:spPr>
          <a:xfrm>
            <a:off x="140017" y="7757522"/>
            <a:ext cx="4657135" cy="1815882"/>
          </a:xfrm>
          <a:prstGeom prst="rect">
            <a:avLst/>
          </a:prstGeom>
          <a:noFill/>
        </p:spPr>
        <p:txBody>
          <a:bodyPr wrap="square" rtlCol="0">
            <a:spAutoFit/>
          </a:bodyPr>
          <a:lstStyle/>
          <a:p>
            <a:pPr algn="ctr"/>
            <a:r>
              <a:rPr lang="fr-FR" sz="1400" dirty="0">
                <a:solidFill>
                  <a:schemeClr val="tx1"/>
                </a:solidFill>
                <a:latin typeface="Arial Rounded MT Bold" pitchFamily="34" charset="0"/>
              </a:rPr>
              <a:t>Graphisme</a:t>
            </a:r>
            <a:r>
              <a:rPr lang="fr-FR" sz="1400" dirty="0">
                <a:latin typeface="Arial Rounded MT Bold" pitchFamily="34" charset="0"/>
              </a:rPr>
              <a:t> 3.3</a:t>
            </a:r>
            <a:r>
              <a:rPr lang="fr-FR" sz="1400" dirty="0">
                <a:solidFill>
                  <a:schemeClr val="tx1"/>
                </a:solidFill>
                <a:latin typeface="Arial Rounded MT Bold" pitchFamily="34" charset="0"/>
              </a:rPr>
              <a:t> : </a:t>
            </a:r>
            <a:r>
              <a:rPr lang="fr-FR" sz="1400" u="sng" dirty="0">
                <a:latin typeface="Script cole" pitchFamily="2" charset="0"/>
              </a:rPr>
              <a:t>La ligne brisée</a:t>
            </a:r>
          </a:p>
          <a:p>
            <a:pPr algn="ctr"/>
            <a:r>
              <a:rPr lang="fr-FR" sz="1400" i="1" dirty="0">
                <a:solidFill>
                  <a:schemeClr val="tx1"/>
                </a:solidFill>
                <a:latin typeface="Script cole" pitchFamily="2" charset="0"/>
              </a:rPr>
              <a:t>Séance « Ronds et feutres »</a:t>
            </a:r>
          </a:p>
          <a:p>
            <a:pPr algn="just"/>
            <a:r>
              <a:rPr lang="fr-FR" sz="1400" dirty="0">
                <a:solidFill>
                  <a:schemeClr val="tx1"/>
                </a:solidFill>
                <a:latin typeface="Arial Rounded MT Bold" pitchFamily="34" charset="0"/>
              </a:rPr>
              <a:t>Objectifs : </a:t>
            </a:r>
            <a:r>
              <a:rPr lang="fr-FR" sz="1400" dirty="0">
                <a:solidFill>
                  <a:schemeClr val="tx1"/>
                </a:solidFill>
                <a:latin typeface="Script cole" pitchFamily="2" charset="0"/>
              </a:rPr>
              <a:t>Reproduire régulièrement des lignes brisées dans un espace limité.</a:t>
            </a:r>
          </a:p>
          <a:p>
            <a:pPr algn="just"/>
            <a:r>
              <a:rPr lang="fr-FR" sz="1400" dirty="0">
                <a:latin typeface="Arial Rounded MT Bold" pitchFamily="34" charset="0"/>
              </a:rPr>
              <a:t>Tâche de l’enfant : </a:t>
            </a:r>
            <a:r>
              <a:rPr lang="fr-FR" sz="1400" dirty="0">
                <a:latin typeface="Script cole" pitchFamily="2" charset="0"/>
              </a:rPr>
              <a:t>Découper les ronds et les coller du plus grand au plus petit sur le plus grand. Tracer des lignes brisées dans les espaces laissés libres par les ronds.</a:t>
            </a:r>
            <a:endParaRPr lang="fr-FR" sz="1400" dirty="0">
              <a:solidFill>
                <a:schemeClr val="tx1"/>
              </a:solidFill>
              <a:latin typeface="Script cole" pitchFamily="2" charset="0"/>
            </a:endParaRPr>
          </a:p>
        </p:txBody>
      </p:sp>
      <p:pic>
        <p:nvPicPr>
          <p:cNvPr id="31" name="Image 30"/>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19752" t="18801" r="24236" b="19586"/>
          <a:stretch/>
        </p:blipFill>
        <p:spPr>
          <a:xfrm>
            <a:off x="5089158" y="8142880"/>
            <a:ext cx="1562100" cy="128873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5621620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129158" y="5844116"/>
            <a:ext cx="6624736" cy="1913568"/>
          </a:xfrm>
          <a:prstGeom prst="rect">
            <a:avLst/>
          </a:prstGeom>
          <a:solidFill>
            <a:schemeClr val="bg1"/>
          </a:solidFill>
          <a:ln>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400" dirty="0">
              <a:solidFill>
                <a:schemeClr val="tx1"/>
              </a:solidFill>
              <a:latin typeface="Script cole" pitchFamily="2" charset="0"/>
            </a:endParaRPr>
          </a:p>
        </p:txBody>
      </p:sp>
      <p:sp>
        <p:nvSpPr>
          <p:cNvPr id="18" name="ZoneTexte 17"/>
          <p:cNvSpPr txBox="1"/>
          <p:nvPr/>
        </p:nvSpPr>
        <p:spPr>
          <a:xfrm>
            <a:off x="140017" y="5844116"/>
            <a:ext cx="4585127" cy="1892826"/>
          </a:xfrm>
          <a:prstGeom prst="rect">
            <a:avLst/>
          </a:prstGeom>
          <a:noFill/>
        </p:spPr>
        <p:txBody>
          <a:bodyPr wrap="square" rtlCol="0">
            <a:spAutoFit/>
          </a:bodyPr>
          <a:lstStyle/>
          <a:p>
            <a:pPr algn="ctr"/>
            <a:r>
              <a:rPr lang="fr-FR" sz="1300" dirty="0">
                <a:solidFill>
                  <a:schemeClr val="tx1"/>
                </a:solidFill>
                <a:latin typeface="Arial Rounded MT Bold" pitchFamily="34" charset="0"/>
              </a:rPr>
              <a:t>Graphisme</a:t>
            </a:r>
            <a:r>
              <a:rPr lang="fr-FR" sz="1400" dirty="0">
                <a:latin typeface="Arial Rounded MT Bold" pitchFamily="34" charset="0"/>
              </a:rPr>
              <a:t> 3.4</a:t>
            </a:r>
            <a:r>
              <a:rPr lang="fr-FR" sz="1300" dirty="0">
                <a:solidFill>
                  <a:schemeClr val="tx1"/>
                </a:solidFill>
                <a:latin typeface="Arial Rounded MT Bold" pitchFamily="34" charset="0"/>
              </a:rPr>
              <a:t> : </a:t>
            </a:r>
            <a:r>
              <a:rPr lang="fr-FR" sz="1300" u="sng" dirty="0">
                <a:latin typeface="Script cole" pitchFamily="2" charset="0"/>
              </a:rPr>
              <a:t>La ligne brisée</a:t>
            </a:r>
          </a:p>
          <a:p>
            <a:pPr algn="ctr"/>
            <a:r>
              <a:rPr lang="fr-FR" sz="1300" i="1" dirty="0">
                <a:solidFill>
                  <a:schemeClr val="tx1"/>
                </a:solidFill>
                <a:latin typeface="Script cole" pitchFamily="2" charset="0"/>
              </a:rPr>
              <a:t>Séance « Bandes de couleur et feutre noir »</a:t>
            </a:r>
          </a:p>
          <a:p>
            <a:pPr algn="just"/>
            <a:r>
              <a:rPr lang="fr-FR" sz="1300" dirty="0">
                <a:solidFill>
                  <a:schemeClr val="tx1"/>
                </a:solidFill>
                <a:latin typeface="Arial Rounded MT Bold" pitchFamily="34" charset="0"/>
              </a:rPr>
              <a:t>Objectifs : </a:t>
            </a:r>
            <a:r>
              <a:rPr lang="fr-FR" sz="1300" dirty="0">
                <a:solidFill>
                  <a:schemeClr val="tx1"/>
                </a:solidFill>
                <a:latin typeface="Script cole" pitchFamily="2" charset="0"/>
              </a:rPr>
              <a:t>Adapter l’ampleur de son geste aux limites imposées par le support.</a:t>
            </a:r>
          </a:p>
          <a:p>
            <a:pPr algn="just"/>
            <a:r>
              <a:rPr lang="fr-FR" sz="1300" dirty="0">
                <a:latin typeface="Arial Rounded MT Bold" pitchFamily="34" charset="0"/>
              </a:rPr>
              <a:t>Tâche de l’enfant : </a:t>
            </a:r>
            <a:r>
              <a:rPr lang="fr-FR" sz="1300" dirty="0">
                <a:latin typeface="Script cole" pitchFamily="2" charset="0"/>
              </a:rPr>
              <a:t>Coller des bandes de couleur en formant une étoile. En partant du centre de l’étoile, tracer au feutre noir des lignes brisées sur les bandes de couleur. Tracer des lignes brisées croissantes entre les bandes de couleur.</a:t>
            </a:r>
            <a:endParaRPr lang="fr-FR" sz="1300" dirty="0">
              <a:solidFill>
                <a:schemeClr val="tx1"/>
              </a:solidFill>
              <a:latin typeface="Script cole" pitchFamily="2" charset="0"/>
            </a:endParaRPr>
          </a:p>
        </p:txBody>
      </p:sp>
      <p:pic>
        <p:nvPicPr>
          <p:cNvPr id="19" name="Image 18"/>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20750" t="23384" r="10757" b="14342"/>
          <a:stretch/>
        </p:blipFill>
        <p:spPr>
          <a:xfrm>
            <a:off x="4741118" y="6136190"/>
            <a:ext cx="1910140" cy="1302526"/>
          </a:xfrm>
          <a:prstGeom prst="rect">
            <a:avLst/>
          </a:prstGeom>
          <a:effectLst>
            <a:outerShdw blurRad="63500" sx="102000" sy="102000" algn="ctr" rotWithShape="0">
              <a:prstClr val="black">
                <a:alpha val="40000"/>
              </a:prstClr>
            </a:outerShdw>
          </a:effectLst>
        </p:spPr>
      </p:pic>
      <p:sp>
        <p:nvSpPr>
          <p:cNvPr id="20" name="Rectangle 19"/>
          <p:cNvSpPr/>
          <p:nvPr/>
        </p:nvSpPr>
        <p:spPr>
          <a:xfrm>
            <a:off x="129158" y="7757684"/>
            <a:ext cx="6624736" cy="1913568"/>
          </a:xfrm>
          <a:prstGeom prst="rect">
            <a:avLst/>
          </a:prstGeom>
          <a:solidFill>
            <a:schemeClr val="bg1"/>
          </a:solidFill>
          <a:ln>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400" dirty="0">
              <a:solidFill>
                <a:schemeClr val="tx1"/>
              </a:solidFill>
              <a:latin typeface="Script cole" pitchFamily="2" charset="0"/>
            </a:endParaRPr>
          </a:p>
        </p:txBody>
      </p:sp>
      <p:sp>
        <p:nvSpPr>
          <p:cNvPr id="21" name="ZoneTexte 20"/>
          <p:cNvSpPr txBox="1"/>
          <p:nvPr/>
        </p:nvSpPr>
        <p:spPr>
          <a:xfrm>
            <a:off x="140017" y="7757684"/>
            <a:ext cx="4585127" cy="1892826"/>
          </a:xfrm>
          <a:prstGeom prst="rect">
            <a:avLst/>
          </a:prstGeom>
          <a:noFill/>
        </p:spPr>
        <p:txBody>
          <a:bodyPr wrap="square" rtlCol="0">
            <a:spAutoFit/>
          </a:bodyPr>
          <a:lstStyle/>
          <a:p>
            <a:pPr algn="ctr"/>
            <a:r>
              <a:rPr lang="fr-FR" sz="1300" dirty="0">
                <a:solidFill>
                  <a:schemeClr val="tx1"/>
                </a:solidFill>
                <a:latin typeface="Arial Rounded MT Bold" pitchFamily="34" charset="0"/>
              </a:rPr>
              <a:t>Graphisme</a:t>
            </a:r>
            <a:r>
              <a:rPr lang="fr-FR" sz="1400" dirty="0">
                <a:latin typeface="Arial Rounded MT Bold" pitchFamily="34" charset="0"/>
              </a:rPr>
              <a:t> 3.4</a:t>
            </a:r>
            <a:r>
              <a:rPr lang="fr-FR" sz="1300" dirty="0">
                <a:solidFill>
                  <a:schemeClr val="tx1"/>
                </a:solidFill>
                <a:latin typeface="Arial Rounded MT Bold" pitchFamily="34" charset="0"/>
              </a:rPr>
              <a:t> : </a:t>
            </a:r>
            <a:r>
              <a:rPr lang="fr-FR" sz="1300" u="sng" dirty="0">
                <a:latin typeface="Script cole" pitchFamily="2" charset="0"/>
              </a:rPr>
              <a:t>La ligne brisée</a:t>
            </a:r>
          </a:p>
          <a:p>
            <a:pPr algn="ctr"/>
            <a:r>
              <a:rPr lang="fr-FR" sz="1300" i="1" dirty="0">
                <a:solidFill>
                  <a:schemeClr val="tx1"/>
                </a:solidFill>
                <a:latin typeface="Script cole" pitchFamily="2" charset="0"/>
              </a:rPr>
              <a:t>Séance « Bandes de couleur et feutre noir »</a:t>
            </a:r>
          </a:p>
          <a:p>
            <a:pPr algn="just"/>
            <a:r>
              <a:rPr lang="fr-FR" sz="1300" dirty="0">
                <a:solidFill>
                  <a:schemeClr val="tx1"/>
                </a:solidFill>
                <a:latin typeface="Arial Rounded MT Bold" pitchFamily="34" charset="0"/>
              </a:rPr>
              <a:t>Objectifs : </a:t>
            </a:r>
            <a:r>
              <a:rPr lang="fr-FR" sz="1300" dirty="0">
                <a:solidFill>
                  <a:schemeClr val="tx1"/>
                </a:solidFill>
                <a:latin typeface="Script cole" pitchFamily="2" charset="0"/>
              </a:rPr>
              <a:t>Adapter l’ampleur de son geste aux limites imposées par le support.</a:t>
            </a:r>
          </a:p>
          <a:p>
            <a:pPr algn="just"/>
            <a:r>
              <a:rPr lang="fr-FR" sz="1300" dirty="0">
                <a:latin typeface="Arial Rounded MT Bold" pitchFamily="34" charset="0"/>
              </a:rPr>
              <a:t>Tâche de l’enfant : </a:t>
            </a:r>
            <a:r>
              <a:rPr lang="fr-FR" sz="1300" dirty="0">
                <a:latin typeface="Script cole" pitchFamily="2" charset="0"/>
              </a:rPr>
              <a:t>Coller des bandes de couleur en formant une étoile. En partant du centre de l’étoile, tracer au feutre noir des lignes brisées sur les bandes de couleur. Tracer des lignes brisées croissantes entre les bandes de couleur.</a:t>
            </a:r>
            <a:endParaRPr lang="fr-FR" sz="1300" dirty="0">
              <a:solidFill>
                <a:schemeClr val="tx1"/>
              </a:solidFill>
              <a:latin typeface="Script cole" pitchFamily="2" charset="0"/>
            </a:endParaRPr>
          </a:p>
        </p:txBody>
      </p:sp>
      <p:pic>
        <p:nvPicPr>
          <p:cNvPr id="22" name="Image 21"/>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20750" t="23384" r="10757" b="14342"/>
          <a:stretch/>
        </p:blipFill>
        <p:spPr>
          <a:xfrm>
            <a:off x="4741118" y="8049758"/>
            <a:ext cx="1910140" cy="1302526"/>
          </a:xfrm>
          <a:prstGeom prst="rect">
            <a:avLst/>
          </a:prstGeom>
          <a:effectLst>
            <a:outerShdw blurRad="63500" sx="102000" sy="102000" algn="ctr" rotWithShape="0">
              <a:prstClr val="black">
                <a:alpha val="40000"/>
              </a:prstClr>
            </a:outerShdw>
          </a:effectLst>
        </p:spPr>
      </p:pic>
      <p:sp>
        <p:nvSpPr>
          <p:cNvPr id="23" name="Rectangle 22"/>
          <p:cNvSpPr/>
          <p:nvPr/>
        </p:nvSpPr>
        <p:spPr>
          <a:xfrm>
            <a:off x="129158" y="3930548"/>
            <a:ext cx="6624736" cy="1913568"/>
          </a:xfrm>
          <a:prstGeom prst="rect">
            <a:avLst/>
          </a:prstGeom>
          <a:solidFill>
            <a:schemeClr val="bg1"/>
          </a:solidFill>
          <a:ln>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400" dirty="0">
              <a:solidFill>
                <a:schemeClr val="tx1"/>
              </a:solidFill>
              <a:latin typeface="Script cole" pitchFamily="2" charset="0"/>
            </a:endParaRPr>
          </a:p>
        </p:txBody>
      </p:sp>
      <p:sp>
        <p:nvSpPr>
          <p:cNvPr id="24" name="ZoneTexte 23"/>
          <p:cNvSpPr txBox="1"/>
          <p:nvPr/>
        </p:nvSpPr>
        <p:spPr>
          <a:xfrm>
            <a:off x="140017" y="3930548"/>
            <a:ext cx="4585127" cy="1892826"/>
          </a:xfrm>
          <a:prstGeom prst="rect">
            <a:avLst/>
          </a:prstGeom>
          <a:noFill/>
        </p:spPr>
        <p:txBody>
          <a:bodyPr wrap="square" rtlCol="0">
            <a:spAutoFit/>
          </a:bodyPr>
          <a:lstStyle/>
          <a:p>
            <a:pPr algn="ctr"/>
            <a:r>
              <a:rPr lang="fr-FR" sz="1300" dirty="0">
                <a:solidFill>
                  <a:schemeClr val="tx1"/>
                </a:solidFill>
                <a:latin typeface="Arial Rounded MT Bold" pitchFamily="34" charset="0"/>
              </a:rPr>
              <a:t>Graphisme</a:t>
            </a:r>
            <a:r>
              <a:rPr lang="fr-FR" sz="1400" dirty="0">
                <a:latin typeface="Arial Rounded MT Bold" pitchFamily="34" charset="0"/>
              </a:rPr>
              <a:t> 3.4</a:t>
            </a:r>
            <a:r>
              <a:rPr lang="fr-FR" sz="1300" dirty="0">
                <a:solidFill>
                  <a:schemeClr val="tx1"/>
                </a:solidFill>
                <a:latin typeface="Arial Rounded MT Bold" pitchFamily="34" charset="0"/>
              </a:rPr>
              <a:t> : </a:t>
            </a:r>
            <a:r>
              <a:rPr lang="fr-FR" sz="1300" u="sng" dirty="0">
                <a:latin typeface="Script cole" pitchFamily="2" charset="0"/>
              </a:rPr>
              <a:t>La ligne brisée</a:t>
            </a:r>
          </a:p>
          <a:p>
            <a:pPr algn="ctr"/>
            <a:r>
              <a:rPr lang="fr-FR" sz="1300" i="1" dirty="0">
                <a:solidFill>
                  <a:schemeClr val="tx1"/>
                </a:solidFill>
                <a:latin typeface="Script cole" pitchFamily="2" charset="0"/>
              </a:rPr>
              <a:t>Séance « Bandes de couleur et feutre noir »</a:t>
            </a:r>
          </a:p>
          <a:p>
            <a:pPr algn="just"/>
            <a:r>
              <a:rPr lang="fr-FR" sz="1300" dirty="0">
                <a:solidFill>
                  <a:schemeClr val="tx1"/>
                </a:solidFill>
                <a:latin typeface="Arial Rounded MT Bold" pitchFamily="34" charset="0"/>
              </a:rPr>
              <a:t>Objectifs : </a:t>
            </a:r>
            <a:r>
              <a:rPr lang="fr-FR" sz="1300" dirty="0">
                <a:solidFill>
                  <a:schemeClr val="tx1"/>
                </a:solidFill>
                <a:latin typeface="Script cole" pitchFamily="2" charset="0"/>
              </a:rPr>
              <a:t>Adapter l’ampleur de son geste aux limites imposées par le support.</a:t>
            </a:r>
          </a:p>
          <a:p>
            <a:pPr algn="just"/>
            <a:r>
              <a:rPr lang="fr-FR" sz="1300" dirty="0">
                <a:latin typeface="Arial Rounded MT Bold" pitchFamily="34" charset="0"/>
              </a:rPr>
              <a:t>Tâche de l’enfant : </a:t>
            </a:r>
            <a:r>
              <a:rPr lang="fr-FR" sz="1300" dirty="0">
                <a:latin typeface="Script cole" pitchFamily="2" charset="0"/>
              </a:rPr>
              <a:t>Coller des bandes de couleur en formant une étoile. En partant du centre de l’étoile, tracer au feutre noir des lignes brisées sur les bandes de couleur. Tracer des lignes brisées croissantes entre les bandes de couleur.</a:t>
            </a:r>
            <a:endParaRPr lang="fr-FR" sz="1300" dirty="0">
              <a:solidFill>
                <a:schemeClr val="tx1"/>
              </a:solidFill>
              <a:latin typeface="Script cole" pitchFamily="2" charset="0"/>
            </a:endParaRPr>
          </a:p>
        </p:txBody>
      </p:sp>
      <p:pic>
        <p:nvPicPr>
          <p:cNvPr id="25" name="Image 24"/>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20750" t="23384" r="10757" b="14342"/>
          <a:stretch/>
        </p:blipFill>
        <p:spPr>
          <a:xfrm>
            <a:off x="4741118" y="4222622"/>
            <a:ext cx="1910140" cy="1302526"/>
          </a:xfrm>
          <a:prstGeom prst="rect">
            <a:avLst/>
          </a:prstGeom>
          <a:effectLst>
            <a:outerShdw blurRad="63500" sx="102000" sy="102000" algn="ctr" rotWithShape="0">
              <a:prstClr val="black">
                <a:alpha val="40000"/>
              </a:prstClr>
            </a:outerShdw>
          </a:effectLst>
        </p:spPr>
      </p:pic>
      <p:sp>
        <p:nvSpPr>
          <p:cNvPr id="26" name="Rectangle 25"/>
          <p:cNvSpPr/>
          <p:nvPr/>
        </p:nvSpPr>
        <p:spPr>
          <a:xfrm>
            <a:off x="129158" y="2020056"/>
            <a:ext cx="6624736" cy="1913568"/>
          </a:xfrm>
          <a:prstGeom prst="rect">
            <a:avLst/>
          </a:prstGeom>
          <a:solidFill>
            <a:schemeClr val="bg1"/>
          </a:solidFill>
          <a:ln>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400" dirty="0">
              <a:solidFill>
                <a:schemeClr val="tx1"/>
              </a:solidFill>
              <a:latin typeface="Script cole" pitchFamily="2" charset="0"/>
            </a:endParaRPr>
          </a:p>
        </p:txBody>
      </p:sp>
      <p:sp>
        <p:nvSpPr>
          <p:cNvPr id="27" name="ZoneTexte 26"/>
          <p:cNvSpPr txBox="1"/>
          <p:nvPr/>
        </p:nvSpPr>
        <p:spPr>
          <a:xfrm>
            <a:off x="140017" y="2020056"/>
            <a:ext cx="4585127" cy="1892826"/>
          </a:xfrm>
          <a:prstGeom prst="rect">
            <a:avLst/>
          </a:prstGeom>
          <a:noFill/>
        </p:spPr>
        <p:txBody>
          <a:bodyPr wrap="square" rtlCol="0">
            <a:spAutoFit/>
          </a:bodyPr>
          <a:lstStyle/>
          <a:p>
            <a:pPr algn="ctr"/>
            <a:r>
              <a:rPr lang="fr-FR" sz="1300" dirty="0">
                <a:solidFill>
                  <a:schemeClr val="tx1"/>
                </a:solidFill>
                <a:latin typeface="Arial Rounded MT Bold" pitchFamily="34" charset="0"/>
              </a:rPr>
              <a:t>Graphisme</a:t>
            </a:r>
            <a:r>
              <a:rPr lang="fr-FR" sz="1400" dirty="0">
                <a:latin typeface="Arial Rounded MT Bold" pitchFamily="34" charset="0"/>
              </a:rPr>
              <a:t> 3.4</a:t>
            </a:r>
            <a:r>
              <a:rPr lang="fr-FR" sz="1300" dirty="0">
                <a:solidFill>
                  <a:schemeClr val="tx1"/>
                </a:solidFill>
                <a:latin typeface="Arial Rounded MT Bold" pitchFamily="34" charset="0"/>
              </a:rPr>
              <a:t> : </a:t>
            </a:r>
            <a:r>
              <a:rPr lang="fr-FR" sz="1300" u="sng" dirty="0">
                <a:latin typeface="Script cole" pitchFamily="2" charset="0"/>
              </a:rPr>
              <a:t>La ligne brisée</a:t>
            </a:r>
          </a:p>
          <a:p>
            <a:pPr algn="ctr"/>
            <a:r>
              <a:rPr lang="fr-FR" sz="1300" i="1" dirty="0">
                <a:solidFill>
                  <a:schemeClr val="tx1"/>
                </a:solidFill>
                <a:latin typeface="Script cole" pitchFamily="2" charset="0"/>
              </a:rPr>
              <a:t>Séance « Bandes de couleur et feutre noir »</a:t>
            </a:r>
          </a:p>
          <a:p>
            <a:pPr algn="just"/>
            <a:r>
              <a:rPr lang="fr-FR" sz="1300" dirty="0">
                <a:solidFill>
                  <a:schemeClr val="tx1"/>
                </a:solidFill>
                <a:latin typeface="Arial Rounded MT Bold" pitchFamily="34" charset="0"/>
              </a:rPr>
              <a:t>Objectifs : </a:t>
            </a:r>
            <a:r>
              <a:rPr lang="fr-FR" sz="1300" dirty="0">
                <a:solidFill>
                  <a:schemeClr val="tx1"/>
                </a:solidFill>
                <a:latin typeface="Script cole" pitchFamily="2" charset="0"/>
              </a:rPr>
              <a:t>Adapter l’ampleur de son geste aux limites imposées par le support.</a:t>
            </a:r>
          </a:p>
          <a:p>
            <a:pPr algn="just"/>
            <a:r>
              <a:rPr lang="fr-FR" sz="1300" dirty="0">
                <a:latin typeface="Arial Rounded MT Bold" pitchFamily="34" charset="0"/>
              </a:rPr>
              <a:t>Tâche de l’enfant : </a:t>
            </a:r>
            <a:r>
              <a:rPr lang="fr-FR" sz="1300" dirty="0">
                <a:latin typeface="Script cole" pitchFamily="2" charset="0"/>
              </a:rPr>
              <a:t>Coller des bandes de couleur en formant une étoile. En partant du centre de l’étoile, tracer au feutre noir des lignes brisées sur les bandes de couleur. Tracer des lignes brisées croissantes entre les bandes de couleur.</a:t>
            </a:r>
            <a:endParaRPr lang="fr-FR" sz="1300" dirty="0">
              <a:solidFill>
                <a:schemeClr val="tx1"/>
              </a:solidFill>
              <a:latin typeface="Script cole" pitchFamily="2" charset="0"/>
            </a:endParaRPr>
          </a:p>
        </p:txBody>
      </p:sp>
      <p:pic>
        <p:nvPicPr>
          <p:cNvPr id="28" name="Image 27"/>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20750" t="23384" r="10757" b="14342"/>
          <a:stretch/>
        </p:blipFill>
        <p:spPr>
          <a:xfrm>
            <a:off x="4741118" y="2312130"/>
            <a:ext cx="1910140" cy="1302526"/>
          </a:xfrm>
          <a:prstGeom prst="rect">
            <a:avLst/>
          </a:prstGeom>
          <a:effectLst>
            <a:outerShdw blurRad="63500" sx="102000" sy="102000" algn="ctr" rotWithShape="0">
              <a:prstClr val="black">
                <a:alpha val="40000"/>
              </a:prstClr>
            </a:outerShdw>
          </a:effectLst>
        </p:spPr>
      </p:pic>
      <p:sp>
        <p:nvSpPr>
          <p:cNvPr id="29" name="Rectangle 28"/>
          <p:cNvSpPr/>
          <p:nvPr/>
        </p:nvSpPr>
        <p:spPr>
          <a:xfrm>
            <a:off x="129158" y="106488"/>
            <a:ext cx="6624736" cy="1913568"/>
          </a:xfrm>
          <a:prstGeom prst="rect">
            <a:avLst/>
          </a:prstGeom>
          <a:solidFill>
            <a:schemeClr val="bg1"/>
          </a:solidFill>
          <a:ln>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400" dirty="0">
              <a:solidFill>
                <a:schemeClr val="tx1"/>
              </a:solidFill>
              <a:latin typeface="Script cole" pitchFamily="2" charset="0"/>
            </a:endParaRPr>
          </a:p>
        </p:txBody>
      </p:sp>
      <p:sp>
        <p:nvSpPr>
          <p:cNvPr id="30" name="ZoneTexte 29"/>
          <p:cNvSpPr txBox="1"/>
          <p:nvPr/>
        </p:nvSpPr>
        <p:spPr>
          <a:xfrm>
            <a:off x="140017" y="106488"/>
            <a:ext cx="4585127" cy="1892826"/>
          </a:xfrm>
          <a:prstGeom prst="rect">
            <a:avLst/>
          </a:prstGeom>
          <a:noFill/>
        </p:spPr>
        <p:txBody>
          <a:bodyPr wrap="square" rtlCol="0">
            <a:spAutoFit/>
          </a:bodyPr>
          <a:lstStyle/>
          <a:p>
            <a:pPr algn="ctr"/>
            <a:r>
              <a:rPr lang="fr-FR" sz="1300" dirty="0">
                <a:solidFill>
                  <a:schemeClr val="tx1"/>
                </a:solidFill>
                <a:latin typeface="Arial Rounded MT Bold" pitchFamily="34" charset="0"/>
              </a:rPr>
              <a:t>Graphisme</a:t>
            </a:r>
            <a:r>
              <a:rPr lang="fr-FR" sz="1200" dirty="0">
                <a:latin typeface="Arial Rounded MT Bold" pitchFamily="34" charset="0"/>
              </a:rPr>
              <a:t> 3.4</a:t>
            </a:r>
            <a:r>
              <a:rPr lang="fr-FR" sz="1300" dirty="0">
                <a:solidFill>
                  <a:schemeClr val="tx1"/>
                </a:solidFill>
                <a:latin typeface="Arial Rounded MT Bold" pitchFamily="34" charset="0"/>
              </a:rPr>
              <a:t> : </a:t>
            </a:r>
            <a:r>
              <a:rPr lang="fr-FR" sz="1300" u="sng" dirty="0">
                <a:latin typeface="Script cole" pitchFamily="2" charset="0"/>
              </a:rPr>
              <a:t>La ligne brisée</a:t>
            </a:r>
          </a:p>
          <a:p>
            <a:pPr algn="ctr"/>
            <a:r>
              <a:rPr lang="fr-FR" sz="1300" i="1" dirty="0">
                <a:solidFill>
                  <a:schemeClr val="tx1"/>
                </a:solidFill>
                <a:latin typeface="Script cole" pitchFamily="2" charset="0"/>
              </a:rPr>
              <a:t>Séance « Bandes de couleur et feutre noir »</a:t>
            </a:r>
          </a:p>
          <a:p>
            <a:pPr algn="just"/>
            <a:r>
              <a:rPr lang="fr-FR" sz="1300" dirty="0">
                <a:solidFill>
                  <a:schemeClr val="tx1"/>
                </a:solidFill>
                <a:latin typeface="Arial Rounded MT Bold" pitchFamily="34" charset="0"/>
              </a:rPr>
              <a:t>Objectifs : </a:t>
            </a:r>
            <a:r>
              <a:rPr lang="fr-FR" sz="1300" dirty="0">
                <a:solidFill>
                  <a:schemeClr val="tx1"/>
                </a:solidFill>
                <a:latin typeface="Script cole" pitchFamily="2" charset="0"/>
              </a:rPr>
              <a:t>Adapter l’ampleur de son geste aux limites imposées par le support.</a:t>
            </a:r>
          </a:p>
          <a:p>
            <a:pPr algn="just"/>
            <a:r>
              <a:rPr lang="fr-FR" sz="1300" dirty="0">
                <a:latin typeface="Arial Rounded MT Bold" pitchFamily="34" charset="0"/>
              </a:rPr>
              <a:t>Tâche de l’enfant : </a:t>
            </a:r>
            <a:r>
              <a:rPr lang="fr-FR" sz="1300" dirty="0">
                <a:latin typeface="Script cole" pitchFamily="2" charset="0"/>
              </a:rPr>
              <a:t>Coller des bandes de couleur en formant une étoile. En partant du centre de l’étoile, tracer au feutre noir des lignes brisées sur les bandes de couleur. Tracer des lignes brisées croissantes entre les bandes de couleur.</a:t>
            </a:r>
            <a:endParaRPr lang="fr-FR" sz="1300" dirty="0">
              <a:solidFill>
                <a:schemeClr val="tx1"/>
              </a:solidFill>
              <a:latin typeface="Script cole" pitchFamily="2" charset="0"/>
            </a:endParaRPr>
          </a:p>
        </p:txBody>
      </p:sp>
      <p:pic>
        <p:nvPicPr>
          <p:cNvPr id="31" name="Image 30"/>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20750" t="23384" r="10757" b="14342"/>
          <a:stretch/>
        </p:blipFill>
        <p:spPr>
          <a:xfrm>
            <a:off x="4741118" y="398562"/>
            <a:ext cx="1910140" cy="1302526"/>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9172099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Tableau 22"/>
          <p:cNvGraphicFramePr>
            <a:graphicFrameLocks noGrp="1"/>
          </p:cNvGraphicFramePr>
          <p:nvPr>
            <p:extLst>
              <p:ext uri="{D42A27DB-BD31-4B8C-83A1-F6EECF244321}">
                <p14:modId xmlns:p14="http://schemas.microsoft.com/office/powerpoint/2010/main" val="3999686348"/>
              </p:ext>
            </p:extLst>
          </p:nvPr>
        </p:nvGraphicFramePr>
        <p:xfrm>
          <a:off x="189000" y="901700"/>
          <a:ext cx="6480000" cy="3164840"/>
        </p:xfrm>
        <a:graphic>
          <a:graphicData uri="http://schemas.openxmlformats.org/drawingml/2006/table">
            <a:tbl>
              <a:tblPr firstRow="1" bandRow="1">
                <a:tableStyleId>{5C22544A-7EE6-4342-B048-85BDC9FD1C3A}</a:tableStyleId>
              </a:tblPr>
              <a:tblGrid>
                <a:gridCol w="302319">
                  <a:extLst>
                    <a:ext uri="{9D8B030D-6E8A-4147-A177-3AD203B41FA5}">
                      <a16:colId xmlns:a16="http://schemas.microsoft.com/office/drawing/2014/main" val="3108969280"/>
                    </a:ext>
                  </a:extLst>
                </a:gridCol>
                <a:gridCol w="2937681">
                  <a:extLst>
                    <a:ext uri="{9D8B030D-6E8A-4147-A177-3AD203B41FA5}">
                      <a16:colId xmlns:a16="http://schemas.microsoft.com/office/drawing/2014/main" val="170015381"/>
                    </a:ext>
                  </a:extLst>
                </a:gridCol>
                <a:gridCol w="360000">
                  <a:extLst>
                    <a:ext uri="{9D8B030D-6E8A-4147-A177-3AD203B41FA5}">
                      <a16:colId xmlns:a16="http://schemas.microsoft.com/office/drawing/2014/main" val="1423572241"/>
                    </a:ext>
                  </a:extLst>
                </a:gridCol>
                <a:gridCol w="360000">
                  <a:extLst>
                    <a:ext uri="{9D8B030D-6E8A-4147-A177-3AD203B41FA5}">
                      <a16:colId xmlns:a16="http://schemas.microsoft.com/office/drawing/2014/main" val="28160451"/>
                    </a:ext>
                  </a:extLst>
                </a:gridCol>
                <a:gridCol w="360000">
                  <a:extLst>
                    <a:ext uri="{9D8B030D-6E8A-4147-A177-3AD203B41FA5}">
                      <a16:colId xmlns:a16="http://schemas.microsoft.com/office/drawing/2014/main" val="2969991537"/>
                    </a:ext>
                  </a:extLst>
                </a:gridCol>
                <a:gridCol w="360000">
                  <a:extLst>
                    <a:ext uri="{9D8B030D-6E8A-4147-A177-3AD203B41FA5}">
                      <a16:colId xmlns:a16="http://schemas.microsoft.com/office/drawing/2014/main" val="3040930703"/>
                    </a:ext>
                  </a:extLst>
                </a:gridCol>
                <a:gridCol w="360000">
                  <a:extLst>
                    <a:ext uri="{9D8B030D-6E8A-4147-A177-3AD203B41FA5}">
                      <a16:colId xmlns:a16="http://schemas.microsoft.com/office/drawing/2014/main" val="1100008104"/>
                    </a:ext>
                  </a:extLst>
                </a:gridCol>
                <a:gridCol w="360000">
                  <a:extLst>
                    <a:ext uri="{9D8B030D-6E8A-4147-A177-3AD203B41FA5}">
                      <a16:colId xmlns:a16="http://schemas.microsoft.com/office/drawing/2014/main" val="1912024097"/>
                    </a:ext>
                  </a:extLst>
                </a:gridCol>
                <a:gridCol w="360000">
                  <a:extLst>
                    <a:ext uri="{9D8B030D-6E8A-4147-A177-3AD203B41FA5}">
                      <a16:colId xmlns:a16="http://schemas.microsoft.com/office/drawing/2014/main" val="2388067699"/>
                    </a:ext>
                  </a:extLst>
                </a:gridCol>
                <a:gridCol w="360000">
                  <a:extLst>
                    <a:ext uri="{9D8B030D-6E8A-4147-A177-3AD203B41FA5}">
                      <a16:colId xmlns:a16="http://schemas.microsoft.com/office/drawing/2014/main" val="4225453193"/>
                    </a:ext>
                  </a:extLst>
                </a:gridCol>
                <a:gridCol w="360000">
                  <a:extLst>
                    <a:ext uri="{9D8B030D-6E8A-4147-A177-3AD203B41FA5}">
                      <a16:colId xmlns:a16="http://schemas.microsoft.com/office/drawing/2014/main" val="282071786"/>
                    </a:ext>
                  </a:extLst>
                </a:gridCol>
              </a:tblGrid>
              <a:tr h="1310640">
                <a:tc gridSpan="2">
                  <a:txBody>
                    <a:bodyPr/>
                    <a:lstStyle/>
                    <a:p>
                      <a:endParaRPr lang="fr-FR" dirty="0"/>
                    </a:p>
                  </a:txBody>
                  <a:tcPr>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fr-FR"/>
                    </a:p>
                  </a:txBody>
                  <a:tcPr/>
                </a:tc>
                <a:tc>
                  <a:txBody>
                    <a:bodyPr/>
                    <a:lstStyle/>
                    <a:p>
                      <a:endParaRPr lang="fr-FR" sz="1800" dirty="0"/>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endParaRPr lang="fr-FR" dirty="0"/>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endParaRPr lang="fr-FR" sz="1800" dirty="0"/>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endParaRPr lang="fr-FR" sz="1800" dirty="0"/>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endParaRPr lang="fr-FR" sz="1800" dirty="0"/>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endParaRPr lang="fr-FR" sz="1800" dirty="0"/>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endParaRPr lang="fr-FR" sz="1800" dirty="0"/>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endParaRPr lang="fr-FR" sz="1800" dirty="0"/>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endParaRPr lang="fr-FR" sz="1800" dirty="0"/>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362451380"/>
                  </a:ext>
                </a:extLst>
              </a:tr>
              <a:tr h="370840">
                <a:tc rowSpan="5">
                  <a:txBody>
                    <a:bodyPr/>
                    <a:lstStyle/>
                    <a:p>
                      <a:pPr algn="ctr"/>
                      <a:r>
                        <a:rPr lang="fr-FR" b="1" dirty="0"/>
                        <a:t>5 - LES BOUCLES</a:t>
                      </a: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fr-FR" sz="1000" b="1" dirty="0"/>
                        <a:t>1. Encres de couleur et feutre noir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73187202"/>
                  </a:ext>
                </a:extLst>
              </a:tr>
              <a:tr h="370840">
                <a:tc vMerge="1">
                  <a:txBody>
                    <a:bodyPr/>
                    <a:lstStyle/>
                    <a:p>
                      <a:endParaRPr lang="fr-F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fr-FR" sz="1000" b="1" dirty="0"/>
                        <a:t>2. Règles et feutres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74082517"/>
                  </a:ext>
                </a:extLst>
              </a:tr>
              <a:tr h="370840">
                <a:tc vMerge="1">
                  <a:txBody>
                    <a:bodyPr/>
                    <a:lstStyle/>
                    <a:p>
                      <a:endParaRPr lang="fr-FR"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fr-FR" sz="1000" b="1" dirty="0"/>
                        <a:t>3. Ronds d’encres de couleur et feutres noir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1137200"/>
                  </a:ext>
                </a:extLst>
              </a:tr>
              <a:tr h="370840">
                <a:tc vMerge="1">
                  <a:txBody>
                    <a:bodyPr/>
                    <a:lstStyle/>
                    <a:p>
                      <a:endParaRPr lang="fr-F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fr-FR" sz="1000" b="1" dirty="0"/>
                        <a:t>4. Encre bleue et effaceur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76244328"/>
                  </a:ext>
                </a:extLst>
              </a:tr>
              <a:tr h="370840">
                <a:tc vMerge="1">
                  <a:txBody>
                    <a:bodyPr/>
                    <a:lstStyle/>
                    <a:p>
                      <a:endParaRPr lang="fr-FR"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fr-FR" sz="1000" b="1" dirty="0"/>
                        <a:t>5. Petites gommettes et feutres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05222532"/>
                  </a:ext>
                </a:extLst>
              </a:tr>
            </a:tbl>
          </a:graphicData>
        </a:graphic>
      </p:graphicFrame>
      <p:grpSp>
        <p:nvGrpSpPr>
          <p:cNvPr id="40" name="Groupe 39"/>
          <p:cNvGrpSpPr/>
          <p:nvPr/>
        </p:nvGrpSpPr>
        <p:grpSpPr>
          <a:xfrm>
            <a:off x="615721" y="636640"/>
            <a:ext cx="2386560" cy="1428375"/>
            <a:chOff x="1068365" y="737276"/>
            <a:chExt cx="5209557" cy="3117961"/>
          </a:xfrm>
        </p:grpSpPr>
        <p:pic>
          <p:nvPicPr>
            <p:cNvPr id="41" name="Picture 2" descr="http://www.editions-retz.com/sites/default/files/styles/ouvrage_multivisuel_grand/public/ouvrage/9782725629544.JPG?itok=h23aXQH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16100" y="1837291"/>
              <a:ext cx="1761822" cy="2017946"/>
            </a:xfrm>
            <a:prstGeom prst="rect">
              <a:avLst/>
            </a:prstGeom>
            <a:noFill/>
            <a:effectLst>
              <a:outerShdw blurRad="76200" dir="13500000" sy="23000" kx="1200000" algn="br"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42" name="Image 4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8365" y="737276"/>
              <a:ext cx="3780697" cy="2991587"/>
            </a:xfrm>
            <a:prstGeom prst="rect">
              <a:avLst/>
            </a:prstGeom>
            <a:effectLst>
              <a:outerShdw blurRad="76200" dir="13500000" sy="23000" kx="1200000" algn="br" rotWithShape="0">
                <a:prstClr val="black">
                  <a:alpha val="20000"/>
                </a:prstClr>
              </a:outerShdw>
            </a:effectLst>
          </p:spPr>
        </p:pic>
      </p:grpSp>
      <p:sp>
        <p:nvSpPr>
          <p:cNvPr id="43" name="ZoneTexte 42"/>
          <p:cNvSpPr txBox="1"/>
          <p:nvPr/>
        </p:nvSpPr>
        <p:spPr>
          <a:xfrm>
            <a:off x="0" y="147174"/>
            <a:ext cx="6858000" cy="369332"/>
          </a:xfrm>
          <a:prstGeom prst="rect">
            <a:avLst/>
          </a:prstGeom>
          <a:noFill/>
        </p:spPr>
        <p:txBody>
          <a:bodyPr wrap="square" rtlCol="0">
            <a:spAutoFit/>
          </a:bodyPr>
          <a:lstStyle/>
          <a:p>
            <a:pPr algn="ctr"/>
            <a:r>
              <a:rPr lang="fr-FR" dirty="0">
                <a:latin typeface="Berlin Sans FB" pitchFamily="34" charset="0"/>
                <a:cs typeface="JulesLove" pitchFamily="34" charset="0"/>
              </a:rPr>
              <a:t>Liste des consignes : </a:t>
            </a:r>
            <a:r>
              <a:rPr lang="fr-FR" u="sng" dirty="0">
                <a:latin typeface="Berlin Sans FB" pitchFamily="34" charset="0"/>
                <a:cs typeface="JulesLove" pitchFamily="34" charset="0"/>
              </a:rPr>
              <a:t>Ateliers graphiques MS</a:t>
            </a:r>
          </a:p>
        </p:txBody>
      </p:sp>
    </p:spTree>
    <p:extLst>
      <p:ext uri="{BB962C8B-B14F-4D97-AF65-F5344CB8AC3E}">
        <p14:creationId xmlns:p14="http://schemas.microsoft.com/office/powerpoint/2010/main" val="42935957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9158" y="7757684"/>
            <a:ext cx="6624736" cy="1913568"/>
          </a:xfrm>
          <a:prstGeom prst="rect">
            <a:avLst/>
          </a:prstGeom>
          <a:solidFill>
            <a:schemeClr val="bg1"/>
          </a:solidFill>
          <a:ln>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400" dirty="0">
              <a:solidFill>
                <a:schemeClr val="tx1"/>
              </a:solidFill>
              <a:latin typeface="Script cole" pitchFamily="2" charset="0"/>
            </a:endParaRPr>
          </a:p>
        </p:txBody>
      </p:sp>
      <p:sp>
        <p:nvSpPr>
          <p:cNvPr id="3" name="ZoneTexte 2"/>
          <p:cNvSpPr txBox="1"/>
          <p:nvPr/>
        </p:nvSpPr>
        <p:spPr>
          <a:xfrm>
            <a:off x="140017" y="7757684"/>
            <a:ext cx="4801151" cy="1938992"/>
          </a:xfrm>
          <a:prstGeom prst="rect">
            <a:avLst/>
          </a:prstGeom>
          <a:noFill/>
        </p:spPr>
        <p:txBody>
          <a:bodyPr wrap="square" rtlCol="0">
            <a:spAutoFit/>
          </a:bodyPr>
          <a:lstStyle/>
          <a:p>
            <a:pPr algn="ctr"/>
            <a:r>
              <a:rPr lang="fr-FR" sz="1200" dirty="0">
                <a:latin typeface="Arial Rounded MT Bold" pitchFamily="34" charset="0"/>
              </a:rPr>
              <a:t>Graphisme 4.1 </a:t>
            </a:r>
            <a:r>
              <a:rPr lang="fr-FR" sz="1200" dirty="0">
                <a:solidFill>
                  <a:schemeClr val="tx1"/>
                </a:solidFill>
                <a:latin typeface="Arial Rounded MT Bold" pitchFamily="34" charset="0"/>
              </a:rPr>
              <a:t>: </a:t>
            </a:r>
            <a:r>
              <a:rPr lang="fr-FR" sz="1200" u="sng" dirty="0">
                <a:latin typeface="Script cole" pitchFamily="2" charset="0"/>
              </a:rPr>
              <a:t>Les ponts</a:t>
            </a:r>
          </a:p>
          <a:p>
            <a:pPr algn="ctr"/>
            <a:r>
              <a:rPr lang="fr-FR" sz="1200" i="1" dirty="0">
                <a:solidFill>
                  <a:schemeClr val="tx1"/>
                </a:solidFill>
                <a:latin typeface="Script cole" pitchFamily="2" charset="0"/>
              </a:rPr>
              <a:t>Séance « </a:t>
            </a:r>
            <a:r>
              <a:rPr lang="fr-FR" sz="1200" i="1" dirty="0">
                <a:latin typeface="Script cole" pitchFamily="2" charset="0"/>
              </a:rPr>
              <a:t>Rayures d’encres de couleur et feutres</a:t>
            </a:r>
            <a:r>
              <a:rPr lang="fr-FR" sz="1200" i="1" dirty="0">
                <a:solidFill>
                  <a:schemeClr val="tx1"/>
                </a:solidFill>
                <a:latin typeface="Script cole" pitchFamily="2" charset="0"/>
              </a:rPr>
              <a:t> »</a:t>
            </a:r>
          </a:p>
          <a:p>
            <a:pPr algn="just"/>
            <a:r>
              <a:rPr lang="fr-FR" sz="1200" dirty="0">
                <a:solidFill>
                  <a:schemeClr val="tx1"/>
                </a:solidFill>
                <a:latin typeface="Arial Rounded MT Bold" pitchFamily="34" charset="0"/>
              </a:rPr>
              <a:t>Objectifs : </a:t>
            </a:r>
            <a:r>
              <a:rPr lang="fr-FR" sz="1200" dirty="0">
                <a:solidFill>
                  <a:schemeClr val="tx1"/>
                </a:solidFill>
                <a:latin typeface="Script cole" pitchFamily="2" charset="0"/>
              </a:rPr>
              <a:t>Ajuster le tracé à l’espace proposé.</a:t>
            </a:r>
          </a:p>
          <a:p>
            <a:pPr algn="just"/>
            <a:r>
              <a:rPr lang="fr-FR" sz="1200" dirty="0">
                <a:latin typeface="Arial Rounded MT Bold" pitchFamily="34" charset="0"/>
              </a:rPr>
              <a:t>Tâche de l’enfant : </a:t>
            </a:r>
            <a:r>
              <a:rPr lang="fr-FR" sz="1200" dirty="0">
                <a:latin typeface="Script cole" pitchFamily="2" charset="0"/>
              </a:rPr>
              <a:t>Faire des rayures verticales en changeant de couleur d’encre. Découper les carrés et les bandes tracés par l’enseignant sur la feuille rayée. Réaliser un pavage avec les carrés sur une moitié de feuille. Coller les bandes en les alignant sur la moitié blanche restante de la feuille de dessin. Tracer avec des feutres des ponts ascendants dans tous les espaces blancs.</a:t>
            </a:r>
            <a:endParaRPr lang="fr-FR" sz="1200" dirty="0">
              <a:solidFill>
                <a:schemeClr val="tx1"/>
              </a:solidFill>
              <a:latin typeface="Script cole" pitchFamily="2" charset="0"/>
            </a:endParaRPr>
          </a:p>
        </p:txBody>
      </p:sp>
      <p:pic>
        <p:nvPicPr>
          <p:cNvPr id="4" name="Image 3"/>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11615" t="14846" r="8123" b="21514"/>
          <a:stretch/>
        </p:blipFill>
        <p:spPr>
          <a:xfrm>
            <a:off x="4931439" y="8205859"/>
            <a:ext cx="1753305" cy="1042642"/>
          </a:xfrm>
          <a:prstGeom prst="rect">
            <a:avLst/>
          </a:prstGeom>
          <a:effectLst>
            <a:outerShdw blurRad="63500" sx="102000" sy="102000" algn="ctr" rotWithShape="0">
              <a:prstClr val="black">
                <a:alpha val="40000"/>
              </a:prstClr>
            </a:outerShdw>
          </a:effectLst>
        </p:spPr>
      </p:pic>
      <p:sp>
        <p:nvSpPr>
          <p:cNvPr id="5" name="Rectangle 4"/>
          <p:cNvSpPr/>
          <p:nvPr/>
        </p:nvSpPr>
        <p:spPr>
          <a:xfrm>
            <a:off x="129158" y="5832340"/>
            <a:ext cx="6624736" cy="1913568"/>
          </a:xfrm>
          <a:prstGeom prst="rect">
            <a:avLst/>
          </a:prstGeom>
          <a:solidFill>
            <a:schemeClr val="bg1"/>
          </a:solidFill>
          <a:ln>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400" dirty="0">
              <a:solidFill>
                <a:schemeClr val="tx1"/>
              </a:solidFill>
              <a:latin typeface="Script cole" pitchFamily="2" charset="0"/>
            </a:endParaRPr>
          </a:p>
        </p:txBody>
      </p:sp>
      <p:sp>
        <p:nvSpPr>
          <p:cNvPr id="6" name="ZoneTexte 5"/>
          <p:cNvSpPr txBox="1"/>
          <p:nvPr/>
        </p:nvSpPr>
        <p:spPr>
          <a:xfrm>
            <a:off x="140017" y="5832340"/>
            <a:ext cx="4801151" cy="1938992"/>
          </a:xfrm>
          <a:prstGeom prst="rect">
            <a:avLst/>
          </a:prstGeom>
          <a:noFill/>
        </p:spPr>
        <p:txBody>
          <a:bodyPr wrap="square" rtlCol="0">
            <a:spAutoFit/>
          </a:bodyPr>
          <a:lstStyle/>
          <a:p>
            <a:pPr algn="ctr"/>
            <a:r>
              <a:rPr lang="fr-FR" sz="1200" dirty="0">
                <a:latin typeface="Arial Rounded MT Bold" pitchFamily="34" charset="0"/>
              </a:rPr>
              <a:t>Graphisme 4.1 </a:t>
            </a:r>
            <a:r>
              <a:rPr lang="fr-FR" sz="1200" dirty="0">
                <a:solidFill>
                  <a:schemeClr val="tx1"/>
                </a:solidFill>
                <a:latin typeface="Arial Rounded MT Bold" pitchFamily="34" charset="0"/>
              </a:rPr>
              <a:t>: </a:t>
            </a:r>
            <a:r>
              <a:rPr lang="fr-FR" sz="1200" u="sng" dirty="0">
                <a:latin typeface="Script cole" pitchFamily="2" charset="0"/>
              </a:rPr>
              <a:t>Les ponts</a:t>
            </a:r>
          </a:p>
          <a:p>
            <a:pPr algn="ctr"/>
            <a:r>
              <a:rPr lang="fr-FR" sz="1200" i="1" dirty="0">
                <a:solidFill>
                  <a:schemeClr val="tx1"/>
                </a:solidFill>
                <a:latin typeface="Script cole" pitchFamily="2" charset="0"/>
              </a:rPr>
              <a:t>Séance « </a:t>
            </a:r>
            <a:r>
              <a:rPr lang="fr-FR" sz="1200" i="1" dirty="0">
                <a:latin typeface="Script cole" pitchFamily="2" charset="0"/>
              </a:rPr>
              <a:t>Rayures d’encres de couleur et feutres</a:t>
            </a:r>
            <a:r>
              <a:rPr lang="fr-FR" sz="1200" i="1" dirty="0">
                <a:solidFill>
                  <a:schemeClr val="tx1"/>
                </a:solidFill>
                <a:latin typeface="Script cole" pitchFamily="2" charset="0"/>
              </a:rPr>
              <a:t> »</a:t>
            </a:r>
          </a:p>
          <a:p>
            <a:pPr algn="just"/>
            <a:r>
              <a:rPr lang="fr-FR" sz="1200" dirty="0">
                <a:solidFill>
                  <a:schemeClr val="tx1"/>
                </a:solidFill>
                <a:latin typeface="Arial Rounded MT Bold" pitchFamily="34" charset="0"/>
              </a:rPr>
              <a:t>Objectifs : </a:t>
            </a:r>
            <a:r>
              <a:rPr lang="fr-FR" sz="1200" dirty="0">
                <a:solidFill>
                  <a:schemeClr val="tx1"/>
                </a:solidFill>
                <a:latin typeface="Script cole" pitchFamily="2" charset="0"/>
              </a:rPr>
              <a:t>Ajuster le tracé à l’espace proposé.</a:t>
            </a:r>
          </a:p>
          <a:p>
            <a:pPr algn="just"/>
            <a:r>
              <a:rPr lang="fr-FR" sz="1200" dirty="0">
                <a:latin typeface="Arial Rounded MT Bold" pitchFamily="34" charset="0"/>
              </a:rPr>
              <a:t>Tâche de l’enfant : </a:t>
            </a:r>
            <a:r>
              <a:rPr lang="fr-FR" sz="1200" dirty="0">
                <a:latin typeface="Script cole" pitchFamily="2" charset="0"/>
              </a:rPr>
              <a:t>Faire des rayures verticales en changeant de couleur d’encre. Découper les carrés et les bandes tracés par l’enseignant sur la feuille rayée. Réaliser un pavage avec les carrés sur une moitié de feuille. Coller les bandes en les alignant sur la moitié blanche restante de la feuille de dessin. Tracer avec des feutres des ponts ascendants dans tous les espaces blancs.</a:t>
            </a:r>
            <a:endParaRPr lang="fr-FR" sz="1200" dirty="0">
              <a:solidFill>
                <a:schemeClr val="tx1"/>
              </a:solidFill>
              <a:latin typeface="Script cole" pitchFamily="2" charset="0"/>
            </a:endParaRPr>
          </a:p>
        </p:txBody>
      </p:sp>
      <p:pic>
        <p:nvPicPr>
          <p:cNvPr id="7" name="Image 6"/>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11615" t="14846" r="8123" b="21514"/>
          <a:stretch/>
        </p:blipFill>
        <p:spPr>
          <a:xfrm>
            <a:off x="4931439" y="6280515"/>
            <a:ext cx="1753305" cy="1042642"/>
          </a:xfrm>
          <a:prstGeom prst="rect">
            <a:avLst/>
          </a:prstGeom>
          <a:effectLst>
            <a:outerShdw blurRad="63500" sx="102000" sy="102000" algn="ctr" rotWithShape="0">
              <a:prstClr val="black">
                <a:alpha val="40000"/>
              </a:prstClr>
            </a:outerShdw>
          </a:effectLst>
        </p:spPr>
      </p:pic>
      <p:sp>
        <p:nvSpPr>
          <p:cNvPr id="8" name="Rectangle 7"/>
          <p:cNvSpPr/>
          <p:nvPr/>
        </p:nvSpPr>
        <p:spPr>
          <a:xfrm>
            <a:off x="129158" y="3920644"/>
            <a:ext cx="6624736" cy="1913568"/>
          </a:xfrm>
          <a:prstGeom prst="rect">
            <a:avLst/>
          </a:prstGeom>
          <a:solidFill>
            <a:schemeClr val="bg1"/>
          </a:solidFill>
          <a:ln>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400" dirty="0">
              <a:solidFill>
                <a:schemeClr val="tx1"/>
              </a:solidFill>
              <a:latin typeface="Script cole" pitchFamily="2" charset="0"/>
            </a:endParaRPr>
          </a:p>
        </p:txBody>
      </p:sp>
      <p:sp>
        <p:nvSpPr>
          <p:cNvPr id="9" name="ZoneTexte 8"/>
          <p:cNvSpPr txBox="1"/>
          <p:nvPr/>
        </p:nvSpPr>
        <p:spPr>
          <a:xfrm>
            <a:off x="140017" y="3920644"/>
            <a:ext cx="4801151" cy="1938992"/>
          </a:xfrm>
          <a:prstGeom prst="rect">
            <a:avLst/>
          </a:prstGeom>
          <a:noFill/>
        </p:spPr>
        <p:txBody>
          <a:bodyPr wrap="square" rtlCol="0">
            <a:spAutoFit/>
          </a:bodyPr>
          <a:lstStyle/>
          <a:p>
            <a:pPr algn="ctr"/>
            <a:r>
              <a:rPr lang="fr-FR" sz="1200" dirty="0">
                <a:latin typeface="Arial Rounded MT Bold" pitchFamily="34" charset="0"/>
              </a:rPr>
              <a:t>Graphisme 4.1 </a:t>
            </a:r>
            <a:r>
              <a:rPr lang="fr-FR" sz="1200" dirty="0">
                <a:solidFill>
                  <a:schemeClr val="tx1"/>
                </a:solidFill>
                <a:latin typeface="Arial Rounded MT Bold" pitchFamily="34" charset="0"/>
              </a:rPr>
              <a:t>: </a:t>
            </a:r>
            <a:r>
              <a:rPr lang="fr-FR" sz="1200" u="sng" dirty="0">
                <a:latin typeface="Script cole" pitchFamily="2" charset="0"/>
              </a:rPr>
              <a:t>Les ponts</a:t>
            </a:r>
          </a:p>
          <a:p>
            <a:pPr algn="ctr"/>
            <a:r>
              <a:rPr lang="fr-FR" sz="1200" i="1" dirty="0">
                <a:solidFill>
                  <a:schemeClr val="tx1"/>
                </a:solidFill>
                <a:latin typeface="Script cole" pitchFamily="2" charset="0"/>
              </a:rPr>
              <a:t>Séance « </a:t>
            </a:r>
            <a:r>
              <a:rPr lang="fr-FR" sz="1200" i="1" dirty="0">
                <a:latin typeface="Script cole" pitchFamily="2" charset="0"/>
              </a:rPr>
              <a:t>Rayures d’encres de couleur et feutres</a:t>
            </a:r>
            <a:r>
              <a:rPr lang="fr-FR" sz="1200" i="1" dirty="0">
                <a:solidFill>
                  <a:schemeClr val="tx1"/>
                </a:solidFill>
                <a:latin typeface="Script cole" pitchFamily="2" charset="0"/>
              </a:rPr>
              <a:t> »</a:t>
            </a:r>
          </a:p>
          <a:p>
            <a:pPr algn="just"/>
            <a:r>
              <a:rPr lang="fr-FR" sz="1200" dirty="0">
                <a:solidFill>
                  <a:schemeClr val="tx1"/>
                </a:solidFill>
                <a:latin typeface="Arial Rounded MT Bold" pitchFamily="34" charset="0"/>
              </a:rPr>
              <a:t>Objectifs : </a:t>
            </a:r>
            <a:r>
              <a:rPr lang="fr-FR" sz="1200" dirty="0">
                <a:solidFill>
                  <a:schemeClr val="tx1"/>
                </a:solidFill>
                <a:latin typeface="Script cole" pitchFamily="2" charset="0"/>
              </a:rPr>
              <a:t>Ajuster le tracé à l’espace proposé.</a:t>
            </a:r>
          </a:p>
          <a:p>
            <a:pPr algn="just"/>
            <a:r>
              <a:rPr lang="fr-FR" sz="1200" dirty="0">
                <a:latin typeface="Arial Rounded MT Bold" pitchFamily="34" charset="0"/>
              </a:rPr>
              <a:t>Tâche de l’enfant : </a:t>
            </a:r>
            <a:r>
              <a:rPr lang="fr-FR" sz="1200" dirty="0">
                <a:latin typeface="Script cole" pitchFamily="2" charset="0"/>
              </a:rPr>
              <a:t>Faire des rayures verticales en changeant de couleur d’encre. Découper les carrés et les bandes tracés par l’enseignant sur la feuille rayée. Réaliser un pavage avec les carrés sur une moitié de feuille. Coller les bandes en les alignant sur la moitié blanche restante de la feuille de dessin. Tracer avec des feutres des ponts ascendants dans tous les espaces blancs.</a:t>
            </a:r>
            <a:endParaRPr lang="fr-FR" sz="1200" dirty="0">
              <a:solidFill>
                <a:schemeClr val="tx1"/>
              </a:solidFill>
              <a:latin typeface="Script cole" pitchFamily="2" charset="0"/>
            </a:endParaRPr>
          </a:p>
        </p:txBody>
      </p:sp>
      <p:pic>
        <p:nvPicPr>
          <p:cNvPr id="10" name="Image 9"/>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11615" t="14846" r="8123" b="21514"/>
          <a:stretch/>
        </p:blipFill>
        <p:spPr>
          <a:xfrm>
            <a:off x="4931439" y="4368819"/>
            <a:ext cx="1753305" cy="1042642"/>
          </a:xfrm>
          <a:prstGeom prst="rect">
            <a:avLst/>
          </a:prstGeom>
          <a:effectLst>
            <a:outerShdw blurRad="63500" sx="102000" sy="102000" algn="ctr" rotWithShape="0">
              <a:prstClr val="black">
                <a:alpha val="40000"/>
              </a:prstClr>
            </a:outerShdw>
          </a:effectLst>
        </p:spPr>
      </p:pic>
      <p:sp>
        <p:nvSpPr>
          <p:cNvPr id="14" name="Rectangle 13"/>
          <p:cNvSpPr/>
          <p:nvPr/>
        </p:nvSpPr>
        <p:spPr>
          <a:xfrm>
            <a:off x="129158" y="1998442"/>
            <a:ext cx="6624736" cy="1913568"/>
          </a:xfrm>
          <a:prstGeom prst="rect">
            <a:avLst/>
          </a:prstGeom>
          <a:solidFill>
            <a:schemeClr val="bg1"/>
          </a:solidFill>
          <a:ln>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400" dirty="0">
              <a:solidFill>
                <a:schemeClr val="tx1"/>
              </a:solidFill>
              <a:latin typeface="Script cole" pitchFamily="2" charset="0"/>
            </a:endParaRPr>
          </a:p>
        </p:txBody>
      </p:sp>
      <p:sp>
        <p:nvSpPr>
          <p:cNvPr id="15" name="ZoneTexte 14"/>
          <p:cNvSpPr txBox="1"/>
          <p:nvPr/>
        </p:nvSpPr>
        <p:spPr>
          <a:xfrm>
            <a:off x="140017" y="1998442"/>
            <a:ext cx="4801151" cy="1938992"/>
          </a:xfrm>
          <a:prstGeom prst="rect">
            <a:avLst/>
          </a:prstGeom>
          <a:noFill/>
        </p:spPr>
        <p:txBody>
          <a:bodyPr wrap="square" rtlCol="0">
            <a:spAutoFit/>
          </a:bodyPr>
          <a:lstStyle/>
          <a:p>
            <a:pPr algn="ctr"/>
            <a:r>
              <a:rPr lang="fr-FR" sz="1200" dirty="0">
                <a:latin typeface="Arial Rounded MT Bold" pitchFamily="34" charset="0"/>
              </a:rPr>
              <a:t>Graphisme 4.1 </a:t>
            </a:r>
            <a:r>
              <a:rPr lang="fr-FR" sz="1200" dirty="0">
                <a:solidFill>
                  <a:schemeClr val="tx1"/>
                </a:solidFill>
                <a:latin typeface="Arial Rounded MT Bold" pitchFamily="34" charset="0"/>
              </a:rPr>
              <a:t>: </a:t>
            </a:r>
            <a:r>
              <a:rPr lang="fr-FR" sz="1200" u="sng" dirty="0">
                <a:latin typeface="Script cole" pitchFamily="2" charset="0"/>
              </a:rPr>
              <a:t>Les ponts</a:t>
            </a:r>
          </a:p>
          <a:p>
            <a:pPr algn="ctr"/>
            <a:r>
              <a:rPr lang="fr-FR" sz="1200" i="1" dirty="0">
                <a:solidFill>
                  <a:schemeClr val="tx1"/>
                </a:solidFill>
                <a:latin typeface="Script cole" pitchFamily="2" charset="0"/>
              </a:rPr>
              <a:t>Séance « </a:t>
            </a:r>
            <a:r>
              <a:rPr lang="fr-FR" sz="1200" i="1" dirty="0">
                <a:latin typeface="Script cole" pitchFamily="2" charset="0"/>
              </a:rPr>
              <a:t>Rayures d’encres de couleur et feutres</a:t>
            </a:r>
            <a:r>
              <a:rPr lang="fr-FR" sz="1200" i="1" dirty="0">
                <a:solidFill>
                  <a:schemeClr val="tx1"/>
                </a:solidFill>
                <a:latin typeface="Script cole" pitchFamily="2" charset="0"/>
              </a:rPr>
              <a:t> »</a:t>
            </a:r>
          </a:p>
          <a:p>
            <a:pPr algn="just"/>
            <a:r>
              <a:rPr lang="fr-FR" sz="1200" dirty="0">
                <a:solidFill>
                  <a:schemeClr val="tx1"/>
                </a:solidFill>
                <a:latin typeface="Arial Rounded MT Bold" pitchFamily="34" charset="0"/>
              </a:rPr>
              <a:t>Objectifs : </a:t>
            </a:r>
            <a:r>
              <a:rPr lang="fr-FR" sz="1200" dirty="0">
                <a:solidFill>
                  <a:schemeClr val="tx1"/>
                </a:solidFill>
                <a:latin typeface="Script cole" pitchFamily="2" charset="0"/>
              </a:rPr>
              <a:t>Ajuster le tracé à l’espace proposé.</a:t>
            </a:r>
          </a:p>
          <a:p>
            <a:pPr algn="just"/>
            <a:r>
              <a:rPr lang="fr-FR" sz="1200" dirty="0">
                <a:latin typeface="Arial Rounded MT Bold" pitchFamily="34" charset="0"/>
              </a:rPr>
              <a:t>Tâche de l’enfant : </a:t>
            </a:r>
            <a:r>
              <a:rPr lang="fr-FR" sz="1200" dirty="0">
                <a:latin typeface="Script cole" pitchFamily="2" charset="0"/>
              </a:rPr>
              <a:t>Faire des rayures verticales en changeant de couleur d’encre. Découper les carrés et les bandes tracés par l’enseignant sur la feuille rayée. Réaliser un pavage avec les carrés sur une moitié de feuille. Coller les bandes en les alignant sur la moitié blanche restante de la feuille de dessin. Tracer avec des feutres des ponts ascendants dans tous les espaces blancs.</a:t>
            </a:r>
            <a:endParaRPr lang="fr-FR" sz="1200" dirty="0">
              <a:solidFill>
                <a:schemeClr val="tx1"/>
              </a:solidFill>
              <a:latin typeface="Script cole" pitchFamily="2" charset="0"/>
            </a:endParaRPr>
          </a:p>
        </p:txBody>
      </p:sp>
      <p:pic>
        <p:nvPicPr>
          <p:cNvPr id="16" name="Image 15"/>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11615" t="14846" r="8123" b="21514"/>
          <a:stretch/>
        </p:blipFill>
        <p:spPr>
          <a:xfrm>
            <a:off x="4931439" y="2446617"/>
            <a:ext cx="1753305" cy="1042642"/>
          </a:xfrm>
          <a:prstGeom prst="rect">
            <a:avLst/>
          </a:prstGeom>
          <a:effectLst>
            <a:outerShdw blurRad="63500" sx="102000" sy="102000" algn="ctr" rotWithShape="0">
              <a:prstClr val="black">
                <a:alpha val="40000"/>
              </a:prstClr>
            </a:outerShdw>
          </a:effectLst>
        </p:spPr>
      </p:pic>
      <p:sp>
        <p:nvSpPr>
          <p:cNvPr id="17" name="Rectangle 16"/>
          <p:cNvSpPr/>
          <p:nvPr/>
        </p:nvSpPr>
        <p:spPr>
          <a:xfrm>
            <a:off x="129158" y="74970"/>
            <a:ext cx="6624736" cy="1913568"/>
          </a:xfrm>
          <a:prstGeom prst="rect">
            <a:avLst/>
          </a:prstGeom>
          <a:solidFill>
            <a:schemeClr val="bg1"/>
          </a:solidFill>
          <a:ln>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400" dirty="0">
              <a:solidFill>
                <a:schemeClr val="tx1"/>
              </a:solidFill>
              <a:latin typeface="Script cole" pitchFamily="2" charset="0"/>
            </a:endParaRPr>
          </a:p>
        </p:txBody>
      </p:sp>
      <p:sp>
        <p:nvSpPr>
          <p:cNvPr id="18" name="ZoneTexte 17"/>
          <p:cNvSpPr txBox="1"/>
          <p:nvPr/>
        </p:nvSpPr>
        <p:spPr>
          <a:xfrm>
            <a:off x="140017" y="74970"/>
            <a:ext cx="4801151" cy="1938992"/>
          </a:xfrm>
          <a:prstGeom prst="rect">
            <a:avLst/>
          </a:prstGeom>
          <a:noFill/>
        </p:spPr>
        <p:txBody>
          <a:bodyPr wrap="square" rtlCol="0">
            <a:spAutoFit/>
          </a:bodyPr>
          <a:lstStyle/>
          <a:p>
            <a:pPr algn="ctr"/>
            <a:r>
              <a:rPr lang="fr-FR" sz="1200" dirty="0">
                <a:solidFill>
                  <a:schemeClr val="tx1"/>
                </a:solidFill>
                <a:latin typeface="Arial Rounded MT Bold" pitchFamily="34" charset="0"/>
              </a:rPr>
              <a:t>Graphisme 4.1 : </a:t>
            </a:r>
            <a:r>
              <a:rPr lang="fr-FR" sz="1200" u="sng" dirty="0">
                <a:latin typeface="Script cole" pitchFamily="2" charset="0"/>
              </a:rPr>
              <a:t>Les ponts</a:t>
            </a:r>
          </a:p>
          <a:p>
            <a:pPr algn="ctr"/>
            <a:r>
              <a:rPr lang="fr-FR" sz="1200" i="1" dirty="0">
                <a:solidFill>
                  <a:schemeClr val="tx1"/>
                </a:solidFill>
                <a:latin typeface="Script cole" pitchFamily="2" charset="0"/>
              </a:rPr>
              <a:t>Séance « </a:t>
            </a:r>
            <a:r>
              <a:rPr lang="fr-FR" sz="1200" i="1" dirty="0">
                <a:latin typeface="Script cole" pitchFamily="2" charset="0"/>
              </a:rPr>
              <a:t>Rayures d’encres de couleur et feutres</a:t>
            </a:r>
            <a:r>
              <a:rPr lang="fr-FR" sz="1200" i="1" dirty="0">
                <a:solidFill>
                  <a:schemeClr val="tx1"/>
                </a:solidFill>
                <a:latin typeface="Script cole" pitchFamily="2" charset="0"/>
              </a:rPr>
              <a:t> »</a:t>
            </a:r>
          </a:p>
          <a:p>
            <a:pPr algn="just"/>
            <a:r>
              <a:rPr lang="fr-FR" sz="1200" dirty="0">
                <a:solidFill>
                  <a:schemeClr val="tx1"/>
                </a:solidFill>
                <a:latin typeface="Arial Rounded MT Bold" pitchFamily="34" charset="0"/>
              </a:rPr>
              <a:t>Objectifs : </a:t>
            </a:r>
            <a:r>
              <a:rPr lang="fr-FR" sz="1200" dirty="0">
                <a:solidFill>
                  <a:schemeClr val="tx1"/>
                </a:solidFill>
                <a:latin typeface="Script cole" pitchFamily="2" charset="0"/>
              </a:rPr>
              <a:t>Ajuster le tracé à l’espace proposé.</a:t>
            </a:r>
          </a:p>
          <a:p>
            <a:pPr algn="just"/>
            <a:r>
              <a:rPr lang="fr-FR" sz="1200" dirty="0">
                <a:latin typeface="Arial Rounded MT Bold" pitchFamily="34" charset="0"/>
              </a:rPr>
              <a:t>Tâche de l’enfant : </a:t>
            </a:r>
            <a:r>
              <a:rPr lang="fr-FR" sz="1200" dirty="0">
                <a:latin typeface="Script cole" pitchFamily="2" charset="0"/>
              </a:rPr>
              <a:t>Faire des rayures verticales en changeant de couleur d’encre. Découper les carrés et les bandes tracés par l’enseignant sur la feuille rayée. Réaliser un pavage avec les carrés sur une moitié de feuille. Coller les bandes en les alignant sur la moitié blanche restante de la feuille de dessin. Tracer avec des feutres des ponts ascendants dans tous les espaces blancs.</a:t>
            </a:r>
            <a:endParaRPr lang="fr-FR" sz="1200" dirty="0">
              <a:solidFill>
                <a:schemeClr val="tx1"/>
              </a:solidFill>
              <a:latin typeface="Script cole" pitchFamily="2" charset="0"/>
            </a:endParaRPr>
          </a:p>
        </p:txBody>
      </p:sp>
      <p:pic>
        <p:nvPicPr>
          <p:cNvPr id="19" name="Image 18"/>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11615" t="14846" r="8123" b="21514"/>
          <a:stretch/>
        </p:blipFill>
        <p:spPr>
          <a:xfrm>
            <a:off x="4931439" y="523145"/>
            <a:ext cx="1753305" cy="1042642"/>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7867729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8508" y="103412"/>
            <a:ext cx="6624736" cy="1913568"/>
          </a:xfrm>
          <a:prstGeom prst="rect">
            <a:avLst/>
          </a:prstGeom>
          <a:solidFill>
            <a:schemeClr val="bg1"/>
          </a:solidFill>
          <a:ln>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400" dirty="0">
              <a:solidFill>
                <a:schemeClr val="tx1"/>
              </a:solidFill>
              <a:latin typeface="Script cole" pitchFamily="2" charset="0"/>
            </a:endParaRPr>
          </a:p>
        </p:txBody>
      </p:sp>
      <p:sp>
        <p:nvSpPr>
          <p:cNvPr id="3" name="ZoneTexte 2"/>
          <p:cNvSpPr txBox="1"/>
          <p:nvPr/>
        </p:nvSpPr>
        <p:spPr>
          <a:xfrm>
            <a:off x="139367" y="103412"/>
            <a:ext cx="4657785" cy="1892826"/>
          </a:xfrm>
          <a:prstGeom prst="rect">
            <a:avLst/>
          </a:prstGeom>
          <a:noFill/>
        </p:spPr>
        <p:txBody>
          <a:bodyPr wrap="square" rtlCol="0">
            <a:spAutoFit/>
          </a:bodyPr>
          <a:lstStyle/>
          <a:p>
            <a:pPr algn="ctr"/>
            <a:r>
              <a:rPr lang="fr-FR" sz="1300" dirty="0">
                <a:solidFill>
                  <a:schemeClr val="tx1"/>
                </a:solidFill>
                <a:latin typeface="Arial Rounded MT Bold" pitchFamily="34" charset="0"/>
              </a:rPr>
              <a:t>Graphisme</a:t>
            </a:r>
            <a:r>
              <a:rPr lang="fr-FR" sz="1400" dirty="0">
                <a:latin typeface="Arial Rounded MT Bold" pitchFamily="34" charset="0"/>
              </a:rPr>
              <a:t> 4.2</a:t>
            </a:r>
            <a:r>
              <a:rPr lang="fr-FR" sz="1300" dirty="0">
                <a:solidFill>
                  <a:schemeClr val="tx1"/>
                </a:solidFill>
                <a:latin typeface="Arial Rounded MT Bold" pitchFamily="34" charset="0"/>
              </a:rPr>
              <a:t> : </a:t>
            </a:r>
            <a:r>
              <a:rPr lang="fr-FR" sz="1300" u="sng" dirty="0">
                <a:latin typeface="Script cole" pitchFamily="2" charset="0"/>
              </a:rPr>
              <a:t>Les ponts</a:t>
            </a:r>
          </a:p>
          <a:p>
            <a:pPr algn="ctr"/>
            <a:r>
              <a:rPr lang="fr-FR" sz="1300" i="1" dirty="0">
                <a:solidFill>
                  <a:schemeClr val="tx1"/>
                </a:solidFill>
                <a:latin typeface="Script cole" pitchFamily="2" charset="0"/>
              </a:rPr>
              <a:t>Séance « Ronds en peinture et feutre noir »</a:t>
            </a:r>
          </a:p>
          <a:p>
            <a:pPr algn="just"/>
            <a:r>
              <a:rPr lang="fr-FR" sz="1300" dirty="0">
                <a:solidFill>
                  <a:schemeClr val="tx1"/>
                </a:solidFill>
                <a:latin typeface="Arial Rounded MT Bold" pitchFamily="34" charset="0"/>
              </a:rPr>
              <a:t>Objectifs : </a:t>
            </a:r>
            <a:r>
              <a:rPr lang="fr-FR" sz="1300" dirty="0">
                <a:solidFill>
                  <a:schemeClr val="tx1"/>
                </a:solidFill>
                <a:latin typeface="Script cole" pitchFamily="2" charset="0"/>
              </a:rPr>
              <a:t>Organiser les tracés autour d’éléments établis.</a:t>
            </a:r>
          </a:p>
          <a:p>
            <a:pPr algn="just"/>
            <a:r>
              <a:rPr lang="fr-FR" sz="1300" dirty="0">
                <a:latin typeface="Arial Rounded MT Bold" pitchFamily="34" charset="0"/>
              </a:rPr>
              <a:t>Tâche de l’enfant : </a:t>
            </a:r>
            <a:r>
              <a:rPr lang="fr-FR" sz="1300" dirty="0">
                <a:latin typeface="Script cole" pitchFamily="2" charset="0"/>
              </a:rPr>
              <a:t>Autour de quatre points répartis par l’enseignant, faire en peinture trois ronds concentriques accolés. Faire au feutre noir, des lignes de ponts tout autour de chaque rond en laissant le moins d’espaces blancs possible.</a:t>
            </a:r>
            <a:endParaRPr lang="fr-FR" sz="1300" dirty="0">
              <a:solidFill>
                <a:schemeClr val="tx1"/>
              </a:solidFill>
              <a:latin typeface="Script cole" pitchFamily="2" charset="0"/>
            </a:endParaRPr>
          </a:p>
        </p:txBody>
      </p:sp>
      <p:pic>
        <p:nvPicPr>
          <p:cNvPr id="4" name="Image 3"/>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15127" t="6499" r="10759" b="21096"/>
          <a:stretch/>
        </p:blipFill>
        <p:spPr>
          <a:xfrm>
            <a:off x="4785286" y="354542"/>
            <a:ext cx="1897816" cy="1390566"/>
          </a:xfrm>
          <a:prstGeom prst="rect">
            <a:avLst/>
          </a:prstGeom>
          <a:effectLst>
            <a:outerShdw blurRad="63500" sx="102000" sy="102000" algn="ctr" rotWithShape="0">
              <a:prstClr val="black">
                <a:alpha val="40000"/>
              </a:prstClr>
            </a:outerShdw>
          </a:effectLst>
        </p:spPr>
      </p:pic>
      <p:sp>
        <p:nvSpPr>
          <p:cNvPr id="5" name="Rectangle 4"/>
          <p:cNvSpPr/>
          <p:nvPr/>
        </p:nvSpPr>
        <p:spPr>
          <a:xfrm>
            <a:off x="128508" y="1996238"/>
            <a:ext cx="6624736" cy="1913568"/>
          </a:xfrm>
          <a:prstGeom prst="rect">
            <a:avLst/>
          </a:prstGeom>
          <a:solidFill>
            <a:schemeClr val="bg1"/>
          </a:solidFill>
          <a:ln>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400" dirty="0">
              <a:solidFill>
                <a:schemeClr val="tx1"/>
              </a:solidFill>
              <a:latin typeface="Script cole" pitchFamily="2" charset="0"/>
            </a:endParaRPr>
          </a:p>
        </p:txBody>
      </p:sp>
      <p:sp>
        <p:nvSpPr>
          <p:cNvPr id="6" name="ZoneTexte 5"/>
          <p:cNvSpPr txBox="1"/>
          <p:nvPr/>
        </p:nvSpPr>
        <p:spPr>
          <a:xfrm>
            <a:off x="139367" y="1996238"/>
            <a:ext cx="4657785" cy="1892826"/>
          </a:xfrm>
          <a:prstGeom prst="rect">
            <a:avLst/>
          </a:prstGeom>
          <a:noFill/>
        </p:spPr>
        <p:txBody>
          <a:bodyPr wrap="square" rtlCol="0">
            <a:spAutoFit/>
          </a:bodyPr>
          <a:lstStyle/>
          <a:p>
            <a:pPr algn="ctr"/>
            <a:r>
              <a:rPr lang="fr-FR" sz="1300" dirty="0">
                <a:solidFill>
                  <a:schemeClr val="tx1"/>
                </a:solidFill>
                <a:latin typeface="Arial Rounded MT Bold" pitchFamily="34" charset="0"/>
              </a:rPr>
              <a:t>Graphisme</a:t>
            </a:r>
            <a:r>
              <a:rPr lang="fr-FR" sz="1200" dirty="0">
                <a:latin typeface="Arial Rounded MT Bold" pitchFamily="34" charset="0"/>
              </a:rPr>
              <a:t> 4.2</a:t>
            </a:r>
            <a:r>
              <a:rPr lang="fr-FR" sz="1300" dirty="0">
                <a:solidFill>
                  <a:schemeClr val="tx1"/>
                </a:solidFill>
                <a:latin typeface="Arial Rounded MT Bold" pitchFamily="34" charset="0"/>
              </a:rPr>
              <a:t> : </a:t>
            </a:r>
            <a:r>
              <a:rPr lang="fr-FR" sz="1300" u="sng" dirty="0">
                <a:latin typeface="Script cole" pitchFamily="2" charset="0"/>
              </a:rPr>
              <a:t>Les ponts</a:t>
            </a:r>
          </a:p>
          <a:p>
            <a:pPr algn="ctr"/>
            <a:r>
              <a:rPr lang="fr-FR" sz="1300" i="1" dirty="0">
                <a:solidFill>
                  <a:schemeClr val="tx1"/>
                </a:solidFill>
                <a:latin typeface="Script cole" pitchFamily="2" charset="0"/>
              </a:rPr>
              <a:t>Séance « Ronds en peinture et feutre noir »</a:t>
            </a:r>
          </a:p>
          <a:p>
            <a:pPr algn="just"/>
            <a:r>
              <a:rPr lang="fr-FR" sz="1300" dirty="0">
                <a:solidFill>
                  <a:schemeClr val="tx1"/>
                </a:solidFill>
                <a:latin typeface="Arial Rounded MT Bold" pitchFamily="34" charset="0"/>
              </a:rPr>
              <a:t>Objectifs : </a:t>
            </a:r>
            <a:r>
              <a:rPr lang="fr-FR" sz="1300" dirty="0">
                <a:solidFill>
                  <a:schemeClr val="tx1"/>
                </a:solidFill>
                <a:latin typeface="Script cole" pitchFamily="2" charset="0"/>
              </a:rPr>
              <a:t>Organiser les tracés autour d’éléments établis.</a:t>
            </a:r>
          </a:p>
          <a:p>
            <a:pPr algn="just"/>
            <a:r>
              <a:rPr lang="fr-FR" sz="1300" dirty="0">
                <a:latin typeface="Arial Rounded MT Bold" pitchFamily="34" charset="0"/>
              </a:rPr>
              <a:t>Tâche de l’enfant : </a:t>
            </a:r>
            <a:r>
              <a:rPr lang="fr-FR" sz="1300" dirty="0">
                <a:latin typeface="Script cole" pitchFamily="2" charset="0"/>
              </a:rPr>
              <a:t>Autour de quatre points répartis par l’enseignant, faire en peinture trois ronds concentriques accolés. Faire au feutre noir, des lignes de ponts tout autour de chaque rond en laissant le moins d’espaces blancs possible.</a:t>
            </a:r>
            <a:endParaRPr lang="fr-FR" sz="1300" dirty="0">
              <a:solidFill>
                <a:schemeClr val="tx1"/>
              </a:solidFill>
              <a:latin typeface="Script cole" pitchFamily="2" charset="0"/>
            </a:endParaRPr>
          </a:p>
        </p:txBody>
      </p:sp>
      <p:pic>
        <p:nvPicPr>
          <p:cNvPr id="7" name="Image 6"/>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15127" t="6499" r="10759" b="21096"/>
          <a:stretch/>
        </p:blipFill>
        <p:spPr>
          <a:xfrm>
            <a:off x="4785286" y="2247368"/>
            <a:ext cx="1897816" cy="1390566"/>
          </a:xfrm>
          <a:prstGeom prst="rect">
            <a:avLst/>
          </a:prstGeom>
          <a:effectLst>
            <a:outerShdw blurRad="63500" sx="102000" sy="102000" algn="ctr" rotWithShape="0">
              <a:prstClr val="black">
                <a:alpha val="40000"/>
              </a:prstClr>
            </a:outerShdw>
          </a:effectLst>
        </p:spPr>
      </p:pic>
      <p:sp>
        <p:nvSpPr>
          <p:cNvPr id="8" name="Rectangle 7"/>
          <p:cNvSpPr/>
          <p:nvPr/>
        </p:nvSpPr>
        <p:spPr>
          <a:xfrm>
            <a:off x="128508" y="3909806"/>
            <a:ext cx="6624736" cy="1913568"/>
          </a:xfrm>
          <a:prstGeom prst="rect">
            <a:avLst/>
          </a:prstGeom>
          <a:solidFill>
            <a:schemeClr val="bg1"/>
          </a:solidFill>
          <a:ln>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400" dirty="0">
              <a:solidFill>
                <a:schemeClr val="tx1"/>
              </a:solidFill>
              <a:latin typeface="Script cole" pitchFamily="2" charset="0"/>
            </a:endParaRPr>
          </a:p>
        </p:txBody>
      </p:sp>
      <p:sp>
        <p:nvSpPr>
          <p:cNvPr id="9" name="ZoneTexte 8"/>
          <p:cNvSpPr txBox="1"/>
          <p:nvPr/>
        </p:nvSpPr>
        <p:spPr>
          <a:xfrm>
            <a:off x="139367" y="3909806"/>
            <a:ext cx="4657785" cy="1892826"/>
          </a:xfrm>
          <a:prstGeom prst="rect">
            <a:avLst/>
          </a:prstGeom>
          <a:noFill/>
        </p:spPr>
        <p:txBody>
          <a:bodyPr wrap="square" rtlCol="0">
            <a:spAutoFit/>
          </a:bodyPr>
          <a:lstStyle/>
          <a:p>
            <a:pPr algn="ctr"/>
            <a:r>
              <a:rPr lang="fr-FR" sz="1300" dirty="0">
                <a:solidFill>
                  <a:schemeClr val="tx1"/>
                </a:solidFill>
                <a:latin typeface="Arial Rounded MT Bold" pitchFamily="34" charset="0"/>
              </a:rPr>
              <a:t>Graphisme</a:t>
            </a:r>
            <a:r>
              <a:rPr lang="fr-FR" sz="1200" dirty="0">
                <a:latin typeface="Arial Rounded MT Bold" pitchFamily="34" charset="0"/>
              </a:rPr>
              <a:t> 4.2</a:t>
            </a:r>
            <a:r>
              <a:rPr lang="fr-FR" sz="1300" dirty="0">
                <a:solidFill>
                  <a:schemeClr val="tx1"/>
                </a:solidFill>
                <a:latin typeface="Arial Rounded MT Bold" pitchFamily="34" charset="0"/>
              </a:rPr>
              <a:t> : </a:t>
            </a:r>
            <a:r>
              <a:rPr lang="fr-FR" sz="1300" u="sng" dirty="0">
                <a:latin typeface="Script cole" pitchFamily="2" charset="0"/>
              </a:rPr>
              <a:t>Les ponts</a:t>
            </a:r>
          </a:p>
          <a:p>
            <a:pPr algn="ctr"/>
            <a:r>
              <a:rPr lang="fr-FR" sz="1300" i="1" dirty="0">
                <a:solidFill>
                  <a:schemeClr val="tx1"/>
                </a:solidFill>
                <a:latin typeface="Script cole" pitchFamily="2" charset="0"/>
              </a:rPr>
              <a:t>Séance « Ronds en peinture et feutre noir »</a:t>
            </a:r>
          </a:p>
          <a:p>
            <a:pPr algn="just"/>
            <a:r>
              <a:rPr lang="fr-FR" sz="1300" dirty="0">
                <a:solidFill>
                  <a:schemeClr val="tx1"/>
                </a:solidFill>
                <a:latin typeface="Arial Rounded MT Bold" pitchFamily="34" charset="0"/>
              </a:rPr>
              <a:t>Objectifs : </a:t>
            </a:r>
            <a:r>
              <a:rPr lang="fr-FR" sz="1300" dirty="0">
                <a:solidFill>
                  <a:schemeClr val="tx1"/>
                </a:solidFill>
                <a:latin typeface="Script cole" pitchFamily="2" charset="0"/>
              </a:rPr>
              <a:t>Organiser les tracés autour d’éléments établis.</a:t>
            </a:r>
          </a:p>
          <a:p>
            <a:pPr algn="just"/>
            <a:r>
              <a:rPr lang="fr-FR" sz="1300" dirty="0">
                <a:latin typeface="Arial Rounded MT Bold" pitchFamily="34" charset="0"/>
              </a:rPr>
              <a:t>Tâche de l’enfant : </a:t>
            </a:r>
            <a:r>
              <a:rPr lang="fr-FR" sz="1300" dirty="0">
                <a:latin typeface="Script cole" pitchFamily="2" charset="0"/>
              </a:rPr>
              <a:t>Autour de quatre points répartis par l’enseignant, faire en peinture trois ronds concentriques accolés. Faire au feutre noir, des lignes de ponts tout autour de chaque rond en laissant le moins d’espaces blancs possible.</a:t>
            </a:r>
            <a:endParaRPr lang="fr-FR" sz="1300" dirty="0">
              <a:solidFill>
                <a:schemeClr val="tx1"/>
              </a:solidFill>
              <a:latin typeface="Script cole" pitchFamily="2" charset="0"/>
            </a:endParaRPr>
          </a:p>
        </p:txBody>
      </p:sp>
      <p:pic>
        <p:nvPicPr>
          <p:cNvPr id="10" name="Image 9"/>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15127" t="6499" r="10759" b="21096"/>
          <a:stretch/>
        </p:blipFill>
        <p:spPr>
          <a:xfrm>
            <a:off x="4785286" y="4160936"/>
            <a:ext cx="1897816" cy="1390566"/>
          </a:xfrm>
          <a:prstGeom prst="rect">
            <a:avLst/>
          </a:prstGeom>
          <a:effectLst>
            <a:outerShdw blurRad="63500" sx="102000" sy="102000" algn="ctr" rotWithShape="0">
              <a:prstClr val="black">
                <a:alpha val="40000"/>
              </a:prstClr>
            </a:outerShdw>
          </a:effectLst>
        </p:spPr>
      </p:pic>
      <p:sp>
        <p:nvSpPr>
          <p:cNvPr id="11" name="Rectangle 10"/>
          <p:cNvSpPr/>
          <p:nvPr/>
        </p:nvSpPr>
        <p:spPr>
          <a:xfrm>
            <a:off x="128508" y="5823374"/>
            <a:ext cx="6624736" cy="1913568"/>
          </a:xfrm>
          <a:prstGeom prst="rect">
            <a:avLst/>
          </a:prstGeom>
          <a:solidFill>
            <a:schemeClr val="bg1"/>
          </a:solidFill>
          <a:ln>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400" dirty="0">
              <a:solidFill>
                <a:schemeClr val="tx1"/>
              </a:solidFill>
              <a:latin typeface="Script cole" pitchFamily="2" charset="0"/>
            </a:endParaRPr>
          </a:p>
        </p:txBody>
      </p:sp>
      <p:sp>
        <p:nvSpPr>
          <p:cNvPr id="12" name="ZoneTexte 11"/>
          <p:cNvSpPr txBox="1"/>
          <p:nvPr/>
        </p:nvSpPr>
        <p:spPr>
          <a:xfrm>
            <a:off x="139367" y="5823374"/>
            <a:ext cx="4657785" cy="1892826"/>
          </a:xfrm>
          <a:prstGeom prst="rect">
            <a:avLst/>
          </a:prstGeom>
          <a:noFill/>
        </p:spPr>
        <p:txBody>
          <a:bodyPr wrap="square" rtlCol="0">
            <a:spAutoFit/>
          </a:bodyPr>
          <a:lstStyle/>
          <a:p>
            <a:pPr algn="ctr"/>
            <a:r>
              <a:rPr lang="fr-FR" sz="1300" dirty="0">
                <a:solidFill>
                  <a:schemeClr val="tx1"/>
                </a:solidFill>
                <a:latin typeface="Arial Rounded MT Bold" pitchFamily="34" charset="0"/>
              </a:rPr>
              <a:t>Graphisme</a:t>
            </a:r>
            <a:r>
              <a:rPr lang="fr-FR" sz="1200" dirty="0">
                <a:latin typeface="Arial Rounded MT Bold" pitchFamily="34" charset="0"/>
              </a:rPr>
              <a:t> 4.2</a:t>
            </a:r>
            <a:r>
              <a:rPr lang="fr-FR" sz="1300" dirty="0">
                <a:solidFill>
                  <a:schemeClr val="tx1"/>
                </a:solidFill>
                <a:latin typeface="Arial Rounded MT Bold" pitchFamily="34" charset="0"/>
              </a:rPr>
              <a:t> : </a:t>
            </a:r>
            <a:r>
              <a:rPr lang="fr-FR" sz="1300" u="sng" dirty="0">
                <a:latin typeface="Script cole" pitchFamily="2" charset="0"/>
              </a:rPr>
              <a:t>Les ponts</a:t>
            </a:r>
          </a:p>
          <a:p>
            <a:pPr algn="ctr"/>
            <a:r>
              <a:rPr lang="fr-FR" sz="1300" i="1" dirty="0">
                <a:solidFill>
                  <a:schemeClr val="tx1"/>
                </a:solidFill>
                <a:latin typeface="Script cole" pitchFamily="2" charset="0"/>
              </a:rPr>
              <a:t>Séance « Ronds en peinture et feutre noir »</a:t>
            </a:r>
          </a:p>
          <a:p>
            <a:pPr algn="just"/>
            <a:r>
              <a:rPr lang="fr-FR" sz="1300" dirty="0">
                <a:solidFill>
                  <a:schemeClr val="tx1"/>
                </a:solidFill>
                <a:latin typeface="Arial Rounded MT Bold" pitchFamily="34" charset="0"/>
              </a:rPr>
              <a:t>Objectifs : </a:t>
            </a:r>
            <a:r>
              <a:rPr lang="fr-FR" sz="1300" dirty="0">
                <a:solidFill>
                  <a:schemeClr val="tx1"/>
                </a:solidFill>
                <a:latin typeface="Script cole" pitchFamily="2" charset="0"/>
              </a:rPr>
              <a:t>Organiser les tracés autour d’éléments établis.</a:t>
            </a:r>
          </a:p>
          <a:p>
            <a:pPr algn="just"/>
            <a:r>
              <a:rPr lang="fr-FR" sz="1300" dirty="0">
                <a:latin typeface="Arial Rounded MT Bold" pitchFamily="34" charset="0"/>
              </a:rPr>
              <a:t>Tâche de l’enfant : </a:t>
            </a:r>
            <a:r>
              <a:rPr lang="fr-FR" sz="1300" dirty="0">
                <a:latin typeface="Script cole" pitchFamily="2" charset="0"/>
              </a:rPr>
              <a:t>Autour de quatre points répartis par l’enseignant, faire en peinture trois ronds concentriques accolés. Faire au feutre noir, des lignes de ponts tout autour de chaque rond en laissant le moins d’espaces blancs possible.</a:t>
            </a:r>
            <a:endParaRPr lang="fr-FR" sz="1300" dirty="0">
              <a:solidFill>
                <a:schemeClr val="tx1"/>
              </a:solidFill>
              <a:latin typeface="Script cole" pitchFamily="2" charset="0"/>
            </a:endParaRPr>
          </a:p>
        </p:txBody>
      </p:sp>
      <p:pic>
        <p:nvPicPr>
          <p:cNvPr id="13" name="Image 12"/>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15127" t="6499" r="10759" b="21096"/>
          <a:stretch/>
        </p:blipFill>
        <p:spPr>
          <a:xfrm>
            <a:off x="4785286" y="6074504"/>
            <a:ext cx="1897816" cy="1390566"/>
          </a:xfrm>
          <a:prstGeom prst="rect">
            <a:avLst/>
          </a:prstGeom>
          <a:effectLst>
            <a:outerShdw blurRad="63500" sx="102000" sy="102000" algn="ctr" rotWithShape="0">
              <a:prstClr val="black">
                <a:alpha val="40000"/>
              </a:prstClr>
            </a:outerShdw>
          </a:effectLst>
        </p:spPr>
      </p:pic>
      <p:sp>
        <p:nvSpPr>
          <p:cNvPr id="14" name="Rectangle 13"/>
          <p:cNvSpPr/>
          <p:nvPr/>
        </p:nvSpPr>
        <p:spPr>
          <a:xfrm>
            <a:off x="128508" y="7717883"/>
            <a:ext cx="6624736" cy="1913568"/>
          </a:xfrm>
          <a:prstGeom prst="rect">
            <a:avLst/>
          </a:prstGeom>
          <a:solidFill>
            <a:schemeClr val="bg1"/>
          </a:solidFill>
          <a:ln>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400" dirty="0">
              <a:solidFill>
                <a:schemeClr val="tx1"/>
              </a:solidFill>
              <a:latin typeface="Script cole" pitchFamily="2" charset="0"/>
            </a:endParaRPr>
          </a:p>
        </p:txBody>
      </p:sp>
      <p:sp>
        <p:nvSpPr>
          <p:cNvPr id="15" name="ZoneTexte 14"/>
          <p:cNvSpPr txBox="1"/>
          <p:nvPr/>
        </p:nvSpPr>
        <p:spPr>
          <a:xfrm>
            <a:off x="139367" y="7717883"/>
            <a:ext cx="4657785" cy="1892826"/>
          </a:xfrm>
          <a:prstGeom prst="rect">
            <a:avLst/>
          </a:prstGeom>
          <a:noFill/>
        </p:spPr>
        <p:txBody>
          <a:bodyPr wrap="square" rtlCol="0">
            <a:spAutoFit/>
          </a:bodyPr>
          <a:lstStyle/>
          <a:p>
            <a:pPr algn="ctr"/>
            <a:r>
              <a:rPr lang="fr-FR" sz="1300" dirty="0">
                <a:solidFill>
                  <a:schemeClr val="tx1"/>
                </a:solidFill>
                <a:latin typeface="Arial Rounded MT Bold" pitchFamily="34" charset="0"/>
              </a:rPr>
              <a:t>Graphisme</a:t>
            </a:r>
            <a:r>
              <a:rPr lang="fr-FR" sz="1200" dirty="0">
                <a:latin typeface="Arial Rounded MT Bold" pitchFamily="34" charset="0"/>
              </a:rPr>
              <a:t> 4.2</a:t>
            </a:r>
            <a:r>
              <a:rPr lang="fr-FR" sz="1300" dirty="0">
                <a:solidFill>
                  <a:schemeClr val="tx1"/>
                </a:solidFill>
                <a:latin typeface="Arial Rounded MT Bold" pitchFamily="34" charset="0"/>
              </a:rPr>
              <a:t> : </a:t>
            </a:r>
            <a:r>
              <a:rPr lang="fr-FR" sz="1300" u="sng" dirty="0">
                <a:latin typeface="Script cole" pitchFamily="2" charset="0"/>
              </a:rPr>
              <a:t>Les ponts</a:t>
            </a:r>
          </a:p>
          <a:p>
            <a:pPr algn="ctr"/>
            <a:r>
              <a:rPr lang="fr-FR" sz="1300" i="1" dirty="0">
                <a:solidFill>
                  <a:schemeClr val="tx1"/>
                </a:solidFill>
                <a:latin typeface="Script cole" pitchFamily="2" charset="0"/>
              </a:rPr>
              <a:t>Séance « Ronds en peinture et feutre noir »</a:t>
            </a:r>
          </a:p>
          <a:p>
            <a:pPr algn="just"/>
            <a:r>
              <a:rPr lang="fr-FR" sz="1300" dirty="0">
                <a:solidFill>
                  <a:schemeClr val="tx1"/>
                </a:solidFill>
                <a:latin typeface="Arial Rounded MT Bold" pitchFamily="34" charset="0"/>
              </a:rPr>
              <a:t>Objectifs : </a:t>
            </a:r>
            <a:r>
              <a:rPr lang="fr-FR" sz="1300" dirty="0">
                <a:solidFill>
                  <a:schemeClr val="tx1"/>
                </a:solidFill>
                <a:latin typeface="Script cole" pitchFamily="2" charset="0"/>
              </a:rPr>
              <a:t>Organiser les tracés autour d’éléments établis.</a:t>
            </a:r>
          </a:p>
          <a:p>
            <a:pPr algn="just"/>
            <a:r>
              <a:rPr lang="fr-FR" sz="1300" dirty="0">
                <a:latin typeface="Arial Rounded MT Bold" pitchFamily="34" charset="0"/>
              </a:rPr>
              <a:t>Tâche de l’enfant : </a:t>
            </a:r>
            <a:r>
              <a:rPr lang="fr-FR" sz="1300" dirty="0">
                <a:latin typeface="Script cole" pitchFamily="2" charset="0"/>
              </a:rPr>
              <a:t>Autour de quatre points répartis par l’enseignant, faire en peinture trois ronds concentriques accolés. Faire au feutre noir, des lignes de ponts tout autour de chaque rond en laissant le moins d’espaces blancs possible.</a:t>
            </a:r>
            <a:endParaRPr lang="fr-FR" sz="1300" dirty="0">
              <a:solidFill>
                <a:schemeClr val="tx1"/>
              </a:solidFill>
              <a:latin typeface="Script cole" pitchFamily="2" charset="0"/>
            </a:endParaRPr>
          </a:p>
        </p:txBody>
      </p:sp>
      <p:pic>
        <p:nvPicPr>
          <p:cNvPr id="16" name="Image 15"/>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15127" t="6499" r="10759" b="21096"/>
          <a:stretch/>
        </p:blipFill>
        <p:spPr>
          <a:xfrm>
            <a:off x="4785286" y="7969013"/>
            <a:ext cx="1897816" cy="1390566"/>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3857601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9158" y="2016980"/>
            <a:ext cx="6624736" cy="1913568"/>
          </a:xfrm>
          <a:prstGeom prst="rect">
            <a:avLst/>
          </a:prstGeom>
          <a:solidFill>
            <a:schemeClr val="bg1"/>
          </a:solidFill>
          <a:ln>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400" dirty="0">
              <a:solidFill>
                <a:schemeClr val="tx1"/>
              </a:solidFill>
              <a:latin typeface="Script cole" pitchFamily="2" charset="0"/>
            </a:endParaRPr>
          </a:p>
        </p:txBody>
      </p:sp>
      <p:sp>
        <p:nvSpPr>
          <p:cNvPr id="3" name="ZoneTexte 2"/>
          <p:cNvSpPr txBox="1"/>
          <p:nvPr/>
        </p:nvSpPr>
        <p:spPr>
          <a:xfrm>
            <a:off x="140017" y="2016980"/>
            <a:ext cx="4657135" cy="1892826"/>
          </a:xfrm>
          <a:prstGeom prst="rect">
            <a:avLst/>
          </a:prstGeom>
          <a:noFill/>
        </p:spPr>
        <p:txBody>
          <a:bodyPr wrap="square" rtlCol="0">
            <a:spAutoFit/>
          </a:bodyPr>
          <a:lstStyle/>
          <a:p>
            <a:pPr algn="ctr"/>
            <a:r>
              <a:rPr lang="fr-FR" sz="1300" dirty="0">
                <a:solidFill>
                  <a:schemeClr val="tx1"/>
                </a:solidFill>
                <a:latin typeface="Arial Rounded MT Bold" pitchFamily="34" charset="0"/>
              </a:rPr>
              <a:t>Graphisme</a:t>
            </a:r>
            <a:r>
              <a:rPr lang="fr-FR" sz="1400" dirty="0">
                <a:latin typeface="Arial Rounded MT Bold" pitchFamily="34" charset="0"/>
              </a:rPr>
              <a:t> 4.3</a:t>
            </a:r>
            <a:r>
              <a:rPr lang="fr-FR" sz="1300" dirty="0">
                <a:solidFill>
                  <a:schemeClr val="tx1"/>
                </a:solidFill>
                <a:latin typeface="Arial Rounded MT Bold" pitchFamily="34" charset="0"/>
              </a:rPr>
              <a:t> : </a:t>
            </a:r>
            <a:r>
              <a:rPr lang="fr-FR" sz="1300" u="sng" dirty="0">
                <a:latin typeface="Script cole" pitchFamily="2" charset="0"/>
              </a:rPr>
              <a:t>Les ponts</a:t>
            </a:r>
          </a:p>
          <a:p>
            <a:pPr algn="ctr"/>
            <a:r>
              <a:rPr lang="fr-FR" sz="1300" i="1" dirty="0">
                <a:solidFill>
                  <a:schemeClr val="tx1"/>
                </a:solidFill>
                <a:latin typeface="Script cole" pitchFamily="2" charset="0"/>
              </a:rPr>
              <a:t>Séance « Peinture et feutres de couleur »</a:t>
            </a:r>
          </a:p>
          <a:p>
            <a:pPr algn="just"/>
            <a:r>
              <a:rPr lang="fr-FR" sz="1300" dirty="0">
                <a:solidFill>
                  <a:schemeClr val="tx1"/>
                </a:solidFill>
                <a:latin typeface="Arial Rounded MT Bold" pitchFamily="34" charset="0"/>
              </a:rPr>
              <a:t>Objectifs : </a:t>
            </a:r>
            <a:r>
              <a:rPr lang="fr-FR" sz="1300" dirty="0">
                <a:solidFill>
                  <a:schemeClr val="tx1"/>
                </a:solidFill>
                <a:latin typeface="Script cole" pitchFamily="2" charset="0"/>
              </a:rPr>
              <a:t>Adapter un tracé à un support perturbateur.</a:t>
            </a:r>
          </a:p>
          <a:p>
            <a:pPr algn="just"/>
            <a:r>
              <a:rPr lang="fr-FR" sz="1300" dirty="0">
                <a:latin typeface="Arial Rounded MT Bold" pitchFamily="34" charset="0"/>
              </a:rPr>
              <a:t>Tâche de l’enfant : </a:t>
            </a:r>
            <a:r>
              <a:rPr lang="fr-FR" sz="1300" dirty="0">
                <a:latin typeface="Script cole" pitchFamily="2" charset="0"/>
              </a:rPr>
              <a:t>Faire à la peinture sur la feuille disposée horizontalement, trois lignes de ponts de couleurs différentes et espacées. Faire au feutre des enchainements de ponts au-dessus et au-dessous des ponts tracés à la peinture.</a:t>
            </a:r>
            <a:endParaRPr lang="fr-FR" sz="1300" dirty="0">
              <a:solidFill>
                <a:schemeClr val="tx1"/>
              </a:solidFill>
              <a:latin typeface="Script cole" pitchFamily="2" charset="0"/>
            </a:endParaRPr>
          </a:p>
        </p:txBody>
      </p:sp>
      <p:pic>
        <p:nvPicPr>
          <p:cNvPr id="4" name="Image 3"/>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16246" t="30638" r="7249" b="25295"/>
          <a:stretch/>
        </p:blipFill>
        <p:spPr>
          <a:xfrm>
            <a:off x="4840560" y="2581950"/>
            <a:ext cx="1813942" cy="783628"/>
          </a:xfrm>
          <a:prstGeom prst="rect">
            <a:avLst/>
          </a:prstGeom>
          <a:effectLst>
            <a:outerShdw blurRad="63500" sx="102000" sy="102000" algn="ctr" rotWithShape="0">
              <a:prstClr val="black">
                <a:alpha val="40000"/>
              </a:prstClr>
            </a:outerShdw>
          </a:effectLst>
        </p:spPr>
      </p:pic>
      <p:sp>
        <p:nvSpPr>
          <p:cNvPr id="5" name="Rectangle 4"/>
          <p:cNvSpPr/>
          <p:nvPr/>
        </p:nvSpPr>
        <p:spPr>
          <a:xfrm>
            <a:off x="129158" y="103412"/>
            <a:ext cx="6624736" cy="1913568"/>
          </a:xfrm>
          <a:prstGeom prst="rect">
            <a:avLst/>
          </a:prstGeom>
          <a:solidFill>
            <a:schemeClr val="bg1"/>
          </a:solidFill>
          <a:ln>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400" dirty="0">
              <a:solidFill>
                <a:schemeClr val="tx1"/>
              </a:solidFill>
              <a:latin typeface="Script cole" pitchFamily="2" charset="0"/>
            </a:endParaRPr>
          </a:p>
        </p:txBody>
      </p:sp>
      <p:sp>
        <p:nvSpPr>
          <p:cNvPr id="6" name="ZoneTexte 5"/>
          <p:cNvSpPr txBox="1"/>
          <p:nvPr/>
        </p:nvSpPr>
        <p:spPr>
          <a:xfrm>
            <a:off x="140017" y="103412"/>
            <a:ext cx="4657135" cy="1892826"/>
          </a:xfrm>
          <a:prstGeom prst="rect">
            <a:avLst/>
          </a:prstGeom>
          <a:noFill/>
        </p:spPr>
        <p:txBody>
          <a:bodyPr wrap="square" rtlCol="0">
            <a:spAutoFit/>
          </a:bodyPr>
          <a:lstStyle/>
          <a:p>
            <a:pPr algn="ctr"/>
            <a:r>
              <a:rPr lang="fr-FR" sz="1300" dirty="0">
                <a:solidFill>
                  <a:schemeClr val="tx1"/>
                </a:solidFill>
                <a:latin typeface="Arial Rounded MT Bold" pitchFamily="34" charset="0"/>
              </a:rPr>
              <a:t>Graphisme</a:t>
            </a:r>
            <a:r>
              <a:rPr lang="fr-FR" sz="1200" dirty="0">
                <a:latin typeface="Arial Rounded MT Bold" pitchFamily="34" charset="0"/>
              </a:rPr>
              <a:t> 4.3</a:t>
            </a:r>
            <a:r>
              <a:rPr lang="fr-FR" sz="1300" dirty="0">
                <a:solidFill>
                  <a:schemeClr val="tx1"/>
                </a:solidFill>
                <a:latin typeface="Arial Rounded MT Bold" pitchFamily="34" charset="0"/>
              </a:rPr>
              <a:t> : </a:t>
            </a:r>
            <a:r>
              <a:rPr lang="fr-FR" sz="1300" u="sng" dirty="0">
                <a:latin typeface="Script cole" pitchFamily="2" charset="0"/>
              </a:rPr>
              <a:t>Les ponts</a:t>
            </a:r>
          </a:p>
          <a:p>
            <a:pPr algn="ctr"/>
            <a:r>
              <a:rPr lang="fr-FR" sz="1300" i="1" dirty="0">
                <a:solidFill>
                  <a:schemeClr val="tx1"/>
                </a:solidFill>
                <a:latin typeface="Script cole" pitchFamily="2" charset="0"/>
              </a:rPr>
              <a:t>Séance « Peinture et feutres de couleur »</a:t>
            </a:r>
          </a:p>
          <a:p>
            <a:pPr algn="just"/>
            <a:r>
              <a:rPr lang="fr-FR" sz="1300" dirty="0">
                <a:solidFill>
                  <a:schemeClr val="tx1"/>
                </a:solidFill>
                <a:latin typeface="Arial Rounded MT Bold" pitchFamily="34" charset="0"/>
              </a:rPr>
              <a:t>Objectifs : </a:t>
            </a:r>
            <a:r>
              <a:rPr lang="fr-FR" sz="1300" dirty="0">
                <a:solidFill>
                  <a:schemeClr val="tx1"/>
                </a:solidFill>
                <a:latin typeface="Script cole" pitchFamily="2" charset="0"/>
              </a:rPr>
              <a:t>Adapter un tracé à un support perturbateur.</a:t>
            </a:r>
          </a:p>
          <a:p>
            <a:pPr algn="just"/>
            <a:r>
              <a:rPr lang="fr-FR" sz="1300" dirty="0">
                <a:latin typeface="Arial Rounded MT Bold" pitchFamily="34" charset="0"/>
              </a:rPr>
              <a:t>Tâche de l’enfant : </a:t>
            </a:r>
            <a:r>
              <a:rPr lang="fr-FR" sz="1300" dirty="0">
                <a:latin typeface="Script cole" pitchFamily="2" charset="0"/>
              </a:rPr>
              <a:t>Faire à la peinture sur la feuille disposée horizontalement, trois lignes de ponts de couleurs différentes et espacées. Faire au feutre des enchainements de ponts au-dessus et au-dessous des ponts tracés à la peinture.</a:t>
            </a:r>
            <a:endParaRPr lang="fr-FR" sz="1300" dirty="0">
              <a:solidFill>
                <a:schemeClr val="tx1"/>
              </a:solidFill>
              <a:latin typeface="Script cole" pitchFamily="2" charset="0"/>
            </a:endParaRPr>
          </a:p>
        </p:txBody>
      </p:sp>
      <p:pic>
        <p:nvPicPr>
          <p:cNvPr id="7" name="Image 6"/>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16246" t="30638" r="7249" b="25295"/>
          <a:stretch/>
        </p:blipFill>
        <p:spPr>
          <a:xfrm>
            <a:off x="4840560" y="668382"/>
            <a:ext cx="1813942" cy="783628"/>
          </a:xfrm>
          <a:prstGeom prst="rect">
            <a:avLst/>
          </a:prstGeom>
          <a:effectLst>
            <a:outerShdw blurRad="63500" sx="102000" sy="102000" algn="ctr" rotWithShape="0">
              <a:prstClr val="black">
                <a:alpha val="40000"/>
              </a:prstClr>
            </a:outerShdw>
          </a:effectLst>
        </p:spPr>
      </p:pic>
      <p:sp>
        <p:nvSpPr>
          <p:cNvPr id="8" name="Rectangle 7"/>
          <p:cNvSpPr/>
          <p:nvPr/>
        </p:nvSpPr>
        <p:spPr>
          <a:xfrm>
            <a:off x="129158" y="3930548"/>
            <a:ext cx="6624736" cy="1913568"/>
          </a:xfrm>
          <a:prstGeom prst="rect">
            <a:avLst/>
          </a:prstGeom>
          <a:solidFill>
            <a:schemeClr val="bg1"/>
          </a:solidFill>
          <a:ln>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400" dirty="0">
              <a:solidFill>
                <a:schemeClr val="tx1"/>
              </a:solidFill>
              <a:latin typeface="Script cole" pitchFamily="2" charset="0"/>
            </a:endParaRPr>
          </a:p>
        </p:txBody>
      </p:sp>
      <p:sp>
        <p:nvSpPr>
          <p:cNvPr id="9" name="ZoneTexte 8"/>
          <p:cNvSpPr txBox="1"/>
          <p:nvPr/>
        </p:nvSpPr>
        <p:spPr>
          <a:xfrm>
            <a:off x="140017" y="3930548"/>
            <a:ext cx="4657135" cy="1892826"/>
          </a:xfrm>
          <a:prstGeom prst="rect">
            <a:avLst/>
          </a:prstGeom>
          <a:noFill/>
        </p:spPr>
        <p:txBody>
          <a:bodyPr wrap="square" rtlCol="0">
            <a:spAutoFit/>
          </a:bodyPr>
          <a:lstStyle/>
          <a:p>
            <a:pPr algn="ctr"/>
            <a:r>
              <a:rPr lang="fr-FR" sz="1300" dirty="0">
                <a:solidFill>
                  <a:schemeClr val="tx1"/>
                </a:solidFill>
                <a:latin typeface="Arial Rounded MT Bold" pitchFamily="34" charset="0"/>
              </a:rPr>
              <a:t>Graphisme</a:t>
            </a:r>
            <a:r>
              <a:rPr lang="fr-FR" sz="1400" dirty="0">
                <a:latin typeface="Arial Rounded MT Bold" pitchFamily="34" charset="0"/>
              </a:rPr>
              <a:t> 4.3</a:t>
            </a:r>
            <a:r>
              <a:rPr lang="fr-FR" sz="1300" dirty="0">
                <a:solidFill>
                  <a:schemeClr val="tx1"/>
                </a:solidFill>
                <a:latin typeface="Arial Rounded MT Bold" pitchFamily="34" charset="0"/>
              </a:rPr>
              <a:t> : </a:t>
            </a:r>
            <a:r>
              <a:rPr lang="fr-FR" sz="1300" u="sng" dirty="0">
                <a:latin typeface="Script cole" pitchFamily="2" charset="0"/>
              </a:rPr>
              <a:t>Les ponts</a:t>
            </a:r>
          </a:p>
          <a:p>
            <a:pPr algn="ctr"/>
            <a:r>
              <a:rPr lang="fr-FR" sz="1300" i="1" dirty="0">
                <a:solidFill>
                  <a:schemeClr val="tx1"/>
                </a:solidFill>
                <a:latin typeface="Script cole" pitchFamily="2" charset="0"/>
              </a:rPr>
              <a:t>Séance « Peinture et feutres de couleur »</a:t>
            </a:r>
          </a:p>
          <a:p>
            <a:pPr algn="just"/>
            <a:r>
              <a:rPr lang="fr-FR" sz="1300" dirty="0">
                <a:solidFill>
                  <a:schemeClr val="tx1"/>
                </a:solidFill>
                <a:latin typeface="Arial Rounded MT Bold" pitchFamily="34" charset="0"/>
              </a:rPr>
              <a:t>Objectifs : </a:t>
            </a:r>
            <a:r>
              <a:rPr lang="fr-FR" sz="1300" dirty="0">
                <a:solidFill>
                  <a:schemeClr val="tx1"/>
                </a:solidFill>
                <a:latin typeface="Script cole" pitchFamily="2" charset="0"/>
              </a:rPr>
              <a:t>Adapter un tracé à un support perturbateur.</a:t>
            </a:r>
          </a:p>
          <a:p>
            <a:pPr algn="just"/>
            <a:r>
              <a:rPr lang="fr-FR" sz="1300" dirty="0">
                <a:latin typeface="Arial Rounded MT Bold" pitchFamily="34" charset="0"/>
              </a:rPr>
              <a:t>Tâche de l’enfant : </a:t>
            </a:r>
            <a:r>
              <a:rPr lang="fr-FR" sz="1300" dirty="0">
                <a:latin typeface="Script cole" pitchFamily="2" charset="0"/>
              </a:rPr>
              <a:t>Faire à la peinture sur la feuille disposée horizontalement, trois lignes de ponts de couleurs différentes et espacées. Faire au feutre des enchainements de ponts au-dessus et au-dessous des ponts tracés à la peinture.</a:t>
            </a:r>
            <a:endParaRPr lang="fr-FR" sz="1300" dirty="0">
              <a:solidFill>
                <a:schemeClr val="tx1"/>
              </a:solidFill>
              <a:latin typeface="Script cole" pitchFamily="2" charset="0"/>
            </a:endParaRPr>
          </a:p>
        </p:txBody>
      </p:sp>
      <p:pic>
        <p:nvPicPr>
          <p:cNvPr id="10" name="Image 9"/>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16246" t="30638" r="7249" b="25295"/>
          <a:stretch/>
        </p:blipFill>
        <p:spPr>
          <a:xfrm>
            <a:off x="4840560" y="4495518"/>
            <a:ext cx="1813942" cy="783628"/>
          </a:xfrm>
          <a:prstGeom prst="rect">
            <a:avLst/>
          </a:prstGeom>
          <a:effectLst>
            <a:outerShdw blurRad="63500" sx="102000" sy="102000" algn="ctr" rotWithShape="0">
              <a:prstClr val="black">
                <a:alpha val="40000"/>
              </a:prstClr>
            </a:outerShdw>
          </a:effectLst>
        </p:spPr>
      </p:pic>
      <p:sp>
        <p:nvSpPr>
          <p:cNvPr id="11" name="Rectangle 10"/>
          <p:cNvSpPr/>
          <p:nvPr/>
        </p:nvSpPr>
        <p:spPr>
          <a:xfrm>
            <a:off x="129158" y="5823374"/>
            <a:ext cx="6624736" cy="1913568"/>
          </a:xfrm>
          <a:prstGeom prst="rect">
            <a:avLst/>
          </a:prstGeom>
          <a:solidFill>
            <a:schemeClr val="bg1"/>
          </a:solidFill>
          <a:ln>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400" dirty="0">
              <a:solidFill>
                <a:schemeClr val="tx1"/>
              </a:solidFill>
              <a:latin typeface="Script cole" pitchFamily="2" charset="0"/>
            </a:endParaRPr>
          </a:p>
        </p:txBody>
      </p:sp>
      <p:sp>
        <p:nvSpPr>
          <p:cNvPr id="12" name="ZoneTexte 11"/>
          <p:cNvSpPr txBox="1"/>
          <p:nvPr/>
        </p:nvSpPr>
        <p:spPr>
          <a:xfrm>
            <a:off x="140017" y="5823374"/>
            <a:ext cx="4657135" cy="1892826"/>
          </a:xfrm>
          <a:prstGeom prst="rect">
            <a:avLst/>
          </a:prstGeom>
          <a:noFill/>
        </p:spPr>
        <p:txBody>
          <a:bodyPr wrap="square" rtlCol="0">
            <a:spAutoFit/>
          </a:bodyPr>
          <a:lstStyle/>
          <a:p>
            <a:pPr algn="ctr"/>
            <a:r>
              <a:rPr lang="fr-FR" sz="1300" dirty="0">
                <a:solidFill>
                  <a:schemeClr val="tx1"/>
                </a:solidFill>
                <a:latin typeface="Arial Rounded MT Bold" pitchFamily="34" charset="0"/>
              </a:rPr>
              <a:t>Graphisme</a:t>
            </a:r>
            <a:r>
              <a:rPr lang="fr-FR" sz="1400" dirty="0">
                <a:latin typeface="Arial Rounded MT Bold" pitchFamily="34" charset="0"/>
              </a:rPr>
              <a:t> 4.3</a:t>
            </a:r>
            <a:r>
              <a:rPr lang="fr-FR" sz="1300" dirty="0">
                <a:solidFill>
                  <a:schemeClr val="tx1"/>
                </a:solidFill>
                <a:latin typeface="Arial Rounded MT Bold" pitchFamily="34" charset="0"/>
              </a:rPr>
              <a:t> : </a:t>
            </a:r>
            <a:r>
              <a:rPr lang="fr-FR" sz="1300" u="sng" dirty="0">
                <a:latin typeface="Script cole" pitchFamily="2" charset="0"/>
              </a:rPr>
              <a:t>Les ponts</a:t>
            </a:r>
          </a:p>
          <a:p>
            <a:pPr algn="ctr"/>
            <a:r>
              <a:rPr lang="fr-FR" sz="1300" i="1" dirty="0">
                <a:solidFill>
                  <a:schemeClr val="tx1"/>
                </a:solidFill>
                <a:latin typeface="Script cole" pitchFamily="2" charset="0"/>
              </a:rPr>
              <a:t>Séance « Peinture et feutres de couleur »</a:t>
            </a:r>
          </a:p>
          <a:p>
            <a:pPr algn="just"/>
            <a:r>
              <a:rPr lang="fr-FR" sz="1300" dirty="0">
                <a:solidFill>
                  <a:schemeClr val="tx1"/>
                </a:solidFill>
                <a:latin typeface="Arial Rounded MT Bold" pitchFamily="34" charset="0"/>
              </a:rPr>
              <a:t>Objectifs : </a:t>
            </a:r>
            <a:r>
              <a:rPr lang="fr-FR" sz="1300" dirty="0">
                <a:solidFill>
                  <a:schemeClr val="tx1"/>
                </a:solidFill>
                <a:latin typeface="Script cole" pitchFamily="2" charset="0"/>
              </a:rPr>
              <a:t>Adapter un tracé à un support perturbateur.</a:t>
            </a:r>
          </a:p>
          <a:p>
            <a:pPr algn="just"/>
            <a:r>
              <a:rPr lang="fr-FR" sz="1300" dirty="0">
                <a:latin typeface="Arial Rounded MT Bold" pitchFamily="34" charset="0"/>
              </a:rPr>
              <a:t>Tâche de l’enfant : </a:t>
            </a:r>
            <a:r>
              <a:rPr lang="fr-FR" sz="1300" dirty="0">
                <a:latin typeface="Script cole" pitchFamily="2" charset="0"/>
              </a:rPr>
              <a:t>Faire à la peinture sur la feuille disposée horizontalement, trois lignes de ponts de couleurs différentes et espacées. Faire au feutre des enchainements de ponts au-dessus et au-dessous des ponts tracés à la peinture.</a:t>
            </a:r>
            <a:endParaRPr lang="fr-FR" sz="1300" dirty="0">
              <a:solidFill>
                <a:schemeClr val="tx1"/>
              </a:solidFill>
              <a:latin typeface="Script cole" pitchFamily="2" charset="0"/>
            </a:endParaRPr>
          </a:p>
        </p:txBody>
      </p:sp>
      <p:pic>
        <p:nvPicPr>
          <p:cNvPr id="13" name="Image 12"/>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16246" t="30638" r="7249" b="25295"/>
          <a:stretch/>
        </p:blipFill>
        <p:spPr>
          <a:xfrm>
            <a:off x="4840560" y="6388344"/>
            <a:ext cx="1813942" cy="783628"/>
          </a:xfrm>
          <a:prstGeom prst="rect">
            <a:avLst/>
          </a:prstGeom>
          <a:effectLst>
            <a:outerShdw blurRad="63500" sx="102000" sy="102000" algn="ctr" rotWithShape="0">
              <a:prstClr val="black">
                <a:alpha val="40000"/>
              </a:prstClr>
            </a:outerShdw>
          </a:effectLst>
        </p:spPr>
      </p:pic>
      <p:sp>
        <p:nvSpPr>
          <p:cNvPr id="14" name="Rectangle 13"/>
          <p:cNvSpPr/>
          <p:nvPr/>
        </p:nvSpPr>
        <p:spPr>
          <a:xfrm>
            <a:off x="129158" y="7736942"/>
            <a:ext cx="6624736" cy="1913568"/>
          </a:xfrm>
          <a:prstGeom prst="rect">
            <a:avLst/>
          </a:prstGeom>
          <a:solidFill>
            <a:schemeClr val="bg1"/>
          </a:solidFill>
          <a:ln>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400" dirty="0">
              <a:solidFill>
                <a:schemeClr val="tx1"/>
              </a:solidFill>
              <a:latin typeface="Script cole" pitchFamily="2" charset="0"/>
            </a:endParaRPr>
          </a:p>
        </p:txBody>
      </p:sp>
      <p:sp>
        <p:nvSpPr>
          <p:cNvPr id="15" name="ZoneTexte 14"/>
          <p:cNvSpPr txBox="1"/>
          <p:nvPr/>
        </p:nvSpPr>
        <p:spPr>
          <a:xfrm>
            <a:off x="140017" y="7736942"/>
            <a:ext cx="4657135" cy="1892826"/>
          </a:xfrm>
          <a:prstGeom prst="rect">
            <a:avLst/>
          </a:prstGeom>
          <a:noFill/>
        </p:spPr>
        <p:txBody>
          <a:bodyPr wrap="square" rtlCol="0">
            <a:spAutoFit/>
          </a:bodyPr>
          <a:lstStyle/>
          <a:p>
            <a:pPr algn="ctr"/>
            <a:r>
              <a:rPr lang="fr-FR" sz="1300" dirty="0">
                <a:solidFill>
                  <a:schemeClr val="tx1"/>
                </a:solidFill>
                <a:latin typeface="Arial Rounded MT Bold" pitchFamily="34" charset="0"/>
              </a:rPr>
              <a:t>Graphisme</a:t>
            </a:r>
            <a:r>
              <a:rPr lang="fr-FR" sz="1400" dirty="0">
                <a:latin typeface="Arial Rounded MT Bold" pitchFamily="34" charset="0"/>
              </a:rPr>
              <a:t> 4.3</a:t>
            </a:r>
            <a:r>
              <a:rPr lang="fr-FR" sz="1300" dirty="0">
                <a:solidFill>
                  <a:schemeClr val="tx1"/>
                </a:solidFill>
                <a:latin typeface="Arial Rounded MT Bold" pitchFamily="34" charset="0"/>
              </a:rPr>
              <a:t> : </a:t>
            </a:r>
            <a:r>
              <a:rPr lang="fr-FR" sz="1300" u="sng" dirty="0">
                <a:latin typeface="Script cole" pitchFamily="2" charset="0"/>
              </a:rPr>
              <a:t>Les ponts</a:t>
            </a:r>
          </a:p>
          <a:p>
            <a:pPr algn="ctr"/>
            <a:r>
              <a:rPr lang="fr-FR" sz="1300" i="1" dirty="0">
                <a:solidFill>
                  <a:schemeClr val="tx1"/>
                </a:solidFill>
                <a:latin typeface="Script cole" pitchFamily="2" charset="0"/>
              </a:rPr>
              <a:t>Séance « Peinture et feutres de couleur »</a:t>
            </a:r>
          </a:p>
          <a:p>
            <a:pPr algn="just"/>
            <a:r>
              <a:rPr lang="fr-FR" sz="1300" dirty="0">
                <a:solidFill>
                  <a:schemeClr val="tx1"/>
                </a:solidFill>
                <a:latin typeface="Arial Rounded MT Bold" pitchFamily="34" charset="0"/>
              </a:rPr>
              <a:t>Objectifs : </a:t>
            </a:r>
            <a:r>
              <a:rPr lang="fr-FR" sz="1300" dirty="0">
                <a:solidFill>
                  <a:schemeClr val="tx1"/>
                </a:solidFill>
                <a:latin typeface="Script cole" pitchFamily="2" charset="0"/>
              </a:rPr>
              <a:t>Adapter un tracé à un support perturbateur.</a:t>
            </a:r>
          </a:p>
          <a:p>
            <a:pPr algn="just"/>
            <a:r>
              <a:rPr lang="fr-FR" sz="1300" dirty="0">
                <a:latin typeface="Arial Rounded MT Bold" pitchFamily="34" charset="0"/>
              </a:rPr>
              <a:t>Tâche de l’enfant : </a:t>
            </a:r>
            <a:r>
              <a:rPr lang="fr-FR" sz="1300" dirty="0">
                <a:latin typeface="Script cole" pitchFamily="2" charset="0"/>
              </a:rPr>
              <a:t>Faire à la peinture sur la feuille disposée horizontalement, trois lignes de ponts de couleurs différentes et espacées. Faire au feutre des enchainements de ponts au-dessus et au-dessous des ponts tracés à la peinture.</a:t>
            </a:r>
            <a:endParaRPr lang="fr-FR" sz="1300" dirty="0">
              <a:solidFill>
                <a:schemeClr val="tx1"/>
              </a:solidFill>
              <a:latin typeface="Script cole" pitchFamily="2" charset="0"/>
            </a:endParaRPr>
          </a:p>
        </p:txBody>
      </p:sp>
      <p:pic>
        <p:nvPicPr>
          <p:cNvPr id="16" name="Image 15"/>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16246" t="30638" r="7249" b="25295"/>
          <a:stretch/>
        </p:blipFill>
        <p:spPr>
          <a:xfrm>
            <a:off x="4840560" y="8301912"/>
            <a:ext cx="1813942" cy="783628"/>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4797022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129158" y="3930548"/>
            <a:ext cx="6624736" cy="1913568"/>
          </a:xfrm>
          <a:prstGeom prst="rect">
            <a:avLst/>
          </a:prstGeom>
          <a:solidFill>
            <a:schemeClr val="bg1"/>
          </a:solidFill>
          <a:ln>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400" dirty="0">
              <a:solidFill>
                <a:schemeClr val="tx1"/>
              </a:solidFill>
              <a:latin typeface="Script cole" pitchFamily="2" charset="0"/>
            </a:endParaRPr>
          </a:p>
        </p:txBody>
      </p:sp>
      <p:sp>
        <p:nvSpPr>
          <p:cNvPr id="18" name="ZoneTexte 17"/>
          <p:cNvSpPr txBox="1"/>
          <p:nvPr/>
        </p:nvSpPr>
        <p:spPr>
          <a:xfrm>
            <a:off x="140017" y="3930548"/>
            <a:ext cx="4657135" cy="1815882"/>
          </a:xfrm>
          <a:prstGeom prst="rect">
            <a:avLst/>
          </a:prstGeom>
          <a:noFill/>
        </p:spPr>
        <p:txBody>
          <a:bodyPr wrap="square" rtlCol="0">
            <a:spAutoFit/>
          </a:bodyPr>
          <a:lstStyle/>
          <a:p>
            <a:pPr algn="ctr"/>
            <a:r>
              <a:rPr lang="fr-FR" sz="1400" dirty="0">
                <a:solidFill>
                  <a:schemeClr val="tx1"/>
                </a:solidFill>
                <a:latin typeface="Arial Rounded MT Bold" pitchFamily="34" charset="0"/>
              </a:rPr>
              <a:t>Graphisme</a:t>
            </a:r>
            <a:r>
              <a:rPr lang="fr-FR" sz="1400" dirty="0">
                <a:latin typeface="Arial Rounded MT Bold" pitchFamily="34" charset="0"/>
              </a:rPr>
              <a:t> 4.4</a:t>
            </a:r>
            <a:r>
              <a:rPr lang="fr-FR" sz="1400" dirty="0">
                <a:solidFill>
                  <a:schemeClr val="tx1"/>
                </a:solidFill>
                <a:latin typeface="Arial Rounded MT Bold" pitchFamily="34" charset="0"/>
              </a:rPr>
              <a:t> : </a:t>
            </a:r>
            <a:r>
              <a:rPr lang="fr-FR" sz="1400" u="sng" dirty="0">
                <a:latin typeface="Script cole" pitchFamily="2" charset="0"/>
              </a:rPr>
              <a:t>Les ponts</a:t>
            </a:r>
          </a:p>
          <a:p>
            <a:pPr algn="ctr"/>
            <a:r>
              <a:rPr lang="fr-FR" sz="1400" i="1" dirty="0">
                <a:solidFill>
                  <a:schemeClr val="tx1"/>
                </a:solidFill>
                <a:latin typeface="Script cole" pitchFamily="2" charset="0"/>
              </a:rPr>
              <a:t>Séance « Demi-cercles de couleur et feutres »</a:t>
            </a:r>
          </a:p>
          <a:p>
            <a:pPr algn="just"/>
            <a:r>
              <a:rPr lang="fr-FR" sz="1400" dirty="0">
                <a:solidFill>
                  <a:schemeClr val="tx1"/>
                </a:solidFill>
                <a:latin typeface="Arial Rounded MT Bold" pitchFamily="34" charset="0"/>
              </a:rPr>
              <a:t>Objectifs : </a:t>
            </a:r>
            <a:r>
              <a:rPr lang="fr-FR" sz="1400" dirty="0">
                <a:solidFill>
                  <a:schemeClr val="tx1"/>
                </a:solidFill>
                <a:latin typeface="Script cole" pitchFamily="2" charset="0"/>
              </a:rPr>
              <a:t>Adapter le mouvement de son geste à la position statique du support.</a:t>
            </a:r>
          </a:p>
          <a:p>
            <a:pPr algn="just"/>
            <a:r>
              <a:rPr lang="fr-FR" sz="1400" dirty="0">
                <a:latin typeface="Arial Rounded MT Bold" pitchFamily="34" charset="0"/>
              </a:rPr>
              <a:t>Tâche de l’enfant : </a:t>
            </a:r>
            <a:r>
              <a:rPr lang="fr-FR" sz="1400" dirty="0">
                <a:latin typeface="Script cole" pitchFamily="2" charset="0"/>
              </a:rPr>
              <a:t>Découper les demi-ronds et les coller partout sur la feuille. Faire au feutre de couleur des ponts tout autour des demi-ronds sans bouger la feuille.</a:t>
            </a:r>
            <a:endParaRPr lang="fr-FR" sz="1400" dirty="0">
              <a:solidFill>
                <a:schemeClr val="tx1"/>
              </a:solidFill>
              <a:latin typeface="Script cole" pitchFamily="2" charset="0"/>
            </a:endParaRPr>
          </a:p>
        </p:txBody>
      </p:sp>
      <p:pic>
        <p:nvPicPr>
          <p:cNvPr id="19" name="Image 18"/>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16666" t="19478" r="15710" b="14343"/>
          <a:stretch/>
        </p:blipFill>
        <p:spPr>
          <a:xfrm>
            <a:off x="4797152" y="4195219"/>
            <a:ext cx="1885950" cy="1384226"/>
          </a:xfrm>
          <a:prstGeom prst="rect">
            <a:avLst/>
          </a:prstGeom>
          <a:effectLst>
            <a:outerShdw blurRad="63500" sx="102000" sy="102000" algn="ctr" rotWithShape="0">
              <a:prstClr val="black">
                <a:alpha val="40000"/>
              </a:prstClr>
            </a:outerShdw>
          </a:effectLst>
        </p:spPr>
      </p:pic>
      <p:sp>
        <p:nvSpPr>
          <p:cNvPr id="20" name="Rectangle 19"/>
          <p:cNvSpPr/>
          <p:nvPr/>
        </p:nvSpPr>
        <p:spPr>
          <a:xfrm>
            <a:off x="129158" y="2016980"/>
            <a:ext cx="6624736" cy="1913568"/>
          </a:xfrm>
          <a:prstGeom prst="rect">
            <a:avLst/>
          </a:prstGeom>
          <a:solidFill>
            <a:schemeClr val="bg1"/>
          </a:solidFill>
          <a:ln>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400" dirty="0">
              <a:solidFill>
                <a:schemeClr val="tx1"/>
              </a:solidFill>
              <a:latin typeface="Script cole" pitchFamily="2" charset="0"/>
            </a:endParaRPr>
          </a:p>
        </p:txBody>
      </p:sp>
      <p:sp>
        <p:nvSpPr>
          <p:cNvPr id="21" name="ZoneTexte 20"/>
          <p:cNvSpPr txBox="1"/>
          <p:nvPr/>
        </p:nvSpPr>
        <p:spPr>
          <a:xfrm>
            <a:off x="140017" y="2016980"/>
            <a:ext cx="4657135" cy="1815882"/>
          </a:xfrm>
          <a:prstGeom prst="rect">
            <a:avLst/>
          </a:prstGeom>
          <a:noFill/>
        </p:spPr>
        <p:txBody>
          <a:bodyPr wrap="square" rtlCol="0">
            <a:spAutoFit/>
          </a:bodyPr>
          <a:lstStyle/>
          <a:p>
            <a:pPr algn="ctr"/>
            <a:r>
              <a:rPr lang="fr-FR" sz="1400" dirty="0">
                <a:solidFill>
                  <a:schemeClr val="tx1"/>
                </a:solidFill>
                <a:latin typeface="Arial Rounded MT Bold" pitchFamily="34" charset="0"/>
              </a:rPr>
              <a:t>Graphisme</a:t>
            </a:r>
            <a:r>
              <a:rPr lang="fr-FR" sz="1400" dirty="0">
                <a:latin typeface="Arial Rounded MT Bold" pitchFamily="34" charset="0"/>
              </a:rPr>
              <a:t> 4.4</a:t>
            </a:r>
            <a:r>
              <a:rPr lang="fr-FR" sz="1400" dirty="0">
                <a:solidFill>
                  <a:schemeClr val="tx1"/>
                </a:solidFill>
                <a:latin typeface="Arial Rounded MT Bold" pitchFamily="34" charset="0"/>
              </a:rPr>
              <a:t> : </a:t>
            </a:r>
            <a:r>
              <a:rPr lang="fr-FR" sz="1400" u="sng" dirty="0">
                <a:latin typeface="Script cole" pitchFamily="2" charset="0"/>
              </a:rPr>
              <a:t>Les ponts</a:t>
            </a:r>
          </a:p>
          <a:p>
            <a:pPr algn="ctr"/>
            <a:r>
              <a:rPr lang="fr-FR" sz="1400" i="1" dirty="0">
                <a:solidFill>
                  <a:schemeClr val="tx1"/>
                </a:solidFill>
                <a:latin typeface="Script cole" pitchFamily="2" charset="0"/>
              </a:rPr>
              <a:t>Séance « Demi-cercles de couleur et feutres »</a:t>
            </a:r>
          </a:p>
          <a:p>
            <a:pPr algn="just"/>
            <a:r>
              <a:rPr lang="fr-FR" sz="1400" dirty="0">
                <a:solidFill>
                  <a:schemeClr val="tx1"/>
                </a:solidFill>
                <a:latin typeface="Arial Rounded MT Bold" pitchFamily="34" charset="0"/>
              </a:rPr>
              <a:t>Objectifs : </a:t>
            </a:r>
            <a:r>
              <a:rPr lang="fr-FR" sz="1400" dirty="0">
                <a:solidFill>
                  <a:schemeClr val="tx1"/>
                </a:solidFill>
                <a:latin typeface="Script cole" pitchFamily="2" charset="0"/>
              </a:rPr>
              <a:t>Adapter le mouvement de son geste à la position statique du support.</a:t>
            </a:r>
          </a:p>
          <a:p>
            <a:pPr algn="just"/>
            <a:r>
              <a:rPr lang="fr-FR" sz="1400" dirty="0">
                <a:latin typeface="Arial Rounded MT Bold" pitchFamily="34" charset="0"/>
              </a:rPr>
              <a:t>Tâche de l’enfant : </a:t>
            </a:r>
            <a:r>
              <a:rPr lang="fr-FR" sz="1400" dirty="0">
                <a:latin typeface="Script cole" pitchFamily="2" charset="0"/>
              </a:rPr>
              <a:t>Découper les demi-ronds et les coller partout sur la feuille. Faire au feutre de couleur des ponts tout autour des demi-ronds sans bouger la feuille.</a:t>
            </a:r>
            <a:endParaRPr lang="fr-FR" sz="1400" dirty="0">
              <a:solidFill>
                <a:schemeClr val="tx1"/>
              </a:solidFill>
              <a:latin typeface="Script cole" pitchFamily="2" charset="0"/>
            </a:endParaRPr>
          </a:p>
        </p:txBody>
      </p:sp>
      <p:pic>
        <p:nvPicPr>
          <p:cNvPr id="22" name="Image 21"/>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16666" t="19478" r="15710" b="14343"/>
          <a:stretch/>
        </p:blipFill>
        <p:spPr>
          <a:xfrm>
            <a:off x="4797152" y="2281651"/>
            <a:ext cx="1885950" cy="1384226"/>
          </a:xfrm>
          <a:prstGeom prst="rect">
            <a:avLst/>
          </a:prstGeom>
          <a:effectLst>
            <a:outerShdw blurRad="63500" sx="102000" sy="102000" algn="ctr" rotWithShape="0">
              <a:prstClr val="black">
                <a:alpha val="40000"/>
              </a:prstClr>
            </a:outerShdw>
          </a:effectLst>
        </p:spPr>
      </p:pic>
      <p:sp>
        <p:nvSpPr>
          <p:cNvPr id="23" name="Rectangle 22"/>
          <p:cNvSpPr/>
          <p:nvPr/>
        </p:nvSpPr>
        <p:spPr>
          <a:xfrm>
            <a:off x="129158" y="103412"/>
            <a:ext cx="6624736" cy="1913568"/>
          </a:xfrm>
          <a:prstGeom prst="rect">
            <a:avLst/>
          </a:prstGeom>
          <a:solidFill>
            <a:schemeClr val="bg1"/>
          </a:solidFill>
          <a:ln>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400" dirty="0">
              <a:solidFill>
                <a:schemeClr val="tx1"/>
              </a:solidFill>
              <a:latin typeface="Script cole" pitchFamily="2" charset="0"/>
            </a:endParaRPr>
          </a:p>
        </p:txBody>
      </p:sp>
      <p:sp>
        <p:nvSpPr>
          <p:cNvPr id="24" name="ZoneTexte 23"/>
          <p:cNvSpPr txBox="1"/>
          <p:nvPr/>
        </p:nvSpPr>
        <p:spPr>
          <a:xfrm>
            <a:off x="140017" y="103412"/>
            <a:ext cx="4657135" cy="1815882"/>
          </a:xfrm>
          <a:prstGeom prst="rect">
            <a:avLst/>
          </a:prstGeom>
          <a:noFill/>
        </p:spPr>
        <p:txBody>
          <a:bodyPr wrap="square" rtlCol="0">
            <a:spAutoFit/>
          </a:bodyPr>
          <a:lstStyle/>
          <a:p>
            <a:pPr algn="ctr"/>
            <a:r>
              <a:rPr lang="fr-FR" sz="1400" dirty="0">
                <a:solidFill>
                  <a:schemeClr val="tx1"/>
                </a:solidFill>
                <a:latin typeface="Arial Rounded MT Bold" pitchFamily="34" charset="0"/>
              </a:rPr>
              <a:t>Graphisme</a:t>
            </a:r>
            <a:r>
              <a:rPr lang="fr-FR" sz="1400" dirty="0">
                <a:latin typeface="Arial Rounded MT Bold" pitchFamily="34" charset="0"/>
              </a:rPr>
              <a:t> 4.4</a:t>
            </a:r>
            <a:r>
              <a:rPr lang="fr-FR" sz="1400" dirty="0">
                <a:solidFill>
                  <a:schemeClr val="tx1"/>
                </a:solidFill>
                <a:latin typeface="Arial Rounded MT Bold" pitchFamily="34" charset="0"/>
              </a:rPr>
              <a:t> : </a:t>
            </a:r>
            <a:r>
              <a:rPr lang="fr-FR" sz="1400" u="sng" dirty="0">
                <a:latin typeface="Script cole" pitchFamily="2" charset="0"/>
              </a:rPr>
              <a:t>Les ponts</a:t>
            </a:r>
          </a:p>
          <a:p>
            <a:pPr algn="ctr"/>
            <a:r>
              <a:rPr lang="fr-FR" sz="1400" i="1" dirty="0">
                <a:solidFill>
                  <a:schemeClr val="tx1"/>
                </a:solidFill>
                <a:latin typeface="Script cole" pitchFamily="2" charset="0"/>
              </a:rPr>
              <a:t>Séance « Demi-cercles de couleur et feutres »</a:t>
            </a:r>
          </a:p>
          <a:p>
            <a:pPr algn="just"/>
            <a:r>
              <a:rPr lang="fr-FR" sz="1400" dirty="0">
                <a:solidFill>
                  <a:schemeClr val="tx1"/>
                </a:solidFill>
                <a:latin typeface="Arial Rounded MT Bold" pitchFamily="34" charset="0"/>
              </a:rPr>
              <a:t>Objectifs : </a:t>
            </a:r>
            <a:r>
              <a:rPr lang="fr-FR" sz="1400" dirty="0">
                <a:solidFill>
                  <a:schemeClr val="tx1"/>
                </a:solidFill>
                <a:latin typeface="Script cole" pitchFamily="2" charset="0"/>
              </a:rPr>
              <a:t>Adapter le mouvement de son geste à la position statique du support.</a:t>
            </a:r>
          </a:p>
          <a:p>
            <a:pPr algn="just"/>
            <a:r>
              <a:rPr lang="fr-FR" sz="1400" dirty="0">
                <a:latin typeface="Arial Rounded MT Bold" pitchFamily="34" charset="0"/>
              </a:rPr>
              <a:t>Tâche de l’enfant : </a:t>
            </a:r>
            <a:r>
              <a:rPr lang="fr-FR" sz="1400" dirty="0">
                <a:latin typeface="Script cole" pitchFamily="2" charset="0"/>
              </a:rPr>
              <a:t>Découper les demi-ronds et les coller partout sur la feuille. Faire au feutre de couleur des ponts tout autour des demi-ronds sans bouger la feuille.</a:t>
            </a:r>
            <a:endParaRPr lang="fr-FR" sz="1400" dirty="0">
              <a:solidFill>
                <a:schemeClr val="tx1"/>
              </a:solidFill>
              <a:latin typeface="Script cole" pitchFamily="2" charset="0"/>
            </a:endParaRPr>
          </a:p>
        </p:txBody>
      </p:sp>
      <p:pic>
        <p:nvPicPr>
          <p:cNvPr id="25" name="Image 24"/>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16666" t="19478" r="15710" b="14343"/>
          <a:stretch/>
        </p:blipFill>
        <p:spPr>
          <a:xfrm>
            <a:off x="4797152" y="368083"/>
            <a:ext cx="1885950" cy="1384226"/>
          </a:xfrm>
          <a:prstGeom prst="rect">
            <a:avLst/>
          </a:prstGeom>
          <a:effectLst>
            <a:outerShdw blurRad="63500" sx="102000" sy="102000" algn="ctr" rotWithShape="0">
              <a:prstClr val="black">
                <a:alpha val="40000"/>
              </a:prstClr>
            </a:outerShdw>
          </a:effectLst>
        </p:spPr>
      </p:pic>
      <p:sp>
        <p:nvSpPr>
          <p:cNvPr id="26" name="Rectangle 25"/>
          <p:cNvSpPr/>
          <p:nvPr/>
        </p:nvSpPr>
        <p:spPr>
          <a:xfrm>
            <a:off x="129158" y="5844116"/>
            <a:ext cx="6624736" cy="1913568"/>
          </a:xfrm>
          <a:prstGeom prst="rect">
            <a:avLst/>
          </a:prstGeom>
          <a:solidFill>
            <a:schemeClr val="bg1"/>
          </a:solidFill>
          <a:ln>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400" dirty="0">
              <a:solidFill>
                <a:schemeClr val="tx1"/>
              </a:solidFill>
              <a:latin typeface="Script cole" pitchFamily="2" charset="0"/>
            </a:endParaRPr>
          </a:p>
        </p:txBody>
      </p:sp>
      <p:sp>
        <p:nvSpPr>
          <p:cNvPr id="27" name="ZoneTexte 26"/>
          <p:cNvSpPr txBox="1"/>
          <p:nvPr/>
        </p:nvSpPr>
        <p:spPr>
          <a:xfrm>
            <a:off x="140017" y="5844116"/>
            <a:ext cx="4657135" cy="1815882"/>
          </a:xfrm>
          <a:prstGeom prst="rect">
            <a:avLst/>
          </a:prstGeom>
          <a:noFill/>
        </p:spPr>
        <p:txBody>
          <a:bodyPr wrap="square" rtlCol="0">
            <a:spAutoFit/>
          </a:bodyPr>
          <a:lstStyle/>
          <a:p>
            <a:pPr algn="ctr"/>
            <a:r>
              <a:rPr lang="fr-FR" sz="1400" dirty="0">
                <a:solidFill>
                  <a:schemeClr val="tx1"/>
                </a:solidFill>
                <a:latin typeface="Arial Rounded MT Bold" pitchFamily="34" charset="0"/>
              </a:rPr>
              <a:t>Graphisme</a:t>
            </a:r>
            <a:r>
              <a:rPr lang="fr-FR" sz="1400" dirty="0">
                <a:latin typeface="Arial Rounded MT Bold" pitchFamily="34" charset="0"/>
              </a:rPr>
              <a:t> 4.4</a:t>
            </a:r>
            <a:r>
              <a:rPr lang="fr-FR" sz="1400" dirty="0">
                <a:solidFill>
                  <a:schemeClr val="tx1"/>
                </a:solidFill>
                <a:latin typeface="Arial Rounded MT Bold" pitchFamily="34" charset="0"/>
              </a:rPr>
              <a:t> : </a:t>
            </a:r>
            <a:r>
              <a:rPr lang="fr-FR" sz="1400" u="sng" dirty="0">
                <a:latin typeface="Script cole" pitchFamily="2" charset="0"/>
              </a:rPr>
              <a:t>Les ponts</a:t>
            </a:r>
          </a:p>
          <a:p>
            <a:pPr algn="ctr"/>
            <a:r>
              <a:rPr lang="fr-FR" sz="1400" i="1" dirty="0">
                <a:solidFill>
                  <a:schemeClr val="tx1"/>
                </a:solidFill>
                <a:latin typeface="Script cole" pitchFamily="2" charset="0"/>
              </a:rPr>
              <a:t>Séance « Demi-cercles de couleur et feutres »</a:t>
            </a:r>
          </a:p>
          <a:p>
            <a:pPr algn="just"/>
            <a:r>
              <a:rPr lang="fr-FR" sz="1400" dirty="0">
                <a:solidFill>
                  <a:schemeClr val="tx1"/>
                </a:solidFill>
                <a:latin typeface="Arial Rounded MT Bold" pitchFamily="34" charset="0"/>
              </a:rPr>
              <a:t>Objectifs : </a:t>
            </a:r>
            <a:r>
              <a:rPr lang="fr-FR" sz="1400" dirty="0">
                <a:solidFill>
                  <a:schemeClr val="tx1"/>
                </a:solidFill>
                <a:latin typeface="Script cole" pitchFamily="2" charset="0"/>
              </a:rPr>
              <a:t>Adapter le mouvement de son geste à la position statique du support.</a:t>
            </a:r>
          </a:p>
          <a:p>
            <a:pPr algn="just"/>
            <a:r>
              <a:rPr lang="fr-FR" sz="1400" dirty="0">
                <a:latin typeface="Arial Rounded MT Bold" pitchFamily="34" charset="0"/>
              </a:rPr>
              <a:t>Tâche de l’enfant : </a:t>
            </a:r>
            <a:r>
              <a:rPr lang="fr-FR" sz="1400" dirty="0">
                <a:latin typeface="Script cole" pitchFamily="2" charset="0"/>
              </a:rPr>
              <a:t>Découper les demi-ronds et les coller partout sur la feuille. Faire au feutre de couleur des ponts tout autour des demi-ronds sans bouger la feuille.</a:t>
            </a:r>
            <a:endParaRPr lang="fr-FR" sz="1400" dirty="0">
              <a:solidFill>
                <a:schemeClr val="tx1"/>
              </a:solidFill>
              <a:latin typeface="Script cole" pitchFamily="2" charset="0"/>
            </a:endParaRPr>
          </a:p>
        </p:txBody>
      </p:sp>
      <p:pic>
        <p:nvPicPr>
          <p:cNvPr id="28" name="Image 27"/>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16666" t="19478" r="15710" b="14343"/>
          <a:stretch/>
        </p:blipFill>
        <p:spPr>
          <a:xfrm>
            <a:off x="4797152" y="6108787"/>
            <a:ext cx="1885950" cy="1384226"/>
          </a:xfrm>
          <a:prstGeom prst="rect">
            <a:avLst/>
          </a:prstGeom>
          <a:effectLst>
            <a:outerShdw blurRad="63500" sx="102000" sy="102000" algn="ctr" rotWithShape="0">
              <a:prstClr val="black">
                <a:alpha val="40000"/>
              </a:prstClr>
            </a:outerShdw>
          </a:effectLst>
        </p:spPr>
      </p:pic>
      <p:sp>
        <p:nvSpPr>
          <p:cNvPr id="29" name="Rectangle 28"/>
          <p:cNvSpPr/>
          <p:nvPr/>
        </p:nvSpPr>
        <p:spPr>
          <a:xfrm>
            <a:off x="129158" y="7757684"/>
            <a:ext cx="6624736" cy="1913568"/>
          </a:xfrm>
          <a:prstGeom prst="rect">
            <a:avLst/>
          </a:prstGeom>
          <a:solidFill>
            <a:schemeClr val="bg1"/>
          </a:solidFill>
          <a:ln>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400" dirty="0">
              <a:solidFill>
                <a:schemeClr val="tx1"/>
              </a:solidFill>
              <a:latin typeface="Script cole" pitchFamily="2" charset="0"/>
            </a:endParaRPr>
          </a:p>
        </p:txBody>
      </p:sp>
      <p:sp>
        <p:nvSpPr>
          <p:cNvPr id="30" name="ZoneTexte 29"/>
          <p:cNvSpPr txBox="1"/>
          <p:nvPr/>
        </p:nvSpPr>
        <p:spPr>
          <a:xfrm>
            <a:off x="140017" y="7757684"/>
            <a:ext cx="4657135" cy="1815882"/>
          </a:xfrm>
          <a:prstGeom prst="rect">
            <a:avLst/>
          </a:prstGeom>
          <a:noFill/>
        </p:spPr>
        <p:txBody>
          <a:bodyPr wrap="square" rtlCol="0">
            <a:spAutoFit/>
          </a:bodyPr>
          <a:lstStyle/>
          <a:p>
            <a:pPr algn="ctr"/>
            <a:r>
              <a:rPr lang="fr-FR" sz="1400" dirty="0">
                <a:solidFill>
                  <a:schemeClr val="tx1"/>
                </a:solidFill>
                <a:latin typeface="Arial Rounded MT Bold" pitchFamily="34" charset="0"/>
              </a:rPr>
              <a:t>Graphisme</a:t>
            </a:r>
            <a:r>
              <a:rPr lang="fr-FR" sz="1400" dirty="0">
                <a:latin typeface="Arial Rounded MT Bold" pitchFamily="34" charset="0"/>
              </a:rPr>
              <a:t> 4.4</a:t>
            </a:r>
            <a:r>
              <a:rPr lang="fr-FR" sz="1400" dirty="0">
                <a:solidFill>
                  <a:schemeClr val="tx1"/>
                </a:solidFill>
                <a:latin typeface="Arial Rounded MT Bold" pitchFamily="34" charset="0"/>
              </a:rPr>
              <a:t> : </a:t>
            </a:r>
            <a:r>
              <a:rPr lang="fr-FR" sz="1400" u="sng" dirty="0">
                <a:latin typeface="Script cole" pitchFamily="2" charset="0"/>
              </a:rPr>
              <a:t>Les ponts</a:t>
            </a:r>
          </a:p>
          <a:p>
            <a:pPr algn="ctr"/>
            <a:r>
              <a:rPr lang="fr-FR" sz="1400" i="1" dirty="0">
                <a:solidFill>
                  <a:schemeClr val="tx1"/>
                </a:solidFill>
                <a:latin typeface="Script cole" pitchFamily="2" charset="0"/>
              </a:rPr>
              <a:t>Séance « Demi-cercles de couleur et feutres »</a:t>
            </a:r>
          </a:p>
          <a:p>
            <a:pPr algn="just"/>
            <a:r>
              <a:rPr lang="fr-FR" sz="1400" dirty="0">
                <a:solidFill>
                  <a:schemeClr val="tx1"/>
                </a:solidFill>
                <a:latin typeface="Arial Rounded MT Bold" pitchFamily="34" charset="0"/>
              </a:rPr>
              <a:t>Objectifs : </a:t>
            </a:r>
            <a:r>
              <a:rPr lang="fr-FR" sz="1400" dirty="0">
                <a:solidFill>
                  <a:schemeClr val="tx1"/>
                </a:solidFill>
                <a:latin typeface="Script cole" pitchFamily="2" charset="0"/>
              </a:rPr>
              <a:t>Adapter le mouvement de son geste à la position statique du support.</a:t>
            </a:r>
          </a:p>
          <a:p>
            <a:pPr algn="just"/>
            <a:r>
              <a:rPr lang="fr-FR" sz="1400" dirty="0">
                <a:latin typeface="Arial Rounded MT Bold" pitchFamily="34" charset="0"/>
              </a:rPr>
              <a:t>Tâche de l’enfant : </a:t>
            </a:r>
            <a:r>
              <a:rPr lang="fr-FR" sz="1400" dirty="0">
                <a:latin typeface="Script cole" pitchFamily="2" charset="0"/>
              </a:rPr>
              <a:t>Découper les demi-ronds et les coller partout sur la feuille. Faire au feutre de couleur des ponts tout autour des demi-ronds sans bouger la feuille.</a:t>
            </a:r>
            <a:endParaRPr lang="fr-FR" sz="1400" dirty="0">
              <a:solidFill>
                <a:schemeClr val="tx1"/>
              </a:solidFill>
              <a:latin typeface="Script cole" pitchFamily="2" charset="0"/>
            </a:endParaRPr>
          </a:p>
        </p:txBody>
      </p:sp>
      <p:pic>
        <p:nvPicPr>
          <p:cNvPr id="31" name="Image 30"/>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16666" t="19478" r="15710" b="14343"/>
          <a:stretch/>
        </p:blipFill>
        <p:spPr>
          <a:xfrm>
            <a:off x="4797152" y="8022355"/>
            <a:ext cx="1885950" cy="1384226"/>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849797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129158" y="5844116"/>
            <a:ext cx="6624736" cy="1913568"/>
          </a:xfrm>
          <a:prstGeom prst="rect">
            <a:avLst/>
          </a:prstGeom>
          <a:solidFill>
            <a:schemeClr val="bg1"/>
          </a:solidFill>
          <a:ln>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400" dirty="0">
              <a:solidFill>
                <a:schemeClr val="tx1"/>
              </a:solidFill>
              <a:latin typeface="Script cole" pitchFamily="2" charset="0"/>
            </a:endParaRPr>
          </a:p>
        </p:txBody>
      </p:sp>
      <p:sp>
        <p:nvSpPr>
          <p:cNvPr id="18" name="ZoneTexte 17"/>
          <p:cNvSpPr txBox="1"/>
          <p:nvPr/>
        </p:nvSpPr>
        <p:spPr>
          <a:xfrm>
            <a:off x="140017" y="5844116"/>
            <a:ext cx="4657135" cy="1892826"/>
          </a:xfrm>
          <a:prstGeom prst="rect">
            <a:avLst/>
          </a:prstGeom>
          <a:noFill/>
        </p:spPr>
        <p:txBody>
          <a:bodyPr wrap="square" rtlCol="0">
            <a:spAutoFit/>
          </a:bodyPr>
          <a:lstStyle/>
          <a:p>
            <a:pPr algn="ctr"/>
            <a:r>
              <a:rPr lang="fr-FR" sz="1300" dirty="0">
                <a:solidFill>
                  <a:schemeClr val="tx1"/>
                </a:solidFill>
                <a:latin typeface="Arial Rounded MT Bold" pitchFamily="34" charset="0"/>
              </a:rPr>
              <a:t>Graphisme</a:t>
            </a:r>
            <a:r>
              <a:rPr lang="fr-FR" sz="1400" dirty="0">
                <a:latin typeface="Arial Rounded MT Bold" pitchFamily="34" charset="0"/>
              </a:rPr>
              <a:t> 4.5</a:t>
            </a:r>
            <a:r>
              <a:rPr lang="fr-FR" sz="1300" dirty="0">
                <a:solidFill>
                  <a:schemeClr val="tx1"/>
                </a:solidFill>
                <a:latin typeface="Arial Rounded MT Bold" pitchFamily="34" charset="0"/>
              </a:rPr>
              <a:t> : </a:t>
            </a:r>
            <a:r>
              <a:rPr lang="fr-FR" sz="1300" u="sng" dirty="0">
                <a:latin typeface="Script cole" pitchFamily="2" charset="0"/>
              </a:rPr>
              <a:t>Les ponts</a:t>
            </a:r>
          </a:p>
          <a:p>
            <a:pPr algn="ctr"/>
            <a:r>
              <a:rPr lang="fr-FR" sz="1300" i="1" dirty="0">
                <a:solidFill>
                  <a:schemeClr val="tx1"/>
                </a:solidFill>
                <a:latin typeface="Script cole" pitchFamily="2" charset="0"/>
              </a:rPr>
              <a:t>Séance « Bandes de couleur et feutres »</a:t>
            </a:r>
          </a:p>
          <a:p>
            <a:pPr algn="just"/>
            <a:r>
              <a:rPr lang="fr-FR" sz="1300" dirty="0">
                <a:solidFill>
                  <a:schemeClr val="tx1"/>
                </a:solidFill>
                <a:latin typeface="Arial Rounded MT Bold" pitchFamily="34" charset="0"/>
              </a:rPr>
              <a:t>Objectifs : </a:t>
            </a:r>
            <a:r>
              <a:rPr lang="fr-FR" sz="1300" dirty="0">
                <a:solidFill>
                  <a:schemeClr val="tx1"/>
                </a:solidFill>
                <a:latin typeface="Script cole" pitchFamily="2" charset="0"/>
              </a:rPr>
              <a:t>Respecter une trajectoire horizontale.</a:t>
            </a:r>
          </a:p>
          <a:p>
            <a:pPr algn="just"/>
            <a:r>
              <a:rPr lang="fr-FR" sz="1300" dirty="0">
                <a:latin typeface="Arial Rounded MT Bold" pitchFamily="34" charset="0"/>
              </a:rPr>
              <a:t>Tâche de l’enfant : </a:t>
            </a:r>
            <a:r>
              <a:rPr lang="fr-FR" sz="1300" dirty="0">
                <a:latin typeface="Script cole" pitchFamily="2" charset="0"/>
              </a:rPr>
              <a:t>Coller horizontalement des bandes de couleur en laissant un espace entre elles. Tracer au feutre fin noir, une ligne de ponts à l’endroit sur chaque bande de couleur. Tracer au feutre fin de couleur une ligne de ponts à l’endroit entre chaque bande de couleur.</a:t>
            </a:r>
            <a:endParaRPr lang="fr-FR" sz="1300" dirty="0">
              <a:solidFill>
                <a:schemeClr val="tx1"/>
              </a:solidFill>
              <a:latin typeface="Script cole" pitchFamily="2" charset="0"/>
            </a:endParaRPr>
          </a:p>
        </p:txBody>
      </p:sp>
      <p:pic>
        <p:nvPicPr>
          <p:cNvPr id="19" name="Image 18"/>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30755" t="10940" r="24845" b="14343"/>
          <a:stretch/>
        </p:blipFill>
        <p:spPr>
          <a:xfrm>
            <a:off x="5301208" y="5965638"/>
            <a:ext cx="1323603" cy="1670524"/>
          </a:xfrm>
          <a:prstGeom prst="rect">
            <a:avLst/>
          </a:prstGeom>
          <a:effectLst>
            <a:outerShdw blurRad="63500" sx="102000" sy="102000" algn="ctr" rotWithShape="0">
              <a:prstClr val="black">
                <a:alpha val="40000"/>
              </a:prstClr>
            </a:outerShdw>
          </a:effectLst>
        </p:spPr>
      </p:pic>
      <p:sp>
        <p:nvSpPr>
          <p:cNvPr id="20" name="Rectangle 19"/>
          <p:cNvSpPr/>
          <p:nvPr/>
        </p:nvSpPr>
        <p:spPr>
          <a:xfrm>
            <a:off x="129158" y="3930548"/>
            <a:ext cx="6624736" cy="1913568"/>
          </a:xfrm>
          <a:prstGeom prst="rect">
            <a:avLst/>
          </a:prstGeom>
          <a:solidFill>
            <a:schemeClr val="bg1"/>
          </a:solidFill>
          <a:ln>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400" dirty="0">
              <a:solidFill>
                <a:schemeClr val="tx1"/>
              </a:solidFill>
              <a:latin typeface="Script cole" pitchFamily="2" charset="0"/>
            </a:endParaRPr>
          </a:p>
        </p:txBody>
      </p:sp>
      <p:sp>
        <p:nvSpPr>
          <p:cNvPr id="21" name="ZoneTexte 20"/>
          <p:cNvSpPr txBox="1"/>
          <p:nvPr/>
        </p:nvSpPr>
        <p:spPr>
          <a:xfrm>
            <a:off x="140017" y="3930548"/>
            <a:ext cx="4657135" cy="1892826"/>
          </a:xfrm>
          <a:prstGeom prst="rect">
            <a:avLst/>
          </a:prstGeom>
          <a:noFill/>
        </p:spPr>
        <p:txBody>
          <a:bodyPr wrap="square" rtlCol="0">
            <a:spAutoFit/>
          </a:bodyPr>
          <a:lstStyle/>
          <a:p>
            <a:pPr algn="ctr"/>
            <a:r>
              <a:rPr lang="fr-FR" sz="1300" dirty="0">
                <a:solidFill>
                  <a:schemeClr val="tx1"/>
                </a:solidFill>
                <a:latin typeface="Arial Rounded MT Bold" pitchFamily="34" charset="0"/>
              </a:rPr>
              <a:t>Graphisme</a:t>
            </a:r>
            <a:r>
              <a:rPr lang="fr-FR" sz="1400" dirty="0">
                <a:latin typeface="Arial Rounded MT Bold" pitchFamily="34" charset="0"/>
              </a:rPr>
              <a:t> 4.5</a:t>
            </a:r>
            <a:r>
              <a:rPr lang="fr-FR" sz="1300" dirty="0">
                <a:solidFill>
                  <a:schemeClr val="tx1"/>
                </a:solidFill>
                <a:latin typeface="Arial Rounded MT Bold" pitchFamily="34" charset="0"/>
              </a:rPr>
              <a:t> : </a:t>
            </a:r>
            <a:r>
              <a:rPr lang="fr-FR" sz="1300" u="sng" dirty="0">
                <a:latin typeface="Script cole" pitchFamily="2" charset="0"/>
              </a:rPr>
              <a:t>Les ponts</a:t>
            </a:r>
          </a:p>
          <a:p>
            <a:pPr algn="ctr"/>
            <a:r>
              <a:rPr lang="fr-FR" sz="1300" i="1" dirty="0">
                <a:solidFill>
                  <a:schemeClr val="tx1"/>
                </a:solidFill>
                <a:latin typeface="Script cole" pitchFamily="2" charset="0"/>
              </a:rPr>
              <a:t>Séance « Bandes de couleur et feutres »</a:t>
            </a:r>
          </a:p>
          <a:p>
            <a:pPr algn="just"/>
            <a:r>
              <a:rPr lang="fr-FR" sz="1300" dirty="0">
                <a:solidFill>
                  <a:schemeClr val="tx1"/>
                </a:solidFill>
                <a:latin typeface="Arial Rounded MT Bold" pitchFamily="34" charset="0"/>
              </a:rPr>
              <a:t>Objectifs : </a:t>
            </a:r>
            <a:r>
              <a:rPr lang="fr-FR" sz="1300" dirty="0">
                <a:solidFill>
                  <a:schemeClr val="tx1"/>
                </a:solidFill>
                <a:latin typeface="Script cole" pitchFamily="2" charset="0"/>
              </a:rPr>
              <a:t>Respecter une trajectoire horizontale.</a:t>
            </a:r>
          </a:p>
          <a:p>
            <a:pPr algn="just"/>
            <a:r>
              <a:rPr lang="fr-FR" sz="1300" dirty="0">
                <a:latin typeface="Arial Rounded MT Bold" pitchFamily="34" charset="0"/>
              </a:rPr>
              <a:t>Tâche de l’enfant : </a:t>
            </a:r>
            <a:r>
              <a:rPr lang="fr-FR" sz="1300" dirty="0">
                <a:latin typeface="Script cole" pitchFamily="2" charset="0"/>
              </a:rPr>
              <a:t>Coller horizontalement des bandes de couleur en laissant un espace entre elles. Tracer au feutre fin noir, une ligne de ponts à l’endroit sur chaque bande de couleur. Tracer au feutre fin de couleur une ligne de ponts à l’endroit entre chaque bande de couleur.</a:t>
            </a:r>
            <a:endParaRPr lang="fr-FR" sz="1300" dirty="0">
              <a:solidFill>
                <a:schemeClr val="tx1"/>
              </a:solidFill>
              <a:latin typeface="Script cole" pitchFamily="2" charset="0"/>
            </a:endParaRPr>
          </a:p>
        </p:txBody>
      </p:sp>
      <p:pic>
        <p:nvPicPr>
          <p:cNvPr id="22" name="Image 21"/>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30755" t="10940" r="24845" b="14343"/>
          <a:stretch/>
        </p:blipFill>
        <p:spPr>
          <a:xfrm>
            <a:off x="5301208" y="4052070"/>
            <a:ext cx="1323603" cy="1670524"/>
          </a:xfrm>
          <a:prstGeom prst="rect">
            <a:avLst/>
          </a:prstGeom>
          <a:effectLst>
            <a:outerShdw blurRad="63500" sx="102000" sy="102000" algn="ctr" rotWithShape="0">
              <a:prstClr val="black">
                <a:alpha val="40000"/>
              </a:prstClr>
            </a:outerShdw>
          </a:effectLst>
        </p:spPr>
      </p:pic>
      <p:sp>
        <p:nvSpPr>
          <p:cNvPr id="23" name="Rectangle 22"/>
          <p:cNvSpPr/>
          <p:nvPr/>
        </p:nvSpPr>
        <p:spPr>
          <a:xfrm>
            <a:off x="129158" y="2016980"/>
            <a:ext cx="6624736" cy="1913568"/>
          </a:xfrm>
          <a:prstGeom prst="rect">
            <a:avLst/>
          </a:prstGeom>
          <a:solidFill>
            <a:schemeClr val="bg1"/>
          </a:solidFill>
          <a:ln>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400" dirty="0">
              <a:solidFill>
                <a:schemeClr val="tx1"/>
              </a:solidFill>
              <a:latin typeface="Script cole" pitchFamily="2" charset="0"/>
            </a:endParaRPr>
          </a:p>
        </p:txBody>
      </p:sp>
      <p:sp>
        <p:nvSpPr>
          <p:cNvPr id="24" name="ZoneTexte 23"/>
          <p:cNvSpPr txBox="1"/>
          <p:nvPr/>
        </p:nvSpPr>
        <p:spPr>
          <a:xfrm>
            <a:off x="140017" y="2016980"/>
            <a:ext cx="4657135" cy="1892826"/>
          </a:xfrm>
          <a:prstGeom prst="rect">
            <a:avLst/>
          </a:prstGeom>
          <a:noFill/>
        </p:spPr>
        <p:txBody>
          <a:bodyPr wrap="square" rtlCol="0">
            <a:spAutoFit/>
          </a:bodyPr>
          <a:lstStyle/>
          <a:p>
            <a:pPr algn="ctr"/>
            <a:r>
              <a:rPr lang="fr-FR" sz="1300" dirty="0">
                <a:solidFill>
                  <a:schemeClr val="tx1"/>
                </a:solidFill>
                <a:latin typeface="Arial Rounded MT Bold" pitchFamily="34" charset="0"/>
              </a:rPr>
              <a:t>Graphisme</a:t>
            </a:r>
            <a:r>
              <a:rPr lang="fr-FR" sz="1400" dirty="0">
                <a:latin typeface="Arial Rounded MT Bold" pitchFamily="34" charset="0"/>
              </a:rPr>
              <a:t> 4.5</a:t>
            </a:r>
            <a:r>
              <a:rPr lang="fr-FR" sz="1300" dirty="0">
                <a:solidFill>
                  <a:schemeClr val="tx1"/>
                </a:solidFill>
                <a:latin typeface="Arial Rounded MT Bold" pitchFamily="34" charset="0"/>
              </a:rPr>
              <a:t> : </a:t>
            </a:r>
            <a:r>
              <a:rPr lang="fr-FR" sz="1300" u="sng" dirty="0">
                <a:latin typeface="Script cole" pitchFamily="2" charset="0"/>
              </a:rPr>
              <a:t>Les ponts</a:t>
            </a:r>
          </a:p>
          <a:p>
            <a:pPr algn="ctr"/>
            <a:r>
              <a:rPr lang="fr-FR" sz="1300" i="1" dirty="0">
                <a:solidFill>
                  <a:schemeClr val="tx1"/>
                </a:solidFill>
                <a:latin typeface="Script cole" pitchFamily="2" charset="0"/>
              </a:rPr>
              <a:t>Séance « Bandes de couleur et feutres »</a:t>
            </a:r>
          </a:p>
          <a:p>
            <a:pPr algn="just"/>
            <a:r>
              <a:rPr lang="fr-FR" sz="1300" dirty="0">
                <a:solidFill>
                  <a:schemeClr val="tx1"/>
                </a:solidFill>
                <a:latin typeface="Arial Rounded MT Bold" pitchFamily="34" charset="0"/>
              </a:rPr>
              <a:t>Objectifs : </a:t>
            </a:r>
            <a:r>
              <a:rPr lang="fr-FR" sz="1300" dirty="0">
                <a:solidFill>
                  <a:schemeClr val="tx1"/>
                </a:solidFill>
                <a:latin typeface="Script cole" pitchFamily="2" charset="0"/>
              </a:rPr>
              <a:t>Respecter une trajectoire horizontale.</a:t>
            </a:r>
          </a:p>
          <a:p>
            <a:pPr algn="just"/>
            <a:r>
              <a:rPr lang="fr-FR" sz="1300" dirty="0">
                <a:latin typeface="Arial Rounded MT Bold" pitchFamily="34" charset="0"/>
              </a:rPr>
              <a:t>Tâche de l’enfant : </a:t>
            </a:r>
            <a:r>
              <a:rPr lang="fr-FR" sz="1300" dirty="0">
                <a:latin typeface="Script cole" pitchFamily="2" charset="0"/>
              </a:rPr>
              <a:t>Coller horizontalement des bandes de couleur en laissant un espace entre elles. Tracer au feutre fin noir, une ligne de ponts à l’endroit sur chaque bande de couleur. Tracer au feutre fin de couleur une ligne de ponts à l’endroit entre chaque bande de couleur.</a:t>
            </a:r>
            <a:endParaRPr lang="fr-FR" sz="1300" dirty="0">
              <a:solidFill>
                <a:schemeClr val="tx1"/>
              </a:solidFill>
              <a:latin typeface="Script cole" pitchFamily="2" charset="0"/>
            </a:endParaRPr>
          </a:p>
        </p:txBody>
      </p:sp>
      <p:pic>
        <p:nvPicPr>
          <p:cNvPr id="25" name="Image 24"/>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30755" t="10940" r="24845" b="14343"/>
          <a:stretch/>
        </p:blipFill>
        <p:spPr>
          <a:xfrm>
            <a:off x="5301208" y="2138502"/>
            <a:ext cx="1323603" cy="1670524"/>
          </a:xfrm>
          <a:prstGeom prst="rect">
            <a:avLst/>
          </a:prstGeom>
          <a:effectLst>
            <a:outerShdw blurRad="63500" sx="102000" sy="102000" algn="ctr" rotWithShape="0">
              <a:prstClr val="black">
                <a:alpha val="40000"/>
              </a:prstClr>
            </a:outerShdw>
          </a:effectLst>
        </p:spPr>
      </p:pic>
      <p:sp>
        <p:nvSpPr>
          <p:cNvPr id="26" name="Rectangle 25"/>
          <p:cNvSpPr/>
          <p:nvPr/>
        </p:nvSpPr>
        <p:spPr>
          <a:xfrm>
            <a:off x="129158" y="7762923"/>
            <a:ext cx="6624736" cy="1913568"/>
          </a:xfrm>
          <a:prstGeom prst="rect">
            <a:avLst/>
          </a:prstGeom>
          <a:solidFill>
            <a:schemeClr val="bg1"/>
          </a:solidFill>
          <a:ln>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400" dirty="0">
              <a:solidFill>
                <a:schemeClr val="tx1"/>
              </a:solidFill>
              <a:latin typeface="Script cole" pitchFamily="2" charset="0"/>
            </a:endParaRPr>
          </a:p>
        </p:txBody>
      </p:sp>
      <p:sp>
        <p:nvSpPr>
          <p:cNvPr id="27" name="ZoneTexte 26"/>
          <p:cNvSpPr txBox="1"/>
          <p:nvPr/>
        </p:nvSpPr>
        <p:spPr>
          <a:xfrm>
            <a:off x="140017" y="7762923"/>
            <a:ext cx="4657135" cy="1892826"/>
          </a:xfrm>
          <a:prstGeom prst="rect">
            <a:avLst/>
          </a:prstGeom>
          <a:noFill/>
        </p:spPr>
        <p:txBody>
          <a:bodyPr wrap="square" rtlCol="0">
            <a:spAutoFit/>
          </a:bodyPr>
          <a:lstStyle/>
          <a:p>
            <a:pPr algn="ctr"/>
            <a:r>
              <a:rPr lang="fr-FR" sz="1300" dirty="0">
                <a:solidFill>
                  <a:schemeClr val="tx1"/>
                </a:solidFill>
                <a:latin typeface="Arial Rounded MT Bold" pitchFamily="34" charset="0"/>
              </a:rPr>
              <a:t>Graphisme</a:t>
            </a:r>
            <a:r>
              <a:rPr lang="fr-FR" sz="1400" dirty="0">
                <a:latin typeface="Arial Rounded MT Bold" pitchFamily="34" charset="0"/>
              </a:rPr>
              <a:t> 4.5</a:t>
            </a:r>
            <a:r>
              <a:rPr lang="fr-FR" sz="1300" dirty="0">
                <a:solidFill>
                  <a:schemeClr val="tx1"/>
                </a:solidFill>
                <a:latin typeface="Arial Rounded MT Bold" pitchFamily="34" charset="0"/>
              </a:rPr>
              <a:t> : </a:t>
            </a:r>
            <a:r>
              <a:rPr lang="fr-FR" sz="1300" u="sng" dirty="0">
                <a:latin typeface="Script cole" pitchFamily="2" charset="0"/>
              </a:rPr>
              <a:t>Les ponts</a:t>
            </a:r>
          </a:p>
          <a:p>
            <a:pPr algn="ctr"/>
            <a:r>
              <a:rPr lang="fr-FR" sz="1300" i="1" dirty="0">
                <a:solidFill>
                  <a:schemeClr val="tx1"/>
                </a:solidFill>
                <a:latin typeface="Script cole" pitchFamily="2" charset="0"/>
              </a:rPr>
              <a:t>Séance « Bandes de couleur et feutres »</a:t>
            </a:r>
          </a:p>
          <a:p>
            <a:pPr algn="just"/>
            <a:r>
              <a:rPr lang="fr-FR" sz="1300" dirty="0">
                <a:solidFill>
                  <a:schemeClr val="tx1"/>
                </a:solidFill>
                <a:latin typeface="Arial Rounded MT Bold" pitchFamily="34" charset="0"/>
              </a:rPr>
              <a:t>Objectifs : </a:t>
            </a:r>
            <a:r>
              <a:rPr lang="fr-FR" sz="1300" dirty="0">
                <a:solidFill>
                  <a:schemeClr val="tx1"/>
                </a:solidFill>
                <a:latin typeface="Script cole" pitchFamily="2" charset="0"/>
              </a:rPr>
              <a:t>Respecter une trajectoire horizontale.</a:t>
            </a:r>
          </a:p>
          <a:p>
            <a:pPr algn="just"/>
            <a:r>
              <a:rPr lang="fr-FR" sz="1300" dirty="0">
                <a:latin typeface="Arial Rounded MT Bold" pitchFamily="34" charset="0"/>
              </a:rPr>
              <a:t>Tâche de l’enfant : </a:t>
            </a:r>
            <a:r>
              <a:rPr lang="fr-FR" sz="1300" dirty="0">
                <a:latin typeface="Script cole" pitchFamily="2" charset="0"/>
              </a:rPr>
              <a:t>Coller horizontalement des bandes de couleur en laissant un espace entre elles. Tracer au feutre fin noir, une ligne de ponts à l’endroit sur chaque bande de couleur. Tracer au feutre fin de couleur une ligne de ponts à l’endroit entre chaque bande de couleur.</a:t>
            </a:r>
            <a:endParaRPr lang="fr-FR" sz="1300" dirty="0">
              <a:solidFill>
                <a:schemeClr val="tx1"/>
              </a:solidFill>
              <a:latin typeface="Script cole" pitchFamily="2" charset="0"/>
            </a:endParaRPr>
          </a:p>
        </p:txBody>
      </p:sp>
      <p:pic>
        <p:nvPicPr>
          <p:cNvPr id="28" name="Image 27"/>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30755" t="10940" r="24845" b="14343"/>
          <a:stretch/>
        </p:blipFill>
        <p:spPr>
          <a:xfrm>
            <a:off x="5301208" y="7884445"/>
            <a:ext cx="1323603" cy="1670524"/>
          </a:xfrm>
          <a:prstGeom prst="rect">
            <a:avLst/>
          </a:prstGeom>
          <a:effectLst>
            <a:outerShdw blurRad="63500" sx="102000" sy="102000" algn="ctr" rotWithShape="0">
              <a:prstClr val="black">
                <a:alpha val="40000"/>
              </a:prstClr>
            </a:outerShdw>
          </a:effectLst>
        </p:spPr>
      </p:pic>
      <p:sp>
        <p:nvSpPr>
          <p:cNvPr id="29" name="Rectangle 28"/>
          <p:cNvSpPr/>
          <p:nvPr/>
        </p:nvSpPr>
        <p:spPr>
          <a:xfrm>
            <a:off x="129158" y="100793"/>
            <a:ext cx="6624736" cy="1913568"/>
          </a:xfrm>
          <a:prstGeom prst="rect">
            <a:avLst/>
          </a:prstGeom>
          <a:solidFill>
            <a:schemeClr val="bg1"/>
          </a:solidFill>
          <a:ln>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400" dirty="0">
              <a:solidFill>
                <a:schemeClr val="tx1"/>
              </a:solidFill>
              <a:latin typeface="Script cole" pitchFamily="2" charset="0"/>
            </a:endParaRPr>
          </a:p>
        </p:txBody>
      </p:sp>
      <p:sp>
        <p:nvSpPr>
          <p:cNvPr id="30" name="ZoneTexte 29"/>
          <p:cNvSpPr txBox="1"/>
          <p:nvPr/>
        </p:nvSpPr>
        <p:spPr>
          <a:xfrm>
            <a:off x="140017" y="100793"/>
            <a:ext cx="4657135" cy="1892826"/>
          </a:xfrm>
          <a:prstGeom prst="rect">
            <a:avLst/>
          </a:prstGeom>
          <a:noFill/>
        </p:spPr>
        <p:txBody>
          <a:bodyPr wrap="square" rtlCol="0">
            <a:spAutoFit/>
          </a:bodyPr>
          <a:lstStyle/>
          <a:p>
            <a:pPr algn="ctr"/>
            <a:r>
              <a:rPr lang="fr-FR" sz="1300" dirty="0">
                <a:solidFill>
                  <a:schemeClr val="tx1"/>
                </a:solidFill>
                <a:latin typeface="Arial Rounded MT Bold" pitchFamily="34" charset="0"/>
              </a:rPr>
              <a:t>Graphisme</a:t>
            </a:r>
            <a:r>
              <a:rPr lang="fr-FR" sz="1200" dirty="0">
                <a:latin typeface="Arial Rounded MT Bold" pitchFamily="34" charset="0"/>
              </a:rPr>
              <a:t> 4.5</a:t>
            </a:r>
            <a:r>
              <a:rPr lang="fr-FR" sz="1300" dirty="0">
                <a:solidFill>
                  <a:schemeClr val="tx1"/>
                </a:solidFill>
                <a:latin typeface="Arial Rounded MT Bold" pitchFamily="34" charset="0"/>
              </a:rPr>
              <a:t> : </a:t>
            </a:r>
            <a:r>
              <a:rPr lang="fr-FR" sz="1300" u="sng" dirty="0">
                <a:latin typeface="Script cole" pitchFamily="2" charset="0"/>
              </a:rPr>
              <a:t>Les ponts</a:t>
            </a:r>
          </a:p>
          <a:p>
            <a:pPr algn="ctr"/>
            <a:r>
              <a:rPr lang="fr-FR" sz="1300" i="1" dirty="0">
                <a:solidFill>
                  <a:schemeClr val="tx1"/>
                </a:solidFill>
                <a:latin typeface="Script cole" pitchFamily="2" charset="0"/>
              </a:rPr>
              <a:t>Séance « Bandes de couleur et feutres »</a:t>
            </a:r>
          </a:p>
          <a:p>
            <a:pPr algn="just"/>
            <a:r>
              <a:rPr lang="fr-FR" sz="1300" dirty="0">
                <a:solidFill>
                  <a:schemeClr val="tx1"/>
                </a:solidFill>
                <a:latin typeface="Arial Rounded MT Bold" pitchFamily="34" charset="0"/>
              </a:rPr>
              <a:t>Objectifs : </a:t>
            </a:r>
            <a:r>
              <a:rPr lang="fr-FR" sz="1300" dirty="0">
                <a:solidFill>
                  <a:schemeClr val="tx1"/>
                </a:solidFill>
                <a:latin typeface="Script cole" pitchFamily="2" charset="0"/>
              </a:rPr>
              <a:t>Respecter une trajectoire horizontale.</a:t>
            </a:r>
          </a:p>
          <a:p>
            <a:pPr algn="just"/>
            <a:r>
              <a:rPr lang="fr-FR" sz="1300" dirty="0">
                <a:latin typeface="Arial Rounded MT Bold" pitchFamily="34" charset="0"/>
              </a:rPr>
              <a:t>Tâche de l’enfant : </a:t>
            </a:r>
            <a:r>
              <a:rPr lang="fr-FR" sz="1300" dirty="0">
                <a:latin typeface="Script cole" pitchFamily="2" charset="0"/>
              </a:rPr>
              <a:t>Coller horizontalement des bandes de couleur en laissant un espace entre elles. Tracer au feutre fin noir, une ligne de ponts à l’endroit sur chaque bande de couleur. Tracer au feutre fin de couleur une ligne de ponts à l’endroit entre chaque bande de couleur.</a:t>
            </a:r>
            <a:endParaRPr lang="fr-FR" sz="1300" dirty="0">
              <a:solidFill>
                <a:schemeClr val="tx1"/>
              </a:solidFill>
              <a:latin typeface="Script cole" pitchFamily="2" charset="0"/>
            </a:endParaRPr>
          </a:p>
        </p:txBody>
      </p:sp>
      <p:pic>
        <p:nvPicPr>
          <p:cNvPr id="31" name="Image 30"/>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30755" t="10940" r="24845" b="14343"/>
          <a:stretch/>
        </p:blipFill>
        <p:spPr>
          <a:xfrm>
            <a:off x="5301208" y="222315"/>
            <a:ext cx="1323603" cy="1670524"/>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2806199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9158" y="7757684"/>
            <a:ext cx="6624736" cy="1913568"/>
          </a:xfrm>
          <a:prstGeom prst="rect">
            <a:avLst/>
          </a:prstGeom>
          <a:solidFill>
            <a:schemeClr val="bg1"/>
          </a:solidFill>
          <a:ln>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400" dirty="0">
              <a:solidFill>
                <a:schemeClr val="tx1"/>
              </a:solidFill>
              <a:latin typeface="Script cole" pitchFamily="2" charset="0"/>
            </a:endParaRPr>
          </a:p>
        </p:txBody>
      </p:sp>
      <p:sp>
        <p:nvSpPr>
          <p:cNvPr id="3" name="ZoneTexte 2"/>
          <p:cNvSpPr txBox="1"/>
          <p:nvPr/>
        </p:nvSpPr>
        <p:spPr>
          <a:xfrm>
            <a:off x="140017" y="7757684"/>
            <a:ext cx="4441111" cy="1692771"/>
          </a:xfrm>
          <a:prstGeom prst="rect">
            <a:avLst/>
          </a:prstGeom>
          <a:noFill/>
        </p:spPr>
        <p:txBody>
          <a:bodyPr wrap="square" rtlCol="0">
            <a:spAutoFit/>
          </a:bodyPr>
          <a:lstStyle/>
          <a:p>
            <a:pPr algn="ctr"/>
            <a:r>
              <a:rPr lang="fr-FR" sz="1300" dirty="0">
                <a:latin typeface="Arial Rounded MT Bold" pitchFamily="34" charset="0"/>
              </a:rPr>
              <a:t>Graphisme 5.1 </a:t>
            </a:r>
            <a:r>
              <a:rPr lang="fr-FR" sz="1300" dirty="0">
                <a:solidFill>
                  <a:schemeClr val="tx1"/>
                </a:solidFill>
                <a:latin typeface="Arial Rounded MT Bold" pitchFamily="34" charset="0"/>
              </a:rPr>
              <a:t>: </a:t>
            </a:r>
            <a:r>
              <a:rPr lang="fr-FR" sz="1300" u="sng" dirty="0">
                <a:latin typeface="Script cole" pitchFamily="2" charset="0"/>
              </a:rPr>
              <a:t>Les boucles</a:t>
            </a:r>
          </a:p>
          <a:p>
            <a:pPr algn="ctr"/>
            <a:r>
              <a:rPr lang="fr-FR" sz="1300" i="1" dirty="0">
                <a:solidFill>
                  <a:schemeClr val="tx1"/>
                </a:solidFill>
                <a:latin typeface="Script cole" pitchFamily="2" charset="0"/>
              </a:rPr>
              <a:t>Séance « </a:t>
            </a:r>
            <a:r>
              <a:rPr lang="fr-FR" sz="1300" i="1" dirty="0">
                <a:latin typeface="Script cole" pitchFamily="2" charset="0"/>
              </a:rPr>
              <a:t>Encres de couleur et feutre noir</a:t>
            </a:r>
            <a:r>
              <a:rPr lang="fr-FR" sz="1300" i="1" dirty="0">
                <a:solidFill>
                  <a:schemeClr val="tx1"/>
                </a:solidFill>
                <a:latin typeface="Script cole" pitchFamily="2" charset="0"/>
              </a:rPr>
              <a:t> »</a:t>
            </a:r>
          </a:p>
          <a:p>
            <a:pPr algn="just"/>
            <a:r>
              <a:rPr lang="fr-FR" sz="1300" dirty="0">
                <a:solidFill>
                  <a:schemeClr val="tx1"/>
                </a:solidFill>
                <a:latin typeface="Arial Rounded MT Bold" pitchFamily="34" charset="0"/>
              </a:rPr>
              <a:t>Objectifs : </a:t>
            </a:r>
            <a:r>
              <a:rPr lang="fr-FR" sz="1300" dirty="0">
                <a:solidFill>
                  <a:schemeClr val="tx1"/>
                </a:solidFill>
                <a:latin typeface="Script cole" pitchFamily="2" charset="0"/>
              </a:rPr>
              <a:t>Varier et adapter l’ampleur du geste aux limites des espaces proposés.</a:t>
            </a:r>
          </a:p>
          <a:p>
            <a:pPr algn="just"/>
            <a:r>
              <a:rPr lang="fr-FR" sz="1300" dirty="0">
                <a:latin typeface="Arial Rounded MT Bold" pitchFamily="34" charset="0"/>
              </a:rPr>
              <a:t>Tâche de l’enfant : </a:t>
            </a:r>
            <a:r>
              <a:rPr lang="fr-FR" sz="1300" dirty="0">
                <a:latin typeface="Script cole" pitchFamily="2" charset="0"/>
              </a:rPr>
              <a:t>Faire des bandes horizontales de différentes largeurs. Tracer au feutre noir des lignes de boucles ascendantes sur les bandes de couleur en tenant compte de la hauteur de celles-ci.</a:t>
            </a:r>
            <a:endParaRPr lang="fr-FR" sz="1300" dirty="0">
              <a:solidFill>
                <a:schemeClr val="tx1"/>
              </a:solidFill>
              <a:latin typeface="Script cole" pitchFamily="2" charset="0"/>
            </a:endParaRPr>
          </a:p>
        </p:txBody>
      </p:sp>
      <p:pic>
        <p:nvPicPr>
          <p:cNvPr id="4" name="Image 3"/>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16291" t="13835" r="13010" b="19815"/>
          <a:stretch/>
        </p:blipFill>
        <p:spPr>
          <a:xfrm>
            <a:off x="4653136" y="7971727"/>
            <a:ext cx="1971675" cy="1387795"/>
          </a:xfrm>
          <a:prstGeom prst="rect">
            <a:avLst/>
          </a:prstGeom>
          <a:effectLst>
            <a:outerShdw blurRad="63500" sx="102000" sy="102000" algn="ctr" rotWithShape="0">
              <a:prstClr val="black">
                <a:alpha val="40000"/>
              </a:prstClr>
            </a:outerShdw>
          </a:effectLst>
        </p:spPr>
      </p:pic>
      <p:sp>
        <p:nvSpPr>
          <p:cNvPr id="5" name="Rectangle 4"/>
          <p:cNvSpPr/>
          <p:nvPr/>
        </p:nvSpPr>
        <p:spPr>
          <a:xfrm>
            <a:off x="129158" y="5844116"/>
            <a:ext cx="6624736" cy="1913568"/>
          </a:xfrm>
          <a:prstGeom prst="rect">
            <a:avLst/>
          </a:prstGeom>
          <a:solidFill>
            <a:schemeClr val="bg1"/>
          </a:solidFill>
          <a:ln>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400" dirty="0">
              <a:solidFill>
                <a:schemeClr val="tx1"/>
              </a:solidFill>
              <a:latin typeface="Script cole" pitchFamily="2" charset="0"/>
            </a:endParaRPr>
          </a:p>
        </p:txBody>
      </p:sp>
      <p:sp>
        <p:nvSpPr>
          <p:cNvPr id="6" name="ZoneTexte 5"/>
          <p:cNvSpPr txBox="1"/>
          <p:nvPr/>
        </p:nvSpPr>
        <p:spPr>
          <a:xfrm>
            <a:off x="140017" y="5844116"/>
            <a:ext cx="4441111" cy="1692771"/>
          </a:xfrm>
          <a:prstGeom prst="rect">
            <a:avLst/>
          </a:prstGeom>
          <a:noFill/>
        </p:spPr>
        <p:txBody>
          <a:bodyPr wrap="square" rtlCol="0">
            <a:spAutoFit/>
          </a:bodyPr>
          <a:lstStyle/>
          <a:p>
            <a:pPr algn="ctr"/>
            <a:r>
              <a:rPr lang="fr-FR" sz="1300" dirty="0">
                <a:latin typeface="Arial Rounded MT Bold" pitchFamily="34" charset="0"/>
              </a:rPr>
              <a:t>Graphisme 5.1 </a:t>
            </a:r>
            <a:r>
              <a:rPr lang="fr-FR" sz="1300" dirty="0">
                <a:solidFill>
                  <a:schemeClr val="tx1"/>
                </a:solidFill>
                <a:latin typeface="Arial Rounded MT Bold" pitchFamily="34" charset="0"/>
              </a:rPr>
              <a:t>: </a:t>
            </a:r>
            <a:r>
              <a:rPr lang="fr-FR" sz="1300" u="sng" dirty="0">
                <a:latin typeface="Script cole" pitchFamily="2" charset="0"/>
              </a:rPr>
              <a:t>Les boucles</a:t>
            </a:r>
          </a:p>
          <a:p>
            <a:pPr algn="ctr"/>
            <a:r>
              <a:rPr lang="fr-FR" sz="1300" i="1" dirty="0">
                <a:solidFill>
                  <a:schemeClr val="tx1"/>
                </a:solidFill>
                <a:latin typeface="Script cole" pitchFamily="2" charset="0"/>
              </a:rPr>
              <a:t>Séance « </a:t>
            </a:r>
            <a:r>
              <a:rPr lang="fr-FR" sz="1300" i="1" dirty="0">
                <a:latin typeface="Script cole" pitchFamily="2" charset="0"/>
              </a:rPr>
              <a:t>Encres de couleur et feutre noir</a:t>
            </a:r>
            <a:r>
              <a:rPr lang="fr-FR" sz="1300" i="1" dirty="0">
                <a:solidFill>
                  <a:schemeClr val="tx1"/>
                </a:solidFill>
                <a:latin typeface="Script cole" pitchFamily="2" charset="0"/>
              </a:rPr>
              <a:t> »</a:t>
            </a:r>
          </a:p>
          <a:p>
            <a:pPr algn="just"/>
            <a:r>
              <a:rPr lang="fr-FR" sz="1300" dirty="0">
                <a:solidFill>
                  <a:schemeClr val="tx1"/>
                </a:solidFill>
                <a:latin typeface="Arial Rounded MT Bold" pitchFamily="34" charset="0"/>
              </a:rPr>
              <a:t>Objectifs : </a:t>
            </a:r>
            <a:r>
              <a:rPr lang="fr-FR" sz="1300" dirty="0">
                <a:solidFill>
                  <a:schemeClr val="tx1"/>
                </a:solidFill>
                <a:latin typeface="Script cole" pitchFamily="2" charset="0"/>
              </a:rPr>
              <a:t>Varier et adapter l’ampleur du geste aux limites des espaces proposés.</a:t>
            </a:r>
          </a:p>
          <a:p>
            <a:pPr algn="just"/>
            <a:r>
              <a:rPr lang="fr-FR" sz="1300" dirty="0">
                <a:latin typeface="Arial Rounded MT Bold" pitchFamily="34" charset="0"/>
              </a:rPr>
              <a:t>Tâche de l’enfant : </a:t>
            </a:r>
            <a:r>
              <a:rPr lang="fr-FR" sz="1300" dirty="0">
                <a:latin typeface="Script cole" pitchFamily="2" charset="0"/>
              </a:rPr>
              <a:t>Faire des bandes horizontales de différentes largeurs. Tracer au feutre noir des lignes de boucles ascendantes sur les bandes de couleur en tenant compte de la hauteur de celles-ci.</a:t>
            </a:r>
            <a:endParaRPr lang="fr-FR" sz="1300" dirty="0">
              <a:solidFill>
                <a:schemeClr val="tx1"/>
              </a:solidFill>
              <a:latin typeface="Script cole" pitchFamily="2" charset="0"/>
            </a:endParaRPr>
          </a:p>
        </p:txBody>
      </p:sp>
      <p:pic>
        <p:nvPicPr>
          <p:cNvPr id="7" name="Image 6"/>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16291" t="13835" r="13010" b="19815"/>
          <a:stretch/>
        </p:blipFill>
        <p:spPr>
          <a:xfrm>
            <a:off x="4653136" y="6058159"/>
            <a:ext cx="1971675" cy="1387795"/>
          </a:xfrm>
          <a:prstGeom prst="rect">
            <a:avLst/>
          </a:prstGeom>
          <a:effectLst>
            <a:outerShdw blurRad="63500" sx="102000" sy="102000" algn="ctr" rotWithShape="0">
              <a:prstClr val="black">
                <a:alpha val="40000"/>
              </a:prstClr>
            </a:outerShdw>
          </a:effectLst>
        </p:spPr>
      </p:pic>
      <p:sp>
        <p:nvSpPr>
          <p:cNvPr id="8" name="Rectangle 7"/>
          <p:cNvSpPr/>
          <p:nvPr/>
        </p:nvSpPr>
        <p:spPr>
          <a:xfrm>
            <a:off x="129158" y="3923794"/>
            <a:ext cx="6624736" cy="1913568"/>
          </a:xfrm>
          <a:prstGeom prst="rect">
            <a:avLst/>
          </a:prstGeom>
          <a:solidFill>
            <a:schemeClr val="bg1"/>
          </a:solidFill>
          <a:ln>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400" dirty="0">
              <a:solidFill>
                <a:schemeClr val="tx1"/>
              </a:solidFill>
              <a:latin typeface="Script cole" pitchFamily="2" charset="0"/>
            </a:endParaRPr>
          </a:p>
        </p:txBody>
      </p:sp>
      <p:sp>
        <p:nvSpPr>
          <p:cNvPr id="9" name="ZoneTexte 8"/>
          <p:cNvSpPr txBox="1"/>
          <p:nvPr/>
        </p:nvSpPr>
        <p:spPr>
          <a:xfrm>
            <a:off x="140017" y="3923794"/>
            <a:ext cx="4441111" cy="1692771"/>
          </a:xfrm>
          <a:prstGeom prst="rect">
            <a:avLst/>
          </a:prstGeom>
          <a:noFill/>
        </p:spPr>
        <p:txBody>
          <a:bodyPr wrap="square" rtlCol="0">
            <a:spAutoFit/>
          </a:bodyPr>
          <a:lstStyle/>
          <a:p>
            <a:pPr algn="ctr"/>
            <a:r>
              <a:rPr lang="fr-FR" sz="1300" dirty="0">
                <a:latin typeface="Arial Rounded MT Bold" pitchFamily="34" charset="0"/>
              </a:rPr>
              <a:t>Graphisme 5.1 </a:t>
            </a:r>
            <a:r>
              <a:rPr lang="fr-FR" sz="1300" dirty="0">
                <a:solidFill>
                  <a:schemeClr val="tx1"/>
                </a:solidFill>
                <a:latin typeface="Arial Rounded MT Bold" pitchFamily="34" charset="0"/>
              </a:rPr>
              <a:t>: </a:t>
            </a:r>
            <a:r>
              <a:rPr lang="fr-FR" sz="1300" u="sng" dirty="0">
                <a:latin typeface="Script cole" pitchFamily="2" charset="0"/>
              </a:rPr>
              <a:t>Les boucles</a:t>
            </a:r>
          </a:p>
          <a:p>
            <a:pPr algn="ctr"/>
            <a:r>
              <a:rPr lang="fr-FR" sz="1300" i="1" dirty="0">
                <a:solidFill>
                  <a:schemeClr val="tx1"/>
                </a:solidFill>
                <a:latin typeface="Script cole" pitchFamily="2" charset="0"/>
              </a:rPr>
              <a:t>Séance « </a:t>
            </a:r>
            <a:r>
              <a:rPr lang="fr-FR" sz="1300" i="1" dirty="0">
                <a:latin typeface="Script cole" pitchFamily="2" charset="0"/>
              </a:rPr>
              <a:t>Encres de couleur et feutre noir</a:t>
            </a:r>
            <a:r>
              <a:rPr lang="fr-FR" sz="1300" i="1" dirty="0">
                <a:solidFill>
                  <a:schemeClr val="tx1"/>
                </a:solidFill>
                <a:latin typeface="Script cole" pitchFamily="2" charset="0"/>
              </a:rPr>
              <a:t> »</a:t>
            </a:r>
          </a:p>
          <a:p>
            <a:pPr algn="just"/>
            <a:r>
              <a:rPr lang="fr-FR" sz="1300" dirty="0">
                <a:solidFill>
                  <a:schemeClr val="tx1"/>
                </a:solidFill>
                <a:latin typeface="Arial Rounded MT Bold" pitchFamily="34" charset="0"/>
              </a:rPr>
              <a:t>Objectifs : </a:t>
            </a:r>
            <a:r>
              <a:rPr lang="fr-FR" sz="1300" dirty="0">
                <a:solidFill>
                  <a:schemeClr val="tx1"/>
                </a:solidFill>
                <a:latin typeface="Script cole" pitchFamily="2" charset="0"/>
              </a:rPr>
              <a:t>Varier et adapter l’ampleur du geste aux limites des espaces proposés.</a:t>
            </a:r>
          </a:p>
          <a:p>
            <a:pPr algn="just"/>
            <a:r>
              <a:rPr lang="fr-FR" sz="1300" dirty="0">
                <a:latin typeface="Arial Rounded MT Bold" pitchFamily="34" charset="0"/>
              </a:rPr>
              <a:t>Tâche de l’enfant : </a:t>
            </a:r>
            <a:r>
              <a:rPr lang="fr-FR" sz="1300" dirty="0">
                <a:latin typeface="Script cole" pitchFamily="2" charset="0"/>
              </a:rPr>
              <a:t>Faire des bandes horizontales de différentes largeurs. Tracer au feutre noir des lignes de boucles ascendantes sur les bandes de couleur en tenant compte de la hauteur de celles-ci.</a:t>
            </a:r>
            <a:endParaRPr lang="fr-FR" sz="1300" dirty="0">
              <a:solidFill>
                <a:schemeClr val="tx1"/>
              </a:solidFill>
              <a:latin typeface="Script cole" pitchFamily="2" charset="0"/>
            </a:endParaRPr>
          </a:p>
        </p:txBody>
      </p:sp>
      <p:pic>
        <p:nvPicPr>
          <p:cNvPr id="10" name="Image 9"/>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16291" t="13835" r="13010" b="19815"/>
          <a:stretch/>
        </p:blipFill>
        <p:spPr>
          <a:xfrm>
            <a:off x="4653136" y="4137837"/>
            <a:ext cx="1971675" cy="1387795"/>
          </a:xfrm>
          <a:prstGeom prst="rect">
            <a:avLst/>
          </a:prstGeom>
          <a:effectLst>
            <a:outerShdw blurRad="63500" sx="102000" sy="102000" algn="ctr" rotWithShape="0">
              <a:prstClr val="black">
                <a:alpha val="40000"/>
              </a:prstClr>
            </a:outerShdw>
          </a:effectLst>
        </p:spPr>
      </p:pic>
      <p:sp>
        <p:nvSpPr>
          <p:cNvPr id="11" name="Rectangle 10"/>
          <p:cNvSpPr/>
          <p:nvPr/>
        </p:nvSpPr>
        <p:spPr>
          <a:xfrm>
            <a:off x="129158" y="2016980"/>
            <a:ext cx="6624736" cy="1913568"/>
          </a:xfrm>
          <a:prstGeom prst="rect">
            <a:avLst/>
          </a:prstGeom>
          <a:solidFill>
            <a:schemeClr val="bg1"/>
          </a:solidFill>
          <a:ln>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400" dirty="0">
              <a:solidFill>
                <a:schemeClr val="tx1"/>
              </a:solidFill>
              <a:latin typeface="Script cole" pitchFamily="2" charset="0"/>
            </a:endParaRPr>
          </a:p>
        </p:txBody>
      </p:sp>
      <p:sp>
        <p:nvSpPr>
          <p:cNvPr id="12" name="ZoneTexte 11"/>
          <p:cNvSpPr txBox="1"/>
          <p:nvPr/>
        </p:nvSpPr>
        <p:spPr>
          <a:xfrm>
            <a:off x="140017" y="2016980"/>
            <a:ext cx="4441111" cy="1692771"/>
          </a:xfrm>
          <a:prstGeom prst="rect">
            <a:avLst/>
          </a:prstGeom>
          <a:noFill/>
        </p:spPr>
        <p:txBody>
          <a:bodyPr wrap="square" rtlCol="0">
            <a:spAutoFit/>
          </a:bodyPr>
          <a:lstStyle/>
          <a:p>
            <a:pPr algn="ctr"/>
            <a:r>
              <a:rPr lang="fr-FR" sz="1300" dirty="0">
                <a:latin typeface="Arial Rounded MT Bold" pitchFamily="34" charset="0"/>
              </a:rPr>
              <a:t>Graphisme 5.1 </a:t>
            </a:r>
            <a:r>
              <a:rPr lang="fr-FR" sz="1300" dirty="0">
                <a:solidFill>
                  <a:schemeClr val="tx1"/>
                </a:solidFill>
                <a:latin typeface="Arial Rounded MT Bold" pitchFamily="34" charset="0"/>
              </a:rPr>
              <a:t>: </a:t>
            </a:r>
            <a:r>
              <a:rPr lang="fr-FR" sz="1300" u="sng" dirty="0">
                <a:latin typeface="Script cole" pitchFamily="2" charset="0"/>
              </a:rPr>
              <a:t>Les boucles</a:t>
            </a:r>
          </a:p>
          <a:p>
            <a:pPr algn="ctr"/>
            <a:r>
              <a:rPr lang="fr-FR" sz="1300" i="1" dirty="0">
                <a:solidFill>
                  <a:schemeClr val="tx1"/>
                </a:solidFill>
                <a:latin typeface="Script cole" pitchFamily="2" charset="0"/>
              </a:rPr>
              <a:t>Séance « </a:t>
            </a:r>
            <a:r>
              <a:rPr lang="fr-FR" sz="1300" i="1" dirty="0">
                <a:latin typeface="Script cole" pitchFamily="2" charset="0"/>
              </a:rPr>
              <a:t>Encres de couleur et feutre noir</a:t>
            </a:r>
            <a:r>
              <a:rPr lang="fr-FR" sz="1300" i="1" dirty="0">
                <a:solidFill>
                  <a:schemeClr val="tx1"/>
                </a:solidFill>
                <a:latin typeface="Script cole" pitchFamily="2" charset="0"/>
              </a:rPr>
              <a:t> »</a:t>
            </a:r>
          </a:p>
          <a:p>
            <a:pPr algn="just"/>
            <a:r>
              <a:rPr lang="fr-FR" sz="1300" dirty="0">
                <a:solidFill>
                  <a:schemeClr val="tx1"/>
                </a:solidFill>
                <a:latin typeface="Arial Rounded MT Bold" pitchFamily="34" charset="0"/>
              </a:rPr>
              <a:t>Objectifs : </a:t>
            </a:r>
            <a:r>
              <a:rPr lang="fr-FR" sz="1300" dirty="0">
                <a:solidFill>
                  <a:schemeClr val="tx1"/>
                </a:solidFill>
                <a:latin typeface="Script cole" pitchFamily="2" charset="0"/>
              </a:rPr>
              <a:t>Varier et adapter l’ampleur du geste aux limites des espaces proposés.</a:t>
            </a:r>
          </a:p>
          <a:p>
            <a:pPr algn="just"/>
            <a:r>
              <a:rPr lang="fr-FR" sz="1300" dirty="0">
                <a:latin typeface="Arial Rounded MT Bold" pitchFamily="34" charset="0"/>
              </a:rPr>
              <a:t>Tâche de l’enfant : </a:t>
            </a:r>
            <a:r>
              <a:rPr lang="fr-FR" sz="1300" dirty="0">
                <a:latin typeface="Script cole" pitchFamily="2" charset="0"/>
              </a:rPr>
              <a:t>Faire des bandes horizontales de différentes largeurs. Tracer au feutre noir des lignes de boucles ascendantes sur les bandes de couleur en tenant compte de la hauteur de celles-ci.</a:t>
            </a:r>
            <a:endParaRPr lang="fr-FR" sz="1300" dirty="0">
              <a:solidFill>
                <a:schemeClr val="tx1"/>
              </a:solidFill>
              <a:latin typeface="Script cole" pitchFamily="2" charset="0"/>
            </a:endParaRPr>
          </a:p>
        </p:txBody>
      </p:sp>
      <p:pic>
        <p:nvPicPr>
          <p:cNvPr id="13" name="Image 12"/>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16291" t="13835" r="13010" b="19815"/>
          <a:stretch/>
        </p:blipFill>
        <p:spPr>
          <a:xfrm>
            <a:off x="4653136" y="2231023"/>
            <a:ext cx="1971675" cy="1387795"/>
          </a:xfrm>
          <a:prstGeom prst="rect">
            <a:avLst/>
          </a:prstGeom>
          <a:effectLst>
            <a:outerShdw blurRad="63500" sx="102000" sy="102000" algn="ctr" rotWithShape="0">
              <a:prstClr val="black">
                <a:alpha val="40000"/>
              </a:prstClr>
            </a:outerShdw>
          </a:effectLst>
        </p:spPr>
      </p:pic>
      <p:sp>
        <p:nvSpPr>
          <p:cNvPr id="14" name="Rectangle 13"/>
          <p:cNvSpPr/>
          <p:nvPr/>
        </p:nvSpPr>
        <p:spPr>
          <a:xfrm>
            <a:off x="129158" y="103412"/>
            <a:ext cx="6624736" cy="1913568"/>
          </a:xfrm>
          <a:prstGeom prst="rect">
            <a:avLst/>
          </a:prstGeom>
          <a:solidFill>
            <a:schemeClr val="bg1"/>
          </a:solidFill>
          <a:ln>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400" dirty="0">
              <a:solidFill>
                <a:schemeClr val="tx1"/>
              </a:solidFill>
              <a:latin typeface="Script cole" pitchFamily="2" charset="0"/>
            </a:endParaRPr>
          </a:p>
        </p:txBody>
      </p:sp>
      <p:sp>
        <p:nvSpPr>
          <p:cNvPr id="15" name="ZoneTexte 14"/>
          <p:cNvSpPr txBox="1"/>
          <p:nvPr/>
        </p:nvSpPr>
        <p:spPr>
          <a:xfrm>
            <a:off x="140017" y="103412"/>
            <a:ext cx="4441111" cy="1692771"/>
          </a:xfrm>
          <a:prstGeom prst="rect">
            <a:avLst/>
          </a:prstGeom>
          <a:noFill/>
        </p:spPr>
        <p:txBody>
          <a:bodyPr wrap="square" rtlCol="0">
            <a:spAutoFit/>
          </a:bodyPr>
          <a:lstStyle/>
          <a:p>
            <a:pPr algn="ctr"/>
            <a:r>
              <a:rPr lang="fr-FR" sz="1300" dirty="0">
                <a:solidFill>
                  <a:schemeClr val="tx1"/>
                </a:solidFill>
                <a:latin typeface="Arial Rounded MT Bold" pitchFamily="34" charset="0"/>
              </a:rPr>
              <a:t>Graphisme 5.1 : </a:t>
            </a:r>
            <a:r>
              <a:rPr lang="fr-FR" sz="1300" u="sng" dirty="0">
                <a:latin typeface="Script cole" pitchFamily="2" charset="0"/>
              </a:rPr>
              <a:t>Les boucles</a:t>
            </a:r>
          </a:p>
          <a:p>
            <a:pPr algn="ctr"/>
            <a:r>
              <a:rPr lang="fr-FR" sz="1300" i="1" dirty="0">
                <a:solidFill>
                  <a:schemeClr val="tx1"/>
                </a:solidFill>
                <a:latin typeface="Script cole" pitchFamily="2" charset="0"/>
              </a:rPr>
              <a:t>Séance « </a:t>
            </a:r>
            <a:r>
              <a:rPr lang="fr-FR" sz="1300" i="1" dirty="0">
                <a:latin typeface="Script cole" pitchFamily="2" charset="0"/>
              </a:rPr>
              <a:t>Encres de couleur et feutre noir</a:t>
            </a:r>
            <a:r>
              <a:rPr lang="fr-FR" sz="1300" i="1" dirty="0">
                <a:solidFill>
                  <a:schemeClr val="tx1"/>
                </a:solidFill>
                <a:latin typeface="Script cole" pitchFamily="2" charset="0"/>
              </a:rPr>
              <a:t> »</a:t>
            </a:r>
          </a:p>
          <a:p>
            <a:pPr algn="just"/>
            <a:r>
              <a:rPr lang="fr-FR" sz="1300" dirty="0">
                <a:solidFill>
                  <a:schemeClr val="tx1"/>
                </a:solidFill>
                <a:latin typeface="Arial Rounded MT Bold" pitchFamily="34" charset="0"/>
              </a:rPr>
              <a:t>Objectifs : </a:t>
            </a:r>
            <a:r>
              <a:rPr lang="fr-FR" sz="1300" dirty="0">
                <a:solidFill>
                  <a:schemeClr val="tx1"/>
                </a:solidFill>
                <a:latin typeface="Script cole" pitchFamily="2" charset="0"/>
              </a:rPr>
              <a:t>Varier et adapter l’ampleur du geste aux limites des espaces proposés.</a:t>
            </a:r>
          </a:p>
          <a:p>
            <a:pPr algn="just"/>
            <a:r>
              <a:rPr lang="fr-FR" sz="1300" dirty="0">
                <a:latin typeface="Arial Rounded MT Bold" pitchFamily="34" charset="0"/>
              </a:rPr>
              <a:t>Tâche de l’enfant : </a:t>
            </a:r>
            <a:r>
              <a:rPr lang="fr-FR" sz="1300" dirty="0">
                <a:latin typeface="Script cole" pitchFamily="2" charset="0"/>
              </a:rPr>
              <a:t>Faire des bandes horizontales de différentes largeurs. Tracer au feutre noir des lignes de boucles ascendantes sur les bandes de couleur en tenant compte de la hauteur de celles-ci.</a:t>
            </a:r>
            <a:endParaRPr lang="fr-FR" sz="1300" dirty="0">
              <a:solidFill>
                <a:schemeClr val="tx1"/>
              </a:solidFill>
              <a:latin typeface="Script cole" pitchFamily="2" charset="0"/>
            </a:endParaRPr>
          </a:p>
        </p:txBody>
      </p:sp>
      <p:pic>
        <p:nvPicPr>
          <p:cNvPr id="16" name="Image 15"/>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16291" t="13835" r="13010" b="19815"/>
          <a:stretch/>
        </p:blipFill>
        <p:spPr>
          <a:xfrm>
            <a:off x="4653136" y="317455"/>
            <a:ext cx="1971675" cy="1387795"/>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42476771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8508" y="103412"/>
            <a:ext cx="6624736" cy="1913568"/>
          </a:xfrm>
          <a:prstGeom prst="rect">
            <a:avLst/>
          </a:prstGeom>
          <a:solidFill>
            <a:schemeClr val="bg1"/>
          </a:solidFill>
          <a:ln>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400" dirty="0">
              <a:solidFill>
                <a:schemeClr val="tx1"/>
              </a:solidFill>
              <a:latin typeface="Script cole" pitchFamily="2" charset="0"/>
            </a:endParaRPr>
          </a:p>
        </p:txBody>
      </p:sp>
      <p:sp>
        <p:nvSpPr>
          <p:cNvPr id="3" name="ZoneTexte 2"/>
          <p:cNvSpPr txBox="1"/>
          <p:nvPr/>
        </p:nvSpPr>
        <p:spPr>
          <a:xfrm>
            <a:off x="139368" y="103412"/>
            <a:ext cx="4345745" cy="1692771"/>
          </a:xfrm>
          <a:prstGeom prst="rect">
            <a:avLst/>
          </a:prstGeom>
          <a:noFill/>
        </p:spPr>
        <p:txBody>
          <a:bodyPr wrap="square" rtlCol="0">
            <a:spAutoFit/>
          </a:bodyPr>
          <a:lstStyle/>
          <a:p>
            <a:pPr algn="ctr"/>
            <a:r>
              <a:rPr lang="fr-FR" sz="1300" dirty="0">
                <a:latin typeface="Arial Rounded MT Bold" pitchFamily="34" charset="0"/>
              </a:rPr>
              <a:t>Graphisme 5.2 </a:t>
            </a:r>
            <a:r>
              <a:rPr lang="fr-FR" sz="1300" dirty="0">
                <a:solidFill>
                  <a:schemeClr val="tx1"/>
                </a:solidFill>
                <a:latin typeface="Arial Rounded MT Bold" pitchFamily="34" charset="0"/>
              </a:rPr>
              <a:t>: </a:t>
            </a:r>
            <a:r>
              <a:rPr lang="fr-FR" sz="1300" u="sng" dirty="0">
                <a:latin typeface="Script cole" pitchFamily="2" charset="0"/>
              </a:rPr>
              <a:t>Les boucles</a:t>
            </a:r>
          </a:p>
          <a:p>
            <a:pPr algn="ctr"/>
            <a:r>
              <a:rPr lang="fr-FR" sz="1300" i="1" dirty="0">
                <a:solidFill>
                  <a:schemeClr val="tx1"/>
                </a:solidFill>
                <a:latin typeface="Script cole" pitchFamily="2" charset="0"/>
              </a:rPr>
              <a:t>Séance « Règles et feutres »</a:t>
            </a:r>
          </a:p>
          <a:p>
            <a:pPr algn="just"/>
            <a:r>
              <a:rPr lang="fr-FR" sz="1300" dirty="0">
                <a:solidFill>
                  <a:schemeClr val="tx1"/>
                </a:solidFill>
                <a:latin typeface="Arial Rounded MT Bold" pitchFamily="34" charset="0"/>
              </a:rPr>
              <a:t>Objectifs : </a:t>
            </a:r>
            <a:r>
              <a:rPr lang="fr-FR" sz="1300" dirty="0">
                <a:solidFill>
                  <a:schemeClr val="tx1"/>
                </a:solidFill>
                <a:latin typeface="Script cole" pitchFamily="2" charset="0"/>
              </a:rPr>
              <a:t>Contrôler et maintenir l’ampleur du geste dans un espace délimité.</a:t>
            </a:r>
          </a:p>
          <a:p>
            <a:pPr algn="just"/>
            <a:r>
              <a:rPr lang="fr-FR" sz="1300" dirty="0">
                <a:latin typeface="Arial Rounded MT Bold" pitchFamily="34" charset="0"/>
              </a:rPr>
              <a:t>Tâche de l’enfant : </a:t>
            </a:r>
            <a:r>
              <a:rPr lang="fr-FR" sz="1300" dirty="0">
                <a:latin typeface="Script cole" pitchFamily="2" charset="0"/>
              </a:rPr>
              <a:t>Créer au crayon à papier des espaces dans plusieurs directions en utilisant la règle comme gabarit. Tracer au feutre de couleur des boucles dans les espaces créés par la règle.</a:t>
            </a:r>
            <a:endParaRPr lang="fr-FR" sz="1300" dirty="0">
              <a:solidFill>
                <a:schemeClr val="tx1"/>
              </a:solidFill>
              <a:latin typeface="Script cole" pitchFamily="2" charset="0"/>
            </a:endParaRPr>
          </a:p>
        </p:txBody>
      </p:sp>
      <p:pic>
        <p:nvPicPr>
          <p:cNvPr id="4" name="Image 3"/>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13414" t="20111" r="9650" b="11913"/>
          <a:stretch/>
        </p:blipFill>
        <p:spPr>
          <a:xfrm>
            <a:off x="4580584" y="388199"/>
            <a:ext cx="2083371" cy="1380575"/>
          </a:xfrm>
          <a:prstGeom prst="rect">
            <a:avLst/>
          </a:prstGeom>
          <a:effectLst>
            <a:outerShdw blurRad="63500" sx="102000" sy="102000" algn="ctr" rotWithShape="0">
              <a:prstClr val="black">
                <a:alpha val="40000"/>
              </a:prstClr>
            </a:outerShdw>
          </a:effectLst>
        </p:spPr>
      </p:pic>
      <p:sp>
        <p:nvSpPr>
          <p:cNvPr id="5" name="Rectangle 4"/>
          <p:cNvSpPr/>
          <p:nvPr/>
        </p:nvSpPr>
        <p:spPr>
          <a:xfrm>
            <a:off x="128508" y="2016980"/>
            <a:ext cx="6624736" cy="1913568"/>
          </a:xfrm>
          <a:prstGeom prst="rect">
            <a:avLst/>
          </a:prstGeom>
          <a:solidFill>
            <a:schemeClr val="bg1"/>
          </a:solidFill>
          <a:ln>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400" dirty="0">
              <a:solidFill>
                <a:schemeClr val="tx1"/>
              </a:solidFill>
              <a:latin typeface="Script cole" pitchFamily="2" charset="0"/>
            </a:endParaRPr>
          </a:p>
        </p:txBody>
      </p:sp>
      <p:sp>
        <p:nvSpPr>
          <p:cNvPr id="6" name="ZoneTexte 5"/>
          <p:cNvSpPr txBox="1"/>
          <p:nvPr/>
        </p:nvSpPr>
        <p:spPr>
          <a:xfrm>
            <a:off x="139368" y="2016980"/>
            <a:ext cx="4345745" cy="1692771"/>
          </a:xfrm>
          <a:prstGeom prst="rect">
            <a:avLst/>
          </a:prstGeom>
          <a:noFill/>
        </p:spPr>
        <p:txBody>
          <a:bodyPr wrap="square" rtlCol="0">
            <a:spAutoFit/>
          </a:bodyPr>
          <a:lstStyle/>
          <a:p>
            <a:pPr algn="ctr"/>
            <a:r>
              <a:rPr lang="fr-FR" sz="1300" dirty="0">
                <a:solidFill>
                  <a:schemeClr val="tx1"/>
                </a:solidFill>
                <a:latin typeface="Arial Rounded MT Bold" pitchFamily="34" charset="0"/>
              </a:rPr>
              <a:t>Graphisme</a:t>
            </a:r>
            <a:r>
              <a:rPr lang="fr-FR" sz="1300" dirty="0">
                <a:latin typeface="Arial Rounded MT Bold" pitchFamily="34" charset="0"/>
              </a:rPr>
              <a:t> 5.2</a:t>
            </a:r>
            <a:r>
              <a:rPr lang="fr-FR" sz="1300" dirty="0">
                <a:solidFill>
                  <a:schemeClr val="tx1"/>
                </a:solidFill>
                <a:latin typeface="Arial Rounded MT Bold" pitchFamily="34" charset="0"/>
              </a:rPr>
              <a:t> : </a:t>
            </a:r>
            <a:r>
              <a:rPr lang="fr-FR" sz="1300" u="sng" dirty="0">
                <a:latin typeface="Script cole" pitchFamily="2" charset="0"/>
              </a:rPr>
              <a:t>Les boucles</a:t>
            </a:r>
          </a:p>
          <a:p>
            <a:pPr algn="ctr"/>
            <a:r>
              <a:rPr lang="fr-FR" sz="1300" i="1" dirty="0">
                <a:solidFill>
                  <a:schemeClr val="tx1"/>
                </a:solidFill>
                <a:latin typeface="Script cole" pitchFamily="2" charset="0"/>
              </a:rPr>
              <a:t>Séance « Règles et feutres »</a:t>
            </a:r>
          </a:p>
          <a:p>
            <a:pPr algn="just"/>
            <a:r>
              <a:rPr lang="fr-FR" sz="1300" dirty="0">
                <a:solidFill>
                  <a:schemeClr val="tx1"/>
                </a:solidFill>
                <a:latin typeface="Arial Rounded MT Bold" pitchFamily="34" charset="0"/>
              </a:rPr>
              <a:t>Objectifs : </a:t>
            </a:r>
            <a:r>
              <a:rPr lang="fr-FR" sz="1300" dirty="0">
                <a:solidFill>
                  <a:schemeClr val="tx1"/>
                </a:solidFill>
                <a:latin typeface="Script cole" pitchFamily="2" charset="0"/>
              </a:rPr>
              <a:t>Contrôler et maintenir l’ampleur du geste dans un espace délimité.</a:t>
            </a:r>
          </a:p>
          <a:p>
            <a:pPr algn="just"/>
            <a:r>
              <a:rPr lang="fr-FR" sz="1300" dirty="0">
                <a:latin typeface="Arial Rounded MT Bold" pitchFamily="34" charset="0"/>
              </a:rPr>
              <a:t>Tâche de l’enfant : </a:t>
            </a:r>
            <a:r>
              <a:rPr lang="fr-FR" sz="1300" dirty="0">
                <a:latin typeface="Script cole" pitchFamily="2" charset="0"/>
              </a:rPr>
              <a:t>Créer au crayon à papier des espaces dans plusieurs directions en utilisant la règle comme gabarit. Tracer au feutre de couleur des boucles dans les espaces créés par la règle.</a:t>
            </a:r>
            <a:endParaRPr lang="fr-FR" sz="1300" dirty="0">
              <a:solidFill>
                <a:schemeClr val="tx1"/>
              </a:solidFill>
              <a:latin typeface="Script cole" pitchFamily="2" charset="0"/>
            </a:endParaRPr>
          </a:p>
        </p:txBody>
      </p:sp>
      <p:pic>
        <p:nvPicPr>
          <p:cNvPr id="7" name="Image 6"/>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13414" t="20111" r="9650" b="11913"/>
          <a:stretch/>
        </p:blipFill>
        <p:spPr>
          <a:xfrm>
            <a:off x="4580584" y="2301767"/>
            <a:ext cx="2083371" cy="1380575"/>
          </a:xfrm>
          <a:prstGeom prst="rect">
            <a:avLst/>
          </a:prstGeom>
          <a:effectLst>
            <a:outerShdw blurRad="63500" sx="102000" sy="102000" algn="ctr" rotWithShape="0">
              <a:prstClr val="black">
                <a:alpha val="40000"/>
              </a:prstClr>
            </a:outerShdw>
          </a:effectLst>
        </p:spPr>
      </p:pic>
      <p:sp>
        <p:nvSpPr>
          <p:cNvPr id="8" name="Rectangle 7"/>
          <p:cNvSpPr/>
          <p:nvPr/>
        </p:nvSpPr>
        <p:spPr>
          <a:xfrm>
            <a:off x="128508" y="3930548"/>
            <a:ext cx="6624736" cy="1913568"/>
          </a:xfrm>
          <a:prstGeom prst="rect">
            <a:avLst/>
          </a:prstGeom>
          <a:solidFill>
            <a:schemeClr val="bg1"/>
          </a:solidFill>
          <a:ln>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400" dirty="0">
              <a:solidFill>
                <a:schemeClr val="tx1"/>
              </a:solidFill>
              <a:latin typeface="Script cole" pitchFamily="2" charset="0"/>
            </a:endParaRPr>
          </a:p>
        </p:txBody>
      </p:sp>
      <p:sp>
        <p:nvSpPr>
          <p:cNvPr id="9" name="ZoneTexte 8"/>
          <p:cNvSpPr txBox="1"/>
          <p:nvPr/>
        </p:nvSpPr>
        <p:spPr>
          <a:xfrm>
            <a:off x="139368" y="3930548"/>
            <a:ext cx="4345745" cy="1692771"/>
          </a:xfrm>
          <a:prstGeom prst="rect">
            <a:avLst/>
          </a:prstGeom>
          <a:noFill/>
        </p:spPr>
        <p:txBody>
          <a:bodyPr wrap="square" rtlCol="0">
            <a:spAutoFit/>
          </a:bodyPr>
          <a:lstStyle/>
          <a:p>
            <a:pPr algn="ctr"/>
            <a:r>
              <a:rPr lang="fr-FR" sz="1300" dirty="0">
                <a:solidFill>
                  <a:schemeClr val="tx1"/>
                </a:solidFill>
                <a:latin typeface="Arial Rounded MT Bold" pitchFamily="34" charset="0"/>
              </a:rPr>
              <a:t>Graphisme</a:t>
            </a:r>
            <a:r>
              <a:rPr lang="fr-FR" sz="1300" dirty="0">
                <a:latin typeface="Arial Rounded MT Bold" pitchFamily="34" charset="0"/>
              </a:rPr>
              <a:t> 5.2</a:t>
            </a:r>
            <a:r>
              <a:rPr lang="fr-FR" sz="1300" dirty="0">
                <a:solidFill>
                  <a:schemeClr val="tx1"/>
                </a:solidFill>
                <a:latin typeface="Arial Rounded MT Bold" pitchFamily="34" charset="0"/>
              </a:rPr>
              <a:t> : </a:t>
            </a:r>
            <a:r>
              <a:rPr lang="fr-FR" sz="1300" u="sng" dirty="0">
                <a:latin typeface="Script cole" pitchFamily="2" charset="0"/>
              </a:rPr>
              <a:t>Les boucles</a:t>
            </a:r>
          </a:p>
          <a:p>
            <a:pPr algn="ctr"/>
            <a:r>
              <a:rPr lang="fr-FR" sz="1300" i="1" dirty="0">
                <a:solidFill>
                  <a:schemeClr val="tx1"/>
                </a:solidFill>
                <a:latin typeface="Script cole" pitchFamily="2" charset="0"/>
              </a:rPr>
              <a:t>Séance « Règles et feutres »</a:t>
            </a:r>
          </a:p>
          <a:p>
            <a:pPr algn="just"/>
            <a:r>
              <a:rPr lang="fr-FR" sz="1300" dirty="0">
                <a:solidFill>
                  <a:schemeClr val="tx1"/>
                </a:solidFill>
                <a:latin typeface="Arial Rounded MT Bold" pitchFamily="34" charset="0"/>
              </a:rPr>
              <a:t>Objectifs : </a:t>
            </a:r>
            <a:r>
              <a:rPr lang="fr-FR" sz="1300" dirty="0">
                <a:solidFill>
                  <a:schemeClr val="tx1"/>
                </a:solidFill>
                <a:latin typeface="Script cole" pitchFamily="2" charset="0"/>
              </a:rPr>
              <a:t>Contrôler et maintenir l’ampleur du geste dans un espace délimité.</a:t>
            </a:r>
          </a:p>
          <a:p>
            <a:pPr algn="just"/>
            <a:r>
              <a:rPr lang="fr-FR" sz="1300" dirty="0">
                <a:latin typeface="Arial Rounded MT Bold" pitchFamily="34" charset="0"/>
              </a:rPr>
              <a:t>Tâche de l’enfant : </a:t>
            </a:r>
            <a:r>
              <a:rPr lang="fr-FR" sz="1300" dirty="0">
                <a:latin typeface="Script cole" pitchFamily="2" charset="0"/>
              </a:rPr>
              <a:t>Créer au crayon à papier des espaces dans plusieurs directions en utilisant la règle comme gabarit. Tracer au feutre de couleur des boucles dans les espaces créés par la règle.</a:t>
            </a:r>
            <a:endParaRPr lang="fr-FR" sz="1300" dirty="0">
              <a:solidFill>
                <a:schemeClr val="tx1"/>
              </a:solidFill>
              <a:latin typeface="Script cole" pitchFamily="2" charset="0"/>
            </a:endParaRPr>
          </a:p>
        </p:txBody>
      </p:sp>
      <p:pic>
        <p:nvPicPr>
          <p:cNvPr id="10" name="Image 9"/>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13414" t="20111" r="9650" b="11913"/>
          <a:stretch/>
        </p:blipFill>
        <p:spPr>
          <a:xfrm>
            <a:off x="4580584" y="4215335"/>
            <a:ext cx="2083371" cy="1380575"/>
          </a:xfrm>
          <a:prstGeom prst="rect">
            <a:avLst/>
          </a:prstGeom>
          <a:effectLst>
            <a:outerShdw blurRad="63500" sx="102000" sy="102000" algn="ctr" rotWithShape="0">
              <a:prstClr val="black">
                <a:alpha val="40000"/>
              </a:prstClr>
            </a:outerShdw>
          </a:effectLst>
        </p:spPr>
      </p:pic>
      <p:sp>
        <p:nvSpPr>
          <p:cNvPr id="11" name="Rectangle 10"/>
          <p:cNvSpPr/>
          <p:nvPr/>
        </p:nvSpPr>
        <p:spPr>
          <a:xfrm>
            <a:off x="128508" y="5844116"/>
            <a:ext cx="6624736" cy="1913568"/>
          </a:xfrm>
          <a:prstGeom prst="rect">
            <a:avLst/>
          </a:prstGeom>
          <a:solidFill>
            <a:schemeClr val="bg1"/>
          </a:solidFill>
          <a:ln>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400" dirty="0">
              <a:solidFill>
                <a:schemeClr val="tx1"/>
              </a:solidFill>
              <a:latin typeface="Script cole" pitchFamily="2" charset="0"/>
            </a:endParaRPr>
          </a:p>
        </p:txBody>
      </p:sp>
      <p:sp>
        <p:nvSpPr>
          <p:cNvPr id="12" name="ZoneTexte 11"/>
          <p:cNvSpPr txBox="1"/>
          <p:nvPr/>
        </p:nvSpPr>
        <p:spPr>
          <a:xfrm>
            <a:off x="139368" y="5844116"/>
            <a:ext cx="4345745" cy="1692771"/>
          </a:xfrm>
          <a:prstGeom prst="rect">
            <a:avLst/>
          </a:prstGeom>
          <a:noFill/>
        </p:spPr>
        <p:txBody>
          <a:bodyPr wrap="square" rtlCol="0">
            <a:spAutoFit/>
          </a:bodyPr>
          <a:lstStyle/>
          <a:p>
            <a:pPr algn="ctr"/>
            <a:r>
              <a:rPr lang="fr-FR" sz="1300" dirty="0">
                <a:solidFill>
                  <a:schemeClr val="tx1"/>
                </a:solidFill>
                <a:latin typeface="Arial Rounded MT Bold" pitchFamily="34" charset="0"/>
              </a:rPr>
              <a:t>Graphisme</a:t>
            </a:r>
            <a:r>
              <a:rPr lang="fr-FR" sz="1300" dirty="0">
                <a:latin typeface="Arial Rounded MT Bold" pitchFamily="34" charset="0"/>
              </a:rPr>
              <a:t> 5.2</a:t>
            </a:r>
            <a:r>
              <a:rPr lang="fr-FR" sz="1300" dirty="0">
                <a:solidFill>
                  <a:schemeClr val="tx1"/>
                </a:solidFill>
                <a:latin typeface="Arial Rounded MT Bold" pitchFamily="34" charset="0"/>
              </a:rPr>
              <a:t> : </a:t>
            </a:r>
            <a:r>
              <a:rPr lang="fr-FR" sz="1300" u="sng" dirty="0">
                <a:latin typeface="Script cole" pitchFamily="2" charset="0"/>
              </a:rPr>
              <a:t>Les boucles</a:t>
            </a:r>
          </a:p>
          <a:p>
            <a:pPr algn="ctr"/>
            <a:r>
              <a:rPr lang="fr-FR" sz="1300" i="1" dirty="0">
                <a:solidFill>
                  <a:schemeClr val="tx1"/>
                </a:solidFill>
                <a:latin typeface="Script cole" pitchFamily="2" charset="0"/>
              </a:rPr>
              <a:t>Séance « Règles et feutres »</a:t>
            </a:r>
          </a:p>
          <a:p>
            <a:pPr algn="just"/>
            <a:r>
              <a:rPr lang="fr-FR" sz="1300" dirty="0">
                <a:solidFill>
                  <a:schemeClr val="tx1"/>
                </a:solidFill>
                <a:latin typeface="Arial Rounded MT Bold" pitchFamily="34" charset="0"/>
              </a:rPr>
              <a:t>Objectifs : </a:t>
            </a:r>
            <a:r>
              <a:rPr lang="fr-FR" sz="1300" dirty="0">
                <a:solidFill>
                  <a:schemeClr val="tx1"/>
                </a:solidFill>
                <a:latin typeface="Script cole" pitchFamily="2" charset="0"/>
              </a:rPr>
              <a:t>Contrôler et maintenir l’ampleur du geste dans un espace délimité.</a:t>
            </a:r>
          </a:p>
          <a:p>
            <a:pPr algn="just"/>
            <a:r>
              <a:rPr lang="fr-FR" sz="1300" dirty="0">
                <a:latin typeface="Arial Rounded MT Bold" pitchFamily="34" charset="0"/>
              </a:rPr>
              <a:t>Tâche de l’enfant : </a:t>
            </a:r>
            <a:r>
              <a:rPr lang="fr-FR" sz="1300" dirty="0">
                <a:latin typeface="Script cole" pitchFamily="2" charset="0"/>
              </a:rPr>
              <a:t>Créer au crayon à papier des espaces dans plusieurs directions en utilisant la règle comme gabarit. Tracer au feutre de couleur des boucles dans les espaces créés par la règle.</a:t>
            </a:r>
            <a:endParaRPr lang="fr-FR" sz="1300" dirty="0">
              <a:solidFill>
                <a:schemeClr val="tx1"/>
              </a:solidFill>
              <a:latin typeface="Script cole" pitchFamily="2" charset="0"/>
            </a:endParaRPr>
          </a:p>
        </p:txBody>
      </p:sp>
      <p:pic>
        <p:nvPicPr>
          <p:cNvPr id="13" name="Image 12"/>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13414" t="20111" r="9650" b="11913"/>
          <a:stretch/>
        </p:blipFill>
        <p:spPr>
          <a:xfrm>
            <a:off x="4580584" y="6128903"/>
            <a:ext cx="2083371" cy="1380575"/>
          </a:xfrm>
          <a:prstGeom prst="rect">
            <a:avLst/>
          </a:prstGeom>
          <a:effectLst>
            <a:outerShdw blurRad="63500" sx="102000" sy="102000" algn="ctr" rotWithShape="0">
              <a:prstClr val="black">
                <a:alpha val="40000"/>
              </a:prstClr>
            </a:outerShdw>
          </a:effectLst>
        </p:spPr>
      </p:pic>
      <p:sp>
        <p:nvSpPr>
          <p:cNvPr id="14" name="Rectangle 13"/>
          <p:cNvSpPr/>
          <p:nvPr/>
        </p:nvSpPr>
        <p:spPr>
          <a:xfrm>
            <a:off x="128508" y="7757684"/>
            <a:ext cx="6624736" cy="1913568"/>
          </a:xfrm>
          <a:prstGeom prst="rect">
            <a:avLst/>
          </a:prstGeom>
          <a:solidFill>
            <a:schemeClr val="bg1"/>
          </a:solidFill>
          <a:ln>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400" dirty="0">
              <a:solidFill>
                <a:schemeClr val="tx1"/>
              </a:solidFill>
              <a:latin typeface="Script cole" pitchFamily="2" charset="0"/>
            </a:endParaRPr>
          </a:p>
        </p:txBody>
      </p:sp>
      <p:sp>
        <p:nvSpPr>
          <p:cNvPr id="15" name="ZoneTexte 14"/>
          <p:cNvSpPr txBox="1"/>
          <p:nvPr/>
        </p:nvSpPr>
        <p:spPr>
          <a:xfrm>
            <a:off x="139368" y="7757684"/>
            <a:ext cx="4345745" cy="1692771"/>
          </a:xfrm>
          <a:prstGeom prst="rect">
            <a:avLst/>
          </a:prstGeom>
          <a:noFill/>
        </p:spPr>
        <p:txBody>
          <a:bodyPr wrap="square" rtlCol="0">
            <a:spAutoFit/>
          </a:bodyPr>
          <a:lstStyle/>
          <a:p>
            <a:pPr algn="ctr"/>
            <a:r>
              <a:rPr lang="fr-FR" sz="1300" dirty="0">
                <a:solidFill>
                  <a:schemeClr val="tx1"/>
                </a:solidFill>
                <a:latin typeface="Arial Rounded MT Bold" pitchFamily="34" charset="0"/>
              </a:rPr>
              <a:t>Graphisme</a:t>
            </a:r>
            <a:r>
              <a:rPr lang="fr-FR" sz="1300" dirty="0">
                <a:latin typeface="Arial Rounded MT Bold" pitchFamily="34" charset="0"/>
              </a:rPr>
              <a:t> 5.2</a:t>
            </a:r>
            <a:r>
              <a:rPr lang="fr-FR" sz="1300" dirty="0">
                <a:solidFill>
                  <a:schemeClr val="tx1"/>
                </a:solidFill>
                <a:latin typeface="Arial Rounded MT Bold" pitchFamily="34" charset="0"/>
              </a:rPr>
              <a:t> : </a:t>
            </a:r>
            <a:r>
              <a:rPr lang="fr-FR" sz="1300" u="sng" dirty="0">
                <a:latin typeface="Script cole" pitchFamily="2" charset="0"/>
              </a:rPr>
              <a:t>Les boucles</a:t>
            </a:r>
          </a:p>
          <a:p>
            <a:pPr algn="ctr"/>
            <a:r>
              <a:rPr lang="fr-FR" sz="1300" i="1" dirty="0">
                <a:solidFill>
                  <a:schemeClr val="tx1"/>
                </a:solidFill>
                <a:latin typeface="Script cole" pitchFamily="2" charset="0"/>
              </a:rPr>
              <a:t>Séance « Règles et feutres »</a:t>
            </a:r>
          </a:p>
          <a:p>
            <a:pPr algn="just"/>
            <a:r>
              <a:rPr lang="fr-FR" sz="1300" dirty="0">
                <a:solidFill>
                  <a:schemeClr val="tx1"/>
                </a:solidFill>
                <a:latin typeface="Arial Rounded MT Bold" pitchFamily="34" charset="0"/>
              </a:rPr>
              <a:t>Objectifs : </a:t>
            </a:r>
            <a:r>
              <a:rPr lang="fr-FR" sz="1300" dirty="0">
                <a:solidFill>
                  <a:schemeClr val="tx1"/>
                </a:solidFill>
                <a:latin typeface="Script cole" pitchFamily="2" charset="0"/>
              </a:rPr>
              <a:t>Contrôler et maintenir l’ampleur du geste dans un espace délimité.</a:t>
            </a:r>
          </a:p>
          <a:p>
            <a:pPr algn="just"/>
            <a:r>
              <a:rPr lang="fr-FR" sz="1300" dirty="0">
                <a:latin typeface="Arial Rounded MT Bold" pitchFamily="34" charset="0"/>
              </a:rPr>
              <a:t>Tâche de l’enfant : </a:t>
            </a:r>
            <a:r>
              <a:rPr lang="fr-FR" sz="1300" dirty="0">
                <a:latin typeface="Script cole" pitchFamily="2" charset="0"/>
              </a:rPr>
              <a:t>Créer au crayon à papier des espaces dans plusieurs directions en utilisant la règle comme gabarit. Tracer au feutre de couleur des boucles dans les espaces créés par la règle.</a:t>
            </a:r>
            <a:endParaRPr lang="fr-FR" sz="1300" dirty="0">
              <a:solidFill>
                <a:schemeClr val="tx1"/>
              </a:solidFill>
              <a:latin typeface="Script cole" pitchFamily="2" charset="0"/>
            </a:endParaRPr>
          </a:p>
        </p:txBody>
      </p:sp>
      <p:pic>
        <p:nvPicPr>
          <p:cNvPr id="16" name="Image 15"/>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13414" t="20111" r="9650" b="11913"/>
          <a:stretch/>
        </p:blipFill>
        <p:spPr>
          <a:xfrm>
            <a:off x="4580584" y="8042471"/>
            <a:ext cx="2083371" cy="1380575"/>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2312967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9158" y="2016980"/>
            <a:ext cx="6624736" cy="1913568"/>
          </a:xfrm>
          <a:prstGeom prst="rect">
            <a:avLst/>
          </a:prstGeom>
          <a:solidFill>
            <a:schemeClr val="bg1"/>
          </a:solidFill>
          <a:ln>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400" dirty="0">
              <a:solidFill>
                <a:schemeClr val="tx1"/>
              </a:solidFill>
              <a:latin typeface="Script cole" pitchFamily="2" charset="0"/>
            </a:endParaRPr>
          </a:p>
        </p:txBody>
      </p:sp>
      <p:sp>
        <p:nvSpPr>
          <p:cNvPr id="3" name="ZoneTexte 2"/>
          <p:cNvSpPr txBox="1"/>
          <p:nvPr/>
        </p:nvSpPr>
        <p:spPr>
          <a:xfrm>
            <a:off x="140017" y="2016980"/>
            <a:ext cx="4440567" cy="1938992"/>
          </a:xfrm>
          <a:prstGeom prst="rect">
            <a:avLst/>
          </a:prstGeom>
          <a:noFill/>
        </p:spPr>
        <p:txBody>
          <a:bodyPr wrap="square" rtlCol="0">
            <a:spAutoFit/>
          </a:bodyPr>
          <a:lstStyle/>
          <a:p>
            <a:pPr algn="ctr"/>
            <a:r>
              <a:rPr lang="fr-FR" sz="1200" dirty="0">
                <a:solidFill>
                  <a:schemeClr val="tx1"/>
                </a:solidFill>
                <a:latin typeface="Arial Rounded MT Bold" pitchFamily="34" charset="0"/>
              </a:rPr>
              <a:t>Graphisme</a:t>
            </a:r>
            <a:r>
              <a:rPr lang="fr-FR" sz="1200" dirty="0">
                <a:latin typeface="Arial Rounded MT Bold" pitchFamily="34" charset="0"/>
              </a:rPr>
              <a:t> 5.3</a:t>
            </a:r>
            <a:r>
              <a:rPr lang="fr-FR" sz="1200" dirty="0">
                <a:solidFill>
                  <a:schemeClr val="tx1"/>
                </a:solidFill>
                <a:latin typeface="Arial Rounded MT Bold" pitchFamily="34" charset="0"/>
              </a:rPr>
              <a:t> : </a:t>
            </a:r>
            <a:r>
              <a:rPr lang="fr-FR" sz="1200" u="sng" dirty="0">
                <a:latin typeface="Script cole" pitchFamily="2" charset="0"/>
              </a:rPr>
              <a:t>Les boucles</a:t>
            </a:r>
          </a:p>
          <a:p>
            <a:pPr algn="ctr"/>
            <a:r>
              <a:rPr lang="fr-FR" sz="1200" i="1" dirty="0">
                <a:solidFill>
                  <a:schemeClr val="tx1"/>
                </a:solidFill>
                <a:latin typeface="Script cole" pitchFamily="2" charset="0"/>
              </a:rPr>
              <a:t>Séance « Ronds d’encres de couleur et feutre noir »</a:t>
            </a:r>
          </a:p>
          <a:p>
            <a:pPr algn="just"/>
            <a:r>
              <a:rPr lang="fr-FR" sz="1200" dirty="0">
                <a:solidFill>
                  <a:schemeClr val="tx1"/>
                </a:solidFill>
                <a:latin typeface="Arial Rounded MT Bold" pitchFamily="34" charset="0"/>
              </a:rPr>
              <a:t>Objectifs : </a:t>
            </a:r>
            <a:r>
              <a:rPr lang="fr-FR" sz="1200" dirty="0">
                <a:latin typeface="Script cole" pitchFamily="2" charset="0"/>
              </a:rPr>
              <a:t>Maintenir le sens du mouvement sur une trajectoire circulaire.</a:t>
            </a:r>
            <a:endParaRPr lang="fr-FR" sz="1200" dirty="0">
              <a:solidFill>
                <a:schemeClr val="tx1"/>
              </a:solidFill>
              <a:latin typeface="Script cole" pitchFamily="2" charset="0"/>
            </a:endParaRPr>
          </a:p>
          <a:p>
            <a:pPr algn="just"/>
            <a:r>
              <a:rPr lang="fr-FR" sz="1200" dirty="0">
                <a:latin typeface="Arial Rounded MT Bold" pitchFamily="34" charset="0"/>
              </a:rPr>
              <a:t>Tâche de l’enfant : </a:t>
            </a:r>
            <a:r>
              <a:rPr lang="fr-FR" sz="1200" dirty="0">
                <a:latin typeface="Script cole" pitchFamily="2" charset="0"/>
              </a:rPr>
              <a:t>Faire à l’encre sur la feuille trois séries de ronds concentriques accolés en changeant de couleur à chaque tracé. Tracer au feutre noir des rondes de boucles ascendantes dans chaque rond de couleur en maintenant le sens de rotation initial. Faire de même autour et à l’extérieur des ronds de couleur.</a:t>
            </a:r>
            <a:endParaRPr lang="fr-FR" sz="1200" dirty="0">
              <a:solidFill>
                <a:schemeClr val="tx1"/>
              </a:solidFill>
              <a:latin typeface="Script cole" pitchFamily="2" charset="0"/>
            </a:endParaRPr>
          </a:p>
        </p:txBody>
      </p:sp>
      <p:pic>
        <p:nvPicPr>
          <p:cNvPr id="4" name="Image 3"/>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17232" t="16750" r="11596" b="11790"/>
          <a:stretch/>
        </p:blipFill>
        <p:spPr>
          <a:xfrm>
            <a:off x="4672642" y="2224325"/>
            <a:ext cx="1990444" cy="1498877"/>
          </a:xfrm>
          <a:prstGeom prst="rect">
            <a:avLst/>
          </a:prstGeom>
          <a:effectLst>
            <a:outerShdw blurRad="63500" sx="102000" sy="102000" algn="ctr" rotWithShape="0">
              <a:prstClr val="black">
                <a:alpha val="40000"/>
              </a:prstClr>
            </a:outerShdw>
          </a:effectLst>
        </p:spPr>
      </p:pic>
      <p:sp>
        <p:nvSpPr>
          <p:cNvPr id="5" name="Rectangle 4"/>
          <p:cNvSpPr/>
          <p:nvPr/>
        </p:nvSpPr>
        <p:spPr>
          <a:xfrm>
            <a:off x="129158" y="105283"/>
            <a:ext cx="6624736" cy="1913568"/>
          </a:xfrm>
          <a:prstGeom prst="rect">
            <a:avLst/>
          </a:prstGeom>
          <a:solidFill>
            <a:schemeClr val="bg1"/>
          </a:solidFill>
          <a:ln>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400" dirty="0">
              <a:solidFill>
                <a:schemeClr val="tx1"/>
              </a:solidFill>
              <a:latin typeface="Script cole" pitchFamily="2" charset="0"/>
            </a:endParaRPr>
          </a:p>
        </p:txBody>
      </p:sp>
      <p:sp>
        <p:nvSpPr>
          <p:cNvPr id="6" name="ZoneTexte 5"/>
          <p:cNvSpPr txBox="1"/>
          <p:nvPr/>
        </p:nvSpPr>
        <p:spPr>
          <a:xfrm>
            <a:off x="140017" y="105283"/>
            <a:ext cx="4440567" cy="1938992"/>
          </a:xfrm>
          <a:prstGeom prst="rect">
            <a:avLst/>
          </a:prstGeom>
          <a:noFill/>
        </p:spPr>
        <p:txBody>
          <a:bodyPr wrap="square" rtlCol="0">
            <a:spAutoFit/>
          </a:bodyPr>
          <a:lstStyle/>
          <a:p>
            <a:pPr algn="ctr"/>
            <a:r>
              <a:rPr lang="fr-FR" sz="1200" dirty="0">
                <a:solidFill>
                  <a:schemeClr val="tx1"/>
                </a:solidFill>
                <a:latin typeface="Arial Rounded MT Bold" pitchFamily="34" charset="0"/>
              </a:rPr>
              <a:t>Graphisme</a:t>
            </a:r>
            <a:r>
              <a:rPr lang="fr-FR" sz="1200" dirty="0">
                <a:latin typeface="Arial Rounded MT Bold" pitchFamily="34" charset="0"/>
              </a:rPr>
              <a:t> 5.3</a:t>
            </a:r>
            <a:r>
              <a:rPr lang="fr-FR" sz="1200" dirty="0">
                <a:solidFill>
                  <a:schemeClr val="tx1"/>
                </a:solidFill>
                <a:latin typeface="Arial Rounded MT Bold" pitchFamily="34" charset="0"/>
              </a:rPr>
              <a:t> : </a:t>
            </a:r>
            <a:r>
              <a:rPr lang="fr-FR" sz="1200" u="sng" dirty="0">
                <a:latin typeface="Script cole" pitchFamily="2" charset="0"/>
              </a:rPr>
              <a:t>Les boucles</a:t>
            </a:r>
          </a:p>
          <a:p>
            <a:pPr algn="ctr"/>
            <a:r>
              <a:rPr lang="fr-FR" sz="1200" i="1" dirty="0">
                <a:solidFill>
                  <a:schemeClr val="tx1"/>
                </a:solidFill>
                <a:latin typeface="Script cole" pitchFamily="2" charset="0"/>
              </a:rPr>
              <a:t>Séance « Ronds d’encres de couleur et feutre noir »</a:t>
            </a:r>
          </a:p>
          <a:p>
            <a:pPr algn="just"/>
            <a:r>
              <a:rPr lang="fr-FR" sz="1200" dirty="0">
                <a:solidFill>
                  <a:schemeClr val="tx1"/>
                </a:solidFill>
                <a:latin typeface="Arial Rounded MT Bold" pitchFamily="34" charset="0"/>
              </a:rPr>
              <a:t>Objectifs : </a:t>
            </a:r>
            <a:r>
              <a:rPr lang="fr-FR" sz="1200" dirty="0">
                <a:latin typeface="Script cole" pitchFamily="2" charset="0"/>
              </a:rPr>
              <a:t>Maintenir le sens du mouvement sur une trajectoire circulaire.</a:t>
            </a:r>
            <a:endParaRPr lang="fr-FR" sz="1200" dirty="0">
              <a:solidFill>
                <a:schemeClr val="tx1"/>
              </a:solidFill>
              <a:latin typeface="Script cole" pitchFamily="2" charset="0"/>
            </a:endParaRPr>
          </a:p>
          <a:p>
            <a:pPr algn="just"/>
            <a:r>
              <a:rPr lang="fr-FR" sz="1200" dirty="0">
                <a:latin typeface="Arial Rounded MT Bold" pitchFamily="34" charset="0"/>
              </a:rPr>
              <a:t>Tâche de l’enfant : </a:t>
            </a:r>
            <a:r>
              <a:rPr lang="fr-FR" sz="1200" dirty="0">
                <a:latin typeface="Script cole" pitchFamily="2" charset="0"/>
              </a:rPr>
              <a:t>Faire à l’encre sur la feuille trois séries de ronds concentriques accolés en changeant de couleur à chaque tracé. Tracer au feutre noir des rondes de boucles ascendantes dans chaque rond de couleur en maintenant le sens de rotation initial. Faire de même autour et à l’extérieur des ronds de couleur.</a:t>
            </a:r>
            <a:endParaRPr lang="fr-FR" sz="1200" dirty="0">
              <a:solidFill>
                <a:schemeClr val="tx1"/>
              </a:solidFill>
              <a:latin typeface="Script cole" pitchFamily="2" charset="0"/>
            </a:endParaRPr>
          </a:p>
        </p:txBody>
      </p:sp>
      <p:pic>
        <p:nvPicPr>
          <p:cNvPr id="7" name="Image 6"/>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17232" t="16750" r="11596" b="11790"/>
          <a:stretch/>
        </p:blipFill>
        <p:spPr>
          <a:xfrm>
            <a:off x="4672642" y="312628"/>
            <a:ext cx="1990444" cy="1498877"/>
          </a:xfrm>
          <a:prstGeom prst="rect">
            <a:avLst/>
          </a:prstGeom>
          <a:effectLst>
            <a:outerShdw blurRad="63500" sx="102000" sy="102000" algn="ctr" rotWithShape="0">
              <a:prstClr val="black">
                <a:alpha val="40000"/>
              </a:prstClr>
            </a:outerShdw>
          </a:effectLst>
        </p:spPr>
      </p:pic>
      <p:sp>
        <p:nvSpPr>
          <p:cNvPr id="8" name="Rectangle 7"/>
          <p:cNvSpPr/>
          <p:nvPr/>
        </p:nvSpPr>
        <p:spPr>
          <a:xfrm>
            <a:off x="129158" y="3955972"/>
            <a:ext cx="6624736" cy="1913568"/>
          </a:xfrm>
          <a:prstGeom prst="rect">
            <a:avLst/>
          </a:prstGeom>
          <a:solidFill>
            <a:schemeClr val="bg1"/>
          </a:solidFill>
          <a:ln>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400" dirty="0">
              <a:solidFill>
                <a:schemeClr val="tx1"/>
              </a:solidFill>
              <a:latin typeface="Script cole" pitchFamily="2" charset="0"/>
            </a:endParaRPr>
          </a:p>
        </p:txBody>
      </p:sp>
      <p:sp>
        <p:nvSpPr>
          <p:cNvPr id="9" name="ZoneTexte 8"/>
          <p:cNvSpPr txBox="1"/>
          <p:nvPr/>
        </p:nvSpPr>
        <p:spPr>
          <a:xfrm>
            <a:off x="140017" y="3955972"/>
            <a:ext cx="4440567" cy="1938992"/>
          </a:xfrm>
          <a:prstGeom prst="rect">
            <a:avLst/>
          </a:prstGeom>
          <a:noFill/>
        </p:spPr>
        <p:txBody>
          <a:bodyPr wrap="square" rtlCol="0">
            <a:spAutoFit/>
          </a:bodyPr>
          <a:lstStyle/>
          <a:p>
            <a:pPr algn="ctr"/>
            <a:r>
              <a:rPr lang="fr-FR" sz="1200" dirty="0">
                <a:solidFill>
                  <a:schemeClr val="tx1"/>
                </a:solidFill>
                <a:latin typeface="Arial Rounded MT Bold" pitchFamily="34" charset="0"/>
              </a:rPr>
              <a:t>Graphisme</a:t>
            </a:r>
            <a:r>
              <a:rPr lang="fr-FR" sz="1200" dirty="0">
                <a:latin typeface="Arial Rounded MT Bold" pitchFamily="34" charset="0"/>
              </a:rPr>
              <a:t> 5.3</a:t>
            </a:r>
            <a:r>
              <a:rPr lang="fr-FR" sz="1200" dirty="0">
                <a:solidFill>
                  <a:schemeClr val="tx1"/>
                </a:solidFill>
                <a:latin typeface="Arial Rounded MT Bold" pitchFamily="34" charset="0"/>
              </a:rPr>
              <a:t> : </a:t>
            </a:r>
            <a:r>
              <a:rPr lang="fr-FR" sz="1200" u="sng" dirty="0">
                <a:latin typeface="Script cole" pitchFamily="2" charset="0"/>
              </a:rPr>
              <a:t>Les boucles</a:t>
            </a:r>
          </a:p>
          <a:p>
            <a:pPr algn="ctr"/>
            <a:r>
              <a:rPr lang="fr-FR" sz="1200" i="1" dirty="0">
                <a:solidFill>
                  <a:schemeClr val="tx1"/>
                </a:solidFill>
                <a:latin typeface="Script cole" pitchFamily="2" charset="0"/>
              </a:rPr>
              <a:t>Séance « Ronds d’encres de couleur et feutre noir »</a:t>
            </a:r>
          </a:p>
          <a:p>
            <a:pPr algn="just"/>
            <a:r>
              <a:rPr lang="fr-FR" sz="1200" dirty="0">
                <a:solidFill>
                  <a:schemeClr val="tx1"/>
                </a:solidFill>
                <a:latin typeface="Arial Rounded MT Bold" pitchFamily="34" charset="0"/>
              </a:rPr>
              <a:t>Objectifs : </a:t>
            </a:r>
            <a:r>
              <a:rPr lang="fr-FR" sz="1200" dirty="0">
                <a:latin typeface="Script cole" pitchFamily="2" charset="0"/>
              </a:rPr>
              <a:t>Maintenir le sens du mouvement sur une trajectoire circulaire.</a:t>
            </a:r>
            <a:endParaRPr lang="fr-FR" sz="1200" dirty="0">
              <a:solidFill>
                <a:schemeClr val="tx1"/>
              </a:solidFill>
              <a:latin typeface="Script cole" pitchFamily="2" charset="0"/>
            </a:endParaRPr>
          </a:p>
          <a:p>
            <a:pPr algn="just"/>
            <a:r>
              <a:rPr lang="fr-FR" sz="1200" dirty="0">
                <a:latin typeface="Arial Rounded MT Bold" pitchFamily="34" charset="0"/>
              </a:rPr>
              <a:t>Tâche de l’enfant : </a:t>
            </a:r>
            <a:r>
              <a:rPr lang="fr-FR" sz="1200" dirty="0">
                <a:latin typeface="Script cole" pitchFamily="2" charset="0"/>
              </a:rPr>
              <a:t>Faire à l’encre sur la feuille trois séries de ronds concentriques accolés en changeant de couleur à chaque tracé. Tracer au feutre noir des rondes de boucles ascendantes dans chaque rond de couleur en maintenant le sens de rotation initial. Faire de même autour et à l’extérieur des ronds de couleur.</a:t>
            </a:r>
            <a:endParaRPr lang="fr-FR" sz="1200" dirty="0">
              <a:solidFill>
                <a:schemeClr val="tx1"/>
              </a:solidFill>
              <a:latin typeface="Script cole" pitchFamily="2" charset="0"/>
            </a:endParaRPr>
          </a:p>
        </p:txBody>
      </p:sp>
      <p:pic>
        <p:nvPicPr>
          <p:cNvPr id="10" name="Image 9"/>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17232" t="16750" r="11596" b="11790"/>
          <a:stretch/>
        </p:blipFill>
        <p:spPr>
          <a:xfrm>
            <a:off x="4672642" y="4163317"/>
            <a:ext cx="1990444" cy="1498877"/>
          </a:xfrm>
          <a:prstGeom prst="rect">
            <a:avLst/>
          </a:prstGeom>
          <a:effectLst>
            <a:outerShdw blurRad="63500" sx="102000" sy="102000" algn="ctr" rotWithShape="0">
              <a:prstClr val="black">
                <a:alpha val="40000"/>
              </a:prstClr>
            </a:outerShdw>
          </a:effectLst>
        </p:spPr>
      </p:pic>
      <p:sp>
        <p:nvSpPr>
          <p:cNvPr id="11" name="Rectangle 10"/>
          <p:cNvSpPr/>
          <p:nvPr/>
        </p:nvSpPr>
        <p:spPr>
          <a:xfrm>
            <a:off x="129158" y="5869540"/>
            <a:ext cx="6624736" cy="1913568"/>
          </a:xfrm>
          <a:prstGeom prst="rect">
            <a:avLst/>
          </a:prstGeom>
          <a:solidFill>
            <a:schemeClr val="bg1"/>
          </a:solidFill>
          <a:ln>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400" dirty="0">
              <a:solidFill>
                <a:schemeClr val="tx1"/>
              </a:solidFill>
              <a:latin typeface="Script cole" pitchFamily="2" charset="0"/>
            </a:endParaRPr>
          </a:p>
        </p:txBody>
      </p:sp>
      <p:sp>
        <p:nvSpPr>
          <p:cNvPr id="12" name="ZoneTexte 11"/>
          <p:cNvSpPr txBox="1"/>
          <p:nvPr/>
        </p:nvSpPr>
        <p:spPr>
          <a:xfrm>
            <a:off x="140017" y="5869540"/>
            <a:ext cx="4440567" cy="1938992"/>
          </a:xfrm>
          <a:prstGeom prst="rect">
            <a:avLst/>
          </a:prstGeom>
          <a:noFill/>
        </p:spPr>
        <p:txBody>
          <a:bodyPr wrap="square" rtlCol="0">
            <a:spAutoFit/>
          </a:bodyPr>
          <a:lstStyle/>
          <a:p>
            <a:pPr algn="ctr"/>
            <a:r>
              <a:rPr lang="fr-FR" sz="1200" dirty="0">
                <a:solidFill>
                  <a:schemeClr val="tx1"/>
                </a:solidFill>
                <a:latin typeface="Arial Rounded MT Bold" pitchFamily="34" charset="0"/>
              </a:rPr>
              <a:t>Graphisme</a:t>
            </a:r>
            <a:r>
              <a:rPr lang="fr-FR" sz="1200" dirty="0">
                <a:latin typeface="Arial Rounded MT Bold" pitchFamily="34" charset="0"/>
              </a:rPr>
              <a:t> 5.3</a:t>
            </a:r>
            <a:r>
              <a:rPr lang="fr-FR" sz="1200" dirty="0">
                <a:solidFill>
                  <a:schemeClr val="tx1"/>
                </a:solidFill>
                <a:latin typeface="Arial Rounded MT Bold" pitchFamily="34" charset="0"/>
              </a:rPr>
              <a:t> : </a:t>
            </a:r>
            <a:r>
              <a:rPr lang="fr-FR" sz="1200" u="sng" dirty="0">
                <a:latin typeface="Script cole" pitchFamily="2" charset="0"/>
              </a:rPr>
              <a:t>Les boucles</a:t>
            </a:r>
          </a:p>
          <a:p>
            <a:pPr algn="ctr"/>
            <a:r>
              <a:rPr lang="fr-FR" sz="1200" i="1" dirty="0">
                <a:solidFill>
                  <a:schemeClr val="tx1"/>
                </a:solidFill>
                <a:latin typeface="Script cole" pitchFamily="2" charset="0"/>
              </a:rPr>
              <a:t>Séance « Ronds d’encres de couleur et feutre noir »</a:t>
            </a:r>
          </a:p>
          <a:p>
            <a:pPr algn="just"/>
            <a:r>
              <a:rPr lang="fr-FR" sz="1200" dirty="0">
                <a:solidFill>
                  <a:schemeClr val="tx1"/>
                </a:solidFill>
                <a:latin typeface="Arial Rounded MT Bold" pitchFamily="34" charset="0"/>
              </a:rPr>
              <a:t>Objectifs : </a:t>
            </a:r>
            <a:r>
              <a:rPr lang="fr-FR" sz="1200" dirty="0">
                <a:latin typeface="Script cole" pitchFamily="2" charset="0"/>
              </a:rPr>
              <a:t>Maintenir le sens du mouvement sur une trajectoire circulaire.</a:t>
            </a:r>
            <a:endParaRPr lang="fr-FR" sz="1200" dirty="0">
              <a:solidFill>
                <a:schemeClr val="tx1"/>
              </a:solidFill>
              <a:latin typeface="Script cole" pitchFamily="2" charset="0"/>
            </a:endParaRPr>
          </a:p>
          <a:p>
            <a:pPr algn="just"/>
            <a:r>
              <a:rPr lang="fr-FR" sz="1200" dirty="0">
                <a:latin typeface="Arial Rounded MT Bold" pitchFamily="34" charset="0"/>
              </a:rPr>
              <a:t>Tâche de l’enfant : </a:t>
            </a:r>
            <a:r>
              <a:rPr lang="fr-FR" sz="1200" dirty="0">
                <a:latin typeface="Script cole" pitchFamily="2" charset="0"/>
              </a:rPr>
              <a:t>Faire à l’encre sur la feuille trois séries de ronds concentriques accolés en changeant de couleur à chaque tracé. Tracer au feutre noir des rondes de boucles ascendantes dans chaque rond de couleur en maintenant le sens de rotation initial. Faire de même autour et à l’extérieur des ronds de couleur.</a:t>
            </a:r>
            <a:endParaRPr lang="fr-FR" sz="1200" dirty="0">
              <a:solidFill>
                <a:schemeClr val="tx1"/>
              </a:solidFill>
              <a:latin typeface="Script cole" pitchFamily="2" charset="0"/>
            </a:endParaRPr>
          </a:p>
        </p:txBody>
      </p:sp>
      <p:pic>
        <p:nvPicPr>
          <p:cNvPr id="13" name="Image 12"/>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17232" t="16750" r="11596" b="11790"/>
          <a:stretch/>
        </p:blipFill>
        <p:spPr>
          <a:xfrm>
            <a:off x="4672642" y="6076885"/>
            <a:ext cx="1990444" cy="1498877"/>
          </a:xfrm>
          <a:prstGeom prst="rect">
            <a:avLst/>
          </a:prstGeom>
          <a:effectLst>
            <a:outerShdw blurRad="63500" sx="102000" sy="102000" algn="ctr" rotWithShape="0">
              <a:prstClr val="black">
                <a:alpha val="40000"/>
              </a:prstClr>
            </a:outerShdw>
          </a:effectLst>
        </p:spPr>
      </p:pic>
      <p:sp>
        <p:nvSpPr>
          <p:cNvPr id="14" name="Rectangle 13"/>
          <p:cNvSpPr/>
          <p:nvPr/>
        </p:nvSpPr>
        <p:spPr>
          <a:xfrm>
            <a:off x="129158" y="7783108"/>
            <a:ext cx="6624736" cy="1913568"/>
          </a:xfrm>
          <a:prstGeom prst="rect">
            <a:avLst/>
          </a:prstGeom>
          <a:solidFill>
            <a:schemeClr val="bg1"/>
          </a:solidFill>
          <a:ln>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400" dirty="0">
              <a:solidFill>
                <a:schemeClr val="tx1"/>
              </a:solidFill>
              <a:latin typeface="Script cole" pitchFamily="2" charset="0"/>
            </a:endParaRPr>
          </a:p>
        </p:txBody>
      </p:sp>
      <p:sp>
        <p:nvSpPr>
          <p:cNvPr id="15" name="ZoneTexte 14"/>
          <p:cNvSpPr txBox="1"/>
          <p:nvPr/>
        </p:nvSpPr>
        <p:spPr>
          <a:xfrm>
            <a:off x="140017" y="7783108"/>
            <a:ext cx="4440567" cy="1938992"/>
          </a:xfrm>
          <a:prstGeom prst="rect">
            <a:avLst/>
          </a:prstGeom>
          <a:noFill/>
        </p:spPr>
        <p:txBody>
          <a:bodyPr wrap="square" rtlCol="0">
            <a:spAutoFit/>
          </a:bodyPr>
          <a:lstStyle/>
          <a:p>
            <a:pPr algn="ctr"/>
            <a:r>
              <a:rPr lang="fr-FR" sz="1200" dirty="0">
                <a:solidFill>
                  <a:schemeClr val="tx1"/>
                </a:solidFill>
                <a:latin typeface="Arial Rounded MT Bold" pitchFamily="34" charset="0"/>
              </a:rPr>
              <a:t>Graphisme</a:t>
            </a:r>
            <a:r>
              <a:rPr lang="fr-FR" sz="1200" dirty="0">
                <a:latin typeface="Arial Rounded MT Bold" pitchFamily="34" charset="0"/>
              </a:rPr>
              <a:t> 5.3</a:t>
            </a:r>
            <a:r>
              <a:rPr lang="fr-FR" sz="1200" dirty="0">
                <a:solidFill>
                  <a:schemeClr val="tx1"/>
                </a:solidFill>
                <a:latin typeface="Arial Rounded MT Bold" pitchFamily="34" charset="0"/>
              </a:rPr>
              <a:t> : </a:t>
            </a:r>
            <a:r>
              <a:rPr lang="fr-FR" sz="1200" u="sng" dirty="0">
                <a:latin typeface="Script cole" pitchFamily="2" charset="0"/>
              </a:rPr>
              <a:t>Les boucles</a:t>
            </a:r>
          </a:p>
          <a:p>
            <a:pPr algn="ctr"/>
            <a:r>
              <a:rPr lang="fr-FR" sz="1200" i="1" dirty="0">
                <a:solidFill>
                  <a:schemeClr val="tx1"/>
                </a:solidFill>
                <a:latin typeface="Script cole" pitchFamily="2" charset="0"/>
              </a:rPr>
              <a:t>Séance « Ronds d’encres de couleur et feutre noir »</a:t>
            </a:r>
          </a:p>
          <a:p>
            <a:pPr algn="just"/>
            <a:r>
              <a:rPr lang="fr-FR" sz="1200" dirty="0">
                <a:solidFill>
                  <a:schemeClr val="tx1"/>
                </a:solidFill>
                <a:latin typeface="Arial Rounded MT Bold" pitchFamily="34" charset="0"/>
              </a:rPr>
              <a:t>Objectifs : </a:t>
            </a:r>
            <a:r>
              <a:rPr lang="fr-FR" sz="1200" dirty="0">
                <a:latin typeface="Script cole" pitchFamily="2" charset="0"/>
              </a:rPr>
              <a:t>Maintenir le sens du mouvement sur une trajectoire circulaire.</a:t>
            </a:r>
            <a:endParaRPr lang="fr-FR" sz="1200" dirty="0">
              <a:solidFill>
                <a:schemeClr val="tx1"/>
              </a:solidFill>
              <a:latin typeface="Script cole" pitchFamily="2" charset="0"/>
            </a:endParaRPr>
          </a:p>
          <a:p>
            <a:pPr algn="just"/>
            <a:r>
              <a:rPr lang="fr-FR" sz="1200" dirty="0">
                <a:latin typeface="Arial Rounded MT Bold" pitchFamily="34" charset="0"/>
              </a:rPr>
              <a:t>Tâche de l’enfant : </a:t>
            </a:r>
            <a:r>
              <a:rPr lang="fr-FR" sz="1200" dirty="0">
                <a:latin typeface="Script cole" pitchFamily="2" charset="0"/>
              </a:rPr>
              <a:t>Faire à l’encre sur la feuille trois séries de ronds concentriques accolés en changeant de couleur à chaque tracé. Tracer au feutre noir des rondes de boucles ascendantes dans chaque rond de couleur en maintenant le sens de rotation initial. Faire de même autour et à l’extérieur des ronds de couleur.</a:t>
            </a:r>
            <a:endParaRPr lang="fr-FR" sz="1200" dirty="0">
              <a:solidFill>
                <a:schemeClr val="tx1"/>
              </a:solidFill>
              <a:latin typeface="Script cole" pitchFamily="2" charset="0"/>
            </a:endParaRPr>
          </a:p>
        </p:txBody>
      </p:sp>
      <p:pic>
        <p:nvPicPr>
          <p:cNvPr id="16" name="Image 15"/>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17232" t="16750" r="11596" b="11790"/>
          <a:stretch/>
        </p:blipFill>
        <p:spPr>
          <a:xfrm>
            <a:off x="4672642" y="7990453"/>
            <a:ext cx="1990444" cy="1498877"/>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3095801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9158" y="3930548"/>
            <a:ext cx="6624736" cy="1913568"/>
          </a:xfrm>
          <a:prstGeom prst="rect">
            <a:avLst/>
          </a:prstGeom>
          <a:solidFill>
            <a:schemeClr val="bg1"/>
          </a:solidFill>
          <a:ln>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400" dirty="0">
              <a:solidFill>
                <a:schemeClr val="tx1"/>
              </a:solidFill>
              <a:latin typeface="Script cole" pitchFamily="2" charset="0"/>
            </a:endParaRPr>
          </a:p>
        </p:txBody>
      </p:sp>
      <p:sp>
        <p:nvSpPr>
          <p:cNvPr id="3" name="ZoneTexte 2"/>
          <p:cNvSpPr txBox="1"/>
          <p:nvPr/>
        </p:nvSpPr>
        <p:spPr>
          <a:xfrm>
            <a:off x="140017" y="3930548"/>
            <a:ext cx="4657135" cy="1892826"/>
          </a:xfrm>
          <a:prstGeom prst="rect">
            <a:avLst/>
          </a:prstGeom>
          <a:noFill/>
        </p:spPr>
        <p:txBody>
          <a:bodyPr wrap="square" rtlCol="0">
            <a:spAutoFit/>
          </a:bodyPr>
          <a:lstStyle/>
          <a:p>
            <a:pPr algn="ctr"/>
            <a:r>
              <a:rPr lang="fr-FR" sz="1300" dirty="0">
                <a:solidFill>
                  <a:schemeClr val="tx1"/>
                </a:solidFill>
                <a:latin typeface="Arial Rounded MT Bold" pitchFamily="34" charset="0"/>
              </a:rPr>
              <a:t>Graphisme</a:t>
            </a:r>
            <a:r>
              <a:rPr lang="fr-FR" sz="1200" dirty="0">
                <a:latin typeface="Arial Rounded MT Bold" pitchFamily="34" charset="0"/>
              </a:rPr>
              <a:t> 5.4</a:t>
            </a:r>
            <a:r>
              <a:rPr lang="fr-FR" sz="1300" dirty="0">
                <a:solidFill>
                  <a:schemeClr val="tx1"/>
                </a:solidFill>
                <a:latin typeface="Arial Rounded MT Bold" pitchFamily="34" charset="0"/>
              </a:rPr>
              <a:t> : </a:t>
            </a:r>
            <a:r>
              <a:rPr lang="fr-FR" sz="1300" u="sng" dirty="0">
                <a:latin typeface="Script cole" pitchFamily="2" charset="0"/>
              </a:rPr>
              <a:t>Les boucles</a:t>
            </a:r>
          </a:p>
          <a:p>
            <a:pPr algn="ctr"/>
            <a:r>
              <a:rPr lang="fr-FR" sz="1300" i="1" dirty="0">
                <a:solidFill>
                  <a:schemeClr val="tx1"/>
                </a:solidFill>
                <a:latin typeface="Script cole" pitchFamily="2" charset="0"/>
              </a:rPr>
              <a:t>Séance « Encre bleue et effaceur »</a:t>
            </a:r>
          </a:p>
          <a:p>
            <a:pPr algn="just"/>
            <a:r>
              <a:rPr lang="fr-FR" sz="1300" dirty="0">
                <a:solidFill>
                  <a:schemeClr val="tx1"/>
                </a:solidFill>
                <a:latin typeface="Arial Rounded MT Bold" pitchFamily="34" charset="0"/>
              </a:rPr>
              <a:t>Objectifs : </a:t>
            </a:r>
            <a:r>
              <a:rPr lang="fr-FR" sz="1300" dirty="0">
                <a:solidFill>
                  <a:schemeClr val="tx1"/>
                </a:solidFill>
                <a:latin typeface="Script cole" pitchFamily="2" charset="0"/>
              </a:rPr>
              <a:t>Maintenir un alignement horizontal du tracé en orientant correctement le support.</a:t>
            </a:r>
          </a:p>
          <a:p>
            <a:pPr algn="just"/>
            <a:r>
              <a:rPr lang="fr-FR" sz="1300" dirty="0">
                <a:latin typeface="Arial Rounded MT Bold" pitchFamily="34" charset="0"/>
              </a:rPr>
              <a:t>Tâche de l’enfant : </a:t>
            </a:r>
            <a:r>
              <a:rPr lang="fr-FR" sz="1300" dirty="0">
                <a:latin typeface="Script cole" pitchFamily="2" charset="0"/>
              </a:rPr>
              <a:t>Suivre les contours de la feuille en faisant une ligne de boucles ascendantes avec un effaceur. Coller une gommette brillante au centre de la feuille. Tracer avec un effaceur des rayons de boucles ascendantes en partant de la gommette.</a:t>
            </a:r>
            <a:endParaRPr lang="fr-FR" sz="1300" dirty="0">
              <a:solidFill>
                <a:schemeClr val="tx1"/>
              </a:solidFill>
              <a:latin typeface="Script cole" pitchFamily="2" charset="0"/>
            </a:endParaRPr>
          </a:p>
        </p:txBody>
      </p:sp>
      <p:pic>
        <p:nvPicPr>
          <p:cNvPr id="4" name="Image 3"/>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26813" t="23201" r="11523" b="19762"/>
          <a:stretch/>
        </p:blipFill>
        <p:spPr>
          <a:xfrm>
            <a:off x="4797151" y="4295121"/>
            <a:ext cx="1872831" cy="1299248"/>
          </a:xfrm>
          <a:prstGeom prst="rect">
            <a:avLst/>
          </a:prstGeom>
          <a:effectLst>
            <a:outerShdw blurRad="63500" sx="102000" sy="102000" algn="ctr" rotWithShape="0">
              <a:prstClr val="black">
                <a:alpha val="40000"/>
              </a:prstClr>
            </a:outerShdw>
          </a:effectLst>
        </p:spPr>
      </p:pic>
      <p:sp>
        <p:nvSpPr>
          <p:cNvPr id="5" name="Rectangle 4"/>
          <p:cNvSpPr/>
          <p:nvPr/>
        </p:nvSpPr>
        <p:spPr>
          <a:xfrm>
            <a:off x="129158" y="2016980"/>
            <a:ext cx="6624736" cy="1913568"/>
          </a:xfrm>
          <a:prstGeom prst="rect">
            <a:avLst/>
          </a:prstGeom>
          <a:solidFill>
            <a:schemeClr val="bg1"/>
          </a:solidFill>
          <a:ln>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400" dirty="0">
              <a:solidFill>
                <a:schemeClr val="tx1"/>
              </a:solidFill>
              <a:latin typeface="Script cole" pitchFamily="2" charset="0"/>
            </a:endParaRPr>
          </a:p>
        </p:txBody>
      </p:sp>
      <p:sp>
        <p:nvSpPr>
          <p:cNvPr id="6" name="ZoneTexte 5"/>
          <p:cNvSpPr txBox="1"/>
          <p:nvPr/>
        </p:nvSpPr>
        <p:spPr>
          <a:xfrm>
            <a:off x="140017" y="2016980"/>
            <a:ext cx="4657135" cy="1892826"/>
          </a:xfrm>
          <a:prstGeom prst="rect">
            <a:avLst/>
          </a:prstGeom>
          <a:noFill/>
        </p:spPr>
        <p:txBody>
          <a:bodyPr wrap="square" rtlCol="0">
            <a:spAutoFit/>
          </a:bodyPr>
          <a:lstStyle/>
          <a:p>
            <a:pPr algn="ctr"/>
            <a:r>
              <a:rPr lang="fr-FR" sz="1300" dirty="0">
                <a:solidFill>
                  <a:schemeClr val="tx1"/>
                </a:solidFill>
                <a:latin typeface="Arial Rounded MT Bold" pitchFamily="34" charset="0"/>
              </a:rPr>
              <a:t>Graphisme</a:t>
            </a:r>
            <a:r>
              <a:rPr lang="fr-FR" sz="1200" dirty="0">
                <a:latin typeface="Arial Rounded MT Bold" pitchFamily="34" charset="0"/>
              </a:rPr>
              <a:t> 5.4</a:t>
            </a:r>
            <a:r>
              <a:rPr lang="fr-FR" sz="1300" dirty="0">
                <a:solidFill>
                  <a:schemeClr val="tx1"/>
                </a:solidFill>
                <a:latin typeface="Arial Rounded MT Bold" pitchFamily="34" charset="0"/>
              </a:rPr>
              <a:t> : </a:t>
            </a:r>
            <a:r>
              <a:rPr lang="fr-FR" sz="1300" u="sng" dirty="0">
                <a:latin typeface="Script cole" pitchFamily="2" charset="0"/>
              </a:rPr>
              <a:t>Les boucles</a:t>
            </a:r>
          </a:p>
          <a:p>
            <a:pPr algn="ctr"/>
            <a:r>
              <a:rPr lang="fr-FR" sz="1300" i="1" dirty="0">
                <a:solidFill>
                  <a:schemeClr val="tx1"/>
                </a:solidFill>
                <a:latin typeface="Script cole" pitchFamily="2" charset="0"/>
              </a:rPr>
              <a:t>Séance « Encre bleue et effaceur »</a:t>
            </a:r>
          </a:p>
          <a:p>
            <a:pPr algn="just"/>
            <a:r>
              <a:rPr lang="fr-FR" sz="1300" dirty="0">
                <a:solidFill>
                  <a:schemeClr val="tx1"/>
                </a:solidFill>
                <a:latin typeface="Arial Rounded MT Bold" pitchFamily="34" charset="0"/>
              </a:rPr>
              <a:t>Objectifs : </a:t>
            </a:r>
            <a:r>
              <a:rPr lang="fr-FR" sz="1300" dirty="0">
                <a:solidFill>
                  <a:schemeClr val="tx1"/>
                </a:solidFill>
                <a:latin typeface="Script cole" pitchFamily="2" charset="0"/>
              </a:rPr>
              <a:t>Maintenir un alignement horizontal du tracé en orientant correctement le support.</a:t>
            </a:r>
          </a:p>
          <a:p>
            <a:pPr algn="just"/>
            <a:r>
              <a:rPr lang="fr-FR" sz="1300" dirty="0">
                <a:latin typeface="Arial Rounded MT Bold" pitchFamily="34" charset="0"/>
              </a:rPr>
              <a:t>Tâche de l’enfant : </a:t>
            </a:r>
            <a:r>
              <a:rPr lang="fr-FR" sz="1300" dirty="0">
                <a:latin typeface="Script cole" pitchFamily="2" charset="0"/>
              </a:rPr>
              <a:t>Suivre les contours de la feuille en faisant une ligne de boucles ascendantes avec un effaceur. Coller une gommette brillante au centre de la feuille. Tracer avec un effaceur des rayons de boucles ascendantes en partant de la gommette.</a:t>
            </a:r>
            <a:endParaRPr lang="fr-FR" sz="1300" dirty="0">
              <a:solidFill>
                <a:schemeClr val="tx1"/>
              </a:solidFill>
              <a:latin typeface="Script cole" pitchFamily="2" charset="0"/>
            </a:endParaRPr>
          </a:p>
        </p:txBody>
      </p:sp>
      <p:pic>
        <p:nvPicPr>
          <p:cNvPr id="7" name="Image 6"/>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26813" t="23201" r="11523" b="19762"/>
          <a:stretch/>
        </p:blipFill>
        <p:spPr>
          <a:xfrm>
            <a:off x="4797151" y="2381553"/>
            <a:ext cx="1872831" cy="1299248"/>
          </a:xfrm>
          <a:prstGeom prst="rect">
            <a:avLst/>
          </a:prstGeom>
          <a:effectLst>
            <a:outerShdw blurRad="63500" sx="102000" sy="102000" algn="ctr" rotWithShape="0">
              <a:prstClr val="black">
                <a:alpha val="40000"/>
              </a:prstClr>
            </a:outerShdw>
          </a:effectLst>
        </p:spPr>
      </p:pic>
      <p:sp>
        <p:nvSpPr>
          <p:cNvPr id="8" name="Rectangle 7"/>
          <p:cNvSpPr/>
          <p:nvPr/>
        </p:nvSpPr>
        <p:spPr>
          <a:xfrm>
            <a:off x="129158" y="102558"/>
            <a:ext cx="6624736" cy="1913568"/>
          </a:xfrm>
          <a:prstGeom prst="rect">
            <a:avLst/>
          </a:prstGeom>
          <a:solidFill>
            <a:schemeClr val="bg1"/>
          </a:solidFill>
          <a:ln>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400" dirty="0">
              <a:solidFill>
                <a:schemeClr val="tx1"/>
              </a:solidFill>
              <a:latin typeface="Script cole" pitchFamily="2" charset="0"/>
            </a:endParaRPr>
          </a:p>
        </p:txBody>
      </p:sp>
      <p:sp>
        <p:nvSpPr>
          <p:cNvPr id="9" name="ZoneTexte 8"/>
          <p:cNvSpPr txBox="1"/>
          <p:nvPr/>
        </p:nvSpPr>
        <p:spPr>
          <a:xfrm>
            <a:off x="140017" y="102558"/>
            <a:ext cx="4657135" cy="1892826"/>
          </a:xfrm>
          <a:prstGeom prst="rect">
            <a:avLst/>
          </a:prstGeom>
          <a:noFill/>
        </p:spPr>
        <p:txBody>
          <a:bodyPr wrap="square" rtlCol="0">
            <a:spAutoFit/>
          </a:bodyPr>
          <a:lstStyle/>
          <a:p>
            <a:pPr algn="ctr"/>
            <a:r>
              <a:rPr lang="fr-FR" sz="1300" dirty="0">
                <a:solidFill>
                  <a:schemeClr val="tx1"/>
                </a:solidFill>
                <a:latin typeface="Arial Rounded MT Bold" pitchFamily="34" charset="0"/>
              </a:rPr>
              <a:t>Graphisme</a:t>
            </a:r>
            <a:r>
              <a:rPr lang="fr-FR" sz="1400" dirty="0">
                <a:latin typeface="Arial Rounded MT Bold" pitchFamily="34" charset="0"/>
              </a:rPr>
              <a:t> 5.4</a:t>
            </a:r>
            <a:r>
              <a:rPr lang="fr-FR" sz="1300" dirty="0">
                <a:solidFill>
                  <a:schemeClr val="tx1"/>
                </a:solidFill>
                <a:latin typeface="Arial Rounded MT Bold" pitchFamily="34" charset="0"/>
              </a:rPr>
              <a:t> : </a:t>
            </a:r>
            <a:r>
              <a:rPr lang="fr-FR" sz="1300" u="sng" dirty="0">
                <a:latin typeface="Script cole" pitchFamily="2" charset="0"/>
              </a:rPr>
              <a:t>Les boucles</a:t>
            </a:r>
          </a:p>
          <a:p>
            <a:pPr algn="ctr"/>
            <a:r>
              <a:rPr lang="fr-FR" sz="1300" i="1" dirty="0">
                <a:solidFill>
                  <a:schemeClr val="tx1"/>
                </a:solidFill>
                <a:latin typeface="Script cole" pitchFamily="2" charset="0"/>
              </a:rPr>
              <a:t>Séance « Encre bleue et effaceur »</a:t>
            </a:r>
          </a:p>
          <a:p>
            <a:pPr algn="just"/>
            <a:r>
              <a:rPr lang="fr-FR" sz="1300" dirty="0">
                <a:solidFill>
                  <a:schemeClr val="tx1"/>
                </a:solidFill>
                <a:latin typeface="Arial Rounded MT Bold" pitchFamily="34" charset="0"/>
              </a:rPr>
              <a:t>Objectifs : </a:t>
            </a:r>
            <a:r>
              <a:rPr lang="fr-FR" sz="1300" dirty="0">
                <a:solidFill>
                  <a:schemeClr val="tx1"/>
                </a:solidFill>
                <a:latin typeface="Script cole" pitchFamily="2" charset="0"/>
              </a:rPr>
              <a:t>Maintenir un alignement horizontal du tracé en orientant correctement le support.</a:t>
            </a:r>
          </a:p>
          <a:p>
            <a:pPr algn="just"/>
            <a:r>
              <a:rPr lang="fr-FR" sz="1300" dirty="0">
                <a:latin typeface="Arial Rounded MT Bold" pitchFamily="34" charset="0"/>
              </a:rPr>
              <a:t>Tâche de l’enfant : </a:t>
            </a:r>
            <a:r>
              <a:rPr lang="fr-FR" sz="1300" dirty="0">
                <a:latin typeface="Script cole" pitchFamily="2" charset="0"/>
              </a:rPr>
              <a:t>Suivre les contours de la feuille en faisant une ligne de boucles ascendantes avec un effaceur. Coller une gommette brillante au centre de la feuille. Tracer avec un effaceur des rayons de boucles ascendantes en partant de la gommette.</a:t>
            </a:r>
            <a:endParaRPr lang="fr-FR" sz="1300" dirty="0">
              <a:solidFill>
                <a:schemeClr val="tx1"/>
              </a:solidFill>
              <a:latin typeface="Script cole" pitchFamily="2" charset="0"/>
            </a:endParaRPr>
          </a:p>
        </p:txBody>
      </p:sp>
      <p:pic>
        <p:nvPicPr>
          <p:cNvPr id="10" name="Image 9"/>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26813" t="23201" r="11523" b="19762"/>
          <a:stretch/>
        </p:blipFill>
        <p:spPr>
          <a:xfrm>
            <a:off x="4797151" y="467131"/>
            <a:ext cx="1872831" cy="1299248"/>
          </a:xfrm>
          <a:prstGeom prst="rect">
            <a:avLst/>
          </a:prstGeom>
          <a:effectLst>
            <a:outerShdw blurRad="63500" sx="102000" sy="102000" algn="ctr" rotWithShape="0">
              <a:prstClr val="black">
                <a:alpha val="40000"/>
              </a:prstClr>
            </a:outerShdw>
          </a:effectLst>
        </p:spPr>
      </p:pic>
      <p:sp>
        <p:nvSpPr>
          <p:cNvPr id="11" name="Rectangle 10"/>
          <p:cNvSpPr/>
          <p:nvPr/>
        </p:nvSpPr>
        <p:spPr>
          <a:xfrm>
            <a:off x="129158" y="5823374"/>
            <a:ext cx="6624736" cy="1913568"/>
          </a:xfrm>
          <a:prstGeom prst="rect">
            <a:avLst/>
          </a:prstGeom>
          <a:solidFill>
            <a:schemeClr val="bg1"/>
          </a:solidFill>
          <a:ln>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400" dirty="0">
              <a:solidFill>
                <a:schemeClr val="tx1"/>
              </a:solidFill>
              <a:latin typeface="Script cole" pitchFamily="2" charset="0"/>
            </a:endParaRPr>
          </a:p>
        </p:txBody>
      </p:sp>
      <p:sp>
        <p:nvSpPr>
          <p:cNvPr id="12" name="ZoneTexte 11"/>
          <p:cNvSpPr txBox="1"/>
          <p:nvPr/>
        </p:nvSpPr>
        <p:spPr>
          <a:xfrm>
            <a:off x="140017" y="5823374"/>
            <a:ext cx="4657135" cy="1892826"/>
          </a:xfrm>
          <a:prstGeom prst="rect">
            <a:avLst/>
          </a:prstGeom>
          <a:noFill/>
        </p:spPr>
        <p:txBody>
          <a:bodyPr wrap="square" rtlCol="0">
            <a:spAutoFit/>
          </a:bodyPr>
          <a:lstStyle/>
          <a:p>
            <a:pPr algn="ctr"/>
            <a:r>
              <a:rPr lang="fr-FR" sz="1300" dirty="0">
                <a:solidFill>
                  <a:schemeClr val="tx1"/>
                </a:solidFill>
                <a:latin typeface="Arial Rounded MT Bold" pitchFamily="34" charset="0"/>
              </a:rPr>
              <a:t>Graphisme</a:t>
            </a:r>
            <a:r>
              <a:rPr lang="fr-FR" sz="1200" dirty="0">
                <a:latin typeface="Arial Rounded MT Bold" pitchFamily="34" charset="0"/>
              </a:rPr>
              <a:t> 5.4</a:t>
            </a:r>
            <a:r>
              <a:rPr lang="fr-FR" sz="1300" dirty="0">
                <a:solidFill>
                  <a:schemeClr val="tx1"/>
                </a:solidFill>
                <a:latin typeface="Arial Rounded MT Bold" pitchFamily="34" charset="0"/>
              </a:rPr>
              <a:t> : </a:t>
            </a:r>
            <a:r>
              <a:rPr lang="fr-FR" sz="1300" u="sng" dirty="0">
                <a:latin typeface="Script cole" pitchFamily="2" charset="0"/>
              </a:rPr>
              <a:t>Les boucles</a:t>
            </a:r>
          </a:p>
          <a:p>
            <a:pPr algn="ctr"/>
            <a:r>
              <a:rPr lang="fr-FR" sz="1300" i="1" dirty="0">
                <a:solidFill>
                  <a:schemeClr val="tx1"/>
                </a:solidFill>
                <a:latin typeface="Script cole" pitchFamily="2" charset="0"/>
              </a:rPr>
              <a:t>Séance « Encre bleue et effaceur »</a:t>
            </a:r>
          </a:p>
          <a:p>
            <a:pPr algn="just"/>
            <a:r>
              <a:rPr lang="fr-FR" sz="1300" dirty="0">
                <a:solidFill>
                  <a:schemeClr val="tx1"/>
                </a:solidFill>
                <a:latin typeface="Arial Rounded MT Bold" pitchFamily="34" charset="0"/>
              </a:rPr>
              <a:t>Objectifs : </a:t>
            </a:r>
            <a:r>
              <a:rPr lang="fr-FR" sz="1300" dirty="0">
                <a:solidFill>
                  <a:schemeClr val="tx1"/>
                </a:solidFill>
                <a:latin typeface="Script cole" pitchFamily="2" charset="0"/>
              </a:rPr>
              <a:t>Maintenir un alignement horizontal du tracé en orientant correctement le support.</a:t>
            </a:r>
          </a:p>
          <a:p>
            <a:pPr algn="just"/>
            <a:r>
              <a:rPr lang="fr-FR" sz="1300" dirty="0">
                <a:latin typeface="Arial Rounded MT Bold" pitchFamily="34" charset="0"/>
              </a:rPr>
              <a:t>Tâche de l’enfant : </a:t>
            </a:r>
            <a:r>
              <a:rPr lang="fr-FR" sz="1300" dirty="0">
                <a:latin typeface="Script cole" pitchFamily="2" charset="0"/>
              </a:rPr>
              <a:t>Suivre les contours de la feuille en faisant une ligne de boucles ascendantes avec un effaceur. Coller une gommette brillante au centre de la feuille. Tracer avec un effaceur des rayons de boucles ascendantes en partant de la gommette.</a:t>
            </a:r>
            <a:endParaRPr lang="fr-FR" sz="1300" dirty="0">
              <a:solidFill>
                <a:schemeClr val="tx1"/>
              </a:solidFill>
              <a:latin typeface="Script cole" pitchFamily="2" charset="0"/>
            </a:endParaRPr>
          </a:p>
        </p:txBody>
      </p:sp>
      <p:pic>
        <p:nvPicPr>
          <p:cNvPr id="13" name="Image 12"/>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26813" t="23201" r="11523" b="19762"/>
          <a:stretch/>
        </p:blipFill>
        <p:spPr>
          <a:xfrm>
            <a:off x="4797151" y="6187947"/>
            <a:ext cx="1872831" cy="1299248"/>
          </a:xfrm>
          <a:prstGeom prst="rect">
            <a:avLst/>
          </a:prstGeom>
          <a:effectLst>
            <a:outerShdw blurRad="63500" sx="102000" sy="102000" algn="ctr" rotWithShape="0">
              <a:prstClr val="black">
                <a:alpha val="40000"/>
              </a:prstClr>
            </a:outerShdw>
          </a:effectLst>
        </p:spPr>
      </p:pic>
      <p:sp>
        <p:nvSpPr>
          <p:cNvPr id="14" name="Rectangle 13"/>
          <p:cNvSpPr/>
          <p:nvPr/>
        </p:nvSpPr>
        <p:spPr>
          <a:xfrm>
            <a:off x="129158" y="7716200"/>
            <a:ext cx="6624736" cy="1913568"/>
          </a:xfrm>
          <a:prstGeom prst="rect">
            <a:avLst/>
          </a:prstGeom>
          <a:solidFill>
            <a:schemeClr val="bg1"/>
          </a:solidFill>
          <a:ln>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400" dirty="0">
              <a:solidFill>
                <a:schemeClr val="tx1"/>
              </a:solidFill>
              <a:latin typeface="Script cole" pitchFamily="2" charset="0"/>
            </a:endParaRPr>
          </a:p>
        </p:txBody>
      </p:sp>
      <p:sp>
        <p:nvSpPr>
          <p:cNvPr id="15" name="ZoneTexte 14"/>
          <p:cNvSpPr txBox="1"/>
          <p:nvPr/>
        </p:nvSpPr>
        <p:spPr>
          <a:xfrm>
            <a:off x="140017" y="7716200"/>
            <a:ext cx="4657135" cy="1892826"/>
          </a:xfrm>
          <a:prstGeom prst="rect">
            <a:avLst/>
          </a:prstGeom>
          <a:noFill/>
        </p:spPr>
        <p:txBody>
          <a:bodyPr wrap="square" rtlCol="0">
            <a:spAutoFit/>
          </a:bodyPr>
          <a:lstStyle/>
          <a:p>
            <a:pPr algn="ctr"/>
            <a:r>
              <a:rPr lang="fr-FR" sz="1300" dirty="0">
                <a:solidFill>
                  <a:schemeClr val="tx1"/>
                </a:solidFill>
                <a:latin typeface="Arial Rounded MT Bold" pitchFamily="34" charset="0"/>
              </a:rPr>
              <a:t>Graphisme</a:t>
            </a:r>
            <a:r>
              <a:rPr lang="fr-FR" sz="1200" dirty="0">
                <a:latin typeface="Arial Rounded MT Bold" pitchFamily="34" charset="0"/>
              </a:rPr>
              <a:t> 5.4</a:t>
            </a:r>
            <a:r>
              <a:rPr lang="fr-FR" sz="1300" dirty="0">
                <a:solidFill>
                  <a:schemeClr val="tx1"/>
                </a:solidFill>
                <a:latin typeface="Arial Rounded MT Bold" pitchFamily="34" charset="0"/>
              </a:rPr>
              <a:t> : </a:t>
            </a:r>
            <a:r>
              <a:rPr lang="fr-FR" sz="1300" u="sng" dirty="0">
                <a:latin typeface="Script cole" pitchFamily="2" charset="0"/>
              </a:rPr>
              <a:t>Les boucles</a:t>
            </a:r>
          </a:p>
          <a:p>
            <a:pPr algn="ctr"/>
            <a:r>
              <a:rPr lang="fr-FR" sz="1300" i="1" dirty="0">
                <a:solidFill>
                  <a:schemeClr val="tx1"/>
                </a:solidFill>
                <a:latin typeface="Script cole" pitchFamily="2" charset="0"/>
              </a:rPr>
              <a:t>Séance « Encre bleue et effaceur »</a:t>
            </a:r>
          </a:p>
          <a:p>
            <a:pPr algn="just"/>
            <a:r>
              <a:rPr lang="fr-FR" sz="1300" dirty="0">
                <a:solidFill>
                  <a:schemeClr val="tx1"/>
                </a:solidFill>
                <a:latin typeface="Arial Rounded MT Bold" pitchFamily="34" charset="0"/>
              </a:rPr>
              <a:t>Objectifs : </a:t>
            </a:r>
            <a:r>
              <a:rPr lang="fr-FR" sz="1300" dirty="0">
                <a:solidFill>
                  <a:schemeClr val="tx1"/>
                </a:solidFill>
                <a:latin typeface="Script cole" pitchFamily="2" charset="0"/>
              </a:rPr>
              <a:t>Maintenir un alignement horizontal du tracé en orientant correctement le support.</a:t>
            </a:r>
          </a:p>
          <a:p>
            <a:pPr algn="just"/>
            <a:r>
              <a:rPr lang="fr-FR" sz="1300" dirty="0">
                <a:latin typeface="Arial Rounded MT Bold" pitchFamily="34" charset="0"/>
              </a:rPr>
              <a:t>Tâche de l’enfant : </a:t>
            </a:r>
            <a:r>
              <a:rPr lang="fr-FR" sz="1300" dirty="0">
                <a:latin typeface="Script cole" pitchFamily="2" charset="0"/>
              </a:rPr>
              <a:t>Suivre les contours de la feuille en faisant une ligne de boucles ascendantes avec un effaceur. Coller une gommette brillante au centre de la feuille. Tracer avec un effaceur des rayons de boucles ascendantes en partant de la gommette.</a:t>
            </a:r>
            <a:endParaRPr lang="fr-FR" sz="1300" dirty="0">
              <a:solidFill>
                <a:schemeClr val="tx1"/>
              </a:solidFill>
              <a:latin typeface="Script cole" pitchFamily="2" charset="0"/>
            </a:endParaRPr>
          </a:p>
        </p:txBody>
      </p:sp>
      <p:pic>
        <p:nvPicPr>
          <p:cNvPr id="16" name="Image 15"/>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26813" t="23201" r="11523" b="19762"/>
          <a:stretch/>
        </p:blipFill>
        <p:spPr>
          <a:xfrm>
            <a:off x="4797151" y="8080773"/>
            <a:ext cx="1872831" cy="1299248"/>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6074202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9158" y="5844116"/>
            <a:ext cx="6624736" cy="1913568"/>
          </a:xfrm>
          <a:prstGeom prst="rect">
            <a:avLst/>
          </a:prstGeom>
          <a:solidFill>
            <a:schemeClr val="bg1"/>
          </a:solidFill>
          <a:ln>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400" dirty="0">
              <a:solidFill>
                <a:schemeClr val="tx1"/>
              </a:solidFill>
              <a:latin typeface="Script cole" pitchFamily="2" charset="0"/>
            </a:endParaRPr>
          </a:p>
        </p:txBody>
      </p:sp>
      <p:sp>
        <p:nvSpPr>
          <p:cNvPr id="3" name="ZoneTexte 2"/>
          <p:cNvSpPr txBox="1"/>
          <p:nvPr/>
        </p:nvSpPr>
        <p:spPr>
          <a:xfrm>
            <a:off x="140017" y="5844116"/>
            <a:ext cx="4297095" cy="1692771"/>
          </a:xfrm>
          <a:prstGeom prst="rect">
            <a:avLst/>
          </a:prstGeom>
          <a:noFill/>
        </p:spPr>
        <p:txBody>
          <a:bodyPr wrap="square" rtlCol="0">
            <a:spAutoFit/>
          </a:bodyPr>
          <a:lstStyle/>
          <a:p>
            <a:pPr algn="ctr"/>
            <a:r>
              <a:rPr lang="fr-FR" sz="1300" dirty="0">
                <a:solidFill>
                  <a:schemeClr val="tx1"/>
                </a:solidFill>
                <a:latin typeface="Arial Rounded MT Bold" pitchFamily="34" charset="0"/>
              </a:rPr>
              <a:t>Graphisme</a:t>
            </a:r>
            <a:r>
              <a:rPr lang="fr-FR" sz="1400" dirty="0">
                <a:latin typeface="Arial Rounded MT Bold" pitchFamily="34" charset="0"/>
              </a:rPr>
              <a:t> 5.5</a:t>
            </a:r>
            <a:r>
              <a:rPr lang="fr-FR" sz="1300" dirty="0">
                <a:solidFill>
                  <a:schemeClr val="tx1"/>
                </a:solidFill>
                <a:latin typeface="Arial Rounded MT Bold" pitchFamily="34" charset="0"/>
              </a:rPr>
              <a:t> : </a:t>
            </a:r>
            <a:r>
              <a:rPr lang="fr-FR" sz="1300" u="sng" dirty="0">
                <a:latin typeface="Script cole" pitchFamily="2" charset="0"/>
              </a:rPr>
              <a:t>Les boucles</a:t>
            </a:r>
          </a:p>
          <a:p>
            <a:pPr algn="ctr"/>
            <a:r>
              <a:rPr lang="fr-FR" sz="1300" i="1" dirty="0">
                <a:solidFill>
                  <a:schemeClr val="tx1"/>
                </a:solidFill>
                <a:latin typeface="Script cole" pitchFamily="2" charset="0"/>
              </a:rPr>
              <a:t>Séance « Petites gommettes et feutres »</a:t>
            </a:r>
          </a:p>
          <a:p>
            <a:pPr algn="just"/>
            <a:r>
              <a:rPr lang="fr-FR" sz="1300" dirty="0">
                <a:solidFill>
                  <a:schemeClr val="tx1"/>
                </a:solidFill>
                <a:latin typeface="Arial Rounded MT Bold" pitchFamily="34" charset="0"/>
              </a:rPr>
              <a:t>Objectifs : </a:t>
            </a:r>
            <a:r>
              <a:rPr lang="fr-FR" sz="1300" dirty="0">
                <a:solidFill>
                  <a:schemeClr val="tx1"/>
                </a:solidFill>
                <a:latin typeface="Script cole" pitchFamily="2" charset="0"/>
              </a:rPr>
              <a:t>Affiner le mouvement pour réduire le tracé.</a:t>
            </a:r>
          </a:p>
          <a:p>
            <a:pPr algn="just"/>
            <a:r>
              <a:rPr lang="fr-FR" sz="1300" dirty="0">
                <a:latin typeface="Arial Rounded MT Bold" pitchFamily="34" charset="0"/>
              </a:rPr>
              <a:t>Tâche de l’enfant : </a:t>
            </a:r>
            <a:r>
              <a:rPr lang="fr-FR" sz="1300" dirty="0">
                <a:latin typeface="Script cole" pitchFamily="2" charset="0"/>
              </a:rPr>
              <a:t>Tracer au feutre fin des petites lignes horizontales de boucles ascendantes en rayonnant tout autour de chaque gommette et de la même couleur que celle-ci.</a:t>
            </a:r>
            <a:endParaRPr lang="fr-FR" sz="1300" dirty="0">
              <a:solidFill>
                <a:schemeClr val="tx1"/>
              </a:solidFill>
              <a:latin typeface="Script cole" pitchFamily="2" charset="0"/>
            </a:endParaRPr>
          </a:p>
        </p:txBody>
      </p:sp>
      <p:pic>
        <p:nvPicPr>
          <p:cNvPr id="4" name="Image 3"/>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9309" t="27316" r="13613" b="30806"/>
          <a:stretch/>
        </p:blipFill>
        <p:spPr>
          <a:xfrm>
            <a:off x="4485113" y="6393160"/>
            <a:ext cx="2154707" cy="878009"/>
          </a:xfrm>
          <a:prstGeom prst="rect">
            <a:avLst/>
          </a:prstGeom>
          <a:effectLst>
            <a:outerShdw blurRad="63500" sx="102000" sy="102000" algn="ctr" rotWithShape="0">
              <a:prstClr val="black">
                <a:alpha val="40000"/>
              </a:prstClr>
            </a:outerShdw>
          </a:effectLst>
        </p:spPr>
      </p:pic>
      <p:sp>
        <p:nvSpPr>
          <p:cNvPr id="5" name="Rectangle 4"/>
          <p:cNvSpPr/>
          <p:nvPr/>
        </p:nvSpPr>
        <p:spPr>
          <a:xfrm>
            <a:off x="129158" y="3930548"/>
            <a:ext cx="6624736" cy="1913568"/>
          </a:xfrm>
          <a:prstGeom prst="rect">
            <a:avLst/>
          </a:prstGeom>
          <a:solidFill>
            <a:schemeClr val="bg1"/>
          </a:solidFill>
          <a:ln>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400" dirty="0">
              <a:solidFill>
                <a:schemeClr val="tx1"/>
              </a:solidFill>
              <a:latin typeface="Script cole" pitchFamily="2" charset="0"/>
            </a:endParaRPr>
          </a:p>
        </p:txBody>
      </p:sp>
      <p:sp>
        <p:nvSpPr>
          <p:cNvPr id="6" name="ZoneTexte 5"/>
          <p:cNvSpPr txBox="1"/>
          <p:nvPr/>
        </p:nvSpPr>
        <p:spPr>
          <a:xfrm>
            <a:off x="140017" y="3930548"/>
            <a:ext cx="4297095" cy="1692771"/>
          </a:xfrm>
          <a:prstGeom prst="rect">
            <a:avLst/>
          </a:prstGeom>
          <a:noFill/>
        </p:spPr>
        <p:txBody>
          <a:bodyPr wrap="square" rtlCol="0">
            <a:spAutoFit/>
          </a:bodyPr>
          <a:lstStyle/>
          <a:p>
            <a:pPr algn="ctr"/>
            <a:r>
              <a:rPr lang="fr-FR" sz="1300" dirty="0">
                <a:solidFill>
                  <a:schemeClr val="tx1"/>
                </a:solidFill>
                <a:latin typeface="Arial Rounded MT Bold" pitchFamily="34" charset="0"/>
              </a:rPr>
              <a:t>Graphisme</a:t>
            </a:r>
            <a:r>
              <a:rPr lang="fr-FR" sz="1400" dirty="0">
                <a:latin typeface="Arial Rounded MT Bold" pitchFamily="34" charset="0"/>
              </a:rPr>
              <a:t> 5.5</a:t>
            </a:r>
            <a:r>
              <a:rPr lang="fr-FR" sz="1300" dirty="0">
                <a:solidFill>
                  <a:schemeClr val="tx1"/>
                </a:solidFill>
                <a:latin typeface="Arial Rounded MT Bold" pitchFamily="34" charset="0"/>
              </a:rPr>
              <a:t> : </a:t>
            </a:r>
            <a:r>
              <a:rPr lang="fr-FR" sz="1300" u="sng" dirty="0">
                <a:latin typeface="Script cole" pitchFamily="2" charset="0"/>
              </a:rPr>
              <a:t>Les boucles</a:t>
            </a:r>
          </a:p>
          <a:p>
            <a:pPr algn="ctr"/>
            <a:r>
              <a:rPr lang="fr-FR" sz="1300" i="1" dirty="0">
                <a:solidFill>
                  <a:schemeClr val="tx1"/>
                </a:solidFill>
                <a:latin typeface="Script cole" pitchFamily="2" charset="0"/>
              </a:rPr>
              <a:t>Séance « Petites gommettes et feutres »</a:t>
            </a:r>
          </a:p>
          <a:p>
            <a:pPr algn="just"/>
            <a:r>
              <a:rPr lang="fr-FR" sz="1300" dirty="0">
                <a:solidFill>
                  <a:schemeClr val="tx1"/>
                </a:solidFill>
                <a:latin typeface="Arial Rounded MT Bold" pitchFamily="34" charset="0"/>
              </a:rPr>
              <a:t>Objectifs : </a:t>
            </a:r>
            <a:r>
              <a:rPr lang="fr-FR" sz="1300" dirty="0">
                <a:solidFill>
                  <a:schemeClr val="tx1"/>
                </a:solidFill>
                <a:latin typeface="Script cole" pitchFamily="2" charset="0"/>
              </a:rPr>
              <a:t>Affiner le mouvement pour réduire le tracé.</a:t>
            </a:r>
          </a:p>
          <a:p>
            <a:pPr algn="just"/>
            <a:r>
              <a:rPr lang="fr-FR" sz="1300" dirty="0">
                <a:latin typeface="Arial Rounded MT Bold" pitchFamily="34" charset="0"/>
              </a:rPr>
              <a:t>Tâche de l’enfant : </a:t>
            </a:r>
            <a:r>
              <a:rPr lang="fr-FR" sz="1300" dirty="0">
                <a:latin typeface="Script cole" pitchFamily="2" charset="0"/>
              </a:rPr>
              <a:t>Tracer au feutre fin des petites lignes horizontales de boucles ascendantes en rayonnant tout autour de chaque gommette et de la même couleur que celle-ci.</a:t>
            </a:r>
            <a:endParaRPr lang="fr-FR" sz="1300" dirty="0">
              <a:solidFill>
                <a:schemeClr val="tx1"/>
              </a:solidFill>
              <a:latin typeface="Script cole" pitchFamily="2" charset="0"/>
            </a:endParaRPr>
          </a:p>
        </p:txBody>
      </p:sp>
      <p:pic>
        <p:nvPicPr>
          <p:cNvPr id="7" name="Image 6"/>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9309" t="27316" r="13613" b="30806"/>
          <a:stretch/>
        </p:blipFill>
        <p:spPr>
          <a:xfrm>
            <a:off x="4485113" y="4479592"/>
            <a:ext cx="2154707" cy="878009"/>
          </a:xfrm>
          <a:prstGeom prst="rect">
            <a:avLst/>
          </a:prstGeom>
          <a:effectLst>
            <a:outerShdw blurRad="63500" sx="102000" sy="102000" algn="ctr" rotWithShape="0">
              <a:prstClr val="black">
                <a:alpha val="40000"/>
              </a:prstClr>
            </a:outerShdw>
          </a:effectLst>
        </p:spPr>
      </p:pic>
      <p:sp>
        <p:nvSpPr>
          <p:cNvPr id="8" name="Rectangle 7"/>
          <p:cNvSpPr/>
          <p:nvPr/>
        </p:nvSpPr>
        <p:spPr>
          <a:xfrm>
            <a:off x="126369" y="2016980"/>
            <a:ext cx="6624736" cy="1913568"/>
          </a:xfrm>
          <a:prstGeom prst="rect">
            <a:avLst/>
          </a:prstGeom>
          <a:solidFill>
            <a:schemeClr val="bg1"/>
          </a:solidFill>
          <a:ln>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400" dirty="0">
              <a:solidFill>
                <a:schemeClr val="tx1"/>
              </a:solidFill>
              <a:latin typeface="Script cole" pitchFamily="2" charset="0"/>
            </a:endParaRPr>
          </a:p>
        </p:txBody>
      </p:sp>
      <p:sp>
        <p:nvSpPr>
          <p:cNvPr id="9" name="ZoneTexte 8"/>
          <p:cNvSpPr txBox="1"/>
          <p:nvPr/>
        </p:nvSpPr>
        <p:spPr>
          <a:xfrm>
            <a:off x="137228" y="2016980"/>
            <a:ext cx="4297095" cy="1692771"/>
          </a:xfrm>
          <a:prstGeom prst="rect">
            <a:avLst/>
          </a:prstGeom>
          <a:noFill/>
        </p:spPr>
        <p:txBody>
          <a:bodyPr wrap="square" rtlCol="0">
            <a:spAutoFit/>
          </a:bodyPr>
          <a:lstStyle/>
          <a:p>
            <a:pPr algn="ctr"/>
            <a:r>
              <a:rPr lang="fr-FR" sz="1300" dirty="0">
                <a:solidFill>
                  <a:schemeClr val="tx1"/>
                </a:solidFill>
                <a:latin typeface="Arial Rounded MT Bold" pitchFamily="34" charset="0"/>
              </a:rPr>
              <a:t>Graphisme</a:t>
            </a:r>
            <a:r>
              <a:rPr lang="fr-FR" sz="1400" dirty="0">
                <a:latin typeface="Arial Rounded MT Bold" pitchFamily="34" charset="0"/>
              </a:rPr>
              <a:t> 5.5</a:t>
            </a:r>
            <a:r>
              <a:rPr lang="fr-FR" sz="1300" dirty="0">
                <a:solidFill>
                  <a:schemeClr val="tx1"/>
                </a:solidFill>
                <a:latin typeface="Arial Rounded MT Bold" pitchFamily="34" charset="0"/>
              </a:rPr>
              <a:t> : </a:t>
            </a:r>
            <a:r>
              <a:rPr lang="fr-FR" sz="1300" u="sng" dirty="0">
                <a:latin typeface="Script cole" pitchFamily="2" charset="0"/>
              </a:rPr>
              <a:t>Les boucles</a:t>
            </a:r>
          </a:p>
          <a:p>
            <a:pPr algn="ctr"/>
            <a:r>
              <a:rPr lang="fr-FR" sz="1300" i="1" dirty="0">
                <a:solidFill>
                  <a:schemeClr val="tx1"/>
                </a:solidFill>
                <a:latin typeface="Script cole" pitchFamily="2" charset="0"/>
              </a:rPr>
              <a:t>Séance « Petites gommettes et feutres »</a:t>
            </a:r>
          </a:p>
          <a:p>
            <a:pPr algn="just"/>
            <a:r>
              <a:rPr lang="fr-FR" sz="1300" dirty="0">
                <a:solidFill>
                  <a:schemeClr val="tx1"/>
                </a:solidFill>
                <a:latin typeface="Arial Rounded MT Bold" pitchFamily="34" charset="0"/>
              </a:rPr>
              <a:t>Objectifs : </a:t>
            </a:r>
            <a:r>
              <a:rPr lang="fr-FR" sz="1300" dirty="0">
                <a:solidFill>
                  <a:schemeClr val="tx1"/>
                </a:solidFill>
                <a:latin typeface="Script cole" pitchFamily="2" charset="0"/>
              </a:rPr>
              <a:t>Affiner le mouvement pour réduire le tracé.</a:t>
            </a:r>
          </a:p>
          <a:p>
            <a:pPr algn="just"/>
            <a:r>
              <a:rPr lang="fr-FR" sz="1300" dirty="0">
                <a:latin typeface="Arial Rounded MT Bold" pitchFamily="34" charset="0"/>
              </a:rPr>
              <a:t>Tâche de l’enfant : </a:t>
            </a:r>
            <a:r>
              <a:rPr lang="fr-FR" sz="1300" dirty="0">
                <a:latin typeface="Script cole" pitchFamily="2" charset="0"/>
              </a:rPr>
              <a:t>Tracer au feutre fin des petites lignes horizontales de boucles ascendantes en rayonnant tout autour de chaque gommette et de la même couleur que celle-ci.</a:t>
            </a:r>
            <a:endParaRPr lang="fr-FR" sz="1300" dirty="0">
              <a:solidFill>
                <a:schemeClr val="tx1"/>
              </a:solidFill>
              <a:latin typeface="Script cole" pitchFamily="2" charset="0"/>
            </a:endParaRPr>
          </a:p>
        </p:txBody>
      </p:sp>
      <p:pic>
        <p:nvPicPr>
          <p:cNvPr id="10" name="Image 9"/>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9309" t="27316" r="13613" b="30806"/>
          <a:stretch/>
        </p:blipFill>
        <p:spPr>
          <a:xfrm>
            <a:off x="4482324" y="2566024"/>
            <a:ext cx="2154707" cy="878009"/>
          </a:xfrm>
          <a:prstGeom prst="rect">
            <a:avLst/>
          </a:prstGeom>
          <a:effectLst>
            <a:outerShdw blurRad="63500" sx="102000" sy="102000" algn="ctr" rotWithShape="0">
              <a:prstClr val="black">
                <a:alpha val="40000"/>
              </a:prstClr>
            </a:outerShdw>
          </a:effectLst>
        </p:spPr>
      </p:pic>
      <p:sp>
        <p:nvSpPr>
          <p:cNvPr id="11" name="Rectangle 10"/>
          <p:cNvSpPr/>
          <p:nvPr/>
        </p:nvSpPr>
        <p:spPr>
          <a:xfrm>
            <a:off x="129158" y="7757684"/>
            <a:ext cx="6624736" cy="1913568"/>
          </a:xfrm>
          <a:prstGeom prst="rect">
            <a:avLst/>
          </a:prstGeom>
          <a:solidFill>
            <a:schemeClr val="bg1"/>
          </a:solidFill>
          <a:ln>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400" dirty="0">
              <a:solidFill>
                <a:schemeClr val="tx1"/>
              </a:solidFill>
              <a:latin typeface="Script cole" pitchFamily="2" charset="0"/>
            </a:endParaRPr>
          </a:p>
        </p:txBody>
      </p:sp>
      <p:sp>
        <p:nvSpPr>
          <p:cNvPr id="12" name="ZoneTexte 11"/>
          <p:cNvSpPr txBox="1"/>
          <p:nvPr/>
        </p:nvSpPr>
        <p:spPr>
          <a:xfrm>
            <a:off x="140017" y="7757684"/>
            <a:ext cx="4297095" cy="1692771"/>
          </a:xfrm>
          <a:prstGeom prst="rect">
            <a:avLst/>
          </a:prstGeom>
          <a:noFill/>
        </p:spPr>
        <p:txBody>
          <a:bodyPr wrap="square" rtlCol="0">
            <a:spAutoFit/>
          </a:bodyPr>
          <a:lstStyle/>
          <a:p>
            <a:pPr algn="ctr"/>
            <a:r>
              <a:rPr lang="fr-FR" sz="1300" dirty="0">
                <a:solidFill>
                  <a:schemeClr val="tx1"/>
                </a:solidFill>
                <a:latin typeface="Arial Rounded MT Bold" pitchFamily="34" charset="0"/>
              </a:rPr>
              <a:t>Graphisme</a:t>
            </a:r>
            <a:r>
              <a:rPr lang="fr-FR" sz="1400" dirty="0">
                <a:latin typeface="Arial Rounded MT Bold" pitchFamily="34" charset="0"/>
              </a:rPr>
              <a:t> 5.5</a:t>
            </a:r>
            <a:r>
              <a:rPr lang="fr-FR" sz="1300" dirty="0">
                <a:solidFill>
                  <a:schemeClr val="tx1"/>
                </a:solidFill>
                <a:latin typeface="Arial Rounded MT Bold" pitchFamily="34" charset="0"/>
              </a:rPr>
              <a:t> : </a:t>
            </a:r>
            <a:r>
              <a:rPr lang="fr-FR" sz="1300" u="sng" dirty="0">
                <a:latin typeface="Script cole" pitchFamily="2" charset="0"/>
              </a:rPr>
              <a:t>Les boucles</a:t>
            </a:r>
          </a:p>
          <a:p>
            <a:pPr algn="ctr"/>
            <a:r>
              <a:rPr lang="fr-FR" sz="1300" i="1" dirty="0">
                <a:solidFill>
                  <a:schemeClr val="tx1"/>
                </a:solidFill>
                <a:latin typeface="Script cole" pitchFamily="2" charset="0"/>
              </a:rPr>
              <a:t>Séance « Petites gommettes et feutres »</a:t>
            </a:r>
          </a:p>
          <a:p>
            <a:pPr algn="just"/>
            <a:r>
              <a:rPr lang="fr-FR" sz="1300" dirty="0">
                <a:solidFill>
                  <a:schemeClr val="tx1"/>
                </a:solidFill>
                <a:latin typeface="Arial Rounded MT Bold" pitchFamily="34" charset="0"/>
              </a:rPr>
              <a:t>Objectifs : </a:t>
            </a:r>
            <a:r>
              <a:rPr lang="fr-FR" sz="1300" dirty="0">
                <a:solidFill>
                  <a:schemeClr val="tx1"/>
                </a:solidFill>
                <a:latin typeface="Script cole" pitchFamily="2" charset="0"/>
              </a:rPr>
              <a:t>Affiner le mouvement pour réduire le tracé.</a:t>
            </a:r>
          </a:p>
          <a:p>
            <a:pPr algn="just"/>
            <a:r>
              <a:rPr lang="fr-FR" sz="1300" dirty="0">
                <a:latin typeface="Arial Rounded MT Bold" pitchFamily="34" charset="0"/>
              </a:rPr>
              <a:t>Tâche de l’enfant : </a:t>
            </a:r>
            <a:r>
              <a:rPr lang="fr-FR" sz="1300" dirty="0">
                <a:latin typeface="Script cole" pitchFamily="2" charset="0"/>
              </a:rPr>
              <a:t>Tracer au feutre fin des petites lignes horizontales de boucles ascendantes en rayonnant tout autour de chaque gommette et de la même couleur que celle-ci.</a:t>
            </a:r>
            <a:endParaRPr lang="fr-FR" sz="1300" dirty="0">
              <a:solidFill>
                <a:schemeClr val="tx1"/>
              </a:solidFill>
              <a:latin typeface="Script cole" pitchFamily="2" charset="0"/>
            </a:endParaRPr>
          </a:p>
        </p:txBody>
      </p:sp>
      <p:pic>
        <p:nvPicPr>
          <p:cNvPr id="13" name="Image 12"/>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9309" t="27316" r="13613" b="30806"/>
          <a:stretch/>
        </p:blipFill>
        <p:spPr>
          <a:xfrm>
            <a:off x="4485113" y="8306728"/>
            <a:ext cx="2154707" cy="878009"/>
          </a:xfrm>
          <a:prstGeom prst="rect">
            <a:avLst/>
          </a:prstGeom>
          <a:effectLst>
            <a:outerShdw blurRad="63500" sx="102000" sy="102000" algn="ctr" rotWithShape="0">
              <a:prstClr val="black">
                <a:alpha val="40000"/>
              </a:prstClr>
            </a:outerShdw>
          </a:effectLst>
        </p:spPr>
      </p:pic>
      <p:sp>
        <p:nvSpPr>
          <p:cNvPr id="14" name="Rectangle 13"/>
          <p:cNvSpPr/>
          <p:nvPr/>
        </p:nvSpPr>
        <p:spPr>
          <a:xfrm>
            <a:off x="126369" y="103412"/>
            <a:ext cx="6624736" cy="1913568"/>
          </a:xfrm>
          <a:prstGeom prst="rect">
            <a:avLst/>
          </a:prstGeom>
          <a:solidFill>
            <a:schemeClr val="bg1"/>
          </a:solidFill>
          <a:ln>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400" dirty="0">
              <a:solidFill>
                <a:schemeClr val="tx1"/>
              </a:solidFill>
              <a:latin typeface="Script cole" pitchFamily="2" charset="0"/>
            </a:endParaRPr>
          </a:p>
        </p:txBody>
      </p:sp>
      <p:sp>
        <p:nvSpPr>
          <p:cNvPr id="15" name="ZoneTexte 14"/>
          <p:cNvSpPr txBox="1"/>
          <p:nvPr/>
        </p:nvSpPr>
        <p:spPr>
          <a:xfrm>
            <a:off x="137228" y="103412"/>
            <a:ext cx="4297095" cy="1692771"/>
          </a:xfrm>
          <a:prstGeom prst="rect">
            <a:avLst/>
          </a:prstGeom>
          <a:noFill/>
        </p:spPr>
        <p:txBody>
          <a:bodyPr wrap="square" rtlCol="0">
            <a:spAutoFit/>
          </a:bodyPr>
          <a:lstStyle/>
          <a:p>
            <a:pPr algn="ctr"/>
            <a:r>
              <a:rPr lang="fr-FR" sz="1300" dirty="0">
                <a:solidFill>
                  <a:schemeClr val="tx1"/>
                </a:solidFill>
                <a:latin typeface="Arial Rounded MT Bold" pitchFamily="34" charset="0"/>
              </a:rPr>
              <a:t>Graphisme</a:t>
            </a:r>
            <a:r>
              <a:rPr lang="fr-FR" sz="1200" dirty="0">
                <a:latin typeface="Arial Rounded MT Bold" pitchFamily="34" charset="0"/>
              </a:rPr>
              <a:t> 5.5</a:t>
            </a:r>
            <a:r>
              <a:rPr lang="fr-FR" sz="1300" dirty="0">
                <a:solidFill>
                  <a:schemeClr val="tx1"/>
                </a:solidFill>
                <a:latin typeface="Arial Rounded MT Bold" pitchFamily="34" charset="0"/>
              </a:rPr>
              <a:t> : </a:t>
            </a:r>
            <a:r>
              <a:rPr lang="fr-FR" sz="1300" u="sng" dirty="0">
                <a:latin typeface="Script cole" pitchFamily="2" charset="0"/>
              </a:rPr>
              <a:t>Les boucles</a:t>
            </a:r>
          </a:p>
          <a:p>
            <a:pPr algn="ctr"/>
            <a:r>
              <a:rPr lang="fr-FR" sz="1300" i="1" dirty="0">
                <a:solidFill>
                  <a:schemeClr val="tx1"/>
                </a:solidFill>
                <a:latin typeface="Script cole" pitchFamily="2" charset="0"/>
              </a:rPr>
              <a:t>Séance « Petites gommettes et feutres »</a:t>
            </a:r>
          </a:p>
          <a:p>
            <a:pPr algn="just"/>
            <a:r>
              <a:rPr lang="fr-FR" sz="1300" dirty="0">
                <a:solidFill>
                  <a:schemeClr val="tx1"/>
                </a:solidFill>
                <a:latin typeface="Arial Rounded MT Bold" pitchFamily="34" charset="0"/>
              </a:rPr>
              <a:t>Objectifs : </a:t>
            </a:r>
            <a:r>
              <a:rPr lang="fr-FR" sz="1300" dirty="0">
                <a:solidFill>
                  <a:schemeClr val="tx1"/>
                </a:solidFill>
                <a:latin typeface="Script cole" pitchFamily="2" charset="0"/>
              </a:rPr>
              <a:t>Affiner le mouvement pour réduire le tracé.</a:t>
            </a:r>
          </a:p>
          <a:p>
            <a:pPr algn="just"/>
            <a:r>
              <a:rPr lang="fr-FR" sz="1300" dirty="0">
                <a:latin typeface="Arial Rounded MT Bold" pitchFamily="34" charset="0"/>
              </a:rPr>
              <a:t>Tâche de l’enfant : </a:t>
            </a:r>
            <a:r>
              <a:rPr lang="fr-FR" sz="1300" dirty="0">
                <a:latin typeface="Script cole" pitchFamily="2" charset="0"/>
              </a:rPr>
              <a:t>Tracer au feutre fin des petites lignes horizontales de boucles ascendantes en rayonnant tout autour de chaque gommette et de la même couleur que celle-ci.</a:t>
            </a:r>
            <a:endParaRPr lang="fr-FR" sz="1300" dirty="0">
              <a:solidFill>
                <a:schemeClr val="tx1"/>
              </a:solidFill>
              <a:latin typeface="Script cole" pitchFamily="2" charset="0"/>
            </a:endParaRPr>
          </a:p>
        </p:txBody>
      </p:sp>
      <p:pic>
        <p:nvPicPr>
          <p:cNvPr id="16" name="Image 15"/>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9309" t="27316" r="13613" b="30806"/>
          <a:stretch/>
        </p:blipFill>
        <p:spPr>
          <a:xfrm>
            <a:off x="4482324" y="652456"/>
            <a:ext cx="2154707" cy="87800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8707900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116632" y="123502"/>
            <a:ext cx="6624736" cy="1913568"/>
          </a:xfrm>
          <a:prstGeom prst="rect">
            <a:avLst/>
          </a:prstGeom>
          <a:solidFill>
            <a:schemeClr val="bg1"/>
          </a:solidFill>
          <a:ln>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400" dirty="0">
              <a:solidFill>
                <a:schemeClr val="tx1"/>
              </a:solidFill>
              <a:latin typeface="Script cole" pitchFamily="2" charset="0"/>
            </a:endParaRPr>
          </a:p>
        </p:txBody>
      </p:sp>
      <p:sp>
        <p:nvSpPr>
          <p:cNvPr id="18" name="ZoneTexte 17"/>
          <p:cNvSpPr txBox="1"/>
          <p:nvPr/>
        </p:nvSpPr>
        <p:spPr>
          <a:xfrm>
            <a:off x="127491" y="149180"/>
            <a:ext cx="4525645" cy="1815882"/>
          </a:xfrm>
          <a:prstGeom prst="rect">
            <a:avLst/>
          </a:prstGeom>
          <a:noFill/>
        </p:spPr>
        <p:txBody>
          <a:bodyPr wrap="square" rtlCol="0">
            <a:spAutoFit/>
          </a:bodyPr>
          <a:lstStyle/>
          <a:p>
            <a:pPr algn="ctr"/>
            <a:r>
              <a:rPr lang="fr-FR" sz="1400" dirty="0">
                <a:latin typeface="Arial Rounded MT Bold" pitchFamily="34" charset="0"/>
              </a:rPr>
              <a:t>Graphisme 1.1 </a:t>
            </a:r>
            <a:r>
              <a:rPr lang="fr-FR" sz="1400" dirty="0">
                <a:solidFill>
                  <a:schemeClr val="tx1"/>
                </a:solidFill>
                <a:latin typeface="Arial Rounded MT Bold" pitchFamily="34" charset="0"/>
              </a:rPr>
              <a:t>: </a:t>
            </a:r>
            <a:r>
              <a:rPr lang="fr-FR" sz="1400" u="sng" dirty="0">
                <a:latin typeface="Script cole" pitchFamily="2" charset="0"/>
              </a:rPr>
              <a:t>Le trait vertical</a:t>
            </a:r>
          </a:p>
          <a:p>
            <a:pPr algn="ctr"/>
            <a:r>
              <a:rPr lang="fr-FR" sz="1400" i="1" dirty="0">
                <a:solidFill>
                  <a:schemeClr val="tx1"/>
                </a:solidFill>
                <a:latin typeface="Script cole" pitchFamily="2" charset="0"/>
              </a:rPr>
              <a:t>Séance « Carton gondolé et feutres »</a:t>
            </a:r>
          </a:p>
          <a:p>
            <a:pPr algn="just"/>
            <a:r>
              <a:rPr lang="fr-FR" sz="1400" dirty="0">
                <a:solidFill>
                  <a:schemeClr val="tx1"/>
                </a:solidFill>
                <a:latin typeface="Arial Rounded MT Bold" pitchFamily="34" charset="0"/>
              </a:rPr>
              <a:t>Objectifs : </a:t>
            </a:r>
            <a:r>
              <a:rPr lang="fr-FR" sz="1400" dirty="0">
                <a:solidFill>
                  <a:schemeClr val="tx1"/>
                </a:solidFill>
                <a:latin typeface="Script cole" pitchFamily="2" charset="0"/>
              </a:rPr>
              <a:t>Adapter son geste au support proposé.</a:t>
            </a:r>
          </a:p>
          <a:p>
            <a:pPr algn="just"/>
            <a:r>
              <a:rPr lang="fr-FR" sz="1400" dirty="0">
                <a:latin typeface="Arial Rounded MT Bold" pitchFamily="34" charset="0"/>
              </a:rPr>
              <a:t>Tâche de l’enfant : </a:t>
            </a:r>
            <a:r>
              <a:rPr lang="fr-FR" sz="1400" dirty="0">
                <a:latin typeface="Script cole" pitchFamily="2" charset="0"/>
              </a:rPr>
              <a:t>Tracer des traits de haut en bas dans les rainures du carton gondolé. Tracer des traits de haut en bas au feutre noir sur la feuille de couleur entre les bandes de carton.</a:t>
            </a:r>
            <a:endParaRPr lang="fr-FR" sz="1400" dirty="0">
              <a:solidFill>
                <a:schemeClr val="tx1"/>
              </a:solidFill>
              <a:latin typeface="Script cole" pitchFamily="2" charset="0"/>
            </a:endParaRPr>
          </a:p>
        </p:txBody>
      </p:sp>
      <p:pic>
        <p:nvPicPr>
          <p:cNvPr id="19" name="Image 18"/>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22917" t="13519" r="24801" b="8333"/>
          <a:stretch/>
        </p:blipFill>
        <p:spPr>
          <a:xfrm>
            <a:off x="5085184" y="227392"/>
            <a:ext cx="1555250" cy="1743492"/>
          </a:xfrm>
          <a:prstGeom prst="rect">
            <a:avLst/>
          </a:prstGeom>
          <a:effectLst>
            <a:outerShdw blurRad="63500" sx="102000" sy="102000" algn="ctr" rotWithShape="0">
              <a:prstClr val="black">
                <a:alpha val="40000"/>
              </a:prstClr>
            </a:outerShdw>
          </a:effectLst>
        </p:spPr>
      </p:pic>
      <p:sp>
        <p:nvSpPr>
          <p:cNvPr id="20" name="Rectangle 19"/>
          <p:cNvSpPr/>
          <p:nvPr/>
        </p:nvSpPr>
        <p:spPr>
          <a:xfrm>
            <a:off x="116632" y="2037070"/>
            <a:ext cx="6624736" cy="1913568"/>
          </a:xfrm>
          <a:prstGeom prst="rect">
            <a:avLst/>
          </a:prstGeom>
          <a:solidFill>
            <a:schemeClr val="bg1"/>
          </a:solidFill>
          <a:ln>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400" dirty="0">
              <a:solidFill>
                <a:schemeClr val="tx1"/>
              </a:solidFill>
              <a:latin typeface="Script cole" pitchFamily="2" charset="0"/>
            </a:endParaRPr>
          </a:p>
        </p:txBody>
      </p:sp>
      <p:sp>
        <p:nvSpPr>
          <p:cNvPr id="21" name="ZoneTexte 20"/>
          <p:cNvSpPr txBox="1"/>
          <p:nvPr/>
        </p:nvSpPr>
        <p:spPr>
          <a:xfrm>
            <a:off x="127491" y="2062748"/>
            <a:ext cx="4525645" cy="1815882"/>
          </a:xfrm>
          <a:prstGeom prst="rect">
            <a:avLst/>
          </a:prstGeom>
          <a:noFill/>
        </p:spPr>
        <p:txBody>
          <a:bodyPr wrap="square" rtlCol="0">
            <a:spAutoFit/>
          </a:bodyPr>
          <a:lstStyle/>
          <a:p>
            <a:pPr algn="ctr"/>
            <a:r>
              <a:rPr lang="fr-FR" sz="1400" dirty="0">
                <a:latin typeface="Arial Rounded MT Bold" pitchFamily="34" charset="0"/>
              </a:rPr>
              <a:t>Graphisme 1.1 </a:t>
            </a:r>
            <a:r>
              <a:rPr lang="fr-FR" sz="1400" dirty="0">
                <a:solidFill>
                  <a:schemeClr val="tx1"/>
                </a:solidFill>
                <a:latin typeface="Arial Rounded MT Bold" pitchFamily="34" charset="0"/>
              </a:rPr>
              <a:t>: </a:t>
            </a:r>
            <a:r>
              <a:rPr lang="fr-FR" sz="1400" u="sng" dirty="0">
                <a:latin typeface="Script cole" pitchFamily="2" charset="0"/>
              </a:rPr>
              <a:t>Le trait vertical</a:t>
            </a:r>
          </a:p>
          <a:p>
            <a:pPr algn="ctr"/>
            <a:r>
              <a:rPr lang="fr-FR" sz="1400" i="1" dirty="0">
                <a:solidFill>
                  <a:schemeClr val="tx1"/>
                </a:solidFill>
                <a:latin typeface="Script cole" pitchFamily="2" charset="0"/>
              </a:rPr>
              <a:t>Séance « Carton gondolé et feutres »</a:t>
            </a:r>
          </a:p>
          <a:p>
            <a:pPr algn="just"/>
            <a:r>
              <a:rPr lang="fr-FR" sz="1400" dirty="0">
                <a:solidFill>
                  <a:schemeClr val="tx1"/>
                </a:solidFill>
                <a:latin typeface="Arial Rounded MT Bold" pitchFamily="34" charset="0"/>
              </a:rPr>
              <a:t>Objectifs : </a:t>
            </a:r>
            <a:r>
              <a:rPr lang="fr-FR" sz="1400" dirty="0">
                <a:solidFill>
                  <a:schemeClr val="tx1"/>
                </a:solidFill>
                <a:latin typeface="Script cole" pitchFamily="2" charset="0"/>
              </a:rPr>
              <a:t>Adapter son geste au support proposé.</a:t>
            </a:r>
          </a:p>
          <a:p>
            <a:pPr algn="just"/>
            <a:r>
              <a:rPr lang="fr-FR" sz="1400" dirty="0">
                <a:latin typeface="Arial Rounded MT Bold" pitchFamily="34" charset="0"/>
              </a:rPr>
              <a:t>Tâche de l’enfant : </a:t>
            </a:r>
            <a:r>
              <a:rPr lang="fr-FR" sz="1400" dirty="0">
                <a:latin typeface="Script cole" pitchFamily="2" charset="0"/>
              </a:rPr>
              <a:t>Tracer des traits de haut en bas dans les rainures du carton gondolé. Tracer des traits de haut en bas au feutre noir sur la feuille de couleur entre les bandes de carton.</a:t>
            </a:r>
            <a:endParaRPr lang="fr-FR" sz="1400" dirty="0">
              <a:solidFill>
                <a:schemeClr val="tx1"/>
              </a:solidFill>
              <a:latin typeface="Script cole" pitchFamily="2" charset="0"/>
            </a:endParaRPr>
          </a:p>
        </p:txBody>
      </p:sp>
      <p:pic>
        <p:nvPicPr>
          <p:cNvPr id="22" name="Image 21"/>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22917" t="13519" r="24801" b="8333"/>
          <a:stretch/>
        </p:blipFill>
        <p:spPr>
          <a:xfrm>
            <a:off x="5085184" y="2140960"/>
            <a:ext cx="1555250" cy="1743492"/>
          </a:xfrm>
          <a:prstGeom prst="rect">
            <a:avLst/>
          </a:prstGeom>
          <a:effectLst>
            <a:outerShdw blurRad="63500" sx="102000" sy="102000" algn="ctr" rotWithShape="0">
              <a:prstClr val="black">
                <a:alpha val="40000"/>
              </a:prstClr>
            </a:outerShdw>
          </a:effectLst>
        </p:spPr>
      </p:pic>
      <p:sp>
        <p:nvSpPr>
          <p:cNvPr id="23" name="Rectangle 22"/>
          <p:cNvSpPr/>
          <p:nvPr/>
        </p:nvSpPr>
        <p:spPr>
          <a:xfrm>
            <a:off x="127491" y="3950638"/>
            <a:ext cx="6624736" cy="1913568"/>
          </a:xfrm>
          <a:prstGeom prst="rect">
            <a:avLst/>
          </a:prstGeom>
          <a:solidFill>
            <a:schemeClr val="bg1"/>
          </a:solidFill>
          <a:ln>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400" dirty="0">
              <a:solidFill>
                <a:schemeClr val="tx1"/>
              </a:solidFill>
              <a:latin typeface="Script cole" pitchFamily="2" charset="0"/>
            </a:endParaRPr>
          </a:p>
        </p:txBody>
      </p:sp>
      <p:sp>
        <p:nvSpPr>
          <p:cNvPr id="24" name="ZoneTexte 23"/>
          <p:cNvSpPr txBox="1"/>
          <p:nvPr/>
        </p:nvSpPr>
        <p:spPr>
          <a:xfrm>
            <a:off x="138350" y="3976316"/>
            <a:ext cx="4525645" cy="1815882"/>
          </a:xfrm>
          <a:prstGeom prst="rect">
            <a:avLst/>
          </a:prstGeom>
          <a:noFill/>
        </p:spPr>
        <p:txBody>
          <a:bodyPr wrap="square" rtlCol="0">
            <a:spAutoFit/>
          </a:bodyPr>
          <a:lstStyle/>
          <a:p>
            <a:pPr algn="ctr"/>
            <a:r>
              <a:rPr lang="fr-FR" sz="1400" dirty="0">
                <a:latin typeface="Arial Rounded MT Bold" pitchFamily="34" charset="0"/>
              </a:rPr>
              <a:t>Graphisme 1.1 </a:t>
            </a:r>
            <a:r>
              <a:rPr lang="fr-FR" sz="1400" dirty="0">
                <a:solidFill>
                  <a:schemeClr val="tx1"/>
                </a:solidFill>
                <a:latin typeface="Arial Rounded MT Bold" pitchFamily="34" charset="0"/>
              </a:rPr>
              <a:t>: </a:t>
            </a:r>
            <a:r>
              <a:rPr lang="fr-FR" sz="1400" u="sng" dirty="0">
                <a:latin typeface="Script cole" pitchFamily="2" charset="0"/>
              </a:rPr>
              <a:t>Le trait vertical</a:t>
            </a:r>
          </a:p>
          <a:p>
            <a:pPr algn="ctr"/>
            <a:r>
              <a:rPr lang="fr-FR" sz="1400" i="1" dirty="0">
                <a:solidFill>
                  <a:schemeClr val="tx1"/>
                </a:solidFill>
                <a:latin typeface="Script cole" pitchFamily="2" charset="0"/>
              </a:rPr>
              <a:t>Séance « Carton gondolé et feutres »</a:t>
            </a:r>
          </a:p>
          <a:p>
            <a:pPr algn="just"/>
            <a:r>
              <a:rPr lang="fr-FR" sz="1400" dirty="0">
                <a:solidFill>
                  <a:schemeClr val="tx1"/>
                </a:solidFill>
                <a:latin typeface="Arial Rounded MT Bold" pitchFamily="34" charset="0"/>
              </a:rPr>
              <a:t>Objectifs : </a:t>
            </a:r>
            <a:r>
              <a:rPr lang="fr-FR" sz="1400" dirty="0">
                <a:solidFill>
                  <a:schemeClr val="tx1"/>
                </a:solidFill>
                <a:latin typeface="Script cole" pitchFamily="2" charset="0"/>
              </a:rPr>
              <a:t>Adapter son geste au support proposé.</a:t>
            </a:r>
          </a:p>
          <a:p>
            <a:pPr algn="just"/>
            <a:r>
              <a:rPr lang="fr-FR" sz="1400" dirty="0">
                <a:latin typeface="Arial Rounded MT Bold" pitchFamily="34" charset="0"/>
              </a:rPr>
              <a:t>Tâche de l’enfant : </a:t>
            </a:r>
            <a:r>
              <a:rPr lang="fr-FR" sz="1400" dirty="0">
                <a:latin typeface="Script cole" pitchFamily="2" charset="0"/>
              </a:rPr>
              <a:t>Tracer des traits de haut en bas dans les rainures du carton gondolé. Tracer des traits de haut en bas au feutre noir sur la feuille de couleur entre les bandes de carton.</a:t>
            </a:r>
            <a:endParaRPr lang="fr-FR" sz="1400" dirty="0">
              <a:solidFill>
                <a:schemeClr val="tx1"/>
              </a:solidFill>
              <a:latin typeface="Script cole" pitchFamily="2" charset="0"/>
            </a:endParaRPr>
          </a:p>
        </p:txBody>
      </p:sp>
      <p:pic>
        <p:nvPicPr>
          <p:cNvPr id="25" name="Image 24"/>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22917" t="13519" r="24801" b="8333"/>
          <a:stretch/>
        </p:blipFill>
        <p:spPr>
          <a:xfrm>
            <a:off x="5096043" y="4054528"/>
            <a:ext cx="1555250" cy="1743492"/>
          </a:xfrm>
          <a:prstGeom prst="rect">
            <a:avLst/>
          </a:prstGeom>
          <a:effectLst>
            <a:outerShdw blurRad="63500" sx="102000" sy="102000" algn="ctr" rotWithShape="0">
              <a:prstClr val="black">
                <a:alpha val="40000"/>
              </a:prstClr>
            </a:outerShdw>
          </a:effectLst>
        </p:spPr>
      </p:pic>
      <p:sp>
        <p:nvSpPr>
          <p:cNvPr id="26" name="Rectangle 25"/>
          <p:cNvSpPr/>
          <p:nvPr/>
        </p:nvSpPr>
        <p:spPr>
          <a:xfrm>
            <a:off x="127491" y="5864206"/>
            <a:ext cx="6624736" cy="1913568"/>
          </a:xfrm>
          <a:prstGeom prst="rect">
            <a:avLst/>
          </a:prstGeom>
          <a:solidFill>
            <a:schemeClr val="bg1"/>
          </a:solidFill>
          <a:ln>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400" dirty="0">
              <a:solidFill>
                <a:schemeClr val="tx1"/>
              </a:solidFill>
              <a:latin typeface="Script cole" pitchFamily="2" charset="0"/>
            </a:endParaRPr>
          </a:p>
        </p:txBody>
      </p:sp>
      <p:sp>
        <p:nvSpPr>
          <p:cNvPr id="27" name="ZoneTexte 26"/>
          <p:cNvSpPr txBox="1"/>
          <p:nvPr/>
        </p:nvSpPr>
        <p:spPr>
          <a:xfrm>
            <a:off x="138350" y="5889884"/>
            <a:ext cx="4525645" cy="1815882"/>
          </a:xfrm>
          <a:prstGeom prst="rect">
            <a:avLst/>
          </a:prstGeom>
          <a:noFill/>
        </p:spPr>
        <p:txBody>
          <a:bodyPr wrap="square" rtlCol="0">
            <a:spAutoFit/>
          </a:bodyPr>
          <a:lstStyle/>
          <a:p>
            <a:pPr algn="ctr"/>
            <a:r>
              <a:rPr lang="fr-FR" sz="1400" dirty="0">
                <a:latin typeface="Arial Rounded MT Bold" pitchFamily="34" charset="0"/>
              </a:rPr>
              <a:t>Graphisme 1.1 </a:t>
            </a:r>
            <a:r>
              <a:rPr lang="fr-FR" sz="1400" dirty="0">
                <a:solidFill>
                  <a:schemeClr val="tx1"/>
                </a:solidFill>
                <a:latin typeface="Arial Rounded MT Bold" pitchFamily="34" charset="0"/>
              </a:rPr>
              <a:t>: </a:t>
            </a:r>
            <a:r>
              <a:rPr lang="fr-FR" sz="1400" u="sng" dirty="0">
                <a:latin typeface="Script cole" pitchFamily="2" charset="0"/>
              </a:rPr>
              <a:t>Le trait vertical</a:t>
            </a:r>
          </a:p>
          <a:p>
            <a:pPr algn="ctr"/>
            <a:r>
              <a:rPr lang="fr-FR" sz="1400" i="1" dirty="0">
                <a:solidFill>
                  <a:schemeClr val="tx1"/>
                </a:solidFill>
                <a:latin typeface="Script cole" pitchFamily="2" charset="0"/>
              </a:rPr>
              <a:t>Séance « Carton gondolé et feutres »</a:t>
            </a:r>
          </a:p>
          <a:p>
            <a:pPr algn="just"/>
            <a:r>
              <a:rPr lang="fr-FR" sz="1400" dirty="0">
                <a:solidFill>
                  <a:schemeClr val="tx1"/>
                </a:solidFill>
                <a:latin typeface="Arial Rounded MT Bold" pitchFamily="34" charset="0"/>
              </a:rPr>
              <a:t>Objectifs : </a:t>
            </a:r>
            <a:r>
              <a:rPr lang="fr-FR" sz="1400" dirty="0">
                <a:solidFill>
                  <a:schemeClr val="tx1"/>
                </a:solidFill>
                <a:latin typeface="Script cole" pitchFamily="2" charset="0"/>
              </a:rPr>
              <a:t>Adapter son geste au support proposé.</a:t>
            </a:r>
          </a:p>
          <a:p>
            <a:pPr algn="just"/>
            <a:r>
              <a:rPr lang="fr-FR" sz="1400" dirty="0">
                <a:latin typeface="Arial Rounded MT Bold" pitchFamily="34" charset="0"/>
              </a:rPr>
              <a:t>Tâche de l’enfant : </a:t>
            </a:r>
            <a:r>
              <a:rPr lang="fr-FR" sz="1400" dirty="0">
                <a:latin typeface="Script cole" pitchFamily="2" charset="0"/>
              </a:rPr>
              <a:t>Tracer des traits de haut en bas dans les rainures du carton gondolé. Tracer des traits de haut en bas au feutre noir sur la feuille de couleur entre les bandes de carton.</a:t>
            </a:r>
            <a:endParaRPr lang="fr-FR" sz="1400" dirty="0">
              <a:solidFill>
                <a:schemeClr val="tx1"/>
              </a:solidFill>
              <a:latin typeface="Script cole" pitchFamily="2" charset="0"/>
            </a:endParaRPr>
          </a:p>
        </p:txBody>
      </p:sp>
      <p:pic>
        <p:nvPicPr>
          <p:cNvPr id="28" name="Image 27"/>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22917" t="13519" r="24801" b="8333"/>
          <a:stretch/>
        </p:blipFill>
        <p:spPr>
          <a:xfrm>
            <a:off x="5096043" y="5968096"/>
            <a:ext cx="1555250" cy="1743492"/>
          </a:xfrm>
          <a:prstGeom prst="rect">
            <a:avLst/>
          </a:prstGeom>
          <a:effectLst>
            <a:outerShdw blurRad="63500" sx="102000" sy="102000" algn="ctr" rotWithShape="0">
              <a:prstClr val="black">
                <a:alpha val="40000"/>
              </a:prstClr>
            </a:outerShdw>
          </a:effectLst>
        </p:spPr>
      </p:pic>
      <p:sp>
        <p:nvSpPr>
          <p:cNvPr id="29" name="Rectangle 28"/>
          <p:cNvSpPr/>
          <p:nvPr/>
        </p:nvSpPr>
        <p:spPr>
          <a:xfrm>
            <a:off x="116632" y="7777774"/>
            <a:ext cx="6624736" cy="1913568"/>
          </a:xfrm>
          <a:prstGeom prst="rect">
            <a:avLst/>
          </a:prstGeom>
          <a:solidFill>
            <a:schemeClr val="bg1"/>
          </a:solidFill>
          <a:ln>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400" dirty="0">
              <a:solidFill>
                <a:schemeClr val="tx1"/>
              </a:solidFill>
              <a:latin typeface="Script cole" pitchFamily="2" charset="0"/>
            </a:endParaRPr>
          </a:p>
        </p:txBody>
      </p:sp>
      <p:sp>
        <p:nvSpPr>
          <p:cNvPr id="30" name="ZoneTexte 29"/>
          <p:cNvSpPr txBox="1"/>
          <p:nvPr/>
        </p:nvSpPr>
        <p:spPr>
          <a:xfrm>
            <a:off x="127491" y="7803452"/>
            <a:ext cx="4525645" cy="1815882"/>
          </a:xfrm>
          <a:prstGeom prst="rect">
            <a:avLst/>
          </a:prstGeom>
          <a:noFill/>
        </p:spPr>
        <p:txBody>
          <a:bodyPr wrap="square" rtlCol="0">
            <a:spAutoFit/>
          </a:bodyPr>
          <a:lstStyle/>
          <a:p>
            <a:pPr algn="ctr"/>
            <a:r>
              <a:rPr lang="fr-FR" sz="1400" dirty="0">
                <a:latin typeface="Arial Rounded MT Bold" pitchFamily="34" charset="0"/>
              </a:rPr>
              <a:t>Graphisme 1.1 </a:t>
            </a:r>
            <a:r>
              <a:rPr lang="fr-FR" sz="1400" dirty="0">
                <a:solidFill>
                  <a:schemeClr val="tx1"/>
                </a:solidFill>
                <a:latin typeface="Arial Rounded MT Bold" pitchFamily="34" charset="0"/>
              </a:rPr>
              <a:t>: </a:t>
            </a:r>
            <a:r>
              <a:rPr lang="fr-FR" sz="1400" u="sng" dirty="0">
                <a:latin typeface="Script cole" pitchFamily="2" charset="0"/>
              </a:rPr>
              <a:t>Le trait vertical</a:t>
            </a:r>
          </a:p>
          <a:p>
            <a:pPr algn="ctr"/>
            <a:r>
              <a:rPr lang="fr-FR" sz="1400" i="1" dirty="0">
                <a:solidFill>
                  <a:schemeClr val="tx1"/>
                </a:solidFill>
                <a:latin typeface="Script cole" pitchFamily="2" charset="0"/>
              </a:rPr>
              <a:t>Séance « Carton gondolé et feutres »</a:t>
            </a:r>
          </a:p>
          <a:p>
            <a:pPr algn="just"/>
            <a:r>
              <a:rPr lang="fr-FR" sz="1400" dirty="0">
                <a:solidFill>
                  <a:schemeClr val="tx1"/>
                </a:solidFill>
                <a:latin typeface="Arial Rounded MT Bold" pitchFamily="34" charset="0"/>
              </a:rPr>
              <a:t>Objectifs : </a:t>
            </a:r>
            <a:r>
              <a:rPr lang="fr-FR" sz="1400" dirty="0">
                <a:solidFill>
                  <a:schemeClr val="tx1"/>
                </a:solidFill>
                <a:latin typeface="Script cole" pitchFamily="2" charset="0"/>
              </a:rPr>
              <a:t>Adapter son geste au support proposé.</a:t>
            </a:r>
          </a:p>
          <a:p>
            <a:pPr algn="just"/>
            <a:r>
              <a:rPr lang="fr-FR" sz="1400" dirty="0">
                <a:latin typeface="Arial Rounded MT Bold" pitchFamily="34" charset="0"/>
              </a:rPr>
              <a:t>Tâche de l’enfant : </a:t>
            </a:r>
            <a:r>
              <a:rPr lang="fr-FR" sz="1400" dirty="0">
                <a:latin typeface="Script cole" pitchFamily="2" charset="0"/>
              </a:rPr>
              <a:t>Tracer des traits de haut en bas dans les rainures du carton gondolé. Tracer des traits de haut en bas au feutre noir sur la feuille de couleur entre les bandes de carton.</a:t>
            </a:r>
            <a:endParaRPr lang="fr-FR" sz="1400" dirty="0">
              <a:solidFill>
                <a:schemeClr val="tx1"/>
              </a:solidFill>
              <a:latin typeface="Script cole" pitchFamily="2" charset="0"/>
            </a:endParaRPr>
          </a:p>
        </p:txBody>
      </p:sp>
      <p:pic>
        <p:nvPicPr>
          <p:cNvPr id="31" name="Image 30"/>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22917" t="13519" r="24801" b="8333"/>
          <a:stretch/>
        </p:blipFill>
        <p:spPr>
          <a:xfrm>
            <a:off x="5085184" y="7881664"/>
            <a:ext cx="1555250" cy="1743492"/>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6775676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116632" y="5858456"/>
            <a:ext cx="6624736" cy="1913568"/>
          </a:xfrm>
          <a:prstGeom prst="rect">
            <a:avLst/>
          </a:prstGeom>
          <a:solidFill>
            <a:schemeClr val="bg1"/>
          </a:solidFill>
          <a:ln>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400" dirty="0">
              <a:solidFill>
                <a:schemeClr val="tx1"/>
              </a:solidFill>
              <a:latin typeface="Script cole" pitchFamily="2" charset="0"/>
            </a:endParaRPr>
          </a:p>
        </p:txBody>
      </p:sp>
      <p:sp>
        <p:nvSpPr>
          <p:cNvPr id="18" name="ZoneTexte 17"/>
          <p:cNvSpPr txBox="1"/>
          <p:nvPr/>
        </p:nvSpPr>
        <p:spPr>
          <a:xfrm>
            <a:off x="127491" y="5858456"/>
            <a:ext cx="4525645" cy="1815882"/>
          </a:xfrm>
          <a:prstGeom prst="rect">
            <a:avLst/>
          </a:prstGeom>
          <a:noFill/>
        </p:spPr>
        <p:txBody>
          <a:bodyPr wrap="square" rtlCol="0">
            <a:spAutoFit/>
          </a:bodyPr>
          <a:lstStyle/>
          <a:p>
            <a:pPr algn="ctr"/>
            <a:r>
              <a:rPr lang="fr-FR" sz="1400" dirty="0">
                <a:solidFill>
                  <a:schemeClr val="tx1"/>
                </a:solidFill>
                <a:latin typeface="Arial Rounded MT Bold" pitchFamily="34" charset="0"/>
              </a:rPr>
              <a:t>Graphisme</a:t>
            </a:r>
            <a:r>
              <a:rPr lang="fr-FR" sz="1400" dirty="0">
                <a:latin typeface="Arial Rounded MT Bold" pitchFamily="34" charset="0"/>
              </a:rPr>
              <a:t> 1.2</a:t>
            </a:r>
            <a:r>
              <a:rPr lang="fr-FR" sz="1400" dirty="0">
                <a:solidFill>
                  <a:schemeClr val="tx1"/>
                </a:solidFill>
                <a:latin typeface="Arial Rounded MT Bold" pitchFamily="34" charset="0"/>
              </a:rPr>
              <a:t> : </a:t>
            </a:r>
            <a:r>
              <a:rPr lang="fr-FR" sz="1400" u="sng" dirty="0">
                <a:latin typeface="Script cole" pitchFamily="2" charset="0"/>
              </a:rPr>
              <a:t>Le trait vertical</a:t>
            </a:r>
          </a:p>
          <a:p>
            <a:pPr algn="ctr"/>
            <a:r>
              <a:rPr lang="fr-FR" sz="1400" i="1" dirty="0">
                <a:solidFill>
                  <a:schemeClr val="tx1"/>
                </a:solidFill>
                <a:latin typeface="Script cole" pitchFamily="2" charset="0"/>
              </a:rPr>
              <a:t>Séance « Ronds de couleur et feutre noir »</a:t>
            </a:r>
          </a:p>
          <a:p>
            <a:pPr algn="just"/>
            <a:r>
              <a:rPr lang="fr-FR" sz="1400" dirty="0">
                <a:solidFill>
                  <a:schemeClr val="tx1"/>
                </a:solidFill>
                <a:latin typeface="Arial Rounded MT Bold" pitchFamily="34" charset="0"/>
              </a:rPr>
              <a:t>Objectifs : </a:t>
            </a:r>
            <a:r>
              <a:rPr lang="fr-FR" sz="1400" dirty="0">
                <a:solidFill>
                  <a:schemeClr val="tx1"/>
                </a:solidFill>
                <a:latin typeface="Script cole" pitchFamily="2" charset="0"/>
              </a:rPr>
              <a:t>Maitriser l’espace en orientant correctement la feuille pour respecter le sens du tracé des traits par rapport à un élément donné.</a:t>
            </a:r>
          </a:p>
          <a:p>
            <a:pPr algn="just"/>
            <a:r>
              <a:rPr lang="fr-FR" sz="1400" dirty="0">
                <a:latin typeface="Arial Rounded MT Bold" pitchFamily="34" charset="0"/>
              </a:rPr>
              <a:t>Tâche de l’enfant : </a:t>
            </a:r>
            <a:r>
              <a:rPr lang="fr-FR" sz="1400" dirty="0">
                <a:latin typeface="Script cole" pitchFamily="2" charset="0"/>
              </a:rPr>
              <a:t>Coller des ronds de couleur et tracer des traits de haut en bas au feutre noir autour des ronds.</a:t>
            </a:r>
            <a:endParaRPr lang="fr-FR" sz="1400" dirty="0">
              <a:solidFill>
                <a:schemeClr val="tx1"/>
              </a:solidFill>
              <a:latin typeface="Script cole" pitchFamily="2" charset="0"/>
            </a:endParaRPr>
          </a:p>
        </p:txBody>
      </p:sp>
      <p:pic>
        <p:nvPicPr>
          <p:cNvPr id="19" name="Image 18"/>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34063" t="36528" r="21632" b="22731"/>
          <a:stretch/>
        </p:blipFill>
        <p:spPr>
          <a:xfrm>
            <a:off x="4653136" y="6140056"/>
            <a:ext cx="1958032" cy="1350367"/>
          </a:xfrm>
          <a:prstGeom prst="rect">
            <a:avLst/>
          </a:prstGeom>
          <a:effectLst>
            <a:outerShdw blurRad="63500" sx="102000" sy="102000" algn="ctr" rotWithShape="0">
              <a:prstClr val="black">
                <a:alpha val="40000"/>
              </a:prstClr>
            </a:outerShdw>
          </a:effectLst>
        </p:spPr>
      </p:pic>
      <p:sp>
        <p:nvSpPr>
          <p:cNvPr id="20" name="Rectangle 19"/>
          <p:cNvSpPr/>
          <p:nvPr/>
        </p:nvSpPr>
        <p:spPr>
          <a:xfrm>
            <a:off x="116632" y="7772023"/>
            <a:ext cx="6624736" cy="1913568"/>
          </a:xfrm>
          <a:prstGeom prst="rect">
            <a:avLst/>
          </a:prstGeom>
          <a:solidFill>
            <a:schemeClr val="bg1"/>
          </a:solidFill>
          <a:ln>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400" dirty="0">
              <a:solidFill>
                <a:schemeClr val="tx1"/>
              </a:solidFill>
              <a:latin typeface="Script cole" pitchFamily="2" charset="0"/>
            </a:endParaRPr>
          </a:p>
        </p:txBody>
      </p:sp>
      <p:sp>
        <p:nvSpPr>
          <p:cNvPr id="21" name="ZoneTexte 20"/>
          <p:cNvSpPr txBox="1"/>
          <p:nvPr/>
        </p:nvSpPr>
        <p:spPr>
          <a:xfrm>
            <a:off x="127491" y="7772023"/>
            <a:ext cx="4525645" cy="1815882"/>
          </a:xfrm>
          <a:prstGeom prst="rect">
            <a:avLst/>
          </a:prstGeom>
          <a:noFill/>
        </p:spPr>
        <p:txBody>
          <a:bodyPr wrap="square" rtlCol="0">
            <a:spAutoFit/>
          </a:bodyPr>
          <a:lstStyle/>
          <a:p>
            <a:pPr algn="ctr"/>
            <a:r>
              <a:rPr lang="fr-FR" sz="1400" dirty="0">
                <a:solidFill>
                  <a:schemeClr val="tx1"/>
                </a:solidFill>
                <a:latin typeface="Arial Rounded MT Bold" pitchFamily="34" charset="0"/>
              </a:rPr>
              <a:t>Graphisme</a:t>
            </a:r>
            <a:r>
              <a:rPr lang="fr-FR" sz="1400" dirty="0">
                <a:latin typeface="Arial Rounded MT Bold" pitchFamily="34" charset="0"/>
              </a:rPr>
              <a:t> 1.2</a:t>
            </a:r>
            <a:r>
              <a:rPr lang="fr-FR" sz="1400" dirty="0">
                <a:solidFill>
                  <a:schemeClr val="tx1"/>
                </a:solidFill>
                <a:latin typeface="Arial Rounded MT Bold" pitchFamily="34" charset="0"/>
              </a:rPr>
              <a:t> : </a:t>
            </a:r>
            <a:r>
              <a:rPr lang="fr-FR" sz="1400" u="sng" dirty="0">
                <a:latin typeface="Script cole" pitchFamily="2" charset="0"/>
              </a:rPr>
              <a:t>Le trait vertical</a:t>
            </a:r>
          </a:p>
          <a:p>
            <a:pPr algn="ctr"/>
            <a:r>
              <a:rPr lang="fr-FR" sz="1400" i="1" dirty="0">
                <a:solidFill>
                  <a:schemeClr val="tx1"/>
                </a:solidFill>
                <a:latin typeface="Script cole" pitchFamily="2" charset="0"/>
              </a:rPr>
              <a:t>Séance « Ronds de couleur et feutre noir »</a:t>
            </a:r>
          </a:p>
          <a:p>
            <a:pPr algn="just"/>
            <a:r>
              <a:rPr lang="fr-FR" sz="1400" dirty="0">
                <a:solidFill>
                  <a:schemeClr val="tx1"/>
                </a:solidFill>
                <a:latin typeface="Arial Rounded MT Bold" pitchFamily="34" charset="0"/>
              </a:rPr>
              <a:t>Objectifs : </a:t>
            </a:r>
            <a:r>
              <a:rPr lang="fr-FR" sz="1400" dirty="0">
                <a:solidFill>
                  <a:schemeClr val="tx1"/>
                </a:solidFill>
                <a:latin typeface="Script cole" pitchFamily="2" charset="0"/>
              </a:rPr>
              <a:t>Maitriser l’espace en orientant correctement la feuille pour respecter le sens du tracé des traits par rapport à un élément donné.</a:t>
            </a:r>
          </a:p>
          <a:p>
            <a:pPr algn="just"/>
            <a:r>
              <a:rPr lang="fr-FR" sz="1400" dirty="0">
                <a:latin typeface="Arial Rounded MT Bold" pitchFamily="34" charset="0"/>
              </a:rPr>
              <a:t>Tâche de l’enfant : </a:t>
            </a:r>
            <a:r>
              <a:rPr lang="fr-FR" sz="1400" dirty="0">
                <a:latin typeface="Script cole" pitchFamily="2" charset="0"/>
              </a:rPr>
              <a:t>Coller des ronds de couleur et tracer des traits de haut en bas au feutre noir autour des ronds.</a:t>
            </a:r>
            <a:endParaRPr lang="fr-FR" sz="1400" dirty="0">
              <a:solidFill>
                <a:schemeClr val="tx1"/>
              </a:solidFill>
              <a:latin typeface="Script cole" pitchFamily="2" charset="0"/>
            </a:endParaRPr>
          </a:p>
        </p:txBody>
      </p:sp>
      <p:pic>
        <p:nvPicPr>
          <p:cNvPr id="22" name="Image 21"/>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34063" t="36528" r="21632" b="22731"/>
          <a:stretch/>
        </p:blipFill>
        <p:spPr>
          <a:xfrm>
            <a:off x="4653136" y="8053623"/>
            <a:ext cx="1958032" cy="1350367"/>
          </a:xfrm>
          <a:prstGeom prst="rect">
            <a:avLst/>
          </a:prstGeom>
          <a:effectLst>
            <a:outerShdw blurRad="63500" sx="102000" sy="102000" algn="ctr" rotWithShape="0">
              <a:prstClr val="black">
                <a:alpha val="40000"/>
              </a:prstClr>
            </a:outerShdw>
          </a:effectLst>
        </p:spPr>
      </p:pic>
      <p:sp>
        <p:nvSpPr>
          <p:cNvPr id="23" name="Rectangle 22"/>
          <p:cNvSpPr/>
          <p:nvPr/>
        </p:nvSpPr>
        <p:spPr>
          <a:xfrm>
            <a:off x="116632" y="3944889"/>
            <a:ext cx="6624736" cy="1913568"/>
          </a:xfrm>
          <a:prstGeom prst="rect">
            <a:avLst/>
          </a:prstGeom>
          <a:solidFill>
            <a:schemeClr val="bg1"/>
          </a:solidFill>
          <a:ln>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400" dirty="0">
              <a:solidFill>
                <a:schemeClr val="tx1"/>
              </a:solidFill>
              <a:latin typeface="Script cole" pitchFamily="2" charset="0"/>
            </a:endParaRPr>
          </a:p>
        </p:txBody>
      </p:sp>
      <p:sp>
        <p:nvSpPr>
          <p:cNvPr id="24" name="ZoneTexte 23"/>
          <p:cNvSpPr txBox="1"/>
          <p:nvPr/>
        </p:nvSpPr>
        <p:spPr>
          <a:xfrm>
            <a:off x="127491" y="3944889"/>
            <a:ext cx="4525645" cy="1815882"/>
          </a:xfrm>
          <a:prstGeom prst="rect">
            <a:avLst/>
          </a:prstGeom>
          <a:noFill/>
        </p:spPr>
        <p:txBody>
          <a:bodyPr wrap="square" rtlCol="0">
            <a:spAutoFit/>
          </a:bodyPr>
          <a:lstStyle/>
          <a:p>
            <a:pPr algn="ctr"/>
            <a:r>
              <a:rPr lang="fr-FR" sz="1400" dirty="0">
                <a:solidFill>
                  <a:schemeClr val="tx1"/>
                </a:solidFill>
                <a:latin typeface="Arial Rounded MT Bold" pitchFamily="34" charset="0"/>
              </a:rPr>
              <a:t>Graphisme</a:t>
            </a:r>
            <a:r>
              <a:rPr lang="fr-FR" sz="1400" dirty="0">
                <a:latin typeface="Arial Rounded MT Bold" pitchFamily="34" charset="0"/>
              </a:rPr>
              <a:t> 1.2</a:t>
            </a:r>
            <a:r>
              <a:rPr lang="fr-FR" sz="1400" dirty="0">
                <a:solidFill>
                  <a:schemeClr val="tx1"/>
                </a:solidFill>
                <a:latin typeface="Arial Rounded MT Bold" pitchFamily="34" charset="0"/>
              </a:rPr>
              <a:t> : </a:t>
            </a:r>
            <a:r>
              <a:rPr lang="fr-FR" sz="1400" u="sng" dirty="0">
                <a:latin typeface="Script cole" pitchFamily="2" charset="0"/>
              </a:rPr>
              <a:t>Le trait vertical</a:t>
            </a:r>
          </a:p>
          <a:p>
            <a:pPr algn="ctr"/>
            <a:r>
              <a:rPr lang="fr-FR" sz="1400" i="1" dirty="0">
                <a:solidFill>
                  <a:schemeClr val="tx1"/>
                </a:solidFill>
                <a:latin typeface="Script cole" pitchFamily="2" charset="0"/>
              </a:rPr>
              <a:t>Séance « Ronds de couleur et feutre noir »</a:t>
            </a:r>
          </a:p>
          <a:p>
            <a:pPr algn="just"/>
            <a:r>
              <a:rPr lang="fr-FR" sz="1400" dirty="0">
                <a:solidFill>
                  <a:schemeClr val="tx1"/>
                </a:solidFill>
                <a:latin typeface="Arial Rounded MT Bold" pitchFamily="34" charset="0"/>
              </a:rPr>
              <a:t>Objectifs : </a:t>
            </a:r>
            <a:r>
              <a:rPr lang="fr-FR" sz="1400" dirty="0">
                <a:solidFill>
                  <a:schemeClr val="tx1"/>
                </a:solidFill>
                <a:latin typeface="Script cole" pitchFamily="2" charset="0"/>
              </a:rPr>
              <a:t>Maitriser l’espace en orientant correctement la feuille pour respecter le sens du tracé des traits par rapport à un élément donné.</a:t>
            </a:r>
          </a:p>
          <a:p>
            <a:pPr algn="just"/>
            <a:r>
              <a:rPr lang="fr-FR" sz="1400" dirty="0">
                <a:latin typeface="Arial Rounded MT Bold" pitchFamily="34" charset="0"/>
              </a:rPr>
              <a:t>Tâche de l’enfant : </a:t>
            </a:r>
            <a:r>
              <a:rPr lang="fr-FR" sz="1400" dirty="0">
                <a:latin typeface="Script cole" pitchFamily="2" charset="0"/>
              </a:rPr>
              <a:t>Coller des ronds de couleur et tracer des traits de haut en bas au feutre noir autour des ronds.</a:t>
            </a:r>
            <a:endParaRPr lang="fr-FR" sz="1400" dirty="0">
              <a:solidFill>
                <a:schemeClr val="tx1"/>
              </a:solidFill>
              <a:latin typeface="Script cole" pitchFamily="2" charset="0"/>
            </a:endParaRPr>
          </a:p>
        </p:txBody>
      </p:sp>
      <p:pic>
        <p:nvPicPr>
          <p:cNvPr id="25" name="Image 24"/>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34063" t="36528" r="21632" b="22731"/>
          <a:stretch/>
        </p:blipFill>
        <p:spPr>
          <a:xfrm>
            <a:off x="4653136" y="4226489"/>
            <a:ext cx="1958032" cy="1350367"/>
          </a:xfrm>
          <a:prstGeom prst="rect">
            <a:avLst/>
          </a:prstGeom>
          <a:effectLst>
            <a:outerShdw blurRad="63500" sx="102000" sy="102000" algn="ctr" rotWithShape="0">
              <a:prstClr val="black">
                <a:alpha val="40000"/>
              </a:prstClr>
            </a:outerShdw>
          </a:effectLst>
        </p:spPr>
      </p:pic>
      <p:sp>
        <p:nvSpPr>
          <p:cNvPr id="26" name="Rectangle 25"/>
          <p:cNvSpPr/>
          <p:nvPr/>
        </p:nvSpPr>
        <p:spPr>
          <a:xfrm>
            <a:off x="116632" y="2031322"/>
            <a:ext cx="6624736" cy="1913568"/>
          </a:xfrm>
          <a:prstGeom prst="rect">
            <a:avLst/>
          </a:prstGeom>
          <a:solidFill>
            <a:schemeClr val="bg1"/>
          </a:solidFill>
          <a:ln>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400" dirty="0">
              <a:solidFill>
                <a:schemeClr val="tx1"/>
              </a:solidFill>
              <a:latin typeface="Script cole" pitchFamily="2" charset="0"/>
            </a:endParaRPr>
          </a:p>
        </p:txBody>
      </p:sp>
      <p:sp>
        <p:nvSpPr>
          <p:cNvPr id="27" name="ZoneTexte 26"/>
          <p:cNvSpPr txBox="1"/>
          <p:nvPr/>
        </p:nvSpPr>
        <p:spPr>
          <a:xfrm>
            <a:off x="127491" y="2031322"/>
            <a:ext cx="4525645" cy="1815882"/>
          </a:xfrm>
          <a:prstGeom prst="rect">
            <a:avLst/>
          </a:prstGeom>
          <a:noFill/>
        </p:spPr>
        <p:txBody>
          <a:bodyPr wrap="square" rtlCol="0">
            <a:spAutoFit/>
          </a:bodyPr>
          <a:lstStyle/>
          <a:p>
            <a:pPr algn="ctr"/>
            <a:r>
              <a:rPr lang="fr-FR" sz="1400" dirty="0">
                <a:solidFill>
                  <a:schemeClr val="tx1"/>
                </a:solidFill>
                <a:latin typeface="Arial Rounded MT Bold" pitchFamily="34" charset="0"/>
              </a:rPr>
              <a:t>Graphisme</a:t>
            </a:r>
            <a:r>
              <a:rPr lang="fr-FR" sz="1400" dirty="0">
                <a:latin typeface="Arial Rounded MT Bold" pitchFamily="34" charset="0"/>
              </a:rPr>
              <a:t> 1.2</a:t>
            </a:r>
            <a:r>
              <a:rPr lang="fr-FR" sz="1400" dirty="0">
                <a:solidFill>
                  <a:schemeClr val="tx1"/>
                </a:solidFill>
                <a:latin typeface="Arial Rounded MT Bold" pitchFamily="34" charset="0"/>
              </a:rPr>
              <a:t> : </a:t>
            </a:r>
            <a:r>
              <a:rPr lang="fr-FR" sz="1400" u="sng" dirty="0">
                <a:latin typeface="Script cole" pitchFamily="2" charset="0"/>
              </a:rPr>
              <a:t>Le trait vertical</a:t>
            </a:r>
          </a:p>
          <a:p>
            <a:pPr algn="ctr"/>
            <a:r>
              <a:rPr lang="fr-FR" sz="1400" i="1" dirty="0">
                <a:solidFill>
                  <a:schemeClr val="tx1"/>
                </a:solidFill>
                <a:latin typeface="Script cole" pitchFamily="2" charset="0"/>
              </a:rPr>
              <a:t>Séance « Ronds de couleur et feutre noir »</a:t>
            </a:r>
          </a:p>
          <a:p>
            <a:pPr algn="just"/>
            <a:r>
              <a:rPr lang="fr-FR" sz="1400" dirty="0">
                <a:solidFill>
                  <a:schemeClr val="tx1"/>
                </a:solidFill>
                <a:latin typeface="Arial Rounded MT Bold" pitchFamily="34" charset="0"/>
              </a:rPr>
              <a:t>Objectifs : </a:t>
            </a:r>
            <a:r>
              <a:rPr lang="fr-FR" sz="1400" dirty="0">
                <a:solidFill>
                  <a:schemeClr val="tx1"/>
                </a:solidFill>
                <a:latin typeface="Script cole" pitchFamily="2" charset="0"/>
              </a:rPr>
              <a:t>Maitriser l’espace en orientant correctement la feuille pour respecter le sens du tracé des traits par rapport à un élément donné.</a:t>
            </a:r>
          </a:p>
          <a:p>
            <a:pPr algn="just"/>
            <a:r>
              <a:rPr lang="fr-FR" sz="1400" dirty="0">
                <a:latin typeface="Arial Rounded MT Bold" pitchFamily="34" charset="0"/>
              </a:rPr>
              <a:t>Tâche de l’enfant : </a:t>
            </a:r>
            <a:r>
              <a:rPr lang="fr-FR" sz="1400" dirty="0">
                <a:latin typeface="Script cole" pitchFamily="2" charset="0"/>
              </a:rPr>
              <a:t>Coller des ronds de couleur et tracer des traits de haut en bas au feutre noir autour des ronds.</a:t>
            </a:r>
            <a:endParaRPr lang="fr-FR" sz="1400" dirty="0">
              <a:solidFill>
                <a:schemeClr val="tx1"/>
              </a:solidFill>
              <a:latin typeface="Script cole" pitchFamily="2" charset="0"/>
            </a:endParaRPr>
          </a:p>
        </p:txBody>
      </p:sp>
      <p:pic>
        <p:nvPicPr>
          <p:cNvPr id="28" name="Image 27"/>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34063" t="36528" r="21632" b="22731"/>
          <a:stretch/>
        </p:blipFill>
        <p:spPr>
          <a:xfrm>
            <a:off x="4653136" y="2312922"/>
            <a:ext cx="1958032" cy="1350367"/>
          </a:xfrm>
          <a:prstGeom prst="rect">
            <a:avLst/>
          </a:prstGeom>
          <a:effectLst>
            <a:outerShdw blurRad="63500" sx="102000" sy="102000" algn="ctr" rotWithShape="0">
              <a:prstClr val="black">
                <a:alpha val="40000"/>
              </a:prstClr>
            </a:outerShdw>
          </a:effectLst>
        </p:spPr>
      </p:pic>
      <p:sp>
        <p:nvSpPr>
          <p:cNvPr id="29" name="Rectangle 28"/>
          <p:cNvSpPr/>
          <p:nvPr/>
        </p:nvSpPr>
        <p:spPr>
          <a:xfrm>
            <a:off x="116632" y="117755"/>
            <a:ext cx="6624736" cy="1913568"/>
          </a:xfrm>
          <a:prstGeom prst="rect">
            <a:avLst/>
          </a:prstGeom>
          <a:solidFill>
            <a:schemeClr val="bg1"/>
          </a:solidFill>
          <a:ln>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400" dirty="0">
              <a:solidFill>
                <a:schemeClr val="tx1"/>
              </a:solidFill>
              <a:latin typeface="Script cole" pitchFamily="2" charset="0"/>
            </a:endParaRPr>
          </a:p>
        </p:txBody>
      </p:sp>
      <p:sp>
        <p:nvSpPr>
          <p:cNvPr id="30" name="ZoneTexte 29"/>
          <p:cNvSpPr txBox="1"/>
          <p:nvPr/>
        </p:nvSpPr>
        <p:spPr>
          <a:xfrm>
            <a:off x="127491" y="117755"/>
            <a:ext cx="4525645" cy="1815882"/>
          </a:xfrm>
          <a:prstGeom prst="rect">
            <a:avLst/>
          </a:prstGeom>
          <a:noFill/>
        </p:spPr>
        <p:txBody>
          <a:bodyPr wrap="square" rtlCol="0">
            <a:spAutoFit/>
          </a:bodyPr>
          <a:lstStyle/>
          <a:p>
            <a:pPr algn="ctr"/>
            <a:r>
              <a:rPr lang="fr-FR" sz="1400" dirty="0">
                <a:latin typeface="Arial Rounded MT Bold" pitchFamily="34" charset="0"/>
              </a:rPr>
              <a:t>Graphisme 1.2 </a:t>
            </a:r>
            <a:r>
              <a:rPr lang="fr-FR" sz="1400" dirty="0">
                <a:solidFill>
                  <a:schemeClr val="tx1"/>
                </a:solidFill>
                <a:latin typeface="Arial Rounded MT Bold" pitchFamily="34" charset="0"/>
              </a:rPr>
              <a:t>: </a:t>
            </a:r>
            <a:r>
              <a:rPr lang="fr-FR" sz="1400" u="sng" dirty="0">
                <a:latin typeface="Script cole" pitchFamily="2" charset="0"/>
              </a:rPr>
              <a:t>Le trait vertical</a:t>
            </a:r>
          </a:p>
          <a:p>
            <a:pPr algn="ctr"/>
            <a:r>
              <a:rPr lang="fr-FR" sz="1400" i="1" dirty="0">
                <a:solidFill>
                  <a:schemeClr val="tx1"/>
                </a:solidFill>
                <a:latin typeface="Script cole" pitchFamily="2" charset="0"/>
              </a:rPr>
              <a:t>Séance « Ronds de couleur et feutre noir »</a:t>
            </a:r>
          </a:p>
          <a:p>
            <a:pPr algn="just"/>
            <a:r>
              <a:rPr lang="fr-FR" sz="1400" dirty="0">
                <a:solidFill>
                  <a:schemeClr val="tx1"/>
                </a:solidFill>
                <a:latin typeface="Arial Rounded MT Bold" pitchFamily="34" charset="0"/>
              </a:rPr>
              <a:t>Objectifs : </a:t>
            </a:r>
            <a:r>
              <a:rPr lang="fr-FR" sz="1400" dirty="0">
                <a:solidFill>
                  <a:schemeClr val="tx1"/>
                </a:solidFill>
                <a:latin typeface="Script cole" pitchFamily="2" charset="0"/>
              </a:rPr>
              <a:t>Maitriser l’espace en orientant correctement la feuille pour respecter le sens du tracé des traits par rapport à un élément donné.</a:t>
            </a:r>
          </a:p>
          <a:p>
            <a:pPr algn="just"/>
            <a:r>
              <a:rPr lang="fr-FR" sz="1400" dirty="0">
                <a:latin typeface="Arial Rounded MT Bold" pitchFamily="34" charset="0"/>
              </a:rPr>
              <a:t>Tâche de l’enfant : </a:t>
            </a:r>
            <a:r>
              <a:rPr lang="fr-FR" sz="1400" dirty="0">
                <a:latin typeface="Script cole" pitchFamily="2" charset="0"/>
              </a:rPr>
              <a:t>Coller des ronds de couleur et tracer des traits de haut en bas au feutre noir autour des ronds.</a:t>
            </a:r>
            <a:endParaRPr lang="fr-FR" sz="1400" dirty="0">
              <a:solidFill>
                <a:schemeClr val="tx1"/>
              </a:solidFill>
              <a:latin typeface="Script cole" pitchFamily="2" charset="0"/>
            </a:endParaRPr>
          </a:p>
        </p:txBody>
      </p:sp>
      <p:pic>
        <p:nvPicPr>
          <p:cNvPr id="31" name="Image 30"/>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34063" t="36528" r="21632" b="22731"/>
          <a:stretch/>
        </p:blipFill>
        <p:spPr>
          <a:xfrm>
            <a:off x="4653136" y="399355"/>
            <a:ext cx="1958032" cy="1350367"/>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9225564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116632" y="7772024"/>
            <a:ext cx="6624736" cy="1913568"/>
          </a:xfrm>
          <a:prstGeom prst="rect">
            <a:avLst/>
          </a:prstGeom>
          <a:solidFill>
            <a:schemeClr val="bg1"/>
          </a:solidFill>
          <a:ln>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400" dirty="0">
              <a:solidFill>
                <a:schemeClr val="tx1"/>
              </a:solidFill>
              <a:latin typeface="Script cole" pitchFamily="2" charset="0"/>
            </a:endParaRPr>
          </a:p>
        </p:txBody>
      </p:sp>
      <p:sp>
        <p:nvSpPr>
          <p:cNvPr id="18" name="ZoneTexte 17"/>
          <p:cNvSpPr txBox="1"/>
          <p:nvPr/>
        </p:nvSpPr>
        <p:spPr>
          <a:xfrm>
            <a:off x="127491" y="7772024"/>
            <a:ext cx="4525645" cy="1892826"/>
          </a:xfrm>
          <a:prstGeom prst="rect">
            <a:avLst/>
          </a:prstGeom>
          <a:noFill/>
        </p:spPr>
        <p:txBody>
          <a:bodyPr wrap="square" rtlCol="0">
            <a:spAutoFit/>
          </a:bodyPr>
          <a:lstStyle/>
          <a:p>
            <a:pPr algn="ctr"/>
            <a:r>
              <a:rPr lang="fr-FR" sz="1300" dirty="0">
                <a:solidFill>
                  <a:schemeClr val="tx1"/>
                </a:solidFill>
                <a:latin typeface="Arial Rounded MT Bold" pitchFamily="34" charset="0"/>
              </a:rPr>
              <a:t>Graphisme</a:t>
            </a:r>
            <a:r>
              <a:rPr lang="fr-FR" sz="1400" dirty="0">
                <a:latin typeface="Arial Rounded MT Bold" pitchFamily="34" charset="0"/>
              </a:rPr>
              <a:t> 1.3</a:t>
            </a:r>
            <a:r>
              <a:rPr lang="fr-FR" sz="1300" dirty="0">
                <a:solidFill>
                  <a:schemeClr val="tx1"/>
                </a:solidFill>
                <a:latin typeface="Arial Rounded MT Bold" pitchFamily="34" charset="0"/>
              </a:rPr>
              <a:t> : </a:t>
            </a:r>
            <a:r>
              <a:rPr lang="fr-FR" sz="1300" u="sng" dirty="0">
                <a:latin typeface="Script cole" pitchFamily="2" charset="0"/>
              </a:rPr>
              <a:t>Le trait vertical</a:t>
            </a:r>
          </a:p>
          <a:p>
            <a:pPr algn="ctr"/>
            <a:r>
              <a:rPr lang="fr-FR" sz="1300" i="1" dirty="0">
                <a:solidFill>
                  <a:schemeClr val="tx1"/>
                </a:solidFill>
                <a:latin typeface="Script cole" pitchFamily="2" charset="0"/>
              </a:rPr>
              <a:t>Séance « </a:t>
            </a:r>
            <a:r>
              <a:rPr lang="fr-FR" sz="1300" i="1" dirty="0">
                <a:latin typeface="Script cole" pitchFamily="2" charset="0"/>
              </a:rPr>
              <a:t>Bandes, ronds de couleur et feutre noir</a:t>
            </a:r>
            <a:r>
              <a:rPr lang="fr-FR" sz="1300" i="1" dirty="0">
                <a:solidFill>
                  <a:schemeClr val="tx1"/>
                </a:solidFill>
                <a:latin typeface="Script cole" pitchFamily="2" charset="0"/>
              </a:rPr>
              <a:t> »</a:t>
            </a:r>
          </a:p>
          <a:p>
            <a:pPr algn="just"/>
            <a:r>
              <a:rPr lang="fr-FR" sz="1300" dirty="0">
                <a:solidFill>
                  <a:schemeClr val="tx1"/>
                </a:solidFill>
                <a:latin typeface="Arial Rounded MT Bold" pitchFamily="34" charset="0"/>
              </a:rPr>
              <a:t>Objectifs : </a:t>
            </a:r>
            <a:r>
              <a:rPr lang="fr-FR" sz="1300" dirty="0">
                <a:solidFill>
                  <a:schemeClr val="tx1"/>
                </a:solidFill>
                <a:latin typeface="Script cole" pitchFamily="2" charset="0"/>
              </a:rPr>
              <a:t>Occuper graphiquement l’espace proposé.</a:t>
            </a:r>
          </a:p>
          <a:p>
            <a:pPr algn="just"/>
            <a:r>
              <a:rPr lang="fr-FR" sz="1300" dirty="0">
                <a:latin typeface="Arial Rounded MT Bold" pitchFamily="34" charset="0"/>
              </a:rPr>
              <a:t>Tâche de l’enfant : </a:t>
            </a:r>
            <a:r>
              <a:rPr lang="fr-FR" sz="1300" dirty="0">
                <a:latin typeface="Script cole" pitchFamily="2" charset="0"/>
              </a:rPr>
              <a:t>Coller des ronds et des bandes sur toute la feuille. Faire au feutre noir, sur les bandes de couleur, des traits verticaux de haut en bas. Faire des traits verticaux de haut en bas sur les ronds en prenant comme repère la gommette centrale.</a:t>
            </a:r>
            <a:endParaRPr lang="fr-FR" sz="1300" dirty="0">
              <a:solidFill>
                <a:schemeClr val="tx1"/>
              </a:solidFill>
              <a:latin typeface="Script cole" pitchFamily="2" charset="0"/>
            </a:endParaRPr>
          </a:p>
        </p:txBody>
      </p:sp>
      <p:pic>
        <p:nvPicPr>
          <p:cNvPr id="19" name="Image 18"/>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20182" t="29540" r="9678" b="7868"/>
          <a:stretch/>
        </p:blipFill>
        <p:spPr>
          <a:xfrm>
            <a:off x="4748965" y="8095821"/>
            <a:ext cx="1891469" cy="1265973"/>
          </a:xfrm>
          <a:prstGeom prst="rect">
            <a:avLst/>
          </a:prstGeom>
          <a:effectLst>
            <a:outerShdw blurRad="63500" sx="102000" sy="102000" algn="ctr" rotWithShape="0">
              <a:prstClr val="black">
                <a:alpha val="40000"/>
              </a:prstClr>
            </a:outerShdw>
          </a:effectLst>
        </p:spPr>
      </p:pic>
      <p:sp>
        <p:nvSpPr>
          <p:cNvPr id="20" name="Rectangle 19"/>
          <p:cNvSpPr/>
          <p:nvPr/>
        </p:nvSpPr>
        <p:spPr>
          <a:xfrm>
            <a:off x="116632" y="5858455"/>
            <a:ext cx="6624736" cy="1913568"/>
          </a:xfrm>
          <a:prstGeom prst="rect">
            <a:avLst/>
          </a:prstGeom>
          <a:solidFill>
            <a:schemeClr val="bg1"/>
          </a:solidFill>
          <a:ln>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400" dirty="0">
              <a:solidFill>
                <a:schemeClr val="tx1"/>
              </a:solidFill>
              <a:latin typeface="Script cole" pitchFamily="2" charset="0"/>
            </a:endParaRPr>
          </a:p>
        </p:txBody>
      </p:sp>
      <p:sp>
        <p:nvSpPr>
          <p:cNvPr id="21" name="ZoneTexte 20"/>
          <p:cNvSpPr txBox="1"/>
          <p:nvPr/>
        </p:nvSpPr>
        <p:spPr>
          <a:xfrm>
            <a:off x="127491" y="5858455"/>
            <a:ext cx="4525645" cy="1892826"/>
          </a:xfrm>
          <a:prstGeom prst="rect">
            <a:avLst/>
          </a:prstGeom>
          <a:noFill/>
        </p:spPr>
        <p:txBody>
          <a:bodyPr wrap="square" rtlCol="0">
            <a:spAutoFit/>
          </a:bodyPr>
          <a:lstStyle/>
          <a:p>
            <a:pPr algn="ctr"/>
            <a:r>
              <a:rPr lang="fr-FR" sz="1300" dirty="0">
                <a:solidFill>
                  <a:schemeClr val="tx1"/>
                </a:solidFill>
                <a:latin typeface="Arial Rounded MT Bold" pitchFamily="34" charset="0"/>
              </a:rPr>
              <a:t>Graphisme</a:t>
            </a:r>
            <a:r>
              <a:rPr lang="fr-FR" sz="1400" dirty="0">
                <a:latin typeface="Arial Rounded MT Bold" pitchFamily="34" charset="0"/>
              </a:rPr>
              <a:t> 1.3</a:t>
            </a:r>
            <a:r>
              <a:rPr lang="fr-FR" sz="1300" dirty="0">
                <a:solidFill>
                  <a:schemeClr val="tx1"/>
                </a:solidFill>
                <a:latin typeface="Arial Rounded MT Bold" pitchFamily="34" charset="0"/>
              </a:rPr>
              <a:t> : </a:t>
            </a:r>
            <a:r>
              <a:rPr lang="fr-FR" sz="1300" u="sng" dirty="0">
                <a:latin typeface="Script cole" pitchFamily="2" charset="0"/>
              </a:rPr>
              <a:t>Le trait vertical</a:t>
            </a:r>
          </a:p>
          <a:p>
            <a:pPr algn="ctr"/>
            <a:r>
              <a:rPr lang="fr-FR" sz="1300" i="1" dirty="0">
                <a:solidFill>
                  <a:schemeClr val="tx1"/>
                </a:solidFill>
                <a:latin typeface="Script cole" pitchFamily="2" charset="0"/>
              </a:rPr>
              <a:t>Séance « </a:t>
            </a:r>
            <a:r>
              <a:rPr lang="fr-FR" sz="1300" i="1" dirty="0">
                <a:latin typeface="Script cole" pitchFamily="2" charset="0"/>
              </a:rPr>
              <a:t>Bandes, ronds de couleur et feutre noir</a:t>
            </a:r>
            <a:r>
              <a:rPr lang="fr-FR" sz="1300" i="1" dirty="0">
                <a:solidFill>
                  <a:schemeClr val="tx1"/>
                </a:solidFill>
                <a:latin typeface="Script cole" pitchFamily="2" charset="0"/>
              </a:rPr>
              <a:t> »</a:t>
            </a:r>
          </a:p>
          <a:p>
            <a:pPr algn="just"/>
            <a:r>
              <a:rPr lang="fr-FR" sz="1300" dirty="0">
                <a:solidFill>
                  <a:schemeClr val="tx1"/>
                </a:solidFill>
                <a:latin typeface="Arial Rounded MT Bold" pitchFamily="34" charset="0"/>
              </a:rPr>
              <a:t>Objectifs : </a:t>
            </a:r>
            <a:r>
              <a:rPr lang="fr-FR" sz="1300" dirty="0">
                <a:solidFill>
                  <a:schemeClr val="tx1"/>
                </a:solidFill>
                <a:latin typeface="Script cole" pitchFamily="2" charset="0"/>
              </a:rPr>
              <a:t>Occuper graphiquement l’espace proposé.</a:t>
            </a:r>
          </a:p>
          <a:p>
            <a:pPr algn="just"/>
            <a:r>
              <a:rPr lang="fr-FR" sz="1300" dirty="0">
                <a:latin typeface="Arial Rounded MT Bold" pitchFamily="34" charset="0"/>
              </a:rPr>
              <a:t>Tâche de l’enfant : </a:t>
            </a:r>
            <a:r>
              <a:rPr lang="fr-FR" sz="1300" dirty="0">
                <a:latin typeface="Script cole" pitchFamily="2" charset="0"/>
              </a:rPr>
              <a:t>Coller des ronds et des bandes sur toute la feuille. Faire au feutre noir, sur les bandes de couleur, des traits verticaux de haut en bas. Faire des traits verticaux de haut en bas sur les ronds en prenant comme repère la gommette centrale.</a:t>
            </a:r>
            <a:endParaRPr lang="fr-FR" sz="1300" dirty="0">
              <a:solidFill>
                <a:schemeClr val="tx1"/>
              </a:solidFill>
              <a:latin typeface="Script cole" pitchFamily="2" charset="0"/>
            </a:endParaRPr>
          </a:p>
        </p:txBody>
      </p:sp>
      <p:pic>
        <p:nvPicPr>
          <p:cNvPr id="22" name="Image 21"/>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20182" t="29540" r="9678" b="7868"/>
          <a:stretch/>
        </p:blipFill>
        <p:spPr>
          <a:xfrm>
            <a:off x="4748965" y="6182252"/>
            <a:ext cx="1891469" cy="1265973"/>
          </a:xfrm>
          <a:prstGeom prst="rect">
            <a:avLst/>
          </a:prstGeom>
          <a:effectLst>
            <a:outerShdw blurRad="63500" sx="102000" sy="102000" algn="ctr" rotWithShape="0">
              <a:prstClr val="black">
                <a:alpha val="40000"/>
              </a:prstClr>
            </a:outerShdw>
          </a:effectLst>
        </p:spPr>
      </p:pic>
      <p:sp>
        <p:nvSpPr>
          <p:cNvPr id="23" name="Rectangle 22"/>
          <p:cNvSpPr/>
          <p:nvPr/>
        </p:nvSpPr>
        <p:spPr>
          <a:xfrm>
            <a:off x="116632" y="3944887"/>
            <a:ext cx="6624736" cy="1913568"/>
          </a:xfrm>
          <a:prstGeom prst="rect">
            <a:avLst/>
          </a:prstGeom>
          <a:solidFill>
            <a:schemeClr val="bg1"/>
          </a:solidFill>
          <a:ln>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400" dirty="0">
              <a:solidFill>
                <a:schemeClr val="tx1"/>
              </a:solidFill>
              <a:latin typeface="Script cole" pitchFamily="2" charset="0"/>
            </a:endParaRPr>
          </a:p>
        </p:txBody>
      </p:sp>
      <p:sp>
        <p:nvSpPr>
          <p:cNvPr id="24" name="ZoneTexte 23"/>
          <p:cNvSpPr txBox="1"/>
          <p:nvPr/>
        </p:nvSpPr>
        <p:spPr>
          <a:xfrm>
            <a:off x="127491" y="3944887"/>
            <a:ext cx="4525645" cy="1892826"/>
          </a:xfrm>
          <a:prstGeom prst="rect">
            <a:avLst/>
          </a:prstGeom>
          <a:noFill/>
        </p:spPr>
        <p:txBody>
          <a:bodyPr wrap="square" rtlCol="0">
            <a:spAutoFit/>
          </a:bodyPr>
          <a:lstStyle/>
          <a:p>
            <a:pPr algn="ctr"/>
            <a:r>
              <a:rPr lang="fr-FR" sz="1300" dirty="0">
                <a:solidFill>
                  <a:schemeClr val="tx1"/>
                </a:solidFill>
                <a:latin typeface="Arial Rounded MT Bold" pitchFamily="34" charset="0"/>
              </a:rPr>
              <a:t>Graphisme</a:t>
            </a:r>
            <a:r>
              <a:rPr lang="fr-FR" sz="1400" dirty="0">
                <a:latin typeface="Arial Rounded MT Bold" pitchFamily="34" charset="0"/>
              </a:rPr>
              <a:t> 1.3</a:t>
            </a:r>
            <a:r>
              <a:rPr lang="fr-FR" sz="1300" dirty="0">
                <a:solidFill>
                  <a:schemeClr val="tx1"/>
                </a:solidFill>
                <a:latin typeface="Arial Rounded MT Bold" pitchFamily="34" charset="0"/>
              </a:rPr>
              <a:t> : </a:t>
            </a:r>
            <a:r>
              <a:rPr lang="fr-FR" sz="1300" u="sng" dirty="0">
                <a:latin typeface="Script cole" pitchFamily="2" charset="0"/>
              </a:rPr>
              <a:t>Le trait vertical</a:t>
            </a:r>
          </a:p>
          <a:p>
            <a:pPr algn="ctr"/>
            <a:r>
              <a:rPr lang="fr-FR" sz="1300" i="1" dirty="0">
                <a:solidFill>
                  <a:schemeClr val="tx1"/>
                </a:solidFill>
                <a:latin typeface="Script cole" pitchFamily="2" charset="0"/>
              </a:rPr>
              <a:t>Séance « </a:t>
            </a:r>
            <a:r>
              <a:rPr lang="fr-FR" sz="1300" i="1" dirty="0">
                <a:latin typeface="Script cole" pitchFamily="2" charset="0"/>
              </a:rPr>
              <a:t>Bandes, ronds de couleur et feutre noir</a:t>
            </a:r>
            <a:r>
              <a:rPr lang="fr-FR" sz="1300" i="1" dirty="0">
                <a:solidFill>
                  <a:schemeClr val="tx1"/>
                </a:solidFill>
                <a:latin typeface="Script cole" pitchFamily="2" charset="0"/>
              </a:rPr>
              <a:t> »</a:t>
            </a:r>
          </a:p>
          <a:p>
            <a:pPr algn="just"/>
            <a:r>
              <a:rPr lang="fr-FR" sz="1300" dirty="0">
                <a:solidFill>
                  <a:schemeClr val="tx1"/>
                </a:solidFill>
                <a:latin typeface="Arial Rounded MT Bold" pitchFamily="34" charset="0"/>
              </a:rPr>
              <a:t>Objectifs : </a:t>
            </a:r>
            <a:r>
              <a:rPr lang="fr-FR" sz="1300" dirty="0">
                <a:solidFill>
                  <a:schemeClr val="tx1"/>
                </a:solidFill>
                <a:latin typeface="Script cole" pitchFamily="2" charset="0"/>
              </a:rPr>
              <a:t>Occuper graphiquement l’espace proposé.</a:t>
            </a:r>
          </a:p>
          <a:p>
            <a:pPr algn="just"/>
            <a:r>
              <a:rPr lang="fr-FR" sz="1300" dirty="0">
                <a:latin typeface="Arial Rounded MT Bold" pitchFamily="34" charset="0"/>
              </a:rPr>
              <a:t>Tâche de l’enfant : </a:t>
            </a:r>
            <a:r>
              <a:rPr lang="fr-FR" sz="1300" dirty="0">
                <a:latin typeface="Script cole" pitchFamily="2" charset="0"/>
              </a:rPr>
              <a:t>Coller des ronds et des bandes sur toute la feuille. Faire au feutre noir, sur les bandes de couleur, des traits verticaux de haut en bas. Faire des traits verticaux de haut en bas sur les ronds en prenant comme repère la gommette centrale.</a:t>
            </a:r>
            <a:endParaRPr lang="fr-FR" sz="1300" dirty="0">
              <a:solidFill>
                <a:schemeClr val="tx1"/>
              </a:solidFill>
              <a:latin typeface="Script cole" pitchFamily="2" charset="0"/>
            </a:endParaRPr>
          </a:p>
        </p:txBody>
      </p:sp>
      <p:pic>
        <p:nvPicPr>
          <p:cNvPr id="25" name="Image 24"/>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20182" t="29540" r="9678" b="7868"/>
          <a:stretch/>
        </p:blipFill>
        <p:spPr>
          <a:xfrm>
            <a:off x="4748965" y="4268684"/>
            <a:ext cx="1891469" cy="1265973"/>
          </a:xfrm>
          <a:prstGeom prst="rect">
            <a:avLst/>
          </a:prstGeom>
          <a:effectLst>
            <a:outerShdw blurRad="63500" sx="102000" sy="102000" algn="ctr" rotWithShape="0">
              <a:prstClr val="black">
                <a:alpha val="40000"/>
              </a:prstClr>
            </a:outerShdw>
          </a:effectLst>
        </p:spPr>
      </p:pic>
      <p:sp>
        <p:nvSpPr>
          <p:cNvPr id="26" name="Rectangle 25"/>
          <p:cNvSpPr/>
          <p:nvPr/>
        </p:nvSpPr>
        <p:spPr>
          <a:xfrm>
            <a:off x="127491" y="2032904"/>
            <a:ext cx="6624736" cy="1913568"/>
          </a:xfrm>
          <a:prstGeom prst="rect">
            <a:avLst/>
          </a:prstGeom>
          <a:solidFill>
            <a:schemeClr val="bg1"/>
          </a:solidFill>
          <a:ln>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400" dirty="0">
              <a:solidFill>
                <a:schemeClr val="tx1"/>
              </a:solidFill>
              <a:latin typeface="Script cole" pitchFamily="2" charset="0"/>
            </a:endParaRPr>
          </a:p>
        </p:txBody>
      </p:sp>
      <p:sp>
        <p:nvSpPr>
          <p:cNvPr id="27" name="ZoneTexte 26"/>
          <p:cNvSpPr txBox="1"/>
          <p:nvPr/>
        </p:nvSpPr>
        <p:spPr>
          <a:xfrm>
            <a:off x="138350" y="2032904"/>
            <a:ext cx="4525645" cy="1892826"/>
          </a:xfrm>
          <a:prstGeom prst="rect">
            <a:avLst/>
          </a:prstGeom>
          <a:noFill/>
        </p:spPr>
        <p:txBody>
          <a:bodyPr wrap="square" rtlCol="0">
            <a:spAutoFit/>
          </a:bodyPr>
          <a:lstStyle/>
          <a:p>
            <a:pPr algn="ctr"/>
            <a:r>
              <a:rPr lang="fr-FR" sz="1300" dirty="0">
                <a:solidFill>
                  <a:schemeClr val="tx1"/>
                </a:solidFill>
                <a:latin typeface="Arial Rounded MT Bold" pitchFamily="34" charset="0"/>
              </a:rPr>
              <a:t>Graphisme</a:t>
            </a:r>
            <a:r>
              <a:rPr lang="fr-FR" sz="1400" dirty="0">
                <a:latin typeface="Arial Rounded MT Bold" pitchFamily="34" charset="0"/>
              </a:rPr>
              <a:t> 1.3</a:t>
            </a:r>
            <a:r>
              <a:rPr lang="fr-FR" sz="1300" dirty="0">
                <a:solidFill>
                  <a:schemeClr val="tx1"/>
                </a:solidFill>
                <a:latin typeface="Arial Rounded MT Bold" pitchFamily="34" charset="0"/>
              </a:rPr>
              <a:t> : </a:t>
            </a:r>
            <a:r>
              <a:rPr lang="fr-FR" sz="1300" u="sng" dirty="0">
                <a:latin typeface="Script cole" pitchFamily="2" charset="0"/>
              </a:rPr>
              <a:t>Le trait vertical</a:t>
            </a:r>
          </a:p>
          <a:p>
            <a:pPr algn="ctr"/>
            <a:r>
              <a:rPr lang="fr-FR" sz="1300" i="1" dirty="0">
                <a:solidFill>
                  <a:schemeClr val="tx1"/>
                </a:solidFill>
                <a:latin typeface="Script cole" pitchFamily="2" charset="0"/>
              </a:rPr>
              <a:t>Séance « </a:t>
            </a:r>
            <a:r>
              <a:rPr lang="fr-FR" sz="1300" i="1" dirty="0">
                <a:latin typeface="Script cole" pitchFamily="2" charset="0"/>
              </a:rPr>
              <a:t>Bandes, ronds de couleur et feutre noir</a:t>
            </a:r>
            <a:r>
              <a:rPr lang="fr-FR" sz="1300" i="1" dirty="0">
                <a:solidFill>
                  <a:schemeClr val="tx1"/>
                </a:solidFill>
                <a:latin typeface="Script cole" pitchFamily="2" charset="0"/>
              </a:rPr>
              <a:t> »</a:t>
            </a:r>
          </a:p>
          <a:p>
            <a:pPr algn="just"/>
            <a:r>
              <a:rPr lang="fr-FR" sz="1300" dirty="0">
                <a:solidFill>
                  <a:schemeClr val="tx1"/>
                </a:solidFill>
                <a:latin typeface="Arial Rounded MT Bold" pitchFamily="34" charset="0"/>
              </a:rPr>
              <a:t>Objectifs : </a:t>
            </a:r>
            <a:r>
              <a:rPr lang="fr-FR" sz="1300" dirty="0">
                <a:solidFill>
                  <a:schemeClr val="tx1"/>
                </a:solidFill>
                <a:latin typeface="Script cole" pitchFamily="2" charset="0"/>
              </a:rPr>
              <a:t>Occuper graphiquement l’espace proposé.</a:t>
            </a:r>
          </a:p>
          <a:p>
            <a:pPr algn="just"/>
            <a:r>
              <a:rPr lang="fr-FR" sz="1300" dirty="0">
                <a:latin typeface="Arial Rounded MT Bold" pitchFamily="34" charset="0"/>
              </a:rPr>
              <a:t>Tâche de l’enfant : </a:t>
            </a:r>
            <a:r>
              <a:rPr lang="fr-FR" sz="1300" dirty="0">
                <a:latin typeface="Script cole" pitchFamily="2" charset="0"/>
              </a:rPr>
              <a:t>Coller des ronds et des bandes sur toute la feuille. Faire au feutre noir, sur les bandes de couleur, des traits verticaux de haut en bas. Faire des traits verticaux de haut en bas sur les ronds en prenant comme repère la gommette centrale.</a:t>
            </a:r>
            <a:endParaRPr lang="fr-FR" sz="1300" dirty="0">
              <a:solidFill>
                <a:schemeClr val="tx1"/>
              </a:solidFill>
              <a:latin typeface="Script cole" pitchFamily="2" charset="0"/>
            </a:endParaRPr>
          </a:p>
        </p:txBody>
      </p:sp>
      <p:pic>
        <p:nvPicPr>
          <p:cNvPr id="28" name="Image 27"/>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20182" t="29540" r="9678" b="7868"/>
          <a:stretch/>
        </p:blipFill>
        <p:spPr>
          <a:xfrm>
            <a:off x="4759824" y="2356701"/>
            <a:ext cx="1891469" cy="1265973"/>
          </a:xfrm>
          <a:prstGeom prst="rect">
            <a:avLst/>
          </a:prstGeom>
          <a:effectLst>
            <a:outerShdw blurRad="63500" sx="102000" sy="102000" algn="ctr" rotWithShape="0">
              <a:prstClr val="black">
                <a:alpha val="40000"/>
              </a:prstClr>
            </a:outerShdw>
          </a:effectLst>
        </p:spPr>
      </p:pic>
      <p:sp>
        <p:nvSpPr>
          <p:cNvPr id="29" name="Rectangle 28"/>
          <p:cNvSpPr/>
          <p:nvPr/>
        </p:nvSpPr>
        <p:spPr>
          <a:xfrm>
            <a:off x="116632" y="119336"/>
            <a:ext cx="6624736" cy="1913568"/>
          </a:xfrm>
          <a:prstGeom prst="rect">
            <a:avLst/>
          </a:prstGeom>
          <a:solidFill>
            <a:schemeClr val="bg1"/>
          </a:solidFill>
          <a:ln>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400" dirty="0">
              <a:solidFill>
                <a:schemeClr val="tx1"/>
              </a:solidFill>
              <a:latin typeface="Script cole" pitchFamily="2" charset="0"/>
            </a:endParaRPr>
          </a:p>
        </p:txBody>
      </p:sp>
      <p:sp>
        <p:nvSpPr>
          <p:cNvPr id="30" name="ZoneTexte 29"/>
          <p:cNvSpPr txBox="1"/>
          <p:nvPr/>
        </p:nvSpPr>
        <p:spPr>
          <a:xfrm>
            <a:off x="127491" y="119336"/>
            <a:ext cx="4525645" cy="1892826"/>
          </a:xfrm>
          <a:prstGeom prst="rect">
            <a:avLst/>
          </a:prstGeom>
          <a:noFill/>
        </p:spPr>
        <p:txBody>
          <a:bodyPr wrap="square" rtlCol="0">
            <a:spAutoFit/>
          </a:bodyPr>
          <a:lstStyle/>
          <a:p>
            <a:pPr algn="ctr"/>
            <a:r>
              <a:rPr lang="fr-FR" sz="1300" dirty="0">
                <a:solidFill>
                  <a:schemeClr val="tx1"/>
                </a:solidFill>
                <a:latin typeface="Arial Rounded MT Bold" pitchFamily="34" charset="0"/>
              </a:rPr>
              <a:t>Graphisme</a:t>
            </a:r>
            <a:r>
              <a:rPr lang="fr-FR" sz="1200" dirty="0">
                <a:latin typeface="Arial Rounded MT Bold" pitchFamily="34" charset="0"/>
              </a:rPr>
              <a:t> 1.3</a:t>
            </a:r>
            <a:r>
              <a:rPr lang="fr-FR" sz="1300" dirty="0">
                <a:solidFill>
                  <a:schemeClr val="tx1"/>
                </a:solidFill>
                <a:latin typeface="Arial Rounded MT Bold" pitchFamily="34" charset="0"/>
              </a:rPr>
              <a:t> : </a:t>
            </a:r>
            <a:r>
              <a:rPr lang="fr-FR" sz="1300" u="sng" dirty="0">
                <a:latin typeface="Script cole" pitchFamily="2" charset="0"/>
              </a:rPr>
              <a:t>Le trait vertical</a:t>
            </a:r>
          </a:p>
          <a:p>
            <a:pPr algn="ctr"/>
            <a:r>
              <a:rPr lang="fr-FR" sz="1300" i="1" dirty="0">
                <a:solidFill>
                  <a:schemeClr val="tx1"/>
                </a:solidFill>
                <a:latin typeface="Script cole" pitchFamily="2" charset="0"/>
              </a:rPr>
              <a:t>Séance « </a:t>
            </a:r>
            <a:r>
              <a:rPr lang="fr-FR" sz="1300" i="1" dirty="0">
                <a:latin typeface="Script cole" pitchFamily="2" charset="0"/>
              </a:rPr>
              <a:t>Bandes, ronds de couleur et feutre noir</a:t>
            </a:r>
            <a:r>
              <a:rPr lang="fr-FR" sz="1300" i="1" dirty="0">
                <a:solidFill>
                  <a:schemeClr val="tx1"/>
                </a:solidFill>
                <a:latin typeface="Script cole" pitchFamily="2" charset="0"/>
              </a:rPr>
              <a:t> »</a:t>
            </a:r>
          </a:p>
          <a:p>
            <a:pPr algn="just"/>
            <a:r>
              <a:rPr lang="fr-FR" sz="1300" dirty="0">
                <a:solidFill>
                  <a:schemeClr val="tx1"/>
                </a:solidFill>
                <a:latin typeface="Arial Rounded MT Bold" pitchFamily="34" charset="0"/>
              </a:rPr>
              <a:t>Objectifs : </a:t>
            </a:r>
            <a:r>
              <a:rPr lang="fr-FR" sz="1300" dirty="0">
                <a:solidFill>
                  <a:schemeClr val="tx1"/>
                </a:solidFill>
                <a:latin typeface="Script cole" pitchFamily="2" charset="0"/>
              </a:rPr>
              <a:t>Occuper graphiquement l’espace proposé.</a:t>
            </a:r>
          </a:p>
          <a:p>
            <a:pPr algn="just"/>
            <a:r>
              <a:rPr lang="fr-FR" sz="1300" dirty="0">
                <a:latin typeface="Arial Rounded MT Bold" pitchFamily="34" charset="0"/>
              </a:rPr>
              <a:t>Tâche de l’enfant : </a:t>
            </a:r>
            <a:r>
              <a:rPr lang="fr-FR" sz="1300" dirty="0">
                <a:latin typeface="Script cole" pitchFamily="2" charset="0"/>
              </a:rPr>
              <a:t>Coller des ronds et des bandes sur toute la feuille. Faire au feutre noir, sur les bandes de couleur, des traits verticaux de haut en bas. Faire des traits verticaux de haut en bas sur les ronds en prenant comme repère la gommette centrale.</a:t>
            </a:r>
            <a:endParaRPr lang="fr-FR" sz="1300" dirty="0">
              <a:solidFill>
                <a:schemeClr val="tx1"/>
              </a:solidFill>
              <a:latin typeface="Script cole" pitchFamily="2" charset="0"/>
            </a:endParaRPr>
          </a:p>
        </p:txBody>
      </p:sp>
      <p:pic>
        <p:nvPicPr>
          <p:cNvPr id="31" name="Image 30"/>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20182" t="29540" r="9678" b="7868"/>
          <a:stretch/>
        </p:blipFill>
        <p:spPr>
          <a:xfrm>
            <a:off x="4748965" y="443133"/>
            <a:ext cx="1891469" cy="1265973"/>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459978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129158" y="103412"/>
            <a:ext cx="6624736" cy="1913568"/>
          </a:xfrm>
          <a:prstGeom prst="rect">
            <a:avLst/>
          </a:prstGeom>
          <a:solidFill>
            <a:schemeClr val="bg1"/>
          </a:solidFill>
          <a:ln>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400" dirty="0">
              <a:solidFill>
                <a:schemeClr val="tx1"/>
              </a:solidFill>
              <a:latin typeface="Script cole" pitchFamily="2" charset="0"/>
            </a:endParaRPr>
          </a:p>
        </p:txBody>
      </p:sp>
      <p:sp>
        <p:nvSpPr>
          <p:cNvPr id="18" name="ZoneTexte 17"/>
          <p:cNvSpPr txBox="1"/>
          <p:nvPr/>
        </p:nvSpPr>
        <p:spPr>
          <a:xfrm>
            <a:off x="140017" y="129090"/>
            <a:ext cx="5377215" cy="1892826"/>
          </a:xfrm>
          <a:prstGeom prst="rect">
            <a:avLst/>
          </a:prstGeom>
          <a:noFill/>
        </p:spPr>
        <p:txBody>
          <a:bodyPr wrap="square" rtlCol="0">
            <a:spAutoFit/>
          </a:bodyPr>
          <a:lstStyle/>
          <a:p>
            <a:pPr algn="ctr"/>
            <a:r>
              <a:rPr lang="fr-FR" sz="1300" dirty="0">
                <a:solidFill>
                  <a:schemeClr val="tx1"/>
                </a:solidFill>
                <a:latin typeface="Arial Rounded MT Bold" pitchFamily="34" charset="0"/>
              </a:rPr>
              <a:t>Graphisme</a:t>
            </a:r>
            <a:r>
              <a:rPr lang="fr-FR" sz="1400" dirty="0">
                <a:latin typeface="Arial Rounded MT Bold" pitchFamily="34" charset="0"/>
              </a:rPr>
              <a:t> 1.4</a:t>
            </a:r>
            <a:r>
              <a:rPr lang="fr-FR" sz="1300" dirty="0">
                <a:solidFill>
                  <a:schemeClr val="tx1"/>
                </a:solidFill>
                <a:latin typeface="Arial Rounded MT Bold" pitchFamily="34" charset="0"/>
              </a:rPr>
              <a:t> : </a:t>
            </a:r>
            <a:r>
              <a:rPr lang="fr-FR" sz="1300" u="sng" dirty="0">
                <a:latin typeface="Script cole" pitchFamily="2" charset="0"/>
              </a:rPr>
              <a:t>Le trait vertical</a:t>
            </a:r>
          </a:p>
          <a:p>
            <a:pPr algn="ctr"/>
            <a:r>
              <a:rPr lang="fr-FR" sz="1300" i="1" dirty="0">
                <a:solidFill>
                  <a:schemeClr val="tx1"/>
                </a:solidFill>
                <a:latin typeface="Script cole" pitchFamily="2" charset="0"/>
              </a:rPr>
              <a:t>Séance « </a:t>
            </a:r>
            <a:r>
              <a:rPr lang="fr-FR" sz="1300" i="1" dirty="0" err="1">
                <a:solidFill>
                  <a:schemeClr val="tx1"/>
                </a:solidFill>
                <a:latin typeface="Script cole" pitchFamily="2" charset="0"/>
              </a:rPr>
              <a:t>Drawing</a:t>
            </a:r>
            <a:r>
              <a:rPr lang="fr-FR" sz="1300" i="1" dirty="0">
                <a:solidFill>
                  <a:schemeClr val="tx1"/>
                </a:solidFill>
                <a:latin typeface="Script cole" pitchFamily="2" charset="0"/>
              </a:rPr>
              <a:t> </a:t>
            </a:r>
            <a:r>
              <a:rPr lang="fr-FR" sz="1300" i="1" dirty="0" err="1">
                <a:solidFill>
                  <a:schemeClr val="tx1"/>
                </a:solidFill>
                <a:latin typeface="Script cole" pitchFamily="2" charset="0"/>
              </a:rPr>
              <a:t>gum</a:t>
            </a:r>
            <a:r>
              <a:rPr lang="fr-FR" sz="1300" i="1" dirty="0">
                <a:solidFill>
                  <a:schemeClr val="tx1"/>
                </a:solidFill>
                <a:latin typeface="Script cole" pitchFamily="2" charset="0"/>
              </a:rPr>
              <a:t>, encres de couleur et feutre noir »</a:t>
            </a:r>
          </a:p>
          <a:p>
            <a:pPr algn="just"/>
            <a:r>
              <a:rPr lang="fr-FR" sz="1300" dirty="0">
                <a:solidFill>
                  <a:schemeClr val="tx1"/>
                </a:solidFill>
                <a:latin typeface="Arial Rounded MT Bold" pitchFamily="34" charset="0"/>
              </a:rPr>
              <a:t>Objectifs : </a:t>
            </a:r>
            <a:r>
              <a:rPr lang="fr-FR" sz="1300" dirty="0">
                <a:solidFill>
                  <a:schemeClr val="tx1"/>
                </a:solidFill>
                <a:latin typeface="Script cole" pitchFamily="2" charset="0"/>
              </a:rPr>
              <a:t>Réduire les tracés en les limitant à l’espace proposé.</a:t>
            </a:r>
          </a:p>
          <a:p>
            <a:pPr algn="just"/>
            <a:r>
              <a:rPr lang="fr-FR" sz="1300" dirty="0">
                <a:latin typeface="Arial Rounded MT Bold" pitchFamily="34" charset="0"/>
              </a:rPr>
              <a:t>Tâche de l’enfant : </a:t>
            </a:r>
            <a:r>
              <a:rPr lang="fr-FR" sz="1300" dirty="0">
                <a:latin typeface="Script cole" pitchFamily="2" charset="0"/>
              </a:rPr>
              <a:t>Coller horizontalement des bandes de couleur en laissant un espace entre elles. Avec un coton-tige, au </a:t>
            </a:r>
            <a:r>
              <a:rPr lang="fr-FR" sz="1300" dirty="0" err="1">
                <a:latin typeface="Script cole" pitchFamily="2" charset="0"/>
              </a:rPr>
              <a:t>drawing</a:t>
            </a:r>
            <a:r>
              <a:rPr lang="fr-FR" sz="1300" dirty="0">
                <a:latin typeface="Script cole" pitchFamily="2" charset="0"/>
              </a:rPr>
              <a:t> </a:t>
            </a:r>
            <a:r>
              <a:rPr lang="fr-FR" sz="1300" dirty="0" err="1">
                <a:latin typeface="Script cole" pitchFamily="2" charset="0"/>
              </a:rPr>
              <a:t>gum</a:t>
            </a:r>
            <a:r>
              <a:rPr lang="fr-FR" sz="1300" dirty="0">
                <a:latin typeface="Script cole" pitchFamily="2" charset="0"/>
              </a:rPr>
              <a:t>, faire des traits verticaux sur les espaces blancs. Remplir ces espaces d’encre puis faire des traits verticaux sur les bandes de papier, puis sur tout la largeur des espaces blancs.</a:t>
            </a:r>
            <a:endParaRPr lang="fr-FR" sz="1300" dirty="0">
              <a:solidFill>
                <a:schemeClr val="tx1"/>
              </a:solidFill>
              <a:latin typeface="Script cole" pitchFamily="2" charset="0"/>
            </a:endParaRPr>
          </a:p>
        </p:txBody>
      </p:sp>
      <p:pic>
        <p:nvPicPr>
          <p:cNvPr id="19" name="Image 18"/>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20417" t="33216" r="14306" b="14073"/>
          <a:stretch/>
        </p:blipFill>
        <p:spPr>
          <a:xfrm rot="5400000">
            <a:off x="5346045" y="591484"/>
            <a:ext cx="1598443" cy="968037"/>
          </a:xfrm>
          <a:prstGeom prst="rect">
            <a:avLst/>
          </a:prstGeom>
          <a:effectLst>
            <a:outerShdw blurRad="63500" sx="102000" sy="102000" algn="ctr" rotWithShape="0">
              <a:prstClr val="black">
                <a:alpha val="40000"/>
              </a:prstClr>
            </a:outerShdw>
          </a:effectLst>
        </p:spPr>
      </p:pic>
      <p:sp>
        <p:nvSpPr>
          <p:cNvPr id="20" name="Rectangle 19"/>
          <p:cNvSpPr/>
          <p:nvPr/>
        </p:nvSpPr>
        <p:spPr>
          <a:xfrm>
            <a:off x="129158" y="2016980"/>
            <a:ext cx="6624736" cy="1913568"/>
          </a:xfrm>
          <a:prstGeom prst="rect">
            <a:avLst/>
          </a:prstGeom>
          <a:solidFill>
            <a:schemeClr val="bg1"/>
          </a:solidFill>
          <a:ln>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400" dirty="0">
              <a:solidFill>
                <a:schemeClr val="tx1"/>
              </a:solidFill>
              <a:latin typeface="Script cole" pitchFamily="2" charset="0"/>
            </a:endParaRPr>
          </a:p>
        </p:txBody>
      </p:sp>
      <p:sp>
        <p:nvSpPr>
          <p:cNvPr id="21" name="ZoneTexte 20"/>
          <p:cNvSpPr txBox="1"/>
          <p:nvPr/>
        </p:nvSpPr>
        <p:spPr>
          <a:xfrm>
            <a:off x="140017" y="2042658"/>
            <a:ext cx="5377215" cy="1892826"/>
          </a:xfrm>
          <a:prstGeom prst="rect">
            <a:avLst/>
          </a:prstGeom>
          <a:noFill/>
        </p:spPr>
        <p:txBody>
          <a:bodyPr wrap="square" rtlCol="0">
            <a:spAutoFit/>
          </a:bodyPr>
          <a:lstStyle/>
          <a:p>
            <a:pPr algn="ctr"/>
            <a:r>
              <a:rPr lang="fr-FR" sz="1300" dirty="0">
                <a:solidFill>
                  <a:schemeClr val="tx1"/>
                </a:solidFill>
                <a:latin typeface="Arial Rounded MT Bold" pitchFamily="34" charset="0"/>
              </a:rPr>
              <a:t>Graphisme</a:t>
            </a:r>
            <a:r>
              <a:rPr lang="fr-FR" sz="1200" dirty="0">
                <a:latin typeface="Arial Rounded MT Bold" pitchFamily="34" charset="0"/>
              </a:rPr>
              <a:t> 1.4</a:t>
            </a:r>
            <a:r>
              <a:rPr lang="fr-FR" sz="1300" dirty="0">
                <a:solidFill>
                  <a:schemeClr val="tx1"/>
                </a:solidFill>
                <a:latin typeface="Arial Rounded MT Bold" pitchFamily="34" charset="0"/>
              </a:rPr>
              <a:t> : </a:t>
            </a:r>
            <a:r>
              <a:rPr lang="fr-FR" sz="1300" u="sng" dirty="0">
                <a:latin typeface="Script cole" pitchFamily="2" charset="0"/>
              </a:rPr>
              <a:t>Le trait vertical</a:t>
            </a:r>
          </a:p>
          <a:p>
            <a:pPr algn="ctr"/>
            <a:r>
              <a:rPr lang="fr-FR" sz="1300" i="1" dirty="0">
                <a:solidFill>
                  <a:schemeClr val="tx1"/>
                </a:solidFill>
                <a:latin typeface="Script cole" pitchFamily="2" charset="0"/>
              </a:rPr>
              <a:t>Séance « </a:t>
            </a:r>
            <a:r>
              <a:rPr lang="fr-FR" sz="1300" i="1" dirty="0" err="1">
                <a:solidFill>
                  <a:schemeClr val="tx1"/>
                </a:solidFill>
                <a:latin typeface="Script cole" pitchFamily="2" charset="0"/>
              </a:rPr>
              <a:t>Drawing</a:t>
            </a:r>
            <a:r>
              <a:rPr lang="fr-FR" sz="1300" i="1" dirty="0">
                <a:solidFill>
                  <a:schemeClr val="tx1"/>
                </a:solidFill>
                <a:latin typeface="Script cole" pitchFamily="2" charset="0"/>
              </a:rPr>
              <a:t> </a:t>
            </a:r>
            <a:r>
              <a:rPr lang="fr-FR" sz="1300" i="1" dirty="0" err="1">
                <a:solidFill>
                  <a:schemeClr val="tx1"/>
                </a:solidFill>
                <a:latin typeface="Script cole" pitchFamily="2" charset="0"/>
              </a:rPr>
              <a:t>gum</a:t>
            </a:r>
            <a:r>
              <a:rPr lang="fr-FR" sz="1300" i="1" dirty="0">
                <a:solidFill>
                  <a:schemeClr val="tx1"/>
                </a:solidFill>
                <a:latin typeface="Script cole" pitchFamily="2" charset="0"/>
              </a:rPr>
              <a:t>, encres de couleur et feutre noir »</a:t>
            </a:r>
          </a:p>
          <a:p>
            <a:pPr algn="just"/>
            <a:r>
              <a:rPr lang="fr-FR" sz="1300" dirty="0">
                <a:solidFill>
                  <a:schemeClr val="tx1"/>
                </a:solidFill>
                <a:latin typeface="Arial Rounded MT Bold" pitchFamily="34" charset="0"/>
              </a:rPr>
              <a:t>Objectifs : </a:t>
            </a:r>
            <a:r>
              <a:rPr lang="fr-FR" sz="1300" dirty="0">
                <a:solidFill>
                  <a:schemeClr val="tx1"/>
                </a:solidFill>
                <a:latin typeface="Script cole" pitchFamily="2" charset="0"/>
              </a:rPr>
              <a:t>Réduire les tracés en les limitant à l’espace proposé.</a:t>
            </a:r>
          </a:p>
          <a:p>
            <a:pPr algn="just"/>
            <a:r>
              <a:rPr lang="fr-FR" sz="1300" dirty="0">
                <a:latin typeface="Arial Rounded MT Bold" pitchFamily="34" charset="0"/>
              </a:rPr>
              <a:t>Tâche de l’enfant : </a:t>
            </a:r>
            <a:r>
              <a:rPr lang="fr-FR" sz="1300" dirty="0">
                <a:latin typeface="Script cole" pitchFamily="2" charset="0"/>
              </a:rPr>
              <a:t>Coller horizontalement des bandes de couleur en laissant un espace entre elles. Avec un coton-tige, au </a:t>
            </a:r>
            <a:r>
              <a:rPr lang="fr-FR" sz="1300" dirty="0" err="1">
                <a:latin typeface="Script cole" pitchFamily="2" charset="0"/>
              </a:rPr>
              <a:t>drawing</a:t>
            </a:r>
            <a:r>
              <a:rPr lang="fr-FR" sz="1300" dirty="0">
                <a:latin typeface="Script cole" pitchFamily="2" charset="0"/>
              </a:rPr>
              <a:t> </a:t>
            </a:r>
            <a:r>
              <a:rPr lang="fr-FR" sz="1300" dirty="0" err="1">
                <a:latin typeface="Script cole" pitchFamily="2" charset="0"/>
              </a:rPr>
              <a:t>gum</a:t>
            </a:r>
            <a:r>
              <a:rPr lang="fr-FR" sz="1300" dirty="0">
                <a:latin typeface="Script cole" pitchFamily="2" charset="0"/>
              </a:rPr>
              <a:t>, faire des traits verticaux sur les espaces blancs. Remplir ces espaces d’encre puis faire des traits verticaux sur les bandes de papier, puis sur tout la largeur des espaces blancs.</a:t>
            </a:r>
            <a:endParaRPr lang="fr-FR" sz="1300" dirty="0">
              <a:solidFill>
                <a:schemeClr val="tx1"/>
              </a:solidFill>
              <a:latin typeface="Script cole" pitchFamily="2" charset="0"/>
            </a:endParaRPr>
          </a:p>
        </p:txBody>
      </p:sp>
      <p:pic>
        <p:nvPicPr>
          <p:cNvPr id="22" name="Image 21"/>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20417" t="33216" r="14306" b="14073"/>
          <a:stretch/>
        </p:blipFill>
        <p:spPr>
          <a:xfrm rot="5400000">
            <a:off x="5346045" y="2505052"/>
            <a:ext cx="1598443" cy="968037"/>
          </a:xfrm>
          <a:prstGeom prst="rect">
            <a:avLst/>
          </a:prstGeom>
          <a:effectLst>
            <a:outerShdw blurRad="63500" sx="102000" sy="102000" algn="ctr" rotWithShape="0">
              <a:prstClr val="black">
                <a:alpha val="40000"/>
              </a:prstClr>
            </a:outerShdw>
          </a:effectLst>
        </p:spPr>
      </p:pic>
      <p:sp>
        <p:nvSpPr>
          <p:cNvPr id="23" name="Rectangle 22"/>
          <p:cNvSpPr/>
          <p:nvPr/>
        </p:nvSpPr>
        <p:spPr>
          <a:xfrm>
            <a:off x="129158" y="3930548"/>
            <a:ext cx="6624736" cy="1913568"/>
          </a:xfrm>
          <a:prstGeom prst="rect">
            <a:avLst/>
          </a:prstGeom>
          <a:solidFill>
            <a:schemeClr val="bg1"/>
          </a:solidFill>
          <a:ln>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400" dirty="0">
              <a:solidFill>
                <a:schemeClr val="tx1"/>
              </a:solidFill>
              <a:latin typeface="Script cole" pitchFamily="2" charset="0"/>
            </a:endParaRPr>
          </a:p>
        </p:txBody>
      </p:sp>
      <p:sp>
        <p:nvSpPr>
          <p:cNvPr id="24" name="ZoneTexte 23"/>
          <p:cNvSpPr txBox="1"/>
          <p:nvPr/>
        </p:nvSpPr>
        <p:spPr>
          <a:xfrm>
            <a:off x="140017" y="3956226"/>
            <a:ext cx="5377215" cy="1892826"/>
          </a:xfrm>
          <a:prstGeom prst="rect">
            <a:avLst/>
          </a:prstGeom>
          <a:noFill/>
        </p:spPr>
        <p:txBody>
          <a:bodyPr wrap="square" rtlCol="0">
            <a:spAutoFit/>
          </a:bodyPr>
          <a:lstStyle/>
          <a:p>
            <a:pPr algn="ctr"/>
            <a:r>
              <a:rPr lang="fr-FR" sz="1300" dirty="0">
                <a:solidFill>
                  <a:schemeClr val="tx1"/>
                </a:solidFill>
                <a:latin typeface="Arial Rounded MT Bold" pitchFamily="34" charset="0"/>
              </a:rPr>
              <a:t>Graphisme</a:t>
            </a:r>
            <a:r>
              <a:rPr lang="fr-FR" sz="1200" dirty="0">
                <a:latin typeface="Arial Rounded MT Bold" pitchFamily="34" charset="0"/>
              </a:rPr>
              <a:t> 1.4</a:t>
            </a:r>
            <a:r>
              <a:rPr lang="fr-FR" sz="1300" dirty="0">
                <a:solidFill>
                  <a:schemeClr val="tx1"/>
                </a:solidFill>
                <a:latin typeface="Arial Rounded MT Bold" pitchFamily="34" charset="0"/>
              </a:rPr>
              <a:t> : </a:t>
            </a:r>
            <a:r>
              <a:rPr lang="fr-FR" sz="1300" u="sng" dirty="0">
                <a:latin typeface="Script cole" pitchFamily="2" charset="0"/>
              </a:rPr>
              <a:t>Le trait vertical</a:t>
            </a:r>
          </a:p>
          <a:p>
            <a:pPr algn="ctr"/>
            <a:r>
              <a:rPr lang="fr-FR" sz="1300" i="1" dirty="0">
                <a:solidFill>
                  <a:schemeClr val="tx1"/>
                </a:solidFill>
                <a:latin typeface="Script cole" pitchFamily="2" charset="0"/>
              </a:rPr>
              <a:t>Séance « </a:t>
            </a:r>
            <a:r>
              <a:rPr lang="fr-FR" sz="1300" i="1" dirty="0" err="1">
                <a:solidFill>
                  <a:schemeClr val="tx1"/>
                </a:solidFill>
                <a:latin typeface="Script cole" pitchFamily="2" charset="0"/>
              </a:rPr>
              <a:t>Drawing</a:t>
            </a:r>
            <a:r>
              <a:rPr lang="fr-FR" sz="1300" i="1" dirty="0">
                <a:solidFill>
                  <a:schemeClr val="tx1"/>
                </a:solidFill>
                <a:latin typeface="Script cole" pitchFamily="2" charset="0"/>
              </a:rPr>
              <a:t> </a:t>
            </a:r>
            <a:r>
              <a:rPr lang="fr-FR" sz="1300" i="1" dirty="0" err="1">
                <a:solidFill>
                  <a:schemeClr val="tx1"/>
                </a:solidFill>
                <a:latin typeface="Script cole" pitchFamily="2" charset="0"/>
              </a:rPr>
              <a:t>gum</a:t>
            </a:r>
            <a:r>
              <a:rPr lang="fr-FR" sz="1300" i="1" dirty="0">
                <a:solidFill>
                  <a:schemeClr val="tx1"/>
                </a:solidFill>
                <a:latin typeface="Script cole" pitchFamily="2" charset="0"/>
              </a:rPr>
              <a:t>, encres de couleur et feutre noir »</a:t>
            </a:r>
          </a:p>
          <a:p>
            <a:pPr algn="just"/>
            <a:r>
              <a:rPr lang="fr-FR" sz="1300" dirty="0">
                <a:solidFill>
                  <a:schemeClr val="tx1"/>
                </a:solidFill>
                <a:latin typeface="Arial Rounded MT Bold" pitchFamily="34" charset="0"/>
              </a:rPr>
              <a:t>Objectifs : </a:t>
            </a:r>
            <a:r>
              <a:rPr lang="fr-FR" sz="1300" dirty="0">
                <a:solidFill>
                  <a:schemeClr val="tx1"/>
                </a:solidFill>
                <a:latin typeface="Script cole" pitchFamily="2" charset="0"/>
              </a:rPr>
              <a:t>Réduire les tracés en les limitant à l’espace proposé.</a:t>
            </a:r>
          </a:p>
          <a:p>
            <a:pPr algn="just"/>
            <a:r>
              <a:rPr lang="fr-FR" sz="1300" dirty="0">
                <a:latin typeface="Arial Rounded MT Bold" pitchFamily="34" charset="0"/>
              </a:rPr>
              <a:t>Tâche de l’enfant : </a:t>
            </a:r>
            <a:r>
              <a:rPr lang="fr-FR" sz="1300" dirty="0">
                <a:latin typeface="Script cole" pitchFamily="2" charset="0"/>
              </a:rPr>
              <a:t>Coller horizontalement des bandes de couleur en laissant un espace entre elles. Avec un coton-tige, au </a:t>
            </a:r>
            <a:r>
              <a:rPr lang="fr-FR" sz="1300" dirty="0" err="1">
                <a:latin typeface="Script cole" pitchFamily="2" charset="0"/>
              </a:rPr>
              <a:t>drawing</a:t>
            </a:r>
            <a:r>
              <a:rPr lang="fr-FR" sz="1300" dirty="0">
                <a:latin typeface="Script cole" pitchFamily="2" charset="0"/>
              </a:rPr>
              <a:t> </a:t>
            </a:r>
            <a:r>
              <a:rPr lang="fr-FR" sz="1300" dirty="0" err="1">
                <a:latin typeface="Script cole" pitchFamily="2" charset="0"/>
              </a:rPr>
              <a:t>gum</a:t>
            </a:r>
            <a:r>
              <a:rPr lang="fr-FR" sz="1300" dirty="0">
                <a:latin typeface="Script cole" pitchFamily="2" charset="0"/>
              </a:rPr>
              <a:t>, faire des traits verticaux sur les espaces blancs. Remplir ces espaces d’encre puis faire des traits verticaux sur les bandes de papier, puis sur tout la largeur des espaces blancs.</a:t>
            </a:r>
            <a:endParaRPr lang="fr-FR" sz="1300" dirty="0">
              <a:solidFill>
                <a:schemeClr val="tx1"/>
              </a:solidFill>
              <a:latin typeface="Script cole" pitchFamily="2" charset="0"/>
            </a:endParaRPr>
          </a:p>
        </p:txBody>
      </p:sp>
      <p:pic>
        <p:nvPicPr>
          <p:cNvPr id="25" name="Image 24"/>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20417" t="33216" r="14306" b="14073"/>
          <a:stretch/>
        </p:blipFill>
        <p:spPr>
          <a:xfrm rot="5400000">
            <a:off x="5346045" y="4418620"/>
            <a:ext cx="1598443" cy="968037"/>
          </a:xfrm>
          <a:prstGeom prst="rect">
            <a:avLst/>
          </a:prstGeom>
          <a:effectLst>
            <a:outerShdw blurRad="63500" sx="102000" sy="102000" algn="ctr" rotWithShape="0">
              <a:prstClr val="black">
                <a:alpha val="40000"/>
              </a:prstClr>
            </a:outerShdw>
          </a:effectLst>
        </p:spPr>
      </p:pic>
      <p:sp>
        <p:nvSpPr>
          <p:cNvPr id="26" name="Rectangle 25"/>
          <p:cNvSpPr/>
          <p:nvPr/>
        </p:nvSpPr>
        <p:spPr>
          <a:xfrm>
            <a:off x="129158" y="5844116"/>
            <a:ext cx="6624736" cy="1913568"/>
          </a:xfrm>
          <a:prstGeom prst="rect">
            <a:avLst/>
          </a:prstGeom>
          <a:solidFill>
            <a:schemeClr val="bg1"/>
          </a:solidFill>
          <a:ln>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400" dirty="0">
              <a:solidFill>
                <a:schemeClr val="tx1"/>
              </a:solidFill>
              <a:latin typeface="Script cole" pitchFamily="2" charset="0"/>
            </a:endParaRPr>
          </a:p>
        </p:txBody>
      </p:sp>
      <p:sp>
        <p:nvSpPr>
          <p:cNvPr id="27" name="ZoneTexte 26"/>
          <p:cNvSpPr txBox="1"/>
          <p:nvPr/>
        </p:nvSpPr>
        <p:spPr>
          <a:xfrm>
            <a:off x="140017" y="5869794"/>
            <a:ext cx="5377215" cy="1892826"/>
          </a:xfrm>
          <a:prstGeom prst="rect">
            <a:avLst/>
          </a:prstGeom>
          <a:noFill/>
        </p:spPr>
        <p:txBody>
          <a:bodyPr wrap="square" rtlCol="0">
            <a:spAutoFit/>
          </a:bodyPr>
          <a:lstStyle/>
          <a:p>
            <a:pPr algn="ctr"/>
            <a:r>
              <a:rPr lang="fr-FR" sz="1300" dirty="0">
                <a:solidFill>
                  <a:schemeClr val="tx1"/>
                </a:solidFill>
                <a:latin typeface="Arial Rounded MT Bold" pitchFamily="34" charset="0"/>
              </a:rPr>
              <a:t>Graphisme</a:t>
            </a:r>
            <a:r>
              <a:rPr lang="fr-FR" sz="1200" dirty="0">
                <a:latin typeface="Arial Rounded MT Bold" pitchFamily="34" charset="0"/>
              </a:rPr>
              <a:t> 1.4</a:t>
            </a:r>
            <a:r>
              <a:rPr lang="fr-FR" sz="1300" dirty="0">
                <a:solidFill>
                  <a:schemeClr val="tx1"/>
                </a:solidFill>
                <a:latin typeface="Arial Rounded MT Bold" pitchFamily="34" charset="0"/>
              </a:rPr>
              <a:t> : </a:t>
            </a:r>
            <a:r>
              <a:rPr lang="fr-FR" sz="1300" u="sng" dirty="0">
                <a:latin typeface="Script cole" pitchFamily="2" charset="0"/>
              </a:rPr>
              <a:t>Le trait vertical</a:t>
            </a:r>
          </a:p>
          <a:p>
            <a:pPr algn="ctr"/>
            <a:r>
              <a:rPr lang="fr-FR" sz="1300" i="1" dirty="0">
                <a:solidFill>
                  <a:schemeClr val="tx1"/>
                </a:solidFill>
                <a:latin typeface="Script cole" pitchFamily="2" charset="0"/>
              </a:rPr>
              <a:t>Séance « </a:t>
            </a:r>
            <a:r>
              <a:rPr lang="fr-FR" sz="1300" i="1" dirty="0" err="1">
                <a:solidFill>
                  <a:schemeClr val="tx1"/>
                </a:solidFill>
                <a:latin typeface="Script cole" pitchFamily="2" charset="0"/>
              </a:rPr>
              <a:t>Drawing</a:t>
            </a:r>
            <a:r>
              <a:rPr lang="fr-FR" sz="1300" i="1" dirty="0">
                <a:solidFill>
                  <a:schemeClr val="tx1"/>
                </a:solidFill>
                <a:latin typeface="Script cole" pitchFamily="2" charset="0"/>
              </a:rPr>
              <a:t> </a:t>
            </a:r>
            <a:r>
              <a:rPr lang="fr-FR" sz="1300" i="1" dirty="0" err="1">
                <a:solidFill>
                  <a:schemeClr val="tx1"/>
                </a:solidFill>
                <a:latin typeface="Script cole" pitchFamily="2" charset="0"/>
              </a:rPr>
              <a:t>gum</a:t>
            </a:r>
            <a:r>
              <a:rPr lang="fr-FR" sz="1300" i="1" dirty="0">
                <a:solidFill>
                  <a:schemeClr val="tx1"/>
                </a:solidFill>
                <a:latin typeface="Script cole" pitchFamily="2" charset="0"/>
              </a:rPr>
              <a:t>, encres de couleur et feutre noir »</a:t>
            </a:r>
          </a:p>
          <a:p>
            <a:pPr algn="just"/>
            <a:r>
              <a:rPr lang="fr-FR" sz="1300" dirty="0">
                <a:solidFill>
                  <a:schemeClr val="tx1"/>
                </a:solidFill>
                <a:latin typeface="Arial Rounded MT Bold" pitchFamily="34" charset="0"/>
              </a:rPr>
              <a:t>Objectifs : </a:t>
            </a:r>
            <a:r>
              <a:rPr lang="fr-FR" sz="1300" dirty="0">
                <a:solidFill>
                  <a:schemeClr val="tx1"/>
                </a:solidFill>
                <a:latin typeface="Script cole" pitchFamily="2" charset="0"/>
              </a:rPr>
              <a:t>Réduire les tracés en les limitant à l’espace proposé.</a:t>
            </a:r>
          </a:p>
          <a:p>
            <a:pPr algn="just"/>
            <a:r>
              <a:rPr lang="fr-FR" sz="1300" dirty="0">
                <a:latin typeface="Arial Rounded MT Bold" pitchFamily="34" charset="0"/>
              </a:rPr>
              <a:t>Tâche de l’enfant : </a:t>
            </a:r>
            <a:r>
              <a:rPr lang="fr-FR" sz="1300" dirty="0">
                <a:latin typeface="Script cole" pitchFamily="2" charset="0"/>
              </a:rPr>
              <a:t>Coller horizontalement des bandes de couleur en laissant un espace entre elles. Avec un coton-tige, au </a:t>
            </a:r>
            <a:r>
              <a:rPr lang="fr-FR" sz="1300" dirty="0" err="1">
                <a:latin typeface="Script cole" pitchFamily="2" charset="0"/>
              </a:rPr>
              <a:t>drawing</a:t>
            </a:r>
            <a:r>
              <a:rPr lang="fr-FR" sz="1300" dirty="0">
                <a:latin typeface="Script cole" pitchFamily="2" charset="0"/>
              </a:rPr>
              <a:t> </a:t>
            </a:r>
            <a:r>
              <a:rPr lang="fr-FR" sz="1300" dirty="0" err="1">
                <a:latin typeface="Script cole" pitchFamily="2" charset="0"/>
              </a:rPr>
              <a:t>gum</a:t>
            </a:r>
            <a:r>
              <a:rPr lang="fr-FR" sz="1300" dirty="0">
                <a:latin typeface="Script cole" pitchFamily="2" charset="0"/>
              </a:rPr>
              <a:t>, faire des traits verticaux sur les espaces blancs. Remplir ces espaces d’encre puis faire des traits verticaux sur les bandes de papier, puis sur tout la largeur des espaces blancs.</a:t>
            </a:r>
            <a:endParaRPr lang="fr-FR" sz="1300" dirty="0">
              <a:solidFill>
                <a:schemeClr val="tx1"/>
              </a:solidFill>
              <a:latin typeface="Script cole" pitchFamily="2" charset="0"/>
            </a:endParaRPr>
          </a:p>
        </p:txBody>
      </p:sp>
      <p:pic>
        <p:nvPicPr>
          <p:cNvPr id="28" name="Image 27"/>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20417" t="33216" r="14306" b="14073"/>
          <a:stretch/>
        </p:blipFill>
        <p:spPr>
          <a:xfrm rot="5400000">
            <a:off x="5346045" y="6332188"/>
            <a:ext cx="1598443" cy="968037"/>
          </a:xfrm>
          <a:prstGeom prst="rect">
            <a:avLst/>
          </a:prstGeom>
          <a:effectLst>
            <a:outerShdw blurRad="63500" sx="102000" sy="102000" algn="ctr" rotWithShape="0">
              <a:prstClr val="black">
                <a:alpha val="40000"/>
              </a:prstClr>
            </a:outerShdw>
          </a:effectLst>
        </p:spPr>
      </p:pic>
      <p:sp>
        <p:nvSpPr>
          <p:cNvPr id="29" name="Rectangle 28"/>
          <p:cNvSpPr/>
          <p:nvPr/>
        </p:nvSpPr>
        <p:spPr>
          <a:xfrm>
            <a:off x="129158" y="7752748"/>
            <a:ext cx="6624736" cy="1913568"/>
          </a:xfrm>
          <a:prstGeom prst="rect">
            <a:avLst/>
          </a:prstGeom>
          <a:solidFill>
            <a:schemeClr val="bg1"/>
          </a:solidFill>
          <a:ln>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400" dirty="0">
              <a:solidFill>
                <a:schemeClr val="tx1"/>
              </a:solidFill>
              <a:latin typeface="Script cole" pitchFamily="2" charset="0"/>
            </a:endParaRPr>
          </a:p>
        </p:txBody>
      </p:sp>
      <p:sp>
        <p:nvSpPr>
          <p:cNvPr id="30" name="ZoneTexte 29"/>
          <p:cNvSpPr txBox="1"/>
          <p:nvPr/>
        </p:nvSpPr>
        <p:spPr>
          <a:xfrm>
            <a:off x="140017" y="7778426"/>
            <a:ext cx="5377215" cy="1892826"/>
          </a:xfrm>
          <a:prstGeom prst="rect">
            <a:avLst/>
          </a:prstGeom>
          <a:noFill/>
        </p:spPr>
        <p:txBody>
          <a:bodyPr wrap="square" rtlCol="0">
            <a:spAutoFit/>
          </a:bodyPr>
          <a:lstStyle/>
          <a:p>
            <a:pPr algn="ctr"/>
            <a:r>
              <a:rPr lang="fr-FR" sz="1300" dirty="0">
                <a:solidFill>
                  <a:schemeClr val="tx1"/>
                </a:solidFill>
                <a:latin typeface="Arial Rounded MT Bold" pitchFamily="34" charset="0"/>
              </a:rPr>
              <a:t>Graphisme</a:t>
            </a:r>
            <a:r>
              <a:rPr lang="fr-FR" sz="1200" dirty="0">
                <a:latin typeface="Arial Rounded MT Bold" pitchFamily="34" charset="0"/>
              </a:rPr>
              <a:t> 1.4</a:t>
            </a:r>
            <a:r>
              <a:rPr lang="fr-FR" sz="1300" dirty="0">
                <a:solidFill>
                  <a:schemeClr val="tx1"/>
                </a:solidFill>
                <a:latin typeface="Arial Rounded MT Bold" pitchFamily="34" charset="0"/>
              </a:rPr>
              <a:t> : </a:t>
            </a:r>
            <a:r>
              <a:rPr lang="fr-FR" sz="1300" u="sng" dirty="0">
                <a:latin typeface="Script cole" pitchFamily="2" charset="0"/>
              </a:rPr>
              <a:t>Le trait vertical</a:t>
            </a:r>
          </a:p>
          <a:p>
            <a:pPr algn="ctr"/>
            <a:r>
              <a:rPr lang="fr-FR" sz="1300" i="1" dirty="0">
                <a:solidFill>
                  <a:schemeClr val="tx1"/>
                </a:solidFill>
                <a:latin typeface="Script cole" pitchFamily="2" charset="0"/>
              </a:rPr>
              <a:t>Séance « </a:t>
            </a:r>
            <a:r>
              <a:rPr lang="fr-FR" sz="1300" i="1" dirty="0" err="1">
                <a:solidFill>
                  <a:schemeClr val="tx1"/>
                </a:solidFill>
                <a:latin typeface="Script cole" pitchFamily="2" charset="0"/>
              </a:rPr>
              <a:t>Drawing</a:t>
            </a:r>
            <a:r>
              <a:rPr lang="fr-FR" sz="1300" i="1" dirty="0">
                <a:solidFill>
                  <a:schemeClr val="tx1"/>
                </a:solidFill>
                <a:latin typeface="Script cole" pitchFamily="2" charset="0"/>
              </a:rPr>
              <a:t> </a:t>
            </a:r>
            <a:r>
              <a:rPr lang="fr-FR" sz="1300" i="1" dirty="0" err="1">
                <a:solidFill>
                  <a:schemeClr val="tx1"/>
                </a:solidFill>
                <a:latin typeface="Script cole" pitchFamily="2" charset="0"/>
              </a:rPr>
              <a:t>gum</a:t>
            </a:r>
            <a:r>
              <a:rPr lang="fr-FR" sz="1300" i="1" dirty="0">
                <a:solidFill>
                  <a:schemeClr val="tx1"/>
                </a:solidFill>
                <a:latin typeface="Script cole" pitchFamily="2" charset="0"/>
              </a:rPr>
              <a:t>, encres de couleur et feutre noir »</a:t>
            </a:r>
          </a:p>
          <a:p>
            <a:pPr algn="just"/>
            <a:r>
              <a:rPr lang="fr-FR" sz="1300" dirty="0">
                <a:solidFill>
                  <a:schemeClr val="tx1"/>
                </a:solidFill>
                <a:latin typeface="Arial Rounded MT Bold" pitchFamily="34" charset="0"/>
              </a:rPr>
              <a:t>Objectifs : </a:t>
            </a:r>
            <a:r>
              <a:rPr lang="fr-FR" sz="1300" dirty="0">
                <a:solidFill>
                  <a:schemeClr val="tx1"/>
                </a:solidFill>
                <a:latin typeface="Script cole" pitchFamily="2" charset="0"/>
              </a:rPr>
              <a:t>Réduire les tracés en les limitant à l’espace proposé.</a:t>
            </a:r>
          </a:p>
          <a:p>
            <a:pPr algn="just"/>
            <a:r>
              <a:rPr lang="fr-FR" sz="1300" dirty="0">
                <a:latin typeface="Arial Rounded MT Bold" pitchFamily="34" charset="0"/>
              </a:rPr>
              <a:t>Tâche de l’enfant : </a:t>
            </a:r>
            <a:r>
              <a:rPr lang="fr-FR" sz="1300" dirty="0">
                <a:latin typeface="Script cole" pitchFamily="2" charset="0"/>
              </a:rPr>
              <a:t>Coller horizontalement des bandes de couleur en laissant un espace entre elles. Avec un coton-tige, au </a:t>
            </a:r>
            <a:r>
              <a:rPr lang="fr-FR" sz="1300" dirty="0" err="1">
                <a:latin typeface="Script cole" pitchFamily="2" charset="0"/>
              </a:rPr>
              <a:t>drawing</a:t>
            </a:r>
            <a:r>
              <a:rPr lang="fr-FR" sz="1300" dirty="0">
                <a:latin typeface="Script cole" pitchFamily="2" charset="0"/>
              </a:rPr>
              <a:t> </a:t>
            </a:r>
            <a:r>
              <a:rPr lang="fr-FR" sz="1300" dirty="0" err="1">
                <a:latin typeface="Script cole" pitchFamily="2" charset="0"/>
              </a:rPr>
              <a:t>gum</a:t>
            </a:r>
            <a:r>
              <a:rPr lang="fr-FR" sz="1300" dirty="0">
                <a:latin typeface="Script cole" pitchFamily="2" charset="0"/>
              </a:rPr>
              <a:t>, faire des traits verticaux sur les espaces blancs. Remplir ces espaces d’encre puis faire des traits verticaux sur les bandes de papier, puis sur tout la largeur des espaces blancs.</a:t>
            </a:r>
            <a:endParaRPr lang="fr-FR" sz="1300" dirty="0">
              <a:solidFill>
                <a:schemeClr val="tx1"/>
              </a:solidFill>
              <a:latin typeface="Script cole" pitchFamily="2" charset="0"/>
            </a:endParaRPr>
          </a:p>
        </p:txBody>
      </p:sp>
      <p:pic>
        <p:nvPicPr>
          <p:cNvPr id="31" name="Image 30"/>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20417" t="33216" r="14306" b="14073"/>
          <a:stretch/>
        </p:blipFill>
        <p:spPr>
          <a:xfrm rot="5400000">
            <a:off x="5346045" y="8240820"/>
            <a:ext cx="1598443" cy="968037"/>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6858101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129158" y="2016980"/>
            <a:ext cx="6624736" cy="1913568"/>
          </a:xfrm>
          <a:prstGeom prst="rect">
            <a:avLst/>
          </a:prstGeom>
          <a:solidFill>
            <a:schemeClr val="bg1"/>
          </a:solidFill>
          <a:ln>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400" dirty="0">
              <a:solidFill>
                <a:schemeClr val="tx1"/>
              </a:solidFill>
              <a:latin typeface="Script cole" pitchFamily="2" charset="0"/>
            </a:endParaRPr>
          </a:p>
        </p:txBody>
      </p:sp>
      <p:sp>
        <p:nvSpPr>
          <p:cNvPr id="18" name="ZoneTexte 17"/>
          <p:cNvSpPr txBox="1"/>
          <p:nvPr/>
        </p:nvSpPr>
        <p:spPr>
          <a:xfrm>
            <a:off x="140017" y="2016980"/>
            <a:ext cx="4801151" cy="1815882"/>
          </a:xfrm>
          <a:prstGeom prst="rect">
            <a:avLst/>
          </a:prstGeom>
          <a:noFill/>
        </p:spPr>
        <p:txBody>
          <a:bodyPr wrap="square" rtlCol="0">
            <a:spAutoFit/>
          </a:bodyPr>
          <a:lstStyle/>
          <a:p>
            <a:pPr algn="ctr"/>
            <a:r>
              <a:rPr lang="fr-FR" sz="1400" dirty="0">
                <a:solidFill>
                  <a:schemeClr val="tx1"/>
                </a:solidFill>
                <a:latin typeface="Arial Rounded MT Bold" pitchFamily="34" charset="0"/>
              </a:rPr>
              <a:t>Graphisme</a:t>
            </a:r>
            <a:r>
              <a:rPr lang="fr-FR" sz="1400" dirty="0">
                <a:latin typeface="Arial Rounded MT Bold" pitchFamily="34" charset="0"/>
              </a:rPr>
              <a:t> 1.5</a:t>
            </a:r>
            <a:r>
              <a:rPr lang="fr-FR" sz="1400" dirty="0">
                <a:solidFill>
                  <a:schemeClr val="tx1"/>
                </a:solidFill>
                <a:latin typeface="Arial Rounded MT Bold" pitchFamily="34" charset="0"/>
              </a:rPr>
              <a:t> : </a:t>
            </a:r>
            <a:r>
              <a:rPr lang="fr-FR" sz="1400" u="sng" dirty="0">
                <a:latin typeface="Script cole" pitchFamily="2" charset="0"/>
              </a:rPr>
              <a:t>Le trait horizontal</a:t>
            </a:r>
          </a:p>
          <a:p>
            <a:pPr algn="ctr"/>
            <a:r>
              <a:rPr lang="fr-FR" sz="1400" i="1" dirty="0">
                <a:solidFill>
                  <a:schemeClr val="tx1"/>
                </a:solidFill>
                <a:latin typeface="Script cole" pitchFamily="2" charset="0"/>
              </a:rPr>
              <a:t>Séance « Etiquettes adhésives et feutres »</a:t>
            </a:r>
          </a:p>
          <a:p>
            <a:pPr algn="just"/>
            <a:r>
              <a:rPr lang="fr-FR" sz="1400" dirty="0">
                <a:solidFill>
                  <a:schemeClr val="tx1"/>
                </a:solidFill>
                <a:latin typeface="Arial Rounded MT Bold" pitchFamily="34" charset="0"/>
              </a:rPr>
              <a:t>Objectifs : </a:t>
            </a:r>
            <a:r>
              <a:rPr lang="fr-FR" sz="1400" dirty="0">
                <a:solidFill>
                  <a:schemeClr val="tx1"/>
                </a:solidFill>
                <a:latin typeface="Script cole" pitchFamily="2" charset="0"/>
              </a:rPr>
              <a:t>Agir dans un espace délimité.</a:t>
            </a:r>
          </a:p>
          <a:p>
            <a:pPr algn="just"/>
            <a:r>
              <a:rPr lang="fr-FR" sz="1400" dirty="0">
                <a:latin typeface="Arial Rounded MT Bold" pitchFamily="34" charset="0"/>
              </a:rPr>
              <a:t>Tâche de l’enfant : </a:t>
            </a:r>
            <a:r>
              <a:rPr lang="fr-FR" sz="1400" dirty="0">
                <a:latin typeface="Script cole" pitchFamily="2" charset="0"/>
              </a:rPr>
              <a:t>Disposer sur la feuille verte les cinq étiquettes blanches autocollantes autour du rond jaune. Tracer au feutre sur ces étiquettes, des traits horizontaux espacés en partant du bord gauche. Changer de couleur à chaque étiquette.</a:t>
            </a:r>
            <a:endParaRPr lang="fr-FR" sz="1400" dirty="0">
              <a:solidFill>
                <a:schemeClr val="tx1"/>
              </a:solidFill>
              <a:latin typeface="Script cole" pitchFamily="2" charset="0"/>
            </a:endParaRPr>
          </a:p>
        </p:txBody>
      </p:sp>
      <p:pic>
        <p:nvPicPr>
          <p:cNvPr id="19" name="Image 18"/>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23646" t="25306" r="12048" b="20034"/>
          <a:stretch/>
        </p:blipFill>
        <p:spPr>
          <a:xfrm>
            <a:off x="4933447" y="2462877"/>
            <a:ext cx="1694275" cy="1080120"/>
          </a:xfrm>
          <a:prstGeom prst="rect">
            <a:avLst/>
          </a:prstGeom>
          <a:effectLst>
            <a:outerShdw blurRad="63500" sx="102000" sy="102000" algn="ctr" rotWithShape="0">
              <a:prstClr val="black">
                <a:alpha val="40000"/>
              </a:prstClr>
            </a:outerShdw>
          </a:effectLst>
        </p:spPr>
      </p:pic>
      <p:sp>
        <p:nvSpPr>
          <p:cNvPr id="20" name="Rectangle 19"/>
          <p:cNvSpPr/>
          <p:nvPr/>
        </p:nvSpPr>
        <p:spPr>
          <a:xfrm>
            <a:off x="129158" y="103412"/>
            <a:ext cx="6624736" cy="1913568"/>
          </a:xfrm>
          <a:prstGeom prst="rect">
            <a:avLst/>
          </a:prstGeom>
          <a:solidFill>
            <a:schemeClr val="bg1"/>
          </a:solidFill>
          <a:ln>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400" dirty="0">
              <a:solidFill>
                <a:schemeClr val="tx1"/>
              </a:solidFill>
              <a:latin typeface="Script cole" pitchFamily="2" charset="0"/>
            </a:endParaRPr>
          </a:p>
        </p:txBody>
      </p:sp>
      <p:sp>
        <p:nvSpPr>
          <p:cNvPr id="21" name="ZoneTexte 20"/>
          <p:cNvSpPr txBox="1"/>
          <p:nvPr/>
        </p:nvSpPr>
        <p:spPr>
          <a:xfrm>
            <a:off x="140017" y="103412"/>
            <a:ext cx="4801151" cy="1815882"/>
          </a:xfrm>
          <a:prstGeom prst="rect">
            <a:avLst/>
          </a:prstGeom>
          <a:noFill/>
        </p:spPr>
        <p:txBody>
          <a:bodyPr wrap="square" rtlCol="0">
            <a:spAutoFit/>
          </a:bodyPr>
          <a:lstStyle/>
          <a:p>
            <a:pPr algn="ctr"/>
            <a:r>
              <a:rPr lang="fr-FR" sz="1400" dirty="0">
                <a:solidFill>
                  <a:schemeClr val="tx1"/>
                </a:solidFill>
                <a:latin typeface="Arial Rounded MT Bold" pitchFamily="34" charset="0"/>
              </a:rPr>
              <a:t>Graphisme</a:t>
            </a:r>
            <a:r>
              <a:rPr lang="fr-FR" sz="1400" dirty="0">
                <a:latin typeface="Arial Rounded MT Bold" pitchFamily="34" charset="0"/>
              </a:rPr>
              <a:t> 1.5</a:t>
            </a:r>
            <a:r>
              <a:rPr lang="fr-FR" sz="1400" dirty="0">
                <a:solidFill>
                  <a:schemeClr val="tx1"/>
                </a:solidFill>
                <a:latin typeface="Arial Rounded MT Bold" pitchFamily="34" charset="0"/>
              </a:rPr>
              <a:t> : </a:t>
            </a:r>
            <a:r>
              <a:rPr lang="fr-FR" sz="1400" u="sng" dirty="0">
                <a:latin typeface="Script cole" pitchFamily="2" charset="0"/>
              </a:rPr>
              <a:t>Le trait horizontal</a:t>
            </a:r>
          </a:p>
          <a:p>
            <a:pPr algn="ctr"/>
            <a:r>
              <a:rPr lang="fr-FR" sz="1400" i="1" dirty="0">
                <a:solidFill>
                  <a:schemeClr val="tx1"/>
                </a:solidFill>
                <a:latin typeface="Script cole" pitchFamily="2" charset="0"/>
              </a:rPr>
              <a:t>Séance « Etiquettes adhésives et feutres »</a:t>
            </a:r>
          </a:p>
          <a:p>
            <a:pPr algn="just"/>
            <a:r>
              <a:rPr lang="fr-FR" sz="1400" dirty="0">
                <a:solidFill>
                  <a:schemeClr val="tx1"/>
                </a:solidFill>
                <a:latin typeface="Arial Rounded MT Bold" pitchFamily="34" charset="0"/>
              </a:rPr>
              <a:t>Objectifs : </a:t>
            </a:r>
            <a:r>
              <a:rPr lang="fr-FR" sz="1400" dirty="0">
                <a:solidFill>
                  <a:schemeClr val="tx1"/>
                </a:solidFill>
                <a:latin typeface="Script cole" pitchFamily="2" charset="0"/>
              </a:rPr>
              <a:t>Agir dans un espace délimité.</a:t>
            </a:r>
          </a:p>
          <a:p>
            <a:pPr algn="just"/>
            <a:r>
              <a:rPr lang="fr-FR" sz="1400" dirty="0">
                <a:latin typeface="Arial Rounded MT Bold" pitchFamily="34" charset="0"/>
              </a:rPr>
              <a:t>Tâche de l’enfant : </a:t>
            </a:r>
            <a:r>
              <a:rPr lang="fr-FR" sz="1400" dirty="0">
                <a:latin typeface="Script cole" pitchFamily="2" charset="0"/>
              </a:rPr>
              <a:t>Disposer sur la feuille verte les cinq étiquettes blanches autocollantes autour du rond jaune. Tracer au feutre sur ces étiquettes, des traits horizontaux espacés en partant du bord gauche. Changer de couleur à chaque étiquette.</a:t>
            </a:r>
            <a:endParaRPr lang="fr-FR" sz="1400" dirty="0">
              <a:solidFill>
                <a:schemeClr val="tx1"/>
              </a:solidFill>
              <a:latin typeface="Script cole" pitchFamily="2" charset="0"/>
            </a:endParaRPr>
          </a:p>
        </p:txBody>
      </p:sp>
      <p:pic>
        <p:nvPicPr>
          <p:cNvPr id="22" name="Image 21"/>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23646" t="25306" r="12048" b="20034"/>
          <a:stretch/>
        </p:blipFill>
        <p:spPr>
          <a:xfrm>
            <a:off x="4933447" y="549309"/>
            <a:ext cx="1694275" cy="1080120"/>
          </a:xfrm>
          <a:prstGeom prst="rect">
            <a:avLst/>
          </a:prstGeom>
          <a:effectLst>
            <a:outerShdw blurRad="63500" sx="102000" sy="102000" algn="ctr" rotWithShape="0">
              <a:prstClr val="black">
                <a:alpha val="40000"/>
              </a:prstClr>
            </a:outerShdw>
          </a:effectLst>
        </p:spPr>
      </p:pic>
      <p:sp>
        <p:nvSpPr>
          <p:cNvPr id="23" name="Rectangle 22"/>
          <p:cNvSpPr/>
          <p:nvPr/>
        </p:nvSpPr>
        <p:spPr>
          <a:xfrm>
            <a:off x="129158" y="3930548"/>
            <a:ext cx="6624736" cy="1913568"/>
          </a:xfrm>
          <a:prstGeom prst="rect">
            <a:avLst/>
          </a:prstGeom>
          <a:solidFill>
            <a:schemeClr val="bg1"/>
          </a:solidFill>
          <a:ln>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400" dirty="0">
              <a:solidFill>
                <a:schemeClr val="tx1"/>
              </a:solidFill>
              <a:latin typeface="Script cole" pitchFamily="2" charset="0"/>
            </a:endParaRPr>
          </a:p>
        </p:txBody>
      </p:sp>
      <p:sp>
        <p:nvSpPr>
          <p:cNvPr id="24" name="ZoneTexte 23"/>
          <p:cNvSpPr txBox="1"/>
          <p:nvPr/>
        </p:nvSpPr>
        <p:spPr>
          <a:xfrm>
            <a:off x="140017" y="3930548"/>
            <a:ext cx="4801151" cy="1815882"/>
          </a:xfrm>
          <a:prstGeom prst="rect">
            <a:avLst/>
          </a:prstGeom>
          <a:noFill/>
        </p:spPr>
        <p:txBody>
          <a:bodyPr wrap="square" rtlCol="0">
            <a:spAutoFit/>
          </a:bodyPr>
          <a:lstStyle/>
          <a:p>
            <a:pPr algn="ctr"/>
            <a:r>
              <a:rPr lang="fr-FR" sz="1400" dirty="0">
                <a:solidFill>
                  <a:schemeClr val="tx1"/>
                </a:solidFill>
                <a:latin typeface="Arial Rounded MT Bold" pitchFamily="34" charset="0"/>
              </a:rPr>
              <a:t>Graphisme</a:t>
            </a:r>
            <a:r>
              <a:rPr lang="fr-FR" sz="1400" dirty="0">
                <a:latin typeface="Arial Rounded MT Bold" pitchFamily="34" charset="0"/>
              </a:rPr>
              <a:t> 1.5</a:t>
            </a:r>
            <a:r>
              <a:rPr lang="fr-FR" sz="1400" dirty="0">
                <a:solidFill>
                  <a:schemeClr val="tx1"/>
                </a:solidFill>
                <a:latin typeface="Arial Rounded MT Bold" pitchFamily="34" charset="0"/>
              </a:rPr>
              <a:t> : </a:t>
            </a:r>
            <a:r>
              <a:rPr lang="fr-FR" sz="1400" u="sng" dirty="0">
                <a:latin typeface="Script cole" pitchFamily="2" charset="0"/>
              </a:rPr>
              <a:t>Le trait horizontal</a:t>
            </a:r>
          </a:p>
          <a:p>
            <a:pPr algn="ctr"/>
            <a:r>
              <a:rPr lang="fr-FR" sz="1400" i="1" dirty="0">
                <a:solidFill>
                  <a:schemeClr val="tx1"/>
                </a:solidFill>
                <a:latin typeface="Script cole" pitchFamily="2" charset="0"/>
              </a:rPr>
              <a:t>Séance « Etiquettes adhésives et feutres »</a:t>
            </a:r>
          </a:p>
          <a:p>
            <a:pPr algn="just"/>
            <a:r>
              <a:rPr lang="fr-FR" sz="1400" dirty="0">
                <a:solidFill>
                  <a:schemeClr val="tx1"/>
                </a:solidFill>
                <a:latin typeface="Arial Rounded MT Bold" pitchFamily="34" charset="0"/>
              </a:rPr>
              <a:t>Objectifs : </a:t>
            </a:r>
            <a:r>
              <a:rPr lang="fr-FR" sz="1400" dirty="0">
                <a:solidFill>
                  <a:schemeClr val="tx1"/>
                </a:solidFill>
                <a:latin typeface="Script cole" pitchFamily="2" charset="0"/>
              </a:rPr>
              <a:t>Agir dans un espace délimité.</a:t>
            </a:r>
          </a:p>
          <a:p>
            <a:pPr algn="just"/>
            <a:r>
              <a:rPr lang="fr-FR" sz="1400" dirty="0">
                <a:latin typeface="Arial Rounded MT Bold" pitchFamily="34" charset="0"/>
              </a:rPr>
              <a:t>Tâche de l’enfant : </a:t>
            </a:r>
            <a:r>
              <a:rPr lang="fr-FR" sz="1400" dirty="0">
                <a:latin typeface="Script cole" pitchFamily="2" charset="0"/>
              </a:rPr>
              <a:t>Disposer sur la feuille verte les cinq étiquettes blanches autocollantes autour du rond jaune. Tracer au feutre sur ces étiquettes, des traits horizontaux espacés en partant du bord gauche. Changer de couleur à chaque étiquette.</a:t>
            </a:r>
            <a:endParaRPr lang="fr-FR" sz="1400" dirty="0">
              <a:solidFill>
                <a:schemeClr val="tx1"/>
              </a:solidFill>
              <a:latin typeface="Script cole" pitchFamily="2" charset="0"/>
            </a:endParaRPr>
          </a:p>
        </p:txBody>
      </p:sp>
      <p:pic>
        <p:nvPicPr>
          <p:cNvPr id="25" name="Image 24"/>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23646" t="25306" r="12048" b="20034"/>
          <a:stretch/>
        </p:blipFill>
        <p:spPr>
          <a:xfrm>
            <a:off x="4933447" y="4376445"/>
            <a:ext cx="1694275" cy="1080120"/>
          </a:xfrm>
          <a:prstGeom prst="rect">
            <a:avLst/>
          </a:prstGeom>
          <a:effectLst>
            <a:outerShdw blurRad="63500" sx="102000" sy="102000" algn="ctr" rotWithShape="0">
              <a:prstClr val="black">
                <a:alpha val="40000"/>
              </a:prstClr>
            </a:outerShdw>
          </a:effectLst>
        </p:spPr>
      </p:pic>
      <p:sp>
        <p:nvSpPr>
          <p:cNvPr id="26" name="Rectangle 25"/>
          <p:cNvSpPr/>
          <p:nvPr/>
        </p:nvSpPr>
        <p:spPr>
          <a:xfrm>
            <a:off x="129158" y="5844116"/>
            <a:ext cx="6624736" cy="1913568"/>
          </a:xfrm>
          <a:prstGeom prst="rect">
            <a:avLst/>
          </a:prstGeom>
          <a:solidFill>
            <a:schemeClr val="bg1"/>
          </a:solidFill>
          <a:ln>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400" dirty="0">
              <a:solidFill>
                <a:schemeClr val="tx1"/>
              </a:solidFill>
              <a:latin typeface="Script cole" pitchFamily="2" charset="0"/>
            </a:endParaRPr>
          </a:p>
        </p:txBody>
      </p:sp>
      <p:sp>
        <p:nvSpPr>
          <p:cNvPr id="27" name="ZoneTexte 26"/>
          <p:cNvSpPr txBox="1"/>
          <p:nvPr/>
        </p:nvSpPr>
        <p:spPr>
          <a:xfrm>
            <a:off x="140017" y="5844116"/>
            <a:ext cx="4801151" cy="1815882"/>
          </a:xfrm>
          <a:prstGeom prst="rect">
            <a:avLst/>
          </a:prstGeom>
          <a:noFill/>
        </p:spPr>
        <p:txBody>
          <a:bodyPr wrap="square" rtlCol="0">
            <a:spAutoFit/>
          </a:bodyPr>
          <a:lstStyle/>
          <a:p>
            <a:pPr algn="ctr"/>
            <a:r>
              <a:rPr lang="fr-FR" sz="1400" dirty="0">
                <a:solidFill>
                  <a:schemeClr val="tx1"/>
                </a:solidFill>
                <a:latin typeface="Arial Rounded MT Bold" pitchFamily="34" charset="0"/>
              </a:rPr>
              <a:t>Graphisme</a:t>
            </a:r>
            <a:r>
              <a:rPr lang="fr-FR" sz="1400" dirty="0">
                <a:latin typeface="Arial Rounded MT Bold" pitchFamily="34" charset="0"/>
              </a:rPr>
              <a:t> 1.5</a:t>
            </a:r>
            <a:r>
              <a:rPr lang="fr-FR" sz="1400" dirty="0">
                <a:solidFill>
                  <a:schemeClr val="tx1"/>
                </a:solidFill>
                <a:latin typeface="Arial Rounded MT Bold" pitchFamily="34" charset="0"/>
              </a:rPr>
              <a:t> : </a:t>
            </a:r>
            <a:r>
              <a:rPr lang="fr-FR" sz="1400" u="sng" dirty="0">
                <a:latin typeface="Script cole" pitchFamily="2" charset="0"/>
              </a:rPr>
              <a:t>Le trait horizontal</a:t>
            </a:r>
          </a:p>
          <a:p>
            <a:pPr algn="ctr"/>
            <a:r>
              <a:rPr lang="fr-FR" sz="1400" i="1" dirty="0">
                <a:solidFill>
                  <a:schemeClr val="tx1"/>
                </a:solidFill>
                <a:latin typeface="Script cole" pitchFamily="2" charset="0"/>
              </a:rPr>
              <a:t>Séance « Etiquettes adhésives et feutres »</a:t>
            </a:r>
          </a:p>
          <a:p>
            <a:pPr algn="just"/>
            <a:r>
              <a:rPr lang="fr-FR" sz="1400" dirty="0">
                <a:solidFill>
                  <a:schemeClr val="tx1"/>
                </a:solidFill>
                <a:latin typeface="Arial Rounded MT Bold" pitchFamily="34" charset="0"/>
              </a:rPr>
              <a:t>Objectifs : </a:t>
            </a:r>
            <a:r>
              <a:rPr lang="fr-FR" sz="1400" dirty="0">
                <a:solidFill>
                  <a:schemeClr val="tx1"/>
                </a:solidFill>
                <a:latin typeface="Script cole" pitchFamily="2" charset="0"/>
              </a:rPr>
              <a:t>Agir dans un espace délimité.</a:t>
            </a:r>
          </a:p>
          <a:p>
            <a:pPr algn="just"/>
            <a:r>
              <a:rPr lang="fr-FR" sz="1400" dirty="0">
                <a:latin typeface="Arial Rounded MT Bold" pitchFamily="34" charset="0"/>
              </a:rPr>
              <a:t>Tâche de l’enfant : </a:t>
            </a:r>
            <a:r>
              <a:rPr lang="fr-FR" sz="1400" dirty="0">
                <a:latin typeface="Script cole" pitchFamily="2" charset="0"/>
              </a:rPr>
              <a:t>Disposer sur la feuille verte les cinq étiquettes blanches autocollantes autour du rond jaune. Tracer au feutre sur ces étiquettes, des traits horizontaux espacés en partant du bord gauche. Changer de couleur à chaque étiquette.</a:t>
            </a:r>
            <a:endParaRPr lang="fr-FR" sz="1400" dirty="0">
              <a:solidFill>
                <a:schemeClr val="tx1"/>
              </a:solidFill>
              <a:latin typeface="Script cole" pitchFamily="2" charset="0"/>
            </a:endParaRPr>
          </a:p>
        </p:txBody>
      </p:sp>
      <p:pic>
        <p:nvPicPr>
          <p:cNvPr id="28" name="Image 27"/>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23646" t="25306" r="12048" b="20034"/>
          <a:stretch/>
        </p:blipFill>
        <p:spPr>
          <a:xfrm>
            <a:off x="4933447" y="6290013"/>
            <a:ext cx="1694275" cy="1080120"/>
          </a:xfrm>
          <a:prstGeom prst="rect">
            <a:avLst/>
          </a:prstGeom>
          <a:effectLst>
            <a:outerShdw blurRad="63500" sx="102000" sy="102000" algn="ctr" rotWithShape="0">
              <a:prstClr val="black">
                <a:alpha val="40000"/>
              </a:prstClr>
            </a:outerShdw>
          </a:effectLst>
        </p:spPr>
      </p:pic>
      <p:sp>
        <p:nvSpPr>
          <p:cNvPr id="29" name="Rectangle 28"/>
          <p:cNvSpPr/>
          <p:nvPr/>
        </p:nvSpPr>
        <p:spPr>
          <a:xfrm>
            <a:off x="129158" y="7762156"/>
            <a:ext cx="6624736" cy="1913568"/>
          </a:xfrm>
          <a:prstGeom prst="rect">
            <a:avLst/>
          </a:prstGeom>
          <a:solidFill>
            <a:schemeClr val="bg1"/>
          </a:solidFill>
          <a:ln>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400" dirty="0">
              <a:solidFill>
                <a:schemeClr val="tx1"/>
              </a:solidFill>
              <a:latin typeface="Script cole" pitchFamily="2" charset="0"/>
            </a:endParaRPr>
          </a:p>
        </p:txBody>
      </p:sp>
      <p:sp>
        <p:nvSpPr>
          <p:cNvPr id="30" name="ZoneTexte 29"/>
          <p:cNvSpPr txBox="1"/>
          <p:nvPr/>
        </p:nvSpPr>
        <p:spPr>
          <a:xfrm>
            <a:off x="140017" y="7762156"/>
            <a:ext cx="4801151" cy="1815882"/>
          </a:xfrm>
          <a:prstGeom prst="rect">
            <a:avLst/>
          </a:prstGeom>
          <a:noFill/>
        </p:spPr>
        <p:txBody>
          <a:bodyPr wrap="square" rtlCol="0">
            <a:spAutoFit/>
          </a:bodyPr>
          <a:lstStyle/>
          <a:p>
            <a:pPr algn="ctr"/>
            <a:r>
              <a:rPr lang="fr-FR" sz="1400" dirty="0">
                <a:solidFill>
                  <a:schemeClr val="tx1"/>
                </a:solidFill>
                <a:latin typeface="Arial Rounded MT Bold" pitchFamily="34" charset="0"/>
              </a:rPr>
              <a:t>Graphisme</a:t>
            </a:r>
            <a:r>
              <a:rPr lang="fr-FR" sz="1400" dirty="0">
                <a:latin typeface="Arial Rounded MT Bold" pitchFamily="34" charset="0"/>
              </a:rPr>
              <a:t> 1.5</a:t>
            </a:r>
            <a:r>
              <a:rPr lang="fr-FR" sz="1400" dirty="0">
                <a:solidFill>
                  <a:schemeClr val="tx1"/>
                </a:solidFill>
                <a:latin typeface="Arial Rounded MT Bold" pitchFamily="34" charset="0"/>
              </a:rPr>
              <a:t> : </a:t>
            </a:r>
            <a:r>
              <a:rPr lang="fr-FR" sz="1400" u="sng" dirty="0">
                <a:latin typeface="Script cole" pitchFamily="2" charset="0"/>
              </a:rPr>
              <a:t>Le trait horizontal</a:t>
            </a:r>
          </a:p>
          <a:p>
            <a:pPr algn="ctr"/>
            <a:r>
              <a:rPr lang="fr-FR" sz="1400" i="1" dirty="0">
                <a:solidFill>
                  <a:schemeClr val="tx1"/>
                </a:solidFill>
                <a:latin typeface="Script cole" pitchFamily="2" charset="0"/>
              </a:rPr>
              <a:t>Séance « Etiquettes adhésives et feutres »</a:t>
            </a:r>
          </a:p>
          <a:p>
            <a:pPr algn="just"/>
            <a:r>
              <a:rPr lang="fr-FR" sz="1400" dirty="0">
                <a:solidFill>
                  <a:schemeClr val="tx1"/>
                </a:solidFill>
                <a:latin typeface="Arial Rounded MT Bold" pitchFamily="34" charset="0"/>
              </a:rPr>
              <a:t>Objectifs : </a:t>
            </a:r>
            <a:r>
              <a:rPr lang="fr-FR" sz="1400" dirty="0">
                <a:solidFill>
                  <a:schemeClr val="tx1"/>
                </a:solidFill>
                <a:latin typeface="Script cole" pitchFamily="2" charset="0"/>
              </a:rPr>
              <a:t>Agir dans un espace délimité.</a:t>
            </a:r>
          </a:p>
          <a:p>
            <a:pPr algn="just"/>
            <a:r>
              <a:rPr lang="fr-FR" sz="1400" dirty="0">
                <a:latin typeface="Arial Rounded MT Bold" pitchFamily="34" charset="0"/>
              </a:rPr>
              <a:t>Tâche de l’enfant : </a:t>
            </a:r>
            <a:r>
              <a:rPr lang="fr-FR" sz="1400" dirty="0">
                <a:latin typeface="Script cole" pitchFamily="2" charset="0"/>
              </a:rPr>
              <a:t>Disposer sur la feuille verte les cinq étiquettes blanches autocollantes autour du rond jaune. Tracer au feutre sur ces étiquettes, des traits horizontaux espacés en partant du bord gauche. Changer de couleur à chaque étiquette.</a:t>
            </a:r>
            <a:endParaRPr lang="fr-FR" sz="1400" dirty="0">
              <a:solidFill>
                <a:schemeClr val="tx1"/>
              </a:solidFill>
              <a:latin typeface="Script cole" pitchFamily="2" charset="0"/>
            </a:endParaRPr>
          </a:p>
        </p:txBody>
      </p:sp>
      <p:pic>
        <p:nvPicPr>
          <p:cNvPr id="31" name="Image 30"/>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23646" t="25306" r="12048" b="20034"/>
          <a:stretch/>
        </p:blipFill>
        <p:spPr>
          <a:xfrm>
            <a:off x="4933447" y="8208053"/>
            <a:ext cx="1694275" cy="108012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9444833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129158" y="3930548"/>
            <a:ext cx="6624736" cy="1913568"/>
          </a:xfrm>
          <a:prstGeom prst="rect">
            <a:avLst/>
          </a:prstGeom>
          <a:solidFill>
            <a:schemeClr val="bg1"/>
          </a:solidFill>
          <a:ln>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400" dirty="0">
              <a:solidFill>
                <a:schemeClr val="tx1"/>
              </a:solidFill>
              <a:latin typeface="Script cole" pitchFamily="2" charset="0"/>
            </a:endParaRPr>
          </a:p>
        </p:txBody>
      </p:sp>
      <p:sp>
        <p:nvSpPr>
          <p:cNvPr id="18" name="ZoneTexte 17"/>
          <p:cNvSpPr txBox="1"/>
          <p:nvPr/>
        </p:nvSpPr>
        <p:spPr>
          <a:xfrm>
            <a:off x="140017" y="3956226"/>
            <a:ext cx="4801151" cy="1815882"/>
          </a:xfrm>
          <a:prstGeom prst="rect">
            <a:avLst/>
          </a:prstGeom>
          <a:noFill/>
        </p:spPr>
        <p:txBody>
          <a:bodyPr wrap="square" rtlCol="0">
            <a:spAutoFit/>
          </a:bodyPr>
          <a:lstStyle/>
          <a:p>
            <a:pPr algn="ctr"/>
            <a:r>
              <a:rPr lang="fr-FR" sz="1400" dirty="0">
                <a:solidFill>
                  <a:schemeClr val="tx1"/>
                </a:solidFill>
                <a:latin typeface="Arial Rounded MT Bold" pitchFamily="34" charset="0"/>
              </a:rPr>
              <a:t>Graphisme</a:t>
            </a:r>
            <a:r>
              <a:rPr lang="fr-FR" sz="1400" dirty="0">
                <a:latin typeface="Arial Rounded MT Bold" pitchFamily="34" charset="0"/>
              </a:rPr>
              <a:t> 1.6</a:t>
            </a:r>
            <a:r>
              <a:rPr lang="fr-FR" sz="1400" dirty="0">
                <a:solidFill>
                  <a:schemeClr val="tx1"/>
                </a:solidFill>
                <a:latin typeface="Arial Rounded MT Bold" pitchFamily="34" charset="0"/>
              </a:rPr>
              <a:t> : </a:t>
            </a:r>
            <a:r>
              <a:rPr lang="fr-FR" sz="1400" u="sng" dirty="0">
                <a:latin typeface="Script cole" pitchFamily="2" charset="0"/>
              </a:rPr>
              <a:t>Le quadrillage</a:t>
            </a:r>
          </a:p>
          <a:p>
            <a:pPr algn="ctr"/>
            <a:r>
              <a:rPr lang="fr-FR" sz="1400" i="1" dirty="0">
                <a:solidFill>
                  <a:schemeClr val="tx1"/>
                </a:solidFill>
                <a:latin typeface="Script cole" pitchFamily="2" charset="0"/>
              </a:rPr>
              <a:t>Séance « Encres et feutre noir »</a:t>
            </a:r>
          </a:p>
          <a:p>
            <a:pPr algn="just"/>
            <a:r>
              <a:rPr lang="fr-FR" sz="1400" dirty="0">
                <a:solidFill>
                  <a:schemeClr val="tx1"/>
                </a:solidFill>
                <a:latin typeface="Arial Rounded MT Bold" pitchFamily="34" charset="0"/>
              </a:rPr>
              <a:t>Objectifs : </a:t>
            </a:r>
            <a:r>
              <a:rPr lang="fr-FR" sz="1400" dirty="0">
                <a:solidFill>
                  <a:schemeClr val="tx1"/>
                </a:solidFill>
                <a:latin typeface="Script cole" pitchFamily="2" charset="0"/>
              </a:rPr>
              <a:t>Adapter l’ampleur de son geste à l’espace proposé.</a:t>
            </a:r>
          </a:p>
          <a:p>
            <a:pPr algn="just"/>
            <a:r>
              <a:rPr lang="fr-FR" sz="1400" dirty="0">
                <a:latin typeface="Arial Rounded MT Bold" pitchFamily="34" charset="0"/>
              </a:rPr>
              <a:t>Tâche de l’enfant : </a:t>
            </a:r>
            <a:r>
              <a:rPr lang="fr-FR" sz="1400" dirty="0">
                <a:latin typeface="Script cole" pitchFamily="2" charset="0"/>
              </a:rPr>
              <a:t>Tracer à l’encre des traits verticaux et horizontaux pour former un quadrillage. Réaliser au feutre noir un quadrillage dans tous les espaces laissés libres par le quadrillage à l’encre.</a:t>
            </a:r>
            <a:endParaRPr lang="fr-FR" sz="1400" dirty="0">
              <a:solidFill>
                <a:schemeClr val="tx1"/>
              </a:solidFill>
              <a:latin typeface="Script cole" pitchFamily="2" charset="0"/>
            </a:endParaRPr>
          </a:p>
        </p:txBody>
      </p:sp>
      <p:pic>
        <p:nvPicPr>
          <p:cNvPr id="19" name="Image 18"/>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30070" t="21020" r="13818" b="22949"/>
          <a:stretch/>
        </p:blipFill>
        <p:spPr>
          <a:xfrm>
            <a:off x="4949601" y="4268190"/>
            <a:ext cx="1679683" cy="1257966"/>
          </a:xfrm>
          <a:prstGeom prst="rect">
            <a:avLst/>
          </a:prstGeom>
          <a:effectLst>
            <a:outerShdw blurRad="63500" sx="102000" sy="102000" algn="ctr" rotWithShape="0">
              <a:prstClr val="black">
                <a:alpha val="40000"/>
              </a:prstClr>
            </a:outerShdw>
          </a:effectLst>
        </p:spPr>
      </p:pic>
      <p:sp>
        <p:nvSpPr>
          <p:cNvPr id="20" name="Rectangle 19"/>
          <p:cNvSpPr/>
          <p:nvPr/>
        </p:nvSpPr>
        <p:spPr>
          <a:xfrm>
            <a:off x="129158" y="2016980"/>
            <a:ext cx="6624736" cy="1913568"/>
          </a:xfrm>
          <a:prstGeom prst="rect">
            <a:avLst/>
          </a:prstGeom>
          <a:solidFill>
            <a:schemeClr val="bg1"/>
          </a:solidFill>
          <a:ln>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400" dirty="0">
              <a:solidFill>
                <a:schemeClr val="tx1"/>
              </a:solidFill>
              <a:latin typeface="Script cole" pitchFamily="2" charset="0"/>
            </a:endParaRPr>
          </a:p>
        </p:txBody>
      </p:sp>
      <p:sp>
        <p:nvSpPr>
          <p:cNvPr id="21" name="ZoneTexte 20"/>
          <p:cNvSpPr txBox="1"/>
          <p:nvPr/>
        </p:nvSpPr>
        <p:spPr>
          <a:xfrm>
            <a:off x="140017" y="2042658"/>
            <a:ext cx="4801151" cy="1815882"/>
          </a:xfrm>
          <a:prstGeom prst="rect">
            <a:avLst/>
          </a:prstGeom>
          <a:noFill/>
        </p:spPr>
        <p:txBody>
          <a:bodyPr wrap="square" rtlCol="0">
            <a:spAutoFit/>
          </a:bodyPr>
          <a:lstStyle/>
          <a:p>
            <a:pPr algn="ctr"/>
            <a:r>
              <a:rPr lang="fr-FR" sz="1400" dirty="0">
                <a:solidFill>
                  <a:schemeClr val="tx1"/>
                </a:solidFill>
                <a:latin typeface="Arial Rounded MT Bold" pitchFamily="34" charset="0"/>
              </a:rPr>
              <a:t>Graphisme</a:t>
            </a:r>
            <a:r>
              <a:rPr lang="fr-FR" sz="1400" dirty="0">
                <a:latin typeface="Arial Rounded MT Bold" pitchFamily="34" charset="0"/>
              </a:rPr>
              <a:t> 1.6</a:t>
            </a:r>
            <a:r>
              <a:rPr lang="fr-FR" sz="1400" dirty="0">
                <a:solidFill>
                  <a:schemeClr val="tx1"/>
                </a:solidFill>
                <a:latin typeface="Arial Rounded MT Bold" pitchFamily="34" charset="0"/>
              </a:rPr>
              <a:t> : </a:t>
            </a:r>
            <a:r>
              <a:rPr lang="fr-FR" sz="1400" u="sng" dirty="0">
                <a:latin typeface="Script cole" pitchFamily="2" charset="0"/>
              </a:rPr>
              <a:t>Le quadrillage</a:t>
            </a:r>
          </a:p>
          <a:p>
            <a:pPr algn="ctr"/>
            <a:r>
              <a:rPr lang="fr-FR" sz="1400" i="1" dirty="0">
                <a:solidFill>
                  <a:schemeClr val="tx1"/>
                </a:solidFill>
                <a:latin typeface="Script cole" pitchFamily="2" charset="0"/>
              </a:rPr>
              <a:t>Séance « Encres et feutre noir »</a:t>
            </a:r>
          </a:p>
          <a:p>
            <a:pPr algn="just"/>
            <a:r>
              <a:rPr lang="fr-FR" sz="1400" dirty="0">
                <a:solidFill>
                  <a:schemeClr val="tx1"/>
                </a:solidFill>
                <a:latin typeface="Arial Rounded MT Bold" pitchFamily="34" charset="0"/>
              </a:rPr>
              <a:t>Objectifs : </a:t>
            </a:r>
            <a:r>
              <a:rPr lang="fr-FR" sz="1400" dirty="0">
                <a:solidFill>
                  <a:schemeClr val="tx1"/>
                </a:solidFill>
                <a:latin typeface="Script cole" pitchFamily="2" charset="0"/>
              </a:rPr>
              <a:t>Adapter l’ampleur de son geste à l’espace proposé.</a:t>
            </a:r>
          </a:p>
          <a:p>
            <a:pPr algn="just"/>
            <a:r>
              <a:rPr lang="fr-FR" sz="1400" dirty="0">
                <a:latin typeface="Arial Rounded MT Bold" pitchFamily="34" charset="0"/>
              </a:rPr>
              <a:t>Tâche de l’enfant : </a:t>
            </a:r>
            <a:r>
              <a:rPr lang="fr-FR" sz="1400" dirty="0">
                <a:latin typeface="Script cole" pitchFamily="2" charset="0"/>
              </a:rPr>
              <a:t>Tracer à l’encre des traits verticaux et horizontaux pour former un quadrillage. Réaliser au feutre noir un quadrillage dans tous les espaces laissés libres par le quadrillage à l’encre.</a:t>
            </a:r>
            <a:endParaRPr lang="fr-FR" sz="1400" dirty="0">
              <a:solidFill>
                <a:schemeClr val="tx1"/>
              </a:solidFill>
              <a:latin typeface="Script cole" pitchFamily="2" charset="0"/>
            </a:endParaRPr>
          </a:p>
        </p:txBody>
      </p:sp>
      <p:pic>
        <p:nvPicPr>
          <p:cNvPr id="22" name="Image 21"/>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30070" t="21020" r="13818" b="22949"/>
          <a:stretch/>
        </p:blipFill>
        <p:spPr>
          <a:xfrm>
            <a:off x="4949601" y="2354622"/>
            <a:ext cx="1679683" cy="1257966"/>
          </a:xfrm>
          <a:prstGeom prst="rect">
            <a:avLst/>
          </a:prstGeom>
          <a:effectLst>
            <a:outerShdw blurRad="63500" sx="102000" sy="102000" algn="ctr" rotWithShape="0">
              <a:prstClr val="black">
                <a:alpha val="40000"/>
              </a:prstClr>
            </a:outerShdw>
          </a:effectLst>
        </p:spPr>
      </p:pic>
      <p:sp>
        <p:nvSpPr>
          <p:cNvPr id="23" name="Rectangle 22"/>
          <p:cNvSpPr/>
          <p:nvPr/>
        </p:nvSpPr>
        <p:spPr>
          <a:xfrm>
            <a:off x="140017" y="106410"/>
            <a:ext cx="6624736" cy="1913568"/>
          </a:xfrm>
          <a:prstGeom prst="rect">
            <a:avLst/>
          </a:prstGeom>
          <a:solidFill>
            <a:schemeClr val="bg1"/>
          </a:solidFill>
          <a:ln>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400" dirty="0">
              <a:solidFill>
                <a:schemeClr val="tx1"/>
              </a:solidFill>
              <a:latin typeface="Script cole" pitchFamily="2" charset="0"/>
            </a:endParaRPr>
          </a:p>
        </p:txBody>
      </p:sp>
      <p:sp>
        <p:nvSpPr>
          <p:cNvPr id="24" name="ZoneTexte 23"/>
          <p:cNvSpPr txBox="1"/>
          <p:nvPr/>
        </p:nvSpPr>
        <p:spPr>
          <a:xfrm>
            <a:off x="150876" y="132088"/>
            <a:ext cx="4801151" cy="1815882"/>
          </a:xfrm>
          <a:prstGeom prst="rect">
            <a:avLst/>
          </a:prstGeom>
          <a:noFill/>
        </p:spPr>
        <p:txBody>
          <a:bodyPr wrap="square" rtlCol="0">
            <a:spAutoFit/>
          </a:bodyPr>
          <a:lstStyle/>
          <a:p>
            <a:pPr algn="ctr"/>
            <a:r>
              <a:rPr lang="fr-FR" sz="1400" dirty="0">
                <a:solidFill>
                  <a:schemeClr val="tx1"/>
                </a:solidFill>
                <a:latin typeface="Arial Rounded MT Bold" pitchFamily="34" charset="0"/>
              </a:rPr>
              <a:t>Graphisme</a:t>
            </a:r>
            <a:r>
              <a:rPr lang="fr-FR" sz="1400" dirty="0">
                <a:latin typeface="Arial Rounded MT Bold" pitchFamily="34" charset="0"/>
              </a:rPr>
              <a:t> 1.6</a:t>
            </a:r>
            <a:r>
              <a:rPr lang="fr-FR" sz="1400" dirty="0">
                <a:solidFill>
                  <a:schemeClr val="tx1"/>
                </a:solidFill>
                <a:latin typeface="Arial Rounded MT Bold" pitchFamily="34" charset="0"/>
              </a:rPr>
              <a:t> : </a:t>
            </a:r>
            <a:r>
              <a:rPr lang="fr-FR" sz="1400" u="sng" dirty="0">
                <a:latin typeface="Script cole" pitchFamily="2" charset="0"/>
              </a:rPr>
              <a:t>Le quadrillage</a:t>
            </a:r>
          </a:p>
          <a:p>
            <a:pPr algn="ctr"/>
            <a:r>
              <a:rPr lang="fr-FR" sz="1400" i="1" dirty="0">
                <a:solidFill>
                  <a:schemeClr val="tx1"/>
                </a:solidFill>
                <a:latin typeface="Script cole" pitchFamily="2" charset="0"/>
              </a:rPr>
              <a:t>Séance « Encres et feutre noir »</a:t>
            </a:r>
          </a:p>
          <a:p>
            <a:pPr algn="just"/>
            <a:r>
              <a:rPr lang="fr-FR" sz="1400" dirty="0">
                <a:solidFill>
                  <a:schemeClr val="tx1"/>
                </a:solidFill>
                <a:latin typeface="Arial Rounded MT Bold" pitchFamily="34" charset="0"/>
              </a:rPr>
              <a:t>Objectifs : </a:t>
            </a:r>
            <a:r>
              <a:rPr lang="fr-FR" sz="1400" dirty="0">
                <a:solidFill>
                  <a:schemeClr val="tx1"/>
                </a:solidFill>
                <a:latin typeface="Script cole" pitchFamily="2" charset="0"/>
              </a:rPr>
              <a:t>Adapter l’ampleur de son geste à l’espace proposé.</a:t>
            </a:r>
          </a:p>
          <a:p>
            <a:pPr algn="just"/>
            <a:r>
              <a:rPr lang="fr-FR" sz="1400" dirty="0">
                <a:latin typeface="Arial Rounded MT Bold" pitchFamily="34" charset="0"/>
              </a:rPr>
              <a:t>Tâche de l’enfant : </a:t>
            </a:r>
            <a:r>
              <a:rPr lang="fr-FR" sz="1400" dirty="0">
                <a:latin typeface="Script cole" pitchFamily="2" charset="0"/>
              </a:rPr>
              <a:t>Tracer à l’encre des traits verticaux et horizontaux pour former un quadrillage. Réaliser au feutre noir un quadrillage dans tous les espaces laissés libres par le quadrillage à l’encre.</a:t>
            </a:r>
            <a:endParaRPr lang="fr-FR" sz="1400" dirty="0">
              <a:solidFill>
                <a:schemeClr val="tx1"/>
              </a:solidFill>
              <a:latin typeface="Script cole" pitchFamily="2" charset="0"/>
            </a:endParaRPr>
          </a:p>
        </p:txBody>
      </p:sp>
      <p:pic>
        <p:nvPicPr>
          <p:cNvPr id="25" name="Image 24"/>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30070" t="21020" r="13818" b="22949"/>
          <a:stretch/>
        </p:blipFill>
        <p:spPr>
          <a:xfrm>
            <a:off x="4960460" y="444052"/>
            <a:ext cx="1679683" cy="1257966"/>
          </a:xfrm>
          <a:prstGeom prst="rect">
            <a:avLst/>
          </a:prstGeom>
          <a:effectLst>
            <a:outerShdw blurRad="63500" sx="102000" sy="102000" algn="ctr" rotWithShape="0">
              <a:prstClr val="black">
                <a:alpha val="40000"/>
              </a:prstClr>
            </a:outerShdw>
          </a:effectLst>
        </p:spPr>
      </p:pic>
      <p:sp>
        <p:nvSpPr>
          <p:cNvPr id="26" name="Rectangle 25"/>
          <p:cNvSpPr/>
          <p:nvPr/>
        </p:nvSpPr>
        <p:spPr>
          <a:xfrm>
            <a:off x="129158" y="5844116"/>
            <a:ext cx="6624736" cy="1913568"/>
          </a:xfrm>
          <a:prstGeom prst="rect">
            <a:avLst/>
          </a:prstGeom>
          <a:solidFill>
            <a:schemeClr val="bg1"/>
          </a:solidFill>
          <a:ln>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400" dirty="0">
              <a:solidFill>
                <a:schemeClr val="tx1"/>
              </a:solidFill>
              <a:latin typeface="Script cole" pitchFamily="2" charset="0"/>
            </a:endParaRPr>
          </a:p>
        </p:txBody>
      </p:sp>
      <p:sp>
        <p:nvSpPr>
          <p:cNvPr id="27" name="ZoneTexte 26"/>
          <p:cNvSpPr txBox="1"/>
          <p:nvPr/>
        </p:nvSpPr>
        <p:spPr>
          <a:xfrm>
            <a:off x="140017" y="5869794"/>
            <a:ext cx="4801151" cy="1815882"/>
          </a:xfrm>
          <a:prstGeom prst="rect">
            <a:avLst/>
          </a:prstGeom>
          <a:noFill/>
        </p:spPr>
        <p:txBody>
          <a:bodyPr wrap="square" rtlCol="0">
            <a:spAutoFit/>
          </a:bodyPr>
          <a:lstStyle/>
          <a:p>
            <a:pPr algn="ctr"/>
            <a:r>
              <a:rPr lang="fr-FR" sz="1400" dirty="0">
                <a:solidFill>
                  <a:schemeClr val="tx1"/>
                </a:solidFill>
                <a:latin typeface="Arial Rounded MT Bold" pitchFamily="34" charset="0"/>
              </a:rPr>
              <a:t>Graphisme</a:t>
            </a:r>
            <a:r>
              <a:rPr lang="fr-FR" sz="1400" dirty="0">
                <a:latin typeface="Arial Rounded MT Bold" pitchFamily="34" charset="0"/>
              </a:rPr>
              <a:t> 1.6</a:t>
            </a:r>
            <a:r>
              <a:rPr lang="fr-FR" sz="1400" dirty="0">
                <a:solidFill>
                  <a:schemeClr val="tx1"/>
                </a:solidFill>
                <a:latin typeface="Arial Rounded MT Bold" pitchFamily="34" charset="0"/>
              </a:rPr>
              <a:t> : </a:t>
            </a:r>
            <a:r>
              <a:rPr lang="fr-FR" sz="1400" u="sng" dirty="0">
                <a:latin typeface="Script cole" pitchFamily="2" charset="0"/>
              </a:rPr>
              <a:t>Le quadrillage</a:t>
            </a:r>
          </a:p>
          <a:p>
            <a:pPr algn="ctr"/>
            <a:r>
              <a:rPr lang="fr-FR" sz="1400" i="1" dirty="0">
                <a:solidFill>
                  <a:schemeClr val="tx1"/>
                </a:solidFill>
                <a:latin typeface="Script cole" pitchFamily="2" charset="0"/>
              </a:rPr>
              <a:t>Séance « Encres et feutre noir »</a:t>
            </a:r>
          </a:p>
          <a:p>
            <a:pPr algn="just"/>
            <a:r>
              <a:rPr lang="fr-FR" sz="1400" dirty="0">
                <a:solidFill>
                  <a:schemeClr val="tx1"/>
                </a:solidFill>
                <a:latin typeface="Arial Rounded MT Bold" pitchFamily="34" charset="0"/>
              </a:rPr>
              <a:t>Objectifs : </a:t>
            </a:r>
            <a:r>
              <a:rPr lang="fr-FR" sz="1400" dirty="0">
                <a:solidFill>
                  <a:schemeClr val="tx1"/>
                </a:solidFill>
                <a:latin typeface="Script cole" pitchFamily="2" charset="0"/>
              </a:rPr>
              <a:t>Adapter l’ampleur de son geste à l’espace proposé.</a:t>
            </a:r>
          </a:p>
          <a:p>
            <a:pPr algn="just"/>
            <a:r>
              <a:rPr lang="fr-FR" sz="1400" dirty="0">
                <a:latin typeface="Arial Rounded MT Bold" pitchFamily="34" charset="0"/>
              </a:rPr>
              <a:t>Tâche de l’enfant : </a:t>
            </a:r>
            <a:r>
              <a:rPr lang="fr-FR" sz="1400" dirty="0">
                <a:latin typeface="Script cole" pitchFamily="2" charset="0"/>
              </a:rPr>
              <a:t>Tracer à l’encre des traits verticaux et horizontaux pour former un quadrillage. Réaliser au feutre noir un quadrillage dans tous les espaces laissés libres par le quadrillage à l’encre.</a:t>
            </a:r>
            <a:endParaRPr lang="fr-FR" sz="1400" dirty="0">
              <a:solidFill>
                <a:schemeClr val="tx1"/>
              </a:solidFill>
              <a:latin typeface="Script cole" pitchFamily="2" charset="0"/>
            </a:endParaRPr>
          </a:p>
        </p:txBody>
      </p:sp>
      <p:pic>
        <p:nvPicPr>
          <p:cNvPr id="28" name="Image 27"/>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30070" t="21020" r="13818" b="22949"/>
          <a:stretch/>
        </p:blipFill>
        <p:spPr>
          <a:xfrm>
            <a:off x="4949601" y="6181758"/>
            <a:ext cx="1679683" cy="1257966"/>
          </a:xfrm>
          <a:prstGeom prst="rect">
            <a:avLst/>
          </a:prstGeom>
          <a:effectLst>
            <a:outerShdw blurRad="63500" sx="102000" sy="102000" algn="ctr" rotWithShape="0">
              <a:prstClr val="black">
                <a:alpha val="40000"/>
              </a:prstClr>
            </a:outerShdw>
          </a:effectLst>
        </p:spPr>
      </p:pic>
      <p:sp>
        <p:nvSpPr>
          <p:cNvPr id="29" name="Rectangle 28"/>
          <p:cNvSpPr/>
          <p:nvPr/>
        </p:nvSpPr>
        <p:spPr>
          <a:xfrm>
            <a:off x="129158" y="7757684"/>
            <a:ext cx="6624736" cy="1913568"/>
          </a:xfrm>
          <a:prstGeom prst="rect">
            <a:avLst/>
          </a:prstGeom>
          <a:solidFill>
            <a:schemeClr val="bg1"/>
          </a:solidFill>
          <a:ln>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400" dirty="0">
              <a:solidFill>
                <a:schemeClr val="tx1"/>
              </a:solidFill>
              <a:latin typeface="Script cole" pitchFamily="2" charset="0"/>
            </a:endParaRPr>
          </a:p>
        </p:txBody>
      </p:sp>
      <p:sp>
        <p:nvSpPr>
          <p:cNvPr id="30" name="ZoneTexte 29"/>
          <p:cNvSpPr txBox="1"/>
          <p:nvPr/>
        </p:nvSpPr>
        <p:spPr>
          <a:xfrm>
            <a:off x="140017" y="7783362"/>
            <a:ext cx="4801151" cy="1815882"/>
          </a:xfrm>
          <a:prstGeom prst="rect">
            <a:avLst/>
          </a:prstGeom>
          <a:noFill/>
        </p:spPr>
        <p:txBody>
          <a:bodyPr wrap="square" rtlCol="0">
            <a:spAutoFit/>
          </a:bodyPr>
          <a:lstStyle/>
          <a:p>
            <a:pPr algn="ctr"/>
            <a:r>
              <a:rPr lang="fr-FR" sz="1400" dirty="0">
                <a:solidFill>
                  <a:schemeClr val="tx1"/>
                </a:solidFill>
                <a:latin typeface="Arial Rounded MT Bold" pitchFamily="34" charset="0"/>
              </a:rPr>
              <a:t>Graphisme</a:t>
            </a:r>
            <a:r>
              <a:rPr lang="fr-FR" sz="1400" dirty="0">
                <a:latin typeface="Arial Rounded MT Bold" pitchFamily="34" charset="0"/>
              </a:rPr>
              <a:t> 1.6</a:t>
            </a:r>
            <a:r>
              <a:rPr lang="fr-FR" sz="1400" dirty="0">
                <a:solidFill>
                  <a:schemeClr val="tx1"/>
                </a:solidFill>
                <a:latin typeface="Arial Rounded MT Bold" pitchFamily="34" charset="0"/>
              </a:rPr>
              <a:t> : </a:t>
            </a:r>
            <a:r>
              <a:rPr lang="fr-FR" sz="1400" u="sng" dirty="0">
                <a:latin typeface="Script cole" pitchFamily="2" charset="0"/>
              </a:rPr>
              <a:t>Le quadrillage</a:t>
            </a:r>
          </a:p>
          <a:p>
            <a:pPr algn="ctr"/>
            <a:r>
              <a:rPr lang="fr-FR" sz="1400" i="1" dirty="0">
                <a:solidFill>
                  <a:schemeClr val="tx1"/>
                </a:solidFill>
                <a:latin typeface="Script cole" pitchFamily="2" charset="0"/>
              </a:rPr>
              <a:t>Séance « Encres et feutre noir »</a:t>
            </a:r>
          </a:p>
          <a:p>
            <a:pPr algn="just"/>
            <a:r>
              <a:rPr lang="fr-FR" sz="1400" dirty="0">
                <a:solidFill>
                  <a:schemeClr val="tx1"/>
                </a:solidFill>
                <a:latin typeface="Arial Rounded MT Bold" pitchFamily="34" charset="0"/>
              </a:rPr>
              <a:t>Objectifs : </a:t>
            </a:r>
            <a:r>
              <a:rPr lang="fr-FR" sz="1400" dirty="0">
                <a:solidFill>
                  <a:schemeClr val="tx1"/>
                </a:solidFill>
                <a:latin typeface="Script cole" pitchFamily="2" charset="0"/>
              </a:rPr>
              <a:t>Adapter l’ampleur de son geste à l’espace proposé.</a:t>
            </a:r>
          </a:p>
          <a:p>
            <a:pPr algn="just"/>
            <a:r>
              <a:rPr lang="fr-FR" sz="1400" dirty="0">
                <a:latin typeface="Arial Rounded MT Bold" pitchFamily="34" charset="0"/>
              </a:rPr>
              <a:t>Tâche de l’enfant : </a:t>
            </a:r>
            <a:r>
              <a:rPr lang="fr-FR" sz="1400" dirty="0">
                <a:latin typeface="Script cole" pitchFamily="2" charset="0"/>
              </a:rPr>
              <a:t>Tracer à l’encre des traits verticaux et horizontaux pour former un quadrillage. Réaliser au feutre noir un quadrillage dans tous les espaces laissés libres par le quadrillage à l’encre.</a:t>
            </a:r>
            <a:endParaRPr lang="fr-FR" sz="1400" dirty="0">
              <a:solidFill>
                <a:schemeClr val="tx1"/>
              </a:solidFill>
              <a:latin typeface="Script cole" pitchFamily="2" charset="0"/>
            </a:endParaRPr>
          </a:p>
        </p:txBody>
      </p:sp>
      <p:pic>
        <p:nvPicPr>
          <p:cNvPr id="31" name="Image 30"/>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30070" t="21020" r="13818" b="22949"/>
          <a:stretch/>
        </p:blipFill>
        <p:spPr>
          <a:xfrm>
            <a:off x="4949601" y="8095326"/>
            <a:ext cx="1679683" cy="1257966"/>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3746731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129158" y="5844116"/>
            <a:ext cx="6624736" cy="1913568"/>
          </a:xfrm>
          <a:prstGeom prst="rect">
            <a:avLst/>
          </a:prstGeom>
          <a:solidFill>
            <a:schemeClr val="bg1"/>
          </a:solidFill>
          <a:ln>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400" dirty="0">
              <a:solidFill>
                <a:schemeClr val="tx1"/>
              </a:solidFill>
              <a:latin typeface="Script cole" pitchFamily="2" charset="0"/>
            </a:endParaRPr>
          </a:p>
        </p:txBody>
      </p:sp>
      <p:sp>
        <p:nvSpPr>
          <p:cNvPr id="18" name="ZoneTexte 17"/>
          <p:cNvSpPr txBox="1"/>
          <p:nvPr/>
        </p:nvSpPr>
        <p:spPr>
          <a:xfrm>
            <a:off x="140017" y="5844116"/>
            <a:ext cx="4657135" cy="1600438"/>
          </a:xfrm>
          <a:prstGeom prst="rect">
            <a:avLst/>
          </a:prstGeom>
          <a:noFill/>
        </p:spPr>
        <p:txBody>
          <a:bodyPr wrap="square" rtlCol="0">
            <a:spAutoFit/>
          </a:bodyPr>
          <a:lstStyle/>
          <a:p>
            <a:pPr algn="ctr"/>
            <a:r>
              <a:rPr lang="fr-FR" sz="1400" dirty="0">
                <a:solidFill>
                  <a:schemeClr val="tx1"/>
                </a:solidFill>
                <a:latin typeface="Arial Rounded MT Bold" pitchFamily="34" charset="0"/>
              </a:rPr>
              <a:t>Graphisme</a:t>
            </a:r>
            <a:r>
              <a:rPr lang="fr-FR" sz="1400" dirty="0">
                <a:latin typeface="Arial Rounded MT Bold" pitchFamily="34" charset="0"/>
              </a:rPr>
              <a:t> 1.7</a:t>
            </a:r>
            <a:r>
              <a:rPr lang="fr-FR" sz="1400" dirty="0">
                <a:solidFill>
                  <a:schemeClr val="tx1"/>
                </a:solidFill>
                <a:latin typeface="Arial Rounded MT Bold" pitchFamily="34" charset="0"/>
              </a:rPr>
              <a:t> : </a:t>
            </a:r>
            <a:r>
              <a:rPr lang="fr-FR" sz="1400" u="sng" dirty="0">
                <a:latin typeface="Script cole" pitchFamily="2" charset="0"/>
              </a:rPr>
              <a:t>Le trait oblique</a:t>
            </a:r>
          </a:p>
          <a:p>
            <a:pPr algn="ctr"/>
            <a:r>
              <a:rPr lang="fr-FR" sz="1400" i="1" dirty="0">
                <a:solidFill>
                  <a:schemeClr val="tx1"/>
                </a:solidFill>
                <a:latin typeface="Script cole" pitchFamily="2" charset="0"/>
              </a:rPr>
              <a:t>Séance « Carton gondolé et feutres de couleur»</a:t>
            </a:r>
          </a:p>
          <a:p>
            <a:pPr algn="just"/>
            <a:r>
              <a:rPr lang="fr-FR" sz="1400" dirty="0">
                <a:solidFill>
                  <a:schemeClr val="tx1"/>
                </a:solidFill>
                <a:latin typeface="Arial Rounded MT Bold" pitchFamily="34" charset="0"/>
              </a:rPr>
              <a:t>Objectifs : </a:t>
            </a:r>
            <a:r>
              <a:rPr lang="fr-FR" sz="1400" dirty="0">
                <a:latin typeface="Script cole" pitchFamily="2" charset="0"/>
              </a:rPr>
              <a:t>Adapter l’ampleur du geste à l’espace disponible.</a:t>
            </a:r>
            <a:endParaRPr lang="fr-FR" sz="1400" dirty="0">
              <a:solidFill>
                <a:schemeClr val="tx1"/>
              </a:solidFill>
              <a:latin typeface="Script cole" pitchFamily="2" charset="0"/>
            </a:endParaRPr>
          </a:p>
          <a:p>
            <a:pPr algn="just"/>
            <a:r>
              <a:rPr lang="fr-FR" sz="1400" dirty="0">
                <a:latin typeface="Arial Rounded MT Bold" pitchFamily="34" charset="0"/>
              </a:rPr>
              <a:t>Tâche de l’enfant : </a:t>
            </a:r>
            <a:r>
              <a:rPr lang="fr-FR" sz="1400" dirty="0">
                <a:latin typeface="Script cole" pitchFamily="2" charset="0"/>
              </a:rPr>
              <a:t>Tracer avec des feutres des traits obliques ascendants en changeant de couleur à chaque trait.</a:t>
            </a:r>
            <a:endParaRPr lang="fr-FR" sz="1400" dirty="0">
              <a:solidFill>
                <a:schemeClr val="tx1"/>
              </a:solidFill>
              <a:latin typeface="Script cole" pitchFamily="2" charset="0"/>
            </a:endParaRPr>
          </a:p>
        </p:txBody>
      </p:sp>
      <p:pic>
        <p:nvPicPr>
          <p:cNvPr id="19" name="Image 18"/>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27605" t="21873" r="10312" b="17637"/>
          <a:stretch/>
        </p:blipFill>
        <p:spPr>
          <a:xfrm>
            <a:off x="4801742" y="6159730"/>
            <a:ext cx="1854556" cy="1355229"/>
          </a:xfrm>
          <a:prstGeom prst="rect">
            <a:avLst/>
          </a:prstGeom>
          <a:effectLst>
            <a:outerShdw blurRad="63500" sx="102000" sy="102000" algn="ctr" rotWithShape="0">
              <a:prstClr val="black">
                <a:alpha val="40000"/>
              </a:prstClr>
            </a:outerShdw>
          </a:effectLst>
        </p:spPr>
      </p:pic>
      <p:sp>
        <p:nvSpPr>
          <p:cNvPr id="20" name="Rectangle 19"/>
          <p:cNvSpPr/>
          <p:nvPr/>
        </p:nvSpPr>
        <p:spPr>
          <a:xfrm>
            <a:off x="124568" y="7757684"/>
            <a:ext cx="6624736" cy="1913568"/>
          </a:xfrm>
          <a:prstGeom prst="rect">
            <a:avLst/>
          </a:prstGeom>
          <a:solidFill>
            <a:schemeClr val="bg1"/>
          </a:solidFill>
          <a:ln>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400" dirty="0">
              <a:solidFill>
                <a:schemeClr val="tx1"/>
              </a:solidFill>
              <a:latin typeface="Script cole" pitchFamily="2" charset="0"/>
            </a:endParaRPr>
          </a:p>
        </p:txBody>
      </p:sp>
      <p:sp>
        <p:nvSpPr>
          <p:cNvPr id="21" name="ZoneTexte 20"/>
          <p:cNvSpPr txBox="1"/>
          <p:nvPr/>
        </p:nvSpPr>
        <p:spPr>
          <a:xfrm>
            <a:off x="135427" y="7757684"/>
            <a:ext cx="4657135" cy="1600438"/>
          </a:xfrm>
          <a:prstGeom prst="rect">
            <a:avLst/>
          </a:prstGeom>
          <a:noFill/>
        </p:spPr>
        <p:txBody>
          <a:bodyPr wrap="square" rtlCol="0">
            <a:spAutoFit/>
          </a:bodyPr>
          <a:lstStyle/>
          <a:p>
            <a:pPr algn="ctr"/>
            <a:r>
              <a:rPr lang="fr-FR" sz="1400" dirty="0">
                <a:solidFill>
                  <a:schemeClr val="tx1"/>
                </a:solidFill>
                <a:latin typeface="Arial Rounded MT Bold" pitchFamily="34" charset="0"/>
              </a:rPr>
              <a:t>Graphisme</a:t>
            </a:r>
            <a:r>
              <a:rPr lang="fr-FR" sz="1400" dirty="0">
                <a:latin typeface="Arial Rounded MT Bold" pitchFamily="34" charset="0"/>
              </a:rPr>
              <a:t> 1.7</a:t>
            </a:r>
            <a:r>
              <a:rPr lang="fr-FR" sz="1400" dirty="0">
                <a:solidFill>
                  <a:schemeClr val="tx1"/>
                </a:solidFill>
                <a:latin typeface="Arial Rounded MT Bold" pitchFamily="34" charset="0"/>
              </a:rPr>
              <a:t> : </a:t>
            </a:r>
            <a:r>
              <a:rPr lang="fr-FR" sz="1400" u="sng" dirty="0">
                <a:latin typeface="Script cole" pitchFamily="2" charset="0"/>
              </a:rPr>
              <a:t>Le trait oblique</a:t>
            </a:r>
          </a:p>
          <a:p>
            <a:pPr algn="ctr"/>
            <a:r>
              <a:rPr lang="fr-FR" sz="1400" i="1" dirty="0">
                <a:solidFill>
                  <a:schemeClr val="tx1"/>
                </a:solidFill>
                <a:latin typeface="Script cole" pitchFamily="2" charset="0"/>
              </a:rPr>
              <a:t>Séance « Carton gondolé et feutres de couleur»</a:t>
            </a:r>
          </a:p>
          <a:p>
            <a:pPr algn="just"/>
            <a:r>
              <a:rPr lang="fr-FR" sz="1400" dirty="0">
                <a:solidFill>
                  <a:schemeClr val="tx1"/>
                </a:solidFill>
                <a:latin typeface="Arial Rounded MT Bold" pitchFamily="34" charset="0"/>
              </a:rPr>
              <a:t>Objectifs : </a:t>
            </a:r>
            <a:r>
              <a:rPr lang="fr-FR" sz="1400" dirty="0">
                <a:latin typeface="Script cole" pitchFamily="2" charset="0"/>
              </a:rPr>
              <a:t>Adapter l’ampleur du geste à l’espace disponible.</a:t>
            </a:r>
            <a:endParaRPr lang="fr-FR" sz="1400" dirty="0">
              <a:solidFill>
                <a:schemeClr val="tx1"/>
              </a:solidFill>
              <a:latin typeface="Script cole" pitchFamily="2" charset="0"/>
            </a:endParaRPr>
          </a:p>
          <a:p>
            <a:pPr algn="just"/>
            <a:r>
              <a:rPr lang="fr-FR" sz="1400" dirty="0">
                <a:latin typeface="Arial Rounded MT Bold" pitchFamily="34" charset="0"/>
              </a:rPr>
              <a:t>Tâche de l’enfant : </a:t>
            </a:r>
            <a:r>
              <a:rPr lang="fr-FR" sz="1400" dirty="0">
                <a:latin typeface="Script cole" pitchFamily="2" charset="0"/>
              </a:rPr>
              <a:t>Tracer avec des feutres des traits obliques ascendants en changeant de couleur à chaque trait.</a:t>
            </a:r>
            <a:endParaRPr lang="fr-FR" sz="1400" dirty="0">
              <a:solidFill>
                <a:schemeClr val="tx1"/>
              </a:solidFill>
              <a:latin typeface="Script cole" pitchFamily="2" charset="0"/>
            </a:endParaRPr>
          </a:p>
        </p:txBody>
      </p:sp>
      <p:pic>
        <p:nvPicPr>
          <p:cNvPr id="22" name="Image 21"/>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27605" t="21873" r="10312" b="17637"/>
          <a:stretch/>
        </p:blipFill>
        <p:spPr>
          <a:xfrm>
            <a:off x="4797152" y="8073298"/>
            <a:ext cx="1854556" cy="1355229"/>
          </a:xfrm>
          <a:prstGeom prst="rect">
            <a:avLst/>
          </a:prstGeom>
          <a:effectLst>
            <a:outerShdw blurRad="63500" sx="102000" sy="102000" algn="ctr" rotWithShape="0">
              <a:prstClr val="black">
                <a:alpha val="40000"/>
              </a:prstClr>
            </a:outerShdw>
          </a:effectLst>
        </p:spPr>
      </p:pic>
      <p:sp>
        <p:nvSpPr>
          <p:cNvPr id="23" name="Rectangle 22"/>
          <p:cNvSpPr/>
          <p:nvPr/>
        </p:nvSpPr>
        <p:spPr>
          <a:xfrm>
            <a:off x="119978" y="3930548"/>
            <a:ext cx="6624736" cy="1913568"/>
          </a:xfrm>
          <a:prstGeom prst="rect">
            <a:avLst/>
          </a:prstGeom>
          <a:solidFill>
            <a:schemeClr val="bg1"/>
          </a:solidFill>
          <a:ln>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400" dirty="0">
              <a:solidFill>
                <a:schemeClr val="tx1"/>
              </a:solidFill>
              <a:latin typeface="Script cole" pitchFamily="2" charset="0"/>
            </a:endParaRPr>
          </a:p>
        </p:txBody>
      </p:sp>
      <p:sp>
        <p:nvSpPr>
          <p:cNvPr id="24" name="ZoneTexte 23"/>
          <p:cNvSpPr txBox="1"/>
          <p:nvPr/>
        </p:nvSpPr>
        <p:spPr>
          <a:xfrm>
            <a:off x="130837" y="3930548"/>
            <a:ext cx="4657135" cy="1600438"/>
          </a:xfrm>
          <a:prstGeom prst="rect">
            <a:avLst/>
          </a:prstGeom>
          <a:noFill/>
        </p:spPr>
        <p:txBody>
          <a:bodyPr wrap="square" rtlCol="0">
            <a:spAutoFit/>
          </a:bodyPr>
          <a:lstStyle/>
          <a:p>
            <a:pPr algn="ctr"/>
            <a:r>
              <a:rPr lang="fr-FR" sz="1400" dirty="0">
                <a:solidFill>
                  <a:schemeClr val="tx1"/>
                </a:solidFill>
                <a:latin typeface="Arial Rounded MT Bold" pitchFamily="34" charset="0"/>
              </a:rPr>
              <a:t>Graphisme</a:t>
            </a:r>
            <a:r>
              <a:rPr lang="fr-FR" sz="1400" dirty="0">
                <a:latin typeface="Arial Rounded MT Bold" pitchFamily="34" charset="0"/>
              </a:rPr>
              <a:t> 1.7</a:t>
            </a:r>
            <a:r>
              <a:rPr lang="fr-FR" sz="1400" dirty="0">
                <a:solidFill>
                  <a:schemeClr val="tx1"/>
                </a:solidFill>
                <a:latin typeface="Arial Rounded MT Bold" pitchFamily="34" charset="0"/>
              </a:rPr>
              <a:t> : </a:t>
            </a:r>
            <a:r>
              <a:rPr lang="fr-FR" sz="1400" u="sng" dirty="0">
                <a:latin typeface="Script cole" pitchFamily="2" charset="0"/>
              </a:rPr>
              <a:t>Le trait oblique</a:t>
            </a:r>
          </a:p>
          <a:p>
            <a:pPr algn="ctr"/>
            <a:r>
              <a:rPr lang="fr-FR" sz="1400" i="1" dirty="0">
                <a:solidFill>
                  <a:schemeClr val="tx1"/>
                </a:solidFill>
                <a:latin typeface="Script cole" pitchFamily="2" charset="0"/>
              </a:rPr>
              <a:t>Séance « Carton gondolé et feutres de couleur»</a:t>
            </a:r>
          </a:p>
          <a:p>
            <a:pPr algn="just"/>
            <a:r>
              <a:rPr lang="fr-FR" sz="1400" dirty="0">
                <a:solidFill>
                  <a:schemeClr val="tx1"/>
                </a:solidFill>
                <a:latin typeface="Arial Rounded MT Bold" pitchFamily="34" charset="0"/>
              </a:rPr>
              <a:t>Objectifs : </a:t>
            </a:r>
            <a:r>
              <a:rPr lang="fr-FR" sz="1400" dirty="0">
                <a:latin typeface="Script cole" pitchFamily="2" charset="0"/>
              </a:rPr>
              <a:t>Adapter l’ampleur du geste à l’espace disponible.</a:t>
            </a:r>
            <a:endParaRPr lang="fr-FR" sz="1400" dirty="0">
              <a:solidFill>
                <a:schemeClr val="tx1"/>
              </a:solidFill>
              <a:latin typeface="Script cole" pitchFamily="2" charset="0"/>
            </a:endParaRPr>
          </a:p>
          <a:p>
            <a:pPr algn="just"/>
            <a:r>
              <a:rPr lang="fr-FR" sz="1400" dirty="0">
                <a:latin typeface="Arial Rounded MT Bold" pitchFamily="34" charset="0"/>
              </a:rPr>
              <a:t>Tâche de l’enfant : </a:t>
            </a:r>
            <a:r>
              <a:rPr lang="fr-FR" sz="1400" dirty="0">
                <a:latin typeface="Script cole" pitchFamily="2" charset="0"/>
              </a:rPr>
              <a:t>Tracer avec des feutres des traits obliques ascendants en changeant de couleur à chaque trait.</a:t>
            </a:r>
            <a:endParaRPr lang="fr-FR" sz="1400" dirty="0">
              <a:solidFill>
                <a:schemeClr val="tx1"/>
              </a:solidFill>
              <a:latin typeface="Script cole" pitchFamily="2" charset="0"/>
            </a:endParaRPr>
          </a:p>
        </p:txBody>
      </p:sp>
      <p:pic>
        <p:nvPicPr>
          <p:cNvPr id="25" name="Image 24"/>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27605" t="21873" r="10312" b="17637"/>
          <a:stretch/>
        </p:blipFill>
        <p:spPr>
          <a:xfrm>
            <a:off x="4792562" y="4246162"/>
            <a:ext cx="1854556" cy="1355229"/>
          </a:xfrm>
          <a:prstGeom prst="rect">
            <a:avLst/>
          </a:prstGeom>
          <a:effectLst>
            <a:outerShdw blurRad="63500" sx="102000" sy="102000" algn="ctr" rotWithShape="0">
              <a:prstClr val="black">
                <a:alpha val="40000"/>
              </a:prstClr>
            </a:outerShdw>
          </a:effectLst>
        </p:spPr>
      </p:pic>
      <p:sp>
        <p:nvSpPr>
          <p:cNvPr id="26" name="Rectangle 25"/>
          <p:cNvSpPr/>
          <p:nvPr/>
        </p:nvSpPr>
        <p:spPr>
          <a:xfrm>
            <a:off x="140017" y="2016980"/>
            <a:ext cx="6624736" cy="1913568"/>
          </a:xfrm>
          <a:prstGeom prst="rect">
            <a:avLst/>
          </a:prstGeom>
          <a:solidFill>
            <a:schemeClr val="bg1"/>
          </a:solidFill>
          <a:ln>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400" dirty="0">
              <a:solidFill>
                <a:schemeClr val="tx1"/>
              </a:solidFill>
              <a:latin typeface="Script cole" pitchFamily="2" charset="0"/>
            </a:endParaRPr>
          </a:p>
        </p:txBody>
      </p:sp>
      <p:sp>
        <p:nvSpPr>
          <p:cNvPr id="27" name="ZoneTexte 26"/>
          <p:cNvSpPr txBox="1"/>
          <p:nvPr/>
        </p:nvSpPr>
        <p:spPr>
          <a:xfrm>
            <a:off x="150876" y="2016980"/>
            <a:ext cx="4657135" cy="1600438"/>
          </a:xfrm>
          <a:prstGeom prst="rect">
            <a:avLst/>
          </a:prstGeom>
          <a:noFill/>
        </p:spPr>
        <p:txBody>
          <a:bodyPr wrap="square" rtlCol="0">
            <a:spAutoFit/>
          </a:bodyPr>
          <a:lstStyle/>
          <a:p>
            <a:pPr algn="ctr"/>
            <a:r>
              <a:rPr lang="fr-FR" sz="1400" dirty="0">
                <a:solidFill>
                  <a:schemeClr val="tx1"/>
                </a:solidFill>
                <a:latin typeface="Arial Rounded MT Bold" pitchFamily="34" charset="0"/>
              </a:rPr>
              <a:t>Graphisme</a:t>
            </a:r>
            <a:r>
              <a:rPr lang="fr-FR" sz="1400" dirty="0">
                <a:latin typeface="Arial Rounded MT Bold" pitchFamily="34" charset="0"/>
              </a:rPr>
              <a:t> 1.7</a:t>
            </a:r>
            <a:r>
              <a:rPr lang="fr-FR" sz="1400" dirty="0">
                <a:solidFill>
                  <a:schemeClr val="tx1"/>
                </a:solidFill>
                <a:latin typeface="Arial Rounded MT Bold" pitchFamily="34" charset="0"/>
              </a:rPr>
              <a:t> : </a:t>
            </a:r>
            <a:r>
              <a:rPr lang="fr-FR" sz="1400" u="sng" dirty="0">
                <a:latin typeface="Script cole" pitchFamily="2" charset="0"/>
              </a:rPr>
              <a:t>Le trait oblique</a:t>
            </a:r>
          </a:p>
          <a:p>
            <a:pPr algn="ctr"/>
            <a:r>
              <a:rPr lang="fr-FR" sz="1400" i="1" dirty="0">
                <a:solidFill>
                  <a:schemeClr val="tx1"/>
                </a:solidFill>
                <a:latin typeface="Script cole" pitchFamily="2" charset="0"/>
              </a:rPr>
              <a:t>Séance « Carton gondolé et feutres de couleur»</a:t>
            </a:r>
          </a:p>
          <a:p>
            <a:pPr algn="just"/>
            <a:r>
              <a:rPr lang="fr-FR" sz="1400" dirty="0">
                <a:solidFill>
                  <a:schemeClr val="tx1"/>
                </a:solidFill>
                <a:latin typeface="Arial Rounded MT Bold" pitchFamily="34" charset="0"/>
              </a:rPr>
              <a:t>Objectifs : </a:t>
            </a:r>
            <a:r>
              <a:rPr lang="fr-FR" sz="1400" dirty="0">
                <a:latin typeface="Script cole" pitchFamily="2" charset="0"/>
              </a:rPr>
              <a:t>Adapter l’ampleur du geste à l’espace disponible.</a:t>
            </a:r>
            <a:endParaRPr lang="fr-FR" sz="1400" dirty="0">
              <a:solidFill>
                <a:schemeClr val="tx1"/>
              </a:solidFill>
              <a:latin typeface="Script cole" pitchFamily="2" charset="0"/>
            </a:endParaRPr>
          </a:p>
          <a:p>
            <a:pPr algn="just"/>
            <a:r>
              <a:rPr lang="fr-FR" sz="1400" dirty="0">
                <a:latin typeface="Arial Rounded MT Bold" pitchFamily="34" charset="0"/>
              </a:rPr>
              <a:t>Tâche de l’enfant : </a:t>
            </a:r>
            <a:r>
              <a:rPr lang="fr-FR" sz="1400" dirty="0">
                <a:latin typeface="Script cole" pitchFamily="2" charset="0"/>
              </a:rPr>
              <a:t>Tracer avec des feutres des traits obliques ascendants en changeant de couleur à chaque trait.</a:t>
            </a:r>
            <a:endParaRPr lang="fr-FR" sz="1400" dirty="0">
              <a:solidFill>
                <a:schemeClr val="tx1"/>
              </a:solidFill>
              <a:latin typeface="Script cole" pitchFamily="2" charset="0"/>
            </a:endParaRPr>
          </a:p>
        </p:txBody>
      </p:sp>
      <p:pic>
        <p:nvPicPr>
          <p:cNvPr id="28" name="Image 27"/>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27605" t="21873" r="10312" b="17637"/>
          <a:stretch/>
        </p:blipFill>
        <p:spPr>
          <a:xfrm>
            <a:off x="4812601" y="2332594"/>
            <a:ext cx="1854556" cy="1355229"/>
          </a:xfrm>
          <a:prstGeom prst="rect">
            <a:avLst/>
          </a:prstGeom>
          <a:effectLst>
            <a:outerShdw blurRad="63500" sx="102000" sy="102000" algn="ctr" rotWithShape="0">
              <a:prstClr val="black">
                <a:alpha val="40000"/>
              </a:prstClr>
            </a:outerShdw>
          </a:effectLst>
        </p:spPr>
      </p:pic>
      <p:sp>
        <p:nvSpPr>
          <p:cNvPr id="29" name="Rectangle 28"/>
          <p:cNvSpPr/>
          <p:nvPr/>
        </p:nvSpPr>
        <p:spPr>
          <a:xfrm>
            <a:off x="140017" y="103412"/>
            <a:ext cx="6624736" cy="1913568"/>
          </a:xfrm>
          <a:prstGeom prst="rect">
            <a:avLst/>
          </a:prstGeom>
          <a:solidFill>
            <a:schemeClr val="bg1"/>
          </a:solidFill>
          <a:ln>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400" dirty="0">
              <a:solidFill>
                <a:schemeClr val="tx1"/>
              </a:solidFill>
              <a:latin typeface="Script cole" pitchFamily="2" charset="0"/>
            </a:endParaRPr>
          </a:p>
        </p:txBody>
      </p:sp>
      <p:sp>
        <p:nvSpPr>
          <p:cNvPr id="30" name="ZoneTexte 29"/>
          <p:cNvSpPr txBox="1"/>
          <p:nvPr/>
        </p:nvSpPr>
        <p:spPr>
          <a:xfrm>
            <a:off x="150876" y="103412"/>
            <a:ext cx="4657135" cy="1600438"/>
          </a:xfrm>
          <a:prstGeom prst="rect">
            <a:avLst/>
          </a:prstGeom>
          <a:noFill/>
        </p:spPr>
        <p:txBody>
          <a:bodyPr wrap="square" rtlCol="0">
            <a:spAutoFit/>
          </a:bodyPr>
          <a:lstStyle/>
          <a:p>
            <a:pPr algn="ctr"/>
            <a:r>
              <a:rPr lang="fr-FR" sz="1400" dirty="0">
                <a:solidFill>
                  <a:schemeClr val="tx1"/>
                </a:solidFill>
                <a:latin typeface="Arial Rounded MT Bold" pitchFamily="34" charset="0"/>
              </a:rPr>
              <a:t>Graphisme</a:t>
            </a:r>
            <a:r>
              <a:rPr lang="fr-FR" sz="1400" dirty="0">
                <a:latin typeface="Arial Rounded MT Bold" pitchFamily="34" charset="0"/>
              </a:rPr>
              <a:t> 1.7</a:t>
            </a:r>
            <a:r>
              <a:rPr lang="fr-FR" sz="1400" dirty="0">
                <a:solidFill>
                  <a:schemeClr val="tx1"/>
                </a:solidFill>
                <a:latin typeface="Arial Rounded MT Bold" pitchFamily="34" charset="0"/>
              </a:rPr>
              <a:t> : </a:t>
            </a:r>
            <a:r>
              <a:rPr lang="fr-FR" sz="1400" u="sng" dirty="0">
                <a:latin typeface="Script cole" pitchFamily="2" charset="0"/>
              </a:rPr>
              <a:t>Le trait oblique</a:t>
            </a:r>
          </a:p>
          <a:p>
            <a:pPr algn="ctr"/>
            <a:r>
              <a:rPr lang="fr-FR" sz="1400" i="1" dirty="0">
                <a:solidFill>
                  <a:schemeClr val="tx1"/>
                </a:solidFill>
                <a:latin typeface="Script cole" pitchFamily="2" charset="0"/>
              </a:rPr>
              <a:t>Séance « Carton gondolé et feutres de couleur»</a:t>
            </a:r>
          </a:p>
          <a:p>
            <a:pPr algn="just"/>
            <a:r>
              <a:rPr lang="fr-FR" sz="1400" dirty="0">
                <a:solidFill>
                  <a:schemeClr val="tx1"/>
                </a:solidFill>
                <a:latin typeface="Arial Rounded MT Bold" pitchFamily="34" charset="0"/>
              </a:rPr>
              <a:t>Objectifs : </a:t>
            </a:r>
            <a:r>
              <a:rPr lang="fr-FR" sz="1400" dirty="0">
                <a:latin typeface="Script cole" pitchFamily="2" charset="0"/>
              </a:rPr>
              <a:t>Adapter l’ampleur du geste à l’espace disponible.</a:t>
            </a:r>
            <a:endParaRPr lang="fr-FR" sz="1400" dirty="0">
              <a:solidFill>
                <a:schemeClr val="tx1"/>
              </a:solidFill>
              <a:latin typeface="Script cole" pitchFamily="2" charset="0"/>
            </a:endParaRPr>
          </a:p>
          <a:p>
            <a:pPr algn="just"/>
            <a:r>
              <a:rPr lang="fr-FR" sz="1400" dirty="0">
                <a:latin typeface="Arial Rounded MT Bold" pitchFamily="34" charset="0"/>
              </a:rPr>
              <a:t>Tâche de l’enfant : </a:t>
            </a:r>
            <a:r>
              <a:rPr lang="fr-FR" sz="1400" dirty="0">
                <a:latin typeface="Script cole" pitchFamily="2" charset="0"/>
              </a:rPr>
              <a:t>Tracer avec des feutres des traits obliques ascendants en changeant de couleur à chaque trait.</a:t>
            </a:r>
            <a:endParaRPr lang="fr-FR" sz="1400" dirty="0">
              <a:solidFill>
                <a:schemeClr val="tx1"/>
              </a:solidFill>
              <a:latin typeface="Script cole" pitchFamily="2" charset="0"/>
            </a:endParaRPr>
          </a:p>
        </p:txBody>
      </p:sp>
      <p:pic>
        <p:nvPicPr>
          <p:cNvPr id="31" name="Image 30"/>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27605" t="21873" r="10312" b="17637"/>
          <a:stretch/>
        </p:blipFill>
        <p:spPr>
          <a:xfrm>
            <a:off x="4812601" y="419026"/>
            <a:ext cx="1854556" cy="135522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703712955"/>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1472</TotalTime>
  <Words>9466</Words>
  <Application>Microsoft Office PowerPoint</Application>
  <PresentationFormat>Format A4 (210 x 297 mm)</PresentationFormat>
  <Paragraphs>574</Paragraphs>
  <Slides>29</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29</vt:i4>
      </vt:variant>
    </vt:vector>
  </HeadingPairs>
  <TitlesOfParts>
    <vt:vector size="36" baseType="lpstr">
      <vt:lpstr>Arial</vt:lpstr>
      <vt:lpstr>Arial Rounded MT Bold</vt:lpstr>
      <vt:lpstr>Berlin Sans FB</vt:lpstr>
      <vt:lpstr>Calibri</vt:lpstr>
      <vt:lpstr>Calibri Light</vt:lpstr>
      <vt:lpstr>Script cole</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direction</dc:creator>
  <cp:lastModifiedBy>Gaëlle Lavillat</cp:lastModifiedBy>
  <cp:revision>24</cp:revision>
  <cp:lastPrinted>2023-07-04T11:17:36Z</cp:lastPrinted>
  <dcterms:created xsi:type="dcterms:W3CDTF">2019-02-04T14:43:50Z</dcterms:created>
  <dcterms:modified xsi:type="dcterms:W3CDTF">2023-07-04T12:40:40Z</dcterms:modified>
</cp:coreProperties>
</file>