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6" r:id="rId4"/>
    <p:sldId id="264" r:id="rId5"/>
    <p:sldId id="265" r:id="rId6"/>
    <p:sldId id="266" r:id="rId7"/>
    <p:sldId id="267" r:id="rId8"/>
    <p:sldId id="268" r:id="rId9"/>
    <p:sldId id="257" r:id="rId10"/>
    <p:sldId id="269" r:id="rId11"/>
    <p:sldId id="270" r:id="rId12"/>
    <p:sldId id="271" r:id="rId13"/>
    <p:sldId id="272" r:id="rId14"/>
    <p:sldId id="273" r:id="rId15"/>
    <p:sldId id="258" r:id="rId16"/>
    <p:sldId id="274" r:id="rId17"/>
    <p:sldId id="259" r:id="rId18"/>
    <p:sldId id="275" r:id="rId19"/>
    <p:sldId id="276" r:id="rId20"/>
    <p:sldId id="277" r:id="rId21"/>
    <p:sldId id="260" r:id="rId22"/>
    <p:sldId id="278" r:id="rId23"/>
    <p:sldId id="279" r:id="rId24"/>
    <p:sldId id="280" r:id="rId25"/>
    <p:sldId id="281" r:id="rId26"/>
    <p:sldId id="261" r:id="rId27"/>
    <p:sldId id="282" r:id="rId28"/>
    <p:sldId id="283" r:id="rId29"/>
    <p:sldId id="284" r:id="rId30"/>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2674" y="77"/>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a:prstGeom prst="rect">
            <a:avLst/>
          </a:prstGeom>
        </p:spPr>
        <p:txBody>
          <a:bodyPr/>
          <a:lstStyle/>
          <a:p>
            <a:r>
              <a:rPr lang="fr-FR"/>
              <a:t>Modifiez le style du titre</a:t>
            </a:r>
          </a:p>
        </p:txBody>
      </p:sp>
      <p:sp>
        <p:nvSpPr>
          <p:cNvPr id="3" name="Sous-titre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249685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7366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57176" y="529697"/>
            <a:ext cx="3357563" cy="1126807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26883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40884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4198587"/>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9686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257176"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1"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285928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8" name="Espace réservé du pied de page 7"/>
          <p:cNvSpPr>
            <a:spLocks noGrp="1"/>
          </p:cNvSpPr>
          <p:nvPr>
            <p:ph type="ftr" sz="quarter" idx="11"/>
          </p:nvPr>
        </p:nvSpPr>
        <p:spPr>
          <a:xfrm>
            <a:off x="2343150" y="9181396"/>
            <a:ext cx="2171700" cy="527402"/>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99395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4" name="Espace réservé du pied de page 3"/>
          <p:cNvSpPr>
            <a:spLocks noGrp="1"/>
          </p:cNvSpPr>
          <p:nvPr>
            <p:ph type="ftr" sz="quarter" idx="11"/>
          </p:nvPr>
        </p:nvSpPr>
        <p:spPr>
          <a:xfrm>
            <a:off x="2343150" y="9181396"/>
            <a:ext cx="2171700" cy="527402"/>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24026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3" name="Espace réservé du pied de page 2"/>
          <p:cNvSpPr>
            <a:spLocks noGrp="1"/>
          </p:cNvSpPr>
          <p:nvPr>
            <p:ph type="ftr" sz="quarter" idx="11"/>
          </p:nvPr>
        </p:nvSpPr>
        <p:spPr>
          <a:xfrm>
            <a:off x="2343150" y="9181396"/>
            <a:ext cx="2171700" cy="527402"/>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402133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8"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1"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0868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04/07/2023</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7370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2708920" y="9675331"/>
            <a:ext cx="4149080" cy="246221"/>
          </a:xfrm>
          <a:prstGeom prst="rect">
            <a:avLst/>
          </a:prstGeom>
          <a:noFill/>
        </p:spPr>
        <p:txBody>
          <a:bodyPr wrap="square" rtlCol="0">
            <a:spAutoFit/>
          </a:bodyPr>
          <a:lstStyle/>
          <a:p>
            <a:pPr algn="r"/>
            <a:r>
              <a:rPr lang="fr-FR" sz="1000" dirty="0">
                <a:solidFill>
                  <a:schemeClr val="bg1">
                    <a:lumMod val="50000"/>
                  </a:schemeClr>
                </a:solidFill>
              </a:rPr>
              <a:t>http://www.mysticlolly.fr</a:t>
            </a:r>
          </a:p>
        </p:txBody>
      </p:sp>
    </p:spTree>
    <p:extLst>
      <p:ext uri="{BB962C8B-B14F-4D97-AF65-F5344CB8AC3E}">
        <p14:creationId xmlns:p14="http://schemas.microsoft.com/office/powerpoint/2010/main" val="14889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B12A12-7BE4-334B-E0AC-9FB29E990E48}"/>
              </a:ext>
            </a:extLst>
          </p:cNvPr>
          <p:cNvSpPr txBox="1"/>
          <p:nvPr/>
        </p:nvSpPr>
        <p:spPr>
          <a:xfrm>
            <a:off x="0" y="-15552"/>
            <a:ext cx="6858000" cy="369332"/>
          </a:xfrm>
          <a:prstGeom prst="rect">
            <a:avLst/>
          </a:prstGeom>
          <a:noFill/>
        </p:spPr>
        <p:txBody>
          <a:bodyPr wrap="square" rtlCol="0">
            <a:spAutoFit/>
          </a:bodyPr>
          <a:lstStyle/>
          <a:p>
            <a:pPr algn="ctr"/>
            <a:r>
              <a:rPr lang="fr-FR" dirty="0">
                <a:latin typeface="Berlin Sans FB" pitchFamily="34" charset="0"/>
                <a:cs typeface="JulesLove" pitchFamily="34" charset="0"/>
              </a:rPr>
              <a:t>Liste des consignes : </a:t>
            </a:r>
            <a:r>
              <a:rPr lang="fr-FR" u="sng" dirty="0">
                <a:latin typeface="Berlin Sans FB" pitchFamily="34" charset="0"/>
                <a:cs typeface="JulesLove" pitchFamily="34" charset="0"/>
              </a:rPr>
              <a:t>Ateliers graphiques GS</a:t>
            </a:r>
          </a:p>
        </p:txBody>
      </p:sp>
      <p:graphicFrame>
        <p:nvGraphicFramePr>
          <p:cNvPr id="5" name="Tableau 4">
            <a:extLst>
              <a:ext uri="{FF2B5EF4-FFF2-40B4-BE49-F238E27FC236}">
                <a16:creationId xmlns:a16="http://schemas.microsoft.com/office/drawing/2014/main" id="{2869EE49-AD3E-D260-5EF1-6A1D12D98168}"/>
              </a:ext>
            </a:extLst>
          </p:cNvPr>
          <p:cNvGraphicFramePr>
            <a:graphicFrameLocks noGrp="1"/>
          </p:cNvGraphicFramePr>
          <p:nvPr>
            <p:extLst>
              <p:ext uri="{D42A27DB-BD31-4B8C-83A1-F6EECF244321}">
                <p14:modId xmlns:p14="http://schemas.microsoft.com/office/powerpoint/2010/main" val="1284061260"/>
              </p:ext>
            </p:extLst>
          </p:nvPr>
        </p:nvGraphicFramePr>
        <p:xfrm>
          <a:off x="116632" y="938081"/>
          <a:ext cx="6566468" cy="8110873"/>
        </p:xfrm>
        <a:graphic>
          <a:graphicData uri="http://schemas.openxmlformats.org/drawingml/2006/table">
            <a:tbl>
              <a:tblPr firstRow="1" bandRow="1">
                <a:tableStyleId>{5C22544A-7EE6-4342-B048-85BDC9FD1C3A}</a:tableStyleId>
              </a:tblPr>
              <a:tblGrid>
                <a:gridCol w="518160">
                  <a:extLst>
                    <a:ext uri="{9D8B030D-6E8A-4147-A177-3AD203B41FA5}">
                      <a16:colId xmlns:a16="http://schemas.microsoft.com/office/drawing/2014/main" val="3108969280"/>
                    </a:ext>
                  </a:extLst>
                </a:gridCol>
                <a:gridCol w="2772128">
                  <a:extLst>
                    <a:ext uri="{9D8B030D-6E8A-4147-A177-3AD203B41FA5}">
                      <a16:colId xmlns:a16="http://schemas.microsoft.com/office/drawing/2014/main" val="170015381"/>
                    </a:ext>
                  </a:extLst>
                </a:gridCol>
                <a:gridCol w="364020">
                  <a:extLst>
                    <a:ext uri="{9D8B030D-6E8A-4147-A177-3AD203B41FA5}">
                      <a16:colId xmlns:a16="http://schemas.microsoft.com/office/drawing/2014/main" val="1423572241"/>
                    </a:ext>
                  </a:extLst>
                </a:gridCol>
                <a:gridCol w="364020">
                  <a:extLst>
                    <a:ext uri="{9D8B030D-6E8A-4147-A177-3AD203B41FA5}">
                      <a16:colId xmlns:a16="http://schemas.microsoft.com/office/drawing/2014/main" val="28160451"/>
                    </a:ext>
                  </a:extLst>
                </a:gridCol>
                <a:gridCol w="364020">
                  <a:extLst>
                    <a:ext uri="{9D8B030D-6E8A-4147-A177-3AD203B41FA5}">
                      <a16:colId xmlns:a16="http://schemas.microsoft.com/office/drawing/2014/main" val="2969991537"/>
                    </a:ext>
                  </a:extLst>
                </a:gridCol>
                <a:gridCol w="364020">
                  <a:extLst>
                    <a:ext uri="{9D8B030D-6E8A-4147-A177-3AD203B41FA5}">
                      <a16:colId xmlns:a16="http://schemas.microsoft.com/office/drawing/2014/main" val="3040930703"/>
                    </a:ext>
                  </a:extLst>
                </a:gridCol>
                <a:gridCol w="364020">
                  <a:extLst>
                    <a:ext uri="{9D8B030D-6E8A-4147-A177-3AD203B41FA5}">
                      <a16:colId xmlns:a16="http://schemas.microsoft.com/office/drawing/2014/main" val="1100008104"/>
                    </a:ext>
                  </a:extLst>
                </a:gridCol>
                <a:gridCol w="364020">
                  <a:extLst>
                    <a:ext uri="{9D8B030D-6E8A-4147-A177-3AD203B41FA5}">
                      <a16:colId xmlns:a16="http://schemas.microsoft.com/office/drawing/2014/main" val="1912024097"/>
                    </a:ext>
                  </a:extLst>
                </a:gridCol>
                <a:gridCol w="364020">
                  <a:extLst>
                    <a:ext uri="{9D8B030D-6E8A-4147-A177-3AD203B41FA5}">
                      <a16:colId xmlns:a16="http://schemas.microsoft.com/office/drawing/2014/main" val="2388067699"/>
                    </a:ext>
                  </a:extLst>
                </a:gridCol>
                <a:gridCol w="364020">
                  <a:extLst>
                    <a:ext uri="{9D8B030D-6E8A-4147-A177-3AD203B41FA5}">
                      <a16:colId xmlns:a16="http://schemas.microsoft.com/office/drawing/2014/main" val="4225453193"/>
                    </a:ext>
                  </a:extLst>
                </a:gridCol>
                <a:gridCol w="364020">
                  <a:extLst>
                    <a:ext uri="{9D8B030D-6E8A-4147-A177-3AD203B41FA5}">
                      <a16:colId xmlns:a16="http://schemas.microsoft.com/office/drawing/2014/main" val="282071786"/>
                    </a:ext>
                  </a:extLst>
                </a:gridCol>
              </a:tblGrid>
              <a:tr h="1119289">
                <a:tc gridSpan="2">
                  <a:txBody>
                    <a:bodyPr/>
                    <a:lstStyle/>
                    <a:p>
                      <a:endParaRPr lang="fr-FR" sz="1700" dirty="0"/>
                    </a:p>
                  </a:txBody>
                  <a:tcPr marT="50292" marB="50292">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2451380"/>
                  </a:ext>
                </a:extLst>
              </a:tr>
              <a:tr h="350880">
                <a:tc rowSpan="6">
                  <a:txBody>
                    <a:bodyPr/>
                    <a:lstStyle/>
                    <a:p>
                      <a:pPr algn="ctr"/>
                      <a:r>
                        <a:rPr lang="fr-FR" sz="1100" b="1" dirty="0"/>
                        <a:t>1 - LE</a:t>
                      </a:r>
                      <a:r>
                        <a:rPr lang="fr-FR" sz="1100" b="1" baseline="0" dirty="0"/>
                        <a:t> TRAIT VERTICAL-HORIZONTAL-OBLIQUE</a:t>
                      </a:r>
                      <a:endParaRPr lang="fr-FR" sz="1100" b="1" dirty="0"/>
                    </a:p>
                  </a:txBody>
                  <a:tcPr marT="50292" marB="5029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1. Bande verte et feutre fin noir</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187202"/>
                  </a:ext>
                </a:extLst>
              </a:tr>
              <a:tr h="35088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2.</a:t>
                      </a:r>
                      <a:r>
                        <a:rPr lang="fr-FR" sz="900" b="1" baseline="0" dirty="0"/>
                        <a:t> Petites bandes blanches et feutre fin noir</a:t>
                      </a:r>
                      <a:endParaRPr lang="fr-FR" sz="900" b="1" dirty="0"/>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082517"/>
                  </a:ext>
                </a:extLst>
              </a:tr>
              <a:tr h="35088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3. Étroites bandes de couleur et stylos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7200"/>
                  </a:ext>
                </a:extLst>
              </a:tr>
              <a:tr h="35088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4.</a:t>
                      </a:r>
                      <a:r>
                        <a:rPr lang="fr-FR" sz="900" b="1" baseline="0" dirty="0"/>
                        <a:t> Papier adhésif, feutres fins et stylos à bille</a:t>
                      </a:r>
                      <a:endParaRPr lang="fr-FR" sz="900" b="1" dirty="0"/>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244328"/>
                  </a:ext>
                </a:extLst>
              </a:tr>
              <a:tr h="35088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5. Ronds blancs et stylos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222532"/>
                  </a:ext>
                </a:extLst>
              </a:tr>
              <a:tr h="140052">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6. Papier pelure, gommettes et stylo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8550830"/>
                  </a:ext>
                </a:extLst>
              </a:tr>
              <a:tr h="350880">
                <a:tc rowSpan="4">
                  <a:txBody>
                    <a:bodyPr/>
                    <a:lstStyle/>
                    <a:p>
                      <a:pPr algn="ctr"/>
                      <a:r>
                        <a:rPr lang="fr-FR" sz="1400" b="1" dirty="0"/>
                        <a:t>2 - LE ROND</a:t>
                      </a:r>
                    </a:p>
                  </a:txBody>
                  <a:tcPr marT="50292" marB="5029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900" b="1" dirty="0"/>
                        <a:t>1. Encres de couleur et feutres fins</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99811"/>
                  </a:ext>
                </a:extLst>
              </a:tr>
              <a:tr h="350880">
                <a:tc vMerge="1">
                  <a:txBody>
                    <a:bodyPr/>
                    <a:lstStyle/>
                    <a:p>
                      <a:endParaRPr lang="fr-F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900" b="1" dirty="0"/>
                        <a:t>2. Bandes de couleur et stylos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435383"/>
                  </a:ext>
                </a:extLst>
              </a:tr>
              <a:tr h="350880">
                <a:tc vMerge="1">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3. </a:t>
                      </a:r>
                      <a:r>
                        <a:rPr lang="fr-FR" sz="900" b="1" dirty="0" err="1"/>
                        <a:t>Drawing</a:t>
                      </a:r>
                      <a:r>
                        <a:rPr lang="fr-FR" sz="900" b="1" dirty="0"/>
                        <a:t> </a:t>
                      </a:r>
                      <a:r>
                        <a:rPr lang="fr-FR" sz="900" b="1" dirty="0" err="1"/>
                        <a:t>gum</a:t>
                      </a:r>
                      <a:r>
                        <a:rPr lang="fr-FR" sz="900" b="1" dirty="0"/>
                        <a:t>, encres de couleur et feutre fin noir</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366756"/>
                  </a:ext>
                </a:extLst>
              </a:tr>
              <a:tr h="250438">
                <a:tc vMerge="1">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4. Soleil et stylos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807363"/>
                  </a:ext>
                </a:extLst>
              </a:tr>
              <a:tr h="350880">
                <a:tc rowSpan="5">
                  <a:txBody>
                    <a:bodyPr/>
                    <a:lstStyle/>
                    <a:p>
                      <a:pPr algn="ctr"/>
                      <a:r>
                        <a:rPr lang="fr-FR" sz="1400" b="1" dirty="0"/>
                        <a:t>3 - LIGNE</a:t>
                      </a:r>
                      <a:r>
                        <a:rPr lang="fr-FR" sz="1400" b="1" baseline="0" dirty="0"/>
                        <a:t> BRISÉE</a:t>
                      </a:r>
                      <a:endParaRPr lang="fr-FR" sz="1400" b="1" dirty="0"/>
                    </a:p>
                  </a:txBody>
                  <a:tcPr marT="50292" marB="5029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1.</a:t>
                      </a:r>
                      <a:r>
                        <a:rPr lang="fr-FR" sz="900" b="1" baseline="0" dirty="0"/>
                        <a:t> Triangles et feutres fin noir</a:t>
                      </a:r>
                      <a:endParaRPr lang="fr-FR" sz="900" b="1" dirty="0"/>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150400"/>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2. Rectangle, </a:t>
                      </a:r>
                      <a:r>
                        <a:rPr lang="fr-FR" sz="900" b="1" dirty="0" err="1"/>
                        <a:t>drawing</a:t>
                      </a:r>
                      <a:r>
                        <a:rPr lang="fr-FR" sz="900" b="1" dirty="0"/>
                        <a:t> </a:t>
                      </a:r>
                      <a:r>
                        <a:rPr lang="fr-FR" sz="900" b="1" dirty="0" err="1"/>
                        <a:t>gum</a:t>
                      </a:r>
                      <a:r>
                        <a:rPr lang="fr-FR" sz="900" b="1" dirty="0"/>
                        <a:t>, encres et feutre fin noir</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637907"/>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3. Encres, feutre fin noir, et </a:t>
                      </a:r>
                      <a:r>
                        <a:rPr lang="fr-FR" sz="900" b="1" dirty="0" err="1"/>
                        <a:t>drawing</a:t>
                      </a:r>
                      <a:r>
                        <a:rPr lang="fr-FR" sz="900" b="1" dirty="0"/>
                        <a:t> </a:t>
                      </a:r>
                      <a:r>
                        <a:rPr lang="fr-FR" sz="900" b="1" dirty="0" err="1"/>
                        <a:t>gum</a:t>
                      </a:r>
                      <a:endParaRPr lang="fr-FR" sz="900" b="1" dirty="0"/>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8601999"/>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4. Feuille ronde, </a:t>
                      </a:r>
                      <a:r>
                        <a:rPr lang="fr-FR" sz="900" b="1" dirty="0" err="1"/>
                        <a:t>drawing</a:t>
                      </a:r>
                      <a:r>
                        <a:rPr lang="fr-FR" sz="900" b="1" dirty="0"/>
                        <a:t> </a:t>
                      </a:r>
                      <a:r>
                        <a:rPr lang="fr-FR" sz="900" b="1" dirty="0" err="1"/>
                        <a:t>gum</a:t>
                      </a:r>
                      <a:r>
                        <a:rPr lang="fr-FR" sz="900" b="1" dirty="0"/>
                        <a:t>, encres et stylo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231004"/>
                  </a:ext>
                </a:extLst>
              </a:tr>
              <a:tr h="160894">
                <a:tc vMerge="1">
                  <a:txBody>
                    <a:bodyPr/>
                    <a:lstStyle/>
                    <a:p>
                      <a:pPr algn="ctr"/>
                      <a:endParaRPr lang="fr-FR" sz="1400" b="1" dirty="0"/>
                    </a:p>
                  </a:txBody>
                  <a:tcPr marT="50292" marB="5029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dirty="0"/>
                        <a:t>5. Papier pelure, gommettes et feutre fin noir</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983233"/>
                  </a:ext>
                </a:extLst>
              </a:tr>
              <a:tr h="350880">
                <a:tc rowSpan="5">
                  <a:txBody>
                    <a:bodyPr/>
                    <a:lstStyle/>
                    <a:p>
                      <a:pPr algn="ctr"/>
                      <a:r>
                        <a:rPr lang="fr-FR" sz="1200" b="1" dirty="0"/>
                        <a:t>4 - LES PONTS</a:t>
                      </a:r>
                    </a:p>
                  </a:txBody>
                  <a:tcPr marT="50292" marB="5029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900" b="1" dirty="0"/>
                        <a:t>1. Bandes de couleur et stylos à bille</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83243"/>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2. Ronds de couleur, feutres or et argent</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941289"/>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3. Collage, </a:t>
                      </a:r>
                      <a:r>
                        <a:rPr lang="fr-FR" sz="900" b="1" dirty="0" err="1"/>
                        <a:t>drawing</a:t>
                      </a:r>
                      <a:r>
                        <a:rPr lang="fr-FR" sz="900" b="1" dirty="0"/>
                        <a:t> </a:t>
                      </a:r>
                      <a:r>
                        <a:rPr lang="fr-FR" sz="900" b="1" dirty="0" err="1"/>
                        <a:t>gum</a:t>
                      </a:r>
                      <a:r>
                        <a:rPr lang="fr-FR" sz="900" b="1" dirty="0"/>
                        <a:t>, encres et feutres fins</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4326432"/>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4. Nuage, </a:t>
                      </a:r>
                      <a:r>
                        <a:rPr lang="fr-FR" sz="900" b="1" dirty="0" err="1"/>
                        <a:t>drawing</a:t>
                      </a:r>
                      <a:r>
                        <a:rPr lang="fr-FR" sz="900" b="1" dirty="0"/>
                        <a:t> </a:t>
                      </a:r>
                      <a:r>
                        <a:rPr lang="fr-FR" sz="900" b="1" dirty="0" err="1"/>
                        <a:t>gum</a:t>
                      </a:r>
                      <a:r>
                        <a:rPr lang="fr-FR" sz="900" b="1" dirty="0"/>
                        <a:t>, encres et feutres fins</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94722"/>
                  </a:ext>
                </a:extLst>
              </a:tr>
              <a:tr h="35088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900" b="1" dirty="0"/>
                        <a:t>5. Fleurs et feutres fins</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7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2780728"/>
                  </a:ext>
                </a:extLst>
              </a:tr>
            </a:tbl>
          </a:graphicData>
        </a:graphic>
      </p:graphicFrame>
      <p:grpSp>
        <p:nvGrpSpPr>
          <p:cNvPr id="11" name="Groupe 10">
            <a:extLst>
              <a:ext uri="{FF2B5EF4-FFF2-40B4-BE49-F238E27FC236}">
                <a16:creationId xmlns:a16="http://schemas.microsoft.com/office/drawing/2014/main" id="{6D9E1B18-8968-9CCE-3A0A-3C1F6EF103C6}"/>
              </a:ext>
            </a:extLst>
          </p:cNvPr>
          <p:cNvGrpSpPr/>
          <p:nvPr/>
        </p:nvGrpSpPr>
        <p:grpSpPr>
          <a:xfrm>
            <a:off x="620688" y="353780"/>
            <a:ext cx="2279093" cy="1358860"/>
            <a:chOff x="332656" y="353780"/>
            <a:chExt cx="5197522" cy="3098910"/>
          </a:xfrm>
        </p:grpSpPr>
        <p:pic>
          <p:nvPicPr>
            <p:cNvPr id="9" name="Picture 2" descr="http://ecx.images-amazon.com/images/I/51koUE%2BJqQL.jpg">
              <a:extLst>
                <a:ext uri="{FF2B5EF4-FFF2-40B4-BE49-F238E27FC236}">
                  <a16:creationId xmlns:a16="http://schemas.microsoft.com/office/drawing/2014/main" id="{24A4513F-DA98-B2C0-42F5-2574C33B8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185" y="1470757"/>
              <a:ext cx="1755993" cy="198193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8C1DBCFD-228D-9B7D-84E4-AE508FE15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353780"/>
              <a:ext cx="3780697" cy="2991587"/>
            </a:xfrm>
            <a:prstGeom prst="rect">
              <a:avLst/>
            </a:prstGeom>
            <a:effectLst>
              <a:outerShdw blurRad="76200" dir="13500000" sy="23000" kx="1200000" algn="br" rotWithShape="0">
                <a:prstClr val="black">
                  <a:alpha val="20000"/>
                </a:prstClr>
              </a:outerShdw>
            </a:effectLst>
          </p:spPr>
        </p:pic>
      </p:grpSp>
    </p:spTree>
    <p:extLst>
      <p:ext uri="{BB962C8B-B14F-4D97-AF65-F5344CB8AC3E}">
        <p14:creationId xmlns:p14="http://schemas.microsoft.com/office/powerpoint/2010/main" val="59540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9171971-AD8F-8CCF-B211-4A646451E8C0}"/>
              </a:ext>
            </a:extLst>
          </p:cNvPr>
          <p:cNvGrpSpPr/>
          <p:nvPr/>
        </p:nvGrpSpPr>
        <p:grpSpPr>
          <a:xfrm>
            <a:off x="129158" y="7730664"/>
            <a:ext cx="6624736" cy="1913568"/>
            <a:chOff x="129158" y="7730664"/>
            <a:chExt cx="6624736" cy="1913568"/>
          </a:xfrm>
        </p:grpSpPr>
        <p:sp>
          <p:nvSpPr>
            <p:cNvPr id="3" name="Rectangle 2">
              <a:extLst>
                <a:ext uri="{FF2B5EF4-FFF2-40B4-BE49-F238E27FC236}">
                  <a16:creationId xmlns:a16="http://schemas.microsoft.com/office/drawing/2014/main" id="{47FD5CD5-8942-FB20-70E3-AE6E0D98D2E7}"/>
                </a:ext>
              </a:extLst>
            </p:cNvPr>
            <p:cNvSpPr/>
            <p:nvPr/>
          </p:nvSpPr>
          <p:spPr>
            <a:xfrm>
              <a:off x="129158" y="77306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7E39D8AA-874D-004B-7BD0-EB10FF5A324C}"/>
                </a:ext>
              </a:extLst>
            </p:cNvPr>
            <p:cNvSpPr txBox="1"/>
            <p:nvPr/>
          </p:nvSpPr>
          <p:spPr>
            <a:xfrm>
              <a:off x="140017" y="773066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2.2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a:latin typeface="Script cole" pitchFamily="2" charset="0"/>
                </a:rPr>
                <a:t>Bandes de couleur </a:t>
              </a:r>
              <a:r>
                <a:rPr lang="fr-FR" sz="1300" i="1" dirty="0">
                  <a:solidFill>
                    <a:schemeClr val="tx1"/>
                  </a:solidFill>
                  <a:latin typeface="Script cole" pitchFamily="2" charset="0"/>
                </a:rPr>
                <a:t>et stylos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le geste aux contraintes du support.</a:t>
              </a:r>
            </a:p>
            <a:p>
              <a:pPr algn="just"/>
              <a:r>
                <a:rPr lang="fr-FR" sz="1300" dirty="0">
                  <a:latin typeface="Arial Rounded MT Bold" pitchFamily="34" charset="0"/>
                </a:rPr>
                <a:t>Tâche de l’enfant : </a:t>
              </a:r>
              <a:r>
                <a:rPr lang="fr-FR" sz="1300" dirty="0">
                  <a:latin typeface="Script cole" pitchFamily="2" charset="0"/>
                </a:rPr>
                <a:t>Coller horizontalement les bandes de papier sur la demi-feuille jaune positionnée verticalement. Au stylo bille, tracer des ronds sur toute la longueur des bandes. Tracer des ronds concentriques décroissants entre les bandes.</a:t>
              </a:r>
              <a:endParaRPr lang="fr-FR" sz="13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21E66858-BD85-0448-5C0F-A0104C3781B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355" t="22056" r="6662" b="13548"/>
            <a:stretch/>
          </p:blipFill>
          <p:spPr>
            <a:xfrm>
              <a:off x="4653137" y="8107440"/>
              <a:ext cx="1993117" cy="1160015"/>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11962DB8-4A63-9C8F-F97B-7CF8B3E8666C}"/>
              </a:ext>
            </a:extLst>
          </p:cNvPr>
          <p:cNvGrpSpPr/>
          <p:nvPr/>
        </p:nvGrpSpPr>
        <p:grpSpPr>
          <a:xfrm>
            <a:off x="127793" y="5819208"/>
            <a:ext cx="6624736" cy="1913568"/>
            <a:chOff x="129158" y="7730664"/>
            <a:chExt cx="6624736" cy="1913568"/>
          </a:xfrm>
        </p:grpSpPr>
        <p:sp>
          <p:nvSpPr>
            <p:cNvPr id="7" name="Rectangle 6">
              <a:extLst>
                <a:ext uri="{FF2B5EF4-FFF2-40B4-BE49-F238E27FC236}">
                  <a16:creationId xmlns:a16="http://schemas.microsoft.com/office/drawing/2014/main" id="{FD0FB32C-D72F-89CD-4F20-9F3C0C070DB2}"/>
                </a:ext>
              </a:extLst>
            </p:cNvPr>
            <p:cNvSpPr/>
            <p:nvPr/>
          </p:nvSpPr>
          <p:spPr>
            <a:xfrm>
              <a:off x="129158" y="77306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65CD7566-613F-E55A-1400-709C0E95ABA1}"/>
                </a:ext>
              </a:extLst>
            </p:cNvPr>
            <p:cNvSpPr txBox="1"/>
            <p:nvPr/>
          </p:nvSpPr>
          <p:spPr>
            <a:xfrm>
              <a:off x="140017" y="773066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2.2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a:latin typeface="Script cole" pitchFamily="2" charset="0"/>
                </a:rPr>
                <a:t>Bandes de couleur </a:t>
              </a:r>
              <a:r>
                <a:rPr lang="fr-FR" sz="1300" i="1" dirty="0">
                  <a:solidFill>
                    <a:schemeClr val="tx1"/>
                  </a:solidFill>
                  <a:latin typeface="Script cole" pitchFamily="2" charset="0"/>
                </a:rPr>
                <a:t>et stylos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le geste aux contraintes du support.</a:t>
              </a:r>
            </a:p>
            <a:p>
              <a:pPr algn="just"/>
              <a:r>
                <a:rPr lang="fr-FR" sz="1300" dirty="0">
                  <a:latin typeface="Arial Rounded MT Bold" pitchFamily="34" charset="0"/>
                </a:rPr>
                <a:t>Tâche de l’enfant : </a:t>
              </a:r>
              <a:r>
                <a:rPr lang="fr-FR" sz="1300" dirty="0">
                  <a:latin typeface="Script cole" pitchFamily="2" charset="0"/>
                </a:rPr>
                <a:t>Coller horizontalement les bandes de papier sur la demi-feuille jaune positionnée verticalement. Au stylo bille, tracer des ronds sur toute la longueur des bandes. Tracer des ronds concentriques décroissants entre les bandes.</a:t>
              </a:r>
              <a:endParaRPr lang="fr-FR" sz="13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8E026424-C43A-BE56-560B-B59E174E9BB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355" t="22056" r="6662" b="13548"/>
            <a:stretch/>
          </p:blipFill>
          <p:spPr>
            <a:xfrm>
              <a:off x="4653137" y="8107440"/>
              <a:ext cx="1993117" cy="1160015"/>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035466CF-E6D9-6D4F-752C-2660862981F1}"/>
              </a:ext>
            </a:extLst>
          </p:cNvPr>
          <p:cNvGrpSpPr/>
          <p:nvPr/>
        </p:nvGrpSpPr>
        <p:grpSpPr>
          <a:xfrm>
            <a:off x="131032" y="3906057"/>
            <a:ext cx="6624736" cy="1913568"/>
            <a:chOff x="129158" y="7730664"/>
            <a:chExt cx="6624736" cy="1913568"/>
          </a:xfrm>
        </p:grpSpPr>
        <p:sp>
          <p:nvSpPr>
            <p:cNvPr id="11" name="Rectangle 10">
              <a:extLst>
                <a:ext uri="{FF2B5EF4-FFF2-40B4-BE49-F238E27FC236}">
                  <a16:creationId xmlns:a16="http://schemas.microsoft.com/office/drawing/2014/main" id="{2E736B43-2016-9926-465E-5D97F0582D9B}"/>
                </a:ext>
              </a:extLst>
            </p:cNvPr>
            <p:cNvSpPr/>
            <p:nvPr/>
          </p:nvSpPr>
          <p:spPr>
            <a:xfrm>
              <a:off x="129158" y="77306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8BF00A15-E7F2-DBFD-FEAA-97C5BB738C7E}"/>
                </a:ext>
              </a:extLst>
            </p:cNvPr>
            <p:cNvSpPr txBox="1"/>
            <p:nvPr/>
          </p:nvSpPr>
          <p:spPr>
            <a:xfrm>
              <a:off x="140017" y="773066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2.2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a:latin typeface="Script cole" pitchFamily="2" charset="0"/>
                </a:rPr>
                <a:t>Bandes de couleur </a:t>
              </a:r>
              <a:r>
                <a:rPr lang="fr-FR" sz="1300" i="1" dirty="0">
                  <a:solidFill>
                    <a:schemeClr val="tx1"/>
                  </a:solidFill>
                  <a:latin typeface="Script cole" pitchFamily="2" charset="0"/>
                </a:rPr>
                <a:t>et stylos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le geste aux contraintes du support.</a:t>
              </a:r>
            </a:p>
            <a:p>
              <a:pPr algn="just"/>
              <a:r>
                <a:rPr lang="fr-FR" sz="1300" dirty="0">
                  <a:latin typeface="Arial Rounded MT Bold" pitchFamily="34" charset="0"/>
                </a:rPr>
                <a:t>Tâche de l’enfant : </a:t>
              </a:r>
              <a:r>
                <a:rPr lang="fr-FR" sz="1300" dirty="0">
                  <a:latin typeface="Script cole" pitchFamily="2" charset="0"/>
                </a:rPr>
                <a:t>Coller horizontalement les bandes de papier sur la demi-feuille jaune positionnée verticalement. Au stylo bille, tracer des ronds sur toute la longueur des bandes. Tracer des ronds concentriques décroissants entre les bandes.</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7AFF8B3B-5C7B-0737-5BAF-76A000BB566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355" t="22056" r="6662" b="13548"/>
            <a:stretch/>
          </p:blipFill>
          <p:spPr>
            <a:xfrm>
              <a:off x="4653137" y="8107440"/>
              <a:ext cx="1993117" cy="1160015"/>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C3613CE6-6CAF-55E6-840C-115DCA0B4288}"/>
              </a:ext>
            </a:extLst>
          </p:cNvPr>
          <p:cNvGrpSpPr/>
          <p:nvPr/>
        </p:nvGrpSpPr>
        <p:grpSpPr>
          <a:xfrm>
            <a:off x="129667" y="1994601"/>
            <a:ext cx="6624736" cy="1913568"/>
            <a:chOff x="129158" y="7730664"/>
            <a:chExt cx="6624736" cy="1913568"/>
          </a:xfrm>
        </p:grpSpPr>
        <p:sp>
          <p:nvSpPr>
            <p:cNvPr id="15" name="Rectangle 14">
              <a:extLst>
                <a:ext uri="{FF2B5EF4-FFF2-40B4-BE49-F238E27FC236}">
                  <a16:creationId xmlns:a16="http://schemas.microsoft.com/office/drawing/2014/main" id="{BCA54F6D-DD8F-7860-D7C0-A32650B43901}"/>
                </a:ext>
              </a:extLst>
            </p:cNvPr>
            <p:cNvSpPr/>
            <p:nvPr/>
          </p:nvSpPr>
          <p:spPr>
            <a:xfrm>
              <a:off x="129158" y="77306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445F4CFF-6853-6A21-EE3E-CEC4644CB3C0}"/>
                </a:ext>
              </a:extLst>
            </p:cNvPr>
            <p:cNvSpPr txBox="1"/>
            <p:nvPr/>
          </p:nvSpPr>
          <p:spPr>
            <a:xfrm>
              <a:off x="140017" y="773066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2.2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a:latin typeface="Script cole" pitchFamily="2" charset="0"/>
                </a:rPr>
                <a:t>Bandes de couleur </a:t>
              </a:r>
              <a:r>
                <a:rPr lang="fr-FR" sz="1300" i="1" dirty="0">
                  <a:solidFill>
                    <a:schemeClr val="tx1"/>
                  </a:solidFill>
                  <a:latin typeface="Script cole" pitchFamily="2" charset="0"/>
                </a:rPr>
                <a:t>et stylos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le geste aux contraintes du support.</a:t>
              </a:r>
            </a:p>
            <a:p>
              <a:pPr algn="just"/>
              <a:r>
                <a:rPr lang="fr-FR" sz="1300" dirty="0">
                  <a:latin typeface="Arial Rounded MT Bold" pitchFamily="34" charset="0"/>
                </a:rPr>
                <a:t>Tâche de l’enfant : </a:t>
              </a:r>
              <a:r>
                <a:rPr lang="fr-FR" sz="1300" dirty="0">
                  <a:latin typeface="Script cole" pitchFamily="2" charset="0"/>
                </a:rPr>
                <a:t>Coller horizontalement les bandes de papier sur la demi-feuille jaune positionnée verticalement. Au stylo bille, tracer des ronds sur toute la longueur des bandes. Tracer des ronds concentriques décroissants entre les bandes.</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3601CE67-B55E-E55B-1A18-FFD1FAA99CB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355" t="22056" r="6662" b="13548"/>
            <a:stretch/>
          </p:blipFill>
          <p:spPr>
            <a:xfrm>
              <a:off x="4653137" y="8107440"/>
              <a:ext cx="1993117" cy="1160015"/>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F2B6BB86-3060-1A76-BA5A-9ABB3FCB2BDD}"/>
              </a:ext>
            </a:extLst>
          </p:cNvPr>
          <p:cNvGrpSpPr/>
          <p:nvPr/>
        </p:nvGrpSpPr>
        <p:grpSpPr>
          <a:xfrm>
            <a:off x="128517" y="82790"/>
            <a:ext cx="6624736" cy="1913568"/>
            <a:chOff x="129158" y="7730664"/>
            <a:chExt cx="6624736" cy="1913568"/>
          </a:xfrm>
        </p:grpSpPr>
        <p:sp>
          <p:nvSpPr>
            <p:cNvPr id="19" name="Rectangle 18">
              <a:extLst>
                <a:ext uri="{FF2B5EF4-FFF2-40B4-BE49-F238E27FC236}">
                  <a16:creationId xmlns:a16="http://schemas.microsoft.com/office/drawing/2014/main" id="{73BE8E0D-0DA4-D415-9DBA-675D2647641E}"/>
                </a:ext>
              </a:extLst>
            </p:cNvPr>
            <p:cNvSpPr/>
            <p:nvPr/>
          </p:nvSpPr>
          <p:spPr>
            <a:xfrm>
              <a:off x="129158" y="77306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E24A77D3-642D-1D67-934E-5495760F6A72}"/>
                </a:ext>
              </a:extLst>
            </p:cNvPr>
            <p:cNvSpPr txBox="1"/>
            <p:nvPr/>
          </p:nvSpPr>
          <p:spPr>
            <a:xfrm>
              <a:off x="140017" y="773066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2.2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a:latin typeface="Script cole" pitchFamily="2" charset="0"/>
                </a:rPr>
                <a:t>Bandes de couleur </a:t>
              </a:r>
              <a:r>
                <a:rPr lang="fr-FR" sz="1300" i="1" dirty="0">
                  <a:solidFill>
                    <a:schemeClr val="tx1"/>
                  </a:solidFill>
                  <a:latin typeface="Script cole" pitchFamily="2" charset="0"/>
                </a:rPr>
                <a:t>et stylos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le geste aux contraintes du support.</a:t>
              </a:r>
            </a:p>
            <a:p>
              <a:pPr algn="just"/>
              <a:r>
                <a:rPr lang="fr-FR" sz="1300" dirty="0">
                  <a:latin typeface="Arial Rounded MT Bold" pitchFamily="34" charset="0"/>
                </a:rPr>
                <a:t>Tâche de l’enfant : </a:t>
              </a:r>
              <a:r>
                <a:rPr lang="fr-FR" sz="1300" dirty="0">
                  <a:latin typeface="Script cole" pitchFamily="2" charset="0"/>
                </a:rPr>
                <a:t>Coller horizontalement les bandes de papier sur la demi-feuille jaune positionnée verticalement. Au stylo bille, tracer des ronds sur toute la longueur des bandes. Tracer des ronds concentriques décroissants entre les bandes.</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466347E2-5DA4-922C-1FB4-E3170582975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355" t="22056" r="6662" b="13548"/>
            <a:stretch/>
          </p:blipFill>
          <p:spPr>
            <a:xfrm>
              <a:off x="4653137" y="8107440"/>
              <a:ext cx="1993117" cy="116001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9103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B002CA0-0195-050E-DC5B-F3F3A47E0A49}"/>
              </a:ext>
            </a:extLst>
          </p:cNvPr>
          <p:cNvGrpSpPr/>
          <p:nvPr/>
        </p:nvGrpSpPr>
        <p:grpSpPr>
          <a:xfrm>
            <a:off x="129158" y="160926"/>
            <a:ext cx="6624736" cy="1918504"/>
            <a:chOff x="129158" y="160926"/>
            <a:chExt cx="6624736" cy="1918504"/>
          </a:xfrm>
        </p:grpSpPr>
        <p:sp>
          <p:nvSpPr>
            <p:cNvPr id="2" name="Rectangle 1">
              <a:extLst>
                <a:ext uri="{FF2B5EF4-FFF2-40B4-BE49-F238E27FC236}">
                  <a16:creationId xmlns:a16="http://schemas.microsoft.com/office/drawing/2014/main" id="{50EBDF86-147A-3530-5FC1-DB2DD53F0497}"/>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a:extLst>
                <a:ext uri="{FF2B5EF4-FFF2-40B4-BE49-F238E27FC236}">
                  <a16:creationId xmlns:a16="http://schemas.microsoft.com/office/drawing/2014/main" id="{A0E35847-10F4-185E-8028-0854D95DDFD7}"/>
                </a:ext>
              </a:extLst>
            </p:cNvPr>
            <p:cNvSpPr txBox="1"/>
            <p:nvPr/>
          </p:nvSpPr>
          <p:spPr>
            <a:xfrm>
              <a:off x="140017" y="18660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2.3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et préciser son geste dans un espace limité et réduit.</a:t>
              </a:r>
            </a:p>
            <a:p>
              <a:pPr algn="just"/>
              <a:r>
                <a:rPr lang="fr-FR" sz="1300" dirty="0">
                  <a:latin typeface="Arial Rounded MT Bold" pitchFamily="34" charset="0"/>
                </a:rPr>
                <a:t>Tâche de l’enfant : </a:t>
              </a:r>
              <a:r>
                <a:rPr lang="fr-FR" sz="1300" dirty="0">
                  <a:latin typeface="Script cole" pitchFamily="2" charset="0"/>
                </a:rPr>
                <a:t>Faire des ronds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sur toute la feuille. Recouvrir la feuille d’encre. Tracer au feutre fin noir des petits ronds accolés dans les ronds blancs laissés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4" name="Image 3">
              <a:extLst>
                <a:ext uri="{FF2B5EF4-FFF2-40B4-BE49-F238E27FC236}">
                  <a16:creationId xmlns:a16="http://schemas.microsoft.com/office/drawing/2014/main" id="{E3BD716A-E904-D0E2-9C6A-0A782218BC7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924" t="16016" r="12798" b="13928"/>
            <a:stretch/>
          </p:blipFill>
          <p:spPr>
            <a:xfrm>
              <a:off x="4709417" y="484945"/>
              <a:ext cx="1955720" cy="1296144"/>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ECF8C6D6-EA1A-F4B9-3E50-4EAD7B1EC363}"/>
              </a:ext>
            </a:extLst>
          </p:cNvPr>
          <p:cNvGrpSpPr/>
          <p:nvPr/>
        </p:nvGrpSpPr>
        <p:grpSpPr>
          <a:xfrm>
            <a:off x="124644" y="2069211"/>
            <a:ext cx="6624736" cy="1918504"/>
            <a:chOff x="129158" y="160926"/>
            <a:chExt cx="6624736" cy="1918504"/>
          </a:xfrm>
        </p:grpSpPr>
        <p:sp>
          <p:nvSpPr>
            <p:cNvPr id="23" name="Rectangle 22">
              <a:extLst>
                <a:ext uri="{FF2B5EF4-FFF2-40B4-BE49-F238E27FC236}">
                  <a16:creationId xmlns:a16="http://schemas.microsoft.com/office/drawing/2014/main" id="{5098C7D3-3B2E-D6DD-8A25-6D38F20D2318}"/>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D948E773-27AE-A37C-975E-E2AB597FD505}"/>
                </a:ext>
              </a:extLst>
            </p:cNvPr>
            <p:cNvSpPr txBox="1"/>
            <p:nvPr/>
          </p:nvSpPr>
          <p:spPr>
            <a:xfrm>
              <a:off x="140017" y="18660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2.3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et préciser son geste dans un espace limité et réduit.</a:t>
              </a:r>
            </a:p>
            <a:p>
              <a:pPr algn="just"/>
              <a:r>
                <a:rPr lang="fr-FR" sz="1300" dirty="0">
                  <a:latin typeface="Arial Rounded MT Bold" pitchFamily="34" charset="0"/>
                </a:rPr>
                <a:t>Tâche de l’enfant : </a:t>
              </a:r>
              <a:r>
                <a:rPr lang="fr-FR" sz="1300" dirty="0">
                  <a:latin typeface="Script cole" pitchFamily="2" charset="0"/>
                </a:rPr>
                <a:t>Faire des ronds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sur toute la feuille. Recouvrir la feuille d’encre. Tracer au feutre fin noir des petits ronds accolés dans les ronds blancs laissés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40F8CFE9-A94D-CFF3-0217-98FE88CE5FF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924" t="16016" r="12798" b="13928"/>
            <a:stretch/>
          </p:blipFill>
          <p:spPr>
            <a:xfrm>
              <a:off x="4709417" y="484945"/>
              <a:ext cx="1955720" cy="1296144"/>
            </a:xfrm>
            <a:prstGeom prst="rect">
              <a:avLst/>
            </a:prstGeom>
            <a:effectLst>
              <a:outerShdw blurRad="63500" sx="102000" sy="102000" algn="ctr" rotWithShape="0">
                <a:prstClr val="black">
                  <a:alpha val="40000"/>
                </a:prstClr>
              </a:outerShdw>
            </a:effectLst>
          </p:spPr>
        </p:pic>
      </p:grpSp>
      <p:grpSp>
        <p:nvGrpSpPr>
          <p:cNvPr id="26" name="Groupe 25">
            <a:extLst>
              <a:ext uri="{FF2B5EF4-FFF2-40B4-BE49-F238E27FC236}">
                <a16:creationId xmlns:a16="http://schemas.microsoft.com/office/drawing/2014/main" id="{8ED6A0C4-CE9E-208E-48D3-6DE0A2284A35}"/>
              </a:ext>
            </a:extLst>
          </p:cNvPr>
          <p:cNvGrpSpPr/>
          <p:nvPr/>
        </p:nvGrpSpPr>
        <p:grpSpPr>
          <a:xfrm>
            <a:off x="124644" y="3976632"/>
            <a:ext cx="6624736" cy="1918504"/>
            <a:chOff x="129158" y="160926"/>
            <a:chExt cx="6624736" cy="1918504"/>
          </a:xfrm>
        </p:grpSpPr>
        <p:sp>
          <p:nvSpPr>
            <p:cNvPr id="27" name="Rectangle 26">
              <a:extLst>
                <a:ext uri="{FF2B5EF4-FFF2-40B4-BE49-F238E27FC236}">
                  <a16:creationId xmlns:a16="http://schemas.microsoft.com/office/drawing/2014/main" id="{3D5DC9C8-4DCD-B418-ED3E-ECB66B3D5EA5}"/>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a:extLst>
                <a:ext uri="{FF2B5EF4-FFF2-40B4-BE49-F238E27FC236}">
                  <a16:creationId xmlns:a16="http://schemas.microsoft.com/office/drawing/2014/main" id="{6676CE09-87B6-C31E-CCCF-F03502C2C946}"/>
                </a:ext>
              </a:extLst>
            </p:cNvPr>
            <p:cNvSpPr txBox="1"/>
            <p:nvPr/>
          </p:nvSpPr>
          <p:spPr>
            <a:xfrm>
              <a:off x="140017" y="18660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2.3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et préciser son geste dans un espace limité et réduit.</a:t>
              </a:r>
            </a:p>
            <a:p>
              <a:pPr algn="just"/>
              <a:r>
                <a:rPr lang="fr-FR" sz="1300" dirty="0">
                  <a:latin typeface="Arial Rounded MT Bold" pitchFamily="34" charset="0"/>
                </a:rPr>
                <a:t>Tâche de l’enfant : </a:t>
              </a:r>
              <a:r>
                <a:rPr lang="fr-FR" sz="1300" dirty="0">
                  <a:latin typeface="Script cole" pitchFamily="2" charset="0"/>
                </a:rPr>
                <a:t>Faire des ronds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sur toute la feuille. Recouvrir la feuille d’encre. Tracer au feutre fin noir des petits ronds accolés dans les ronds blancs laissés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29" name="Image 28">
              <a:extLst>
                <a:ext uri="{FF2B5EF4-FFF2-40B4-BE49-F238E27FC236}">
                  <a16:creationId xmlns:a16="http://schemas.microsoft.com/office/drawing/2014/main" id="{060BF5AE-CB49-4C08-AB29-0C82CBF5AA2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924" t="16016" r="12798" b="13928"/>
            <a:stretch/>
          </p:blipFill>
          <p:spPr>
            <a:xfrm>
              <a:off x="4709417" y="484945"/>
              <a:ext cx="1955720" cy="1296144"/>
            </a:xfrm>
            <a:prstGeom prst="rect">
              <a:avLst/>
            </a:prstGeom>
            <a:effectLst>
              <a:outerShdw blurRad="63500" sx="102000" sy="102000" algn="ctr" rotWithShape="0">
                <a:prstClr val="black">
                  <a:alpha val="40000"/>
                </a:prstClr>
              </a:outerShdw>
            </a:effectLst>
          </p:spPr>
        </p:pic>
      </p:grpSp>
      <p:grpSp>
        <p:nvGrpSpPr>
          <p:cNvPr id="30" name="Groupe 29">
            <a:extLst>
              <a:ext uri="{FF2B5EF4-FFF2-40B4-BE49-F238E27FC236}">
                <a16:creationId xmlns:a16="http://schemas.microsoft.com/office/drawing/2014/main" id="{2D114898-E5C2-821A-EC7C-BBCF8379B990}"/>
              </a:ext>
            </a:extLst>
          </p:cNvPr>
          <p:cNvGrpSpPr/>
          <p:nvPr/>
        </p:nvGrpSpPr>
        <p:grpSpPr>
          <a:xfrm>
            <a:off x="134418" y="5884917"/>
            <a:ext cx="6624736" cy="1918504"/>
            <a:chOff x="129158" y="160926"/>
            <a:chExt cx="6624736" cy="1918504"/>
          </a:xfrm>
        </p:grpSpPr>
        <p:sp>
          <p:nvSpPr>
            <p:cNvPr id="31" name="Rectangle 30">
              <a:extLst>
                <a:ext uri="{FF2B5EF4-FFF2-40B4-BE49-F238E27FC236}">
                  <a16:creationId xmlns:a16="http://schemas.microsoft.com/office/drawing/2014/main" id="{631C219B-08E7-3A69-F9FC-D1C7D5E69E97}"/>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2" name="ZoneTexte 31">
              <a:extLst>
                <a:ext uri="{FF2B5EF4-FFF2-40B4-BE49-F238E27FC236}">
                  <a16:creationId xmlns:a16="http://schemas.microsoft.com/office/drawing/2014/main" id="{9BB88F2D-C996-1B50-2F68-849F84C37303}"/>
                </a:ext>
              </a:extLst>
            </p:cNvPr>
            <p:cNvSpPr txBox="1"/>
            <p:nvPr/>
          </p:nvSpPr>
          <p:spPr>
            <a:xfrm>
              <a:off x="140017" y="18660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2.3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et préciser son geste dans un espace limité et réduit.</a:t>
              </a:r>
            </a:p>
            <a:p>
              <a:pPr algn="just"/>
              <a:r>
                <a:rPr lang="fr-FR" sz="1300" dirty="0">
                  <a:latin typeface="Arial Rounded MT Bold" pitchFamily="34" charset="0"/>
                </a:rPr>
                <a:t>Tâche de l’enfant : </a:t>
              </a:r>
              <a:r>
                <a:rPr lang="fr-FR" sz="1300" dirty="0">
                  <a:latin typeface="Script cole" pitchFamily="2" charset="0"/>
                </a:rPr>
                <a:t>Faire des ronds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sur toute la feuille. Recouvrir la feuille d’encre. Tracer au feutre fin noir des petits ronds accolés dans les ronds blancs laissés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33" name="Image 32">
              <a:extLst>
                <a:ext uri="{FF2B5EF4-FFF2-40B4-BE49-F238E27FC236}">
                  <a16:creationId xmlns:a16="http://schemas.microsoft.com/office/drawing/2014/main" id="{D5A360A4-32DE-40BE-43F3-2468239382D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924" t="16016" r="12798" b="13928"/>
            <a:stretch/>
          </p:blipFill>
          <p:spPr>
            <a:xfrm>
              <a:off x="4709417" y="484945"/>
              <a:ext cx="1955720" cy="1296144"/>
            </a:xfrm>
            <a:prstGeom prst="rect">
              <a:avLst/>
            </a:prstGeom>
            <a:effectLst>
              <a:outerShdw blurRad="63500" sx="102000" sy="102000" algn="ctr" rotWithShape="0">
                <a:prstClr val="black">
                  <a:alpha val="40000"/>
                </a:prstClr>
              </a:outerShdw>
            </a:effectLst>
          </p:spPr>
        </p:pic>
      </p:grpSp>
      <p:grpSp>
        <p:nvGrpSpPr>
          <p:cNvPr id="34" name="Groupe 33">
            <a:extLst>
              <a:ext uri="{FF2B5EF4-FFF2-40B4-BE49-F238E27FC236}">
                <a16:creationId xmlns:a16="http://schemas.microsoft.com/office/drawing/2014/main" id="{BB8A7BF0-CB86-EED5-E0DC-658D949BEC90}"/>
              </a:ext>
            </a:extLst>
          </p:cNvPr>
          <p:cNvGrpSpPr/>
          <p:nvPr/>
        </p:nvGrpSpPr>
        <p:grpSpPr>
          <a:xfrm>
            <a:off x="134418" y="7793412"/>
            <a:ext cx="6624736" cy="1918504"/>
            <a:chOff x="129158" y="160926"/>
            <a:chExt cx="6624736" cy="1918504"/>
          </a:xfrm>
        </p:grpSpPr>
        <p:sp>
          <p:nvSpPr>
            <p:cNvPr id="35" name="Rectangle 34">
              <a:extLst>
                <a:ext uri="{FF2B5EF4-FFF2-40B4-BE49-F238E27FC236}">
                  <a16:creationId xmlns:a16="http://schemas.microsoft.com/office/drawing/2014/main" id="{8EDE4C8A-7C46-1E34-E563-D42E5E733CCC}"/>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a:extLst>
                <a:ext uri="{FF2B5EF4-FFF2-40B4-BE49-F238E27FC236}">
                  <a16:creationId xmlns:a16="http://schemas.microsoft.com/office/drawing/2014/main" id="{509CA75D-F1CE-0A4E-2238-FD09DDF5CE14}"/>
                </a:ext>
              </a:extLst>
            </p:cNvPr>
            <p:cNvSpPr txBox="1"/>
            <p:nvPr/>
          </p:nvSpPr>
          <p:spPr>
            <a:xfrm>
              <a:off x="140017" y="18660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2.3 </a:t>
              </a:r>
              <a:r>
                <a:rPr lang="fr-FR" sz="1300" u="sng" dirty="0">
                  <a:latin typeface="Script cole" pitchFamily="2" charset="0"/>
                </a:rPr>
                <a:t>Le rond</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et préciser son geste dans un espace limité et réduit.</a:t>
              </a:r>
            </a:p>
            <a:p>
              <a:pPr algn="just"/>
              <a:r>
                <a:rPr lang="fr-FR" sz="1300" dirty="0">
                  <a:latin typeface="Arial Rounded MT Bold" pitchFamily="34" charset="0"/>
                </a:rPr>
                <a:t>Tâche de l’enfant : </a:t>
              </a:r>
              <a:r>
                <a:rPr lang="fr-FR" sz="1300" dirty="0">
                  <a:latin typeface="Script cole" pitchFamily="2" charset="0"/>
                </a:rPr>
                <a:t>Faire des ronds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sur toute la feuille. Recouvrir la feuille d’encre. Tracer au feutre fin noir des petits ronds accolés dans les ronds blancs laissés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37" name="Image 36">
              <a:extLst>
                <a:ext uri="{FF2B5EF4-FFF2-40B4-BE49-F238E27FC236}">
                  <a16:creationId xmlns:a16="http://schemas.microsoft.com/office/drawing/2014/main" id="{7B875F75-1E2F-1E8B-2CBB-0CD1BC6946C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924" t="16016" r="12798" b="13928"/>
            <a:stretch/>
          </p:blipFill>
          <p:spPr>
            <a:xfrm>
              <a:off x="4709417" y="484945"/>
              <a:ext cx="1955720" cy="129614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6164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F37D4EDF-63A8-E74E-3DFB-490A2C6E1763}"/>
              </a:ext>
            </a:extLst>
          </p:cNvPr>
          <p:cNvGrpSpPr/>
          <p:nvPr/>
        </p:nvGrpSpPr>
        <p:grpSpPr>
          <a:xfrm>
            <a:off x="116632" y="128464"/>
            <a:ext cx="6624736" cy="1913568"/>
            <a:chOff x="129158" y="2074494"/>
            <a:chExt cx="6624736" cy="1913568"/>
          </a:xfrm>
        </p:grpSpPr>
        <p:sp>
          <p:nvSpPr>
            <p:cNvPr id="2" name="Rectangle 1">
              <a:extLst>
                <a:ext uri="{FF2B5EF4-FFF2-40B4-BE49-F238E27FC236}">
                  <a16:creationId xmlns:a16="http://schemas.microsoft.com/office/drawing/2014/main" id="{4A749683-7B53-D703-2507-D55B77BE6698}"/>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a:extLst>
                <a:ext uri="{FF2B5EF4-FFF2-40B4-BE49-F238E27FC236}">
                  <a16:creationId xmlns:a16="http://schemas.microsoft.com/office/drawing/2014/main" id="{677F1679-73C0-32A9-BA6E-05E264CB34BF}"/>
                </a:ext>
              </a:extLst>
            </p:cNvPr>
            <p:cNvSpPr txBox="1"/>
            <p:nvPr/>
          </p:nvSpPr>
          <p:spPr>
            <a:xfrm>
              <a:off x="140017" y="2074494"/>
              <a:ext cx="494516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2.4 </a:t>
              </a:r>
              <a:r>
                <a:rPr lang="fr-FR" sz="1300" u="sng" dirty="0">
                  <a:latin typeface="Script cole" pitchFamily="2" charset="0"/>
                </a:rPr>
                <a:t>Le rond</a:t>
              </a:r>
            </a:p>
            <a:p>
              <a:pPr algn="ctr"/>
              <a:r>
                <a:rPr lang="fr-FR" sz="1300" i="1" dirty="0">
                  <a:solidFill>
                    <a:schemeClr val="tx1"/>
                  </a:solidFill>
                  <a:latin typeface="Script cole" pitchFamily="2" charset="0"/>
                </a:rPr>
                <a:t>Séance « Soleil et stylo à bille»</a:t>
              </a:r>
            </a:p>
            <a:p>
              <a:pPr algn="just"/>
              <a:r>
                <a:rPr lang="fr-FR" sz="1300" dirty="0">
                  <a:solidFill>
                    <a:schemeClr val="tx1"/>
                  </a:solidFill>
                  <a:latin typeface="Arial Rounded MT Bold" pitchFamily="34" charset="0"/>
                </a:rPr>
                <a:t>Objectifs : </a:t>
              </a:r>
              <a:r>
                <a:rPr lang="fr-FR" sz="1300" dirty="0">
                  <a:latin typeface="Script cole" pitchFamily="2" charset="0"/>
                </a:rPr>
                <a:t>Se préparer à écrire les lettres rondes.</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les languettes de papier en rayonnant autour du rond rouge. Tracer au stylo bille des ronds concentriques sur toute la longueur des languettes de papier. Tracer des alignements horizontaux de petits ronds accolés entre les bandelettes. Remplir le rond rouge de petits ronds qui se touchent.</a:t>
              </a:r>
              <a:endParaRPr lang="fr-FR" sz="1300" dirty="0">
                <a:solidFill>
                  <a:schemeClr val="tx1"/>
                </a:solidFill>
                <a:latin typeface="Script cole" pitchFamily="2" charset="0"/>
              </a:endParaRPr>
            </a:p>
          </p:txBody>
        </p:sp>
        <p:pic>
          <p:nvPicPr>
            <p:cNvPr id="4" name="Image 3">
              <a:extLst>
                <a:ext uri="{FF2B5EF4-FFF2-40B4-BE49-F238E27FC236}">
                  <a16:creationId xmlns:a16="http://schemas.microsoft.com/office/drawing/2014/main" id="{302BD146-69FB-EC50-D17F-DEF79ABD53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072" t="12790" r="5229" b="16740"/>
            <a:stretch/>
          </p:blipFill>
          <p:spPr>
            <a:xfrm rot="5400000">
              <a:off x="5204405" y="2504646"/>
              <a:ext cx="1648048" cy="1053265"/>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B9A23E7E-8524-EE84-4A51-C5CD7663E5A5}"/>
              </a:ext>
            </a:extLst>
          </p:cNvPr>
          <p:cNvGrpSpPr/>
          <p:nvPr/>
        </p:nvGrpSpPr>
        <p:grpSpPr>
          <a:xfrm>
            <a:off x="116632" y="2042032"/>
            <a:ext cx="6624736" cy="1913568"/>
            <a:chOff x="129158" y="2074494"/>
            <a:chExt cx="6624736" cy="1913568"/>
          </a:xfrm>
        </p:grpSpPr>
        <p:sp>
          <p:nvSpPr>
            <p:cNvPr id="7" name="Rectangle 6">
              <a:extLst>
                <a:ext uri="{FF2B5EF4-FFF2-40B4-BE49-F238E27FC236}">
                  <a16:creationId xmlns:a16="http://schemas.microsoft.com/office/drawing/2014/main" id="{15895A9D-3623-558F-609D-11BB254962D9}"/>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3753D921-C339-5FF2-FA9A-D987E74FF8BB}"/>
                </a:ext>
              </a:extLst>
            </p:cNvPr>
            <p:cNvSpPr txBox="1"/>
            <p:nvPr/>
          </p:nvSpPr>
          <p:spPr>
            <a:xfrm>
              <a:off x="140017" y="2074494"/>
              <a:ext cx="494516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2.4 </a:t>
              </a:r>
              <a:r>
                <a:rPr lang="fr-FR" sz="1300" u="sng" dirty="0">
                  <a:latin typeface="Script cole" pitchFamily="2" charset="0"/>
                </a:rPr>
                <a:t>Le rond</a:t>
              </a:r>
            </a:p>
            <a:p>
              <a:pPr algn="ctr"/>
              <a:r>
                <a:rPr lang="fr-FR" sz="1300" i="1" dirty="0">
                  <a:solidFill>
                    <a:schemeClr val="tx1"/>
                  </a:solidFill>
                  <a:latin typeface="Script cole" pitchFamily="2" charset="0"/>
                </a:rPr>
                <a:t>Séance « Soleil et stylo à bille»</a:t>
              </a:r>
            </a:p>
            <a:p>
              <a:pPr algn="just"/>
              <a:r>
                <a:rPr lang="fr-FR" sz="1300" dirty="0">
                  <a:solidFill>
                    <a:schemeClr val="tx1"/>
                  </a:solidFill>
                  <a:latin typeface="Arial Rounded MT Bold" pitchFamily="34" charset="0"/>
                </a:rPr>
                <a:t>Objectifs : </a:t>
              </a:r>
              <a:r>
                <a:rPr lang="fr-FR" sz="1300" dirty="0">
                  <a:latin typeface="Script cole" pitchFamily="2" charset="0"/>
                </a:rPr>
                <a:t>Se préparer à écrire les lettres rondes.</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les languettes de papier en rayonnant autour du rond rouge. Tracer au stylo bille des ronds concentriques sur toute la longueur des languettes de papier. Tracer des alignements horizontaux de petits ronds accolés entre les bandelettes. Remplir le rond rouge de petits ronds qui se touchent.</a:t>
              </a:r>
              <a:endParaRPr lang="fr-FR" sz="13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C34C1589-022B-13D1-0A1B-0702DB50CF7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072" t="12790" r="5229" b="16740"/>
            <a:stretch/>
          </p:blipFill>
          <p:spPr>
            <a:xfrm rot="5400000">
              <a:off x="5204405" y="2504646"/>
              <a:ext cx="1648048" cy="1053265"/>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76F42A6B-7B87-3EC2-15E4-F334A744C3F6}"/>
              </a:ext>
            </a:extLst>
          </p:cNvPr>
          <p:cNvGrpSpPr/>
          <p:nvPr/>
        </p:nvGrpSpPr>
        <p:grpSpPr>
          <a:xfrm>
            <a:off x="116632" y="3947287"/>
            <a:ext cx="6624736" cy="1913568"/>
            <a:chOff x="129158" y="2074494"/>
            <a:chExt cx="6624736" cy="1913568"/>
          </a:xfrm>
        </p:grpSpPr>
        <p:sp>
          <p:nvSpPr>
            <p:cNvPr id="11" name="Rectangle 10">
              <a:extLst>
                <a:ext uri="{FF2B5EF4-FFF2-40B4-BE49-F238E27FC236}">
                  <a16:creationId xmlns:a16="http://schemas.microsoft.com/office/drawing/2014/main" id="{775D00EF-8F51-DC78-6C88-947ED4CC6B16}"/>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37E84820-39BD-AA23-B0C2-BA207D6C5022}"/>
                </a:ext>
              </a:extLst>
            </p:cNvPr>
            <p:cNvSpPr txBox="1"/>
            <p:nvPr/>
          </p:nvSpPr>
          <p:spPr>
            <a:xfrm>
              <a:off x="140017" y="2074494"/>
              <a:ext cx="494516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2.4 </a:t>
              </a:r>
              <a:r>
                <a:rPr lang="fr-FR" sz="1300" u="sng" dirty="0">
                  <a:latin typeface="Script cole" pitchFamily="2" charset="0"/>
                </a:rPr>
                <a:t>Le rond</a:t>
              </a:r>
            </a:p>
            <a:p>
              <a:pPr algn="ctr"/>
              <a:r>
                <a:rPr lang="fr-FR" sz="1300" i="1" dirty="0">
                  <a:solidFill>
                    <a:schemeClr val="tx1"/>
                  </a:solidFill>
                  <a:latin typeface="Script cole" pitchFamily="2" charset="0"/>
                </a:rPr>
                <a:t>Séance « Soleil et stylo à bille»</a:t>
              </a:r>
            </a:p>
            <a:p>
              <a:pPr algn="just"/>
              <a:r>
                <a:rPr lang="fr-FR" sz="1300" dirty="0">
                  <a:solidFill>
                    <a:schemeClr val="tx1"/>
                  </a:solidFill>
                  <a:latin typeface="Arial Rounded MT Bold" pitchFamily="34" charset="0"/>
                </a:rPr>
                <a:t>Objectifs : </a:t>
              </a:r>
              <a:r>
                <a:rPr lang="fr-FR" sz="1300" dirty="0">
                  <a:latin typeface="Script cole" pitchFamily="2" charset="0"/>
                </a:rPr>
                <a:t>Se préparer à écrire les lettres rondes.</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les languettes de papier en rayonnant autour du rond rouge. Tracer au stylo bille des ronds concentriques sur toute la longueur des languettes de papier. Tracer des alignements horizontaux de petits ronds accolés entre les bandelettes. Remplir le rond rouge de petits ronds qui se touchent.</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B3FAC432-78D3-89CE-CB83-5152A628480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072" t="12790" r="5229" b="16740"/>
            <a:stretch/>
          </p:blipFill>
          <p:spPr>
            <a:xfrm rot="5400000">
              <a:off x="5204405" y="2504646"/>
              <a:ext cx="1648048" cy="1053265"/>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C6E1E506-0FD9-B2B8-F85E-BE7836104368}"/>
              </a:ext>
            </a:extLst>
          </p:cNvPr>
          <p:cNvGrpSpPr/>
          <p:nvPr/>
        </p:nvGrpSpPr>
        <p:grpSpPr>
          <a:xfrm>
            <a:off x="116632" y="5860855"/>
            <a:ext cx="6624736" cy="1913568"/>
            <a:chOff x="129158" y="2074494"/>
            <a:chExt cx="6624736" cy="1913568"/>
          </a:xfrm>
        </p:grpSpPr>
        <p:sp>
          <p:nvSpPr>
            <p:cNvPr id="15" name="Rectangle 14">
              <a:extLst>
                <a:ext uri="{FF2B5EF4-FFF2-40B4-BE49-F238E27FC236}">
                  <a16:creationId xmlns:a16="http://schemas.microsoft.com/office/drawing/2014/main" id="{BDDC1983-7473-8DD3-817D-4811DDF819EF}"/>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60C6139D-342D-F9F2-CD86-797AA3BE7811}"/>
                </a:ext>
              </a:extLst>
            </p:cNvPr>
            <p:cNvSpPr txBox="1"/>
            <p:nvPr/>
          </p:nvSpPr>
          <p:spPr>
            <a:xfrm>
              <a:off x="140017" y="2074494"/>
              <a:ext cx="494516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2.4 </a:t>
              </a:r>
              <a:r>
                <a:rPr lang="fr-FR" sz="1300" u="sng" dirty="0">
                  <a:latin typeface="Script cole" pitchFamily="2" charset="0"/>
                </a:rPr>
                <a:t>Le rond</a:t>
              </a:r>
            </a:p>
            <a:p>
              <a:pPr algn="ctr"/>
              <a:r>
                <a:rPr lang="fr-FR" sz="1300" i="1" dirty="0">
                  <a:solidFill>
                    <a:schemeClr val="tx1"/>
                  </a:solidFill>
                  <a:latin typeface="Script cole" pitchFamily="2" charset="0"/>
                </a:rPr>
                <a:t>Séance « Soleil et stylo à bille»</a:t>
              </a:r>
            </a:p>
            <a:p>
              <a:pPr algn="just"/>
              <a:r>
                <a:rPr lang="fr-FR" sz="1300" dirty="0">
                  <a:solidFill>
                    <a:schemeClr val="tx1"/>
                  </a:solidFill>
                  <a:latin typeface="Arial Rounded MT Bold" pitchFamily="34" charset="0"/>
                </a:rPr>
                <a:t>Objectifs : </a:t>
              </a:r>
              <a:r>
                <a:rPr lang="fr-FR" sz="1300" dirty="0">
                  <a:latin typeface="Script cole" pitchFamily="2" charset="0"/>
                </a:rPr>
                <a:t>Se préparer à écrire les lettres rondes.</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les languettes de papier en rayonnant autour du rond rouge. Tracer au stylo bille des ronds concentriques sur toute la longueur des languettes de papier. Tracer des alignements horizontaux de petits ronds accolés entre les bandelettes. Remplir le rond rouge de petits ronds qui se touchent.</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19DD7F7F-E418-D1C9-E3F2-DB8A81F74B2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072" t="12790" r="5229" b="16740"/>
            <a:stretch/>
          </p:blipFill>
          <p:spPr>
            <a:xfrm rot="5400000">
              <a:off x="5204405" y="2504646"/>
              <a:ext cx="1648048" cy="1053265"/>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D74AF66E-FC9A-BF0B-F372-22B9B5C84822}"/>
              </a:ext>
            </a:extLst>
          </p:cNvPr>
          <p:cNvGrpSpPr/>
          <p:nvPr/>
        </p:nvGrpSpPr>
        <p:grpSpPr>
          <a:xfrm>
            <a:off x="116632" y="7757755"/>
            <a:ext cx="6624736" cy="1913568"/>
            <a:chOff x="129158" y="2074494"/>
            <a:chExt cx="6624736" cy="1913568"/>
          </a:xfrm>
        </p:grpSpPr>
        <p:sp>
          <p:nvSpPr>
            <p:cNvPr id="19" name="Rectangle 18">
              <a:extLst>
                <a:ext uri="{FF2B5EF4-FFF2-40B4-BE49-F238E27FC236}">
                  <a16:creationId xmlns:a16="http://schemas.microsoft.com/office/drawing/2014/main" id="{9CD205BE-57B1-1A62-4924-EC002DB4C2E8}"/>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5DE937A2-3114-51BC-4E94-06497DFDDD18}"/>
                </a:ext>
              </a:extLst>
            </p:cNvPr>
            <p:cNvSpPr txBox="1"/>
            <p:nvPr/>
          </p:nvSpPr>
          <p:spPr>
            <a:xfrm>
              <a:off x="140017" y="2074494"/>
              <a:ext cx="494516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2.4 </a:t>
              </a:r>
              <a:r>
                <a:rPr lang="fr-FR" sz="1300" u="sng" dirty="0">
                  <a:latin typeface="Script cole" pitchFamily="2" charset="0"/>
                </a:rPr>
                <a:t>Le rond</a:t>
              </a:r>
            </a:p>
            <a:p>
              <a:pPr algn="ctr"/>
              <a:r>
                <a:rPr lang="fr-FR" sz="1300" i="1" dirty="0">
                  <a:solidFill>
                    <a:schemeClr val="tx1"/>
                  </a:solidFill>
                  <a:latin typeface="Script cole" pitchFamily="2" charset="0"/>
                </a:rPr>
                <a:t>Séance « Soleil et stylo à bille»</a:t>
              </a:r>
            </a:p>
            <a:p>
              <a:pPr algn="just"/>
              <a:r>
                <a:rPr lang="fr-FR" sz="1300" dirty="0">
                  <a:solidFill>
                    <a:schemeClr val="tx1"/>
                  </a:solidFill>
                  <a:latin typeface="Arial Rounded MT Bold" pitchFamily="34" charset="0"/>
                </a:rPr>
                <a:t>Objectifs : </a:t>
              </a:r>
              <a:r>
                <a:rPr lang="fr-FR" sz="1300" dirty="0">
                  <a:latin typeface="Script cole" pitchFamily="2" charset="0"/>
                </a:rPr>
                <a:t>Se préparer à écrire les lettres rondes.</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les languettes de papier en rayonnant autour du rond rouge. Tracer au stylo bille des ronds concentriques sur toute la longueur des languettes de papier. Tracer des alignements horizontaux de petits ronds accolés entre les bandelettes. Remplir le rond rouge de petits ronds qui se touchent.</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225FE992-D4B9-BBCC-B3C4-0E00AF468E4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072" t="12790" r="5229" b="16740"/>
            <a:stretch/>
          </p:blipFill>
          <p:spPr>
            <a:xfrm rot="5400000">
              <a:off x="5204405" y="2504646"/>
              <a:ext cx="1648048" cy="105326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73338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85C5BAF-3B9C-A954-E7A3-D4BB546D689D}"/>
              </a:ext>
            </a:extLst>
          </p:cNvPr>
          <p:cNvGrpSpPr/>
          <p:nvPr/>
        </p:nvGrpSpPr>
        <p:grpSpPr>
          <a:xfrm>
            <a:off x="129158" y="3988062"/>
            <a:ext cx="6624736" cy="1913568"/>
            <a:chOff x="129158" y="3988062"/>
            <a:chExt cx="6624736" cy="1913568"/>
          </a:xfrm>
        </p:grpSpPr>
        <p:sp>
          <p:nvSpPr>
            <p:cNvPr id="3" name="Rectangle 2">
              <a:extLst>
                <a:ext uri="{FF2B5EF4-FFF2-40B4-BE49-F238E27FC236}">
                  <a16:creationId xmlns:a16="http://schemas.microsoft.com/office/drawing/2014/main" id="{DCF10ABC-0E87-D35F-354B-57E768156F4D}"/>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6AA8EA0B-70CE-88B8-929D-9B316CA03FB1}"/>
                </a:ext>
              </a:extLst>
            </p:cNvPr>
            <p:cNvSpPr txBox="1"/>
            <p:nvPr/>
          </p:nvSpPr>
          <p:spPr>
            <a:xfrm>
              <a:off x="140017" y="3988062"/>
              <a:ext cx="4945167"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3.1 </a:t>
              </a:r>
              <a:r>
                <a:rPr lang="fr-FR" sz="1400" u="sng" dirty="0">
                  <a:latin typeface="Script cole" pitchFamily="2" charset="0"/>
                </a:rPr>
                <a:t>La ligne brisée</a:t>
              </a:r>
            </a:p>
            <a:p>
              <a:pPr algn="ctr"/>
              <a:r>
                <a:rPr lang="fr-FR" sz="1400" i="1" dirty="0">
                  <a:solidFill>
                    <a:schemeClr val="tx1"/>
                  </a:solidFill>
                  <a:latin typeface="Script cole" pitchFamily="2" charset="0"/>
                </a:rPr>
                <a:t>Séance « Triangles et feutre fin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une ligne brisée dans un espace accidenté.</a:t>
              </a:r>
            </a:p>
            <a:p>
              <a:pPr algn="just"/>
              <a:r>
                <a:rPr lang="fr-FR" sz="1400" dirty="0">
                  <a:latin typeface="Arial Rounded MT Bold" pitchFamily="34" charset="0"/>
                </a:rPr>
                <a:t>Tâche de l’enfant : </a:t>
              </a:r>
              <a:r>
                <a:rPr lang="fr-FR" sz="1400" dirty="0">
                  <a:latin typeface="Script cole" pitchFamily="2" charset="0"/>
                </a:rPr>
                <a:t>Coller des triangles en les alignant sur deux rangées. Tracer au feutre fin noir, en levant le feutre le moins possible, une ligne brisée continue, en suivant le contour des triangles collés et accolés.</a:t>
              </a:r>
            </a:p>
          </p:txBody>
        </p:sp>
        <p:pic>
          <p:nvPicPr>
            <p:cNvPr id="5" name="Image 4">
              <a:extLst>
                <a:ext uri="{FF2B5EF4-FFF2-40B4-BE49-F238E27FC236}">
                  <a16:creationId xmlns:a16="http://schemas.microsoft.com/office/drawing/2014/main" id="{7F3AD0FA-2F78-5C5F-DF5E-33C1E693A9A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31" t="19066" r="3722" b="11708"/>
            <a:stretch/>
          </p:blipFill>
          <p:spPr>
            <a:xfrm rot="5400000">
              <a:off x="5373709" y="4457588"/>
              <a:ext cx="1564643" cy="876830"/>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E5C0851F-3D81-F097-A746-F1AA87485161}"/>
              </a:ext>
            </a:extLst>
          </p:cNvPr>
          <p:cNvGrpSpPr/>
          <p:nvPr/>
        </p:nvGrpSpPr>
        <p:grpSpPr>
          <a:xfrm>
            <a:off x="129158" y="2074494"/>
            <a:ext cx="6624736" cy="1913568"/>
            <a:chOff x="129158" y="3988062"/>
            <a:chExt cx="6624736" cy="1913568"/>
          </a:xfrm>
        </p:grpSpPr>
        <p:sp>
          <p:nvSpPr>
            <p:cNvPr id="7" name="Rectangle 6">
              <a:extLst>
                <a:ext uri="{FF2B5EF4-FFF2-40B4-BE49-F238E27FC236}">
                  <a16:creationId xmlns:a16="http://schemas.microsoft.com/office/drawing/2014/main" id="{C9F79888-80B9-DB91-97F7-7E100DEB5EF6}"/>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3FB627E3-D167-3B5C-5DFA-A998B92AD836}"/>
                </a:ext>
              </a:extLst>
            </p:cNvPr>
            <p:cNvSpPr txBox="1"/>
            <p:nvPr/>
          </p:nvSpPr>
          <p:spPr>
            <a:xfrm>
              <a:off x="140017" y="3988062"/>
              <a:ext cx="4945167"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3.1 </a:t>
              </a:r>
              <a:r>
                <a:rPr lang="fr-FR" sz="1400" u="sng" dirty="0">
                  <a:latin typeface="Script cole" pitchFamily="2" charset="0"/>
                </a:rPr>
                <a:t>La ligne brisée</a:t>
              </a:r>
            </a:p>
            <a:p>
              <a:pPr algn="ctr"/>
              <a:r>
                <a:rPr lang="fr-FR" sz="1400" i="1" dirty="0">
                  <a:solidFill>
                    <a:schemeClr val="tx1"/>
                  </a:solidFill>
                  <a:latin typeface="Script cole" pitchFamily="2" charset="0"/>
                </a:rPr>
                <a:t>Séance « Triangles et feutre fin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une ligne brisée dans un espace accidenté.</a:t>
              </a:r>
            </a:p>
            <a:p>
              <a:pPr algn="just"/>
              <a:r>
                <a:rPr lang="fr-FR" sz="1400" dirty="0">
                  <a:latin typeface="Arial Rounded MT Bold" pitchFamily="34" charset="0"/>
                </a:rPr>
                <a:t>Tâche de l’enfant : </a:t>
              </a:r>
              <a:r>
                <a:rPr lang="fr-FR" sz="1400" dirty="0">
                  <a:latin typeface="Script cole" pitchFamily="2" charset="0"/>
                </a:rPr>
                <a:t>Coller des triangles en les alignant sur deux rangées. Tracer au feutre fin noir, en levant le feutre le moins possible, une ligne brisée continue, en suivant le contour des triangles collés et accolés.</a:t>
              </a:r>
            </a:p>
          </p:txBody>
        </p:sp>
        <p:pic>
          <p:nvPicPr>
            <p:cNvPr id="9" name="Image 8">
              <a:extLst>
                <a:ext uri="{FF2B5EF4-FFF2-40B4-BE49-F238E27FC236}">
                  <a16:creationId xmlns:a16="http://schemas.microsoft.com/office/drawing/2014/main" id="{816A46BE-0AD6-6C0F-E376-329D424C5C7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31" t="19066" r="3722" b="11708"/>
            <a:stretch/>
          </p:blipFill>
          <p:spPr>
            <a:xfrm rot="5400000">
              <a:off x="5373709" y="4457588"/>
              <a:ext cx="1564643" cy="876830"/>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F8278BD9-FB66-7DB1-AA3D-0C0EA6135912}"/>
              </a:ext>
            </a:extLst>
          </p:cNvPr>
          <p:cNvGrpSpPr/>
          <p:nvPr/>
        </p:nvGrpSpPr>
        <p:grpSpPr>
          <a:xfrm>
            <a:off x="128207" y="160926"/>
            <a:ext cx="6624736" cy="1913568"/>
            <a:chOff x="129158" y="3988062"/>
            <a:chExt cx="6624736" cy="1913568"/>
          </a:xfrm>
        </p:grpSpPr>
        <p:sp>
          <p:nvSpPr>
            <p:cNvPr id="11" name="Rectangle 10">
              <a:extLst>
                <a:ext uri="{FF2B5EF4-FFF2-40B4-BE49-F238E27FC236}">
                  <a16:creationId xmlns:a16="http://schemas.microsoft.com/office/drawing/2014/main" id="{3D9659B2-EA16-0696-6AD2-47F77A0E9011}"/>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3620ACFF-BA55-2900-90EE-F8E9D28F62A5}"/>
                </a:ext>
              </a:extLst>
            </p:cNvPr>
            <p:cNvSpPr txBox="1"/>
            <p:nvPr/>
          </p:nvSpPr>
          <p:spPr>
            <a:xfrm>
              <a:off x="140017" y="3988062"/>
              <a:ext cx="4945167"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3.1 </a:t>
              </a:r>
              <a:r>
                <a:rPr lang="fr-FR" sz="1400" u="sng" dirty="0">
                  <a:latin typeface="Script cole" pitchFamily="2" charset="0"/>
                </a:rPr>
                <a:t>La ligne brisée</a:t>
              </a:r>
            </a:p>
            <a:p>
              <a:pPr algn="ctr"/>
              <a:r>
                <a:rPr lang="fr-FR" sz="1400" i="1" dirty="0">
                  <a:solidFill>
                    <a:schemeClr val="tx1"/>
                  </a:solidFill>
                  <a:latin typeface="Script cole" pitchFamily="2" charset="0"/>
                </a:rPr>
                <a:t>Séance « Triangles et feutre fin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une ligne brisée dans un espace accidenté.</a:t>
              </a:r>
            </a:p>
            <a:p>
              <a:pPr algn="just"/>
              <a:r>
                <a:rPr lang="fr-FR" sz="1400" dirty="0">
                  <a:latin typeface="Arial Rounded MT Bold" pitchFamily="34" charset="0"/>
                </a:rPr>
                <a:t>Tâche de l’enfant : </a:t>
              </a:r>
              <a:r>
                <a:rPr lang="fr-FR" sz="1400" dirty="0">
                  <a:latin typeface="Script cole" pitchFamily="2" charset="0"/>
                </a:rPr>
                <a:t>Coller des triangles en les alignant sur deux rangées. Tracer au feutre fin noir, en levant le feutre le moins possible, une ligne brisée continue, en suivant le contour des triangles collés et accolés.</a:t>
              </a:r>
            </a:p>
          </p:txBody>
        </p:sp>
        <p:pic>
          <p:nvPicPr>
            <p:cNvPr id="13" name="Image 12">
              <a:extLst>
                <a:ext uri="{FF2B5EF4-FFF2-40B4-BE49-F238E27FC236}">
                  <a16:creationId xmlns:a16="http://schemas.microsoft.com/office/drawing/2014/main" id="{E574C383-A0C0-449A-AE19-FC4D99E4129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31" t="19066" r="3722" b="11708"/>
            <a:stretch/>
          </p:blipFill>
          <p:spPr>
            <a:xfrm rot="5400000">
              <a:off x="5373709" y="4457588"/>
              <a:ext cx="1564643" cy="876830"/>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C948EA94-3247-67D0-DEF9-5F08E26D849C}"/>
              </a:ext>
            </a:extLst>
          </p:cNvPr>
          <p:cNvGrpSpPr/>
          <p:nvPr/>
        </p:nvGrpSpPr>
        <p:grpSpPr>
          <a:xfrm>
            <a:off x="139066" y="5901630"/>
            <a:ext cx="6624736" cy="1913568"/>
            <a:chOff x="129158" y="3988062"/>
            <a:chExt cx="6624736" cy="1913568"/>
          </a:xfrm>
        </p:grpSpPr>
        <p:sp>
          <p:nvSpPr>
            <p:cNvPr id="15" name="Rectangle 14">
              <a:extLst>
                <a:ext uri="{FF2B5EF4-FFF2-40B4-BE49-F238E27FC236}">
                  <a16:creationId xmlns:a16="http://schemas.microsoft.com/office/drawing/2014/main" id="{9E713905-7B1E-ADE8-6E6C-57AAFFA80FA1}"/>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6A451626-5FFD-DFE8-DBE5-32247FAB7365}"/>
                </a:ext>
              </a:extLst>
            </p:cNvPr>
            <p:cNvSpPr txBox="1"/>
            <p:nvPr/>
          </p:nvSpPr>
          <p:spPr>
            <a:xfrm>
              <a:off x="140017" y="3988062"/>
              <a:ext cx="4945167"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3.1 </a:t>
              </a:r>
              <a:r>
                <a:rPr lang="fr-FR" sz="1400" u="sng" dirty="0">
                  <a:latin typeface="Script cole" pitchFamily="2" charset="0"/>
                </a:rPr>
                <a:t>La ligne brisée</a:t>
              </a:r>
            </a:p>
            <a:p>
              <a:pPr algn="ctr"/>
              <a:r>
                <a:rPr lang="fr-FR" sz="1400" i="1" dirty="0">
                  <a:solidFill>
                    <a:schemeClr val="tx1"/>
                  </a:solidFill>
                  <a:latin typeface="Script cole" pitchFamily="2" charset="0"/>
                </a:rPr>
                <a:t>Séance « Triangles et feutre fin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une ligne brisée dans un espace accidenté.</a:t>
              </a:r>
            </a:p>
            <a:p>
              <a:pPr algn="just"/>
              <a:r>
                <a:rPr lang="fr-FR" sz="1400" dirty="0">
                  <a:latin typeface="Arial Rounded MT Bold" pitchFamily="34" charset="0"/>
                </a:rPr>
                <a:t>Tâche de l’enfant : </a:t>
              </a:r>
              <a:r>
                <a:rPr lang="fr-FR" sz="1400" dirty="0">
                  <a:latin typeface="Script cole" pitchFamily="2" charset="0"/>
                </a:rPr>
                <a:t>Coller des triangles en les alignant sur deux rangées. Tracer au feutre fin noir, en levant le feutre le moins possible, une ligne brisée continue, en suivant le contour des triangles collés et accolés.</a:t>
              </a:r>
            </a:p>
          </p:txBody>
        </p:sp>
        <p:pic>
          <p:nvPicPr>
            <p:cNvPr id="17" name="Image 16">
              <a:extLst>
                <a:ext uri="{FF2B5EF4-FFF2-40B4-BE49-F238E27FC236}">
                  <a16:creationId xmlns:a16="http://schemas.microsoft.com/office/drawing/2014/main" id="{BE5BA639-E065-CAE0-B469-27B615D6DC6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31" t="19066" r="3722" b="11708"/>
            <a:stretch/>
          </p:blipFill>
          <p:spPr>
            <a:xfrm rot="5400000">
              <a:off x="5373709" y="4457588"/>
              <a:ext cx="1564643" cy="876830"/>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5FF0FD18-22C0-54A8-1216-FC9F302F5AF2}"/>
              </a:ext>
            </a:extLst>
          </p:cNvPr>
          <p:cNvGrpSpPr/>
          <p:nvPr/>
        </p:nvGrpSpPr>
        <p:grpSpPr>
          <a:xfrm>
            <a:off x="139066" y="7815198"/>
            <a:ext cx="6624736" cy="1913568"/>
            <a:chOff x="129158" y="3988062"/>
            <a:chExt cx="6624736" cy="1913568"/>
          </a:xfrm>
        </p:grpSpPr>
        <p:sp>
          <p:nvSpPr>
            <p:cNvPr id="19" name="Rectangle 18">
              <a:extLst>
                <a:ext uri="{FF2B5EF4-FFF2-40B4-BE49-F238E27FC236}">
                  <a16:creationId xmlns:a16="http://schemas.microsoft.com/office/drawing/2014/main" id="{000B8A41-C547-0503-4CE7-E62FE92366FE}"/>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7D938363-DD4B-3FF3-EFA5-B5E5A72F7305}"/>
                </a:ext>
              </a:extLst>
            </p:cNvPr>
            <p:cNvSpPr txBox="1"/>
            <p:nvPr/>
          </p:nvSpPr>
          <p:spPr>
            <a:xfrm>
              <a:off x="140017" y="3988062"/>
              <a:ext cx="4945167"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3.1 </a:t>
              </a:r>
              <a:r>
                <a:rPr lang="fr-FR" sz="1400" u="sng" dirty="0">
                  <a:latin typeface="Script cole" pitchFamily="2" charset="0"/>
                </a:rPr>
                <a:t>La ligne brisée</a:t>
              </a:r>
            </a:p>
            <a:p>
              <a:pPr algn="ctr"/>
              <a:r>
                <a:rPr lang="fr-FR" sz="1400" i="1" dirty="0">
                  <a:solidFill>
                    <a:schemeClr val="tx1"/>
                  </a:solidFill>
                  <a:latin typeface="Script cole" pitchFamily="2" charset="0"/>
                </a:rPr>
                <a:t>Séance « Triangles et feutre fin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une ligne brisée dans un espace accidenté.</a:t>
              </a:r>
            </a:p>
            <a:p>
              <a:pPr algn="just"/>
              <a:r>
                <a:rPr lang="fr-FR" sz="1400" dirty="0">
                  <a:latin typeface="Arial Rounded MT Bold" pitchFamily="34" charset="0"/>
                </a:rPr>
                <a:t>Tâche de l’enfant : </a:t>
              </a:r>
              <a:r>
                <a:rPr lang="fr-FR" sz="1400" dirty="0">
                  <a:latin typeface="Script cole" pitchFamily="2" charset="0"/>
                </a:rPr>
                <a:t>Coller des triangles en les alignant sur deux rangées. Tracer au feutre fin noir, en levant le feutre le moins possible, une ligne brisée continue, en suivant le contour des triangles collés et accolés.</a:t>
              </a:r>
            </a:p>
          </p:txBody>
        </p:sp>
        <p:pic>
          <p:nvPicPr>
            <p:cNvPr id="21" name="Image 20">
              <a:extLst>
                <a:ext uri="{FF2B5EF4-FFF2-40B4-BE49-F238E27FC236}">
                  <a16:creationId xmlns:a16="http://schemas.microsoft.com/office/drawing/2014/main" id="{4AB32C5A-3459-22F1-4B3A-A5E45608A42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31" t="19066" r="3722" b="11708"/>
            <a:stretch/>
          </p:blipFill>
          <p:spPr>
            <a:xfrm rot="5400000">
              <a:off x="5373709" y="4457588"/>
              <a:ext cx="1564643" cy="87683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83740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ACC9C18-9FD3-B64F-71DF-4208D167DE48}"/>
              </a:ext>
            </a:extLst>
          </p:cNvPr>
          <p:cNvGrpSpPr/>
          <p:nvPr/>
        </p:nvGrpSpPr>
        <p:grpSpPr>
          <a:xfrm>
            <a:off x="129158" y="5878392"/>
            <a:ext cx="6624736" cy="1918504"/>
            <a:chOff x="129158" y="5878392"/>
            <a:chExt cx="6624736" cy="1918504"/>
          </a:xfrm>
        </p:grpSpPr>
        <p:sp>
          <p:nvSpPr>
            <p:cNvPr id="3" name="Rectangle 2">
              <a:extLst>
                <a:ext uri="{FF2B5EF4-FFF2-40B4-BE49-F238E27FC236}">
                  <a16:creationId xmlns:a16="http://schemas.microsoft.com/office/drawing/2014/main" id="{E51712EB-BE81-CE0F-DD81-1BB687285ABC}"/>
                </a:ext>
              </a:extLst>
            </p:cNvPr>
            <p:cNvSpPr/>
            <p:nvPr/>
          </p:nvSpPr>
          <p:spPr>
            <a:xfrm>
              <a:off x="129158" y="587839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1796FE1A-C53C-6F3E-81FF-D92BD0020A6C}"/>
                </a:ext>
              </a:extLst>
            </p:cNvPr>
            <p:cNvSpPr txBox="1"/>
            <p:nvPr/>
          </p:nvSpPr>
          <p:spPr>
            <a:xfrm>
              <a:off x="140017" y="5904070"/>
              <a:ext cx="516119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3.2 </a:t>
              </a:r>
              <a:r>
                <a:rPr lang="fr-FR" sz="1300" u="sng" dirty="0">
                  <a:latin typeface="Script cole" pitchFamily="2" charset="0"/>
                </a:rPr>
                <a:t>La ligne brisée</a:t>
              </a:r>
            </a:p>
            <a:p>
              <a:pPr algn="ctr"/>
              <a:r>
                <a:rPr lang="fr-FR" sz="1300" i="1" dirty="0">
                  <a:solidFill>
                    <a:schemeClr val="tx1"/>
                  </a:solidFill>
                  <a:latin typeface="Script cole" pitchFamily="2" charset="0"/>
                </a:rPr>
                <a:t>Séance « Rectangle,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limité.</a:t>
              </a:r>
            </a:p>
            <a:p>
              <a:pPr algn="just"/>
              <a:r>
                <a:rPr lang="fr-FR" sz="1300" dirty="0">
                  <a:latin typeface="Arial Rounded MT Bold" pitchFamily="34" charset="0"/>
                </a:rPr>
                <a:t>Tâche de l’enfant : </a:t>
              </a:r>
              <a:r>
                <a:rPr lang="fr-FR" sz="1300" dirty="0">
                  <a:latin typeface="Script cole" pitchFamily="2" charset="0"/>
                </a:rPr>
                <a:t>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avec un coton-tige, une ligne brisée autour du rectangle évidé.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une ligne brisée tout autour de la feuille. Recouvrir d’encre jaune la feuille. Tracer au feutre fin noir des lignes brisées dans chaque espace laissé libre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4995861B-86DE-1B1E-1199-F07BC04198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844" t="19408" r="7207" b="15511"/>
            <a:stretch/>
          </p:blipFill>
          <p:spPr>
            <a:xfrm rot="5400000">
              <a:off x="5237011" y="6291925"/>
              <a:ext cx="1646690" cy="1117117"/>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3B5D1AD0-FBA9-DF0C-BD36-F411F13AE4C4}"/>
              </a:ext>
            </a:extLst>
          </p:cNvPr>
          <p:cNvGrpSpPr/>
          <p:nvPr/>
        </p:nvGrpSpPr>
        <p:grpSpPr>
          <a:xfrm>
            <a:off x="129158" y="7791960"/>
            <a:ext cx="6624736" cy="1918504"/>
            <a:chOff x="129158" y="5878392"/>
            <a:chExt cx="6624736" cy="1918504"/>
          </a:xfrm>
        </p:grpSpPr>
        <p:sp>
          <p:nvSpPr>
            <p:cNvPr id="7" name="Rectangle 6">
              <a:extLst>
                <a:ext uri="{FF2B5EF4-FFF2-40B4-BE49-F238E27FC236}">
                  <a16:creationId xmlns:a16="http://schemas.microsoft.com/office/drawing/2014/main" id="{07DB901F-50CA-D0BF-F9E5-8922BA064B15}"/>
                </a:ext>
              </a:extLst>
            </p:cNvPr>
            <p:cNvSpPr/>
            <p:nvPr/>
          </p:nvSpPr>
          <p:spPr>
            <a:xfrm>
              <a:off x="129158" y="587839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0A73297A-7ED8-BC09-634D-1AC66168BC08}"/>
                </a:ext>
              </a:extLst>
            </p:cNvPr>
            <p:cNvSpPr txBox="1"/>
            <p:nvPr/>
          </p:nvSpPr>
          <p:spPr>
            <a:xfrm>
              <a:off x="140017" y="5904070"/>
              <a:ext cx="516119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3.2 </a:t>
              </a:r>
              <a:r>
                <a:rPr lang="fr-FR" sz="1300" u="sng" dirty="0">
                  <a:latin typeface="Script cole" pitchFamily="2" charset="0"/>
                </a:rPr>
                <a:t>La ligne brisée</a:t>
              </a:r>
            </a:p>
            <a:p>
              <a:pPr algn="ctr"/>
              <a:r>
                <a:rPr lang="fr-FR" sz="1300" i="1" dirty="0">
                  <a:solidFill>
                    <a:schemeClr val="tx1"/>
                  </a:solidFill>
                  <a:latin typeface="Script cole" pitchFamily="2" charset="0"/>
                </a:rPr>
                <a:t>Séance « Rectangle,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limité.</a:t>
              </a:r>
            </a:p>
            <a:p>
              <a:pPr algn="just"/>
              <a:r>
                <a:rPr lang="fr-FR" sz="1300" dirty="0">
                  <a:latin typeface="Arial Rounded MT Bold" pitchFamily="34" charset="0"/>
                </a:rPr>
                <a:t>Tâche de l’enfant : </a:t>
              </a:r>
              <a:r>
                <a:rPr lang="fr-FR" sz="1300" dirty="0">
                  <a:latin typeface="Script cole" pitchFamily="2" charset="0"/>
                </a:rPr>
                <a:t>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avec un coton-tige, une ligne brisée autour du rectangle évidé.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une ligne brisée tout autour de la feuille. Recouvrir d’encre jaune la feuille. Tracer au feutre fin noir des lignes brisées dans chaque espace laissé libre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178FE2DE-F238-2580-55DC-27928824FD2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844" t="19408" r="7207" b="15511"/>
            <a:stretch/>
          </p:blipFill>
          <p:spPr>
            <a:xfrm rot="5400000">
              <a:off x="5237011" y="6291925"/>
              <a:ext cx="1646690" cy="1117117"/>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6D7ECFC7-D5B8-0497-09D6-E1DA5EA60E7E}"/>
              </a:ext>
            </a:extLst>
          </p:cNvPr>
          <p:cNvGrpSpPr/>
          <p:nvPr/>
        </p:nvGrpSpPr>
        <p:grpSpPr>
          <a:xfrm>
            <a:off x="141134" y="2057895"/>
            <a:ext cx="6624736" cy="1918504"/>
            <a:chOff x="129158" y="5878392"/>
            <a:chExt cx="6624736" cy="1918504"/>
          </a:xfrm>
        </p:grpSpPr>
        <p:sp>
          <p:nvSpPr>
            <p:cNvPr id="11" name="Rectangle 10">
              <a:extLst>
                <a:ext uri="{FF2B5EF4-FFF2-40B4-BE49-F238E27FC236}">
                  <a16:creationId xmlns:a16="http://schemas.microsoft.com/office/drawing/2014/main" id="{A2576D81-2BFE-391E-8B89-BDBE82323A1C}"/>
                </a:ext>
              </a:extLst>
            </p:cNvPr>
            <p:cNvSpPr/>
            <p:nvPr/>
          </p:nvSpPr>
          <p:spPr>
            <a:xfrm>
              <a:off x="129158" y="587839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48D255F7-D203-A122-82AE-2157E9EA29C8}"/>
                </a:ext>
              </a:extLst>
            </p:cNvPr>
            <p:cNvSpPr txBox="1"/>
            <p:nvPr/>
          </p:nvSpPr>
          <p:spPr>
            <a:xfrm>
              <a:off x="140017" y="5904070"/>
              <a:ext cx="516119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3.2 </a:t>
              </a:r>
              <a:r>
                <a:rPr lang="fr-FR" sz="1300" u="sng" dirty="0">
                  <a:latin typeface="Script cole" pitchFamily="2" charset="0"/>
                </a:rPr>
                <a:t>La ligne brisée</a:t>
              </a:r>
            </a:p>
            <a:p>
              <a:pPr algn="ctr"/>
              <a:r>
                <a:rPr lang="fr-FR" sz="1300" i="1" dirty="0">
                  <a:solidFill>
                    <a:schemeClr val="tx1"/>
                  </a:solidFill>
                  <a:latin typeface="Script cole" pitchFamily="2" charset="0"/>
                </a:rPr>
                <a:t>Séance « Rectangle,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limité.</a:t>
              </a:r>
            </a:p>
            <a:p>
              <a:pPr algn="just"/>
              <a:r>
                <a:rPr lang="fr-FR" sz="1300" dirty="0">
                  <a:latin typeface="Arial Rounded MT Bold" pitchFamily="34" charset="0"/>
                </a:rPr>
                <a:t>Tâche de l’enfant : </a:t>
              </a:r>
              <a:r>
                <a:rPr lang="fr-FR" sz="1300" dirty="0">
                  <a:latin typeface="Script cole" pitchFamily="2" charset="0"/>
                </a:rPr>
                <a:t>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avec un coton-tige, une ligne brisée autour du rectangle évidé.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une ligne brisée tout autour de la feuille. Recouvrir d’encre jaune la feuille. Tracer au feutre fin noir des lignes brisées dans chaque espace laissé libre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3257D1D7-9845-5A03-EAD4-A7C4F179CE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844" t="19408" r="7207" b="15511"/>
            <a:stretch/>
          </p:blipFill>
          <p:spPr>
            <a:xfrm rot="5400000">
              <a:off x="5237011" y="6291925"/>
              <a:ext cx="1646690" cy="1117117"/>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F16254AA-8AA5-F99B-BA86-486882B4B0DC}"/>
              </a:ext>
            </a:extLst>
          </p:cNvPr>
          <p:cNvGrpSpPr/>
          <p:nvPr/>
        </p:nvGrpSpPr>
        <p:grpSpPr>
          <a:xfrm>
            <a:off x="141134" y="3971463"/>
            <a:ext cx="6624736" cy="1918504"/>
            <a:chOff x="129158" y="5878392"/>
            <a:chExt cx="6624736" cy="1918504"/>
          </a:xfrm>
        </p:grpSpPr>
        <p:sp>
          <p:nvSpPr>
            <p:cNvPr id="15" name="Rectangle 14">
              <a:extLst>
                <a:ext uri="{FF2B5EF4-FFF2-40B4-BE49-F238E27FC236}">
                  <a16:creationId xmlns:a16="http://schemas.microsoft.com/office/drawing/2014/main" id="{9D9348C7-1E69-34C7-97A8-DFCC81E56ABD}"/>
                </a:ext>
              </a:extLst>
            </p:cNvPr>
            <p:cNvSpPr/>
            <p:nvPr/>
          </p:nvSpPr>
          <p:spPr>
            <a:xfrm>
              <a:off x="129158" y="587839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03ED383B-3D79-6E5A-EFF2-495CFBDF4420}"/>
                </a:ext>
              </a:extLst>
            </p:cNvPr>
            <p:cNvSpPr txBox="1"/>
            <p:nvPr/>
          </p:nvSpPr>
          <p:spPr>
            <a:xfrm>
              <a:off x="140017" y="5904070"/>
              <a:ext cx="516119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3.2 </a:t>
              </a:r>
              <a:r>
                <a:rPr lang="fr-FR" sz="1300" u="sng" dirty="0">
                  <a:latin typeface="Script cole" pitchFamily="2" charset="0"/>
                </a:rPr>
                <a:t>La ligne brisée</a:t>
              </a:r>
            </a:p>
            <a:p>
              <a:pPr algn="ctr"/>
              <a:r>
                <a:rPr lang="fr-FR" sz="1300" i="1" dirty="0">
                  <a:solidFill>
                    <a:schemeClr val="tx1"/>
                  </a:solidFill>
                  <a:latin typeface="Script cole" pitchFamily="2" charset="0"/>
                </a:rPr>
                <a:t>Séance « Rectangle,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limité.</a:t>
              </a:r>
            </a:p>
            <a:p>
              <a:pPr algn="just"/>
              <a:r>
                <a:rPr lang="fr-FR" sz="1300" dirty="0">
                  <a:latin typeface="Arial Rounded MT Bold" pitchFamily="34" charset="0"/>
                </a:rPr>
                <a:t>Tâche de l’enfant : </a:t>
              </a:r>
              <a:r>
                <a:rPr lang="fr-FR" sz="1300" dirty="0">
                  <a:latin typeface="Script cole" pitchFamily="2" charset="0"/>
                </a:rPr>
                <a:t>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avec un coton-tige, une ligne brisée autour du rectangle évidé.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une ligne brisée tout autour de la feuille. Recouvrir d’encre jaune la feuille. Tracer au feutre fin noir des lignes brisées dans chaque espace laissé libre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FDD83892-1653-5FCA-C804-046D45312BD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844" t="19408" r="7207" b="15511"/>
            <a:stretch/>
          </p:blipFill>
          <p:spPr>
            <a:xfrm rot="5400000">
              <a:off x="5237011" y="6291925"/>
              <a:ext cx="1646690" cy="1117117"/>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5EDEBC35-7BB5-CCE7-E2CC-F7C0E9C23998}"/>
              </a:ext>
            </a:extLst>
          </p:cNvPr>
          <p:cNvGrpSpPr/>
          <p:nvPr/>
        </p:nvGrpSpPr>
        <p:grpSpPr>
          <a:xfrm>
            <a:off x="141134" y="149762"/>
            <a:ext cx="6624736" cy="1918504"/>
            <a:chOff x="129158" y="5878392"/>
            <a:chExt cx="6624736" cy="1918504"/>
          </a:xfrm>
        </p:grpSpPr>
        <p:sp>
          <p:nvSpPr>
            <p:cNvPr id="19" name="Rectangle 18">
              <a:extLst>
                <a:ext uri="{FF2B5EF4-FFF2-40B4-BE49-F238E27FC236}">
                  <a16:creationId xmlns:a16="http://schemas.microsoft.com/office/drawing/2014/main" id="{E447C7F1-EF5E-27B4-36BB-F53A77A1E345}"/>
                </a:ext>
              </a:extLst>
            </p:cNvPr>
            <p:cNvSpPr/>
            <p:nvPr/>
          </p:nvSpPr>
          <p:spPr>
            <a:xfrm>
              <a:off x="129158" y="587839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367168B4-BF00-ACAB-B6BD-BB429BBC4049}"/>
                </a:ext>
              </a:extLst>
            </p:cNvPr>
            <p:cNvSpPr txBox="1"/>
            <p:nvPr/>
          </p:nvSpPr>
          <p:spPr>
            <a:xfrm>
              <a:off x="140017" y="5904070"/>
              <a:ext cx="516119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3.2 </a:t>
              </a:r>
              <a:r>
                <a:rPr lang="fr-FR" sz="1300" u="sng" dirty="0">
                  <a:latin typeface="Script cole" pitchFamily="2" charset="0"/>
                </a:rPr>
                <a:t>La ligne brisée</a:t>
              </a:r>
            </a:p>
            <a:p>
              <a:pPr algn="ctr"/>
              <a:r>
                <a:rPr lang="fr-FR" sz="1300" i="1" dirty="0">
                  <a:solidFill>
                    <a:schemeClr val="tx1"/>
                  </a:solidFill>
                  <a:latin typeface="Script cole" pitchFamily="2" charset="0"/>
                </a:rPr>
                <a:t>Séance « Rectangle,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limité.</a:t>
              </a:r>
            </a:p>
            <a:p>
              <a:pPr algn="just"/>
              <a:r>
                <a:rPr lang="fr-FR" sz="1300" dirty="0">
                  <a:latin typeface="Arial Rounded MT Bold" pitchFamily="34" charset="0"/>
                </a:rPr>
                <a:t>Tâche de l’enfant : </a:t>
              </a:r>
              <a:r>
                <a:rPr lang="fr-FR" sz="1300" dirty="0">
                  <a:latin typeface="Script cole" pitchFamily="2" charset="0"/>
                </a:rPr>
                <a:t>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avec un coton-tige, une ligne brisée autour du rectangle évidé.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une ligne brisée tout autour de la feuille. Recouvrir d’encre jaune la feuille. Tracer au feutre fin noir des lignes brisées dans chaque espace laissé libre par le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C25E6FF1-C083-F959-47EF-45513C4939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844" t="19408" r="7207" b="15511"/>
            <a:stretch/>
          </p:blipFill>
          <p:spPr>
            <a:xfrm rot="5400000">
              <a:off x="5237011" y="6291925"/>
              <a:ext cx="1646690" cy="1117117"/>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87944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4A7E4ED-707F-EB90-6A89-B0BA0F46CB35}"/>
              </a:ext>
            </a:extLst>
          </p:cNvPr>
          <p:cNvGrpSpPr/>
          <p:nvPr/>
        </p:nvGrpSpPr>
        <p:grpSpPr>
          <a:xfrm>
            <a:off x="129158" y="7791960"/>
            <a:ext cx="6624736" cy="1913568"/>
            <a:chOff x="129158" y="7791960"/>
            <a:chExt cx="6624736" cy="1913568"/>
          </a:xfrm>
        </p:grpSpPr>
        <p:sp>
          <p:nvSpPr>
            <p:cNvPr id="37" name="Rectangle 36"/>
            <p:cNvSpPr/>
            <p:nvPr/>
          </p:nvSpPr>
          <p:spPr>
            <a:xfrm>
              <a:off x="129158" y="77919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791960"/>
              <a:ext cx="4513119"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3.3 </a:t>
              </a:r>
              <a:r>
                <a:rPr lang="fr-FR" sz="1300" u="sng" dirty="0">
                  <a:latin typeface="Script cole" pitchFamily="2" charset="0"/>
                </a:rPr>
                <a:t>La ligne brisée</a:t>
              </a:r>
            </a:p>
            <a:p>
              <a:pPr algn="ctr"/>
              <a:r>
                <a:rPr lang="fr-FR" sz="1300" i="1" dirty="0">
                  <a:solidFill>
                    <a:schemeClr val="tx1"/>
                  </a:solidFill>
                  <a:latin typeface="Script cole" pitchFamily="2" charset="0"/>
                </a:rPr>
                <a:t>Séance « </a:t>
              </a:r>
              <a:r>
                <a:rPr lang="fr-FR" sz="1300" i="1" dirty="0">
                  <a:latin typeface="Script cole" pitchFamily="2" charset="0"/>
                </a:rPr>
                <a:t>Encres, feutre fin noir et </a:t>
              </a:r>
              <a:r>
                <a:rPr lang="fr-FR" sz="1300" i="1" dirty="0" err="1">
                  <a:latin typeface="Script cole" pitchFamily="2" charset="0"/>
                </a:rPr>
                <a:t>drawing</a:t>
              </a:r>
              <a:r>
                <a:rPr lang="fr-FR" sz="1300" i="1" dirty="0">
                  <a:latin typeface="Script cole" pitchFamily="2" charset="0"/>
                </a:rPr>
                <a:t> </a:t>
              </a:r>
              <a:r>
                <a:rPr lang="fr-FR" sz="1300" i="1" dirty="0" err="1">
                  <a:latin typeface="Script cole" pitchFamily="2" charset="0"/>
                </a:rPr>
                <a:t>gum</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Acquérir de la minutie et de la précision.</a:t>
              </a:r>
            </a:p>
            <a:p>
              <a:pPr algn="just"/>
              <a:r>
                <a:rPr lang="fr-FR" sz="1300" dirty="0">
                  <a:latin typeface="Arial Rounded MT Bold" pitchFamily="34" charset="0"/>
                </a:rPr>
                <a:t>Tâche de l’enfant : </a:t>
              </a:r>
              <a:r>
                <a:rPr lang="fr-FR" sz="1300" dirty="0">
                  <a:latin typeface="Script cole" pitchFamily="2" charset="0"/>
                </a:rPr>
                <a:t>Tracer à l’encre, sur la feuille ronde, des ronds concentriques de couleurs différentes.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lignes brisées entre chaque rond. Recouvrir d’encre de couleur chaque espace blanc.</a:t>
              </a:r>
              <a:endParaRPr lang="fr-FR" sz="1300" dirty="0">
                <a:solidFill>
                  <a:schemeClr val="tx1"/>
                </a:solidFill>
                <a:latin typeface="Script cole" pitchFamily="2" charset="0"/>
              </a:endParaRPr>
            </a:p>
          </p:txBody>
        </p:sp>
        <p:pic>
          <p:nvPicPr>
            <p:cNvPr id="6" name="Image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861" t="16821" r="13942" b="14782"/>
            <a:stretch/>
          </p:blipFill>
          <p:spPr>
            <a:xfrm>
              <a:off x="4709417" y="7983220"/>
              <a:ext cx="1885029" cy="1506284"/>
            </a:xfrm>
            <a:prstGeom prst="rect">
              <a:avLst/>
            </a:prstGeom>
            <a:effectLst>
              <a:outerShdw blurRad="63500" sx="102000" sy="102000" algn="ctr" rotWithShape="0">
                <a:prstClr val="black">
                  <a:alpha val="40000"/>
                </a:prstClr>
              </a:outerShdw>
            </a:effectLst>
          </p:spPr>
        </p:pic>
      </p:grpSp>
      <p:grpSp>
        <p:nvGrpSpPr>
          <p:cNvPr id="3" name="Groupe 2">
            <a:extLst>
              <a:ext uri="{FF2B5EF4-FFF2-40B4-BE49-F238E27FC236}">
                <a16:creationId xmlns:a16="http://schemas.microsoft.com/office/drawing/2014/main" id="{8FACF971-81E5-9F69-86EC-3CB0B0384058}"/>
              </a:ext>
            </a:extLst>
          </p:cNvPr>
          <p:cNvGrpSpPr/>
          <p:nvPr/>
        </p:nvGrpSpPr>
        <p:grpSpPr>
          <a:xfrm>
            <a:off x="132268" y="5896020"/>
            <a:ext cx="6624736" cy="1913568"/>
            <a:chOff x="129158" y="7791960"/>
            <a:chExt cx="6624736" cy="1913568"/>
          </a:xfrm>
        </p:grpSpPr>
        <p:sp>
          <p:nvSpPr>
            <p:cNvPr id="4" name="Rectangle 3">
              <a:extLst>
                <a:ext uri="{FF2B5EF4-FFF2-40B4-BE49-F238E27FC236}">
                  <a16:creationId xmlns:a16="http://schemas.microsoft.com/office/drawing/2014/main" id="{F2AF030B-A3BE-DF94-424C-95F6AAAE4E99}"/>
                </a:ext>
              </a:extLst>
            </p:cNvPr>
            <p:cNvSpPr/>
            <p:nvPr/>
          </p:nvSpPr>
          <p:spPr>
            <a:xfrm>
              <a:off x="129158" y="77919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5" name="ZoneTexte 4">
              <a:extLst>
                <a:ext uri="{FF2B5EF4-FFF2-40B4-BE49-F238E27FC236}">
                  <a16:creationId xmlns:a16="http://schemas.microsoft.com/office/drawing/2014/main" id="{AD948DB1-1D56-ED85-861E-534ACD634496}"/>
                </a:ext>
              </a:extLst>
            </p:cNvPr>
            <p:cNvSpPr txBox="1"/>
            <p:nvPr/>
          </p:nvSpPr>
          <p:spPr>
            <a:xfrm>
              <a:off x="140017" y="7791960"/>
              <a:ext cx="4513119"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3.3 </a:t>
              </a:r>
              <a:r>
                <a:rPr lang="fr-FR" sz="1300" u="sng" dirty="0">
                  <a:latin typeface="Script cole" pitchFamily="2" charset="0"/>
                </a:rPr>
                <a:t>La ligne brisée</a:t>
              </a:r>
            </a:p>
            <a:p>
              <a:pPr algn="ctr"/>
              <a:r>
                <a:rPr lang="fr-FR" sz="1300" i="1" dirty="0">
                  <a:solidFill>
                    <a:schemeClr val="tx1"/>
                  </a:solidFill>
                  <a:latin typeface="Script cole" pitchFamily="2" charset="0"/>
                </a:rPr>
                <a:t>Séance « </a:t>
              </a:r>
              <a:r>
                <a:rPr lang="fr-FR" sz="1300" i="1" dirty="0">
                  <a:latin typeface="Script cole" pitchFamily="2" charset="0"/>
                </a:rPr>
                <a:t>Encres, feutre fin noir et </a:t>
              </a:r>
              <a:r>
                <a:rPr lang="fr-FR" sz="1300" i="1" dirty="0" err="1">
                  <a:latin typeface="Script cole" pitchFamily="2" charset="0"/>
                </a:rPr>
                <a:t>drawing</a:t>
              </a:r>
              <a:r>
                <a:rPr lang="fr-FR" sz="1300" i="1" dirty="0">
                  <a:latin typeface="Script cole" pitchFamily="2" charset="0"/>
                </a:rPr>
                <a:t> </a:t>
              </a:r>
              <a:r>
                <a:rPr lang="fr-FR" sz="1300" i="1" dirty="0" err="1">
                  <a:latin typeface="Script cole" pitchFamily="2" charset="0"/>
                </a:rPr>
                <a:t>gum</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Acquérir de la minutie et de la précision.</a:t>
              </a:r>
            </a:p>
            <a:p>
              <a:pPr algn="just"/>
              <a:r>
                <a:rPr lang="fr-FR" sz="1300" dirty="0">
                  <a:latin typeface="Arial Rounded MT Bold" pitchFamily="34" charset="0"/>
                </a:rPr>
                <a:t>Tâche de l’enfant : </a:t>
              </a:r>
              <a:r>
                <a:rPr lang="fr-FR" sz="1300" dirty="0">
                  <a:latin typeface="Script cole" pitchFamily="2" charset="0"/>
                </a:rPr>
                <a:t>Tracer à l’encre, sur la feuille ronde, des ronds concentriques de couleurs différentes.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lignes brisées entre chaque rond. Recouvrir d’encre de couleur chaque espace blanc.</a:t>
              </a:r>
              <a:endParaRPr lang="fr-FR" sz="1300" dirty="0">
                <a:solidFill>
                  <a:schemeClr val="tx1"/>
                </a:solidFill>
                <a:latin typeface="Script cole" pitchFamily="2" charset="0"/>
              </a:endParaRPr>
            </a:p>
          </p:txBody>
        </p:sp>
        <p:pic>
          <p:nvPicPr>
            <p:cNvPr id="7" name="Image 6">
              <a:extLst>
                <a:ext uri="{FF2B5EF4-FFF2-40B4-BE49-F238E27FC236}">
                  <a16:creationId xmlns:a16="http://schemas.microsoft.com/office/drawing/2014/main" id="{5832D856-EA72-D67A-A17A-F2D13A1E1EF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861" t="16821" r="13942" b="14782"/>
            <a:stretch/>
          </p:blipFill>
          <p:spPr>
            <a:xfrm>
              <a:off x="4709417" y="7983220"/>
              <a:ext cx="1885029" cy="1506284"/>
            </a:xfrm>
            <a:prstGeom prst="rect">
              <a:avLst/>
            </a:prstGeom>
            <a:effectLst>
              <a:outerShdw blurRad="63500" sx="102000" sy="102000" algn="ctr" rotWithShape="0">
                <a:prstClr val="black">
                  <a:alpha val="40000"/>
                </a:prstClr>
              </a:outerShdw>
            </a:effectLst>
          </p:spPr>
        </p:pic>
      </p:grpSp>
      <p:grpSp>
        <p:nvGrpSpPr>
          <p:cNvPr id="8" name="Groupe 7">
            <a:extLst>
              <a:ext uri="{FF2B5EF4-FFF2-40B4-BE49-F238E27FC236}">
                <a16:creationId xmlns:a16="http://schemas.microsoft.com/office/drawing/2014/main" id="{9C8B5D6E-95CB-2625-B934-44813108796B}"/>
              </a:ext>
            </a:extLst>
          </p:cNvPr>
          <p:cNvGrpSpPr/>
          <p:nvPr/>
        </p:nvGrpSpPr>
        <p:grpSpPr>
          <a:xfrm>
            <a:off x="129158" y="3996216"/>
            <a:ext cx="6624736" cy="1913568"/>
            <a:chOff x="129158" y="7791960"/>
            <a:chExt cx="6624736" cy="1913568"/>
          </a:xfrm>
        </p:grpSpPr>
        <p:sp>
          <p:nvSpPr>
            <p:cNvPr id="9" name="Rectangle 8">
              <a:extLst>
                <a:ext uri="{FF2B5EF4-FFF2-40B4-BE49-F238E27FC236}">
                  <a16:creationId xmlns:a16="http://schemas.microsoft.com/office/drawing/2014/main" id="{893DE7BA-0582-FD1A-7994-3907436593A1}"/>
                </a:ext>
              </a:extLst>
            </p:cNvPr>
            <p:cNvSpPr/>
            <p:nvPr/>
          </p:nvSpPr>
          <p:spPr>
            <a:xfrm>
              <a:off x="129158" y="77919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01743F53-E0FC-C206-AAE2-D86EBC076092}"/>
                </a:ext>
              </a:extLst>
            </p:cNvPr>
            <p:cNvSpPr txBox="1"/>
            <p:nvPr/>
          </p:nvSpPr>
          <p:spPr>
            <a:xfrm>
              <a:off x="140017" y="7791960"/>
              <a:ext cx="4513119"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3.3 </a:t>
              </a:r>
              <a:r>
                <a:rPr lang="fr-FR" sz="1300" u="sng" dirty="0">
                  <a:latin typeface="Script cole" pitchFamily="2" charset="0"/>
                </a:rPr>
                <a:t>La ligne brisée</a:t>
              </a:r>
            </a:p>
            <a:p>
              <a:pPr algn="ctr"/>
              <a:r>
                <a:rPr lang="fr-FR" sz="1300" i="1" dirty="0">
                  <a:solidFill>
                    <a:schemeClr val="tx1"/>
                  </a:solidFill>
                  <a:latin typeface="Script cole" pitchFamily="2" charset="0"/>
                </a:rPr>
                <a:t>Séance « </a:t>
              </a:r>
              <a:r>
                <a:rPr lang="fr-FR" sz="1300" i="1" dirty="0">
                  <a:latin typeface="Script cole" pitchFamily="2" charset="0"/>
                </a:rPr>
                <a:t>Encres, feutre fin noir et </a:t>
              </a:r>
              <a:r>
                <a:rPr lang="fr-FR" sz="1300" i="1" dirty="0" err="1">
                  <a:latin typeface="Script cole" pitchFamily="2" charset="0"/>
                </a:rPr>
                <a:t>drawing</a:t>
              </a:r>
              <a:r>
                <a:rPr lang="fr-FR" sz="1300" i="1" dirty="0">
                  <a:latin typeface="Script cole" pitchFamily="2" charset="0"/>
                </a:rPr>
                <a:t> </a:t>
              </a:r>
              <a:r>
                <a:rPr lang="fr-FR" sz="1300" i="1" dirty="0" err="1">
                  <a:latin typeface="Script cole" pitchFamily="2" charset="0"/>
                </a:rPr>
                <a:t>gum</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Acquérir de la minutie et de la précision.</a:t>
              </a:r>
            </a:p>
            <a:p>
              <a:pPr algn="just"/>
              <a:r>
                <a:rPr lang="fr-FR" sz="1300" dirty="0">
                  <a:latin typeface="Arial Rounded MT Bold" pitchFamily="34" charset="0"/>
                </a:rPr>
                <a:t>Tâche de l’enfant : </a:t>
              </a:r>
              <a:r>
                <a:rPr lang="fr-FR" sz="1300" dirty="0">
                  <a:latin typeface="Script cole" pitchFamily="2" charset="0"/>
                </a:rPr>
                <a:t>Tracer à l’encre, sur la feuille ronde, des ronds concentriques de couleurs différentes.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lignes brisées entre chaque rond. Recouvrir d’encre de couleur chaque espace blanc.</a:t>
              </a:r>
              <a:endParaRPr lang="fr-FR" sz="1300" dirty="0">
                <a:solidFill>
                  <a:schemeClr val="tx1"/>
                </a:solidFill>
                <a:latin typeface="Script cole" pitchFamily="2" charset="0"/>
              </a:endParaRPr>
            </a:p>
          </p:txBody>
        </p:sp>
        <p:pic>
          <p:nvPicPr>
            <p:cNvPr id="11" name="Image 10">
              <a:extLst>
                <a:ext uri="{FF2B5EF4-FFF2-40B4-BE49-F238E27FC236}">
                  <a16:creationId xmlns:a16="http://schemas.microsoft.com/office/drawing/2014/main" id="{FE91F23D-1E58-F92A-A732-46C12969900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861" t="16821" r="13942" b="14782"/>
            <a:stretch/>
          </p:blipFill>
          <p:spPr>
            <a:xfrm>
              <a:off x="4709417" y="7983220"/>
              <a:ext cx="1885029" cy="1506284"/>
            </a:xfrm>
            <a:prstGeom prst="rect">
              <a:avLst/>
            </a:prstGeom>
            <a:effectLst>
              <a:outerShdw blurRad="63500" sx="102000" sy="102000" algn="ctr" rotWithShape="0">
                <a:prstClr val="black">
                  <a:alpha val="40000"/>
                </a:prstClr>
              </a:outerShdw>
            </a:effectLst>
          </p:spPr>
        </p:pic>
      </p:grpSp>
      <p:grpSp>
        <p:nvGrpSpPr>
          <p:cNvPr id="12" name="Groupe 11">
            <a:extLst>
              <a:ext uri="{FF2B5EF4-FFF2-40B4-BE49-F238E27FC236}">
                <a16:creationId xmlns:a16="http://schemas.microsoft.com/office/drawing/2014/main" id="{EEBAAB46-3F01-3E73-08B6-FA4BC76B35C1}"/>
              </a:ext>
            </a:extLst>
          </p:cNvPr>
          <p:cNvGrpSpPr/>
          <p:nvPr/>
        </p:nvGrpSpPr>
        <p:grpSpPr>
          <a:xfrm>
            <a:off x="129158" y="2093382"/>
            <a:ext cx="6624736" cy="1913568"/>
            <a:chOff x="129158" y="7791960"/>
            <a:chExt cx="6624736" cy="1913568"/>
          </a:xfrm>
        </p:grpSpPr>
        <p:sp>
          <p:nvSpPr>
            <p:cNvPr id="13" name="Rectangle 12">
              <a:extLst>
                <a:ext uri="{FF2B5EF4-FFF2-40B4-BE49-F238E27FC236}">
                  <a16:creationId xmlns:a16="http://schemas.microsoft.com/office/drawing/2014/main" id="{0A619224-0AA2-E853-2F9F-2ABB421F00C0}"/>
                </a:ext>
              </a:extLst>
            </p:cNvPr>
            <p:cNvSpPr/>
            <p:nvPr/>
          </p:nvSpPr>
          <p:spPr>
            <a:xfrm>
              <a:off x="129158" y="77919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4" name="ZoneTexte 13">
              <a:extLst>
                <a:ext uri="{FF2B5EF4-FFF2-40B4-BE49-F238E27FC236}">
                  <a16:creationId xmlns:a16="http://schemas.microsoft.com/office/drawing/2014/main" id="{099D220E-5655-311E-9CB5-E0A692F20D1F}"/>
                </a:ext>
              </a:extLst>
            </p:cNvPr>
            <p:cNvSpPr txBox="1"/>
            <p:nvPr/>
          </p:nvSpPr>
          <p:spPr>
            <a:xfrm>
              <a:off x="140017" y="7791960"/>
              <a:ext cx="4513119"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3.3 </a:t>
              </a:r>
              <a:r>
                <a:rPr lang="fr-FR" sz="1300" u="sng" dirty="0">
                  <a:latin typeface="Script cole" pitchFamily="2" charset="0"/>
                </a:rPr>
                <a:t>La ligne brisée</a:t>
              </a:r>
            </a:p>
            <a:p>
              <a:pPr algn="ctr"/>
              <a:r>
                <a:rPr lang="fr-FR" sz="1300" i="1" dirty="0">
                  <a:solidFill>
                    <a:schemeClr val="tx1"/>
                  </a:solidFill>
                  <a:latin typeface="Script cole" pitchFamily="2" charset="0"/>
                </a:rPr>
                <a:t>Séance « </a:t>
              </a:r>
              <a:r>
                <a:rPr lang="fr-FR" sz="1300" i="1" dirty="0">
                  <a:latin typeface="Script cole" pitchFamily="2" charset="0"/>
                </a:rPr>
                <a:t>Encres, feutre fin noir et </a:t>
              </a:r>
              <a:r>
                <a:rPr lang="fr-FR" sz="1300" i="1" dirty="0" err="1">
                  <a:latin typeface="Script cole" pitchFamily="2" charset="0"/>
                </a:rPr>
                <a:t>drawing</a:t>
              </a:r>
              <a:r>
                <a:rPr lang="fr-FR" sz="1300" i="1" dirty="0">
                  <a:latin typeface="Script cole" pitchFamily="2" charset="0"/>
                </a:rPr>
                <a:t> </a:t>
              </a:r>
              <a:r>
                <a:rPr lang="fr-FR" sz="1300" i="1" dirty="0" err="1">
                  <a:latin typeface="Script cole" pitchFamily="2" charset="0"/>
                </a:rPr>
                <a:t>gum</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Acquérir de la minutie et de la précision.</a:t>
              </a:r>
            </a:p>
            <a:p>
              <a:pPr algn="just"/>
              <a:r>
                <a:rPr lang="fr-FR" sz="1300" dirty="0">
                  <a:latin typeface="Arial Rounded MT Bold" pitchFamily="34" charset="0"/>
                </a:rPr>
                <a:t>Tâche de l’enfant : </a:t>
              </a:r>
              <a:r>
                <a:rPr lang="fr-FR" sz="1300" dirty="0">
                  <a:latin typeface="Script cole" pitchFamily="2" charset="0"/>
                </a:rPr>
                <a:t>Tracer à l’encre, sur la feuille ronde, des ronds concentriques de couleurs différentes.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lignes brisées entre chaque rond. Recouvrir d’encre de couleur chaque espace blanc.</a:t>
              </a:r>
              <a:endParaRPr lang="fr-FR" sz="1300" dirty="0">
                <a:solidFill>
                  <a:schemeClr val="tx1"/>
                </a:solidFill>
                <a:latin typeface="Script cole" pitchFamily="2" charset="0"/>
              </a:endParaRPr>
            </a:p>
          </p:txBody>
        </p:sp>
        <p:pic>
          <p:nvPicPr>
            <p:cNvPr id="15" name="Image 14">
              <a:extLst>
                <a:ext uri="{FF2B5EF4-FFF2-40B4-BE49-F238E27FC236}">
                  <a16:creationId xmlns:a16="http://schemas.microsoft.com/office/drawing/2014/main" id="{2D965E2E-91FC-783D-8410-396D1D14A71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861" t="16821" r="13942" b="14782"/>
            <a:stretch/>
          </p:blipFill>
          <p:spPr>
            <a:xfrm>
              <a:off x="4709417" y="7983220"/>
              <a:ext cx="1885029" cy="1506284"/>
            </a:xfrm>
            <a:prstGeom prst="rect">
              <a:avLst/>
            </a:prstGeom>
            <a:effectLst>
              <a:outerShdw blurRad="63500" sx="102000" sy="102000" algn="ctr" rotWithShape="0">
                <a:prstClr val="black">
                  <a:alpha val="40000"/>
                </a:prstClr>
              </a:outerShdw>
            </a:effectLst>
          </p:spPr>
        </p:pic>
      </p:grpSp>
      <p:grpSp>
        <p:nvGrpSpPr>
          <p:cNvPr id="16" name="Groupe 15">
            <a:extLst>
              <a:ext uri="{FF2B5EF4-FFF2-40B4-BE49-F238E27FC236}">
                <a16:creationId xmlns:a16="http://schemas.microsoft.com/office/drawing/2014/main" id="{A2A9F93B-9BEB-1898-9D8B-5AB3ED379036}"/>
              </a:ext>
            </a:extLst>
          </p:cNvPr>
          <p:cNvGrpSpPr/>
          <p:nvPr/>
        </p:nvGrpSpPr>
        <p:grpSpPr>
          <a:xfrm>
            <a:off x="126048" y="193578"/>
            <a:ext cx="6624736" cy="1913568"/>
            <a:chOff x="129158" y="7791960"/>
            <a:chExt cx="6624736" cy="1913568"/>
          </a:xfrm>
        </p:grpSpPr>
        <p:sp>
          <p:nvSpPr>
            <p:cNvPr id="17" name="Rectangle 16">
              <a:extLst>
                <a:ext uri="{FF2B5EF4-FFF2-40B4-BE49-F238E27FC236}">
                  <a16:creationId xmlns:a16="http://schemas.microsoft.com/office/drawing/2014/main" id="{4CC89220-9188-EEEA-5665-9A767D3A0FBD}"/>
                </a:ext>
              </a:extLst>
            </p:cNvPr>
            <p:cNvSpPr/>
            <p:nvPr/>
          </p:nvSpPr>
          <p:spPr>
            <a:xfrm>
              <a:off x="129158" y="77919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a:extLst>
                <a:ext uri="{FF2B5EF4-FFF2-40B4-BE49-F238E27FC236}">
                  <a16:creationId xmlns:a16="http://schemas.microsoft.com/office/drawing/2014/main" id="{2D7841C6-D3FB-5D66-DFE0-571C2C80FEAA}"/>
                </a:ext>
              </a:extLst>
            </p:cNvPr>
            <p:cNvSpPr txBox="1"/>
            <p:nvPr/>
          </p:nvSpPr>
          <p:spPr>
            <a:xfrm>
              <a:off x="140017" y="7791960"/>
              <a:ext cx="4513119"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3.3 </a:t>
              </a:r>
              <a:r>
                <a:rPr lang="fr-FR" sz="1300" u="sng" dirty="0">
                  <a:latin typeface="Script cole" pitchFamily="2" charset="0"/>
                </a:rPr>
                <a:t>La ligne brisée</a:t>
              </a:r>
            </a:p>
            <a:p>
              <a:pPr algn="ctr"/>
              <a:r>
                <a:rPr lang="fr-FR" sz="1300" i="1" dirty="0">
                  <a:solidFill>
                    <a:schemeClr val="tx1"/>
                  </a:solidFill>
                  <a:latin typeface="Script cole" pitchFamily="2" charset="0"/>
                </a:rPr>
                <a:t>Séance « </a:t>
              </a:r>
              <a:r>
                <a:rPr lang="fr-FR" sz="1300" i="1" dirty="0">
                  <a:latin typeface="Script cole" pitchFamily="2" charset="0"/>
                </a:rPr>
                <a:t>Encres, feutre fin noir et </a:t>
              </a:r>
              <a:r>
                <a:rPr lang="fr-FR" sz="1300" i="1" dirty="0" err="1">
                  <a:latin typeface="Script cole" pitchFamily="2" charset="0"/>
                </a:rPr>
                <a:t>drawing</a:t>
              </a:r>
              <a:r>
                <a:rPr lang="fr-FR" sz="1300" i="1" dirty="0">
                  <a:latin typeface="Script cole" pitchFamily="2" charset="0"/>
                </a:rPr>
                <a:t> </a:t>
              </a:r>
              <a:r>
                <a:rPr lang="fr-FR" sz="1300" i="1" dirty="0" err="1">
                  <a:latin typeface="Script cole" pitchFamily="2" charset="0"/>
                </a:rPr>
                <a:t>gum</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Acquérir de la minutie et de la précision.</a:t>
              </a:r>
            </a:p>
            <a:p>
              <a:pPr algn="just"/>
              <a:r>
                <a:rPr lang="fr-FR" sz="1300" dirty="0">
                  <a:latin typeface="Arial Rounded MT Bold" pitchFamily="34" charset="0"/>
                </a:rPr>
                <a:t>Tâche de l’enfant : </a:t>
              </a:r>
              <a:r>
                <a:rPr lang="fr-FR" sz="1300" dirty="0">
                  <a:latin typeface="Script cole" pitchFamily="2" charset="0"/>
                </a:rPr>
                <a:t>Tracer à l’encre, sur la feuille ronde, des ronds concentriques de couleurs différentes. Tracer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lignes brisées entre chaque rond. Recouvrir d’encre de couleur chaque espace blanc.</a:t>
              </a:r>
              <a:endParaRPr lang="fr-FR" sz="1300" dirty="0">
                <a:solidFill>
                  <a:schemeClr val="tx1"/>
                </a:solidFill>
                <a:latin typeface="Script cole" pitchFamily="2" charset="0"/>
              </a:endParaRPr>
            </a:p>
          </p:txBody>
        </p:sp>
        <p:pic>
          <p:nvPicPr>
            <p:cNvPr id="19" name="Image 18">
              <a:extLst>
                <a:ext uri="{FF2B5EF4-FFF2-40B4-BE49-F238E27FC236}">
                  <a16:creationId xmlns:a16="http://schemas.microsoft.com/office/drawing/2014/main" id="{A7004A6C-81F5-4315-FD99-181DCEC5EFC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861" t="16821" r="13942" b="14782"/>
            <a:stretch/>
          </p:blipFill>
          <p:spPr>
            <a:xfrm>
              <a:off x="4709417" y="7983220"/>
              <a:ext cx="1885029" cy="150628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67930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D0D6DEF-2D33-6D06-89D2-702758198D72}"/>
              </a:ext>
            </a:extLst>
          </p:cNvPr>
          <p:cNvGrpSpPr/>
          <p:nvPr/>
        </p:nvGrpSpPr>
        <p:grpSpPr>
          <a:xfrm>
            <a:off x="129158" y="126496"/>
            <a:ext cx="6624736" cy="1918504"/>
            <a:chOff x="129158" y="126496"/>
            <a:chExt cx="6624736" cy="1918504"/>
          </a:xfrm>
        </p:grpSpPr>
        <p:sp>
          <p:nvSpPr>
            <p:cNvPr id="3" name="Rectangle 2">
              <a:extLst>
                <a:ext uri="{FF2B5EF4-FFF2-40B4-BE49-F238E27FC236}">
                  <a16:creationId xmlns:a16="http://schemas.microsoft.com/office/drawing/2014/main" id="{AF83EC34-FB22-2BE6-BEF7-4A1A5CB0AECA}"/>
                </a:ext>
              </a:extLst>
            </p:cNvPr>
            <p:cNvSpPr/>
            <p:nvPr/>
          </p:nvSpPr>
          <p:spPr>
            <a:xfrm>
              <a:off x="129158" y="1264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9DF5F958-A7DB-F040-F010-62705E3E9486}"/>
                </a:ext>
              </a:extLst>
            </p:cNvPr>
            <p:cNvSpPr txBox="1"/>
            <p:nvPr/>
          </p:nvSpPr>
          <p:spPr>
            <a:xfrm>
              <a:off x="140017" y="15217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3.4 </a:t>
              </a:r>
              <a:r>
                <a:rPr lang="fr-FR" sz="1300" u="sng" dirty="0">
                  <a:latin typeface="Script cole" pitchFamily="2" charset="0"/>
                </a:rPr>
                <a:t>La ligne brisée</a:t>
              </a:r>
            </a:p>
            <a:p>
              <a:pPr algn="ctr"/>
              <a:r>
                <a:rPr lang="fr-FR" sz="1300" i="1" dirty="0">
                  <a:solidFill>
                    <a:schemeClr val="tx1"/>
                  </a:solidFill>
                  <a:latin typeface="Script cole" pitchFamily="2" charset="0"/>
                </a:rPr>
                <a:t>Séance « Feuille ronde,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circulaire.</a:t>
              </a:r>
            </a:p>
            <a:p>
              <a:pPr algn="just"/>
              <a:r>
                <a:rPr lang="fr-FR" sz="1300" dirty="0">
                  <a:latin typeface="Arial Rounded MT Bold" pitchFamily="34" charset="0"/>
                </a:rPr>
                <a:t>Tâche de l’enfant : </a:t>
              </a:r>
              <a:r>
                <a:rPr lang="fr-FR" sz="1300" dirty="0">
                  <a:latin typeface="Script cole" pitchFamily="2" charset="0"/>
                </a:rPr>
                <a:t>Tracer sur la feuille ronde,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ronds concentriques espacés. Remplir d’encre les espaces blancs. Tracer au stylo bille des petites lignes brisées dans chaque tracé de rond.</a:t>
              </a:r>
              <a:endParaRPr lang="fr-FR" sz="13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C636442E-5BFC-5432-13AE-E46C2724C0F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448" t="17444" r="19269" b="13155"/>
            <a:stretch/>
          </p:blipFill>
          <p:spPr>
            <a:xfrm>
              <a:off x="4725144" y="281125"/>
              <a:ext cx="1919664" cy="1604309"/>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0ACB75C9-437E-BA9D-02C0-6E6B4488C6AE}"/>
              </a:ext>
            </a:extLst>
          </p:cNvPr>
          <p:cNvGrpSpPr/>
          <p:nvPr/>
        </p:nvGrpSpPr>
        <p:grpSpPr>
          <a:xfrm>
            <a:off x="129158" y="2040063"/>
            <a:ext cx="6624736" cy="1918504"/>
            <a:chOff x="129158" y="126496"/>
            <a:chExt cx="6624736" cy="1918504"/>
          </a:xfrm>
        </p:grpSpPr>
        <p:sp>
          <p:nvSpPr>
            <p:cNvPr id="7" name="Rectangle 6">
              <a:extLst>
                <a:ext uri="{FF2B5EF4-FFF2-40B4-BE49-F238E27FC236}">
                  <a16:creationId xmlns:a16="http://schemas.microsoft.com/office/drawing/2014/main" id="{B0F211E5-68B7-51AA-3930-AE2BD261ECC8}"/>
                </a:ext>
              </a:extLst>
            </p:cNvPr>
            <p:cNvSpPr/>
            <p:nvPr/>
          </p:nvSpPr>
          <p:spPr>
            <a:xfrm>
              <a:off x="129158" y="1264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6583C16A-033D-A401-D0AB-CB517268CBF5}"/>
                </a:ext>
              </a:extLst>
            </p:cNvPr>
            <p:cNvSpPr txBox="1"/>
            <p:nvPr/>
          </p:nvSpPr>
          <p:spPr>
            <a:xfrm>
              <a:off x="140017" y="15217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3.4 </a:t>
              </a:r>
              <a:r>
                <a:rPr lang="fr-FR" sz="1300" u="sng" dirty="0">
                  <a:latin typeface="Script cole" pitchFamily="2" charset="0"/>
                </a:rPr>
                <a:t>La ligne brisée</a:t>
              </a:r>
            </a:p>
            <a:p>
              <a:pPr algn="ctr"/>
              <a:r>
                <a:rPr lang="fr-FR" sz="1300" i="1" dirty="0">
                  <a:solidFill>
                    <a:schemeClr val="tx1"/>
                  </a:solidFill>
                  <a:latin typeface="Script cole" pitchFamily="2" charset="0"/>
                </a:rPr>
                <a:t>Séance « Feuille ronde,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circulaire.</a:t>
              </a:r>
            </a:p>
            <a:p>
              <a:pPr algn="just"/>
              <a:r>
                <a:rPr lang="fr-FR" sz="1300" dirty="0">
                  <a:latin typeface="Arial Rounded MT Bold" pitchFamily="34" charset="0"/>
                </a:rPr>
                <a:t>Tâche de l’enfant : </a:t>
              </a:r>
              <a:r>
                <a:rPr lang="fr-FR" sz="1300" dirty="0">
                  <a:latin typeface="Script cole" pitchFamily="2" charset="0"/>
                </a:rPr>
                <a:t>Tracer sur la feuille ronde,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ronds concentriques espacés. Remplir d’encre les espaces blancs. Tracer au stylo bille des petites lignes brisées dans chaque tracé de rond.</a:t>
              </a:r>
              <a:endParaRPr lang="fr-FR" sz="13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EAC8CB01-E6CB-6109-4F95-5F8BBD15675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448" t="17444" r="19269" b="13155"/>
            <a:stretch/>
          </p:blipFill>
          <p:spPr>
            <a:xfrm>
              <a:off x="4725144" y="281125"/>
              <a:ext cx="1919664" cy="1604309"/>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6393492E-C619-41A1-1038-E5CF68415EA8}"/>
              </a:ext>
            </a:extLst>
          </p:cNvPr>
          <p:cNvGrpSpPr/>
          <p:nvPr/>
        </p:nvGrpSpPr>
        <p:grpSpPr>
          <a:xfrm>
            <a:off x="125729" y="3953629"/>
            <a:ext cx="6624736" cy="1918504"/>
            <a:chOff x="129158" y="126496"/>
            <a:chExt cx="6624736" cy="1918504"/>
          </a:xfrm>
        </p:grpSpPr>
        <p:sp>
          <p:nvSpPr>
            <p:cNvPr id="11" name="Rectangle 10">
              <a:extLst>
                <a:ext uri="{FF2B5EF4-FFF2-40B4-BE49-F238E27FC236}">
                  <a16:creationId xmlns:a16="http://schemas.microsoft.com/office/drawing/2014/main" id="{9B9A34A4-F985-38D2-402E-DB4915E594C1}"/>
                </a:ext>
              </a:extLst>
            </p:cNvPr>
            <p:cNvSpPr/>
            <p:nvPr/>
          </p:nvSpPr>
          <p:spPr>
            <a:xfrm>
              <a:off x="129158" y="1264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20EA765C-927A-9B26-9A22-11677397D20C}"/>
                </a:ext>
              </a:extLst>
            </p:cNvPr>
            <p:cNvSpPr txBox="1"/>
            <p:nvPr/>
          </p:nvSpPr>
          <p:spPr>
            <a:xfrm>
              <a:off x="140017" y="15217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3.4 </a:t>
              </a:r>
              <a:r>
                <a:rPr lang="fr-FR" sz="1300" u="sng" dirty="0">
                  <a:latin typeface="Script cole" pitchFamily="2" charset="0"/>
                </a:rPr>
                <a:t>La ligne brisée</a:t>
              </a:r>
            </a:p>
            <a:p>
              <a:pPr algn="ctr"/>
              <a:r>
                <a:rPr lang="fr-FR" sz="1300" i="1" dirty="0">
                  <a:solidFill>
                    <a:schemeClr val="tx1"/>
                  </a:solidFill>
                  <a:latin typeface="Script cole" pitchFamily="2" charset="0"/>
                </a:rPr>
                <a:t>Séance « Feuille ronde,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circulaire.</a:t>
              </a:r>
            </a:p>
            <a:p>
              <a:pPr algn="just"/>
              <a:r>
                <a:rPr lang="fr-FR" sz="1300" dirty="0">
                  <a:latin typeface="Arial Rounded MT Bold" pitchFamily="34" charset="0"/>
                </a:rPr>
                <a:t>Tâche de l’enfant : </a:t>
              </a:r>
              <a:r>
                <a:rPr lang="fr-FR" sz="1300" dirty="0">
                  <a:latin typeface="Script cole" pitchFamily="2" charset="0"/>
                </a:rPr>
                <a:t>Tracer sur la feuille ronde,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ronds concentriques espacés. Remplir d’encre les espaces blancs. Tracer au stylo bille des petites lignes brisées dans chaque tracé de rond.</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274008A5-3899-6669-9A5B-2F5E52F2F1A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448" t="17444" r="19269" b="13155"/>
            <a:stretch/>
          </p:blipFill>
          <p:spPr>
            <a:xfrm>
              <a:off x="4725144" y="281125"/>
              <a:ext cx="1919664" cy="1604309"/>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6502FA6F-A6A1-C348-6A6A-F3D60C57134F}"/>
              </a:ext>
            </a:extLst>
          </p:cNvPr>
          <p:cNvGrpSpPr/>
          <p:nvPr/>
        </p:nvGrpSpPr>
        <p:grpSpPr>
          <a:xfrm>
            <a:off x="125729" y="5867196"/>
            <a:ext cx="6624736" cy="1918504"/>
            <a:chOff x="129158" y="126496"/>
            <a:chExt cx="6624736" cy="1918504"/>
          </a:xfrm>
        </p:grpSpPr>
        <p:sp>
          <p:nvSpPr>
            <p:cNvPr id="15" name="Rectangle 14">
              <a:extLst>
                <a:ext uri="{FF2B5EF4-FFF2-40B4-BE49-F238E27FC236}">
                  <a16:creationId xmlns:a16="http://schemas.microsoft.com/office/drawing/2014/main" id="{6871A53E-F02B-17EF-F154-69397D2B7908}"/>
                </a:ext>
              </a:extLst>
            </p:cNvPr>
            <p:cNvSpPr/>
            <p:nvPr/>
          </p:nvSpPr>
          <p:spPr>
            <a:xfrm>
              <a:off x="129158" y="1264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E90E36CF-3827-7401-E5C6-F64308E9558E}"/>
                </a:ext>
              </a:extLst>
            </p:cNvPr>
            <p:cNvSpPr txBox="1"/>
            <p:nvPr/>
          </p:nvSpPr>
          <p:spPr>
            <a:xfrm>
              <a:off x="140017" y="15217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3.4 </a:t>
              </a:r>
              <a:r>
                <a:rPr lang="fr-FR" sz="1300" u="sng" dirty="0">
                  <a:latin typeface="Script cole" pitchFamily="2" charset="0"/>
                </a:rPr>
                <a:t>La ligne brisée</a:t>
              </a:r>
            </a:p>
            <a:p>
              <a:pPr algn="ctr"/>
              <a:r>
                <a:rPr lang="fr-FR" sz="1300" i="1" dirty="0">
                  <a:solidFill>
                    <a:schemeClr val="tx1"/>
                  </a:solidFill>
                  <a:latin typeface="Script cole" pitchFamily="2" charset="0"/>
                </a:rPr>
                <a:t>Séance « Feuille ronde,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circulaire.</a:t>
              </a:r>
            </a:p>
            <a:p>
              <a:pPr algn="just"/>
              <a:r>
                <a:rPr lang="fr-FR" sz="1300" dirty="0">
                  <a:latin typeface="Arial Rounded MT Bold" pitchFamily="34" charset="0"/>
                </a:rPr>
                <a:t>Tâche de l’enfant : </a:t>
              </a:r>
              <a:r>
                <a:rPr lang="fr-FR" sz="1300" dirty="0">
                  <a:latin typeface="Script cole" pitchFamily="2" charset="0"/>
                </a:rPr>
                <a:t>Tracer sur la feuille ronde,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ronds concentriques espacés. Remplir d’encre les espaces blancs. Tracer au stylo bille des petites lignes brisées dans chaque tracé de rond.</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C0AAC8B3-E36E-28AB-9C80-569945CAD74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448" t="17444" r="19269" b="13155"/>
            <a:stretch/>
          </p:blipFill>
          <p:spPr>
            <a:xfrm>
              <a:off x="4725144" y="281125"/>
              <a:ext cx="1919664" cy="1604309"/>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CDBD325E-27D4-F1E9-7BDF-7BFDA9D3266F}"/>
              </a:ext>
            </a:extLst>
          </p:cNvPr>
          <p:cNvGrpSpPr/>
          <p:nvPr/>
        </p:nvGrpSpPr>
        <p:grpSpPr>
          <a:xfrm>
            <a:off x="122300" y="7771412"/>
            <a:ext cx="6624736" cy="1918504"/>
            <a:chOff x="129158" y="126496"/>
            <a:chExt cx="6624736" cy="1918504"/>
          </a:xfrm>
        </p:grpSpPr>
        <p:sp>
          <p:nvSpPr>
            <p:cNvPr id="19" name="Rectangle 18">
              <a:extLst>
                <a:ext uri="{FF2B5EF4-FFF2-40B4-BE49-F238E27FC236}">
                  <a16:creationId xmlns:a16="http://schemas.microsoft.com/office/drawing/2014/main" id="{D1E8F3D4-A0AE-E40D-946E-40CB4A750463}"/>
                </a:ext>
              </a:extLst>
            </p:cNvPr>
            <p:cNvSpPr/>
            <p:nvPr/>
          </p:nvSpPr>
          <p:spPr>
            <a:xfrm>
              <a:off x="129158" y="1264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267C3A4C-BFF9-AE7A-5638-D705282ADB5D}"/>
                </a:ext>
              </a:extLst>
            </p:cNvPr>
            <p:cNvSpPr txBox="1"/>
            <p:nvPr/>
          </p:nvSpPr>
          <p:spPr>
            <a:xfrm>
              <a:off x="140017" y="15217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3.4 </a:t>
              </a:r>
              <a:r>
                <a:rPr lang="fr-FR" sz="1300" u="sng" dirty="0">
                  <a:latin typeface="Script cole" pitchFamily="2" charset="0"/>
                </a:rPr>
                <a:t>La ligne brisée</a:t>
              </a:r>
            </a:p>
            <a:p>
              <a:pPr algn="ctr"/>
              <a:r>
                <a:rPr lang="fr-FR" sz="1300" i="1" dirty="0">
                  <a:solidFill>
                    <a:schemeClr val="tx1"/>
                  </a:solidFill>
                  <a:latin typeface="Script cole" pitchFamily="2" charset="0"/>
                </a:rPr>
                <a:t>Séance « Feuille ronde,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Agir dans un espace circulaire.</a:t>
              </a:r>
            </a:p>
            <a:p>
              <a:pPr algn="just"/>
              <a:r>
                <a:rPr lang="fr-FR" sz="1300" dirty="0">
                  <a:latin typeface="Arial Rounded MT Bold" pitchFamily="34" charset="0"/>
                </a:rPr>
                <a:t>Tâche de l’enfant : </a:t>
              </a:r>
              <a:r>
                <a:rPr lang="fr-FR" sz="1300" dirty="0">
                  <a:latin typeface="Script cole" pitchFamily="2" charset="0"/>
                </a:rPr>
                <a:t>Tracer sur la feuille ronde,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des ronds concentriques espacés. Remplir d’encre les espaces blancs. Tracer au stylo bille des petites lignes brisées dans chaque tracé de rond.</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BAF47D4F-1BFE-1681-BACC-DDBB874C4C5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448" t="17444" r="19269" b="13155"/>
            <a:stretch/>
          </p:blipFill>
          <p:spPr>
            <a:xfrm>
              <a:off x="4725144" y="281125"/>
              <a:ext cx="1919664" cy="1604309"/>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88284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E15C8694-D444-D96D-1234-9E62476E32C9}"/>
              </a:ext>
            </a:extLst>
          </p:cNvPr>
          <p:cNvGrpSpPr/>
          <p:nvPr/>
        </p:nvGrpSpPr>
        <p:grpSpPr>
          <a:xfrm>
            <a:off x="129158" y="2040064"/>
            <a:ext cx="6624736" cy="1913568"/>
            <a:chOff x="129158" y="2040064"/>
            <a:chExt cx="6624736" cy="1913568"/>
          </a:xfrm>
        </p:grpSpPr>
        <p:sp>
          <p:nvSpPr>
            <p:cNvPr id="14" name="Rectangle 13"/>
            <p:cNvSpPr/>
            <p:nvPr/>
          </p:nvSpPr>
          <p:spPr>
            <a:xfrm>
              <a:off x="129158" y="20400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40064"/>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3.5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pelure, gommettes et feutre fin noir »</a:t>
              </a:r>
            </a:p>
            <a:p>
              <a:pPr algn="just"/>
              <a:r>
                <a:rPr lang="fr-FR" sz="1300" dirty="0">
                  <a:solidFill>
                    <a:schemeClr val="tx1"/>
                  </a:solidFill>
                  <a:latin typeface="Arial Rounded MT Bold" pitchFamily="34" charset="0"/>
                </a:rPr>
                <a:t>Objectifs : </a:t>
              </a:r>
              <a:r>
                <a:rPr lang="fr-FR" sz="1300" dirty="0">
                  <a:latin typeface="Script cole" pitchFamily="2" charset="0"/>
                </a:rPr>
                <a:t>Adapter son geste à un support perturbateur.</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gommettes triangulaires sur toute la feuille en évitant qu’elles se touchent. Tracer au feutre fin noir, une ligne brisée continue autour de chaque gommette triangulaire sans tourner la feuille.</a:t>
              </a:r>
              <a:endParaRPr lang="fr-FR" sz="1300" dirty="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680" t="13095" r="9450" b="5251"/>
            <a:stretch/>
          </p:blipFill>
          <p:spPr>
            <a:xfrm>
              <a:off x="4725144" y="2286818"/>
              <a:ext cx="1921596" cy="1420059"/>
            </a:xfrm>
            <a:prstGeom prst="rect">
              <a:avLst/>
            </a:prstGeom>
            <a:effectLst>
              <a:outerShdw blurRad="63500" sx="102000" sy="102000" algn="ctr" rotWithShape="0">
                <a:prstClr val="black">
                  <a:alpha val="40000"/>
                </a:prstClr>
              </a:outerShdw>
            </a:effectLst>
          </p:spPr>
        </p:pic>
      </p:grpSp>
      <p:grpSp>
        <p:nvGrpSpPr>
          <p:cNvPr id="9" name="Groupe 8">
            <a:extLst>
              <a:ext uri="{FF2B5EF4-FFF2-40B4-BE49-F238E27FC236}">
                <a16:creationId xmlns:a16="http://schemas.microsoft.com/office/drawing/2014/main" id="{512DDA93-FD0F-FB89-AB74-83211BE1FECC}"/>
              </a:ext>
            </a:extLst>
          </p:cNvPr>
          <p:cNvGrpSpPr/>
          <p:nvPr/>
        </p:nvGrpSpPr>
        <p:grpSpPr>
          <a:xfrm>
            <a:off x="135409" y="147237"/>
            <a:ext cx="6624736" cy="1913568"/>
            <a:chOff x="129158" y="2040064"/>
            <a:chExt cx="6624736" cy="1913568"/>
          </a:xfrm>
        </p:grpSpPr>
        <p:sp>
          <p:nvSpPr>
            <p:cNvPr id="10" name="Rectangle 9">
              <a:extLst>
                <a:ext uri="{FF2B5EF4-FFF2-40B4-BE49-F238E27FC236}">
                  <a16:creationId xmlns:a16="http://schemas.microsoft.com/office/drawing/2014/main" id="{A92B25FD-1B23-E80E-2909-C88EF04EEE0E}"/>
                </a:ext>
              </a:extLst>
            </p:cNvPr>
            <p:cNvSpPr/>
            <p:nvPr/>
          </p:nvSpPr>
          <p:spPr>
            <a:xfrm>
              <a:off x="129158" y="20400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1" name="ZoneTexte 10">
              <a:extLst>
                <a:ext uri="{FF2B5EF4-FFF2-40B4-BE49-F238E27FC236}">
                  <a16:creationId xmlns:a16="http://schemas.microsoft.com/office/drawing/2014/main" id="{CB861104-7E3D-0577-C064-B98D49261FDF}"/>
                </a:ext>
              </a:extLst>
            </p:cNvPr>
            <p:cNvSpPr txBox="1"/>
            <p:nvPr/>
          </p:nvSpPr>
          <p:spPr>
            <a:xfrm>
              <a:off x="140017" y="2040064"/>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3.5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pelure, gommettes et feutre fin noir »</a:t>
              </a:r>
            </a:p>
            <a:p>
              <a:pPr algn="just"/>
              <a:r>
                <a:rPr lang="fr-FR" sz="1300" dirty="0">
                  <a:solidFill>
                    <a:schemeClr val="tx1"/>
                  </a:solidFill>
                  <a:latin typeface="Arial Rounded MT Bold" pitchFamily="34" charset="0"/>
                </a:rPr>
                <a:t>Objectifs : </a:t>
              </a:r>
              <a:r>
                <a:rPr lang="fr-FR" sz="1300" dirty="0">
                  <a:latin typeface="Script cole" pitchFamily="2" charset="0"/>
                </a:rPr>
                <a:t>Adapter son geste à un support perturbateur.</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gommettes triangulaires sur toute la feuille en évitant qu’elles se touchent. Tracer au feutre fin noir, une ligne brisée continue autour de chaque gommette triangulaire sans tourner la feuille.</a:t>
              </a:r>
              <a:endParaRPr lang="fr-FR" sz="1300" dirty="0">
                <a:solidFill>
                  <a:schemeClr val="tx1"/>
                </a:solidFill>
                <a:latin typeface="Script cole" pitchFamily="2" charset="0"/>
              </a:endParaRPr>
            </a:p>
          </p:txBody>
        </p:sp>
        <p:pic>
          <p:nvPicPr>
            <p:cNvPr id="18" name="Image 17">
              <a:extLst>
                <a:ext uri="{FF2B5EF4-FFF2-40B4-BE49-F238E27FC236}">
                  <a16:creationId xmlns:a16="http://schemas.microsoft.com/office/drawing/2014/main" id="{1666FAB6-BBAC-B759-F8C0-02949D74D8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680" t="13095" r="9450" b="5251"/>
            <a:stretch/>
          </p:blipFill>
          <p:spPr>
            <a:xfrm>
              <a:off x="4725144" y="2286818"/>
              <a:ext cx="1921596" cy="1420059"/>
            </a:xfrm>
            <a:prstGeom prst="rect">
              <a:avLst/>
            </a:prstGeom>
            <a:effectLst>
              <a:outerShdw blurRad="63500" sx="102000" sy="102000" algn="ctr" rotWithShape="0">
                <a:prstClr val="black">
                  <a:alpha val="40000"/>
                </a:prstClr>
              </a:outerShdw>
            </a:effectLst>
          </p:spPr>
        </p:pic>
      </p:grpSp>
      <p:grpSp>
        <p:nvGrpSpPr>
          <p:cNvPr id="19" name="Groupe 18">
            <a:extLst>
              <a:ext uri="{FF2B5EF4-FFF2-40B4-BE49-F238E27FC236}">
                <a16:creationId xmlns:a16="http://schemas.microsoft.com/office/drawing/2014/main" id="{48377290-7CFD-92AA-1966-4DE64C544312}"/>
              </a:ext>
            </a:extLst>
          </p:cNvPr>
          <p:cNvGrpSpPr/>
          <p:nvPr/>
        </p:nvGrpSpPr>
        <p:grpSpPr>
          <a:xfrm>
            <a:off x="129158" y="5838283"/>
            <a:ext cx="6624736" cy="1913568"/>
            <a:chOff x="129158" y="2040064"/>
            <a:chExt cx="6624736" cy="1913568"/>
          </a:xfrm>
        </p:grpSpPr>
        <p:sp>
          <p:nvSpPr>
            <p:cNvPr id="20" name="Rectangle 19">
              <a:extLst>
                <a:ext uri="{FF2B5EF4-FFF2-40B4-BE49-F238E27FC236}">
                  <a16:creationId xmlns:a16="http://schemas.microsoft.com/office/drawing/2014/main" id="{EB5D3E71-6C3B-BCB4-8C6D-6F2B31ECFA4F}"/>
                </a:ext>
              </a:extLst>
            </p:cNvPr>
            <p:cNvSpPr/>
            <p:nvPr/>
          </p:nvSpPr>
          <p:spPr>
            <a:xfrm>
              <a:off x="129158" y="20400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a:extLst>
                <a:ext uri="{FF2B5EF4-FFF2-40B4-BE49-F238E27FC236}">
                  <a16:creationId xmlns:a16="http://schemas.microsoft.com/office/drawing/2014/main" id="{9126CD51-CA32-BB6D-67FA-FAF50BE09404}"/>
                </a:ext>
              </a:extLst>
            </p:cNvPr>
            <p:cNvSpPr txBox="1"/>
            <p:nvPr/>
          </p:nvSpPr>
          <p:spPr>
            <a:xfrm>
              <a:off x="140017" y="2040064"/>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3.4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pelure, gommettes et feutre fin noir »</a:t>
              </a:r>
            </a:p>
            <a:p>
              <a:pPr algn="just"/>
              <a:r>
                <a:rPr lang="fr-FR" sz="1300" dirty="0">
                  <a:solidFill>
                    <a:schemeClr val="tx1"/>
                  </a:solidFill>
                  <a:latin typeface="Arial Rounded MT Bold" pitchFamily="34" charset="0"/>
                </a:rPr>
                <a:t>Objectifs : </a:t>
              </a:r>
              <a:r>
                <a:rPr lang="fr-FR" sz="1300" dirty="0">
                  <a:latin typeface="Script cole" pitchFamily="2" charset="0"/>
                </a:rPr>
                <a:t>Adapter son geste à un support perturbateur.</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gommettes triangulaires sur toute la feuille en évitant qu’elles se touchent. Tracer au feutre fin noir, une ligne brisée continue autour de chaque gommette triangulaire sans tourner la feuille.</a:t>
              </a:r>
              <a:endParaRPr lang="fr-FR" sz="1300" dirty="0">
                <a:solidFill>
                  <a:schemeClr val="tx1"/>
                </a:solidFill>
                <a:latin typeface="Script cole" pitchFamily="2" charset="0"/>
              </a:endParaRPr>
            </a:p>
          </p:txBody>
        </p:sp>
        <p:pic>
          <p:nvPicPr>
            <p:cNvPr id="22" name="Image 21">
              <a:extLst>
                <a:ext uri="{FF2B5EF4-FFF2-40B4-BE49-F238E27FC236}">
                  <a16:creationId xmlns:a16="http://schemas.microsoft.com/office/drawing/2014/main" id="{2DC77BF4-C50F-2E83-C412-2DC3BE103AC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680" t="13095" r="9450" b="5251"/>
            <a:stretch/>
          </p:blipFill>
          <p:spPr>
            <a:xfrm>
              <a:off x="4725144" y="2286818"/>
              <a:ext cx="1921596" cy="1420059"/>
            </a:xfrm>
            <a:prstGeom prst="rect">
              <a:avLst/>
            </a:prstGeom>
            <a:effectLst>
              <a:outerShdw blurRad="63500" sx="102000" sy="102000" algn="ctr" rotWithShape="0">
                <a:prstClr val="black">
                  <a:alpha val="40000"/>
                </a:prstClr>
              </a:outerShdw>
            </a:effectLst>
          </p:spPr>
        </p:pic>
      </p:grpSp>
      <p:grpSp>
        <p:nvGrpSpPr>
          <p:cNvPr id="23" name="Groupe 22">
            <a:extLst>
              <a:ext uri="{FF2B5EF4-FFF2-40B4-BE49-F238E27FC236}">
                <a16:creationId xmlns:a16="http://schemas.microsoft.com/office/drawing/2014/main" id="{FF2C0134-1AFF-A796-1B63-A0A83A27BD3F}"/>
              </a:ext>
            </a:extLst>
          </p:cNvPr>
          <p:cNvGrpSpPr/>
          <p:nvPr/>
        </p:nvGrpSpPr>
        <p:grpSpPr>
          <a:xfrm>
            <a:off x="135409" y="3945456"/>
            <a:ext cx="6624736" cy="1913568"/>
            <a:chOff x="129158" y="2040064"/>
            <a:chExt cx="6624736" cy="1913568"/>
          </a:xfrm>
        </p:grpSpPr>
        <p:sp>
          <p:nvSpPr>
            <p:cNvPr id="24" name="Rectangle 23">
              <a:extLst>
                <a:ext uri="{FF2B5EF4-FFF2-40B4-BE49-F238E27FC236}">
                  <a16:creationId xmlns:a16="http://schemas.microsoft.com/office/drawing/2014/main" id="{749A5CEB-2B45-152A-5585-52D490265D33}"/>
                </a:ext>
              </a:extLst>
            </p:cNvPr>
            <p:cNvSpPr/>
            <p:nvPr/>
          </p:nvSpPr>
          <p:spPr>
            <a:xfrm>
              <a:off x="129158" y="20400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5" name="ZoneTexte 24">
              <a:extLst>
                <a:ext uri="{FF2B5EF4-FFF2-40B4-BE49-F238E27FC236}">
                  <a16:creationId xmlns:a16="http://schemas.microsoft.com/office/drawing/2014/main" id="{E2CB07D2-C503-5215-577B-E5DDE34FE5B6}"/>
                </a:ext>
              </a:extLst>
            </p:cNvPr>
            <p:cNvSpPr txBox="1"/>
            <p:nvPr/>
          </p:nvSpPr>
          <p:spPr>
            <a:xfrm>
              <a:off x="140017" y="2040064"/>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3.5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pelure, gommettes et feutre fin noir »</a:t>
              </a:r>
            </a:p>
            <a:p>
              <a:pPr algn="just"/>
              <a:r>
                <a:rPr lang="fr-FR" sz="1300" dirty="0">
                  <a:solidFill>
                    <a:schemeClr val="tx1"/>
                  </a:solidFill>
                  <a:latin typeface="Arial Rounded MT Bold" pitchFamily="34" charset="0"/>
                </a:rPr>
                <a:t>Objectifs : </a:t>
              </a:r>
              <a:r>
                <a:rPr lang="fr-FR" sz="1300" dirty="0">
                  <a:latin typeface="Script cole" pitchFamily="2" charset="0"/>
                </a:rPr>
                <a:t>Adapter son geste à un support perturbateur.</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gommettes triangulaires sur toute la feuille en évitant qu’elles se touchent. Tracer au feutre fin noir, une ligne brisée continue autour de chaque gommette triangulaire sans tourner la feuille.</a:t>
              </a:r>
              <a:endParaRPr lang="fr-FR" sz="1300" dirty="0">
                <a:solidFill>
                  <a:schemeClr val="tx1"/>
                </a:solidFill>
                <a:latin typeface="Script cole" pitchFamily="2" charset="0"/>
              </a:endParaRPr>
            </a:p>
          </p:txBody>
        </p:sp>
        <p:pic>
          <p:nvPicPr>
            <p:cNvPr id="26" name="Image 25">
              <a:extLst>
                <a:ext uri="{FF2B5EF4-FFF2-40B4-BE49-F238E27FC236}">
                  <a16:creationId xmlns:a16="http://schemas.microsoft.com/office/drawing/2014/main" id="{4ED69669-D08E-E764-4BCA-0B26AA96DB6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680" t="13095" r="9450" b="5251"/>
            <a:stretch/>
          </p:blipFill>
          <p:spPr>
            <a:xfrm>
              <a:off x="4725144" y="2286818"/>
              <a:ext cx="1921596" cy="1420059"/>
            </a:xfrm>
            <a:prstGeom prst="rect">
              <a:avLst/>
            </a:prstGeom>
            <a:effectLst>
              <a:outerShdw blurRad="63500" sx="102000" sy="102000" algn="ctr" rotWithShape="0">
                <a:prstClr val="black">
                  <a:alpha val="40000"/>
                </a:prstClr>
              </a:outerShdw>
            </a:effectLst>
          </p:spPr>
        </p:pic>
      </p:grpSp>
      <p:grpSp>
        <p:nvGrpSpPr>
          <p:cNvPr id="27" name="Groupe 26">
            <a:extLst>
              <a:ext uri="{FF2B5EF4-FFF2-40B4-BE49-F238E27FC236}">
                <a16:creationId xmlns:a16="http://schemas.microsoft.com/office/drawing/2014/main" id="{2A221A60-1512-ADFB-AE97-9248201DACF5}"/>
              </a:ext>
            </a:extLst>
          </p:cNvPr>
          <p:cNvGrpSpPr/>
          <p:nvPr/>
        </p:nvGrpSpPr>
        <p:grpSpPr>
          <a:xfrm>
            <a:off x="125729" y="7747669"/>
            <a:ext cx="6624736" cy="1913568"/>
            <a:chOff x="129158" y="2040064"/>
            <a:chExt cx="6624736" cy="1913568"/>
          </a:xfrm>
        </p:grpSpPr>
        <p:sp>
          <p:nvSpPr>
            <p:cNvPr id="28" name="Rectangle 27">
              <a:extLst>
                <a:ext uri="{FF2B5EF4-FFF2-40B4-BE49-F238E27FC236}">
                  <a16:creationId xmlns:a16="http://schemas.microsoft.com/office/drawing/2014/main" id="{7D82237D-D838-4D8E-3042-45B393D709D7}"/>
                </a:ext>
              </a:extLst>
            </p:cNvPr>
            <p:cNvSpPr/>
            <p:nvPr/>
          </p:nvSpPr>
          <p:spPr>
            <a:xfrm>
              <a:off x="129158" y="20400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9" name="ZoneTexte 28">
              <a:extLst>
                <a:ext uri="{FF2B5EF4-FFF2-40B4-BE49-F238E27FC236}">
                  <a16:creationId xmlns:a16="http://schemas.microsoft.com/office/drawing/2014/main" id="{EEE535B1-05F7-01DF-1216-03A117179431}"/>
                </a:ext>
              </a:extLst>
            </p:cNvPr>
            <p:cNvSpPr txBox="1"/>
            <p:nvPr/>
          </p:nvSpPr>
          <p:spPr>
            <a:xfrm>
              <a:off x="140017" y="2040064"/>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3.5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pelure, gommettes et feutre fin noir »</a:t>
              </a:r>
            </a:p>
            <a:p>
              <a:pPr algn="just"/>
              <a:r>
                <a:rPr lang="fr-FR" sz="1300" dirty="0">
                  <a:solidFill>
                    <a:schemeClr val="tx1"/>
                  </a:solidFill>
                  <a:latin typeface="Arial Rounded MT Bold" pitchFamily="34" charset="0"/>
                </a:rPr>
                <a:t>Objectifs : </a:t>
              </a:r>
              <a:r>
                <a:rPr lang="fr-FR" sz="1300" dirty="0">
                  <a:latin typeface="Script cole" pitchFamily="2" charset="0"/>
                </a:rPr>
                <a:t>Adapter son geste à un support perturbateur.</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gommettes triangulaires sur toute la feuille en évitant qu’elles se touchent. Tracer au feutre fin noir, une ligne brisée continue autour de chaque gommette triangulaire sans tourner la feuille.</a:t>
              </a:r>
              <a:endParaRPr lang="fr-FR" sz="1300" dirty="0">
                <a:solidFill>
                  <a:schemeClr val="tx1"/>
                </a:solidFill>
                <a:latin typeface="Script cole" pitchFamily="2" charset="0"/>
              </a:endParaRPr>
            </a:p>
          </p:txBody>
        </p:sp>
        <p:pic>
          <p:nvPicPr>
            <p:cNvPr id="30" name="Image 29">
              <a:extLst>
                <a:ext uri="{FF2B5EF4-FFF2-40B4-BE49-F238E27FC236}">
                  <a16:creationId xmlns:a16="http://schemas.microsoft.com/office/drawing/2014/main" id="{7CECABB4-3E78-6355-96CF-4284EA6CA55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680" t="13095" r="9450" b="5251"/>
            <a:stretch/>
          </p:blipFill>
          <p:spPr>
            <a:xfrm>
              <a:off x="4725144" y="2286818"/>
              <a:ext cx="1921596" cy="1420059"/>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09662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9158" y="39536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53632"/>
            <a:ext cx="4585127"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4.1 </a:t>
            </a:r>
            <a:r>
              <a:rPr lang="fr-FR" sz="1400" u="sng" dirty="0">
                <a:latin typeface="Script cole" pitchFamily="2" charset="0"/>
              </a:rPr>
              <a:t>Les ponts</a:t>
            </a:r>
          </a:p>
          <a:p>
            <a:pPr algn="ctr"/>
            <a:r>
              <a:rPr lang="fr-FR" sz="1400" i="1" dirty="0">
                <a:solidFill>
                  <a:schemeClr val="tx1"/>
                </a:solidFill>
                <a:latin typeface="Script cole" pitchFamily="2" charset="0"/>
              </a:rPr>
              <a:t>Séance « Bandes de couleur et stylos à bille»</a:t>
            </a:r>
          </a:p>
          <a:p>
            <a:pPr algn="just"/>
            <a:r>
              <a:rPr lang="fr-FR" sz="1400" dirty="0">
                <a:solidFill>
                  <a:schemeClr val="tx1"/>
                </a:solidFill>
                <a:latin typeface="Arial Rounded MT Bold" pitchFamily="34" charset="0"/>
              </a:rPr>
              <a:t>Objectifs : </a:t>
            </a:r>
            <a:r>
              <a:rPr lang="fr-FR" sz="1400" dirty="0">
                <a:latin typeface="Script cole" pitchFamily="2" charset="0"/>
              </a:rPr>
              <a:t>Contrôler l’amplitude du mouvement.</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Coller les bandes de couleur partout sur la feuille. Tracer au stylo bille des lignes de ponts ascendantes sur les bandes de couleur collées, sans déborder sur la feuille support.</a:t>
            </a:r>
          </a:p>
        </p:txBody>
      </p:sp>
      <p:pic>
        <p:nvPicPr>
          <p:cNvPr id="3" name="Imag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672" t="14079" r="9260" b="11644"/>
          <a:stretch/>
        </p:blipFill>
        <p:spPr>
          <a:xfrm>
            <a:off x="4725144" y="4187050"/>
            <a:ext cx="1949530" cy="1446731"/>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2AFCF784-A494-DD0C-197E-A33BC05432AA}"/>
              </a:ext>
            </a:extLst>
          </p:cNvPr>
          <p:cNvSpPr/>
          <p:nvPr/>
        </p:nvSpPr>
        <p:spPr>
          <a:xfrm>
            <a:off x="129158" y="5862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7" name="ZoneTexte 6">
            <a:extLst>
              <a:ext uri="{FF2B5EF4-FFF2-40B4-BE49-F238E27FC236}">
                <a16:creationId xmlns:a16="http://schemas.microsoft.com/office/drawing/2014/main" id="{EA12DBB7-F6DC-1C68-DD8B-488B96934B4C}"/>
              </a:ext>
            </a:extLst>
          </p:cNvPr>
          <p:cNvSpPr txBox="1"/>
          <p:nvPr/>
        </p:nvSpPr>
        <p:spPr>
          <a:xfrm>
            <a:off x="140017" y="5876888"/>
            <a:ext cx="4585127"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4.1 </a:t>
            </a:r>
            <a:r>
              <a:rPr lang="fr-FR" sz="1400" u="sng" dirty="0">
                <a:latin typeface="Script cole" pitchFamily="2" charset="0"/>
              </a:rPr>
              <a:t>Les ponts</a:t>
            </a:r>
          </a:p>
          <a:p>
            <a:pPr algn="ctr"/>
            <a:r>
              <a:rPr lang="fr-FR" sz="1400" i="1" dirty="0">
                <a:solidFill>
                  <a:schemeClr val="tx1"/>
                </a:solidFill>
                <a:latin typeface="Script cole" pitchFamily="2" charset="0"/>
              </a:rPr>
              <a:t>Séance « Bandes de couleur et stylos à bille»</a:t>
            </a:r>
          </a:p>
          <a:p>
            <a:pPr algn="just"/>
            <a:r>
              <a:rPr lang="fr-FR" sz="1400" dirty="0">
                <a:solidFill>
                  <a:schemeClr val="tx1"/>
                </a:solidFill>
                <a:latin typeface="Arial Rounded MT Bold" pitchFamily="34" charset="0"/>
              </a:rPr>
              <a:t>Objectifs : </a:t>
            </a:r>
            <a:r>
              <a:rPr lang="fr-FR" sz="1400" dirty="0">
                <a:latin typeface="Script cole" pitchFamily="2" charset="0"/>
              </a:rPr>
              <a:t>Contrôler l’amplitude du mouvement.</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Coller les bandes de couleur partout sur la feuille. Tracer au stylo bille des lignes de ponts ascendantes sur les bandes de couleur collées, sans déborder sur la feuille support.</a:t>
            </a:r>
          </a:p>
        </p:txBody>
      </p:sp>
      <p:pic>
        <p:nvPicPr>
          <p:cNvPr id="8" name="Image 7">
            <a:extLst>
              <a:ext uri="{FF2B5EF4-FFF2-40B4-BE49-F238E27FC236}">
                <a16:creationId xmlns:a16="http://schemas.microsoft.com/office/drawing/2014/main" id="{F2CB818D-0FE3-8D9E-5B34-9EEED83F47E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672" t="14079" r="9260" b="11644"/>
          <a:stretch/>
        </p:blipFill>
        <p:spPr>
          <a:xfrm>
            <a:off x="4725144" y="6110306"/>
            <a:ext cx="1949530" cy="1446731"/>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673182F-176C-5D7E-3459-106F0D1B325D}"/>
              </a:ext>
            </a:extLst>
          </p:cNvPr>
          <p:cNvSpPr/>
          <p:nvPr/>
        </p:nvSpPr>
        <p:spPr>
          <a:xfrm>
            <a:off x="129158" y="15036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3C024CD8-7D17-B81A-E182-B12B7F906A59}"/>
              </a:ext>
            </a:extLst>
          </p:cNvPr>
          <p:cNvSpPr txBox="1"/>
          <p:nvPr/>
        </p:nvSpPr>
        <p:spPr>
          <a:xfrm>
            <a:off x="140017" y="150360"/>
            <a:ext cx="4585127"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4.1 </a:t>
            </a:r>
            <a:r>
              <a:rPr lang="fr-FR" sz="1400" u="sng" dirty="0">
                <a:latin typeface="Script cole" pitchFamily="2" charset="0"/>
              </a:rPr>
              <a:t>Les ponts</a:t>
            </a:r>
          </a:p>
          <a:p>
            <a:pPr algn="ctr"/>
            <a:r>
              <a:rPr lang="fr-FR" sz="1400" i="1" dirty="0">
                <a:solidFill>
                  <a:schemeClr val="tx1"/>
                </a:solidFill>
                <a:latin typeface="Script cole" pitchFamily="2" charset="0"/>
              </a:rPr>
              <a:t>Séance « Bandes de couleur et stylos à bille»</a:t>
            </a:r>
          </a:p>
          <a:p>
            <a:pPr algn="just"/>
            <a:r>
              <a:rPr lang="fr-FR" sz="1400" dirty="0">
                <a:solidFill>
                  <a:schemeClr val="tx1"/>
                </a:solidFill>
                <a:latin typeface="Arial Rounded MT Bold" pitchFamily="34" charset="0"/>
              </a:rPr>
              <a:t>Objectifs : </a:t>
            </a:r>
            <a:r>
              <a:rPr lang="fr-FR" sz="1400" dirty="0">
                <a:latin typeface="Script cole" pitchFamily="2" charset="0"/>
              </a:rPr>
              <a:t>Contrôler l’amplitude du mouvement.</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Coller les bandes de couleur partout sur la feuille. Tracer au stylo bille des lignes de ponts ascendantes sur les bandes de couleur collées, sans déborder sur la feuille support.</a:t>
            </a:r>
          </a:p>
        </p:txBody>
      </p:sp>
      <p:pic>
        <p:nvPicPr>
          <p:cNvPr id="11" name="Image 10">
            <a:extLst>
              <a:ext uri="{FF2B5EF4-FFF2-40B4-BE49-F238E27FC236}">
                <a16:creationId xmlns:a16="http://schemas.microsoft.com/office/drawing/2014/main" id="{925B8F12-E8F4-0BD7-D367-4DBE071C758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672" t="14079" r="9260" b="11644"/>
          <a:stretch/>
        </p:blipFill>
        <p:spPr>
          <a:xfrm>
            <a:off x="4725144" y="383778"/>
            <a:ext cx="1949530" cy="1446731"/>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70FF5A90-C7CF-915E-4733-436B1EC4EC91}"/>
              </a:ext>
            </a:extLst>
          </p:cNvPr>
          <p:cNvSpPr/>
          <p:nvPr/>
        </p:nvSpPr>
        <p:spPr>
          <a:xfrm>
            <a:off x="129158" y="205932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a:extLst>
              <a:ext uri="{FF2B5EF4-FFF2-40B4-BE49-F238E27FC236}">
                <a16:creationId xmlns:a16="http://schemas.microsoft.com/office/drawing/2014/main" id="{84B51F89-4B7B-7CBC-588C-06087B99D0DC}"/>
              </a:ext>
            </a:extLst>
          </p:cNvPr>
          <p:cNvSpPr txBox="1"/>
          <p:nvPr/>
        </p:nvSpPr>
        <p:spPr>
          <a:xfrm>
            <a:off x="140017" y="2073616"/>
            <a:ext cx="4585127"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4.1 </a:t>
            </a:r>
            <a:r>
              <a:rPr lang="fr-FR" sz="1400" u="sng" dirty="0">
                <a:latin typeface="Script cole" pitchFamily="2" charset="0"/>
              </a:rPr>
              <a:t>Les ponts</a:t>
            </a:r>
          </a:p>
          <a:p>
            <a:pPr algn="ctr"/>
            <a:r>
              <a:rPr lang="fr-FR" sz="1400" i="1" dirty="0">
                <a:solidFill>
                  <a:schemeClr val="tx1"/>
                </a:solidFill>
                <a:latin typeface="Script cole" pitchFamily="2" charset="0"/>
              </a:rPr>
              <a:t>Séance « Bandes de couleur et stylos à bille»</a:t>
            </a:r>
          </a:p>
          <a:p>
            <a:pPr algn="just"/>
            <a:r>
              <a:rPr lang="fr-FR" sz="1400" dirty="0">
                <a:solidFill>
                  <a:schemeClr val="tx1"/>
                </a:solidFill>
                <a:latin typeface="Arial Rounded MT Bold" pitchFamily="34" charset="0"/>
              </a:rPr>
              <a:t>Objectifs : </a:t>
            </a:r>
            <a:r>
              <a:rPr lang="fr-FR" sz="1400" dirty="0">
                <a:latin typeface="Script cole" pitchFamily="2" charset="0"/>
              </a:rPr>
              <a:t>Contrôler l’amplitude du mouvement.</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Coller les bandes de couleur partout sur la feuille. Tracer au stylo bille des lignes de ponts ascendantes sur les bandes de couleur collées, sans déborder sur la feuille support.</a:t>
            </a:r>
          </a:p>
        </p:txBody>
      </p:sp>
      <p:pic>
        <p:nvPicPr>
          <p:cNvPr id="18" name="Image 17">
            <a:extLst>
              <a:ext uri="{FF2B5EF4-FFF2-40B4-BE49-F238E27FC236}">
                <a16:creationId xmlns:a16="http://schemas.microsoft.com/office/drawing/2014/main" id="{B8675CD4-6AA2-674A-D288-9B8E607E16C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672" t="14079" r="9260" b="11644"/>
          <a:stretch/>
        </p:blipFill>
        <p:spPr>
          <a:xfrm>
            <a:off x="4725144" y="2307034"/>
            <a:ext cx="1949530" cy="1446731"/>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199AFBE0-8B1B-0952-C4FD-7E275707DADA}"/>
              </a:ext>
            </a:extLst>
          </p:cNvPr>
          <p:cNvSpPr/>
          <p:nvPr/>
        </p:nvSpPr>
        <p:spPr>
          <a:xfrm>
            <a:off x="129158" y="77613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B5E87562-131A-708C-B234-221802FA1BD7}"/>
              </a:ext>
            </a:extLst>
          </p:cNvPr>
          <p:cNvSpPr txBox="1"/>
          <p:nvPr/>
        </p:nvSpPr>
        <p:spPr>
          <a:xfrm>
            <a:off x="140017" y="7775600"/>
            <a:ext cx="4585127"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 : 4.1 </a:t>
            </a:r>
            <a:r>
              <a:rPr lang="fr-FR" sz="1400" u="sng" dirty="0">
                <a:latin typeface="Script cole" pitchFamily="2" charset="0"/>
              </a:rPr>
              <a:t>Les ponts</a:t>
            </a:r>
          </a:p>
          <a:p>
            <a:pPr algn="ctr"/>
            <a:r>
              <a:rPr lang="fr-FR" sz="1400" i="1" dirty="0">
                <a:solidFill>
                  <a:schemeClr val="tx1"/>
                </a:solidFill>
                <a:latin typeface="Script cole" pitchFamily="2" charset="0"/>
              </a:rPr>
              <a:t>Séance « Bandes de couleur et stylos à bille»</a:t>
            </a:r>
          </a:p>
          <a:p>
            <a:pPr algn="just"/>
            <a:r>
              <a:rPr lang="fr-FR" sz="1400" dirty="0">
                <a:solidFill>
                  <a:schemeClr val="tx1"/>
                </a:solidFill>
                <a:latin typeface="Arial Rounded MT Bold" pitchFamily="34" charset="0"/>
              </a:rPr>
              <a:t>Objectifs : </a:t>
            </a:r>
            <a:r>
              <a:rPr lang="fr-FR" sz="1400" dirty="0">
                <a:latin typeface="Script cole" pitchFamily="2" charset="0"/>
              </a:rPr>
              <a:t>Contrôler l’amplitude du mouvement.</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Coller les bandes de couleur partout sur la feuille. Tracer au stylo bille des lignes de ponts ascendantes sur les bandes de couleur collées, sans déborder sur la feuille support.</a:t>
            </a:r>
          </a:p>
        </p:txBody>
      </p:sp>
      <p:pic>
        <p:nvPicPr>
          <p:cNvPr id="21" name="Image 20">
            <a:extLst>
              <a:ext uri="{FF2B5EF4-FFF2-40B4-BE49-F238E27FC236}">
                <a16:creationId xmlns:a16="http://schemas.microsoft.com/office/drawing/2014/main" id="{17168160-ACDF-58E0-E664-8B031BF4D0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672" t="14079" r="9260" b="11644"/>
          <a:stretch/>
        </p:blipFill>
        <p:spPr>
          <a:xfrm>
            <a:off x="4725144" y="8009018"/>
            <a:ext cx="1949530" cy="144673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697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30FC0DC-D633-0C6F-28FE-0D04CF1C91F3}"/>
              </a:ext>
            </a:extLst>
          </p:cNvPr>
          <p:cNvGrpSpPr/>
          <p:nvPr/>
        </p:nvGrpSpPr>
        <p:grpSpPr>
          <a:xfrm>
            <a:off x="129158" y="5852968"/>
            <a:ext cx="6624736" cy="1964670"/>
            <a:chOff x="129158" y="5852968"/>
            <a:chExt cx="6624736" cy="1964670"/>
          </a:xfrm>
        </p:grpSpPr>
        <p:sp>
          <p:nvSpPr>
            <p:cNvPr id="35" name="Rectangle 34"/>
            <p:cNvSpPr/>
            <p:nvPr/>
          </p:nvSpPr>
          <p:spPr>
            <a:xfrm>
              <a:off x="129158" y="585296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878646"/>
              <a:ext cx="516119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4.2 </a:t>
              </a:r>
              <a:r>
                <a:rPr lang="fr-FR" sz="1200" u="sng" dirty="0">
                  <a:latin typeface="Script cole" pitchFamily="2" charset="0"/>
                </a:rPr>
                <a:t>Les ponts</a:t>
              </a:r>
            </a:p>
            <a:p>
              <a:pPr algn="ctr"/>
              <a:r>
                <a:rPr lang="fr-FR" sz="1200" i="1" dirty="0">
                  <a:solidFill>
                    <a:schemeClr val="tx1"/>
                  </a:solidFill>
                  <a:latin typeface="Script cole" pitchFamily="2" charset="0"/>
                </a:rPr>
                <a:t>Séance « Ronds de couleur, feutres or et argent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à la tâche demandée.</a:t>
              </a:r>
            </a:p>
            <a:p>
              <a:pPr algn="just"/>
              <a:r>
                <a:rPr lang="fr-FR" sz="1200" dirty="0">
                  <a:latin typeface="Arial Rounded MT Bold" pitchFamily="34" charset="0"/>
                </a:rPr>
                <a:t>Tâche de l’enfant : </a:t>
              </a:r>
              <a:r>
                <a:rPr lang="fr-FR" sz="1200" dirty="0">
                  <a:latin typeface="Script cole" pitchFamily="2" charset="0"/>
                </a:rPr>
                <a:t>Coller des ronds sur la feuille. Coller une étoile dorée au centre de chaque rond. Tracer des traits verticaux de haut en bas, dans chaque rond, tout autour de l’étoile, en prenant comme repère la gommette centrale. Tracer des petits ponts à l’endroit avec un feutre doré autour des ronds. Tracer au feutre argent une seconde ligne de ponts accolée à la précédente.</a:t>
              </a:r>
              <a:endParaRPr lang="fr-FR" sz="12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794" t="22750" r="17639" b="15899"/>
            <a:stretch/>
          </p:blipFill>
          <p:spPr>
            <a:xfrm rot="5400000">
              <a:off x="5256976" y="6256940"/>
              <a:ext cx="1589124" cy="1132477"/>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8067D63F-780B-CC3A-96EA-94C79083D14B}"/>
              </a:ext>
            </a:extLst>
          </p:cNvPr>
          <p:cNvGrpSpPr/>
          <p:nvPr/>
        </p:nvGrpSpPr>
        <p:grpSpPr>
          <a:xfrm>
            <a:off x="125729" y="3953010"/>
            <a:ext cx="6624736" cy="1964670"/>
            <a:chOff x="129158" y="5852968"/>
            <a:chExt cx="6624736" cy="1964670"/>
          </a:xfrm>
        </p:grpSpPr>
        <p:sp>
          <p:nvSpPr>
            <p:cNvPr id="7" name="Rectangle 6">
              <a:extLst>
                <a:ext uri="{FF2B5EF4-FFF2-40B4-BE49-F238E27FC236}">
                  <a16:creationId xmlns:a16="http://schemas.microsoft.com/office/drawing/2014/main" id="{F4138584-B7C8-3498-3359-561C723C2476}"/>
                </a:ext>
              </a:extLst>
            </p:cNvPr>
            <p:cNvSpPr/>
            <p:nvPr/>
          </p:nvSpPr>
          <p:spPr>
            <a:xfrm>
              <a:off x="129158" y="585296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C75AB322-AFC7-977E-F5B4-7433FE7D439F}"/>
                </a:ext>
              </a:extLst>
            </p:cNvPr>
            <p:cNvSpPr txBox="1"/>
            <p:nvPr/>
          </p:nvSpPr>
          <p:spPr>
            <a:xfrm>
              <a:off x="140017" y="5878646"/>
              <a:ext cx="516119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4.2 </a:t>
              </a:r>
              <a:r>
                <a:rPr lang="fr-FR" sz="1200" u="sng" dirty="0">
                  <a:latin typeface="Script cole" pitchFamily="2" charset="0"/>
                </a:rPr>
                <a:t>Les ponts</a:t>
              </a:r>
            </a:p>
            <a:p>
              <a:pPr algn="ctr"/>
              <a:r>
                <a:rPr lang="fr-FR" sz="1200" i="1" dirty="0">
                  <a:solidFill>
                    <a:schemeClr val="tx1"/>
                  </a:solidFill>
                  <a:latin typeface="Script cole" pitchFamily="2" charset="0"/>
                </a:rPr>
                <a:t>Séance « Ronds de couleur, feutres or et argent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à la tâche demandée.</a:t>
              </a:r>
            </a:p>
            <a:p>
              <a:pPr algn="just"/>
              <a:r>
                <a:rPr lang="fr-FR" sz="1200" dirty="0">
                  <a:latin typeface="Arial Rounded MT Bold" pitchFamily="34" charset="0"/>
                </a:rPr>
                <a:t>Tâche de l’enfant : </a:t>
              </a:r>
              <a:r>
                <a:rPr lang="fr-FR" sz="1200" dirty="0">
                  <a:latin typeface="Script cole" pitchFamily="2" charset="0"/>
                </a:rPr>
                <a:t>Coller des ronds sur la feuille. Coller une étoile dorée au centre de chaque rond. Tracer des traits verticaux de haut en bas, dans chaque rond, tout autour de l’étoile, en prenant comme repère la gommette centrale. Tracer des petits ponts à l’endroit avec un feutre doré autour des ronds. Tracer au feutre argent une seconde ligne de ponts accolée à la précédente.</a:t>
              </a:r>
              <a:endParaRPr lang="fr-FR" sz="12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8480C2CD-5793-65AE-1409-3FB5E84B61B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794" t="22750" r="17639" b="15899"/>
            <a:stretch/>
          </p:blipFill>
          <p:spPr>
            <a:xfrm rot="5400000">
              <a:off x="5256976" y="6256940"/>
              <a:ext cx="1589124" cy="1132477"/>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988462D6-C225-C1DA-A800-6F718BFD4142}"/>
              </a:ext>
            </a:extLst>
          </p:cNvPr>
          <p:cNvGrpSpPr/>
          <p:nvPr/>
        </p:nvGrpSpPr>
        <p:grpSpPr>
          <a:xfrm>
            <a:off x="125729" y="2051658"/>
            <a:ext cx="6624736" cy="1964670"/>
            <a:chOff x="129158" y="5852968"/>
            <a:chExt cx="6624736" cy="1964670"/>
          </a:xfrm>
        </p:grpSpPr>
        <p:sp>
          <p:nvSpPr>
            <p:cNvPr id="11" name="Rectangle 10">
              <a:extLst>
                <a:ext uri="{FF2B5EF4-FFF2-40B4-BE49-F238E27FC236}">
                  <a16:creationId xmlns:a16="http://schemas.microsoft.com/office/drawing/2014/main" id="{684F1FA6-55CE-1D01-8C9F-CCF7B10ECEDA}"/>
                </a:ext>
              </a:extLst>
            </p:cNvPr>
            <p:cNvSpPr/>
            <p:nvPr/>
          </p:nvSpPr>
          <p:spPr>
            <a:xfrm>
              <a:off x="129158" y="585296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D2A6F573-970F-E285-FF1A-DF3EC523AF01}"/>
                </a:ext>
              </a:extLst>
            </p:cNvPr>
            <p:cNvSpPr txBox="1"/>
            <p:nvPr/>
          </p:nvSpPr>
          <p:spPr>
            <a:xfrm>
              <a:off x="140017" y="5878646"/>
              <a:ext cx="516119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4.2 </a:t>
              </a:r>
              <a:r>
                <a:rPr lang="fr-FR" sz="1200" u="sng" dirty="0">
                  <a:latin typeface="Script cole" pitchFamily="2" charset="0"/>
                </a:rPr>
                <a:t>Les ponts</a:t>
              </a:r>
            </a:p>
            <a:p>
              <a:pPr algn="ctr"/>
              <a:r>
                <a:rPr lang="fr-FR" sz="1200" i="1" dirty="0">
                  <a:solidFill>
                    <a:schemeClr val="tx1"/>
                  </a:solidFill>
                  <a:latin typeface="Script cole" pitchFamily="2" charset="0"/>
                </a:rPr>
                <a:t>Séance « Ronds de couleur, feutres or et argent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à la tâche demandée.</a:t>
              </a:r>
            </a:p>
            <a:p>
              <a:pPr algn="just"/>
              <a:r>
                <a:rPr lang="fr-FR" sz="1200" dirty="0">
                  <a:latin typeface="Arial Rounded MT Bold" pitchFamily="34" charset="0"/>
                </a:rPr>
                <a:t>Tâche de l’enfant : </a:t>
              </a:r>
              <a:r>
                <a:rPr lang="fr-FR" sz="1200" dirty="0">
                  <a:latin typeface="Script cole" pitchFamily="2" charset="0"/>
                </a:rPr>
                <a:t>Coller des ronds sur la feuille. Coller une étoile dorée au centre de chaque rond. Tracer des traits verticaux de haut en bas, dans chaque rond, tout autour de l’étoile, en prenant comme repère la gommette centrale. Tracer des petits ponts à l’endroit avec un feutre doré autour des ronds. Tracer au feutre argent une seconde ligne de ponts accolée à la précédente.</a:t>
              </a:r>
              <a:endParaRPr lang="fr-FR" sz="12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F6CF3A45-1CFA-D680-EA02-66207AB841A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794" t="22750" r="17639" b="15899"/>
            <a:stretch/>
          </p:blipFill>
          <p:spPr>
            <a:xfrm rot="5400000">
              <a:off x="5256976" y="6256940"/>
              <a:ext cx="1589124" cy="1132477"/>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9162229A-8FCB-2E01-2745-7A953460DF59}"/>
              </a:ext>
            </a:extLst>
          </p:cNvPr>
          <p:cNvGrpSpPr/>
          <p:nvPr/>
        </p:nvGrpSpPr>
        <p:grpSpPr>
          <a:xfrm>
            <a:off x="122300" y="151700"/>
            <a:ext cx="6624736" cy="1964670"/>
            <a:chOff x="129158" y="5852968"/>
            <a:chExt cx="6624736" cy="1964670"/>
          </a:xfrm>
        </p:grpSpPr>
        <p:sp>
          <p:nvSpPr>
            <p:cNvPr id="15" name="Rectangle 14">
              <a:extLst>
                <a:ext uri="{FF2B5EF4-FFF2-40B4-BE49-F238E27FC236}">
                  <a16:creationId xmlns:a16="http://schemas.microsoft.com/office/drawing/2014/main" id="{0BCAAF1A-F95E-F406-ABD6-E6C2F22253A8}"/>
                </a:ext>
              </a:extLst>
            </p:cNvPr>
            <p:cNvSpPr/>
            <p:nvPr/>
          </p:nvSpPr>
          <p:spPr>
            <a:xfrm>
              <a:off x="129158" y="585296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a:extLst>
                <a:ext uri="{FF2B5EF4-FFF2-40B4-BE49-F238E27FC236}">
                  <a16:creationId xmlns:a16="http://schemas.microsoft.com/office/drawing/2014/main" id="{087C7F37-2155-7E06-A03B-B3098B988254}"/>
                </a:ext>
              </a:extLst>
            </p:cNvPr>
            <p:cNvSpPr txBox="1"/>
            <p:nvPr/>
          </p:nvSpPr>
          <p:spPr>
            <a:xfrm>
              <a:off x="140017" y="5878646"/>
              <a:ext cx="516119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4.2 </a:t>
              </a:r>
              <a:r>
                <a:rPr lang="fr-FR" sz="1200" u="sng" dirty="0">
                  <a:latin typeface="Script cole" pitchFamily="2" charset="0"/>
                </a:rPr>
                <a:t>Les ponts</a:t>
              </a:r>
            </a:p>
            <a:p>
              <a:pPr algn="ctr"/>
              <a:r>
                <a:rPr lang="fr-FR" sz="1200" i="1" dirty="0">
                  <a:solidFill>
                    <a:schemeClr val="tx1"/>
                  </a:solidFill>
                  <a:latin typeface="Script cole" pitchFamily="2" charset="0"/>
                </a:rPr>
                <a:t>Séance « Ronds de couleur, feutres or et argent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à la tâche demandée.</a:t>
              </a:r>
            </a:p>
            <a:p>
              <a:pPr algn="just"/>
              <a:r>
                <a:rPr lang="fr-FR" sz="1200" dirty="0">
                  <a:latin typeface="Arial Rounded MT Bold" pitchFamily="34" charset="0"/>
                </a:rPr>
                <a:t>Tâche de l’enfant : </a:t>
              </a:r>
              <a:r>
                <a:rPr lang="fr-FR" sz="1200" dirty="0">
                  <a:latin typeface="Script cole" pitchFamily="2" charset="0"/>
                </a:rPr>
                <a:t>Coller des ronds sur la feuille. Coller une étoile dorée au centre de chaque rond. Tracer des traits verticaux de haut en bas, dans chaque rond, tout autour de l’étoile, en prenant comme repère la gommette centrale. Tracer des petits ponts à l’endroit avec un feutre doré autour des ronds. Tracer au feutre argent une seconde ligne de ponts accolée à la précédente.</a:t>
              </a:r>
              <a:endParaRPr lang="fr-FR" sz="1200" dirty="0">
                <a:solidFill>
                  <a:schemeClr val="tx1"/>
                </a:solidFill>
                <a:latin typeface="Script cole" pitchFamily="2" charset="0"/>
              </a:endParaRPr>
            </a:p>
          </p:txBody>
        </p:sp>
        <p:pic>
          <p:nvPicPr>
            <p:cNvPr id="19" name="Image 18">
              <a:extLst>
                <a:ext uri="{FF2B5EF4-FFF2-40B4-BE49-F238E27FC236}">
                  <a16:creationId xmlns:a16="http://schemas.microsoft.com/office/drawing/2014/main" id="{5C3DA580-7484-4C71-284B-8BF36CEC5D5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794" t="22750" r="17639" b="15899"/>
            <a:stretch/>
          </p:blipFill>
          <p:spPr>
            <a:xfrm rot="5400000">
              <a:off x="5256976" y="6256940"/>
              <a:ext cx="1589124" cy="1132477"/>
            </a:xfrm>
            <a:prstGeom prst="rect">
              <a:avLst/>
            </a:prstGeom>
            <a:effectLst>
              <a:outerShdw blurRad="63500" sx="102000" sy="102000" algn="ctr" rotWithShape="0">
                <a:prstClr val="black">
                  <a:alpha val="40000"/>
                </a:prstClr>
              </a:outerShdw>
            </a:effectLst>
          </p:spPr>
        </p:pic>
      </p:grpSp>
      <p:grpSp>
        <p:nvGrpSpPr>
          <p:cNvPr id="20" name="Groupe 19">
            <a:extLst>
              <a:ext uri="{FF2B5EF4-FFF2-40B4-BE49-F238E27FC236}">
                <a16:creationId xmlns:a16="http://schemas.microsoft.com/office/drawing/2014/main" id="{5627D66C-26C3-A952-D780-59DF17902DBA}"/>
              </a:ext>
            </a:extLst>
          </p:cNvPr>
          <p:cNvGrpSpPr/>
          <p:nvPr/>
        </p:nvGrpSpPr>
        <p:grpSpPr>
          <a:xfrm>
            <a:off x="125729" y="7755714"/>
            <a:ext cx="6624736" cy="1964670"/>
            <a:chOff x="129158" y="5852968"/>
            <a:chExt cx="6624736" cy="1964670"/>
          </a:xfrm>
        </p:grpSpPr>
        <p:sp>
          <p:nvSpPr>
            <p:cNvPr id="21" name="Rectangle 20">
              <a:extLst>
                <a:ext uri="{FF2B5EF4-FFF2-40B4-BE49-F238E27FC236}">
                  <a16:creationId xmlns:a16="http://schemas.microsoft.com/office/drawing/2014/main" id="{6DA3225C-6A1A-3059-78B6-26CFD8B71578}"/>
                </a:ext>
              </a:extLst>
            </p:cNvPr>
            <p:cNvSpPr/>
            <p:nvPr/>
          </p:nvSpPr>
          <p:spPr>
            <a:xfrm>
              <a:off x="129158" y="585296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2" name="ZoneTexte 21">
              <a:extLst>
                <a:ext uri="{FF2B5EF4-FFF2-40B4-BE49-F238E27FC236}">
                  <a16:creationId xmlns:a16="http://schemas.microsoft.com/office/drawing/2014/main" id="{AB9D955A-665D-8E74-681D-62274F7E1F3A}"/>
                </a:ext>
              </a:extLst>
            </p:cNvPr>
            <p:cNvSpPr txBox="1"/>
            <p:nvPr/>
          </p:nvSpPr>
          <p:spPr>
            <a:xfrm>
              <a:off x="140017" y="5878646"/>
              <a:ext cx="516119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4.2 </a:t>
              </a:r>
              <a:r>
                <a:rPr lang="fr-FR" sz="1200" u="sng" dirty="0">
                  <a:latin typeface="Script cole" pitchFamily="2" charset="0"/>
                </a:rPr>
                <a:t>Les ponts</a:t>
              </a:r>
            </a:p>
            <a:p>
              <a:pPr algn="ctr"/>
              <a:r>
                <a:rPr lang="fr-FR" sz="1200" i="1" dirty="0">
                  <a:solidFill>
                    <a:schemeClr val="tx1"/>
                  </a:solidFill>
                  <a:latin typeface="Script cole" pitchFamily="2" charset="0"/>
                </a:rPr>
                <a:t>Séance « Ronds de couleur, feutres or et argent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à la tâche demandée.</a:t>
              </a:r>
            </a:p>
            <a:p>
              <a:pPr algn="just"/>
              <a:r>
                <a:rPr lang="fr-FR" sz="1200" dirty="0">
                  <a:latin typeface="Arial Rounded MT Bold" pitchFamily="34" charset="0"/>
                </a:rPr>
                <a:t>Tâche de l’enfant : </a:t>
              </a:r>
              <a:r>
                <a:rPr lang="fr-FR" sz="1200" dirty="0">
                  <a:latin typeface="Script cole" pitchFamily="2" charset="0"/>
                </a:rPr>
                <a:t>Coller des ronds sur la feuille. Coller une étoile dorée au centre de chaque rond. Tracer des traits verticaux de haut en bas, dans chaque rond, tout autour de l’étoile, en prenant comme repère la gommette centrale. Tracer des petits ponts à l’endroit avec un feutre doré autour des ronds. Tracer au feutre argent une seconde ligne de ponts accolée à la précédente.</a:t>
              </a:r>
              <a:endParaRPr lang="fr-FR" sz="1200" dirty="0">
                <a:solidFill>
                  <a:schemeClr val="tx1"/>
                </a:solidFill>
                <a:latin typeface="Script cole" pitchFamily="2" charset="0"/>
              </a:endParaRPr>
            </a:p>
          </p:txBody>
        </p:sp>
        <p:pic>
          <p:nvPicPr>
            <p:cNvPr id="23" name="Image 22">
              <a:extLst>
                <a:ext uri="{FF2B5EF4-FFF2-40B4-BE49-F238E27FC236}">
                  <a16:creationId xmlns:a16="http://schemas.microsoft.com/office/drawing/2014/main" id="{11640E28-C072-BFFF-7354-C9AAA3D16E6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794" t="22750" r="17639" b="15899"/>
            <a:stretch/>
          </p:blipFill>
          <p:spPr>
            <a:xfrm rot="5400000">
              <a:off x="5256976" y="6256940"/>
              <a:ext cx="1589124" cy="1132477"/>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70079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FDF2B38-180D-3B41-B742-F67858D541A1}"/>
              </a:ext>
            </a:extLst>
          </p:cNvPr>
          <p:cNvGraphicFramePr>
            <a:graphicFrameLocks noGrp="1"/>
          </p:cNvGraphicFramePr>
          <p:nvPr>
            <p:extLst>
              <p:ext uri="{D42A27DB-BD31-4B8C-83A1-F6EECF244321}">
                <p14:modId xmlns:p14="http://schemas.microsoft.com/office/powerpoint/2010/main" val="3044625567"/>
              </p:ext>
            </p:extLst>
          </p:nvPr>
        </p:nvGraphicFramePr>
        <p:xfrm>
          <a:off x="116632" y="560512"/>
          <a:ext cx="6480000" cy="3906520"/>
        </p:xfrm>
        <a:graphic>
          <a:graphicData uri="http://schemas.openxmlformats.org/drawingml/2006/table">
            <a:tbl>
              <a:tblPr firstRow="1" bandRow="1">
                <a:tableStyleId>{5C22544A-7EE6-4342-B048-85BDC9FD1C3A}</a:tableStyleId>
              </a:tblPr>
              <a:tblGrid>
                <a:gridCol w="302319">
                  <a:extLst>
                    <a:ext uri="{9D8B030D-6E8A-4147-A177-3AD203B41FA5}">
                      <a16:colId xmlns:a16="http://schemas.microsoft.com/office/drawing/2014/main" val="3108969280"/>
                    </a:ext>
                  </a:extLst>
                </a:gridCol>
                <a:gridCol w="2937681">
                  <a:extLst>
                    <a:ext uri="{9D8B030D-6E8A-4147-A177-3AD203B41FA5}">
                      <a16:colId xmlns:a16="http://schemas.microsoft.com/office/drawing/2014/main" val="170015381"/>
                    </a:ext>
                  </a:extLst>
                </a:gridCol>
                <a:gridCol w="360000">
                  <a:extLst>
                    <a:ext uri="{9D8B030D-6E8A-4147-A177-3AD203B41FA5}">
                      <a16:colId xmlns:a16="http://schemas.microsoft.com/office/drawing/2014/main" val="1423572241"/>
                    </a:ext>
                  </a:extLst>
                </a:gridCol>
                <a:gridCol w="360000">
                  <a:extLst>
                    <a:ext uri="{9D8B030D-6E8A-4147-A177-3AD203B41FA5}">
                      <a16:colId xmlns:a16="http://schemas.microsoft.com/office/drawing/2014/main" val="28160451"/>
                    </a:ext>
                  </a:extLst>
                </a:gridCol>
                <a:gridCol w="360000">
                  <a:extLst>
                    <a:ext uri="{9D8B030D-6E8A-4147-A177-3AD203B41FA5}">
                      <a16:colId xmlns:a16="http://schemas.microsoft.com/office/drawing/2014/main" val="2969991537"/>
                    </a:ext>
                  </a:extLst>
                </a:gridCol>
                <a:gridCol w="360000">
                  <a:extLst>
                    <a:ext uri="{9D8B030D-6E8A-4147-A177-3AD203B41FA5}">
                      <a16:colId xmlns:a16="http://schemas.microsoft.com/office/drawing/2014/main" val="3040930703"/>
                    </a:ext>
                  </a:extLst>
                </a:gridCol>
                <a:gridCol w="360000">
                  <a:extLst>
                    <a:ext uri="{9D8B030D-6E8A-4147-A177-3AD203B41FA5}">
                      <a16:colId xmlns:a16="http://schemas.microsoft.com/office/drawing/2014/main" val="1100008104"/>
                    </a:ext>
                  </a:extLst>
                </a:gridCol>
                <a:gridCol w="360000">
                  <a:extLst>
                    <a:ext uri="{9D8B030D-6E8A-4147-A177-3AD203B41FA5}">
                      <a16:colId xmlns:a16="http://schemas.microsoft.com/office/drawing/2014/main" val="1912024097"/>
                    </a:ext>
                  </a:extLst>
                </a:gridCol>
                <a:gridCol w="360000">
                  <a:extLst>
                    <a:ext uri="{9D8B030D-6E8A-4147-A177-3AD203B41FA5}">
                      <a16:colId xmlns:a16="http://schemas.microsoft.com/office/drawing/2014/main" val="2388067699"/>
                    </a:ext>
                  </a:extLst>
                </a:gridCol>
                <a:gridCol w="360000">
                  <a:extLst>
                    <a:ext uri="{9D8B030D-6E8A-4147-A177-3AD203B41FA5}">
                      <a16:colId xmlns:a16="http://schemas.microsoft.com/office/drawing/2014/main" val="4225453193"/>
                    </a:ext>
                  </a:extLst>
                </a:gridCol>
                <a:gridCol w="360000">
                  <a:extLst>
                    <a:ext uri="{9D8B030D-6E8A-4147-A177-3AD203B41FA5}">
                      <a16:colId xmlns:a16="http://schemas.microsoft.com/office/drawing/2014/main" val="282071786"/>
                    </a:ext>
                  </a:extLst>
                </a:gridCol>
              </a:tblGrid>
              <a:tr h="1310640">
                <a:tc gridSpan="2">
                  <a:txBody>
                    <a:bodyPr/>
                    <a:lstStyle/>
                    <a:p>
                      <a:endParaRPr lang="fr-FR"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2451380"/>
                  </a:ext>
                </a:extLst>
              </a:tr>
              <a:tr h="370840">
                <a:tc rowSpan="7">
                  <a:txBody>
                    <a:bodyPr/>
                    <a:lstStyle/>
                    <a:p>
                      <a:pPr algn="ctr"/>
                      <a:r>
                        <a:rPr lang="fr-FR" b="1" dirty="0"/>
                        <a:t>5 - LES BOUCLES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1. Bandes de papier et feutres fins de couleur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187202"/>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2. Bandes vertes et feutres fins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082517"/>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3. Bandes de couleur et feutre fin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7200"/>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4. </a:t>
                      </a:r>
                      <a:r>
                        <a:rPr lang="fr-FR" sz="1000" b="1" dirty="0" err="1"/>
                        <a:t>Drawing</a:t>
                      </a:r>
                      <a:r>
                        <a:rPr lang="fr-FR" sz="1000" b="1" dirty="0"/>
                        <a:t> </a:t>
                      </a:r>
                      <a:r>
                        <a:rPr lang="fr-FR" sz="1000" b="1" dirty="0" err="1"/>
                        <a:t>gum</a:t>
                      </a:r>
                      <a:r>
                        <a:rPr lang="fr-FR" sz="1000" b="1" dirty="0"/>
                        <a:t>, encres et feutres fins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244328"/>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5. Encres de couleur et stylo à bille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222532"/>
                  </a:ext>
                </a:extLst>
              </a:tr>
              <a:tr h="370840">
                <a:tc vMerge="1">
                  <a:txBody>
                    <a:bodyPr/>
                    <a:lstStyle/>
                    <a:p>
                      <a:pPr algn="ctr"/>
                      <a:endParaRPr lang="fr-FR"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6. Feutres  fins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830616"/>
                  </a:ext>
                </a:extLst>
              </a:tr>
              <a:tr h="370840">
                <a:tc vMerge="1">
                  <a:txBody>
                    <a:bodyPr/>
                    <a:lstStyle/>
                    <a:p>
                      <a:pPr algn="ctr"/>
                      <a:endParaRPr lang="fr-FR"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7. Ronds collés et feutres fins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9832430"/>
                  </a:ext>
                </a:extLst>
              </a:tr>
            </a:tbl>
          </a:graphicData>
        </a:graphic>
      </p:graphicFrame>
      <p:sp>
        <p:nvSpPr>
          <p:cNvPr id="6" name="ZoneTexte 5">
            <a:extLst>
              <a:ext uri="{FF2B5EF4-FFF2-40B4-BE49-F238E27FC236}">
                <a16:creationId xmlns:a16="http://schemas.microsoft.com/office/drawing/2014/main" id="{EECBE24B-DF54-A54E-6F53-E4D12FCC96A7}"/>
              </a:ext>
            </a:extLst>
          </p:cNvPr>
          <p:cNvSpPr txBox="1"/>
          <p:nvPr/>
        </p:nvSpPr>
        <p:spPr>
          <a:xfrm>
            <a:off x="0" y="-15552"/>
            <a:ext cx="6858000" cy="369332"/>
          </a:xfrm>
          <a:prstGeom prst="rect">
            <a:avLst/>
          </a:prstGeom>
          <a:noFill/>
        </p:spPr>
        <p:txBody>
          <a:bodyPr wrap="square" rtlCol="0">
            <a:spAutoFit/>
          </a:bodyPr>
          <a:lstStyle/>
          <a:p>
            <a:pPr algn="ctr"/>
            <a:r>
              <a:rPr lang="fr-FR" dirty="0">
                <a:latin typeface="Berlin Sans FB" pitchFamily="34" charset="0"/>
                <a:cs typeface="JulesLove" pitchFamily="34" charset="0"/>
              </a:rPr>
              <a:t>Liste des consignes : </a:t>
            </a:r>
            <a:r>
              <a:rPr lang="fr-FR" u="sng" dirty="0">
                <a:latin typeface="Berlin Sans FB" pitchFamily="34" charset="0"/>
                <a:cs typeface="JulesLove" pitchFamily="34" charset="0"/>
              </a:rPr>
              <a:t>Ateliers graphiques GS</a:t>
            </a:r>
          </a:p>
        </p:txBody>
      </p:sp>
      <p:grpSp>
        <p:nvGrpSpPr>
          <p:cNvPr id="7" name="Groupe 6">
            <a:extLst>
              <a:ext uri="{FF2B5EF4-FFF2-40B4-BE49-F238E27FC236}">
                <a16:creationId xmlns:a16="http://schemas.microsoft.com/office/drawing/2014/main" id="{D5E9610D-6374-9CA7-BDEE-34BD8E0FB9F4}"/>
              </a:ext>
            </a:extLst>
          </p:cNvPr>
          <p:cNvGrpSpPr/>
          <p:nvPr/>
        </p:nvGrpSpPr>
        <p:grpSpPr>
          <a:xfrm>
            <a:off x="620688" y="353780"/>
            <a:ext cx="2279093" cy="1358860"/>
            <a:chOff x="332656" y="353780"/>
            <a:chExt cx="5197522" cy="3098910"/>
          </a:xfrm>
        </p:grpSpPr>
        <p:pic>
          <p:nvPicPr>
            <p:cNvPr id="8" name="Picture 2" descr="http://ecx.images-amazon.com/images/I/51koUE%2BJqQL.jpg">
              <a:extLst>
                <a:ext uri="{FF2B5EF4-FFF2-40B4-BE49-F238E27FC236}">
                  <a16:creationId xmlns:a16="http://schemas.microsoft.com/office/drawing/2014/main" id="{D1E9CDC3-D381-E7F7-E5AC-8DA6F3DCE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185" y="1470757"/>
              <a:ext cx="1755993" cy="198193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6179336A-16A5-7DCE-3100-04FB8BB8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353780"/>
              <a:ext cx="3780697" cy="2991587"/>
            </a:xfrm>
            <a:prstGeom prst="rect">
              <a:avLst/>
            </a:prstGeom>
            <a:effectLst>
              <a:outerShdw blurRad="76200" dir="13500000" sy="23000" kx="1200000" algn="br" rotWithShape="0">
                <a:prstClr val="black">
                  <a:alpha val="20000"/>
                </a:prstClr>
              </a:outerShdw>
            </a:effectLst>
          </p:spPr>
        </p:pic>
      </p:grpSp>
    </p:spTree>
    <p:extLst>
      <p:ext uri="{BB962C8B-B14F-4D97-AF65-F5344CB8AC3E}">
        <p14:creationId xmlns:p14="http://schemas.microsoft.com/office/powerpoint/2010/main" val="48272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2F9DC3F-AF6B-4E68-534D-CF1DB9393F66}"/>
              </a:ext>
            </a:extLst>
          </p:cNvPr>
          <p:cNvGrpSpPr/>
          <p:nvPr/>
        </p:nvGrpSpPr>
        <p:grpSpPr>
          <a:xfrm>
            <a:off x="129158" y="7766536"/>
            <a:ext cx="6624736" cy="1938992"/>
            <a:chOff x="129158" y="7766536"/>
            <a:chExt cx="6624736" cy="1938992"/>
          </a:xfrm>
        </p:grpSpPr>
        <p:sp>
          <p:nvSpPr>
            <p:cNvPr id="37" name="Rectangle 36"/>
            <p:cNvSpPr/>
            <p:nvPr/>
          </p:nvSpPr>
          <p:spPr>
            <a:xfrm>
              <a:off x="129158" y="77665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766536"/>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4.3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Collage, </a:t>
              </a:r>
              <a:r>
                <a:rPr lang="fr-FR" sz="1200" i="1" dirty="0" err="1">
                  <a:latin typeface="Script cole" pitchFamily="2" charset="0"/>
                </a:rPr>
                <a:t>drawing</a:t>
              </a:r>
              <a:r>
                <a:rPr lang="fr-FR" sz="1200" i="1" dirty="0">
                  <a:latin typeface="Script cole" pitchFamily="2" charset="0"/>
                </a:rPr>
                <a:t> </a:t>
              </a:r>
              <a:r>
                <a:rPr lang="fr-FR" sz="1200" i="1" dirty="0" err="1">
                  <a:latin typeface="Script cole" pitchFamily="2" charset="0"/>
                </a:rPr>
                <a:t>gum</a:t>
              </a:r>
              <a:r>
                <a:rPr lang="fr-FR" sz="1200" i="1" dirty="0">
                  <a:latin typeface="Script cole" pitchFamily="2" charset="0"/>
                </a:rPr>
                <a:t>, encres et feutres fins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l’amplitude de son geste aux variations des espaces proposés.</a:t>
              </a:r>
            </a:p>
            <a:p>
              <a:pPr algn="just"/>
              <a:r>
                <a:rPr lang="fr-FR" sz="1200" dirty="0">
                  <a:latin typeface="Arial Rounded MT Bold" pitchFamily="34" charset="0"/>
                </a:rPr>
                <a:t>Tâche de l’enfant : </a:t>
              </a:r>
              <a:r>
                <a:rPr lang="fr-FR" sz="1200" dirty="0">
                  <a:latin typeface="Script cole" pitchFamily="2" charset="0"/>
                </a:rPr>
                <a:t>Coller les 4 ronds du plus grand au plus petit au centre de la feuille. Tracer autour de la feuille et du grand rond,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ascendants. Remplir la feuille d’encre bleue. Tracer au feutre fin des lignes de ponts ascendants dans les espaces blancs du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et entre les ronds.</a:t>
              </a:r>
              <a:endParaRPr lang="fr-FR" sz="1200" dirty="0">
                <a:solidFill>
                  <a:schemeClr val="tx1"/>
                </a:solidFill>
                <a:latin typeface="Script cole" pitchFamily="2" charset="0"/>
              </a:endParaRP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694" t="18744" r="4374" b="10875"/>
            <a:stretch/>
          </p:blipFill>
          <p:spPr>
            <a:xfrm rot="5400000">
              <a:off x="5187167" y="8197689"/>
              <a:ext cx="1711391" cy="1051261"/>
            </a:xfrm>
            <a:prstGeom prst="rect">
              <a:avLst/>
            </a:prstGeom>
            <a:effectLst>
              <a:outerShdw blurRad="63500" sx="102000" sy="102000" algn="ctr" rotWithShape="0">
                <a:prstClr val="black">
                  <a:alpha val="40000"/>
                </a:prstClr>
              </a:outerShdw>
            </a:effectLst>
          </p:spPr>
        </p:pic>
      </p:grpSp>
      <p:grpSp>
        <p:nvGrpSpPr>
          <p:cNvPr id="3" name="Groupe 2">
            <a:extLst>
              <a:ext uri="{FF2B5EF4-FFF2-40B4-BE49-F238E27FC236}">
                <a16:creationId xmlns:a16="http://schemas.microsoft.com/office/drawing/2014/main" id="{FF5E3302-EF04-E6B9-B6D2-DB0DBFF060E4}"/>
              </a:ext>
            </a:extLst>
          </p:cNvPr>
          <p:cNvGrpSpPr/>
          <p:nvPr/>
        </p:nvGrpSpPr>
        <p:grpSpPr>
          <a:xfrm>
            <a:off x="129158" y="5879472"/>
            <a:ext cx="6624736" cy="1938992"/>
            <a:chOff x="129158" y="7766536"/>
            <a:chExt cx="6624736" cy="1938992"/>
          </a:xfrm>
        </p:grpSpPr>
        <p:sp>
          <p:nvSpPr>
            <p:cNvPr id="6" name="Rectangle 5">
              <a:extLst>
                <a:ext uri="{FF2B5EF4-FFF2-40B4-BE49-F238E27FC236}">
                  <a16:creationId xmlns:a16="http://schemas.microsoft.com/office/drawing/2014/main" id="{DD3A1D97-6685-A71F-F297-6E78A7F221E3}"/>
                </a:ext>
              </a:extLst>
            </p:cNvPr>
            <p:cNvSpPr/>
            <p:nvPr/>
          </p:nvSpPr>
          <p:spPr>
            <a:xfrm>
              <a:off x="129158" y="77665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7" name="ZoneTexte 6">
              <a:extLst>
                <a:ext uri="{FF2B5EF4-FFF2-40B4-BE49-F238E27FC236}">
                  <a16:creationId xmlns:a16="http://schemas.microsoft.com/office/drawing/2014/main" id="{12205856-B517-37CC-ED02-55673282B961}"/>
                </a:ext>
              </a:extLst>
            </p:cNvPr>
            <p:cNvSpPr txBox="1"/>
            <p:nvPr/>
          </p:nvSpPr>
          <p:spPr>
            <a:xfrm>
              <a:off x="140017" y="7766536"/>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4.3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Collage, </a:t>
              </a:r>
              <a:r>
                <a:rPr lang="fr-FR" sz="1200" i="1" dirty="0" err="1">
                  <a:latin typeface="Script cole" pitchFamily="2" charset="0"/>
                </a:rPr>
                <a:t>drawing</a:t>
              </a:r>
              <a:r>
                <a:rPr lang="fr-FR" sz="1200" i="1" dirty="0">
                  <a:latin typeface="Script cole" pitchFamily="2" charset="0"/>
                </a:rPr>
                <a:t> </a:t>
              </a:r>
              <a:r>
                <a:rPr lang="fr-FR" sz="1200" i="1" dirty="0" err="1">
                  <a:latin typeface="Script cole" pitchFamily="2" charset="0"/>
                </a:rPr>
                <a:t>gum</a:t>
              </a:r>
              <a:r>
                <a:rPr lang="fr-FR" sz="1200" i="1" dirty="0">
                  <a:latin typeface="Script cole" pitchFamily="2" charset="0"/>
                </a:rPr>
                <a:t>, encres et feutres fins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l’amplitude de son geste aux variations des espaces proposés.</a:t>
              </a:r>
            </a:p>
            <a:p>
              <a:pPr algn="just"/>
              <a:r>
                <a:rPr lang="fr-FR" sz="1200" dirty="0">
                  <a:latin typeface="Arial Rounded MT Bold" pitchFamily="34" charset="0"/>
                </a:rPr>
                <a:t>Tâche de l’enfant : </a:t>
              </a:r>
              <a:r>
                <a:rPr lang="fr-FR" sz="1200" dirty="0">
                  <a:latin typeface="Script cole" pitchFamily="2" charset="0"/>
                </a:rPr>
                <a:t>Coller les 4 ronds du plus grand au plus petit au centre de la feuille. Tracer autour de la feuille et du grand rond,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ascendants. Remplir la feuille d’encre bleue. Tracer au feutre fin des lignes de ponts ascendants dans les espaces blancs du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et entre les ronds.</a:t>
              </a:r>
              <a:endParaRPr lang="fr-FR" sz="1200" dirty="0">
                <a:solidFill>
                  <a:schemeClr val="tx1"/>
                </a:solidFill>
                <a:latin typeface="Script cole" pitchFamily="2" charset="0"/>
              </a:endParaRPr>
            </a:p>
          </p:txBody>
        </p:sp>
        <p:pic>
          <p:nvPicPr>
            <p:cNvPr id="8" name="Image 7">
              <a:extLst>
                <a:ext uri="{FF2B5EF4-FFF2-40B4-BE49-F238E27FC236}">
                  <a16:creationId xmlns:a16="http://schemas.microsoft.com/office/drawing/2014/main" id="{5D0ED644-A208-B74D-7BFA-CBBC303CD6A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694" t="18744" r="4374" b="10875"/>
            <a:stretch/>
          </p:blipFill>
          <p:spPr>
            <a:xfrm rot="5400000">
              <a:off x="5187167" y="8197689"/>
              <a:ext cx="1711391" cy="1051261"/>
            </a:xfrm>
            <a:prstGeom prst="rect">
              <a:avLst/>
            </a:prstGeom>
            <a:effectLst>
              <a:outerShdw blurRad="63500" sx="102000" sy="102000" algn="ctr" rotWithShape="0">
                <a:prstClr val="black">
                  <a:alpha val="40000"/>
                </a:prstClr>
              </a:outerShdw>
            </a:effectLst>
          </p:spPr>
        </p:pic>
      </p:grpSp>
      <p:grpSp>
        <p:nvGrpSpPr>
          <p:cNvPr id="9" name="Groupe 8">
            <a:extLst>
              <a:ext uri="{FF2B5EF4-FFF2-40B4-BE49-F238E27FC236}">
                <a16:creationId xmlns:a16="http://schemas.microsoft.com/office/drawing/2014/main" id="{91B0F83D-55DC-F821-A53C-0FC66488167D}"/>
              </a:ext>
            </a:extLst>
          </p:cNvPr>
          <p:cNvGrpSpPr/>
          <p:nvPr/>
        </p:nvGrpSpPr>
        <p:grpSpPr>
          <a:xfrm>
            <a:off x="125729" y="3992976"/>
            <a:ext cx="6624736" cy="1938992"/>
            <a:chOff x="129158" y="7766536"/>
            <a:chExt cx="6624736" cy="1938992"/>
          </a:xfrm>
        </p:grpSpPr>
        <p:sp>
          <p:nvSpPr>
            <p:cNvPr id="10" name="Rectangle 9">
              <a:extLst>
                <a:ext uri="{FF2B5EF4-FFF2-40B4-BE49-F238E27FC236}">
                  <a16:creationId xmlns:a16="http://schemas.microsoft.com/office/drawing/2014/main" id="{822CB37A-8414-88D8-E46B-5A2916AF6E37}"/>
                </a:ext>
              </a:extLst>
            </p:cNvPr>
            <p:cNvSpPr/>
            <p:nvPr/>
          </p:nvSpPr>
          <p:spPr>
            <a:xfrm>
              <a:off x="129158" y="77665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1" name="ZoneTexte 10">
              <a:extLst>
                <a:ext uri="{FF2B5EF4-FFF2-40B4-BE49-F238E27FC236}">
                  <a16:creationId xmlns:a16="http://schemas.microsoft.com/office/drawing/2014/main" id="{BA681BC5-B9D5-DBB1-544D-CD3CA74918B3}"/>
                </a:ext>
              </a:extLst>
            </p:cNvPr>
            <p:cNvSpPr txBox="1"/>
            <p:nvPr/>
          </p:nvSpPr>
          <p:spPr>
            <a:xfrm>
              <a:off x="140017" y="7766536"/>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4.3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Collage, </a:t>
              </a:r>
              <a:r>
                <a:rPr lang="fr-FR" sz="1200" i="1" dirty="0" err="1">
                  <a:latin typeface="Script cole" pitchFamily="2" charset="0"/>
                </a:rPr>
                <a:t>drawing</a:t>
              </a:r>
              <a:r>
                <a:rPr lang="fr-FR" sz="1200" i="1" dirty="0">
                  <a:latin typeface="Script cole" pitchFamily="2" charset="0"/>
                </a:rPr>
                <a:t> </a:t>
              </a:r>
              <a:r>
                <a:rPr lang="fr-FR" sz="1200" i="1" dirty="0" err="1">
                  <a:latin typeface="Script cole" pitchFamily="2" charset="0"/>
                </a:rPr>
                <a:t>gum</a:t>
              </a:r>
              <a:r>
                <a:rPr lang="fr-FR" sz="1200" i="1" dirty="0">
                  <a:latin typeface="Script cole" pitchFamily="2" charset="0"/>
                </a:rPr>
                <a:t>, encres et feutres fins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l’amplitude de son geste aux variations des espaces proposés.</a:t>
              </a:r>
            </a:p>
            <a:p>
              <a:pPr algn="just"/>
              <a:r>
                <a:rPr lang="fr-FR" sz="1200" dirty="0">
                  <a:latin typeface="Arial Rounded MT Bold" pitchFamily="34" charset="0"/>
                </a:rPr>
                <a:t>Tâche de l’enfant : </a:t>
              </a:r>
              <a:r>
                <a:rPr lang="fr-FR" sz="1200" dirty="0">
                  <a:latin typeface="Script cole" pitchFamily="2" charset="0"/>
                </a:rPr>
                <a:t>Coller les 4 ronds du plus grand au plus petit au centre de la feuille. Tracer autour de la feuille et du grand rond,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ascendants. Remplir la feuille d’encre bleue. Tracer au feutre fin des lignes de ponts ascendants dans les espaces blancs du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et entre les ronds.</a:t>
              </a:r>
              <a:endParaRPr lang="fr-FR" sz="1200" dirty="0">
                <a:solidFill>
                  <a:schemeClr val="tx1"/>
                </a:solidFill>
                <a:latin typeface="Script cole" pitchFamily="2" charset="0"/>
              </a:endParaRPr>
            </a:p>
          </p:txBody>
        </p:sp>
        <p:pic>
          <p:nvPicPr>
            <p:cNvPr id="12" name="Image 11">
              <a:extLst>
                <a:ext uri="{FF2B5EF4-FFF2-40B4-BE49-F238E27FC236}">
                  <a16:creationId xmlns:a16="http://schemas.microsoft.com/office/drawing/2014/main" id="{7D5F1B08-ECB8-F338-AFB8-B98E763DC41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694" t="18744" r="4374" b="10875"/>
            <a:stretch/>
          </p:blipFill>
          <p:spPr>
            <a:xfrm rot="5400000">
              <a:off x="5187167" y="8197689"/>
              <a:ext cx="1711391" cy="1051261"/>
            </a:xfrm>
            <a:prstGeom prst="rect">
              <a:avLst/>
            </a:prstGeom>
            <a:effectLst>
              <a:outerShdw blurRad="63500" sx="102000" sy="102000" algn="ctr" rotWithShape="0">
                <a:prstClr val="black">
                  <a:alpha val="40000"/>
                </a:prstClr>
              </a:outerShdw>
            </a:effectLst>
          </p:spPr>
        </p:pic>
      </p:grpSp>
      <p:grpSp>
        <p:nvGrpSpPr>
          <p:cNvPr id="13" name="Groupe 12">
            <a:extLst>
              <a:ext uri="{FF2B5EF4-FFF2-40B4-BE49-F238E27FC236}">
                <a16:creationId xmlns:a16="http://schemas.microsoft.com/office/drawing/2014/main" id="{55C6E2B5-4A73-31A6-8CE5-138A69C0885E}"/>
              </a:ext>
            </a:extLst>
          </p:cNvPr>
          <p:cNvGrpSpPr/>
          <p:nvPr/>
        </p:nvGrpSpPr>
        <p:grpSpPr>
          <a:xfrm>
            <a:off x="125729" y="2105912"/>
            <a:ext cx="6624736" cy="1938992"/>
            <a:chOff x="129158" y="7766536"/>
            <a:chExt cx="6624736" cy="1938992"/>
          </a:xfrm>
        </p:grpSpPr>
        <p:sp>
          <p:nvSpPr>
            <p:cNvPr id="14" name="Rectangle 13">
              <a:extLst>
                <a:ext uri="{FF2B5EF4-FFF2-40B4-BE49-F238E27FC236}">
                  <a16:creationId xmlns:a16="http://schemas.microsoft.com/office/drawing/2014/main" id="{0DB9E018-7118-C7B3-C421-7046DFF85C4D}"/>
                </a:ext>
              </a:extLst>
            </p:cNvPr>
            <p:cNvSpPr/>
            <p:nvPr/>
          </p:nvSpPr>
          <p:spPr>
            <a:xfrm>
              <a:off x="129158" y="77665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a:extLst>
                <a:ext uri="{FF2B5EF4-FFF2-40B4-BE49-F238E27FC236}">
                  <a16:creationId xmlns:a16="http://schemas.microsoft.com/office/drawing/2014/main" id="{D93FF945-375D-C036-0C78-C2A47CD89A44}"/>
                </a:ext>
              </a:extLst>
            </p:cNvPr>
            <p:cNvSpPr txBox="1"/>
            <p:nvPr/>
          </p:nvSpPr>
          <p:spPr>
            <a:xfrm>
              <a:off x="140017" y="7766536"/>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4.3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Collage, </a:t>
              </a:r>
              <a:r>
                <a:rPr lang="fr-FR" sz="1200" i="1" dirty="0" err="1">
                  <a:latin typeface="Script cole" pitchFamily="2" charset="0"/>
                </a:rPr>
                <a:t>drawing</a:t>
              </a:r>
              <a:r>
                <a:rPr lang="fr-FR" sz="1200" i="1" dirty="0">
                  <a:latin typeface="Script cole" pitchFamily="2" charset="0"/>
                </a:rPr>
                <a:t> </a:t>
              </a:r>
              <a:r>
                <a:rPr lang="fr-FR" sz="1200" i="1" dirty="0" err="1">
                  <a:latin typeface="Script cole" pitchFamily="2" charset="0"/>
                </a:rPr>
                <a:t>gum</a:t>
              </a:r>
              <a:r>
                <a:rPr lang="fr-FR" sz="1200" i="1" dirty="0">
                  <a:latin typeface="Script cole" pitchFamily="2" charset="0"/>
                </a:rPr>
                <a:t>, encres et feutres fins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l’amplitude de son geste aux variations des espaces proposés.</a:t>
              </a:r>
            </a:p>
            <a:p>
              <a:pPr algn="just"/>
              <a:r>
                <a:rPr lang="fr-FR" sz="1200" dirty="0">
                  <a:latin typeface="Arial Rounded MT Bold" pitchFamily="34" charset="0"/>
                </a:rPr>
                <a:t>Tâche de l’enfant : </a:t>
              </a:r>
              <a:r>
                <a:rPr lang="fr-FR" sz="1200" dirty="0">
                  <a:latin typeface="Script cole" pitchFamily="2" charset="0"/>
                </a:rPr>
                <a:t>Coller les 4 ronds du plus grand au plus petit au centre de la feuille. Tracer autour de la feuille et du grand rond,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ascendants. Remplir la feuille d’encre bleue. Tracer au feutre fin des lignes de ponts ascendants dans les espaces blancs du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et entre les ronds.</a:t>
              </a:r>
              <a:endParaRPr lang="fr-FR" sz="1200" dirty="0">
                <a:solidFill>
                  <a:schemeClr val="tx1"/>
                </a:solidFill>
                <a:latin typeface="Script cole" pitchFamily="2" charset="0"/>
              </a:endParaRPr>
            </a:p>
          </p:txBody>
        </p:sp>
        <p:pic>
          <p:nvPicPr>
            <p:cNvPr id="16" name="Image 15">
              <a:extLst>
                <a:ext uri="{FF2B5EF4-FFF2-40B4-BE49-F238E27FC236}">
                  <a16:creationId xmlns:a16="http://schemas.microsoft.com/office/drawing/2014/main" id="{3056C953-5816-4816-D9AB-D043B888202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694" t="18744" r="4374" b="10875"/>
            <a:stretch/>
          </p:blipFill>
          <p:spPr>
            <a:xfrm rot="5400000">
              <a:off x="5187167" y="8197689"/>
              <a:ext cx="1711391" cy="1051261"/>
            </a:xfrm>
            <a:prstGeom prst="rect">
              <a:avLst/>
            </a:prstGeom>
            <a:effectLst>
              <a:outerShdw blurRad="63500" sx="102000" sy="102000" algn="ctr" rotWithShape="0">
                <a:prstClr val="black">
                  <a:alpha val="40000"/>
                </a:prstClr>
              </a:outerShdw>
            </a:effectLst>
          </p:spPr>
        </p:pic>
      </p:grpSp>
      <p:grpSp>
        <p:nvGrpSpPr>
          <p:cNvPr id="17" name="Groupe 16">
            <a:extLst>
              <a:ext uri="{FF2B5EF4-FFF2-40B4-BE49-F238E27FC236}">
                <a16:creationId xmlns:a16="http://schemas.microsoft.com/office/drawing/2014/main" id="{47EC817E-2AA3-9E8E-2251-20FA216CD555}"/>
              </a:ext>
            </a:extLst>
          </p:cNvPr>
          <p:cNvGrpSpPr/>
          <p:nvPr/>
        </p:nvGrpSpPr>
        <p:grpSpPr>
          <a:xfrm>
            <a:off x="122300" y="206256"/>
            <a:ext cx="6624736" cy="1938992"/>
            <a:chOff x="129158" y="7766536"/>
            <a:chExt cx="6624736" cy="1938992"/>
          </a:xfrm>
        </p:grpSpPr>
        <p:sp>
          <p:nvSpPr>
            <p:cNvPr id="18" name="Rectangle 17">
              <a:extLst>
                <a:ext uri="{FF2B5EF4-FFF2-40B4-BE49-F238E27FC236}">
                  <a16:creationId xmlns:a16="http://schemas.microsoft.com/office/drawing/2014/main" id="{D26AB963-F57E-9A11-6616-0D1AA5593DB4}"/>
                </a:ext>
              </a:extLst>
            </p:cNvPr>
            <p:cNvSpPr/>
            <p:nvPr/>
          </p:nvSpPr>
          <p:spPr>
            <a:xfrm>
              <a:off x="129158" y="77665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9" name="ZoneTexte 18">
              <a:extLst>
                <a:ext uri="{FF2B5EF4-FFF2-40B4-BE49-F238E27FC236}">
                  <a16:creationId xmlns:a16="http://schemas.microsoft.com/office/drawing/2014/main" id="{B2D4B978-609B-F951-F517-AC61D75C7A3F}"/>
                </a:ext>
              </a:extLst>
            </p:cNvPr>
            <p:cNvSpPr txBox="1"/>
            <p:nvPr/>
          </p:nvSpPr>
          <p:spPr>
            <a:xfrm>
              <a:off x="140017" y="7766536"/>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4.3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Collage, </a:t>
              </a:r>
              <a:r>
                <a:rPr lang="fr-FR" sz="1200" i="1" dirty="0" err="1">
                  <a:latin typeface="Script cole" pitchFamily="2" charset="0"/>
                </a:rPr>
                <a:t>drawing</a:t>
              </a:r>
              <a:r>
                <a:rPr lang="fr-FR" sz="1200" i="1" dirty="0">
                  <a:latin typeface="Script cole" pitchFamily="2" charset="0"/>
                </a:rPr>
                <a:t> </a:t>
              </a:r>
              <a:r>
                <a:rPr lang="fr-FR" sz="1200" i="1" dirty="0" err="1">
                  <a:latin typeface="Script cole" pitchFamily="2" charset="0"/>
                </a:rPr>
                <a:t>gum</a:t>
              </a:r>
              <a:r>
                <a:rPr lang="fr-FR" sz="1200" i="1" dirty="0">
                  <a:latin typeface="Script cole" pitchFamily="2" charset="0"/>
                </a:rPr>
                <a:t>, encres et feutres fins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l’amplitude de son geste aux variations des espaces proposés.</a:t>
              </a:r>
            </a:p>
            <a:p>
              <a:pPr algn="just"/>
              <a:r>
                <a:rPr lang="fr-FR" sz="1200" dirty="0">
                  <a:latin typeface="Arial Rounded MT Bold" pitchFamily="34" charset="0"/>
                </a:rPr>
                <a:t>Tâche de l’enfant : </a:t>
              </a:r>
              <a:r>
                <a:rPr lang="fr-FR" sz="1200" dirty="0">
                  <a:latin typeface="Script cole" pitchFamily="2" charset="0"/>
                </a:rPr>
                <a:t>Coller les 4 ronds du plus grand au plus petit au centre de la feuille. Tracer autour de la feuille et du grand rond,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ascendants. Remplir la feuille d’encre bleue. Tracer au feutre fin des lignes de ponts ascendants dans les espaces blancs du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et entre les ronds.</a:t>
              </a:r>
              <a:endParaRPr lang="fr-FR" sz="1200" dirty="0">
                <a:solidFill>
                  <a:schemeClr val="tx1"/>
                </a:solidFill>
                <a:latin typeface="Script cole" pitchFamily="2" charset="0"/>
              </a:endParaRPr>
            </a:p>
          </p:txBody>
        </p:sp>
        <p:pic>
          <p:nvPicPr>
            <p:cNvPr id="20" name="Image 19">
              <a:extLst>
                <a:ext uri="{FF2B5EF4-FFF2-40B4-BE49-F238E27FC236}">
                  <a16:creationId xmlns:a16="http://schemas.microsoft.com/office/drawing/2014/main" id="{A931CD25-7D7D-E17E-A83C-E2AAB718129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694" t="18744" r="4374" b="10875"/>
            <a:stretch/>
          </p:blipFill>
          <p:spPr>
            <a:xfrm rot="5400000">
              <a:off x="5187167" y="8197689"/>
              <a:ext cx="1711391" cy="1051261"/>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16494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202C93B1-2AD7-F29D-B484-993F544960F1}"/>
              </a:ext>
            </a:extLst>
          </p:cNvPr>
          <p:cNvGrpSpPr/>
          <p:nvPr/>
        </p:nvGrpSpPr>
        <p:grpSpPr>
          <a:xfrm>
            <a:off x="129158" y="164074"/>
            <a:ext cx="6624736" cy="1964670"/>
            <a:chOff x="129158" y="164074"/>
            <a:chExt cx="6624736" cy="1964670"/>
          </a:xfrm>
        </p:grpSpPr>
        <p:sp>
          <p:nvSpPr>
            <p:cNvPr id="12" name="Rectangle 11"/>
            <p:cNvSpPr/>
            <p:nvPr/>
          </p:nvSpPr>
          <p:spPr>
            <a:xfrm>
              <a:off x="129158" y="1640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18975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4.4 </a:t>
              </a:r>
              <a:r>
                <a:rPr lang="fr-FR" sz="1200" u="sng" dirty="0">
                  <a:latin typeface="Script cole" pitchFamily="2" charset="0"/>
                </a:rPr>
                <a:t>Les ponts</a:t>
              </a:r>
            </a:p>
            <a:p>
              <a:pPr algn="ctr"/>
              <a:r>
                <a:rPr lang="fr-FR" sz="1200" i="1" dirty="0">
                  <a:solidFill>
                    <a:schemeClr val="tx1"/>
                  </a:solidFill>
                  <a:latin typeface="Script cole" pitchFamily="2" charset="0"/>
                </a:rPr>
                <a:t>Séance « Nuage, </a:t>
              </a:r>
              <a:r>
                <a:rPr lang="fr-FR" sz="1200" i="1" dirty="0" err="1">
                  <a:solidFill>
                    <a:schemeClr val="tx1"/>
                  </a:solidFill>
                  <a:latin typeface="Script cole" pitchFamily="2" charset="0"/>
                </a:rPr>
                <a:t>drawing</a:t>
              </a:r>
              <a:r>
                <a:rPr lang="fr-FR" sz="1200" i="1" dirty="0">
                  <a:solidFill>
                    <a:schemeClr val="tx1"/>
                  </a:solidFill>
                  <a:latin typeface="Script cole" pitchFamily="2" charset="0"/>
                </a:rPr>
                <a:t> </a:t>
              </a:r>
              <a:r>
                <a:rPr lang="fr-FR" sz="1200" i="1" dirty="0" err="1">
                  <a:solidFill>
                    <a:schemeClr val="tx1"/>
                  </a:solidFill>
                  <a:latin typeface="Script cole" pitchFamily="2" charset="0"/>
                </a:rPr>
                <a:t>gum</a:t>
              </a:r>
              <a:r>
                <a:rPr lang="fr-FR" sz="1200" i="1" dirty="0">
                  <a:solidFill>
                    <a:schemeClr val="tx1"/>
                  </a:solidFill>
                  <a:latin typeface="Script cole" pitchFamily="2" charset="0"/>
                </a:rPr>
                <a:t>, encres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le mouvement de son geste à un support immobile.</a:t>
              </a:r>
            </a:p>
            <a:p>
              <a:pPr algn="just"/>
              <a:r>
                <a:rPr lang="fr-FR" sz="1200" dirty="0">
                  <a:latin typeface="Arial Rounded MT Bold" pitchFamily="34" charset="0"/>
                </a:rPr>
                <a:t>Tâche de l’enfant : </a:t>
              </a:r>
              <a:r>
                <a:rPr lang="fr-FR" sz="1200" dirty="0">
                  <a:latin typeface="Script cole" pitchFamily="2" charset="0"/>
                </a:rPr>
                <a:t>Découper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suivant le contour du nuage. Coller 6 ronds sur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autour des ronds. Recouvrir le nuage d’encre. Tracer au feutre fin une ligne de ponts ascendants dans les ponts blancs et à l’intérieur des ronds collés.</a:t>
              </a:r>
              <a:endParaRPr lang="fr-FR" sz="1200" dirty="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700" t="24162" r="8605" b="12683"/>
            <a:stretch/>
          </p:blipFill>
          <p:spPr>
            <a:xfrm rot="5400000">
              <a:off x="5301396" y="651657"/>
              <a:ext cx="1658106" cy="938403"/>
            </a:xfrm>
            <a:prstGeom prst="rect">
              <a:avLst/>
            </a:prstGeom>
            <a:effectLst>
              <a:outerShdw blurRad="63500" sx="102000" sy="102000" algn="ctr" rotWithShape="0">
                <a:prstClr val="black">
                  <a:alpha val="40000"/>
                </a:prstClr>
              </a:outerShdw>
            </a:effectLst>
          </p:spPr>
        </p:pic>
      </p:grpSp>
      <p:grpSp>
        <p:nvGrpSpPr>
          <p:cNvPr id="8" name="Groupe 7">
            <a:extLst>
              <a:ext uri="{FF2B5EF4-FFF2-40B4-BE49-F238E27FC236}">
                <a16:creationId xmlns:a16="http://schemas.microsoft.com/office/drawing/2014/main" id="{4A33A48D-611A-7002-5860-ADCE35739642}"/>
              </a:ext>
            </a:extLst>
          </p:cNvPr>
          <p:cNvGrpSpPr/>
          <p:nvPr/>
        </p:nvGrpSpPr>
        <p:grpSpPr>
          <a:xfrm>
            <a:off x="129158" y="2058392"/>
            <a:ext cx="6624736" cy="1964670"/>
            <a:chOff x="129158" y="164074"/>
            <a:chExt cx="6624736" cy="1964670"/>
          </a:xfrm>
        </p:grpSpPr>
        <p:sp>
          <p:nvSpPr>
            <p:cNvPr id="9" name="Rectangle 8">
              <a:extLst>
                <a:ext uri="{FF2B5EF4-FFF2-40B4-BE49-F238E27FC236}">
                  <a16:creationId xmlns:a16="http://schemas.microsoft.com/office/drawing/2014/main" id="{170CC584-3AD2-3327-41B1-B2A76A20C2C0}"/>
                </a:ext>
              </a:extLst>
            </p:cNvPr>
            <p:cNvSpPr/>
            <p:nvPr/>
          </p:nvSpPr>
          <p:spPr>
            <a:xfrm>
              <a:off x="129158" y="1640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EFF0FFF5-F902-5035-F049-5BA231DF64D2}"/>
                </a:ext>
              </a:extLst>
            </p:cNvPr>
            <p:cNvSpPr txBox="1"/>
            <p:nvPr/>
          </p:nvSpPr>
          <p:spPr>
            <a:xfrm>
              <a:off x="140017" y="18975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4.4 </a:t>
              </a:r>
              <a:r>
                <a:rPr lang="fr-FR" sz="1200" u="sng" dirty="0">
                  <a:latin typeface="Script cole" pitchFamily="2" charset="0"/>
                </a:rPr>
                <a:t>Les ponts</a:t>
              </a:r>
            </a:p>
            <a:p>
              <a:pPr algn="ctr"/>
              <a:r>
                <a:rPr lang="fr-FR" sz="1200" i="1" dirty="0">
                  <a:solidFill>
                    <a:schemeClr val="tx1"/>
                  </a:solidFill>
                  <a:latin typeface="Script cole" pitchFamily="2" charset="0"/>
                </a:rPr>
                <a:t>Séance « Nuage, </a:t>
              </a:r>
              <a:r>
                <a:rPr lang="fr-FR" sz="1200" i="1" dirty="0" err="1">
                  <a:solidFill>
                    <a:schemeClr val="tx1"/>
                  </a:solidFill>
                  <a:latin typeface="Script cole" pitchFamily="2" charset="0"/>
                </a:rPr>
                <a:t>drawing</a:t>
              </a:r>
              <a:r>
                <a:rPr lang="fr-FR" sz="1200" i="1" dirty="0">
                  <a:solidFill>
                    <a:schemeClr val="tx1"/>
                  </a:solidFill>
                  <a:latin typeface="Script cole" pitchFamily="2" charset="0"/>
                </a:rPr>
                <a:t> </a:t>
              </a:r>
              <a:r>
                <a:rPr lang="fr-FR" sz="1200" i="1" dirty="0" err="1">
                  <a:solidFill>
                    <a:schemeClr val="tx1"/>
                  </a:solidFill>
                  <a:latin typeface="Script cole" pitchFamily="2" charset="0"/>
                </a:rPr>
                <a:t>gum</a:t>
              </a:r>
              <a:r>
                <a:rPr lang="fr-FR" sz="1200" i="1" dirty="0">
                  <a:solidFill>
                    <a:schemeClr val="tx1"/>
                  </a:solidFill>
                  <a:latin typeface="Script cole" pitchFamily="2" charset="0"/>
                </a:rPr>
                <a:t>, encres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le mouvement de son geste à un support immobile.</a:t>
              </a:r>
            </a:p>
            <a:p>
              <a:pPr algn="just"/>
              <a:r>
                <a:rPr lang="fr-FR" sz="1200" dirty="0">
                  <a:latin typeface="Arial Rounded MT Bold" pitchFamily="34" charset="0"/>
                </a:rPr>
                <a:t>Tâche de l’enfant : </a:t>
              </a:r>
              <a:r>
                <a:rPr lang="fr-FR" sz="1200" dirty="0">
                  <a:latin typeface="Script cole" pitchFamily="2" charset="0"/>
                </a:rPr>
                <a:t>Découper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suivant le contour du nuage. Coller 6 ronds sur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autour des ronds. Recouvrir le nuage d’encre. Tracer au feutre fin une ligne de ponts ascendants dans les ponts blancs et à l’intérieur des ronds collés.</a:t>
              </a:r>
              <a:endParaRPr lang="fr-FR" sz="1200" dirty="0">
                <a:solidFill>
                  <a:schemeClr val="tx1"/>
                </a:solidFill>
                <a:latin typeface="Script cole" pitchFamily="2" charset="0"/>
              </a:endParaRPr>
            </a:p>
          </p:txBody>
        </p:sp>
        <p:pic>
          <p:nvPicPr>
            <p:cNvPr id="11" name="Image 10">
              <a:extLst>
                <a:ext uri="{FF2B5EF4-FFF2-40B4-BE49-F238E27FC236}">
                  <a16:creationId xmlns:a16="http://schemas.microsoft.com/office/drawing/2014/main" id="{C533B95D-6B9E-CD68-36B1-C544A59C994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700" t="24162" r="8605" b="12683"/>
            <a:stretch/>
          </p:blipFill>
          <p:spPr>
            <a:xfrm rot="5400000">
              <a:off x="5301396" y="651657"/>
              <a:ext cx="1658106" cy="938403"/>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6C43716D-5F07-9747-9BED-4EF9E5C668F4}"/>
              </a:ext>
            </a:extLst>
          </p:cNvPr>
          <p:cNvGrpSpPr/>
          <p:nvPr/>
        </p:nvGrpSpPr>
        <p:grpSpPr>
          <a:xfrm>
            <a:off x="125729" y="3960312"/>
            <a:ext cx="6624736" cy="1964670"/>
            <a:chOff x="129158" y="164074"/>
            <a:chExt cx="6624736" cy="1964670"/>
          </a:xfrm>
        </p:grpSpPr>
        <p:sp>
          <p:nvSpPr>
            <p:cNvPr id="19" name="Rectangle 18">
              <a:extLst>
                <a:ext uri="{FF2B5EF4-FFF2-40B4-BE49-F238E27FC236}">
                  <a16:creationId xmlns:a16="http://schemas.microsoft.com/office/drawing/2014/main" id="{CD451DA5-370C-A7FB-E2BB-80B6341C3C61}"/>
                </a:ext>
              </a:extLst>
            </p:cNvPr>
            <p:cNvSpPr/>
            <p:nvPr/>
          </p:nvSpPr>
          <p:spPr>
            <a:xfrm>
              <a:off x="129158" y="1640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FB381ED9-D30B-123B-EB69-F05B2C3B9DED}"/>
                </a:ext>
              </a:extLst>
            </p:cNvPr>
            <p:cNvSpPr txBox="1"/>
            <p:nvPr/>
          </p:nvSpPr>
          <p:spPr>
            <a:xfrm>
              <a:off x="140017" y="18975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4.4 </a:t>
              </a:r>
              <a:r>
                <a:rPr lang="fr-FR" sz="1200" u="sng" dirty="0">
                  <a:latin typeface="Script cole" pitchFamily="2" charset="0"/>
                </a:rPr>
                <a:t>Les ponts</a:t>
              </a:r>
            </a:p>
            <a:p>
              <a:pPr algn="ctr"/>
              <a:r>
                <a:rPr lang="fr-FR" sz="1200" i="1" dirty="0">
                  <a:solidFill>
                    <a:schemeClr val="tx1"/>
                  </a:solidFill>
                  <a:latin typeface="Script cole" pitchFamily="2" charset="0"/>
                </a:rPr>
                <a:t>Séance « Nuage, </a:t>
              </a:r>
              <a:r>
                <a:rPr lang="fr-FR" sz="1200" i="1" dirty="0" err="1">
                  <a:solidFill>
                    <a:schemeClr val="tx1"/>
                  </a:solidFill>
                  <a:latin typeface="Script cole" pitchFamily="2" charset="0"/>
                </a:rPr>
                <a:t>drawing</a:t>
              </a:r>
              <a:r>
                <a:rPr lang="fr-FR" sz="1200" i="1" dirty="0">
                  <a:solidFill>
                    <a:schemeClr val="tx1"/>
                  </a:solidFill>
                  <a:latin typeface="Script cole" pitchFamily="2" charset="0"/>
                </a:rPr>
                <a:t> </a:t>
              </a:r>
              <a:r>
                <a:rPr lang="fr-FR" sz="1200" i="1" dirty="0" err="1">
                  <a:solidFill>
                    <a:schemeClr val="tx1"/>
                  </a:solidFill>
                  <a:latin typeface="Script cole" pitchFamily="2" charset="0"/>
                </a:rPr>
                <a:t>gum</a:t>
              </a:r>
              <a:r>
                <a:rPr lang="fr-FR" sz="1200" i="1" dirty="0">
                  <a:solidFill>
                    <a:schemeClr val="tx1"/>
                  </a:solidFill>
                  <a:latin typeface="Script cole" pitchFamily="2" charset="0"/>
                </a:rPr>
                <a:t>, encres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le mouvement de son geste à un support immobile.</a:t>
              </a:r>
            </a:p>
            <a:p>
              <a:pPr algn="just"/>
              <a:r>
                <a:rPr lang="fr-FR" sz="1200" dirty="0">
                  <a:latin typeface="Arial Rounded MT Bold" pitchFamily="34" charset="0"/>
                </a:rPr>
                <a:t>Tâche de l’enfant : </a:t>
              </a:r>
              <a:r>
                <a:rPr lang="fr-FR" sz="1200" dirty="0">
                  <a:latin typeface="Script cole" pitchFamily="2" charset="0"/>
                </a:rPr>
                <a:t>Découper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suivant le contour du nuage. Coller 6 ronds sur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autour des ronds. Recouvrir le nuage d’encre. Tracer au feutre fin une ligne de ponts ascendants dans les ponts blancs et à l’intérieur des ronds collés.</a:t>
              </a:r>
              <a:endParaRPr lang="fr-FR" sz="12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67A2DF9D-66A5-130E-7711-F964519E936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700" t="24162" r="8605" b="12683"/>
            <a:stretch/>
          </p:blipFill>
          <p:spPr>
            <a:xfrm rot="5400000">
              <a:off x="5301396" y="651657"/>
              <a:ext cx="1658106" cy="938403"/>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48CCADC6-FA5F-B0B5-17B3-7283E4552DDC}"/>
              </a:ext>
            </a:extLst>
          </p:cNvPr>
          <p:cNvGrpSpPr/>
          <p:nvPr/>
        </p:nvGrpSpPr>
        <p:grpSpPr>
          <a:xfrm>
            <a:off x="125729" y="5854630"/>
            <a:ext cx="6624736" cy="1964670"/>
            <a:chOff x="129158" y="164074"/>
            <a:chExt cx="6624736" cy="1964670"/>
          </a:xfrm>
        </p:grpSpPr>
        <p:sp>
          <p:nvSpPr>
            <p:cNvPr id="23" name="Rectangle 22">
              <a:extLst>
                <a:ext uri="{FF2B5EF4-FFF2-40B4-BE49-F238E27FC236}">
                  <a16:creationId xmlns:a16="http://schemas.microsoft.com/office/drawing/2014/main" id="{3B788DD6-5FE9-0AFB-C4D6-FCC4D866CBC1}"/>
                </a:ext>
              </a:extLst>
            </p:cNvPr>
            <p:cNvSpPr/>
            <p:nvPr/>
          </p:nvSpPr>
          <p:spPr>
            <a:xfrm>
              <a:off x="129158" y="1640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708A7571-95C2-8B21-668B-A558119823AE}"/>
                </a:ext>
              </a:extLst>
            </p:cNvPr>
            <p:cNvSpPr txBox="1"/>
            <p:nvPr/>
          </p:nvSpPr>
          <p:spPr>
            <a:xfrm>
              <a:off x="140017" y="18975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4.4 </a:t>
              </a:r>
              <a:r>
                <a:rPr lang="fr-FR" sz="1200" u="sng" dirty="0">
                  <a:latin typeface="Script cole" pitchFamily="2" charset="0"/>
                </a:rPr>
                <a:t>Les ponts</a:t>
              </a:r>
            </a:p>
            <a:p>
              <a:pPr algn="ctr"/>
              <a:r>
                <a:rPr lang="fr-FR" sz="1200" i="1" dirty="0">
                  <a:solidFill>
                    <a:schemeClr val="tx1"/>
                  </a:solidFill>
                  <a:latin typeface="Script cole" pitchFamily="2" charset="0"/>
                </a:rPr>
                <a:t>Séance « Nuage, </a:t>
              </a:r>
              <a:r>
                <a:rPr lang="fr-FR" sz="1200" i="1" dirty="0" err="1">
                  <a:solidFill>
                    <a:schemeClr val="tx1"/>
                  </a:solidFill>
                  <a:latin typeface="Script cole" pitchFamily="2" charset="0"/>
                </a:rPr>
                <a:t>drawing</a:t>
              </a:r>
              <a:r>
                <a:rPr lang="fr-FR" sz="1200" i="1" dirty="0">
                  <a:solidFill>
                    <a:schemeClr val="tx1"/>
                  </a:solidFill>
                  <a:latin typeface="Script cole" pitchFamily="2" charset="0"/>
                </a:rPr>
                <a:t> </a:t>
              </a:r>
              <a:r>
                <a:rPr lang="fr-FR" sz="1200" i="1" dirty="0" err="1">
                  <a:solidFill>
                    <a:schemeClr val="tx1"/>
                  </a:solidFill>
                  <a:latin typeface="Script cole" pitchFamily="2" charset="0"/>
                </a:rPr>
                <a:t>gum</a:t>
              </a:r>
              <a:r>
                <a:rPr lang="fr-FR" sz="1200" i="1" dirty="0">
                  <a:solidFill>
                    <a:schemeClr val="tx1"/>
                  </a:solidFill>
                  <a:latin typeface="Script cole" pitchFamily="2" charset="0"/>
                </a:rPr>
                <a:t>, encres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le mouvement de son geste à un support immobile.</a:t>
              </a:r>
            </a:p>
            <a:p>
              <a:pPr algn="just"/>
              <a:r>
                <a:rPr lang="fr-FR" sz="1200" dirty="0">
                  <a:latin typeface="Arial Rounded MT Bold" pitchFamily="34" charset="0"/>
                </a:rPr>
                <a:t>Tâche de l’enfant : </a:t>
              </a:r>
              <a:r>
                <a:rPr lang="fr-FR" sz="1200" dirty="0">
                  <a:latin typeface="Script cole" pitchFamily="2" charset="0"/>
                </a:rPr>
                <a:t>Découper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suivant le contour du nuage. Coller 6 ronds sur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autour des ronds. Recouvrir le nuage d’encre. Tracer au feutre fin une ligne de ponts ascendants dans les ponts blancs et à l’intérieur des ronds collés.</a:t>
              </a:r>
              <a:endParaRPr lang="fr-FR" sz="12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1C8F2B8D-92EC-6A96-98BC-A5A9BD6E2F8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700" t="24162" r="8605" b="12683"/>
            <a:stretch/>
          </p:blipFill>
          <p:spPr>
            <a:xfrm rot="5400000">
              <a:off x="5301396" y="651657"/>
              <a:ext cx="1658106" cy="938403"/>
            </a:xfrm>
            <a:prstGeom prst="rect">
              <a:avLst/>
            </a:prstGeom>
            <a:effectLst>
              <a:outerShdw blurRad="63500" sx="102000" sy="102000" algn="ctr" rotWithShape="0">
                <a:prstClr val="black">
                  <a:alpha val="40000"/>
                </a:prstClr>
              </a:outerShdw>
            </a:effectLst>
          </p:spPr>
        </p:pic>
      </p:grpSp>
      <p:grpSp>
        <p:nvGrpSpPr>
          <p:cNvPr id="26" name="Groupe 25">
            <a:extLst>
              <a:ext uri="{FF2B5EF4-FFF2-40B4-BE49-F238E27FC236}">
                <a16:creationId xmlns:a16="http://schemas.microsoft.com/office/drawing/2014/main" id="{E7D039AE-23F2-2B11-3FC7-9A5D861960B9}"/>
              </a:ext>
            </a:extLst>
          </p:cNvPr>
          <p:cNvGrpSpPr/>
          <p:nvPr/>
        </p:nvGrpSpPr>
        <p:grpSpPr>
          <a:xfrm>
            <a:off x="122300" y="7761880"/>
            <a:ext cx="6624736" cy="1964670"/>
            <a:chOff x="129158" y="164074"/>
            <a:chExt cx="6624736" cy="1964670"/>
          </a:xfrm>
        </p:grpSpPr>
        <p:sp>
          <p:nvSpPr>
            <p:cNvPr id="27" name="Rectangle 26">
              <a:extLst>
                <a:ext uri="{FF2B5EF4-FFF2-40B4-BE49-F238E27FC236}">
                  <a16:creationId xmlns:a16="http://schemas.microsoft.com/office/drawing/2014/main" id="{65122AEE-F113-E367-EF11-5BF717C1308D}"/>
                </a:ext>
              </a:extLst>
            </p:cNvPr>
            <p:cNvSpPr/>
            <p:nvPr/>
          </p:nvSpPr>
          <p:spPr>
            <a:xfrm>
              <a:off x="129158" y="1640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a:extLst>
                <a:ext uri="{FF2B5EF4-FFF2-40B4-BE49-F238E27FC236}">
                  <a16:creationId xmlns:a16="http://schemas.microsoft.com/office/drawing/2014/main" id="{83ECE818-45B4-6F9C-5A02-56DC9E96F4B7}"/>
                </a:ext>
              </a:extLst>
            </p:cNvPr>
            <p:cNvSpPr txBox="1"/>
            <p:nvPr/>
          </p:nvSpPr>
          <p:spPr>
            <a:xfrm>
              <a:off x="140017" y="18975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4.4 </a:t>
              </a:r>
              <a:r>
                <a:rPr lang="fr-FR" sz="1200" u="sng" dirty="0">
                  <a:latin typeface="Script cole" pitchFamily="2" charset="0"/>
                </a:rPr>
                <a:t>Les ponts</a:t>
              </a:r>
            </a:p>
            <a:p>
              <a:pPr algn="ctr"/>
              <a:r>
                <a:rPr lang="fr-FR" sz="1200" i="1" dirty="0">
                  <a:solidFill>
                    <a:schemeClr val="tx1"/>
                  </a:solidFill>
                  <a:latin typeface="Script cole" pitchFamily="2" charset="0"/>
                </a:rPr>
                <a:t>Séance « Nuage, </a:t>
              </a:r>
              <a:r>
                <a:rPr lang="fr-FR" sz="1200" i="1" dirty="0" err="1">
                  <a:solidFill>
                    <a:schemeClr val="tx1"/>
                  </a:solidFill>
                  <a:latin typeface="Script cole" pitchFamily="2" charset="0"/>
                </a:rPr>
                <a:t>drawing</a:t>
              </a:r>
              <a:r>
                <a:rPr lang="fr-FR" sz="1200" i="1" dirty="0">
                  <a:solidFill>
                    <a:schemeClr val="tx1"/>
                  </a:solidFill>
                  <a:latin typeface="Script cole" pitchFamily="2" charset="0"/>
                </a:rPr>
                <a:t> </a:t>
              </a:r>
              <a:r>
                <a:rPr lang="fr-FR" sz="1200" i="1" dirty="0" err="1">
                  <a:solidFill>
                    <a:schemeClr val="tx1"/>
                  </a:solidFill>
                  <a:latin typeface="Script cole" pitchFamily="2" charset="0"/>
                </a:rPr>
                <a:t>gum</a:t>
              </a:r>
              <a:r>
                <a:rPr lang="fr-FR" sz="1200" i="1" dirty="0">
                  <a:solidFill>
                    <a:schemeClr val="tx1"/>
                  </a:solidFill>
                  <a:latin typeface="Script cole" pitchFamily="2" charset="0"/>
                </a:rPr>
                <a:t>, encres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le mouvement de son geste à un support immobile.</a:t>
              </a:r>
            </a:p>
            <a:p>
              <a:pPr algn="just"/>
              <a:r>
                <a:rPr lang="fr-FR" sz="1200" dirty="0">
                  <a:latin typeface="Arial Rounded MT Bold" pitchFamily="34" charset="0"/>
                </a:rPr>
                <a:t>Tâche de l’enfant : </a:t>
              </a:r>
              <a:r>
                <a:rPr lang="fr-FR" sz="1200" dirty="0">
                  <a:latin typeface="Script cole" pitchFamily="2" charset="0"/>
                </a:rPr>
                <a:t>Découper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suivant le contour du nuage. Coller 6 ronds sur le nuage. Tracer au </a:t>
              </a:r>
              <a:r>
                <a:rPr lang="fr-FR" sz="1200" dirty="0" err="1">
                  <a:latin typeface="Script cole" pitchFamily="2" charset="0"/>
                </a:rPr>
                <a:t>drawing</a:t>
              </a:r>
              <a:r>
                <a:rPr lang="fr-FR" sz="1200" dirty="0">
                  <a:latin typeface="Script cole" pitchFamily="2" charset="0"/>
                </a:rPr>
                <a:t> </a:t>
              </a:r>
              <a:r>
                <a:rPr lang="fr-FR" sz="1200" dirty="0" err="1">
                  <a:latin typeface="Script cole" pitchFamily="2" charset="0"/>
                </a:rPr>
                <a:t>gum</a:t>
              </a:r>
              <a:r>
                <a:rPr lang="fr-FR" sz="1200" dirty="0">
                  <a:latin typeface="Script cole" pitchFamily="2" charset="0"/>
                </a:rPr>
                <a:t> des ponts autour des ronds. Recouvrir le nuage d’encre. Tracer au feutre fin une ligne de ponts ascendants dans les ponts blancs et à l’intérieur des ronds collés.</a:t>
              </a:r>
              <a:endParaRPr lang="fr-FR" sz="1200" dirty="0">
                <a:solidFill>
                  <a:schemeClr val="tx1"/>
                </a:solidFill>
                <a:latin typeface="Script cole" pitchFamily="2" charset="0"/>
              </a:endParaRPr>
            </a:p>
          </p:txBody>
        </p:sp>
        <p:pic>
          <p:nvPicPr>
            <p:cNvPr id="29" name="Image 28">
              <a:extLst>
                <a:ext uri="{FF2B5EF4-FFF2-40B4-BE49-F238E27FC236}">
                  <a16:creationId xmlns:a16="http://schemas.microsoft.com/office/drawing/2014/main" id="{180B0BA8-0620-4085-68AE-5E8DAFDE379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700" t="24162" r="8605" b="12683"/>
            <a:stretch/>
          </p:blipFill>
          <p:spPr>
            <a:xfrm rot="5400000">
              <a:off x="5301396" y="651657"/>
              <a:ext cx="1658106" cy="938403"/>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70045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C18E23B0-A635-1D70-0EB1-2B75CE0AFAC0}"/>
              </a:ext>
            </a:extLst>
          </p:cNvPr>
          <p:cNvGrpSpPr/>
          <p:nvPr/>
        </p:nvGrpSpPr>
        <p:grpSpPr>
          <a:xfrm>
            <a:off x="129158" y="2077642"/>
            <a:ext cx="6624736" cy="1913568"/>
            <a:chOff x="129158" y="2077642"/>
            <a:chExt cx="6624736" cy="1913568"/>
          </a:xfrm>
        </p:grpSpPr>
        <p:sp>
          <p:nvSpPr>
            <p:cNvPr id="14" name="Rectangle 13"/>
            <p:cNvSpPr/>
            <p:nvPr/>
          </p:nvSpPr>
          <p:spPr>
            <a:xfrm>
              <a:off x="129158" y="20776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77642"/>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4.5 </a:t>
              </a:r>
              <a:r>
                <a:rPr lang="fr-FR" sz="1300" u="sng" dirty="0">
                  <a:latin typeface="Script cole" pitchFamily="2" charset="0"/>
                </a:rPr>
                <a:t>Les ponts</a:t>
              </a:r>
            </a:p>
            <a:p>
              <a:pPr algn="ctr"/>
              <a:r>
                <a:rPr lang="fr-FR" sz="1300" i="1" dirty="0">
                  <a:solidFill>
                    <a:schemeClr val="tx1"/>
                  </a:solidFill>
                  <a:latin typeface="Script cole" pitchFamily="2" charset="0"/>
                </a:rPr>
                <a:t>Séance « Fleurs et feutres fins»</a:t>
              </a:r>
            </a:p>
            <a:p>
              <a:pPr algn="just"/>
              <a:r>
                <a:rPr lang="fr-FR" sz="1300" dirty="0">
                  <a:solidFill>
                    <a:schemeClr val="tx1"/>
                  </a:solidFill>
                  <a:latin typeface="Arial Rounded MT Bold" pitchFamily="34" charset="0"/>
                </a:rPr>
                <a:t>Objectifs : </a:t>
              </a:r>
              <a:r>
                <a:rPr lang="fr-FR" sz="1300" dirty="0">
                  <a:latin typeface="Script cole" pitchFamily="2" charset="0"/>
                </a:rPr>
                <a:t>Maintenir le geste requis en orientant correctement le support.</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deux fleurs et les coller sur une feuille. Tracer au feutre fin une rangée de petits ponts ascendants en suivant les contours extérieurs des fleurs. Remplir l’intérieur des fleurs de petits ponts accolés en changeant de couleur à chaque rangée.</a:t>
              </a:r>
              <a:endParaRPr lang="fr-FR" sz="1300" dirty="0">
                <a:solidFill>
                  <a:schemeClr val="tx1"/>
                </a:solidFill>
                <a:latin typeface="Script cole" pitchFamily="2" charset="0"/>
              </a:endParaRPr>
            </a:p>
          </p:txBody>
        </p:sp>
        <p:pic>
          <p:nvPicPr>
            <p:cNvPr id="3" name="Imag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136" t="22117" r="5855" b="11560"/>
            <a:stretch/>
          </p:blipFill>
          <p:spPr>
            <a:xfrm>
              <a:off x="4988124" y="2510538"/>
              <a:ext cx="1690614" cy="1121145"/>
            </a:xfrm>
            <a:prstGeom prst="rect">
              <a:avLst/>
            </a:prstGeom>
            <a:effectLst>
              <a:outerShdw blurRad="63500" sx="102000" sy="102000" algn="ctr" rotWithShape="0">
                <a:prstClr val="black">
                  <a:alpha val="40000"/>
                </a:prstClr>
              </a:outerShdw>
            </a:effectLst>
          </p:spPr>
        </p:pic>
      </p:grpSp>
      <p:grpSp>
        <p:nvGrpSpPr>
          <p:cNvPr id="8" name="Groupe 7">
            <a:extLst>
              <a:ext uri="{FF2B5EF4-FFF2-40B4-BE49-F238E27FC236}">
                <a16:creationId xmlns:a16="http://schemas.microsoft.com/office/drawing/2014/main" id="{F07D0790-BB11-27A8-BA7C-6400EFAE05C9}"/>
              </a:ext>
            </a:extLst>
          </p:cNvPr>
          <p:cNvGrpSpPr/>
          <p:nvPr/>
        </p:nvGrpSpPr>
        <p:grpSpPr>
          <a:xfrm>
            <a:off x="125729" y="173400"/>
            <a:ext cx="6624736" cy="1913568"/>
            <a:chOff x="129158" y="2077642"/>
            <a:chExt cx="6624736" cy="1913568"/>
          </a:xfrm>
        </p:grpSpPr>
        <p:sp>
          <p:nvSpPr>
            <p:cNvPr id="9" name="Rectangle 8">
              <a:extLst>
                <a:ext uri="{FF2B5EF4-FFF2-40B4-BE49-F238E27FC236}">
                  <a16:creationId xmlns:a16="http://schemas.microsoft.com/office/drawing/2014/main" id="{615A3004-9F40-86B9-F64F-FC42706F3275}"/>
                </a:ext>
              </a:extLst>
            </p:cNvPr>
            <p:cNvSpPr/>
            <p:nvPr/>
          </p:nvSpPr>
          <p:spPr>
            <a:xfrm>
              <a:off x="129158" y="20776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D51D4D32-DDFA-5CE2-A933-20262AC17BDA}"/>
                </a:ext>
              </a:extLst>
            </p:cNvPr>
            <p:cNvSpPr txBox="1"/>
            <p:nvPr/>
          </p:nvSpPr>
          <p:spPr>
            <a:xfrm>
              <a:off x="140017" y="2077642"/>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4.5 </a:t>
              </a:r>
              <a:r>
                <a:rPr lang="fr-FR" sz="1300" u="sng" dirty="0">
                  <a:latin typeface="Script cole" pitchFamily="2" charset="0"/>
                </a:rPr>
                <a:t>Les ponts</a:t>
              </a:r>
            </a:p>
            <a:p>
              <a:pPr algn="ctr"/>
              <a:r>
                <a:rPr lang="fr-FR" sz="1300" i="1" dirty="0">
                  <a:solidFill>
                    <a:schemeClr val="tx1"/>
                  </a:solidFill>
                  <a:latin typeface="Script cole" pitchFamily="2" charset="0"/>
                </a:rPr>
                <a:t>Séance « Fleurs et feutres fins»</a:t>
              </a:r>
            </a:p>
            <a:p>
              <a:pPr algn="just"/>
              <a:r>
                <a:rPr lang="fr-FR" sz="1300" dirty="0">
                  <a:solidFill>
                    <a:schemeClr val="tx1"/>
                  </a:solidFill>
                  <a:latin typeface="Arial Rounded MT Bold" pitchFamily="34" charset="0"/>
                </a:rPr>
                <a:t>Objectifs : </a:t>
              </a:r>
              <a:r>
                <a:rPr lang="fr-FR" sz="1300" dirty="0">
                  <a:latin typeface="Script cole" pitchFamily="2" charset="0"/>
                </a:rPr>
                <a:t>Maintenir le geste requis en orientant correctement le support.</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deux fleurs et les coller sur une feuille. Tracer au feutre fin une rangée de petits ponts ascendants en suivant les contours extérieurs des fleurs. Remplir l’intérieur des fleurs de petits ponts accolés en changeant de couleur à chaque rangée.</a:t>
              </a:r>
              <a:endParaRPr lang="fr-FR" sz="1300" dirty="0">
                <a:solidFill>
                  <a:schemeClr val="tx1"/>
                </a:solidFill>
                <a:latin typeface="Script cole" pitchFamily="2" charset="0"/>
              </a:endParaRPr>
            </a:p>
          </p:txBody>
        </p:sp>
        <p:pic>
          <p:nvPicPr>
            <p:cNvPr id="11" name="Image 10">
              <a:extLst>
                <a:ext uri="{FF2B5EF4-FFF2-40B4-BE49-F238E27FC236}">
                  <a16:creationId xmlns:a16="http://schemas.microsoft.com/office/drawing/2014/main" id="{C421258B-1FE5-0FF7-91C7-C1EBE21306F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136" t="22117" r="5855" b="11560"/>
            <a:stretch/>
          </p:blipFill>
          <p:spPr>
            <a:xfrm>
              <a:off x="4988124" y="2510538"/>
              <a:ext cx="1690614" cy="1121145"/>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955459F6-4A99-E29A-DD0E-32C9B6F53129}"/>
              </a:ext>
            </a:extLst>
          </p:cNvPr>
          <p:cNvGrpSpPr/>
          <p:nvPr/>
        </p:nvGrpSpPr>
        <p:grpSpPr>
          <a:xfrm>
            <a:off x="122300" y="5878274"/>
            <a:ext cx="6624736" cy="1913568"/>
            <a:chOff x="129158" y="2077642"/>
            <a:chExt cx="6624736" cy="1913568"/>
          </a:xfrm>
        </p:grpSpPr>
        <p:sp>
          <p:nvSpPr>
            <p:cNvPr id="19" name="Rectangle 18">
              <a:extLst>
                <a:ext uri="{FF2B5EF4-FFF2-40B4-BE49-F238E27FC236}">
                  <a16:creationId xmlns:a16="http://schemas.microsoft.com/office/drawing/2014/main" id="{53B72A5F-49FA-A3C4-46A9-EA7FCCABB428}"/>
                </a:ext>
              </a:extLst>
            </p:cNvPr>
            <p:cNvSpPr/>
            <p:nvPr/>
          </p:nvSpPr>
          <p:spPr>
            <a:xfrm>
              <a:off x="129158" y="20776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489EC78E-D3E8-0326-3C1B-52FD16581CCF}"/>
                </a:ext>
              </a:extLst>
            </p:cNvPr>
            <p:cNvSpPr txBox="1"/>
            <p:nvPr/>
          </p:nvSpPr>
          <p:spPr>
            <a:xfrm>
              <a:off x="140017" y="2077642"/>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4.5 </a:t>
              </a:r>
              <a:r>
                <a:rPr lang="fr-FR" sz="1300" u="sng" dirty="0">
                  <a:latin typeface="Script cole" pitchFamily="2" charset="0"/>
                </a:rPr>
                <a:t>Les ponts</a:t>
              </a:r>
            </a:p>
            <a:p>
              <a:pPr algn="ctr"/>
              <a:r>
                <a:rPr lang="fr-FR" sz="1300" i="1" dirty="0">
                  <a:solidFill>
                    <a:schemeClr val="tx1"/>
                  </a:solidFill>
                  <a:latin typeface="Script cole" pitchFamily="2" charset="0"/>
                </a:rPr>
                <a:t>Séance « Fleurs et feutres fins»</a:t>
              </a:r>
            </a:p>
            <a:p>
              <a:pPr algn="just"/>
              <a:r>
                <a:rPr lang="fr-FR" sz="1300" dirty="0">
                  <a:solidFill>
                    <a:schemeClr val="tx1"/>
                  </a:solidFill>
                  <a:latin typeface="Arial Rounded MT Bold" pitchFamily="34" charset="0"/>
                </a:rPr>
                <a:t>Objectifs : </a:t>
              </a:r>
              <a:r>
                <a:rPr lang="fr-FR" sz="1300" dirty="0">
                  <a:latin typeface="Script cole" pitchFamily="2" charset="0"/>
                </a:rPr>
                <a:t>Maintenir le geste requis en orientant correctement le support.</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deux fleurs et les coller sur une feuille. Tracer au feutre fin une rangée de petits ponts ascendants en suivant les contours extérieurs des fleurs. Remplir l’intérieur des fleurs de petits ponts accolés en changeant de couleur à chaque rangée.</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407F2122-E3C1-BE71-CDEF-8BAECC3E610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136" t="22117" r="5855" b="11560"/>
            <a:stretch/>
          </p:blipFill>
          <p:spPr>
            <a:xfrm>
              <a:off x="4988124" y="2510538"/>
              <a:ext cx="1690614" cy="1121145"/>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AE58B398-F6C6-EB76-5A0A-97679630B690}"/>
              </a:ext>
            </a:extLst>
          </p:cNvPr>
          <p:cNvGrpSpPr/>
          <p:nvPr/>
        </p:nvGrpSpPr>
        <p:grpSpPr>
          <a:xfrm>
            <a:off x="133159" y="3974032"/>
            <a:ext cx="6624736" cy="1913568"/>
            <a:chOff x="129158" y="2077642"/>
            <a:chExt cx="6624736" cy="1913568"/>
          </a:xfrm>
        </p:grpSpPr>
        <p:sp>
          <p:nvSpPr>
            <p:cNvPr id="23" name="Rectangle 22">
              <a:extLst>
                <a:ext uri="{FF2B5EF4-FFF2-40B4-BE49-F238E27FC236}">
                  <a16:creationId xmlns:a16="http://schemas.microsoft.com/office/drawing/2014/main" id="{A7B33888-620B-E38B-0191-BDDAE1CCE4DB}"/>
                </a:ext>
              </a:extLst>
            </p:cNvPr>
            <p:cNvSpPr/>
            <p:nvPr/>
          </p:nvSpPr>
          <p:spPr>
            <a:xfrm>
              <a:off x="129158" y="20776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A416CBAB-A1F5-94A8-26E7-E27CC200F7D7}"/>
                </a:ext>
              </a:extLst>
            </p:cNvPr>
            <p:cNvSpPr txBox="1"/>
            <p:nvPr/>
          </p:nvSpPr>
          <p:spPr>
            <a:xfrm>
              <a:off x="140017" y="2077642"/>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4.5 </a:t>
              </a:r>
              <a:r>
                <a:rPr lang="fr-FR" sz="1300" u="sng" dirty="0">
                  <a:latin typeface="Script cole" pitchFamily="2" charset="0"/>
                </a:rPr>
                <a:t>Les ponts</a:t>
              </a:r>
            </a:p>
            <a:p>
              <a:pPr algn="ctr"/>
              <a:r>
                <a:rPr lang="fr-FR" sz="1300" i="1" dirty="0">
                  <a:solidFill>
                    <a:schemeClr val="tx1"/>
                  </a:solidFill>
                  <a:latin typeface="Script cole" pitchFamily="2" charset="0"/>
                </a:rPr>
                <a:t>Séance « Fleurs et feutres fins»</a:t>
              </a:r>
            </a:p>
            <a:p>
              <a:pPr algn="just"/>
              <a:r>
                <a:rPr lang="fr-FR" sz="1300" dirty="0">
                  <a:solidFill>
                    <a:schemeClr val="tx1"/>
                  </a:solidFill>
                  <a:latin typeface="Arial Rounded MT Bold" pitchFamily="34" charset="0"/>
                </a:rPr>
                <a:t>Objectifs : </a:t>
              </a:r>
              <a:r>
                <a:rPr lang="fr-FR" sz="1300" dirty="0">
                  <a:latin typeface="Script cole" pitchFamily="2" charset="0"/>
                </a:rPr>
                <a:t>Maintenir le geste requis en orientant correctement le support.</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deux fleurs et les coller sur une feuille. Tracer au feutre fin une rangée de petits ponts ascendants en suivant les contours extérieurs des fleurs. Remplir l’intérieur des fleurs de petits ponts accolés en changeant de couleur à chaque rangée.</a:t>
              </a:r>
              <a:endParaRPr lang="fr-FR" sz="13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AA39EA74-45B2-B7E7-89EC-C3E11AD724C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136" t="22117" r="5855" b="11560"/>
            <a:stretch/>
          </p:blipFill>
          <p:spPr>
            <a:xfrm>
              <a:off x="4988124" y="2510538"/>
              <a:ext cx="1690614" cy="1121145"/>
            </a:xfrm>
            <a:prstGeom prst="rect">
              <a:avLst/>
            </a:prstGeom>
            <a:effectLst>
              <a:outerShdw blurRad="63500" sx="102000" sy="102000" algn="ctr" rotWithShape="0">
                <a:prstClr val="black">
                  <a:alpha val="40000"/>
                </a:prstClr>
              </a:outerShdw>
            </a:effectLst>
          </p:spPr>
        </p:pic>
      </p:grpSp>
      <p:grpSp>
        <p:nvGrpSpPr>
          <p:cNvPr id="26" name="Groupe 25">
            <a:extLst>
              <a:ext uri="{FF2B5EF4-FFF2-40B4-BE49-F238E27FC236}">
                <a16:creationId xmlns:a16="http://schemas.microsoft.com/office/drawing/2014/main" id="{876B830A-8DB8-46D5-AD94-E3AE9C75A83B}"/>
              </a:ext>
            </a:extLst>
          </p:cNvPr>
          <p:cNvGrpSpPr/>
          <p:nvPr/>
        </p:nvGrpSpPr>
        <p:grpSpPr>
          <a:xfrm>
            <a:off x="131404" y="7761312"/>
            <a:ext cx="6624736" cy="1913568"/>
            <a:chOff x="129158" y="2077642"/>
            <a:chExt cx="6624736" cy="1913568"/>
          </a:xfrm>
        </p:grpSpPr>
        <p:sp>
          <p:nvSpPr>
            <p:cNvPr id="27" name="Rectangle 26">
              <a:extLst>
                <a:ext uri="{FF2B5EF4-FFF2-40B4-BE49-F238E27FC236}">
                  <a16:creationId xmlns:a16="http://schemas.microsoft.com/office/drawing/2014/main" id="{D6A8FC04-B955-20D7-AF7C-1B263A3BA4FF}"/>
                </a:ext>
              </a:extLst>
            </p:cNvPr>
            <p:cNvSpPr/>
            <p:nvPr/>
          </p:nvSpPr>
          <p:spPr>
            <a:xfrm>
              <a:off x="129158" y="20776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a:extLst>
                <a:ext uri="{FF2B5EF4-FFF2-40B4-BE49-F238E27FC236}">
                  <a16:creationId xmlns:a16="http://schemas.microsoft.com/office/drawing/2014/main" id="{3E948ABE-8D7F-0DB0-23BE-4CE5E1C1D4D6}"/>
                </a:ext>
              </a:extLst>
            </p:cNvPr>
            <p:cNvSpPr txBox="1"/>
            <p:nvPr/>
          </p:nvSpPr>
          <p:spPr>
            <a:xfrm>
              <a:off x="140017" y="2077642"/>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4.5 </a:t>
              </a:r>
              <a:r>
                <a:rPr lang="fr-FR" sz="1300" u="sng" dirty="0">
                  <a:latin typeface="Script cole" pitchFamily="2" charset="0"/>
                </a:rPr>
                <a:t>Les ponts</a:t>
              </a:r>
            </a:p>
            <a:p>
              <a:pPr algn="ctr"/>
              <a:r>
                <a:rPr lang="fr-FR" sz="1300" i="1" dirty="0">
                  <a:solidFill>
                    <a:schemeClr val="tx1"/>
                  </a:solidFill>
                  <a:latin typeface="Script cole" pitchFamily="2" charset="0"/>
                </a:rPr>
                <a:t>Séance « Fleurs et feutres fins»</a:t>
              </a:r>
            </a:p>
            <a:p>
              <a:pPr algn="just"/>
              <a:r>
                <a:rPr lang="fr-FR" sz="1300" dirty="0">
                  <a:solidFill>
                    <a:schemeClr val="tx1"/>
                  </a:solidFill>
                  <a:latin typeface="Arial Rounded MT Bold" pitchFamily="34" charset="0"/>
                </a:rPr>
                <a:t>Objectifs : </a:t>
              </a:r>
              <a:r>
                <a:rPr lang="fr-FR" sz="1300" dirty="0">
                  <a:latin typeface="Script cole" pitchFamily="2" charset="0"/>
                </a:rPr>
                <a:t>Maintenir le geste requis en orientant correctement le support.</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deux fleurs et les coller sur une feuille. Tracer au feutre fin une rangée de petits ponts ascendants en suivant les contours extérieurs des fleurs. Remplir l’intérieur des fleurs de petits ponts accolés en changeant de couleur à chaque rangée.</a:t>
              </a:r>
              <a:endParaRPr lang="fr-FR" sz="1300" dirty="0">
                <a:solidFill>
                  <a:schemeClr val="tx1"/>
                </a:solidFill>
                <a:latin typeface="Script cole" pitchFamily="2" charset="0"/>
              </a:endParaRPr>
            </a:p>
          </p:txBody>
        </p:sp>
        <p:pic>
          <p:nvPicPr>
            <p:cNvPr id="29" name="Image 28">
              <a:extLst>
                <a:ext uri="{FF2B5EF4-FFF2-40B4-BE49-F238E27FC236}">
                  <a16:creationId xmlns:a16="http://schemas.microsoft.com/office/drawing/2014/main" id="{F1857005-B016-09C8-45DF-6B182BB5BF1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136" t="22117" r="5855" b="11560"/>
            <a:stretch/>
          </p:blipFill>
          <p:spPr>
            <a:xfrm>
              <a:off x="4988124" y="2510538"/>
              <a:ext cx="1690614" cy="112114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93742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866259AE-F4D8-AB84-B659-91EF5A42F58E}"/>
              </a:ext>
            </a:extLst>
          </p:cNvPr>
          <p:cNvGrpSpPr/>
          <p:nvPr/>
        </p:nvGrpSpPr>
        <p:grpSpPr>
          <a:xfrm>
            <a:off x="129158" y="3991210"/>
            <a:ext cx="6624736" cy="1913568"/>
            <a:chOff x="129158" y="3991210"/>
            <a:chExt cx="6624736" cy="1913568"/>
          </a:xfrm>
        </p:grpSpPr>
        <p:sp>
          <p:nvSpPr>
            <p:cNvPr id="16" name="Rectangle 15"/>
            <p:cNvSpPr/>
            <p:nvPr/>
          </p:nvSpPr>
          <p:spPr>
            <a:xfrm>
              <a:off x="129158" y="39912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91210"/>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5.1 </a:t>
              </a:r>
              <a:r>
                <a:rPr lang="fr-FR" sz="1300" u="sng" dirty="0">
                  <a:latin typeface="Script cole" pitchFamily="2" charset="0"/>
                </a:rPr>
                <a:t>Les boucles</a:t>
              </a:r>
            </a:p>
            <a:p>
              <a:pPr algn="ctr"/>
              <a:r>
                <a:rPr lang="fr-FR" sz="1300" i="1" dirty="0">
                  <a:solidFill>
                    <a:schemeClr val="tx1"/>
                  </a:solidFill>
                  <a:latin typeface="Script cole" pitchFamily="2" charset="0"/>
                </a:rPr>
                <a:t>Séance « Bandes de papier et feutres fins de couleur»</a:t>
              </a:r>
            </a:p>
            <a:p>
              <a:pPr algn="just"/>
              <a:r>
                <a:rPr lang="fr-FR" sz="1300" dirty="0">
                  <a:solidFill>
                    <a:schemeClr val="tx1"/>
                  </a:solidFill>
                  <a:latin typeface="Arial Rounded MT Bold" pitchFamily="34" charset="0"/>
                </a:rPr>
                <a:t>Objectifs : </a:t>
              </a:r>
              <a:r>
                <a:rPr lang="fr-FR" sz="1300" dirty="0">
                  <a:latin typeface="Script cole" pitchFamily="2" charset="0"/>
                </a:rPr>
                <a:t>Arrêter son geste en fonction de l’espace imparti.</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bandes de couleur partout et dans tous les sens sur la feuille. Tracer au feutre fin noir des lignes de boucles ascendantes sur les bandes collées. Tracer au feutre fin de couleur des rangées de boucles ascendantes dans les espaces délimités par les bandes.</a:t>
              </a: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52" t="20185" r="6207" b="9412"/>
            <a:stretch/>
          </p:blipFill>
          <p:spPr>
            <a:xfrm>
              <a:off x="5014195" y="4429123"/>
              <a:ext cx="1669440" cy="1099941"/>
            </a:xfrm>
            <a:prstGeom prst="rect">
              <a:avLst/>
            </a:prstGeom>
            <a:effectLst>
              <a:outerShdw blurRad="63500" sx="102000" sy="102000" algn="ctr" rotWithShape="0">
                <a:prstClr val="black">
                  <a:alpha val="40000"/>
                </a:prstClr>
              </a:outerShdw>
            </a:effectLst>
          </p:spPr>
        </p:pic>
      </p:grpSp>
      <p:grpSp>
        <p:nvGrpSpPr>
          <p:cNvPr id="8" name="Groupe 7">
            <a:extLst>
              <a:ext uri="{FF2B5EF4-FFF2-40B4-BE49-F238E27FC236}">
                <a16:creationId xmlns:a16="http://schemas.microsoft.com/office/drawing/2014/main" id="{07D8D421-96E2-B9A7-C039-B6921AF061BD}"/>
              </a:ext>
            </a:extLst>
          </p:cNvPr>
          <p:cNvGrpSpPr/>
          <p:nvPr/>
        </p:nvGrpSpPr>
        <p:grpSpPr>
          <a:xfrm>
            <a:off x="125729" y="2089040"/>
            <a:ext cx="6624736" cy="1913568"/>
            <a:chOff x="129158" y="3991210"/>
            <a:chExt cx="6624736" cy="1913568"/>
          </a:xfrm>
        </p:grpSpPr>
        <p:sp>
          <p:nvSpPr>
            <p:cNvPr id="9" name="Rectangle 8">
              <a:extLst>
                <a:ext uri="{FF2B5EF4-FFF2-40B4-BE49-F238E27FC236}">
                  <a16:creationId xmlns:a16="http://schemas.microsoft.com/office/drawing/2014/main" id="{26B66472-5D4D-74E7-05D8-8093EC8A41A0}"/>
                </a:ext>
              </a:extLst>
            </p:cNvPr>
            <p:cNvSpPr/>
            <p:nvPr/>
          </p:nvSpPr>
          <p:spPr>
            <a:xfrm>
              <a:off x="129158" y="39912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BB52A6D5-B0B7-90D3-0CB8-F70946D3D392}"/>
                </a:ext>
              </a:extLst>
            </p:cNvPr>
            <p:cNvSpPr txBox="1"/>
            <p:nvPr/>
          </p:nvSpPr>
          <p:spPr>
            <a:xfrm>
              <a:off x="140017" y="3991210"/>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5.1 </a:t>
              </a:r>
              <a:r>
                <a:rPr lang="fr-FR" sz="1300" u="sng" dirty="0">
                  <a:latin typeface="Script cole" pitchFamily="2" charset="0"/>
                </a:rPr>
                <a:t>Les boucles</a:t>
              </a:r>
            </a:p>
            <a:p>
              <a:pPr algn="ctr"/>
              <a:r>
                <a:rPr lang="fr-FR" sz="1300" i="1" dirty="0">
                  <a:solidFill>
                    <a:schemeClr val="tx1"/>
                  </a:solidFill>
                  <a:latin typeface="Script cole" pitchFamily="2" charset="0"/>
                </a:rPr>
                <a:t>Séance « Bandes de papier et feutres fins de couleur»</a:t>
              </a:r>
            </a:p>
            <a:p>
              <a:pPr algn="just"/>
              <a:r>
                <a:rPr lang="fr-FR" sz="1300" dirty="0">
                  <a:solidFill>
                    <a:schemeClr val="tx1"/>
                  </a:solidFill>
                  <a:latin typeface="Arial Rounded MT Bold" pitchFamily="34" charset="0"/>
                </a:rPr>
                <a:t>Objectifs : </a:t>
              </a:r>
              <a:r>
                <a:rPr lang="fr-FR" sz="1300" dirty="0">
                  <a:latin typeface="Script cole" pitchFamily="2" charset="0"/>
                </a:rPr>
                <a:t>Arrêter son geste en fonction de l’espace imparti.</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bandes de couleur partout et dans tous les sens sur la feuille. Tracer au feutre fin noir des lignes de boucles ascendantes sur les bandes collées. Tracer au feutre fin de couleur des rangées de boucles ascendantes dans les espaces délimités par les bandes.</a:t>
              </a:r>
            </a:p>
          </p:txBody>
        </p:sp>
        <p:pic>
          <p:nvPicPr>
            <p:cNvPr id="11" name="Image 10">
              <a:extLst>
                <a:ext uri="{FF2B5EF4-FFF2-40B4-BE49-F238E27FC236}">
                  <a16:creationId xmlns:a16="http://schemas.microsoft.com/office/drawing/2014/main" id="{2D3C6F5C-C94A-86F2-7F80-B7CFAC31D14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52" t="20185" r="6207" b="9412"/>
            <a:stretch/>
          </p:blipFill>
          <p:spPr>
            <a:xfrm>
              <a:off x="5014195" y="4429123"/>
              <a:ext cx="1669440" cy="1099941"/>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B155E617-E4C9-8FD6-274F-F29800532775}"/>
              </a:ext>
            </a:extLst>
          </p:cNvPr>
          <p:cNvGrpSpPr/>
          <p:nvPr/>
        </p:nvGrpSpPr>
        <p:grpSpPr>
          <a:xfrm>
            <a:off x="122300" y="187688"/>
            <a:ext cx="6624736" cy="1913568"/>
            <a:chOff x="129158" y="3991210"/>
            <a:chExt cx="6624736" cy="1913568"/>
          </a:xfrm>
        </p:grpSpPr>
        <p:sp>
          <p:nvSpPr>
            <p:cNvPr id="19" name="Rectangle 18">
              <a:extLst>
                <a:ext uri="{FF2B5EF4-FFF2-40B4-BE49-F238E27FC236}">
                  <a16:creationId xmlns:a16="http://schemas.microsoft.com/office/drawing/2014/main" id="{29E11F5F-A6A6-66AE-8E23-65B3CAD56EE1}"/>
                </a:ext>
              </a:extLst>
            </p:cNvPr>
            <p:cNvSpPr/>
            <p:nvPr/>
          </p:nvSpPr>
          <p:spPr>
            <a:xfrm>
              <a:off x="129158" y="39912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973F19EB-097E-749E-BF4F-A56678C57EF9}"/>
                </a:ext>
              </a:extLst>
            </p:cNvPr>
            <p:cNvSpPr txBox="1"/>
            <p:nvPr/>
          </p:nvSpPr>
          <p:spPr>
            <a:xfrm>
              <a:off x="140017" y="3991210"/>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5.1 </a:t>
              </a:r>
              <a:r>
                <a:rPr lang="fr-FR" sz="1300" u="sng" dirty="0">
                  <a:latin typeface="Script cole" pitchFamily="2" charset="0"/>
                </a:rPr>
                <a:t>Les boucles</a:t>
              </a:r>
            </a:p>
            <a:p>
              <a:pPr algn="ctr"/>
              <a:r>
                <a:rPr lang="fr-FR" sz="1300" i="1" dirty="0">
                  <a:solidFill>
                    <a:schemeClr val="tx1"/>
                  </a:solidFill>
                  <a:latin typeface="Script cole" pitchFamily="2" charset="0"/>
                </a:rPr>
                <a:t>Séance « Bandes de papier et feutres fins de couleur»</a:t>
              </a:r>
            </a:p>
            <a:p>
              <a:pPr algn="just"/>
              <a:r>
                <a:rPr lang="fr-FR" sz="1300" dirty="0">
                  <a:solidFill>
                    <a:schemeClr val="tx1"/>
                  </a:solidFill>
                  <a:latin typeface="Arial Rounded MT Bold" pitchFamily="34" charset="0"/>
                </a:rPr>
                <a:t>Objectifs : </a:t>
              </a:r>
              <a:r>
                <a:rPr lang="fr-FR" sz="1300" dirty="0">
                  <a:latin typeface="Script cole" pitchFamily="2" charset="0"/>
                </a:rPr>
                <a:t>Arrêter son geste en fonction de l’espace imparti.</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bandes de couleur partout et dans tous les sens sur la feuille. Tracer au feutre fin noir des lignes de boucles ascendantes sur les bandes collées. Tracer au feutre fin de couleur des rangées de boucles ascendantes dans les espaces délimités par les bandes.</a:t>
              </a:r>
            </a:p>
          </p:txBody>
        </p:sp>
        <p:pic>
          <p:nvPicPr>
            <p:cNvPr id="21" name="Image 20">
              <a:extLst>
                <a:ext uri="{FF2B5EF4-FFF2-40B4-BE49-F238E27FC236}">
                  <a16:creationId xmlns:a16="http://schemas.microsoft.com/office/drawing/2014/main" id="{AEE5802D-62A3-A63F-FB74-F58CAB6A987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52" t="20185" r="6207" b="9412"/>
            <a:stretch/>
          </p:blipFill>
          <p:spPr>
            <a:xfrm>
              <a:off x="5014195" y="4429123"/>
              <a:ext cx="1669440" cy="1099941"/>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EA8ADCAA-1CAF-155B-26A7-3B84C4D90A94}"/>
              </a:ext>
            </a:extLst>
          </p:cNvPr>
          <p:cNvGrpSpPr/>
          <p:nvPr/>
        </p:nvGrpSpPr>
        <p:grpSpPr>
          <a:xfrm>
            <a:off x="125114" y="7791274"/>
            <a:ext cx="6624736" cy="1913568"/>
            <a:chOff x="129158" y="3991210"/>
            <a:chExt cx="6624736" cy="1913568"/>
          </a:xfrm>
        </p:grpSpPr>
        <p:sp>
          <p:nvSpPr>
            <p:cNvPr id="23" name="Rectangle 22">
              <a:extLst>
                <a:ext uri="{FF2B5EF4-FFF2-40B4-BE49-F238E27FC236}">
                  <a16:creationId xmlns:a16="http://schemas.microsoft.com/office/drawing/2014/main" id="{54F72955-9975-118D-720D-1CEF895729FB}"/>
                </a:ext>
              </a:extLst>
            </p:cNvPr>
            <p:cNvSpPr/>
            <p:nvPr/>
          </p:nvSpPr>
          <p:spPr>
            <a:xfrm>
              <a:off x="129158" y="39912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703249CD-F458-8D3F-4C2D-2FF4223E9548}"/>
                </a:ext>
              </a:extLst>
            </p:cNvPr>
            <p:cNvSpPr txBox="1"/>
            <p:nvPr/>
          </p:nvSpPr>
          <p:spPr>
            <a:xfrm>
              <a:off x="140017" y="3991210"/>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5.1 </a:t>
              </a:r>
              <a:r>
                <a:rPr lang="fr-FR" sz="1300" u="sng" dirty="0">
                  <a:latin typeface="Script cole" pitchFamily="2" charset="0"/>
                </a:rPr>
                <a:t>Les boucles</a:t>
              </a:r>
            </a:p>
            <a:p>
              <a:pPr algn="ctr"/>
              <a:r>
                <a:rPr lang="fr-FR" sz="1300" i="1" dirty="0">
                  <a:solidFill>
                    <a:schemeClr val="tx1"/>
                  </a:solidFill>
                  <a:latin typeface="Script cole" pitchFamily="2" charset="0"/>
                </a:rPr>
                <a:t>Séance « Bandes de papier et feutres fins de couleur»</a:t>
              </a:r>
            </a:p>
            <a:p>
              <a:pPr algn="just"/>
              <a:r>
                <a:rPr lang="fr-FR" sz="1300" dirty="0">
                  <a:solidFill>
                    <a:schemeClr val="tx1"/>
                  </a:solidFill>
                  <a:latin typeface="Arial Rounded MT Bold" pitchFamily="34" charset="0"/>
                </a:rPr>
                <a:t>Objectifs : </a:t>
              </a:r>
              <a:r>
                <a:rPr lang="fr-FR" sz="1300" dirty="0">
                  <a:latin typeface="Script cole" pitchFamily="2" charset="0"/>
                </a:rPr>
                <a:t>Arrêter son geste en fonction de l’espace imparti.</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bandes de couleur partout et dans tous les sens sur la feuille. Tracer au feutre fin noir des lignes de boucles ascendantes sur les bandes collées. Tracer au feutre fin de couleur des rangées de boucles ascendantes dans les espaces délimités par les bandes.</a:t>
              </a:r>
            </a:p>
          </p:txBody>
        </p:sp>
        <p:pic>
          <p:nvPicPr>
            <p:cNvPr id="25" name="Image 24">
              <a:extLst>
                <a:ext uri="{FF2B5EF4-FFF2-40B4-BE49-F238E27FC236}">
                  <a16:creationId xmlns:a16="http://schemas.microsoft.com/office/drawing/2014/main" id="{47FEDBA3-AA33-21DB-3BB2-C09CF64364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52" t="20185" r="6207" b="9412"/>
            <a:stretch/>
          </p:blipFill>
          <p:spPr>
            <a:xfrm>
              <a:off x="5014195" y="4429123"/>
              <a:ext cx="1669440" cy="1099941"/>
            </a:xfrm>
            <a:prstGeom prst="rect">
              <a:avLst/>
            </a:prstGeom>
            <a:effectLst>
              <a:outerShdw blurRad="63500" sx="102000" sy="102000" algn="ctr" rotWithShape="0">
                <a:prstClr val="black">
                  <a:alpha val="40000"/>
                </a:prstClr>
              </a:outerShdw>
            </a:effectLst>
          </p:spPr>
        </p:pic>
      </p:grpSp>
      <p:grpSp>
        <p:nvGrpSpPr>
          <p:cNvPr id="26" name="Groupe 25">
            <a:extLst>
              <a:ext uri="{FF2B5EF4-FFF2-40B4-BE49-F238E27FC236}">
                <a16:creationId xmlns:a16="http://schemas.microsoft.com/office/drawing/2014/main" id="{7CF9215A-4178-5F05-92E8-D797974E7338}"/>
              </a:ext>
            </a:extLst>
          </p:cNvPr>
          <p:cNvGrpSpPr/>
          <p:nvPr/>
        </p:nvGrpSpPr>
        <p:grpSpPr>
          <a:xfrm>
            <a:off x="121685" y="5889104"/>
            <a:ext cx="6624736" cy="1913568"/>
            <a:chOff x="129158" y="3991210"/>
            <a:chExt cx="6624736" cy="1913568"/>
          </a:xfrm>
        </p:grpSpPr>
        <p:sp>
          <p:nvSpPr>
            <p:cNvPr id="27" name="Rectangle 26">
              <a:extLst>
                <a:ext uri="{FF2B5EF4-FFF2-40B4-BE49-F238E27FC236}">
                  <a16:creationId xmlns:a16="http://schemas.microsoft.com/office/drawing/2014/main" id="{18B5F2D7-73DC-4788-1AFA-B3E1AFBEE56F}"/>
                </a:ext>
              </a:extLst>
            </p:cNvPr>
            <p:cNvSpPr/>
            <p:nvPr/>
          </p:nvSpPr>
          <p:spPr>
            <a:xfrm>
              <a:off x="129158" y="39912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a:extLst>
                <a:ext uri="{FF2B5EF4-FFF2-40B4-BE49-F238E27FC236}">
                  <a16:creationId xmlns:a16="http://schemas.microsoft.com/office/drawing/2014/main" id="{4B772ADA-1729-A539-38F8-F35C23FB4AB6}"/>
                </a:ext>
              </a:extLst>
            </p:cNvPr>
            <p:cNvSpPr txBox="1"/>
            <p:nvPr/>
          </p:nvSpPr>
          <p:spPr>
            <a:xfrm>
              <a:off x="140017" y="3991210"/>
              <a:ext cx="487315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5.1 </a:t>
              </a:r>
              <a:r>
                <a:rPr lang="fr-FR" sz="1300" u="sng" dirty="0">
                  <a:latin typeface="Script cole" pitchFamily="2" charset="0"/>
                </a:rPr>
                <a:t>Les boucles</a:t>
              </a:r>
            </a:p>
            <a:p>
              <a:pPr algn="ctr"/>
              <a:r>
                <a:rPr lang="fr-FR" sz="1300" i="1" dirty="0">
                  <a:solidFill>
                    <a:schemeClr val="tx1"/>
                  </a:solidFill>
                  <a:latin typeface="Script cole" pitchFamily="2" charset="0"/>
                </a:rPr>
                <a:t>Séance « Bandes de papier et feutres fins de couleur»</a:t>
              </a:r>
            </a:p>
            <a:p>
              <a:pPr algn="just"/>
              <a:r>
                <a:rPr lang="fr-FR" sz="1300" dirty="0">
                  <a:solidFill>
                    <a:schemeClr val="tx1"/>
                  </a:solidFill>
                  <a:latin typeface="Arial Rounded MT Bold" pitchFamily="34" charset="0"/>
                </a:rPr>
                <a:t>Objectifs : </a:t>
              </a:r>
              <a:r>
                <a:rPr lang="fr-FR" sz="1300" dirty="0">
                  <a:latin typeface="Script cole" pitchFamily="2" charset="0"/>
                </a:rPr>
                <a:t>Arrêter son geste en fonction de l’espace imparti.</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Coller des bandes de couleur partout et dans tous les sens sur la feuille. Tracer au feutre fin noir des lignes de boucles ascendantes sur les bandes collées. Tracer au feutre fin de couleur des rangées de boucles ascendantes dans les espaces délimités par les bandes.</a:t>
              </a:r>
            </a:p>
          </p:txBody>
        </p:sp>
        <p:pic>
          <p:nvPicPr>
            <p:cNvPr id="29" name="Image 28">
              <a:extLst>
                <a:ext uri="{FF2B5EF4-FFF2-40B4-BE49-F238E27FC236}">
                  <a16:creationId xmlns:a16="http://schemas.microsoft.com/office/drawing/2014/main" id="{881E3332-AE61-FE58-8A57-60D4EE4E773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52" t="20185" r="6207" b="9412"/>
            <a:stretch/>
          </p:blipFill>
          <p:spPr>
            <a:xfrm>
              <a:off x="5014195" y="4429123"/>
              <a:ext cx="1669440" cy="1099941"/>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91807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00042FAD-D0F0-1375-E7FC-7622D7E0B173}"/>
              </a:ext>
            </a:extLst>
          </p:cNvPr>
          <p:cNvGrpSpPr/>
          <p:nvPr/>
        </p:nvGrpSpPr>
        <p:grpSpPr>
          <a:xfrm>
            <a:off x="129158" y="5889104"/>
            <a:ext cx="6624736" cy="1964670"/>
            <a:chOff x="129158" y="5889104"/>
            <a:chExt cx="6624736" cy="1964670"/>
          </a:xfrm>
        </p:grpSpPr>
        <p:sp>
          <p:nvSpPr>
            <p:cNvPr id="35" name="Rectangle 34"/>
            <p:cNvSpPr/>
            <p:nvPr/>
          </p:nvSpPr>
          <p:spPr>
            <a:xfrm>
              <a:off x="129158" y="58891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91478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5.2 </a:t>
              </a:r>
              <a:r>
                <a:rPr lang="fr-FR" sz="1200" u="sng" dirty="0">
                  <a:latin typeface="Script cole" pitchFamily="2" charset="0"/>
                </a:rPr>
                <a:t>Les boucles</a:t>
              </a:r>
            </a:p>
            <a:p>
              <a:pPr algn="ctr"/>
              <a:r>
                <a:rPr lang="fr-FR" sz="1200" i="1" dirty="0">
                  <a:solidFill>
                    <a:schemeClr val="tx1"/>
                  </a:solidFill>
                  <a:latin typeface="Script cole" pitchFamily="2" charset="0"/>
                </a:rPr>
                <a:t>Séance « Bandes vertes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Coordonner des mouvements de rotation ascendants et descendants.</a:t>
              </a:r>
            </a:p>
            <a:p>
              <a:pPr algn="just"/>
              <a:r>
                <a:rPr lang="fr-FR" sz="1200" dirty="0">
                  <a:latin typeface="Arial Rounded MT Bold" pitchFamily="34" charset="0"/>
                </a:rPr>
                <a:t>Tâche de l’enfant : </a:t>
              </a:r>
              <a:r>
                <a:rPr lang="fr-FR" sz="1200" dirty="0">
                  <a:latin typeface="Script cole" pitchFamily="2" charset="0"/>
                </a:rPr>
                <a:t>Coller les bandes vertes horizontalement. Tracer au feutre fin des enchainements de boucles ascendantes et descendantes sur les bandes vertes et les espaces jaunes en laissant une bande jaune ou verte entre eux. Tracer avec une autre couleur, sur les espaces libres des lignes de boucles ascendantes ou descendantes.</a:t>
              </a:r>
              <a:endParaRPr lang="fr-FR" sz="1200" dirty="0">
                <a:solidFill>
                  <a:schemeClr val="tx1"/>
                </a:solidFill>
                <a:latin typeface="Script cole" pitchFamily="2" charset="0"/>
              </a:endParaRP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9146" t="13665" r="15190" b="21064"/>
            <a:stretch/>
          </p:blipFill>
          <p:spPr>
            <a:xfrm>
              <a:off x="5052138" y="6221078"/>
              <a:ext cx="1593554" cy="1401424"/>
            </a:xfrm>
            <a:prstGeom prst="rect">
              <a:avLst/>
            </a:prstGeom>
            <a:effectLst>
              <a:outerShdw blurRad="63500" sx="102000" sy="102000" algn="ctr" rotWithShape="0">
                <a:prstClr val="black">
                  <a:alpha val="40000"/>
                </a:prstClr>
              </a:outerShdw>
            </a:effectLst>
          </p:spPr>
        </p:pic>
      </p:grpSp>
      <p:grpSp>
        <p:nvGrpSpPr>
          <p:cNvPr id="8" name="Groupe 7">
            <a:extLst>
              <a:ext uri="{FF2B5EF4-FFF2-40B4-BE49-F238E27FC236}">
                <a16:creationId xmlns:a16="http://schemas.microsoft.com/office/drawing/2014/main" id="{1F8C1265-9A5C-D6D8-6156-D8B4B4A954D3}"/>
              </a:ext>
            </a:extLst>
          </p:cNvPr>
          <p:cNvGrpSpPr/>
          <p:nvPr/>
        </p:nvGrpSpPr>
        <p:grpSpPr>
          <a:xfrm>
            <a:off x="129158" y="7790456"/>
            <a:ext cx="6624736" cy="1964670"/>
            <a:chOff x="129158" y="5889104"/>
            <a:chExt cx="6624736" cy="1964670"/>
          </a:xfrm>
        </p:grpSpPr>
        <p:sp>
          <p:nvSpPr>
            <p:cNvPr id="9" name="Rectangle 8">
              <a:extLst>
                <a:ext uri="{FF2B5EF4-FFF2-40B4-BE49-F238E27FC236}">
                  <a16:creationId xmlns:a16="http://schemas.microsoft.com/office/drawing/2014/main" id="{6F38D6F5-25CC-37F7-1DF9-56634FAC2925}"/>
                </a:ext>
              </a:extLst>
            </p:cNvPr>
            <p:cNvSpPr/>
            <p:nvPr/>
          </p:nvSpPr>
          <p:spPr>
            <a:xfrm>
              <a:off x="129158" y="58891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D0DF838F-D029-3BD9-F294-07315A070AE1}"/>
                </a:ext>
              </a:extLst>
            </p:cNvPr>
            <p:cNvSpPr txBox="1"/>
            <p:nvPr/>
          </p:nvSpPr>
          <p:spPr>
            <a:xfrm>
              <a:off x="140017" y="591478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5.2 </a:t>
              </a:r>
              <a:r>
                <a:rPr lang="fr-FR" sz="1200" u="sng" dirty="0">
                  <a:latin typeface="Script cole" pitchFamily="2" charset="0"/>
                </a:rPr>
                <a:t>Les boucles</a:t>
              </a:r>
            </a:p>
            <a:p>
              <a:pPr algn="ctr"/>
              <a:r>
                <a:rPr lang="fr-FR" sz="1200" i="1" dirty="0">
                  <a:solidFill>
                    <a:schemeClr val="tx1"/>
                  </a:solidFill>
                  <a:latin typeface="Script cole" pitchFamily="2" charset="0"/>
                </a:rPr>
                <a:t>Séance « Bandes vertes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Coordonner des mouvements de rotation ascendants et descendants.</a:t>
              </a:r>
            </a:p>
            <a:p>
              <a:pPr algn="just"/>
              <a:r>
                <a:rPr lang="fr-FR" sz="1200" dirty="0">
                  <a:latin typeface="Arial Rounded MT Bold" pitchFamily="34" charset="0"/>
                </a:rPr>
                <a:t>Tâche de l’enfant : </a:t>
              </a:r>
              <a:r>
                <a:rPr lang="fr-FR" sz="1200" dirty="0">
                  <a:latin typeface="Script cole" pitchFamily="2" charset="0"/>
                </a:rPr>
                <a:t>Coller les bandes vertes horizontalement. Tracer au feutre fin des enchainements de boucles ascendantes et descendantes sur les bandes vertes et les espaces jaunes en laissant une bande jaune ou verte entre eux. Tracer avec une autre couleur, sur les espaces libres des lignes de boucles ascendantes ou descendantes.</a:t>
              </a:r>
              <a:endParaRPr lang="fr-FR" sz="1200" dirty="0">
                <a:solidFill>
                  <a:schemeClr val="tx1"/>
                </a:solidFill>
                <a:latin typeface="Script cole" pitchFamily="2" charset="0"/>
              </a:endParaRPr>
            </a:p>
          </p:txBody>
        </p:sp>
        <p:pic>
          <p:nvPicPr>
            <p:cNvPr id="11" name="Image 10">
              <a:extLst>
                <a:ext uri="{FF2B5EF4-FFF2-40B4-BE49-F238E27FC236}">
                  <a16:creationId xmlns:a16="http://schemas.microsoft.com/office/drawing/2014/main" id="{62AA3098-A757-0CA5-3428-F88C7992015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9146" t="13665" r="15190" b="21064"/>
            <a:stretch/>
          </p:blipFill>
          <p:spPr>
            <a:xfrm>
              <a:off x="5052138" y="6221078"/>
              <a:ext cx="1593554" cy="1401424"/>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6219DE85-7912-EF65-2F06-9A93C615F746}"/>
              </a:ext>
            </a:extLst>
          </p:cNvPr>
          <p:cNvGrpSpPr/>
          <p:nvPr/>
        </p:nvGrpSpPr>
        <p:grpSpPr>
          <a:xfrm>
            <a:off x="125729" y="2080234"/>
            <a:ext cx="6624736" cy="1964670"/>
            <a:chOff x="129158" y="5889104"/>
            <a:chExt cx="6624736" cy="1964670"/>
          </a:xfrm>
        </p:grpSpPr>
        <p:sp>
          <p:nvSpPr>
            <p:cNvPr id="19" name="Rectangle 18">
              <a:extLst>
                <a:ext uri="{FF2B5EF4-FFF2-40B4-BE49-F238E27FC236}">
                  <a16:creationId xmlns:a16="http://schemas.microsoft.com/office/drawing/2014/main" id="{12562D50-D8E2-3346-B786-494FF70F9CDB}"/>
                </a:ext>
              </a:extLst>
            </p:cNvPr>
            <p:cNvSpPr/>
            <p:nvPr/>
          </p:nvSpPr>
          <p:spPr>
            <a:xfrm>
              <a:off x="129158" y="58891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9675B111-A77E-3A3B-3E32-A5522D8FFB8B}"/>
                </a:ext>
              </a:extLst>
            </p:cNvPr>
            <p:cNvSpPr txBox="1"/>
            <p:nvPr/>
          </p:nvSpPr>
          <p:spPr>
            <a:xfrm>
              <a:off x="140017" y="591478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5.2 </a:t>
              </a:r>
              <a:r>
                <a:rPr lang="fr-FR" sz="1200" u="sng" dirty="0">
                  <a:latin typeface="Script cole" pitchFamily="2" charset="0"/>
                </a:rPr>
                <a:t>Les boucles</a:t>
              </a:r>
            </a:p>
            <a:p>
              <a:pPr algn="ctr"/>
              <a:r>
                <a:rPr lang="fr-FR" sz="1200" i="1" dirty="0">
                  <a:solidFill>
                    <a:schemeClr val="tx1"/>
                  </a:solidFill>
                  <a:latin typeface="Script cole" pitchFamily="2" charset="0"/>
                </a:rPr>
                <a:t>Séance « Bandes vertes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Coordonner des mouvements de rotation ascendants et descendants.</a:t>
              </a:r>
            </a:p>
            <a:p>
              <a:pPr algn="just"/>
              <a:r>
                <a:rPr lang="fr-FR" sz="1200" dirty="0">
                  <a:latin typeface="Arial Rounded MT Bold" pitchFamily="34" charset="0"/>
                </a:rPr>
                <a:t>Tâche de l’enfant : </a:t>
              </a:r>
              <a:r>
                <a:rPr lang="fr-FR" sz="1200" dirty="0">
                  <a:latin typeface="Script cole" pitchFamily="2" charset="0"/>
                </a:rPr>
                <a:t>Coller les bandes vertes horizontalement. Tracer au feutre fin des enchainements de boucles ascendantes et descendantes sur les bandes vertes et les espaces jaunes en laissant une bande jaune ou verte entre eux. Tracer avec une autre couleur, sur les espaces libres des lignes de boucles ascendantes ou descendantes.</a:t>
              </a:r>
              <a:endParaRPr lang="fr-FR" sz="12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48E6444C-1359-9871-235A-10E51301A15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9146" t="13665" r="15190" b="21064"/>
            <a:stretch/>
          </p:blipFill>
          <p:spPr>
            <a:xfrm>
              <a:off x="5052138" y="6221078"/>
              <a:ext cx="1593554" cy="1401424"/>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3024BCB8-5004-5C18-C5E6-8CD88920304C}"/>
              </a:ext>
            </a:extLst>
          </p:cNvPr>
          <p:cNvGrpSpPr/>
          <p:nvPr/>
        </p:nvGrpSpPr>
        <p:grpSpPr>
          <a:xfrm>
            <a:off x="125729" y="3981586"/>
            <a:ext cx="6624736" cy="1964670"/>
            <a:chOff x="129158" y="5889104"/>
            <a:chExt cx="6624736" cy="1964670"/>
          </a:xfrm>
        </p:grpSpPr>
        <p:sp>
          <p:nvSpPr>
            <p:cNvPr id="23" name="Rectangle 22">
              <a:extLst>
                <a:ext uri="{FF2B5EF4-FFF2-40B4-BE49-F238E27FC236}">
                  <a16:creationId xmlns:a16="http://schemas.microsoft.com/office/drawing/2014/main" id="{4B6DB7AB-10E7-9D4A-4D19-79AFBD3A4592}"/>
                </a:ext>
              </a:extLst>
            </p:cNvPr>
            <p:cNvSpPr/>
            <p:nvPr/>
          </p:nvSpPr>
          <p:spPr>
            <a:xfrm>
              <a:off x="129158" y="58891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078F5F68-30CF-C10F-715A-45EB19056B35}"/>
                </a:ext>
              </a:extLst>
            </p:cNvPr>
            <p:cNvSpPr txBox="1"/>
            <p:nvPr/>
          </p:nvSpPr>
          <p:spPr>
            <a:xfrm>
              <a:off x="140017" y="591478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5.2 </a:t>
              </a:r>
              <a:r>
                <a:rPr lang="fr-FR" sz="1200" u="sng" dirty="0">
                  <a:latin typeface="Script cole" pitchFamily="2" charset="0"/>
                </a:rPr>
                <a:t>Les boucles</a:t>
              </a:r>
            </a:p>
            <a:p>
              <a:pPr algn="ctr"/>
              <a:r>
                <a:rPr lang="fr-FR" sz="1200" i="1" dirty="0">
                  <a:solidFill>
                    <a:schemeClr val="tx1"/>
                  </a:solidFill>
                  <a:latin typeface="Script cole" pitchFamily="2" charset="0"/>
                </a:rPr>
                <a:t>Séance « Bandes vertes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Coordonner des mouvements de rotation ascendants et descendants.</a:t>
              </a:r>
            </a:p>
            <a:p>
              <a:pPr algn="just"/>
              <a:r>
                <a:rPr lang="fr-FR" sz="1200" dirty="0">
                  <a:latin typeface="Arial Rounded MT Bold" pitchFamily="34" charset="0"/>
                </a:rPr>
                <a:t>Tâche de l’enfant : </a:t>
              </a:r>
              <a:r>
                <a:rPr lang="fr-FR" sz="1200" dirty="0">
                  <a:latin typeface="Script cole" pitchFamily="2" charset="0"/>
                </a:rPr>
                <a:t>Coller les bandes vertes horizontalement. Tracer au feutre fin des enchainements de boucles ascendantes et descendantes sur les bandes vertes et les espaces jaunes en laissant une bande jaune ou verte entre eux. Tracer avec une autre couleur, sur les espaces libres des lignes de boucles ascendantes ou descendantes.</a:t>
              </a:r>
              <a:endParaRPr lang="fr-FR" sz="12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FAF6E2C5-ACC0-FA48-9FF9-EA9FA88E291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9146" t="13665" r="15190" b="21064"/>
            <a:stretch/>
          </p:blipFill>
          <p:spPr>
            <a:xfrm>
              <a:off x="5052138" y="6221078"/>
              <a:ext cx="1593554" cy="1401424"/>
            </a:xfrm>
            <a:prstGeom prst="rect">
              <a:avLst/>
            </a:prstGeom>
            <a:effectLst>
              <a:outerShdw blurRad="63500" sx="102000" sy="102000" algn="ctr" rotWithShape="0">
                <a:prstClr val="black">
                  <a:alpha val="40000"/>
                </a:prstClr>
              </a:outerShdw>
            </a:effectLst>
          </p:spPr>
        </p:pic>
      </p:grpSp>
      <p:grpSp>
        <p:nvGrpSpPr>
          <p:cNvPr id="26" name="Groupe 25">
            <a:extLst>
              <a:ext uri="{FF2B5EF4-FFF2-40B4-BE49-F238E27FC236}">
                <a16:creationId xmlns:a16="http://schemas.microsoft.com/office/drawing/2014/main" id="{98A80D0F-856E-65F0-B11F-374C08663B9A}"/>
              </a:ext>
            </a:extLst>
          </p:cNvPr>
          <p:cNvGrpSpPr/>
          <p:nvPr/>
        </p:nvGrpSpPr>
        <p:grpSpPr>
          <a:xfrm>
            <a:off x="122300" y="180018"/>
            <a:ext cx="6624736" cy="1964670"/>
            <a:chOff x="129158" y="5889104"/>
            <a:chExt cx="6624736" cy="1964670"/>
          </a:xfrm>
        </p:grpSpPr>
        <p:sp>
          <p:nvSpPr>
            <p:cNvPr id="27" name="Rectangle 26">
              <a:extLst>
                <a:ext uri="{FF2B5EF4-FFF2-40B4-BE49-F238E27FC236}">
                  <a16:creationId xmlns:a16="http://schemas.microsoft.com/office/drawing/2014/main" id="{88C48D6B-1E38-3EA8-7B36-F10B6B04C0AF}"/>
                </a:ext>
              </a:extLst>
            </p:cNvPr>
            <p:cNvSpPr/>
            <p:nvPr/>
          </p:nvSpPr>
          <p:spPr>
            <a:xfrm>
              <a:off x="129158" y="58891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a:extLst>
                <a:ext uri="{FF2B5EF4-FFF2-40B4-BE49-F238E27FC236}">
                  <a16:creationId xmlns:a16="http://schemas.microsoft.com/office/drawing/2014/main" id="{25E41019-92E7-FC3C-A644-2A677D4A85B0}"/>
                </a:ext>
              </a:extLst>
            </p:cNvPr>
            <p:cNvSpPr txBox="1"/>
            <p:nvPr/>
          </p:nvSpPr>
          <p:spPr>
            <a:xfrm>
              <a:off x="140017" y="591478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5.2 </a:t>
              </a:r>
              <a:r>
                <a:rPr lang="fr-FR" sz="1200" u="sng" dirty="0">
                  <a:latin typeface="Script cole" pitchFamily="2" charset="0"/>
                </a:rPr>
                <a:t>Les boucles</a:t>
              </a:r>
            </a:p>
            <a:p>
              <a:pPr algn="ctr"/>
              <a:r>
                <a:rPr lang="fr-FR" sz="1200" i="1" dirty="0">
                  <a:solidFill>
                    <a:schemeClr val="tx1"/>
                  </a:solidFill>
                  <a:latin typeface="Script cole" pitchFamily="2" charset="0"/>
                </a:rPr>
                <a:t>Séance « Bandes vertes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Coordonner des mouvements de rotation ascendants et descendants.</a:t>
              </a:r>
            </a:p>
            <a:p>
              <a:pPr algn="just"/>
              <a:r>
                <a:rPr lang="fr-FR" sz="1200" dirty="0">
                  <a:latin typeface="Arial Rounded MT Bold" pitchFamily="34" charset="0"/>
                </a:rPr>
                <a:t>Tâche de l’enfant : </a:t>
              </a:r>
              <a:r>
                <a:rPr lang="fr-FR" sz="1200" dirty="0">
                  <a:latin typeface="Script cole" pitchFamily="2" charset="0"/>
                </a:rPr>
                <a:t>Coller les bandes vertes horizontalement. Tracer au feutre fin des enchainements de boucles ascendantes et descendantes sur les bandes vertes et les espaces jaunes en laissant une bande jaune ou verte entre eux. Tracer avec une autre couleur, sur les espaces libres des lignes de boucles ascendantes ou descendantes.</a:t>
              </a:r>
              <a:endParaRPr lang="fr-FR" sz="1200" dirty="0">
                <a:solidFill>
                  <a:schemeClr val="tx1"/>
                </a:solidFill>
                <a:latin typeface="Script cole" pitchFamily="2" charset="0"/>
              </a:endParaRPr>
            </a:p>
          </p:txBody>
        </p:sp>
        <p:pic>
          <p:nvPicPr>
            <p:cNvPr id="29" name="Image 28">
              <a:extLst>
                <a:ext uri="{FF2B5EF4-FFF2-40B4-BE49-F238E27FC236}">
                  <a16:creationId xmlns:a16="http://schemas.microsoft.com/office/drawing/2014/main" id="{D5217EE2-4042-EABE-A956-4544FA6DDF9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9146" t="13665" r="15190" b="21064"/>
            <a:stretch/>
          </p:blipFill>
          <p:spPr>
            <a:xfrm>
              <a:off x="5052138" y="6221078"/>
              <a:ext cx="1593554" cy="140142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59968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03900077-C6ED-829D-A079-B9376B7D2CAE}"/>
              </a:ext>
            </a:extLst>
          </p:cNvPr>
          <p:cNvGrpSpPr/>
          <p:nvPr/>
        </p:nvGrpSpPr>
        <p:grpSpPr>
          <a:xfrm>
            <a:off x="129158" y="7802672"/>
            <a:ext cx="6624736" cy="1938992"/>
            <a:chOff x="129158" y="7802672"/>
            <a:chExt cx="6624736" cy="1938992"/>
          </a:xfrm>
        </p:grpSpPr>
        <p:sp>
          <p:nvSpPr>
            <p:cNvPr id="37" name="Rectangle 36"/>
            <p:cNvSpPr/>
            <p:nvPr/>
          </p:nvSpPr>
          <p:spPr>
            <a:xfrm>
              <a:off x="129158" y="78026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780267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5.3 </a:t>
              </a:r>
              <a:r>
                <a:rPr lang="fr-FR" sz="1200" u="sng" dirty="0">
                  <a:latin typeface="Script cole" pitchFamily="2" charset="0"/>
                </a:rPr>
                <a:t>Les boucles</a:t>
              </a:r>
            </a:p>
            <a:p>
              <a:pPr algn="ctr"/>
              <a:r>
                <a:rPr lang="fr-FR" sz="1200" i="1" dirty="0">
                  <a:solidFill>
                    <a:schemeClr val="tx1"/>
                  </a:solidFill>
                  <a:latin typeface="Script cole" pitchFamily="2" charset="0"/>
                </a:rPr>
                <a:t>Séance « </a:t>
              </a:r>
              <a:r>
                <a:rPr lang="fr-FR" sz="1200" i="1" dirty="0">
                  <a:latin typeface="Script cole" pitchFamily="2" charset="0"/>
                </a:rPr>
                <a:t>Bandes de couleur et feutre fin noir</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l’ampleur de son geste à la configuration du support.</a:t>
              </a:r>
            </a:p>
            <a:p>
              <a:pPr algn="just"/>
              <a:r>
                <a:rPr lang="fr-FR" sz="1200" dirty="0">
                  <a:latin typeface="Arial Rounded MT Bold" pitchFamily="34" charset="0"/>
                </a:rPr>
                <a:t>Tâche de l’enfant : </a:t>
              </a:r>
              <a:r>
                <a:rPr lang="fr-FR" sz="1200" dirty="0">
                  <a:latin typeface="Script cole" pitchFamily="2" charset="0"/>
                </a:rPr>
                <a:t>Coller des bandes de couleur partout et dans tous les sens sur la feuille. Tracer au feutre fin noir, dans chaque espace délimité par les bandes, une rangée de boucles ascendantes croissantes puis décroissantes en fonction de l’espace. Tracer, sur chaque bande collée, une ligne de boucles ascendantes.</a:t>
              </a:r>
              <a:endParaRPr lang="fr-FR" sz="1200" dirty="0">
                <a:solidFill>
                  <a:schemeClr val="tx1"/>
                </a:solidFill>
                <a:latin typeface="Script cole" pitchFamily="2" charset="0"/>
              </a:endParaRPr>
            </a:p>
          </p:txBody>
        </p:sp>
        <p:pic>
          <p:nvPicPr>
            <p:cNvPr id="6" name="Image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981" t="12256" r="9667" b="13524"/>
            <a:stretch/>
          </p:blipFill>
          <p:spPr>
            <a:xfrm>
              <a:off x="4972253" y="8173625"/>
              <a:ext cx="1706485" cy="1197086"/>
            </a:xfrm>
            <a:prstGeom prst="rect">
              <a:avLst/>
            </a:prstGeom>
            <a:effectLst>
              <a:outerShdw blurRad="63500" sx="102000" sy="102000" algn="ctr" rotWithShape="0">
                <a:prstClr val="black">
                  <a:alpha val="40000"/>
                </a:prstClr>
              </a:outerShdw>
            </a:effectLst>
          </p:spPr>
        </p:pic>
      </p:grpSp>
      <p:grpSp>
        <p:nvGrpSpPr>
          <p:cNvPr id="8" name="Groupe 7">
            <a:extLst>
              <a:ext uri="{FF2B5EF4-FFF2-40B4-BE49-F238E27FC236}">
                <a16:creationId xmlns:a16="http://schemas.microsoft.com/office/drawing/2014/main" id="{E044257D-3091-4120-18BC-9320BFF61690}"/>
              </a:ext>
            </a:extLst>
          </p:cNvPr>
          <p:cNvGrpSpPr/>
          <p:nvPr/>
        </p:nvGrpSpPr>
        <p:grpSpPr>
          <a:xfrm>
            <a:off x="131409" y="5908616"/>
            <a:ext cx="6624736" cy="1938992"/>
            <a:chOff x="129158" y="7802672"/>
            <a:chExt cx="6624736" cy="1938992"/>
          </a:xfrm>
        </p:grpSpPr>
        <p:sp>
          <p:nvSpPr>
            <p:cNvPr id="9" name="Rectangle 8">
              <a:extLst>
                <a:ext uri="{FF2B5EF4-FFF2-40B4-BE49-F238E27FC236}">
                  <a16:creationId xmlns:a16="http://schemas.microsoft.com/office/drawing/2014/main" id="{1AF2EAC7-D4A9-A965-25DB-86DB383E1F15}"/>
                </a:ext>
              </a:extLst>
            </p:cNvPr>
            <p:cNvSpPr/>
            <p:nvPr/>
          </p:nvSpPr>
          <p:spPr>
            <a:xfrm>
              <a:off x="129158" y="78026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0" name="ZoneTexte 9">
              <a:extLst>
                <a:ext uri="{FF2B5EF4-FFF2-40B4-BE49-F238E27FC236}">
                  <a16:creationId xmlns:a16="http://schemas.microsoft.com/office/drawing/2014/main" id="{8372AAFF-CB1A-E0B5-3F3E-54DE67047472}"/>
                </a:ext>
              </a:extLst>
            </p:cNvPr>
            <p:cNvSpPr txBox="1"/>
            <p:nvPr/>
          </p:nvSpPr>
          <p:spPr>
            <a:xfrm>
              <a:off x="140017" y="780267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5.3 </a:t>
              </a:r>
              <a:r>
                <a:rPr lang="fr-FR" sz="1200" u="sng" dirty="0">
                  <a:latin typeface="Script cole" pitchFamily="2" charset="0"/>
                </a:rPr>
                <a:t>Les boucles</a:t>
              </a:r>
            </a:p>
            <a:p>
              <a:pPr algn="ctr"/>
              <a:r>
                <a:rPr lang="fr-FR" sz="1200" i="1" dirty="0">
                  <a:solidFill>
                    <a:schemeClr val="tx1"/>
                  </a:solidFill>
                  <a:latin typeface="Script cole" pitchFamily="2" charset="0"/>
                </a:rPr>
                <a:t>Séance « </a:t>
              </a:r>
              <a:r>
                <a:rPr lang="fr-FR" sz="1200" i="1" dirty="0">
                  <a:latin typeface="Script cole" pitchFamily="2" charset="0"/>
                </a:rPr>
                <a:t>Bandes de couleur et feutre fin noir</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l’ampleur de son geste à la configuration du support.</a:t>
              </a:r>
            </a:p>
            <a:p>
              <a:pPr algn="just"/>
              <a:r>
                <a:rPr lang="fr-FR" sz="1200" dirty="0">
                  <a:latin typeface="Arial Rounded MT Bold" pitchFamily="34" charset="0"/>
                </a:rPr>
                <a:t>Tâche de l’enfant : </a:t>
              </a:r>
              <a:r>
                <a:rPr lang="fr-FR" sz="1200" dirty="0">
                  <a:latin typeface="Script cole" pitchFamily="2" charset="0"/>
                </a:rPr>
                <a:t>Coller des bandes de couleur partout et dans tous les sens sur la feuille. Tracer au feutre fin noir, dans chaque espace délimité par les bandes, une rangée de boucles ascendantes croissantes puis décroissantes en fonction de l’espace. Tracer, sur chaque bande collée, une ligne de boucles ascendantes.</a:t>
              </a:r>
              <a:endParaRPr lang="fr-FR" sz="1200" dirty="0">
                <a:solidFill>
                  <a:schemeClr val="tx1"/>
                </a:solidFill>
                <a:latin typeface="Script cole" pitchFamily="2" charset="0"/>
              </a:endParaRPr>
            </a:p>
          </p:txBody>
        </p:sp>
        <p:pic>
          <p:nvPicPr>
            <p:cNvPr id="11" name="Image 10">
              <a:extLst>
                <a:ext uri="{FF2B5EF4-FFF2-40B4-BE49-F238E27FC236}">
                  <a16:creationId xmlns:a16="http://schemas.microsoft.com/office/drawing/2014/main" id="{8C55E186-C622-9FA3-70EE-4090E8238CB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981" t="12256" r="9667" b="13524"/>
            <a:stretch/>
          </p:blipFill>
          <p:spPr>
            <a:xfrm>
              <a:off x="4972253" y="8173625"/>
              <a:ext cx="1706485" cy="1197086"/>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DD942DE6-B75C-D1B9-F7FF-6BBF589D22B4}"/>
              </a:ext>
            </a:extLst>
          </p:cNvPr>
          <p:cNvGrpSpPr/>
          <p:nvPr/>
        </p:nvGrpSpPr>
        <p:grpSpPr>
          <a:xfrm>
            <a:off x="125729" y="4022120"/>
            <a:ext cx="6624736" cy="1938992"/>
            <a:chOff x="129158" y="7802672"/>
            <a:chExt cx="6624736" cy="1938992"/>
          </a:xfrm>
        </p:grpSpPr>
        <p:sp>
          <p:nvSpPr>
            <p:cNvPr id="19" name="Rectangle 18">
              <a:extLst>
                <a:ext uri="{FF2B5EF4-FFF2-40B4-BE49-F238E27FC236}">
                  <a16:creationId xmlns:a16="http://schemas.microsoft.com/office/drawing/2014/main" id="{2FDF9213-6407-F696-667D-6B2D4AD58EED}"/>
                </a:ext>
              </a:extLst>
            </p:cNvPr>
            <p:cNvSpPr/>
            <p:nvPr/>
          </p:nvSpPr>
          <p:spPr>
            <a:xfrm>
              <a:off x="129158" y="78026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30B46773-6B12-987E-41D5-2870D8B7D9E7}"/>
                </a:ext>
              </a:extLst>
            </p:cNvPr>
            <p:cNvSpPr txBox="1"/>
            <p:nvPr/>
          </p:nvSpPr>
          <p:spPr>
            <a:xfrm>
              <a:off x="140017" y="780267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5.3 </a:t>
              </a:r>
              <a:r>
                <a:rPr lang="fr-FR" sz="1200" u="sng" dirty="0">
                  <a:latin typeface="Script cole" pitchFamily="2" charset="0"/>
                </a:rPr>
                <a:t>Les boucles</a:t>
              </a:r>
            </a:p>
            <a:p>
              <a:pPr algn="ctr"/>
              <a:r>
                <a:rPr lang="fr-FR" sz="1200" i="1" dirty="0">
                  <a:solidFill>
                    <a:schemeClr val="tx1"/>
                  </a:solidFill>
                  <a:latin typeface="Script cole" pitchFamily="2" charset="0"/>
                </a:rPr>
                <a:t>Séance « </a:t>
              </a:r>
              <a:r>
                <a:rPr lang="fr-FR" sz="1200" i="1" dirty="0">
                  <a:latin typeface="Script cole" pitchFamily="2" charset="0"/>
                </a:rPr>
                <a:t>Bandes de couleur et feutre fin noir</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l’ampleur de son geste à la configuration du support.</a:t>
              </a:r>
            </a:p>
            <a:p>
              <a:pPr algn="just"/>
              <a:r>
                <a:rPr lang="fr-FR" sz="1200" dirty="0">
                  <a:latin typeface="Arial Rounded MT Bold" pitchFamily="34" charset="0"/>
                </a:rPr>
                <a:t>Tâche de l’enfant : </a:t>
              </a:r>
              <a:r>
                <a:rPr lang="fr-FR" sz="1200" dirty="0">
                  <a:latin typeface="Script cole" pitchFamily="2" charset="0"/>
                </a:rPr>
                <a:t>Coller des bandes de couleur partout et dans tous les sens sur la feuille. Tracer au feutre fin noir, dans chaque espace délimité par les bandes, une rangée de boucles ascendantes croissantes puis décroissantes en fonction de l’espace. Tracer, sur chaque bande collée, une ligne de boucles ascendantes.</a:t>
              </a:r>
              <a:endParaRPr lang="fr-FR" sz="12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A05AC24B-8815-3F4D-6D72-2DF49369779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981" t="12256" r="9667" b="13524"/>
            <a:stretch/>
          </p:blipFill>
          <p:spPr>
            <a:xfrm>
              <a:off x="4972253" y="8173625"/>
              <a:ext cx="1706485" cy="1197086"/>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44DED211-2EA6-70D0-731E-807F9CCE1469}"/>
              </a:ext>
            </a:extLst>
          </p:cNvPr>
          <p:cNvGrpSpPr/>
          <p:nvPr/>
        </p:nvGrpSpPr>
        <p:grpSpPr>
          <a:xfrm>
            <a:off x="127980" y="2128064"/>
            <a:ext cx="6624736" cy="1938992"/>
            <a:chOff x="129158" y="7802672"/>
            <a:chExt cx="6624736" cy="1938992"/>
          </a:xfrm>
        </p:grpSpPr>
        <p:sp>
          <p:nvSpPr>
            <p:cNvPr id="23" name="Rectangle 22">
              <a:extLst>
                <a:ext uri="{FF2B5EF4-FFF2-40B4-BE49-F238E27FC236}">
                  <a16:creationId xmlns:a16="http://schemas.microsoft.com/office/drawing/2014/main" id="{07E953D5-876C-93D6-9EAA-0AA42F4B67AA}"/>
                </a:ext>
              </a:extLst>
            </p:cNvPr>
            <p:cNvSpPr/>
            <p:nvPr/>
          </p:nvSpPr>
          <p:spPr>
            <a:xfrm>
              <a:off x="129158" y="78026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9D8F28D3-146A-4B20-7E3B-9D6984A74259}"/>
                </a:ext>
              </a:extLst>
            </p:cNvPr>
            <p:cNvSpPr txBox="1"/>
            <p:nvPr/>
          </p:nvSpPr>
          <p:spPr>
            <a:xfrm>
              <a:off x="140017" y="780267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5.3 </a:t>
              </a:r>
              <a:r>
                <a:rPr lang="fr-FR" sz="1200" u="sng" dirty="0">
                  <a:latin typeface="Script cole" pitchFamily="2" charset="0"/>
                </a:rPr>
                <a:t>Les boucles</a:t>
              </a:r>
            </a:p>
            <a:p>
              <a:pPr algn="ctr"/>
              <a:r>
                <a:rPr lang="fr-FR" sz="1200" i="1" dirty="0">
                  <a:solidFill>
                    <a:schemeClr val="tx1"/>
                  </a:solidFill>
                  <a:latin typeface="Script cole" pitchFamily="2" charset="0"/>
                </a:rPr>
                <a:t>Séance « </a:t>
              </a:r>
              <a:r>
                <a:rPr lang="fr-FR" sz="1200" i="1" dirty="0">
                  <a:latin typeface="Script cole" pitchFamily="2" charset="0"/>
                </a:rPr>
                <a:t>Bandes de couleur et feutre fin noir</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l’ampleur de son geste à la configuration du support.</a:t>
              </a:r>
            </a:p>
            <a:p>
              <a:pPr algn="just"/>
              <a:r>
                <a:rPr lang="fr-FR" sz="1200" dirty="0">
                  <a:latin typeface="Arial Rounded MT Bold" pitchFamily="34" charset="0"/>
                </a:rPr>
                <a:t>Tâche de l’enfant : </a:t>
              </a:r>
              <a:r>
                <a:rPr lang="fr-FR" sz="1200" dirty="0">
                  <a:latin typeface="Script cole" pitchFamily="2" charset="0"/>
                </a:rPr>
                <a:t>Coller des bandes de couleur partout et dans tous les sens sur la feuille. Tracer au feutre fin noir, dans chaque espace délimité par les bandes, une rangée de boucles ascendantes croissantes puis décroissantes en fonction de l’espace. Tracer, sur chaque bande collée, une ligne de boucles ascendantes.</a:t>
              </a:r>
              <a:endParaRPr lang="fr-FR" sz="12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E1A18C46-9380-821E-276B-A4F27635DEC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981" t="12256" r="9667" b="13524"/>
            <a:stretch/>
          </p:blipFill>
          <p:spPr>
            <a:xfrm>
              <a:off x="4972253" y="8173625"/>
              <a:ext cx="1706485" cy="1197086"/>
            </a:xfrm>
            <a:prstGeom prst="rect">
              <a:avLst/>
            </a:prstGeom>
            <a:effectLst>
              <a:outerShdw blurRad="63500" sx="102000" sy="102000" algn="ctr" rotWithShape="0">
                <a:prstClr val="black">
                  <a:alpha val="40000"/>
                </a:prstClr>
              </a:outerShdw>
            </a:effectLst>
          </p:spPr>
        </p:pic>
      </p:grpSp>
      <p:grpSp>
        <p:nvGrpSpPr>
          <p:cNvPr id="26" name="Groupe 25">
            <a:extLst>
              <a:ext uri="{FF2B5EF4-FFF2-40B4-BE49-F238E27FC236}">
                <a16:creationId xmlns:a16="http://schemas.microsoft.com/office/drawing/2014/main" id="{568E2C15-E18C-6803-BAF2-D7FCB1360425}"/>
              </a:ext>
            </a:extLst>
          </p:cNvPr>
          <p:cNvGrpSpPr/>
          <p:nvPr/>
        </p:nvGrpSpPr>
        <p:grpSpPr>
          <a:xfrm>
            <a:off x="125729" y="233704"/>
            <a:ext cx="6624736" cy="1938992"/>
            <a:chOff x="129158" y="7802672"/>
            <a:chExt cx="6624736" cy="1938992"/>
          </a:xfrm>
        </p:grpSpPr>
        <p:sp>
          <p:nvSpPr>
            <p:cNvPr id="27" name="Rectangle 26">
              <a:extLst>
                <a:ext uri="{FF2B5EF4-FFF2-40B4-BE49-F238E27FC236}">
                  <a16:creationId xmlns:a16="http://schemas.microsoft.com/office/drawing/2014/main" id="{11F81DB1-5887-4E2A-B2C3-140641C39532}"/>
                </a:ext>
              </a:extLst>
            </p:cNvPr>
            <p:cNvSpPr/>
            <p:nvPr/>
          </p:nvSpPr>
          <p:spPr>
            <a:xfrm>
              <a:off x="129158" y="78026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a:extLst>
                <a:ext uri="{FF2B5EF4-FFF2-40B4-BE49-F238E27FC236}">
                  <a16:creationId xmlns:a16="http://schemas.microsoft.com/office/drawing/2014/main" id="{4295A424-53E8-0305-3688-0F81288C3083}"/>
                </a:ext>
              </a:extLst>
            </p:cNvPr>
            <p:cNvSpPr txBox="1"/>
            <p:nvPr/>
          </p:nvSpPr>
          <p:spPr>
            <a:xfrm>
              <a:off x="140017" y="7802672"/>
              <a:ext cx="4873159"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5.3 </a:t>
              </a:r>
              <a:r>
                <a:rPr lang="fr-FR" sz="1200" u="sng" dirty="0">
                  <a:latin typeface="Script cole" pitchFamily="2" charset="0"/>
                </a:rPr>
                <a:t>Les boucles</a:t>
              </a:r>
            </a:p>
            <a:p>
              <a:pPr algn="ctr"/>
              <a:r>
                <a:rPr lang="fr-FR" sz="1200" i="1" dirty="0">
                  <a:solidFill>
                    <a:schemeClr val="tx1"/>
                  </a:solidFill>
                  <a:latin typeface="Script cole" pitchFamily="2" charset="0"/>
                </a:rPr>
                <a:t>Séance « </a:t>
              </a:r>
              <a:r>
                <a:rPr lang="fr-FR" sz="1200" i="1" dirty="0">
                  <a:latin typeface="Script cole" pitchFamily="2" charset="0"/>
                </a:rPr>
                <a:t>Bandes de couleur et feutre fin noir</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l’ampleur de son geste à la configuration du support.</a:t>
              </a:r>
            </a:p>
            <a:p>
              <a:pPr algn="just"/>
              <a:r>
                <a:rPr lang="fr-FR" sz="1200" dirty="0">
                  <a:latin typeface="Arial Rounded MT Bold" pitchFamily="34" charset="0"/>
                </a:rPr>
                <a:t>Tâche de l’enfant : </a:t>
              </a:r>
              <a:r>
                <a:rPr lang="fr-FR" sz="1200" dirty="0">
                  <a:latin typeface="Script cole" pitchFamily="2" charset="0"/>
                </a:rPr>
                <a:t>Coller des bandes de couleur partout et dans tous les sens sur la feuille. Tracer au feutre fin noir, dans chaque espace délimité par les bandes, une rangée de boucles ascendantes croissantes puis décroissantes en fonction de l’espace. Tracer, sur chaque bande collée, une ligne de boucles ascendantes.</a:t>
              </a:r>
              <a:endParaRPr lang="fr-FR" sz="1200" dirty="0">
                <a:solidFill>
                  <a:schemeClr val="tx1"/>
                </a:solidFill>
                <a:latin typeface="Script cole" pitchFamily="2" charset="0"/>
              </a:endParaRPr>
            </a:p>
          </p:txBody>
        </p:sp>
        <p:pic>
          <p:nvPicPr>
            <p:cNvPr id="29" name="Image 28">
              <a:extLst>
                <a:ext uri="{FF2B5EF4-FFF2-40B4-BE49-F238E27FC236}">
                  <a16:creationId xmlns:a16="http://schemas.microsoft.com/office/drawing/2014/main" id="{02693373-A868-56B6-2EE8-8E4C5AB77B0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981" t="12256" r="9667" b="13524"/>
            <a:stretch/>
          </p:blipFill>
          <p:spPr>
            <a:xfrm>
              <a:off x="4972253" y="8173625"/>
              <a:ext cx="1706485" cy="1197086"/>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43631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625AA1EA-13E0-E698-71FA-66E16B104FB0}"/>
              </a:ext>
            </a:extLst>
          </p:cNvPr>
          <p:cNvGrpSpPr/>
          <p:nvPr/>
        </p:nvGrpSpPr>
        <p:grpSpPr>
          <a:xfrm>
            <a:off x="129158" y="128464"/>
            <a:ext cx="6624736" cy="1913568"/>
            <a:chOff x="129158" y="128464"/>
            <a:chExt cx="6624736" cy="1913568"/>
          </a:xfrm>
        </p:grpSpPr>
        <p:sp>
          <p:nvSpPr>
            <p:cNvPr id="12" name="Rectangle 11"/>
            <p:cNvSpPr/>
            <p:nvPr/>
          </p:nvSpPr>
          <p:spPr>
            <a:xfrm>
              <a:off x="129158" y="1284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154142"/>
              <a:ext cx="4585127"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5.4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geste pour réduire le tracé.</a:t>
              </a:r>
            </a:p>
            <a:p>
              <a:pPr algn="just"/>
              <a:r>
                <a:rPr lang="fr-FR" sz="1300" dirty="0">
                  <a:latin typeface="Arial Rounded MT Bold" pitchFamily="34" charset="0"/>
                </a:rPr>
                <a:t>Tâche de l’enfant : </a:t>
              </a:r>
              <a:r>
                <a:rPr lang="fr-FR" sz="1300" dirty="0">
                  <a:latin typeface="Script cole" pitchFamily="2" charset="0"/>
                </a:rPr>
                <a:t>Tracer sur la feuille blanche des lignes de boucles ascendantes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en rayonnant autour de la gommette centrale. Recouvrir la feuille d’encre. Tracer au feutre fin des lignes de boucles ascendantes dans les boucles blanches.</a:t>
              </a:r>
              <a:endParaRPr lang="fr-FR" sz="1300" dirty="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648" t="24506" r="10106" b="13705"/>
            <a:stretch/>
          </p:blipFill>
          <p:spPr>
            <a:xfrm>
              <a:off x="4736245" y="374225"/>
              <a:ext cx="1952745" cy="1252604"/>
            </a:xfrm>
            <a:prstGeom prst="rect">
              <a:avLst/>
            </a:prstGeom>
            <a:effectLst>
              <a:outerShdw blurRad="63500" sx="102000" sy="102000" algn="ctr" rotWithShape="0">
                <a:prstClr val="black">
                  <a:alpha val="40000"/>
                </a:prstClr>
              </a:outerShdw>
            </a:effectLst>
          </p:spPr>
        </p:pic>
      </p:grpSp>
      <p:grpSp>
        <p:nvGrpSpPr>
          <p:cNvPr id="7" name="Groupe 6">
            <a:extLst>
              <a:ext uri="{FF2B5EF4-FFF2-40B4-BE49-F238E27FC236}">
                <a16:creationId xmlns:a16="http://schemas.microsoft.com/office/drawing/2014/main" id="{98481ABE-F428-1083-4F0D-5DB76DD219F5}"/>
              </a:ext>
            </a:extLst>
          </p:cNvPr>
          <p:cNvGrpSpPr/>
          <p:nvPr/>
        </p:nvGrpSpPr>
        <p:grpSpPr>
          <a:xfrm>
            <a:off x="130920" y="2029816"/>
            <a:ext cx="6624736" cy="1913568"/>
            <a:chOff x="129158" y="128464"/>
            <a:chExt cx="6624736" cy="1913568"/>
          </a:xfrm>
        </p:grpSpPr>
        <p:sp>
          <p:nvSpPr>
            <p:cNvPr id="8" name="Rectangle 7">
              <a:extLst>
                <a:ext uri="{FF2B5EF4-FFF2-40B4-BE49-F238E27FC236}">
                  <a16:creationId xmlns:a16="http://schemas.microsoft.com/office/drawing/2014/main" id="{82B3CC7F-ABE7-4729-D328-A50AB3CCD85C}"/>
                </a:ext>
              </a:extLst>
            </p:cNvPr>
            <p:cNvSpPr/>
            <p:nvPr/>
          </p:nvSpPr>
          <p:spPr>
            <a:xfrm>
              <a:off x="129158" y="1284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a:extLst>
                <a:ext uri="{FF2B5EF4-FFF2-40B4-BE49-F238E27FC236}">
                  <a16:creationId xmlns:a16="http://schemas.microsoft.com/office/drawing/2014/main" id="{15BAC387-6C97-3B0F-E233-1E5B66604F0E}"/>
                </a:ext>
              </a:extLst>
            </p:cNvPr>
            <p:cNvSpPr txBox="1"/>
            <p:nvPr/>
          </p:nvSpPr>
          <p:spPr>
            <a:xfrm>
              <a:off x="140017" y="154142"/>
              <a:ext cx="4585127"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5.4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geste pour réduire le tracé.</a:t>
              </a:r>
            </a:p>
            <a:p>
              <a:pPr algn="just"/>
              <a:r>
                <a:rPr lang="fr-FR" sz="1300" dirty="0">
                  <a:latin typeface="Arial Rounded MT Bold" pitchFamily="34" charset="0"/>
                </a:rPr>
                <a:t>Tâche de l’enfant : </a:t>
              </a:r>
              <a:r>
                <a:rPr lang="fr-FR" sz="1300" dirty="0">
                  <a:latin typeface="Script cole" pitchFamily="2" charset="0"/>
                </a:rPr>
                <a:t>Tracer sur la feuille blanche des lignes de boucles ascendantes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en rayonnant autour de la gommette centrale. Recouvrir la feuille d’encre. Tracer au feutre fin des lignes de boucles ascendantes dans les boucles blanches.</a:t>
              </a:r>
              <a:endParaRPr lang="fr-FR" sz="1300" dirty="0">
                <a:solidFill>
                  <a:schemeClr val="tx1"/>
                </a:solidFill>
                <a:latin typeface="Script cole" pitchFamily="2" charset="0"/>
              </a:endParaRPr>
            </a:p>
          </p:txBody>
        </p:sp>
        <p:pic>
          <p:nvPicPr>
            <p:cNvPr id="10" name="Image 9">
              <a:extLst>
                <a:ext uri="{FF2B5EF4-FFF2-40B4-BE49-F238E27FC236}">
                  <a16:creationId xmlns:a16="http://schemas.microsoft.com/office/drawing/2014/main" id="{DE0A057E-9A35-EB86-C72A-50E0315A68E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648" t="24506" r="10106" b="13705"/>
            <a:stretch/>
          </p:blipFill>
          <p:spPr>
            <a:xfrm>
              <a:off x="4736245" y="374225"/>
              <a:ext cx="1952745" cy="1252604"/>
            </a:xfrm>
            <a:prstGeom prst="rect">
              <a:avLst/>
            </a:prstGeom>
            <a:effectLst>
              <a:outerShdw blurRad="63500" sx="102000" sy="102000" algn="ctr" rotWithShape="0">
                <a:prstClr val="black">
                  <a:alpha val="40000"/>
                </a:prstClr>
              </a:outerShdw>
            </a:effectLst>
          </p:spPr>
        </p:pic>
      </p:grpSp>
      <p:grpSp>
        <p:nvGrpSpPr>
          <p:cNvPr id="11" name="Groupe 10">
            <a:extLst>
              <a:ext uri="{FF2B5EF4-FFF2-40B4-BE49-F238E27FC236}">
                <a16:creationId xmlns:a16="http://schemas.microsoft.com/office/drawing/2014/main" id="{64DEF211-5455-5E1C-FA5F-F9682754E6C3}"/>
              </a:ext>
            </a:extLst>
          </p:cNvPr>
          <p:cNvGrpSpPr/>
          <p:nvPr/>
        </p:nvGrpSpPr>
        <p:grpSpPr>
          <a:xfrm>
            <a:off x="129158" y="3932672"/>
            <a:ext cx="6624736" cy="1913568"/>
            <a:chOff x="129158" y="128464"/>
            <a:chExt cx="6624736" cy="1913568"/>
          </a:xfrm>
        </p:grpSpPr>
        <p:sp>
          <p:nvSpPr>
            <p:cNvPr id="18" name="Rectangle 17">
              <a:extLst>
                <a:ext uri="{FF2B5EF4-FFF2-40B4-BE49-F238E27FC236}">
                  <a16:creationId xmlns:a16="http://schemas.microsoft.com/office/drawing/2014/main" id="{A4A0D594-02C9-D47C-EFF7-E8445DD919DD}"/>
                </a:ext>
              </a:extLst>
            </p:cNvPr>
            <p:cNvSpPr/>
            <p:nvPr/>
          </p:nvSpPr>
          <p:spPr>
            <a:xfrm>
              <a:off x="129158" y="1284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9" name="ZoneTexte 18">
              <a:extLst>
                <a:ext uri="{FF2B5EF4-FFF2-40B4-BE49-F238E27FC236}">
                  <a16:creationId xmlns:a16="http://schemas.microsoft.com/office/drawing/2014/main" id="{15CAEBBD-00D0-DC0E-F55F-03ACBC2A0DDD}"/>
                </a:ext>
              </a:extLst>
            </p:cNvPr>
            <p:cNvSpPr txBox="1"/>
            <p:nvPr/>
          </p:nvSpPr>
          <p:spPr>
            <a:xfrm>
              <a:off x="140017" y="154142"/>
              <a:ext cx="4585127"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5.4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geste pour réduire le tracé.</a:t>
              </a:r>
            </a:p>
            <a:p>
              <a:pPr algn="just"/>
              <a:r>
                <a:rPr lang="fr-FR" sz="1300" dirty="0">
                  <a:latin typeface="Arial Rounded MT Bold" pitchFamily="34" charset="0"/>
                </a:rPr>
                <a:t>Tâche de l’enfant : </a:t>
              </a:r>
              <a:r>
                <a:rPr lang="fr-FR" sz="1300" dirty="0">
                  <a:latin typeface="Script cole" pitchFamily="2" charset="0"/>
                </a:rPr>
                <a:t>Tracer sur la feuille blanche des lignes de boucles ascendantes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en rayonnant autour de la gommette centrale. Recouvrir la feuille d’encre. Tracer au feutre fin des lignes de boucles ascendantes dans les boucles blanches.</a:t>
              </a:r>
              <a:endParaRPr lang="fr-FR" sz="1300" dirty="0">
                <a:solidFill>
                  <a:schemeClr val="tx1"/>
                </a:solidFill>
                <a:latin typeface="Script cole" pitchFamily="2" charset="0"/>
              </a:endParaRPr>
            </a:p>
          </p:txBody>
        </p:sp>
        <p:pic>
          <p:nvPicPr>
            <p:cNvPr id="20" name="Image 19">
              <a:extLst>
                <a:ext uri="{FF2B5EF4-FFF2-40B4-BE49-F238E27FC236}">
                  <a16:creationId xmlns:a16="http://schemas.microsoft.com/office/drawing/2014/main" id="{15B79782-2391-1CFA-2801-6762F4507B1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648" t="24506" r="10106" b="13705"/>
            <a:stretch/>
          </p:blipFill>
          <p:spPr>
            <a:xfrm>
              <a:off x="4736245" y="374225"/>
              <a:ext cx="1952745" cy="1252604"/>
            </a:xfrm>
            <a:prstGeom prst="rect">
              <a:avLst/>
            </a:prstGeom>
            <a:effectLst>
              <a:outerShdw blurRad="63500" sx="102000" sy="102000" algn="ctr" rotWithShape="0">
                <a:prstClr val="black">
                  <a:alpha val="40000"/>
                </a:prstClr>
              </a:outerShdw>
            </a:effectLst>
          </p:spPr>
        </p:pic>
      </p:grpSp>
      <p:grpSp>
        <p:nvGrpSpPr>
          <p:cNvPr id="21" name="Groupe 20">
            <a:extLst>
              <a:ext uri="{FF2B5EF4-FFF2-40B4-BE49-F238E27FC236}">
                <a16:creationId xmlns:a16="http://schemas.microsoft.com/office/drawing/2014/main" id="{7B7CF2E5-85E9-D992-5B91-D13DFB0FCF89}"/>
              </a:ext>
            </a:extLst>
          </p:cNvPr>
          <p:cNvGrpSpPr/>
          <p:nvPr/>
        </p:nvGrpSpPr>
        <p:grpSpPr>
          <a:xfrm>
            <a:off x="130920" y="5834024"/>
            <a:ext cx="6624736" cy="1913568"/>
            <a:chOff x="129158" y="128464"/>
            <a:chExt cx="6624736" cy="1913568"/>
          </a:xfrm>
        </p:grpSpPr>
        <p:sp>
          <p:nvSpPr>
            <p:cNvPr id="22" name="Rectangle 21">
              <a:extLst>
                <a:ext uri="{FF2B5EF4-FFF2-40B4-BE49-F238E27FC236}">
                  <a16:creationId xmlns:a16="http://schemas.microsoft.com/office/drawing/2014/main" id="{623E4FF0-E754-FC45-770E-77C3D9CA6E22}"/>
                </a:ext>
              </a:extLst>
            </p:cNvPr>
            <p:cNvSpPr/>
            <p:nvPr/>
          </p:nvSpPr>
          <p:spPr>
            <a:xfrm>
              <a:off x="129158" y="1284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a:extLst>
                <a:ext uri="{FF2B5EF4-FFF2-40B4-BE49-F238E27FC236}">
                  <a16:creationId xmlns:a16="http://schemas.microsoft.com/office/drawing/2014/main" id="{5CB97DAA-5805-BC53-9429-8C7F87624368}"/>
                </a:ext>
              </a:extLst>
            </p:cNvPr>
            <p:cNvSpPr txBox="1"/>
            <p:nvPr/>
          </p:nvSpPr>
          <p:spPr>
            <a:xfrm>
              <a:off x="140017" y="154142"/>
              <a:ext cx="4585127"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5.4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geste pour réduire le tracé.</a:t>
              </a:r>
            </a:p>
            <a:p>
              <a:pPr algn="just"/>
              <a:r>
                <a:rPr lang="fr-FR" sz="1300" dirty="0">
                  <a:latin typeface="Arial Rounded MT Bold" pitchFamily="34" charset="0"/>
                </a:rPr>
                <a:t>Tâche de l’enfant : </a:t>
              </a:r>
              <a:r>
                <a:rPr lang="fr-FR" sz="1300" dirty="0">
                  <a:latin typeface="Script cole" pitchFamily="2" charset="0"/>
                </a:rPr>
                <a:t>Tracer sur la feuille blanche des lignes de boucles ascendantes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en rayonnant autour de la gommette centrale. Recouvrir la feuille d’encre. Tracer au feutre fin des lignes de boucles ascendantes dans les boucles blanches.</a:t>
              </a:r>
              <a:endParaRPr lang="fr-FR" sz="1300" dirty="0">
                <a:solidFill>
                  <a:schemeClr val="tx1"/>
                </a:solidFill>
                <a:latin typeface="Script cole" pitchFamily="2" charset="0"/>
              </a:endParaRPr>
            </a:p>
          </p:txBody>
        </p:sp>
        <p:pic>
          <p:nvPicPr>
            <p:cNvPr id="24" name="Image 23">
              <a:extLst>
                <a:ext uri="{FF2B5EF4-FFF2-40B4-BE49-F238E27FC236}">
                  <a16:creationId xmlns:a16="http://schemas.microsoft.com/office/drawing/2014/main" id="{BD5D9DA7-E036-0B03-1092-05331C934E0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648" t="24506" r="10106" b="13705"/>
            <a:stretch/>
          </p:blipFill>
          <p:spPr>
            <a:xfrm>
              <a:off x="4736245" y="374225"/>
              <a:ext cx="1952745" cy="1252604"/>
            </a:xfrm>
            <a:prstGeom prst="rect">
              <a:avLst/>
            </a:prstGeom>
            <a:effectLst>
              <a:outerShdw blurRad="63500" sx="102000" sy="102000" algn="ctr" rotWithShape="0">
                <a:prstClr val="black">
                  <a:alpha val="40000"/>
                </a:prstClr>
              </a:outerShdw>
            </a:effectLst>
          </p:spPr>
        </p:pic>
      </p:grpSp>
      <p:grpSp>
        <p:nvGrpSpPr>
          <p:cNvPr id="25" name="Groupe 24">
            <a:extLst>
              <a:ext uri="{FF2B5EF4-FFF2-40B4-BE49-F238E27FC236}">
                <a16:creationId xmlns:a16="http://schemas.microsoft.com/office/drawing/2014/main" id="{F4C7587D-E1BC-374D-B5FD-866FC0B359E9}"/>
              </a:ext>
            </a:extLst>
          </p:cNvPr>
          <p:cNvGrpSpPr/>
          <p:nvPr/>
        </p:nvGrpSpPr>
        <p:grpSpPr>
          <a:xfrm>
            <a:off x="127986" y="7732736"/>
            <a:ext cx="6624736" cy="1913568"/>
            <a:chOff x="129158" y="128464"/>
            <a:chExt cx="6624736" cy="1913568"/>
          </a:xfrm>
        </p:grpSpPr>
        <p:sp>
          <p:nvSpPr>
            <p:cNvPr id="26" name="Rectangle 25">
              <a:extLst>
                <a:ext uri="{FF2B5EF4-FFF2-40B4-BE49-F238E27FC236}">
                  <a16:creationId xmlns:a16="http://schemas.microsoft.com/office/drawing/2014/main" id="{0129D229-9622-DAD8-A124-C1E478FE015B}"/>
                </a:ext>
              </a:extLst>
            </p:cNvPr>
            <p:cNvSpPr/>
            <p:nvPr/>
          </p:nvSpPr>
          <p:spPr>
            <a:xfrm>
              <a:off x="129158" y="12846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a:extLst>
                <a:ext uri="{FF2B5EF4-FFF2-40B4-BE49-F238E27FC236}">
                  <a16:creationId xmlns:a16="http://schemas.microsoft.com/office/drawing/2014/main" id="{A23048CC-20F0-28B7-0E8A-C643D1F3FD43}"/>
                </a:ext>
              </a:extLst>
            </p:cNvPr>
            <p:cNvSpPr txBox="1"/>
            <p:nvPr/>
          </p:nvSpPr>
          <p:spPr>
            <a:xfrm>
              <a:off x="140017" y="154142"/>
              <a:ext cx="4585127"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5.4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geste pour réduire le tracé.</a:t>
              </a:r>
            </a:p>
            <a:p>
              <a:pPr algn="just"/>
              <a:r>
                <a:rPr lang="fr-FR" sz="1300" dirty="0">
                  <a:latin typeface="Arial Rounded MT Bold" pitchFamily="34" charset="0"/>
                </a:rPr>
                <a:t>Tâche de l’enfant : </a:t>
              </a:r>
              <a:r>
                <a:rPr lang="fr-FR" sz="1300" dirty="0">
                  <a:latin typeface="Script cole" pitchFamily="2" charset="0"/>
                </a:rPr>
                <a:t>Tracer sur la feuille blanche des lignes de boucles ascendantes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en rayonnant autour de la gommette centrale. Recouvrir la feuille d’encre. Tracer au feutre fin des lignes de boucles ascendantes dans les boucles blanches.</a:t>
              </a:r>
              <a:endParaRPr lang="fr-FR" sz="1300" dirty="0">
                <a:solidFill>
                  <a:schemeClr val="tx1"/>
                </a:solidFill>
                <a:latin typeface="Script cole" pitchFamily="2" charset="0"/>
              </a:endParaRPr>
            </a:p>
          </p:txBody>
        </p:sp>
        <p:pic>
          <p:nvPicPr>
            <p:cNvPr id="28" name="Image 27">
              <a:extLst>
                <a:ext uri="{FF2B5EF4-FFF2-40B4-BE49-F238E27FC236}">
                  <a16:creationId xmlns:a16="http://schemas.microsoft.com/office/drawing/2014/main" id="{944B6630-4E5F-04DF-2A4B-DD8872F7708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648" t="24506" r="10106" b="13705"/>
            <a:stretch/>
          </p:blipFill>
          <p:spPr>
            <a:xfrm>
              <a:off x="4736245" y="374225"/>
              <a:ext cx="1952745" cy="125260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24427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D28C4D9-BF54-71E4-6B0D-24799EAFDADE}"/>
              </a:ext>
            </a:extLst>
          </p:cNvPr>
          <p:cNvGrpSpPr/>
          <p:nvPr/>
        </p:nvGrpSpPr>
        <p:grpSpPr>
          <a:xfrm>
            <a:off x="129158" y="2042032"/>
            <a:ext cx="6624736" cy="1938992"/>
            <a:chOff x="129158" y="2042032"/>
            <a:chExt cx="6624736" cy="1938992"/>
          </a:xfrm>
        </p:grpSpPr>
        <p:sp>
          <p:nvSpPr>
            <p:cNvPr id="14" name="Rectangle 13"/>
            <p:cNvSpPr/>
            <p:nvPr/>
          </p:nvSpPr>
          <p:spPr>
            <a:xfrm>
              <a:off x="129158" y="20420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2042032"/>
              <a:ext cx="458512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5.5 </a:t>
              </a:r>
              <a:r>
                <a:rPr lang="fr-FR" sz="1200" u="sng" dirty="0">
                  <a:latin typeface="Script cole" pitchFamily="2" charset="0"/>
                </a:rPr>
                <a:t>Les boucles</a:t>
              </a:r>
            </a:p>
            <a:p>
              <a:pPr algn="ctr"/>
              <a:r>
                <a:rPr lang="fr-FR" sz="1200" i="1" dirty="0">
                  <a:solidFill>
                    <a:schemeClr val="tx1"/>
                  </a:solidFill>
                  <a:latin typeface="Script cole" pitchFamily="2" charset="0"/>
                </a:rPr>
                <a:t>Séance « Encres de couleur et stylo à bille»</a:t>
              </a:r>
            </a:p>
            <a:p>
              <a:pPr algn="just"/>
              <a:r>
                <a:rPr lang="fr-FR" sz="1200" dirty="0">
                  <a:solidFill>
                    <a:schemeClr val="tx1"/>
                  </a:solidFill>
                  <a:latin typeface="Arial Rounded MT Bold" pitchFamily="34" charset="0"/>
                </a:rPr>
                <a:t>Objectifs : </a:t>
              </a:r>
              <a:r>
                <a:rPr lang="fr-FR" sz="1200" dirty="0">
                  <a:latin typeface="Script cole" pitchFamily="2" charset="0"/>
                </a:rPr>
                <a:t>Adapter la pression de la main à un outil scripteur différent et à un espace réduit.</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à l’encre avec un coton-tige des lignes de boucles ascendantes tout autour de la feuille. Remplir tout l’espace « feuille » en changeant les couleurs de rangées de boucles de l’extérieur vers l’intérieur de celui-ci. Tracer au stylo bille des boucles ascendantes liées dans chaque tracé à l’encre.</a:t>
              </a:r>
              <a:endParaRPr lang="fr-FR" sz="1200" dirty="0">
                <a:solidFill>
                  <a:schemeClr val="tx1"/>
                </a:solidFill>
                <a:latin typeface="Script cole" pitchFamily="2" charset="0"/>
              </a:endParaRPr>
            </a:p>
          </p:txBody>
        </p:sp>
        <p:pic>
          <p:nvPicPr>
            <p:cNvPr id="3" name="Imag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379" t="18262" r="6901" b="17478"/>
            <a:stretch/>
          </p:blipFill>
          <p:spPr>
            <a:xfrm>
              <a:off x="4761398" y="2428839"/>
              <a:ext cx="1927592" cy="1165377"/>
            </a:xfrm>
            <a:prstGeom prst="rect">
              <a:avLst/>
            </a:prstGeom>
            <a:effectLst>
              <a:outerShdw blurRad="63500" sx="102000" sy="102000" algn="ctr" rotWithShape="0">
                <a:prstClr val="black">
                  <a:alpha val="40000"/>
                </a:prstClr>
              </a:outerShdw>
            </a:effectLst>
          </p:spPr>
        </p:pic>
      </p:grpSp>
      <p:grpSp>
        <p:nvGrpSpPr>
          <p:cNvPr id="7" name="Groupe 6">
            <a:extLst>
              <a:ext uri="{FF2B5EF4-FFF2-40B4-BE49-F238E27FC236}">
                <a16:creationId xmlns:a16="http://schemas.microsoft.com/office/drawing/2014/main" id="{768F4396-6E5C-E1C0-9803-129DAD1C4E67}"/>
              </a:ext>
            </a:extLst>
          </p:cNvPr>
          <p:cNvGrpSpPr/>
          <p:nvPr/>
        </p:nvGrpSpPr>
        <p:grpSpPr>
          <a:xfrm>
            <a:off x="125729" y="147408"/>
            <a:ext cx="6624736" cy="1938992"/>
            <a:chOff x="129158" y="2042032"/>
            <a:chExt cx="6624736" cy="1938992"/>
          </a:xfrm>
        </p:grpSpPr>
        <p:sp>
          <p:nvSpPr>
            <p:cNvPr id="8" name="Rectangle 7">
              <a:extLst>
                <a:ext uri="{FF2B5EF4-FFF2-40B4-BE49-F238E27FC236}">
                  <a16:creationId xmlns:a16="http://schemas.microsoft.com/office/drawing/2014/main" id="{91FC757B-B9B0-C150-0C90-118F809EE7B5}"/>
                </a:ext>
              </a:extLst>
            </p:cNvPr>
            <p:cNvSpPr/>
            <p:nvPr/>
          </p:nvSpPr>
          <p:spPr>
            <a:xfrm>
              <a:off x="129158" y="20420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a:extLst>
                <a:ext uri="{FF2B5EF4-FFF2-40B4-BE49-F238E27FC236}">
                  <a16:creationId xmlns:a16="http://schemas.microsoft.com/office/drawing/2014/main" id="{5558CA2D-E98F-5CC8-7DAF-B3402CA350CC}"/>
                </a:ext>
              </a:extLst>
            </p:cNvPr>
            <p:cNvSpPr txBox="1"/>
            <p:nvPr/>
          </p:nvSpPr>
          <p:spPr>
            <a:xfrm>
              <a:off x="140017" y="2042032"/>
              <a:ext cx="458512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5.5 </a:t>
              </a:r>
              <a:r>
                <a:rPr lang="fr-FR" sz="1200" u="sng" dirty="0">
                  <a:latin typeface="Script cole" pitchFamily="2" charset="0"/>
                </a:rPr>
                <a:t>Les boucles</a:t>
              </a:r>
            </a:p>
            <a:p>
              <a:pPr algn="ctr"/>
              <a:r>
                <a:rPr lang="fr-FR" sz="1200" i="1" dirty="0">
                  <a:solidFill>
                    <a:schemeClr val="tx1"/>
                  </a:solidFill>
                  <a:latin typeface="Script cole" pitchFamily="2" charset="0"/>
                </a:rPr>
                <a:t>Séance « Encres de couleur et stylo à bille»</a:t>
              </a:r>
            </a:p>
            <a:p>
              <a:pPr algn="just"/>
              <a:r>
                <a:rPr lang="fr-FR" sz="1200" dirty="0">
                  <a:solidFill>
                    <a:schemeClr val="tx1"/>
                  </a:solidFill>
                  <a:latin typeface="Arial Rounded MT Bold" pitchFamily="34" charset="0"/>
                </a:rPr>
                <a:t>Objectifs : </a:t>
              </a:r>
              <a:r>
                <a:rPr lang="fr-FR" sz="1200" dirty="0">
                  <a:latin typeface="Script cole" pitchFamily="2" charset="0"/>
                </a:rPr>
                <a:t>Adapter la pression de la main à un outil scripteur différent et à un espace réduit.</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à l’encre avec un coton-tige des lignes de boucles ascendantes tout autour de la feuille. Remplir tout l’espace « feuille » en changeant les couleurs de rangées de boucles de l’extérieur vers l’intérieur de celui-ci. Tracer au stylo bille des boucles ascendantes liées dans chaque tracé à l’encre.</a:t>
              </a:r>
              <a:endParaRPr lang="fr-FR" sz="1200" dirty="0">
                <a:solidFill>
                  <a:schemeClr val="tx1"/>
                </a:solidFill>
                <a:latin typeface="Script cole" pitchFamily="2" charset="0"/>
              </a:endParaRPr>
            </a:p>
          </p:txBody>
        </p:sp>
        <p:pic>
          <p:nvPicPr>
            <p:cNvPr id="10" name="Image 9">
              <a:extLst>
                <a:ext uri="{FF2B5EF4-FFF2-40B4-BE49-F238E27FC236}">
                  <a16:creationId xmlns:a16="http://schemas.microsoft.com/office/drawing/2014/main" id="{34AC4A62-F192-8C50-6706-63BCC5E0F7D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379" t="18262" r="6901" b="17478"/>
            <a:stretch/>
          </p:blipFill>
          <p:spPr>
            <a:xfrm>
              <a:off x="4761398" y="2428839"/>
              <a:ext cx="1927592" cy="1165377"/>
            </a:xfrm>
            <a:prstGeom prst="rect">
              <a:avLst/>
            </a:prstGeom>
            <a:effectLst>
              <a:outerShdw blurRad="63500" sx="102000" sy="102000" algn="ctr" rotWithShape="0">
                <a:prstClr val="black">
                  <a:alpha val="40000"/>
                </a:prstClr>
              </a:outerShdw>
            </a:effectLst>
          </p:spPr>
        </p:pic>
      </p:grpSp>
      <p:grpSp>
        <p:nvGrpSpPr>
          <p:cNvPr id="11" name="Groupe 10">
            <a:extLst>
              <a:ext uri="{FF2B5EF4-FFF2-40B4-BE49-F238E27FC236}">
                <a16:creationId xmlns:a16="http://schemas.microsoft.com/office/drawing/2014/main" id="{610D8162-D091-A909-B066-23D922118B2F}"/>
              </a:ext>
            </a:extLst>
          </p:cNvPr>
          <p:cNvGrpSpPr/>
          <p:nvPr/>
        </p:nvGrpSpPr>
        <p:grpSpPr>
          <a:xfrm>
            <a:off x="122300" y="5837176"/>
            <a:ext cx="6624736" cy="1938992"/>
            <a:chOff x="129158" y="2042032"/>
            <a:chExt cx="6624736" cy="1938992"/>
          </a:xfrm>
        </p:grpSpPr>
        <p:sp>
          <p:nvSpPr>
            <p:cNvPr id="18" name="Rectangle 17">
              <a:extLst>
                <a:ext uri="{FF2B5EF4-FFF2-40B4-BE49-F238E27FC236}">
                  <a16:creationId xmlns:a16="http://schemas.microsoft.com/office/drawing/2014/main" id="{BCE3E06F-752C-6AE1-B813-0670A1C154C6}"/>
                </a:ext>
              </a:extLst>
            </p:cNvPr>
            <p:cNvSpPr/>
            <p:nvPr/>
          </p:nvSpPr>
          <p:spPr>
            <a:xfrm>
              <a:off x="129158" y="20420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9" name="ZoneTexte 18">
              <a:extLst>
                <a:ext uri="{FF2B5EF4-FFF2-40B4-BE49-F238E27FC236}">
                  <a16:creationId xmlns:a16="http://schemas.microsoft.com/office/drawing/2014/main" id="{6D66D25F-5C37-84C7-1B93-F4A5FE76C658}"/>
                </a:ext>
              </a:extLst>
            </p:cNvPr>
            <p:cNvSpPr txBox="1"/>
            <p:nvPr/>
          </p:nvSpPr>
          <p:spPr>
            <a:xfrm>
              <a:off x="140017" y="2042032"/>
              <a:ext cx="458512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5.5 </a:t>
              </a:r>
              <a:r>
                <a:rPr lang="fr-FR" sz="1200" u="sng" dirty="0">
                  <a:latin typeface="Script cole" pitchFamily="2" charset="0"/>
                </a:rPr>
                <a:t>Les boucles</a:t>
              </a:r>
            </a:p>
            <a:p>
              <a:pPr algn="ctr"/>
              <a:r>
                <a:rPr lang="fr-FR" sz="1200" i="1" dirty="0">
                  <a:solidFill>
                    <a:schemeClr val="tx1"/>
                  </a:solidFill>
                  <a:latin typeface="Script cole" pitchFamily="2" charset="0"/>
                </a:rPr>
                <a:t>Séance « Encres de couleur et stylo à bille»</a:t>
              </a:r>
            </a:p>
            <a:p>
              <a:pPr algn="just"/>
              <a:r>
                <a:rPr lang="fr-FR" sz="1200" dirty="0">
                  <a:solidFill>
                    <a:schemeClr val="tx1"/>
                  </a:solidFill>
                  <a:latin typeface="Arial Rounded MT Bold" pitchFamily="34" charset="0"/>
                </a:rPr>
                <a:t>Objectifs : </a:t>
              </a:r>
              <a:r>
                <a:rPr lang="fr-FR" sz="1200" dirty="0">
                  <a:latin typeface="Script cole" pitchFamily="2" charset="0"/>
                </a:rPr>
                <a:t>Adapter la pression de la main à un outil scripteur différent et à un espace réduit.</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à l’encre avec un coton-tige des lignes de boucles ascendantes tout autour de la feuille. Remplir tout l’espace « feuille » en changeant les couleurs de rangées de boucles de l’extérieur vers l’intérieur de celui-ci. Tracer au stylo bille des boucles ascendantes liées dans chaque tracé à l’encre.</a:t>
              </a:r>
              <a:endParaRPr lang="fr-FR" sz="1200" dirty="0">
                <a:solidFill>
                  <a:schemeClr val="tx1"/>
                </a:solidFill>
                <a:latin typeface="Script cole" pitchFamily="2" charset="0"/>
              </a:endParaRPr>
            </a:p>
          </p:txBody>
        </p:sp>
        <p:pic>
          <p:nvPicPr>
            <p:cNvPr id="20" name="Image 19">
              <a:extLst>
                <a:ext uri="{FF2B5EF4-FFF2-40B4-BE49-F238E27FC236}">
                  <a16:creationId xmlns:a16="http://schemas.microsoft.com/office/drawing/2014/main" id="{2DAEB6FD-1DC9-B621-3650-8C3B1372FB8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379" t="18262" r="6901" b="17478"/>
            <a:stretch/>
          </p:blipFill>
          <p:spPr>
            <a:xfrm>
              <a:off x="4761398" y="2428839"/>
              <a:ext cx="1927592" cy="1165377"/>
            </a:xfrm>
            <a:prstGeom prst="rect">
              <a:avLst/>
            </a:prstGeom>
            <a:effectLst>
              <a:outerShdw blurRad="63500" sx="102000" sy="102000" algn="ctr" rotWithShape="0">
                <a:prstClr val="black">
                  <a:alpha val="40000"/>
                </a:prstClr>
              </a:outerShdw>
            </a:effectLst>
          </p:spPr>
        </p:pic>
      </p:grpSp>
      <p:grpSp>
        <p:nvGrpSpPr>
          <p:cNvPr id="21" name="Groupe 20">
            <a:extLst>
              <a:ext uri="{FF2B5EF4-FFF2-40B4-BE49-F238E27FC236}">
                <a16:creationId xmlns:a16="http://schemas.microsoft.com/office/drawing/2014/main" id="{BD20F56F-FC21-7B55-4756-C9B4DED6ABE4}"/>
              </a:ext>
            </a:extLst>
          </p:cNvPr>
          <p:cNvGrpSpPr/>
          <p:nvPr/>
        </p:nvGrpSpPr>
        <p:grpSpPr>
          <a:xfrm>
            <a:off x="133159" y="3942552"/>
            <a:ext cx="6624736" cy="1938992"/>
            <a:chOff x="129158" y="2042032"/>
            <a:chExt cx="6624736" cy="1938992"/>
          </a:xfrm>
        </p:grpSpPr>
        <p:sp>
          <p:nvSpPr>
            <p:cNvPr id="22" name="Rectangle 21">
              <a:extLst>
                <a:ext uri="{FF2B5EF4-FFF2-40B4-BE49-F238E27FC236}">
                  <a16:creationId xmlns:a16="http://schemas.microsoft.com/office/drawing/2014/main" id="{ECB2E4C4-8D52-5188-839E-5A37457EA38F}"/>
                </a:ext>
              </a:extLst>
            </p:cNvPr>
            <p:cNvSpPr/>
            <p:nvPr/>
          </p:nvSpPr>
          <p:spPr>
            <a:xfrm>
              <a:off x="129158" y="20420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a:extLst>
                <a:ext uri="{FF2B5EF4-FFF2-40B4-BE49-F238E27FC236}">
                  <a16:creationId xmlns:a16="http://schemas.microsoft.com/office/drawing/2014/main" id="{155302C3-A6A5-429B-7113-5AC46B3277DC}"/>
                </a:ext>
              </a:extLst>
            </p:cNvPr>
            <p:cNvSpPr txBox="1"/>
            <p:nvPr/>
          </p:nvSpPr>
          <p:spPr>
            <a:xfrm>
              <a:off x="140017" y="2042032"/>
              <a:ext cx="458512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5.5 </a:t>
              </a:r>
              <a:r>
                <a:rPr lang="fr-FR" sz="1200" u="sng" dirty="0">
                  <a:latin typeface="Script cole" pitchFamily="2" charset="0"/>
                </a:rPr>
                <a:t>Les boucles</a:t>
              </a:r>
            </a:p>
            <a:p>
              <a:pPr algn="ctr"/>
              <a:r>
                <a:rPr lang="fr-FR" sz="1200" i="1" dirty="0">
                  <a:solidFill>
                    <a:schemeClr val="tx1"/>
                  </a:solidFill>
                  <a:latin typeface="Script cole" pitchFamily="2" charset="0"/>
                </a:rPr>
                <a:t>Séance « Encres de couleur et stylo à bille»</a:t>
              </a:r>
            </a:p>
            <a:p>
              <a:pPr algn="just"/>
              <a:r>
                <a:rPr lang="fr-FR" sz="1200" dirty="0">
                  <a:solidFill>
                    <a:schemeClr val="tx1"/>
                  </a:solidFill>
                  <a:latin typeface="Arial Rounded MT Bold" pitchFamily="34" charset="0"/>
                </a:rPr>
                <a:t>Objectifs : </a:t>
              </a:r>
              <a:r>
                <a:rPr lang="fr-FR" sz="1200" dirty="0">
                  <a:latin typeface="Script cole" pitchFamily="2" charset="0"/>
                </a:rPr>
                <a:t>Adapter la pression de la main à un outil scripteur différent et à un espace réduit.</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à l’encre avec un coton-tige des lignes de boucles ascendantes tout autour de la feuille. Remplir tout l’espace « feuille » en changeant les couleurs de rangées de boucles de l’extérieur vers l’intérieur de celui-ci. Tracer au stylo bille des boucles ascendantes liées dans chaque tracé à l’encre.</a:t>
              </a:r>
              <a:endParaRPr lang="fr-FR" sz="1200" dirty="0">
                <a:solidFill>
                  <a:schemeClr val="tx1"/>
                </a:solidFill>
                <a:latin typeface="Script cole" pitchFamily="2" charset="0"/>
              </a:endParaRPr>
            </a:p>
          </p:txBody>
        </p:sp>
        <p:pic>
          <p:nvPicPr>
            <p:cNvPr id="24" name="Image 23">
              <a:extLst>
                <a:ext uri="{FF2B5EF4-FFF2-40B4-BE49-F238E27FC236}">
                  <a16:creationId xmlns:a16="http://schemas.microsoft.com/office/drawing/2014/main" id="{77014400-AECB-688B-B454-B735B6C69BE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379" t="18262" r="6901" b="17478"/>
            <a:stretch/>
          </p:blipFill>
          <p:spPr>
            <a:xfrm>
              <a:off x="4761398" y="2428839"/>
              <a:ext cx="1927592" cy="1165377"/>
            </a:xfrm>
            <a:prstGeom prst="rect">
              <a:avLst/>
            </a:prstGeom>
            <a:effectLst>
              <a:outerShdw blurRad="63500" sx="102000" sy="102000" algn="ctr" rotWithShape="0">
                <a:prstClr val="black">
                  <a:alpha val="40000"/>
                </a:prstClr>
              </a:outerShdw>
            </a:effectLst>
          </p:spPr>
        </p:pic>
      </p:grpSp>
      <p:grpSp>
        <p:nvGrpSpPr>
          <p:cNvPr id="25" name="Groupe 24">
            <a:extLst>
              <a:ext uri="{FF2B5EF4-FFF2-40B4-BE49-F238E27FC236}">
                <a16:creationId xmlns:a16="http://schemas.microsoft.com/office/drawing/2014/main" id="{2F383D9B-5C28-84CA-3D7E-1AB69982D52A}"/>
              </a:ext>
            </a:extLst>
          </p:cNvPr>
          <p:cNvGrpSpPr/>
          <p:nvPr/>
        </p:nvGrpSpPr>
        <p:grpSpPr>
          <a:xfrm>
            <a:off x="129730" y="7737432"/>
            <a:ext cx="6624736" cy="1938992"/>
            <a:chOff x="129158" y="2042032"/>
            <a:chExt cx="6624736" cy="1938992"/>
          </a:xfrm>
        </p:grpSpPr>
        <p:sp>
          <p:nvSpPr>
            <p:cNvPr id="26" name="Rectangle 25">
              <a:extLst>
                <a:ext uri="{FF2B5EF4-FFF2-40B4-BE49-F238E27FC236}">
                  <a16:creationId xmlns:a16="http://schemas.microsoft.com/office/drawing/2014/main" id="{8333A711-D853-2677-198A-7B283A583CBE}"/>
                </a:ext>
              </a:extLst>
            </p:cNvPr>
            <p:cNvSpPr/>
            <p:nvPr/>
          </p:nvSpPr>
          <p:spPr>
            <a:xfrm>
              <a:off x="129158" y="204203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a:extLst>
                <a:ext uri="{FF2B5EF4-FFF2-40B4-BE49-F238E27FC236}">
                  <a16:creationId xmlns:a16="http://schemas.microsoft.com/office/drawing/2014/main" id="{EDBC4058-C1F1-D728-3F23-9411F8FE23D1}"/>
                </a:ext>
              </a:extLst>
            </p:cNvPr>
            <p:cNvSpPr txBox="1"/>
            <p:nvPr/>
          </p:nvSpPr>
          <p:spPr>
            <a:xfrm>
              <a:off x="140017" y="2042032"/>
              <a:ext cx="458512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5.5 </a:t>
              </a:r>
              <a:r>
                <a:rPr lang="fr-FR" sz="1200" u="sng" dirty="0">
                  <a:latin typeface="Script cole" pitchFamily="2" charset="0"/>
                </a:rPr>
                <a:t>Les boucles</a:t>
              </a:r>
            </a:p>
            <a:p>
              <a:pPr algn="ctr"/>
              <a:r>
                <a:rPr lang="fr-FR" sz="1200" i="1" dirty="0">
                  <a:solidFill>
                    <a:schemeClr val="tx1"/>
                  </a:solidFill>
                  <a:latin typeface="Script cole" pitchFamily="2" charset="0"/>
                </a:rPr>
                <a:t>Séance « Encres de couleur et stylo à bille»</a:t>
              </a:r>
            </a:p>
            <a:p>
              <a:pPr algn="just"/>
              <a:r>
                <a:rPr lang="fr-FR" sz="1200" dirty="0">
                  <a:solidFill>
                    <a:schemeClr val="tx1"/>
                  </a:solidFill>
                  <a:latin typeface="Arial Rounded MT Bold" pitchFamily="34" charset="0"/>
                </a:rPr>
                <a:t>Objectifs : </a:t>
              </a:r>
              <a:r>
                <a:rPr lang="fr-FR" sz="1200" dirty="0">
                  <a:latin typeface="Script cole" pitchFamily="2" charset="0"/>
                </a:rPr>
                <a:t>Adapter la pression de la main à un outil scripteur différent et à un espace réduit.</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à l’encre avec un coton-tige des lignes de boucles ascendantes tout autour de la feuille. Remplir tout l’espace « feuille » en changeant les couleurs de rangées de boucles de l’extérieur vers l’intérieur de celui-ci. Tracer au stylo bille des boucles ascendantes liées dans chaque tracé à l’encre.</a:t>
              </a:r>
              <a:endParaRPr lang="fr-FR" sz="1200" dirty="0">
                <a:solidFill>
                  <a:schemeClr val="tx1"/>
                </a:solidFill>
                <a:latin typeface="Script cole" pitchFamily="2" charset="0"/>
              </a:endParaRPr>
            </a:p>
          </p:txBody>
        </p:sp>
        <p:pic>
          <p:nvPicPr>
            <p:cNvPr id="28" name="Image 27">
              <a:extLst>
                <a:ext uri="{FF2B5EF4-FFF2-40B4-BE49-F238E27FC236}">
                  <a16:creationId xmlns:a16="http://schemas.microsoft.com/office/drawing/2014/main" id="{5B29FCC6-A6EA-E79B-B9DC-2D05A15206E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379" t="18262" r="6901" b="17478"/>
            <a:stretch/>
          </p:blipFill>
          <p:spPr>
            <a:xfrm>
              <a:off x="4761398" y="2428839"/>
              <a:ext cx="1927592" cy="1165377"/>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623976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31495875-9749-59BB-F2BA-8B717A2E6761}"/>
              </a:ext>
            </a:extLst>
          </p:cNvPr>
          <p:cNvGrpSpPr/>
          <p:nvPr/>
        </p:nvGrpSpPr>
        <p:grpSpPr>
          <a:xfrm>
            <a:off x="129158" y="3955600"/>
            <a:ext cx="6624736" cy="1913568"/>
            <a:chOff x="129158" y="3955600"/>
            <a:chExt cx="6624736" cy="1913568"/>
          </a:xfrm>
        </p:grpSpPr>
        <p:sp>
          <p:nvSpPr>
            <p:cNvPr id="16" name="Rectangle 15"/>
            <p:cNvSpPr/>
            <p:nvPr/>
          </p:nvSpPr>
          <p:spPr>
            <a:xfrm>
              <a:off x="129158" y="3955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40017" y="3955600"/>
              <a:ext cx="4873159" cy="1569660"/>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5.6 </a:t>
              </a:r>
              <a:r>
                <a:rPr lang="fr-FR" sz="1200" u="sng" dirty="0">
                  <a:latin typeface="Script cole" pitchFamily="2" charset="0"/>
                </a:rPr>
                <a:t>Les boucles</a:t>
              </a:r>
            </a:p>
            <a:p>
              <a:pPr algn="ctr"/>
              <a:r>
                <a:rPr lang="fr-FR" sz="1200" i="1" dirty="0">
                  <a:solidFill>
                    <a:schemeClr val="tx1"/>
                  </a:solidFill>
                  <a:latin typeface="Script cole" pitchFamily="2" charset="0"/>
                </a:rPr>
                <a:t>Séance « Feutres fins»</a:t>
              </a:r>
            </a:p>
            <a:p>
              <a:pPr algn="just"/>
              <a:r>
                <a:rPr lang="fr-FR" sz="1200" dirty="0">
                  <a:solidFill>
                    <a:schemeClr val="tx1"/>
                  </a:solidFill>
                  <a:latin typeface="Arial Rounded MT Bold" pitchFamily="34" charset="0"/>
                </a:rPr>
                <a:t>Objectifs : </a:t>
              </a:r>
              <a:r>
                <a:rPr lang="fr-FR" sz="1200" dirty="0">
                  <a:latin typeface="Script cole" pitchFamily="2" charset="0"/>
                </a:rPr>
                <a:t>Acquérir une continuité et une souplesse dans le mouvement. Conserver le sens de rotation initial.</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au feutre fin plusieurs lignes successives de petites boucles en suivant les contours de la ligne de boucles noires et en changeant de couleur à chaque ligne.</a:t>
              </a: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195" t="17280" r="3608" b="34800"/>
            <a:stretch/>
          </p:blipFill>
          <p:spPr>
            <a:xfrm>
              <a:off x="5034430" y="4577207"/>
              <a:ext cx="1607729" cy="670354"/>
            </a:xfrm>
            <a:prstGeom prst="rect">
              <a:avLst/>
            </a:prstGeom>
            <a:effectLst>
              <a:outerShdw blurRad="63500" sx="102000" sy="102000" algn="ctr" rotWithShape="0">
                <a:prstClr val="black">
                  <a:alpha val="40000"/>
                </a:prstClr>
              </a:outerShdw>
            </a:effectLst>
          </p:spPr>
        </p:pic>
      </p:grpSp>
      <p:grpSp>
        <p:nvGrpSpPr>
          <p:cNvPr id="7" name="Groupe 6">
            <a:extLst>
              <a:ext uri="{FF2B5EF4-FFF2-40B4-BE49-F238E27FC236}">
                <a16:creationId xmlns:a16="http://schemas.microsoft.com/office/drawing/2014/main" id="{40C57894-AE07-5995-6429-5E15E46141DD}"/>
              </a:ext>
            </a:extLst>
          </p:cNvPr>
          <p:cNvGrpSpPr/>
          <p:nvPr/>
        </p:nvGrpSpPr>
        <p:grpSpPr>
          <a:xfrm>
            <a:off x="125729" y="2057256"/>
            <a:ext cx="6624736" cy="1913568"/>
            <a:chOff x="129158" y="3955600"/>
            <a:chExt cx="6624736" cy="1913568"/>
          </a:xfrm>
        </p:grpSpPr>
        <p:sp>
          <p:nvSpPr>
            <p:cNvPr id="8" name="Rectangle 7">
              <a:extLst>
                <a:ext uri="{FF2B5EF4-FFF2-40B4-BE49-F238E27FC236}">
                  <a16:creationId xmlns:a16="http://schemas.microsoft.com/office/drawing/2014/main" id="{2871B58A-942B-6FC6-0061-2180362E5AA0}"/>
                </a:ext>
              </a:extLst>
            </p:cNvPr>
            <p:cNvSpPr/>
            <p:nvPr/>
          </p:nvSpPr>
          <p:spPr>
            <a:xfrm>
              <a:off x="129158" y="3955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a:extLst>
                <a:ext uri="{FF2B5EF4-FFF2-40B4-BE49-F238E27FC236}">
                  <a16:creationId xmlns:a16="http://schemas.microsoft.com/office/drawing/2014/main" id="{729F0E88-108A-8679-3D74-9257D8B43D1F}"/>
                </a:ext>
              </a:extLst>
            </p:cNvPr>
            <p:cNvSpPr txBox="1"/>
            <p:nvPr/>
          </p:nvSpPr>
          <p:spPr>
            <a:xfrm>
              <a:off x="140017" y="3955600"/>
              <a:ext cx="4873159" cy="1569660"/>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5.6 </a:t>
              </a:r>
              <a:r>
                <a:rPr lang="fr-FR" sz="1200" u="sng" dirty="0">
                  <a:latin typeface="Script cole" pitchFamily="2" charset="0"/>
                </a:rPr>
                <a:t>Les boucles</a:t>
              </a:r>
            </a:p>
            <a:p>
              <a:pPr algn="ctr"/>
              <a:r>
                <a:rPr lang="fr-FR" sz="1200" i="1" dirty="0">
                  <a:solidFill>
                    <a:schemeClr val="tx1"/>
                  </a:solidFill>
                  <a:latin typeface="Script cole" pitchFamily="2" charset="0"/>
                </a:rPr>
                <a:t>Séance « Feutres fins»</a:t>
              </a:r>
            </a:p>
            <a:p>
              <a:pPr algn="just"/>
              <a:r>
                <a:rPr lang="fr-FR" sz="1200" dirty="0">
                  <a:solidFill>
                    <a:schemeClr val="tx1"/>
                  </a:solidFill>
                  <a:latin typeface="Arial Rounded MT Bold" pitchFamily="34" charset="0"/>
                </a:rPr>
                <a:t>Objectifs : </a:t>
              </a:r>
              <a:r>
                <a:rPr lang="fr-FR" sz="1200" dirty="0">
                  <a:latin typeface="Script cole" pitchFamily="2" charset="0"/>
                </a:rPr>
                <a:t>Acquérir une continuité et une souplesse dans le mouvement. Conserver le sens de rotation initial.</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au feutre fin plusieurs lignes successives de petites boucles en suivant les contours de la ligne de boucles noires et en changeant de couleur à chaque ligne.</a:t>
              </a:r>
            </a:p>
          </p:txBody>
        </p:sp>
        <p:pic>
          <p:nvPicPr>
            <p:cNvPr id="10" name="Image 9">
              <a:extLst>
                <a:ext uri="{FF2B5EF4-FFF2-40B4-BE49-F238E27FC236}">
                  <a16:creationId xmlns:a16="http://schemas.microsoft.com/office/drawing/2014/main" id="{4F5C59CF-BF95-6A45-2E4F-6BA7E46A083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195" t="17280" r="3608" b="34800"/>
            <a:stretch/>
          </p:blipFill>
          <p:spPr>
            <a:xfrm>
              <a:off x="5034430" y="4577207"/>
              <a:ext cx="1607729" cy="670354"/>
            </a:xfrm>
            <a:prstGeom prst="rect">
              <a:avLst/>
            </a:prstGeom>
            <a:effectLst>
              <a:outerShdw blurRad="63500" sx="102000" sy="102000" algn="ctr" rotWithShape="0">
                <a:prstClr val="black">
                  <a:alpha val="40000"/>
                </a:prstClr>
              </a:outerShdw>
            </a:effectLst>
          </p:spPr>
        </p:pic>
      </p:grpSp>
      <p:grpSp>
        <p:nvGrpSpPr>
          <p:cNvPr id="11" name="Groupe 10">
            <a:extLst>
              <a:ext uri="{FF2B5EF4-FFF2-40B4-BE49-F238E27FC236}">
                <a16:creationId xmlns:a16="http://schemas.microsoft.com/office/drawing/2014/main" id="{856CB469-92FA-B27A-42A5-3C9B183A4CCA}"/>
              </a:ext>
            </a:extLst>
          </p:cNvPr>
          <p:cNvGrpSpPr/>
          <p:nvPr/>
        </p:nvGrpSpPr>
        <p:grpSpPr>
          <a:xfrm>
            <a:off x="122300" y="158544"/>
            <a:ext cx="6624736" cy="1913568"/>
            <a:chOff x="129158" y="3955600"/>
            <a:chExt cx="6624736" cy="1913568"/>
          </a:xfrm>
        </p:grpSpPr>
        <p:sp>
          <p:nvSpPr>
            <p:cNvPr id="18" name="Rectangle 17">
              <a:extLst>
                <a:ext uri="{FF2B5EF4-FFF2-40B4-BE49-F238E27FC236}">
                  <a16:creationId xmlns:a16="http://schemas.microsoft.com/office/drawing/2014/main" id="{D67659A1-04D3-970D-FE63-11046C4323AA}"/>
                </a:ext>
              </a:extLst>
            </p:cNvPr>
            <p:cNvSpPr/>
            <p:nvPr/>
          </p:nvSpPr>
          <p:spPr>
            <a:xfrm>
              <a:off x="129158" y="3955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9" name="ZoneTexte 18">
              <a:extLst>
                <a:ext uri="{FF2B5EF4-FFF2-40B4-BE49-F238E27FC236}">
                  <a16:creationId xmlns:a16="http://schemas.microsoft.com/office/drawing/2014/main" id="{35574850-12C2-97C1-7E89-1AA2D77874ED}"/>
                </a:ext>
              </a:extLst>
            </p:cNvPr>
            <p:cNvSpPr txBox="1"/>
            <p:nvPr/>
          </p:nvSpPr>
          <p:spPr>
            <a:xfrm>
              <a:off x="140017" y="3955600"/>
              <a:ext cx="4873159" cy="1569660"/>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5.6 </a:t>
              </a:r>
              <a:r>
                <a:rPr lang="fr-FR" sz="1200" u="sng" dirty="0">
                  <a:latin typeface="Script cole" pitchFamily="2" charset="0"/>
                </a:rPr>
                <a:t>Les boucles</a:t>
              </a:r>
            </a:p>
            <a:p>
              <a:pPr algn="ctr"/>
              <a:r>
                <a:rPr lang="fr-FR" sz="1200" i="1" dirty="0">
                  <a:solidFill>
                    <a:schemeClr val="tx1"/>
                  </a:solidFill>
                  <a:latin typeface="Script cole" pitchFamily="2" charset="0"/>
                </a:rPr>
                <a:t>Séance « Feutres fins»</a:t>
              </a:r>
            </a:p>
            <a:p>
              <a:pPr algn="just"/>
              <a:r>
                <a:rPr lang="fr-FR" sz="1200" dirty="0">
                  <a:solidFill>
                    <a:schemeClr val="tx1"/>
                  </a:solidFill>
                  <a:latin typeface="Arial Rounded MT Bold" pitchFamily="34" charset="0"/>
                </a:rPr>
                <a:t>Objectifs : </a:t>
              </a:r>
              <a:r>
                <a:rPr lang="fr-FR" sz="1200" dirty="0">
                  <a:latin typeface="Script cole" pitchFamily="2" charset="0"/>
                </a:rPr>
                <a:t>Acquérir une continuité et une souplesse dans le mouvement. Conserver le sens de rotation initial.</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au feutre fin plusieurs lignes successives de petites boucles en suivant les contours de la ligne de boucles noires et en changeant de couleur à chaque ligne.</a:t>
              </a:r>
            </a:p>
          </p:txBody>
        </p:sp>
        <p:pic>
          <p:nvPicPr>
            <p:cNvPr id="20" name="Image 19">
              <a:extLst>
                <a:ext uri="{FF2B5EF4-FFF2-40B4-BE49-F238E27FC236}">
                  <a16:creationId xmlns:a16="http://schemas.microsoft.com/office/drawing/2014/main" id="{4C82E148-AFEC-FE23-031F-A7C3A4E6452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195" t="17280" r="3608" b="34800"/>
            <a:stretch/>
          </p:blipFill>
          <p:spPr>
            <a:xfrm>
              <a:off x="5034430" y="4577207"/>
              <a:ext cx="1607729" cy="670354"/>
            </a:xfrm>
            <a:prstGeom prst="rect">
              <a:avLst/>
            </a:prstGeom>
            <a:effectLst>
              <a:outerShdw blurRad="63500" sx="102000" sy="102000" algn="ctr" rotWithShape="0">
                <a:prstClr val="black">
                  <a:alpha val="40000"/>
                </a:prstClr>
              </a:outerShdw>
            </a:effectLst>
          </p:spPr>
        </p:pic>
      </p:grpSp>
      <p:grpSp>
        <p:nvGrpSpPr>
          <p:cNvPr id="21" name="Groupe 20">
            <a:extLst>
              <a:ext uri="{FF2B5EF4-FFF2-40B4-BE49-F238E27FC236}">
                <a16:creationId xmlns:a16="http://schemas.microsoft.com/office/drawing/2014/main" id="{BC29D2F5-A12A-DE13-D1E1-A0BF3277761A}"/>
              </a:ext>
            </a:extLst>
          </p:cNvPr>
          <p:cNvGrpSpPr/>
          <p:nvPr/>
        </p:nvGrpSpPr>
        <p:grpSpPr>
          <a:xfrm>
            <a:off x="136588" y="7758872"/>
            <a:ext cx="6624736" cy="1913568"/>
            <a:chOff x="129158" y="3955600"/>
            <a:chExt cx="6624736" cy="1913568"/>
          </a:xfrm>
        </p:grpSpPr>
        <p:sp>
          <p:nvSpPr>
            <p:cNvPr id="22" name="Rectangle 21">
              <a:extLst>
                <a:ext uri="{FF2B5EF4-FFF2-40B4-BE49-F238E27FC236}">
                  <a16:creationId xmlns:a16="http://schemas.microsoft.com/office/drawing/2014/main" id="{1267A6C0-5DC7-3871-613F-24F7BB8E5FF1}"/>
                </a:ext>
              </a:extLst>
            </p:cNvPr>
            <p:cNvSpPr/>
            <p:nvPr/>
          </p:nvSpPr>
          <p:spPr>
            <a:xfrm>
              <a:off x="129158" y="3955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a:extLst>
                <a:ext uri="{FF2B5EF4-FFF2-40B4-BE49-F238E27FC236}">
                  <a16:creationId xmlns:a16="http://schemas.microsoft.com/office/drawing/2014/main" id="{D7BD903E-0E14-F7C9-F207-6FA29F1CC4AB}"/>
                </a:ext>
              </a:extLst>
            </p:cNvPr>
            <p:cNvSpPr txBox="1"/>
            <p:nvPr/>
          </p:nvSpPr>
          <p:spPr>
            <a:xfrm>
              <a:off x="140017" y="3955600"/>
              <a:ext cx="4873159" cy="1569660"/>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5.6 </a:t>
              </a:r>
              <a:r>
                <a:rPr lang="fr-FR" sz="1200" u="sng" dirty="0">
                  <a:latin typeface="Script cole" pitchFamily="2" charset="0"/>
                </a:rPr>
                <a:t>Les boucles</a:t>
              </a:r>
            </a:p>
            <a:p>
              <a:pPr algn="ctr"/>
              <a:r>
                <a:rPr lang="fr-FR" sz="1200" i="1" dirty="0">
                  <a:solidFill>
                    <a:schemeClr val="tx1"/>
                  </a:solidFill>
                  <a:latin typeface="Script cole" pitchFamily="2" charset="0"/>
                </a:rPr>
                <a:t>Séance « Feutres fins»</a:t>
              </a:r>
            </a:p>
            <a:p>
              <a:pPr algn="just"/>
              <a:r>
                <a:rPr lang="fr-FR" sz="1200" dirty="0">
                  <a:solidFill>
                    <a:schemeClr val="tx1"/>
                  </a:solidFill>
                  <a:latin typeface="Arial Rounded MT Bold" pitchFamily="34" charset="0"/>
                </a:rPr>
                <a:t>Objectifs : </a:t>
              </a:r>
              <a:r>
                <a:rPr lang="fr-FR" sz="1200" dirty="0">
                  <a:latin typeface="Script cole" pitchFamily="2" charset="0"/>
                </a:rPr>
                <a:t>Acquérir une continuité et une souplesse dans le mouvement. Conserver le sens de rotation initial.</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au feutre fin plusieurs lignes successives de petites boucles en suivant les contours de la ligne de boucles noires et en changeant de couleur à chaque ligne.</a:t>
              </a:r>
            </a:p>
          </p:txBody>
        </p:sp>
        <p:pic>
          <p:nvPicPr>
            <p:cNvPr id="24" name="Image 23">
              <a:extLst>
                <a:ext uri="{FF2B5EF4-FFF2-40B4-BE49-F238E27FC236}">
                  <a16:creationId xmlns:a16="http://schemas.microsoft.com/office/drawing/2014/main" id="{404FFEBA-5F02-45F9-C08D-D129CF0298C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195" t="17280" r="3608" b="34800"/>
            <a:stretch/>
          </p:blipFill>
          <p:spPr>
            <a:xfrm>
              <a:off x="5034430" y="4577207"/>
              <a:ext cx="1607729" cy="670354"/>
            </a:xfrm>
            <a:prstGeom prst="rect">
              <a:avLst/>
            </a:prstGeom>
            <a:effectLst>
              <a:outerShdw blurRad="63500" sx="102000" sy="102000" algn="ctr" rotWithShape="0">
                <a:prstClr val="black">
                  <a:alpha val="40000"/>
                </a:prstClr>
              </a:outerShdw>
            </a:effectLst>
          </p:spPr>
        </p:pic>
      </p:grpSp>
      <p:grpSp>
        <p:nvGrpSpPr>
          <p:cNvPr id="25" name="Groupe 24">
            <a:extLst>
              <a:ext uri="{FF2B5EF4-FFF2-40B4-BE49-F238E27FC236}">
                <a16:creationId xmlns:a16="http://schemas.microsoft.com/office/drawing/2014/main" id="{6EF83B40-E400-C967-0113-07C9F67E4094}"/>
              </a:ext>
            </a:extLst>
          </p:cNvPr>
          <p:cNvGrpSpPr/>
          <p:nvPr/>
        </p:nvGrpSpPr>
        <p:grpSpPr>
          <a:xfrm>
            <a:off x="133159" y="5860528"/>
            <a:ext cx="6624736" cy="1913568"/>
            <a:chOff x="129158" y="3955600"/>
            <a:chExt cx="6624736" cy="1913568"/>
          </a:xfrm>
        </p:grpSpPr>
        <p:sp>
          <p:nvSpPr>
            <p:cNvPr id="26" name="Rectangle 25">
              <a:extLst>
                <a:ext uri="{FF2B5EF4-FFF2-40B4-BE49-F238E27FC236}">
                  <a16:creationId xmlns:a16="http://schemas.microsoft.com/office/drawing/2014/main" id="{EE5F4C7A-6A6D-1098-EDFB-6903085C5DB6}"/>
                </a:ext>
              </a:extLst>
            </p:cNvPr>
            <p:cNvSpPr/>
            <p:nvPr/>
          </p:nvSpPr>
          <p:spPr>
            <a:xfrm>
              <a:off x="129158" y="39556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a:extLst>
                <a:ext uri="{FF2B5EF4-FFF2-40B4-BE49-F238E27FC236}">
                  <a16:creationId xmlns:a16="http://schemas.microsoft.com/office/drawing/2014/main" id="{2619BA08-75E5-FCF7-7CD0-D78608DEEC5E}"/>
                </a:ext>
              </a:extLst>
            </p:cNvPr>
            <p:cNvSpPr txBox="1"/>
            <p:nvPr/>
          </p:nvSpPr>
          <p:spPr>
            <a:xfrm>
              <a:off x="140017" y="3955600"/>
              <a:ext cx="4873159" cy="1569660"/>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5.6 </a:t>
              </a:r>
              <a:r>
                <a:rPr lang="fr-FR" sz="1200" u="sng" dirty="0">
                  <a:latin typeface="Script cole" pitchFamily="2" charset="0"/>
                </a:rPr>
                <a:t>Les boucles</a:t>
              </a:r>
            </a:p>
            <a:p>
              <a:pPr algn="ctr"/>
              <a:r>
                <a:rPr lang="fr-FR" sz="1200" i="1" dirty="0">
                  <a:solidFill>
                    <a:schemeClr val="tx1"/>
                  </a:solidFill>
                  <a:latin typeface="Script cole" pitchFamily="2" charset="0"/>
                </a:rPr>
                <a:t>Séance « Feutres fins»</a:t>
              </a:r>
            </a:p>
            <a:p>
              <a:pPr algn="just"/>
              <a:r>
                <a:rPr lang="fr-FR" sz="1200" dirty="0">
                  <a:solidFill>
                    <a:schemeClr val="tx1"/>
                  </a:solidFill>
                  <a:latin typeface="Arial Rounded MT Bold" pitchFamily="34" charset="0"/>
                </a:rPr>
                <a:t>Objectifs : </a:t>
              </a:r>
              <a:r>
                <a:rPr lang="fr-FR" sz="1200" dirty="0">
                  <a:latin typeface="Script cole" pitchFamily="2" charset="0"/>
                </a:rPr>
                <a:t>Acquérir une continuité et une souplesse dans le mouvement. Conserver le sens de rotation initial.</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Tracer au feutre fin plusieurs lignes successives de petites boucles en suivant les contours de la ligne de boucles noires et en changeant de couleur à chaque ligne.</a:t>
              </a:r>
            </a:p>
          </p:txBody>
        </p:sp>
        <p:pic>
          <p:nvPicPr>
            <p:cNvPr id="28" name="Image 27">
              <a:extLst>
                <a:ext uri="{FF2B5EF4-FFF2-40B4-BE49-F238E27FC236}">
                  <a16:creationId xmlns:a16="http://schemas.microsoft.com/office/drawing/2014/main" id="{F8F2F535-5FB7-76B2-7887-02B8B2A5594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195" t="17280" r="3608" b="34800"/>
            <a:stretch/>
          </p:blipFill>
          <p:spPr>
            <a:xfrm>
              <a:off x="5034430" y="4577207"/>
              <a:ext cx="1607729" cy="67035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08154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A27D476-1B96-A240-6CD2-F39F79C59460}"/>
              </a:ext>
            </a:extLst>
          </p:cNvPr>
          <p:cNvGrpSpPr/>
          <p:nvPr/>
        </p:nvGrpSpPr>
        <p:grpSpPr>
          <a:xfrm>
            <a:off x="129158" y="4683916"/>
            <a:ext cx="6624736" cy="2334002"/>
            <a:chOff x="129158" y="5864052"/>
            <a:chExt cx="6624736" cy="2334002"/>
          </a:xfrm>
        </p:grpSpPr>
        <p:sp>
          <p:nvSpPr>
            <p:cNvPr id="35" name="Rectangle 34"/>
            <p:cNvSpPr/>
            <p:nvPr/>
          </p:nvSpPr>
          <p:spPr>
            <a:xfrm>
              <a:off x="129158" y="5864052"/>
              <a:ext cx="6624736" cy="232930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889730"/>
              <a:ext cx="4729143" cy="2308324"/>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5.7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collés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Maintenir le sens de rotation sur une trajectoire circulaire.</a:t>
              </a:r>
            </a:p>
            <a:p>
              <a:pPr algn="just"/>
              <a:r>
                <a:rPr lang="fr-FR" sz="1200" dirty="0">
                  <a:latin typeface="Arial Rounded MT Bold" pitchFamily="34" charset="0"/>
                </a:rPr>
                <a:t>Tâche de l’enfant : </a:t>
              </a:r>
              <a:r>
                <a:rPr lang="fr-FR" sz="1200" dirty="0">
                  <a:latin typeface="Script cole" pitchFamily="2" charset="0"/>
                </a:rPr>
                <a:t>Découper les 12 ronds de couleur et coller les 4 plus grands sur la feuille blanche. Coller, sur les 4 déjà collés, les autres ronds en les superposant, du plus grand au plus petit. Coller une gommette de couleur au centre de chaque plus petit rond. Tracer au feutre de couleur des lignes de boucles ascendantes dans les espaces entre les ronds. Tracer au feutre une ligne de petites boucles ascendantes tout autour de chaque grand rond.</a:t>
              </a:r>
              <a:endParaRPr lang="fr-FR" sz="1200" dirty="0">
                <a:solidFill>
                  <a:schemeClr val="tx1"/>
                </a:solidFill>
                <a:latin typeface="Script cole" pitchFamily="2" charset="0"/>
              </a:endParaRP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998" t="19760" r="6585" b="13995"/>
            <a:stretch/>
          </p:blipFill>
          <p:spPr>
            <a:xfrm>
              <a:off x="4869160" y="6681192"/>
              <a:ext cx="1712068" cy="1019722"/>
            </a:xfrm>
            <a:prstGeom prst="rect">
              <a:avLst/>
            </a:prstGeom>
            <a:effectLst>
              <a:outerShdw blurRad="63500" sx="102000" sy="102000" algn="ctr" rotWithShape="0">
                <a:prstClr val="black">
                  <a:alpha val="40000"/>
                </a:prstClr>
              </a:outerShdw>
            </a:effectLst>
          </p:spPr>
        </p:pic>
      </p:grpSp>
      <p:grpSp>
        <p:nvGrpSpPr>
          <p:cNvPr id="7" name="Groupe 6">
            <a:extLst>
              <a:ext uri="{FF2B5EF4-FFF2-40B4-BE49-F238E27FC236}">
                <a16:creationId xmlns:a16="http://schemas.microsoft.com/office/drawing/2014/main" id="{CF2F6029-22BF-5C73-09AF-D649FDA90423}"/>
              </a:ext>
            </a:extLst>
          </p:cNvPr>
          <p:cNvGrpSpPr/>
          <p:nvPr/>
        </p:nvGrpSpPr>
        <p:grpSpPr>
          <a:xfrm>
            <a:off x="125729" y="2374398"/>
            <a:ext cx="6624736" cy="2334002"/>
            <a:chOff x="129158" y="5864052"/>
            <a:chExt cx="6624736" cy="2334002"/>
          </a:xfrm>
        </p:grpSpPr>
        <p:sp>
          <p:nvSpPr>
            <p:cNvPr id="8" name="Rectangle 7">
              <a:extLst>
                <a:ext uri="{FF2B5EF4-FFF2-40B4-BE49-F238E27FC236}">
                  <a16:creationId xmlns:a16="http://schemas.microsoft.com/office/drawing/2014/main" id="{AFED7237-7D45-F161-57CA-4286AB08AC12}"/>
                </a:ext>
              </a:extLst>
            </p:cNvPr>
            <p:cNvSpPr/>
            <p:nvPr/>
          </p:nvSpPr>
          <p:spPr>
            <a:xfrm>
              <a:off x="129158" y="5864052"/>
              <a:ext cx="6624736" cy="232930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a:extLst>
                <a:ext uri="{FF2B5EF4-FFF2-40B4-BE49-F238E27FC236}">
                  <a16:creationId xmlns:a16="http://schemas.microsoft.com/office/drawing/2014/main" id="{5A552012-1327-4390-ECDC-FDEE943AA3E4}"/>
                </a:ext>
              </a:extLst>
            </p:cNvPr>
            <p:cNvSpPr txBox="1"/>
            <p:nvPr/>
          </p:nvSpPr>
          <p:spPr>
            <a:xfrm>
              <a:off x="140017" y="5889730"/>
              <a:ext cx="4729143" cy="2308324"/>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5.7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collés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Maintenir le sens de rotation sur une trajectoire circulaire.</a:t>
              </a:r>
            </a:p>
            <a:p>
              <a:pPr algn="just"/>
              <a:r>
                <a:rPr lang="fr-FR" sz="1200" dirty="0">
                  <a:latin typeface="Arial Rounded MT Bold" pitchFamily="34" charset="0"/>
                </a:rPr>
                <a:t>Tâche de l’enfant : </a:t>
              </a:r>
              <a:r>
                <a:rPr lang="fr-FR" sz="1200" dirty="0">
                  <a:latin typeface="Script cole" pitchFamily="2" charset="0"/>
                </a:rPr>
                <a:t>Découper les 12 ronds de couleur et coller les 4 plus grands sur la feuille blanche. Coller, sur les 4 déjà collés, les autres ronds en les superposant, du plus grand au plus petit. Coller une gommette de couleur au centre de chaque plus petit rond. Tracer au feutre de couleur des lignes de boucles ascendantes dans les espaces entre les ronds. Tracer au feutre une ligne de petites boucles ascendantes tout autour de chaque grand rond.</a:t>
              </a:r>
              <a:endParaRPr lang="fr-FR" sz="1200" dirty="0">
                <a:solidFill>
                  <a:schemeClr val="tx1"/>
                </a:solidFill>
                <a:latin typeface="Script cole" pitchFamily="2" charset="0"/>
              </a:endParaRPr>
            </a:p>
          </p:txBody>
        </p:sp>
        <p:pic>
          <p:nvPicPr>
            <p:cNvPr id="10" name="Image 9">
              <a:extLst>
                <a:ext uri="{FF2B5EF4-FFF2-40B4-BE49-F238E27FC236}">
                  <a16:creationId xmlns:a16="http://schemas.microsoft.com/office/drawing/2014/main" id="{5B14F0BA-8CD0-3A9A-A71F-C0813D76DD4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998" t="19760" r="6585" b="13995"/>
            <a:stretch/>
          </p:blipFill>
          <p:spPr>
            <a:xfrm>
              <a:off x="4869160" y="6681192"/>
              <a:ext cx="1712068" cy="1019722"/>
            </a:xfrm>
            <a:prstGeom prst="rect">
              <a:avLst/>
            </a:prstGeom>
            <a:effectLst>
              <a:outerShdw blurRad="63500" sx="102000" sy="102000" algn="ctr" rotWithShape="0">
                <a:prstClr val="black">
                  <a:alpha val="40000"/>
                </a:prstClr>
              </a:outerShdw>
            </a:effectLst>
          </p:spPr>
        </p:pic>
      </p:grpSp>
      <p:grpSp>
        <p:nvGrpSpPr>
          <p:cNvPr id="11" name="Groupe 10">
            <a:extLst>
              <a:ext uri="{FF2B5EF4-FFF2-40B4-BE49-F238E27FC236}">
                <a16:creationId xmlns:a16="http://schemas.microsoft.com/office/drawing/2014/main" id="{C7A9B47F-2E68-0D96-5061-D290F2BC7B9E}"/>
              </a:ext>
            </a:extLst>
          </p:cNvPr>
          <p:cNvGrpSpPr/>
          <p:nvPr/>
        </p:nvGrpSpPr>
        <p:grpSpPr>
          <a:xfrm>
            <a:off x="122300" y="56456"/>
            <a:ext cx="6624736" cy="2334002"/>
            <a:chOff x="129158" y="5864052"/>
            <a:chExt cx="6624736" cy="2334002"/>
          </a:xfrm>
        </p:grpSpPr>
        <p:sp>
          <p:nvSpPr>
            <p:cNvPr id="18" name="Rectangle 17">
              <a:extLst>
                <a:ext uri="{FF2B5EF4-FFF2-40B4-BE49-F238E27FC236}">
                  <a16:creationId xmlns:a16="http://schemas.microsoft.com/office/drawing/2014/main" id="{65D019BF-8D70-450D-34D6-E425A9835DA4}"/>
                </a:ext>
              </a:extLst>
            </p:cNvPr>
            <p:cNvSpPr/>
            <p:nvPr/>
          </p:nvSpPr>
          <p:spPr>
            <a:xfrm>
              <a:off x="129158" y="5864052"/>
              <a:ext cx="6624736" cy="232930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9" name="ZoneTexte 18">
              <a:extLst>
                <a:ext uri="{FF2B5EF4-FFF2-40B4-BE49-F238E27FC236}">
                  <a16:creationId xmlns:a16="http://schemas.microsoft.com/office/drawing/2014/main" id="{E16FBAE1-6DD6-DF42-5009-055009B979CD}"/>
                </a:ext>
              </a:extLst>
            </p:cNvPr>
            <p:cNvSpPr txBox="1"/>
            <p:nvPr/>
          </p:nvSpPr>
          <p:spPr>
            <a:xfrm>
              <a:off x="140017" y="5889730"/>
              <a:ext cx="4729143" cy="2308324"/>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5.7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collés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Maintenir le sens de rotation sur une trajectoire circulaire.</a:t>
              </a:r>
            </a:p>
            <a:p>
              <a:pPr algn="just"/>
              <a:r>
                <a:rPr lang="fr-FR" sz="1200" dirty="0">
                  <a:latin typeface="Arial Rounded MT Bold" pitchFamily="34" charset="0"/>
                </a:rPr>
                <a:t>Tâche de l’enfant : </a:t>
              </a:r>
              <a:r>
                <a:rPr lang="fr-FR" sz="1200" dirty="0">
                  <a:latin typeface="Script cole" pitchFamily="2" charset="0"/>
                </a:rPr>
                <a:t>Découper les 12 ronds de couleur et coller les 4 plus grands sur la feuille blanche. Coller, sur les 4 déjà collés, les autres ronds en les superposant, du plus grand au plus petit. Coller une gommette de couleur au centre de chaque plus petit rond. Tracer au feutre de couleur des lignes de boucles ascendantes dans les espaces entre les ronds. Tracer au feutre une ligne de petites boucles ascendantes tout autour de chaque grand rond.</a:t>
              </a:r>
              <a:endParaRPr lang="fr-FR" sz="1200" dirty="0">
                <a:solidFill>
                  <a:schemeClr val="tx1"/>
                </a:solidFill>
                <a:latin typeface="Script cole" pitchFamily="2" charset="0"/>
              </a:endParaRPr>
            </a:p>
          </p:txBody>
        </p:sp>
        <p:pic>
          <p:nvPicPr>
            <p:cNvPr id="20" name="Image 19">
              <a:extLst>
                <a:ext uri="{FF2B5EF4-FFF2-40B4-BE49-F238E27FC236}">
                  <a16:creationId xmlns:a16="http://schemas.microsoft.com/office/drawing/2014/main" id="{65E026C8-401B-F3B8-4E3A-1C14849148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998" t="19760" r="6585" b="13995"/>
            <a:stretch/>
          </p:blipFill>
          <p:spPr>
            <a:xfrm>
              <a:off x="4869160" y="6681192"/>
              <a:ext cx="1712068" cy="1019722"/>
            </a:xfrm>
            <a:prstGeom prst="rect">
              <a:avLst/>
            </a:prstGeom>
            <a:effectLst>
              <a:outerShdw blurRad="63500" sx="102000" sy="102000" algn="ctr" rotWithShape="0">
                <a:prstClr val="black">
                  <a:alpha val="40000"/>
                </a:prstClr>
              </a:outerShdw>
            </a:effectLst>
          </p:spPr>
        </p:pic>
      </p:grpSp>
      <p:grpSp>
        <p:nvGrpSpPr>
          <p:cNvPr id="21" name="Groupe 20">
            <a:extLst>
              <a:ext uri="{FF2B5EF4-FFF2-40B4-BE49-F238E27FC236}">
                <a16:creationId xmlns:a16="http://schemas.microsoft.com/office/drawing/2014/main" id="{B47CE70B-23A1-6C6A-483A-CF919DBBBD5A}"/>
              </a:ext>
            </a:extLst>
          </p:cNvPr>
          <p:cNvGrpSpPr/>
          <p:nvPr/>
        </p:nvGrpSpPr>
        <p:grpSpPr>
          <a:xfrm>
            <a:off x="130920" y="6998368"/>
            <a:ext cx="6624736" cy="2334002"/>
            <a:chOff x="129158" y="5864052"/>
            <a:chExt cx="6624736" cy="2334002"/>
          </a:xfrm>
        </p:grpSpPr>
        <p:sp>
          <p:nvSpPr>
            <p:cNvPr id="22" name="Rectangle 21">
              <a:extLst>
                <a:ext uri="{FF2B5EF4-FFF2-40B4-BE49-F238E27FC236}">
                  <a16:creationId xmlns:a16="http://schemas.microsoft.com/office/drawing/2014/main" id="{2BFC4904-6137-A2F8-22BD-547B2C356CD1}"/>
                </a:ext>
              </a:extLst>
            </p:cNvPr>
            <p:cNvSpPr/>
            <p:nvPr/>
          </p:nvSpPr>
          <p:spPr>
            <a:xfrm>
              <a:off x="129158" y="5864052"/>
              <a:ext cx="6624736" cy="232930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a:extLst>
                <a:ext uri="{FF2B5EF4-FFF2-40B4-BE49-F238E27FC236}">
                  <a16:creationId xmlns:a16="http://schemas.microsoft.com/office/drawing/2014/main" id="{FE14701A-4E8E-DBB7-44FE-DCDD59B47262}"/>
                </a:ext>
              </a:extLst>
            </p:cNvPr>
            <p:cNvSpPr txBox="1"/>
            <p:nvPr/>
          </p:nvSpPr>
          <p:spPr>
            <a:xfrm>
              <a:off x="140017" y="5889730"/>
              <a:ext cx="4729143" cy="2308324"/>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5.7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collés et feutres fins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Maintenir le sens de rotation sur une trajectoire circulaire.</a:t>
              </a:r>
            </a:p>
            <a:p>
              <a:pPr algn="just"/>
              <a:r>
                <a:rPr lang="fr-FR" sz="1200" dirty="0">
                  <a:latin typeface="Arial Rounded MT Bold" pitchFamily="34" charset="0"/>
                </a:rPr>
                <a:t>Tâche de l’enfant : </a:t>
              </a:r>
              <a:r>
                <a:rPr lang="fr-FR" sz="1200" dirty="0">
                  <a:latin typeface="Script cole" pitchFamily="2" charset="0"/>
                </a:rPr>
                <a:t>Découper les 12 ronds de couleur et coller les 4 plus grands sur la feuille blanche. Coller, sur les 4 déjà collés, les autres ronds en les superposant, du plus grand au plus petit. Coller une gommette de couleur au centre de chaque plus petit rond. Tracer au feutre de couleur des lignes de boucles ascendantes dans les espaces entre les ronds. Tracer au feutre une ligne de petites boucles ascendantes tout autour de chaque grand rond.</a:t>
              </a:r>
              <a:endParaRPr lang="fr-FR" sz="1200" dirty="0">
                <a:solidFill>
                  <a:schemeClr val="tx1"/>
                </a:solidFill>
                <a:latin typeface="Script cole" pitchFamily="2" charset="0"/>
              </a:endParaRPr>
            </a:p>
          </p:txBody>
        </p:sp>
        <p:pic>
          <p:nvPicPr>
            <p:cNvPr id="24" name="Image 23">
              <a:extLst>
                <a:ext uri="{FF2B5EF4-FFF2-40B4-BE49-F238E27FC236}">
                  <a16:creationId xmlns:a16="http://schemas.microsoft.com/office/drawing/2014/main" id="{690A0383-AADB-8434-A66E-13E399F44D9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998" t="19760" r="6585" b="13995"/>
            <a:stretch/>
          </p:blipFill>
          <p:spPr>
            <a:xfrm>
              <a:off x="4869160" y="6681192"/>
              <a:ext cx="1712068" cy="1019722"/>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11775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7C46239F-C4B6-B0B0-244D-4E3A69DE9E2A}"/>
              </a:ext>
            </a:extLst>
          </p:cNvPr>
          <p:cNvGrpSpPr/>
          <p:nvPr/>
        </p:nvGrpSpPr>
        <p:grpSpPr>
          <a:xfrm>
            <a:off x="133171" y="87104"/>
            <a:ext cx="6624736" cy="1913568"/>
            <a:chOff x="116632" y="3944888"/>
            <a:chExt cx="6624736" cy="1913568"/>
          </a:xfrm>
        </p:grpSpPr>
        <p:sp>
          <p:nvSpPr>
            <p:cNvPr id="4" name="Rectangle 3"/>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5" name="ZoneTexte 4"/>
            <p:cNvSpPr txBox="1"/>
            <p:nvPr/>
          </p:nvSpPr>
          <p:spPr>
            <a:xfrm>
              <a:off x="127491" y="3970566"/>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1.1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Bande verte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le geste pour obtenir des tracés rectilignes.</a:t>
              </a:r>
            </a:p>
            <a:p>
              <a:pPr algn="just"/>
              <a:r>
                <a:rPr lang="fr-FR" sz="1300" dirty="0">
                  <a:latin typeface="Arial Rounded MT Bold" pitchFamily="34" charset="0"/>
                </a:rPr>
                <a:t>Tâche de l’enfant : </a:t>
              </a:r>
              <a:r>
                <a:rPr lang="fr-FR" sz="1300" dirty="0">
                  <a:latin typeface="Script cole" pitchFamily="2" charset="0"/>
                </a:rPr>
                <a:t>Coller verticalement une bande verte au milieu de la feuille. Tracer au feutre fin noir des traits verticaux rectilignes en partant du haut de la bande et sur toute la largeur de la bande.</a:t>
              </a:r>
              <a:endParaRPr lang="fr-FR" sz="1300" dirty="0">
                <a:solidFill>
                  <a:schemeClr val="tx1"/>
                </a:solidFill>
                <a:latin typeface="Script cole" pitchFamily="2" charset="0"/>
              </a:endParaRPr>
            </a:p>
          </p:txBody>
        </p:sp>
        <p:pic>
          <p:nvPicPr>
            <p:cNvPr id="8" name="Imag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144" t="14533" r="15190" b="16134"/>
            <a:stretch/>
          </p:blipFill>
          <p:spPr>
            <a:xfrm>
              <a:off x="4941168" y="4078627"/>
              <a:ext cx="1730504" cy="1646089"/>
            </a:xfrm>
            <a:prstGeom prst="rect">
              <a:avLst/>
            </a:prstGeom>
            <a:effectLst>
              <a:outerShdw blurRad="63500" sx="102000" sy="102000" algn="ctr" rotWithShape="0">
                <a:prstClr val="black">
                  <a:alpha val="40000"/>
                </a:prstClr>
              </a:outerShdw>
            </a:effectLst>
          </p:spPr>
        </p:pic>
      </p:grpSp>
      <p:grpSp>
        <p:nvGrpSpPr>
          <p:cNvPr id="11" name="Groupe 10">
            <a:extLst>
              <a:ext uri="{FF2B5EF4-FFF2-40B4-BE49-F238E27FC236}">
                <a16:creationId xmlns:a16="http://schemas.microsoft.com/office/drawing/2014/main" id="{B5597B8A-5BF2-D2FB-FAD4-CA0B152A946C}"/>
              </a:ext>
            </a:extLst>
          </p:cNvPr>
          <p:cNvGrpSpPr/>
          <p:nvPr/>
        </p:nvGrpSpPr>
        <p:grpSpPr>
          <a:xfrm>
            <a:off x="144030" y="1993062"/>
            <a:ext cx="6624736" cy="1913568"/>
            <a:chOff x="116632" y="3944888"/>
            <a:chExt cx="6624736" cy="1913568"/>
          </a:xfrm>
        </p:grpSpPr>
        <p:sp>
          <p:nvSpPr>
            <p:cNvPr id="12" name="Rectangle 11">
              <a:extLst>
                <a:ext uri="{FF2B5EF4-FFF2-40B4-BE49-F238E27FC236}">
                  <a16:creationId xmlns:a16="http://schemas.microsoft.com/office/drawing/2014/main" id="{59141E9B-169B-A658-4F5C-ABB20F1A66A9}"/>
                </a:ext>
              </a:extLst>
            </p:cNvPr>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a:extLst>
                <a:ext uri="{FF2B5EF4-FFF2-40B4-BE49-F238E27FC236}">
                  <a16:creationId xmlns:a16="http://schemas.microsoft.com/office/drawing/2014/main" id="{F13C3D6C-AF6A-0D8B-EBAD-340E315D829B}"/>
                </a:ext>
              </a:extLst>
            </p:cNvPr>
            <p:cNvSpPr txBox="1"/>
            <p:nvPr/>
          </p:nvSpPr>
          <p:spPr>
            <a:xfrm>
              <a:off x="127491" y="3970566"/>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1.1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Bande verte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le geste pour obtenir des tracés rectilignes.</a:t>
              </a:r>
            </a:p>
            <a:p>
              <a:pPr algn="just"/>
              <a:r>
                <a:rPr lang="fr-FR" sz="1300" dirty="0">
                  <a:latin typeface="Arial Rounded MT Bold" pitchFamily="34" charset="0"/>
                </a:rPr>
                <a:t>Tâche de l’enfant : </a:t>
              </a:r>
              <a:r>
                <a:rPr lang="fr-FR" sz="1300" dirty="0">
                  <a:latin typeface="Script cole" pitchFamily="2" charset="0"/>
                </a:rPr>
                <a:t>Coller verticalement une bande verte au milieu de la feuille. Tracer au feutre fin noir des traits verticaux rectilignes en partant du haut de la bande et sur toute la largeur de la bande.</a:t>
              </a:r>
              <a:endParaRPr lang="fr-FR" sz="1300" dirty="0">
                <a:solidFill>
                  <a:schemeClr val="tx1"/>
                </a:solidFill>
                <a:latin typeface="Script cole" pitchFamily="2" charset="0"/>
              </a:endParaRPr>
            </a:p>
          </p:txBody>
        </p:sp>
        <p:pic>
          <p:nvPicPr>
            <p:cNvPr id="18" name="Image 17">
              <a:extLst>
                <a:ext uri="{FF2B5EF4-FFF2-40B4-BE49-F238E27FC236}">
                  <a16:creationId xmlns:a16="http://schemas.microsoft.com/office/drawing/2014/main" id="{7BCEABFC-F30B-3C09-ADF6-F50A612655A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144" t="14533" r="15190" b="16134"/>
            <a:stretch/>
          </p:blipFill>
          <p:spPr>
            <a:xfrm>
              <a:off x="4941168" y="4078627"/>
              <a:ext cx="1730504" cy="1646089"/>
            </a:xfrm>
            <a:prstGeom prst="rect">
              <a:avLst/>
            </a:prstGeom>
            <a:effectLst>
              <a:outerShdw blurRad="63500" sx="102000" sy="102000" algn="ctr" rotWithShape="0">
                <a:prstClr val="black">
                  <a:alpha val="40000"/>
                </a:prstClr>
              </a:outerShdw>
            </a:effectLst>
          </p:spPr>
        </p:pic>
      </p:grpSp>
      <p:grpSp>
        <p:nvGrpSpPr>
          <p:cNvPr id="21" name="Groupe 20">
            <a:extLst>
              <a:ext uri="{FF2B5EF4-FFF2-40B4-BE49-F238E27FC236}">
                <a16:creationId xmlns:a16="http://schemas.microsoft.com/office/drawing/2014/main" id="{22B4DC12-AC6B-1E2E-B930-B906370282C8}"/>
              </a:ext>
            </a:extLst>
          </p:cNvPr>
          <p:cNvGrpSpPr/>
          <p:nvPr/>
        </p:nvGrpSpPr>
        <p:grpSpPr>
          <a:xfrm>
            <a:off x="157716" y="3906630"/>
            <a:ext cx="6624736" cy="1913568"/>
            <a:chOff x="116632" y="3944888"/>
            <a:chExt cx="6624736" cy="1913568"/>
          </a:xfrm>
        </p:grpSpPr>
        <p:sp>
          <p:nvSpPr>
            <p:cNvPr id="22" name="Rectangle 21">
              <a:extLst>
                <a:ext uri="{FF2B5EF4-FFF2-40B4-BE49-F238E27FC236}">
                  <a16:creationId xmlns:a16="http://schemas.microsoft.com/office/drawing/2014/main" id="{89BEC217-0877-08A1-F5A4-82B2E3CDBF56}"/>
                </a:ext>
              </a:extLst>
            </p:cNvPr>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a:extLst>
                <a:ext uri="{FF2B5EF4-FFF2-40B4-BE49-F238E27FC236}">
                  <a16:creationId xmlns:a16="http://schemas.microsoft.com/office/drawing/2014/main" id="{0AA5066A-CB28-E0B0-EC3C-DB8918083550}"/>
                </a:ext>
              </a:extLst>
            </p:cNvPr>
            <p:cNvSpPr txBox="1"/>
            <p:nvPr/>
          </p:nvSpPr>
          <p:spPr>
            <a:xfrm>
              <a:off x="127491" y="3970566"/>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1.1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Bande verte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le geste pour obtenir des tracés rectilignes.</a:t>
              </a:r>
            </a:p>
            <a:p>
              <a:pPr algn="just"/>
              <a:r>
                <a:rPr lang="fr-FR" sz="1300" dirty="0">
                  <a:latin typeface="Arial Rounded MT Bold" pitchFamily="34" charset="0"/>
                </a:rPr>
                <a:t>Tâche de l’enfant : </a:t>
              </a:r>
              <a:r>
                <a:rPr lang="fr-FR" sz="1300" dirty="0">
                  <a:latin typeface="Script cole" pitchFamily="2" charset="0"/>
                </a:rPr>
                <a:t>Coller verticalement une bande verte au milieu de la feuille. Tracer au feutre fin noir des traits verticaux rectilignes en partant du haut de la bande et sur toute la largeur de la bande.</a:t>
              </a:r>
              <a:endParaRPr lang="fr-FR" sz="1300" dirty="0">
                <a:solidFill>
                  <a:schemeClr val="tx1"/>
                </a:solidFill>
                <a:latin typeface="Script cole" pitchFamily="2" charset="0"/>
              </a:endParaRPr>
            </a:p>
          </p:txBody>
        </p:sp>
        <p:pic>
          <p:nvPicPr>
            <p:cNvPr id="24" name="Image 23">
              <a:extLst>
                <a:ext uri="{FF2B5EF4-FFF2-40B4-BE49-F238E27FC236}">
                  <a16:creationId xmlns:a16="http://schemas.microsoft.com/office/drawing/2014/main" id="{31DC5134-AB3E-2F4A-AA87-41F37762053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144" t="14533" r="15190" b="16134"/>
            <a:stretch/>
          </p:blipFill>
          <p:spPr>
            <a:xfrm>
              <a:off x="4941168" y="4078627"/>
              <a:ext cx="1730504" cy="1646089"/>
            </a:xfrm>
            <a:prstGeom prst="rect">
              <a:avLst/>
            </a:prstGeom>
            <a:effectLst>
              <a:outerShdw blurRad="63500" sx="102000" sy="102000" algn="ctr" rotWithShape="0">
                <a:prstClr val="black">
                  <a:alpha val="40000"/>
                </a:prstClr>
              </a:outerShdw>
            </a:effectLst>
          </p:spPr>
        </p:pic>
      </p:grpSp>
      <p:grpSp>
        <p:nvGrpSpPr>
          <p:cNvPr id="25" name="Groupe 24">
            <a:extLst>
              <a:ext uri="{FF2B5EF4-FFF2-40B4-BE49-F238E27FC236}">
                <a16:creationId xmlns:a16="http://schemas.microsoft.com/office/drawing/2014/main" id="{5193E085-C804-7C71-1CE0-B474D4A6B465}"/>
              </a:ext>
            </a:extLst>
          </p:cNvPr>
          <p:cNvGrpSpPr/>
          <p:nvPr/>
        </p:nvGrpSpPr>
        <p:grpSpPr>
          <a:xfrm>
            <a:off x="157716" y="5812588"/>
            <a:ext cx="6624736" cy="1913568"/>
            <a:chOff x="116632" y="3944888"/>
            <a:chExt cx="6624736" cy="1913568"/>
          </a:xfrm>
        </p:grpSpPr>
        <p:sp>
          <p:nvSpPr>
            <p:cNvPr id="26" name="Rectangle 25">
              <a:extLst>
                <a:ext uri="{FF2B5EF4-FFF2-40B4-BE49-F238E27FC236}">
                  <a16:creationId xmlns:a16="http://schemas.microsoft.com/office/drawing/2014/main" id="{CC7FD119-328B-B1E2-622A-67E930DD55BB}"/>
                </a:ext>
              </a:extLst>
            </p:cNvPr>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a:extLst>
                <a:ext uri="{FF2B5EF4-FFF2-40B4-BE49-F238E27FC236}">
                  <a16:creationId xmlns:a16="http://schemas.microsoft.com/office/drawing/2014/main" id="{53EBB173-7878-0624-D338-081C43174F92}"/>
                </a:ext>
              </a:extLst>
            </p:cNvPr>
            <p:cNvSpPr txBox="1"/>
            <p:nvPr/>
          </p:nvSpPr>
          <p:spPr>
            <a:xfrm>
              <a:off x="127491" y="3970566"/>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1.1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Bande verte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le geste pour obtenir des tracés rectilignes.</a:t>
              </a:r>
            </a:p>
            <a:p>
              <a:pPr algn="just"/>
              <a:r>
                <a:rPr lang="fr-FR" sz="1300" dirty="0">
                  <a:latin typeface="Arial Rounded MT Bold" pitchFamily="34" charset="0"/>
                </a:rPr>
                <a:t>Tâche de l’enfant : </a:t>
              </a:r>
              <a:r>
                <a:rPr lang="fr-FR" sz="1300" dirty="0">
                  <a:latin typeface="Script cole" pitchFamily="2" charset="0"/>
                </a:rPr>
                <a:t>Coller verticalement une bande verte au milieu de la feuille. Tracer au feutre fin noir des traits verticaux rectilignes en partant du haut de la bande et sur toute la largeur de la bande.</a:t>
              </a:r>
              <a:endParaRPr lang="fr-FR" sz="1300" dirty="0">
                <a:solidFill>
                  <a:schemeClr val="tx1"/>
                </a:solidFill>
                <a:latin typeface="Script cole" pitchFamily="2" charset="0"/>
              </a:endParaRPr>
            </a:p>
          </p:txBody>
        </p:sp>
        <p:pic>
          <p:nvPicPr>
            <p:cNvPr id="28" name="Image 27">
              <a:extLst>
                <a:ext uri="{FF2B5EF4-FFF2-40B4-BE49-F238E27FC236}">
                  <a16:creationId xmlns:a16="http://schemas.microsoft.com/office/drawing/2014/main" id="{4BF96BBB-C348-454D-80FB-A78DEE933BE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144" t="14533" r="15190" b="16134"/>
            <a:stretch/>
          </p:blipFill>
          <p:spPr>
            <a:xfrm>
              <a:off x="4941168" y="4078627"/>
              <a:ext cx="1730504" cy="1646089"/>
            </a:xfrm>
            <a:prstGeom prst="rect">
              <a:avLst/>
            </a:prstGeom>
            <a:effectLst>
              <a:outerShdw blurRad="63500" sx="102000" sy="102000" algn="ctr" rotWithShape="0">
                <a:prstClr val="black">
                  <a:alpha val="40000"/>
                </a:prstClr>
              </a:outerShdw>
            </a:effectLst>
          </p:spPr>
        </p:pic>
      </p:grpSp>
      <p:grpSp>
        <p:nvGrpSpPr>
          <p:cNvPr id="29" name="Groupe 28">
            <a:extLst>
              <a:ext uri="{FF2B5EF4-FFF2-40B4-BE49-F238E27FC236}">
                <a16:creationId xmlns:a16="http://schemas.microsoft.com/office/drawing/2014/main" id="{3E20E107-BC8A-4D62-0B7E-3603FB2A21F6}"/>
              </a:ext>
            </a:extLst>
          </p:cNvPr>
          <p:cNvGrpSpPr/>
          <p:nvPr/>
        </p:nvGrpSpPr>
        <p:grpSpPr>
          <a:xfrm>
            <a:off x="157716" y="7726156"/>
            <a:ext cx="6624736" cy="1913568"/>
            <a:chOff x="116632" y="3944888"/>
            <a:chExt cx="6624736" cy="1913568"/>
          </a:xfrm>
        </p:grpSpPr>
        <p:sp>
          <p:nvSpPr>
            <p:cNvPr id="30" name="Rectangle 29">
              <a:extLst>
                <a:ext uri="{FF2B5EF4-FFF2-40B4-BE49-F238E27FC236}">
                  <a16:creationId xmlns:a16="http://schemas.microsoft.com/office/drawing/2014/main" id="{B912A8F3-911C-FB0A-6CF9-36CA4BAEAC27}"/>
                </a:ext>
              </a:extLst>
            </p:cNvPr>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1" name="ZoneTexte 30">
              <a:extLst>
                <a:ext uri="{FF2B5EF4-FFF2-40B4-BE49-F238E27FC236}">
                  <a16:creationId xmlns:a16="http://schemas.microsoft.com/office/drawing/2014/main" id="{3994394D-4871-F300-FD90-1D9D2EF6BACC}"/>
                </a:ext>
              </a:extLst>
            </p:cNvPr>
            <p:cNvSpPr txBox="1"/>
            <p:nvPr/>
          </p:nvSpPr>
          <p:spPr>
            <a:xfrm>
              <a:off x="127491" y="3970566"/>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1.1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Bande verte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le geste pour obtenir des tracés rectilignes.</a:t>
              </a:r>
            </a:p>
            <a:p>
              <a:pPr algn="just"/>
              <a:r>
                <a:rPr lang="fr-FR" sz="1300" dirty="0">
                  <a:latin typeface="Arial Rounded MT Bold" pitchFamily="34" charset="0"/>
                </a:rPr>
                <a:t>Tâche de l’enfant : </a:t>
              </a:r>
              <a:r>
                <a:rPr lang="fr-FR" sz="1300" dirty="0">
                  <a:latin typeface="Script cole" pitchFamily="2" charset="0"/>
                </a:rPr>
                <a:t>Coller verticalement une bande verte au milieu de la feuille. Tracer au feutre fin noir des traits verticaux rectilignes en partant du haut de la bande et sur toute la largeur de la bande.</a:t>
              </a:r>
              <a:endParaRPr lang="fr-FR" sz="1300" dirty="0">
                <a:solidFill>
                  <a:schemeClr val="tx1"/>
                </a:solidFill>
                <a:latin typeface="Script cole" pitchFamily="2" charset="0"/>
              </a:endParaRPr>
            </a:p>
          </p:txBody>
        </p:sp>
        <p:pic>
          <p:nvPicPr>
            <p:cNvPr id="32" name="Image 31">
              <a:extLst>
                <a:ext uri="{FF2B5EF4-FFF2-40B4-BE49-F238E27FC236}">
                  <a16:creationId xmlns:a16="http://schemas.microsoft.com/office/drawing/2014/main" id="{743099E0-806F-0CA7-688A-518E519E97B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144" t="14533" r="15190" b="16134"/>
            <a:stretch/>
          </p:blipFill>
          <p:spPr>
            <a:xfrm>
              <a:off x="4941168" y="4078627"/>
              <a:ext cx="1730504" cy="1646089"/>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72855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338BE27-CF3F-FF54-5938-D0FD90485063}"/>
              </a:ext>
            </a:extLst>
          </p:cNvPr>
          <p:cNvGrpSpPr/>
          <p:nvPr/>
        </p:nvGrpSpPr>
        <p:grpSpPr>
          <a:xfrm>
            <a:off x="116632" y="128464"/>
            <a:ext cx="6624736" cy="1913568"/>
            <a:chOff x="116632" y="5858456"/>
            <a:chExt cx="6624736" cy="1913568"/>
          </a:xfrm>
        </p:grpSpPr>
        <p:sp>
          <p:nvSpPr>
            <p:cNvPr id="3" name="Rectangle 2">
              <a:extLst>
                <a:ext uri="{FF2B5EF4-FFF2-40B4-BE49-F238E27FC236}">
                  <a16:creationId xmlns:a16="http://schemas.microsoft.com/office/drawing/2014/main" id="{ABA9062F-1D9E-7A47-82AA-9168C3CBA17B}"/>
                </a:ext>
              </a:extLst>
            </p:cNvPr>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A16C85C7-FFF6-731D-9DE8-E0A9F8F39C49}"/>
                </a:ext>
              </a:extLst>
            </p:cNvPr>
            <p:cNvSpPr txBox="1"/>
            <p:nvPr/>
          </p:nvSpPr>
          <p:spPr>
            <a:xfrm>
              <a:off x="127491" y="5858456"/>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1.2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Petites bandes blanches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Démarrer et arrêter le mouvement du geste à bon escient.</a:t>
              </a:r>
            </a:p>
            <a:p>
              <a:pPr algn="just"/>
              <a:r>
                <a:rPr lang="fr-FR" sz="1300" dirty="0">
                  <a:latin typeface="Arial Rounded MT Bold" pitchFamily="34" charset="0"/>
                </a:rPr>
                <a:t>Tâche de l’enfant : </a:t>
              </a:r>
              <a:r>
                <a:rPr lang="fr-FR" sz="1300" dirty="0">
                  <a:latin typeface="Script cole" pitchFamily="2" charset="0"/>
                </a:rPr>
                <a:t>Coller horizontalement des petites bandes sur toute la feuille en évitant qu’elles se touchent. Tracer au feutre fin noir des traits verticaux de haut en bas, rectilignes et parallèles sur toute la longueur des bandes blanches.</a:t>
              </a:r>
              <a:endParaRPr lang="fr-FR" sz="13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89BACAEA-9657-0594-4DAF-B380815C58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034" t="16377" r="10189" b="22882"/>
            <a:stretch/>
          </p:blipFill>
          <p:spPr>
            <a:xfrm>
              <a:off x="4770512" y="6136254"/>
              <a:ext cx="1901160" cy="1357971"/>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C338B7C0-0850-FA6A-DB79-EA7C38CB934B}"/>
              </a:ext>
            </a:extLst>
          </p:cNvPr>
          <p:cNvGrpSpPr/>
          <p:nvPr/>
        </p:nvGrpSpPr>
        <p:grpSpPr>
          <a:xfrm>
            <a:off x="116632" y="2021290"/>
            <a:ext cx="6624736" cy="1913568"/>
            <a:chOff x="116632" y="5858456"/>
            <a:chExt cx="6624736" cy="1913568"/>
          </a:xfrm>
        </p:grpSpPr>
        <p:sp>
          <p:nvSpPr>
            <p:cNvPr id="7" name="Rectangle 6">
              <a:extLst>
                <a:ext uri="{FF2B5EF4-FFF2-40B4-BE49-F238E27FC236}">
                  <a16:creationId xmlns:a16="http://schemas.microsoft.com/office/drawing/2014/main" id="{832D548B-32A7-16D0-0FC2-89F6889E7720}"/>
                </a:ext>
              </a:extLst>
            </p:cNvPr>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EAAE962A-E32E-DD47-F474-041E2E5F1AF2}"/>
                </a:ext>
              </a:extLst>
            </p:cNvPr>
            <p:cNvSpPr txBox="1"/>
            <p:nvPr/>
          </p:nvSpPr>
          <p:spPr>
            <a:xfrm>
              <a:off x="127491" y="5858456"/>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1.2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Petites bandes blanches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Démarrer et arrêter le mouvement du geste à bon escient.</a:t>
              </a:r>
            </a:p>
            <a:p>
              <a:pPr algn="just"/>
              <a:r>
                <a:rPr lang="fr-FR" sz="1300" dirty="0">
                  <a:latin typeface="Arial Rounded MT Bold" pitchFamily="34" charset="0"/>
                </a:rPr>
                <a:t>Tâche de l’enfant : </a:t>
              </a:r>
              <a:r>
                <a:rPr lang="fr-FR" sz="1300" dirty="0">
                  <a:latin typeface="Script cole" pitchFamily="2" charset="0"/>
                </a:rPr>
                <a:t>Coller horizontalement des petites bandes sur toute la feuille en évitant qu’elles se touchent. Tracer au feutre fin noir des traits verticaux de haut en bas, rectilignes et parallèles sur toute la longueur des bandes blanches.</a:t>
              </a:r>
              <a:endParaRPr lang="fr-FR" sz="13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FE3B560E-B1BF-D028-C99D-8E88EBA3881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034" t="16377" r="10189" b="22882"/>
            <a:stretch/>
          </p:blipFill>
          <p:spPr>
            <a:xfrm>
              <a:off x="4770512" y="6136254"/>
              <a:ext cx="1901160" cy="1357971"/>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4E0FC7FF-433E-8FEA-8DC7-BB246417C451}"/>
              </a:ext>
            </a:extLst>
          </p:cNvPr>
          <p:cNvGrpSpPr/>
          <p:nvPr/>
        </p:nvGrpSpPr>
        <p:grpSpPr>
          <a:xfrm>
            <a:off x="105773" y="3914116"/>
            <a:ext cx="6624736" cy="1913568"/>
            <a:chOff x="116632" y="5858456"/>
            <a:chExt cx="6624736" cy="1913568"/>
          </a:xfrm>
        </p:grpSpPr>
        <p:sp>
          <p:nvSpPr>
            <p:cNvPr id="11" name="Rectangle 10">
              <a:extLst>
                <a:ext uri="{FF2B5EF4-FFF2-40B4-BE49-F238E27FC236}">
                  <a16:creationId xmlns:a16="http://schemas.microsoft.com/office/drawing/2014/main" id="{A8409003-D3F0-1991-93E3-8683DBF80FA7}"/>
                </a:ext>
              </a:extLst>
            </p:cNvPr>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8495B4C7-6BAE-9D1F-FBDA-B59E5081482E}"/>
                </a:ext>
              </a:extLst>
            </p:cNvPr>
            <p:cNvSpPr txBox="1"/>
            <p:nvPr/>
          </p:nvSpPr>
          <p:spPr>
            <a:xfrm>
              <a:off x="127491" y="5858456"/>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1.2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Petites bandes blanches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Démarrer et arrêter le mouvement du geste à bon escient.</a:t>
              </a:r>
            </a:p>
            <a:p>
              <a:pPr algn="just"/>
              <a:r>
                <a:rPr lang="fr-FR" sz="1300" dirty="0">
                  <a:latin typeface="Arial Rounded MT Bold" pitchFamily="34" charset="0"/>
                </a:rPr>
                <a:t>Tâche de l’enfant : </a:t>
              </a:r>
              <a:r>
                <a:rPr lang="fr-FR" sz="1300" dirty="0">
                  <a:latin typeface="Script cole" pitchFamily="2" charset="0"/>
                </a:rPr>
                <a:t>Coller horizontalement des petites bandes sur toute la feuille en évitant qu’elles se touchent. Tracer au feutre fin noir des traits verticaux de haut en bas, rectilignes et parallèles sur toute la longueur des bandes blanches.</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D9CB6476-0779-92B5-965D-1A8A8E2D3A6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034" t="16377" r="10189" b="22882"/>
            <a:stretch/>
          </p:blipFill>
          <p:spPr>
            <a:xfrm>
              <a:off x="4770512" y="6136254"/>
              <a:ext cx="1901160" cy="1357971"/>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661B892A-1DDE-CB61-B098-EE1BEAD70FA8}"/>
              </a:ext>
            </a:extLst>
          </p:cNvPr>
          <p:cNvGrpSpPr/>
          <p:nvPr/>
        </p:nvGrpSpPr>
        <p:grpSpPr>
          <a:xfrm>
            <a:off x="109012" y="5827683"/>
            <a:ext cx="6624736" cy="1913568"/>
            <a:chOff x="116632" y="5858456"/>
            <a:chExt cx="6624736" cy="1913568"/>
          </a:xfrm>
        </p:grpSpPr>
        <p:sp>
          <p:nvSpPr>
            <p:cNvPr id="15" name="Rectangle 14">
              <a:extLst>
                <a:ext uri="{FF2B5EF4-FFF2-40B4-BE49-F238E27FC236}">
                  <a16:creationId xmlns:a16="http://schemas.microsoft.com/office/drawing/2014/main" id="{D85297CF-383A-2E2B-0CED-BF372F9BB468}"/>
                </a:ext>
              </a:extLst>
            </p:cNvPr>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6E9CACC0-BF37-D7A0-BEBE-FC7BBD93AD51}"/>
                </a:ext>
              </a:extLst>
            </p:cNvPr>
            <p:cNvSpPr txBox="1"/>
            <p:nvPr/>
          </p:nvSpPr>
          <p:spPr>
            <a:xfrm>
              <a:off x="127491" y="5858456"/>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1.2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Petites bandes blanches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Démarrer et arrêter le mouvement du geste à bon escient.</a:t>
              </a:r>
            </a:p>
            <a:p>
              <a:pPr algn="just"/>
              <a:r>
                <a:rPr lang="fr-FR" sz="1300" dirty="0">
                  <a:latin typeface="Arial Rounded MT Bold" pitchFamily="34" charset="0"/>
                </a:rPr>
                <a:t>Tâche de l’enfant : </a:t>
              </a:r>
              <a:r>
                <a:rPr lang="fr-FR" sz="1300" dirty="0">
                  <a:latin typeface="Script cole" pitchFamily="2" charset="0"/>
                </a:rPr>
                <a:t>Coller horizontalement des petites bandes sur toute la feuille en évitant qu’elles se touchent. Tracer au feutre fin noir des traits verticaux de haut en bas, rectilignes et parallèles sur toute la longueur des bandes blanches.</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663F2790-F2B0-910D-2CFE-E3078EB3251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034" t="16377" r="10189" b="22882"/>
            <a:stretch/>
          </p:blipFill>
          <p:spPr>
            <a:xfrm>
              <a:off x="4770512" y="6136254"/>
              <a:ext cx="1901160" cy="1357971"/>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F2381E89-CBFE-AA44-7BF1-23C85CC108B4}"/>
              </a:ext>
            </a:extLst>
          </p:cNvPr>
          <p:cNvGrpSpPr/>
          <p:nvPr/>
        </p:nvGrpSpPr>
        <p:grpSpPr>
          <a:xfrm>
            <a:off x="102305" y="7741251"/>
            <a:ext cx="6624736" cy="1913568"/>
            <a:chOff x="116632" y="5858456"/>
            <a:chExt cx="6624736" cy="1913568"/>
          </a:xfrm>
        </p:grpSpPr>
        <p:sp>
          <p:nvSpPr>
            <p:cNvPr id="19" name="Rectangle 18">
              <a:extLst>
                <a:ext uri="{FF2B5EF4-FFF2-40B4-BE49-F238E27FC236}">
                  <a16:creationId xmlns:a16="http://schemas.microsoft.com/office/drawing/2014/main" id="{190CAD5F-FF4F-3DD2-9615-F9588DE1D63B}"/>
                </a:ext>
              </a:extLst>
            </p:cNvPr>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650C5FBF-E691-6976-F3CF-6925A62B5D88}"/>
                </a:ext>
              </a:extLst>
            </p:cNvPr>
            <p:cNvSpPr txBox="1"/>
            <p:nvPr/>
          </p:nvSpPr>
          <p:spPr>
            <a:xfrm>
              <a:off x="127491" y="5858456"/>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1.2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Petites bandes blanches et feutre fin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Démarrer et arrêter le mouvement du geste à bon escient.</a:t>
              </a:r>
            </a:p>
            <a:p>
              <a:pPr algn="just"/>
              <a:r>
                <a:rPr lang="fr-FR" sz="1300" dirty="0">
                  <a:latin typeface="Arial Rounded MT Bold" pitchFamily="34" charset="0"/>
                </a:rPr>
                <a:t>Tâche de l’enfant : </a:t>
              </a:r>
              <a:r>
                <a:rPr lang="fr-FR" sz="1300" dirty="0">
                  <a:latin typeface="Script cole" pitchFamily="2" charset="0"/>
                </a:rPr>
                <a:t>Coller horizontalement des petites bandes sur toute la feuille en évitant qu’elles se touchent. Tracer au feutre fin noir des traits verticaux de haut en bas, rectilignes et parallèles sur toute la longueur des bandes blanches.</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2EDF221A-D2E6-FD56-F250-23C1E747C89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034" t="16377" r="10189" b="22882"/>
            <a:stretch/>
          </p:blipFill>
          <p:spPr>
            <a:xfrm>
              <a:off x="4770512" y="6136254"/>
              <a:ext cx="1901160" cy="1357971"/>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50938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46184EA-449A-A487-0AC8-2480EE8F272B}"/>
              </a:ext>
            </a:extLst>
          </p:cNvPr>
          <p:cNvGrpSpPr/>
          <p:nvPr/>
        </p:nvGrpSpPr>
        <p:grpSpPr>
          <a:xfrm>
            <a:off x="116632" y="7772024"/>
            <a:ext cx="6624736" cy="1913568"/>
            <a:chOff x="116632" y="7772024"/>
            <a:chExt cx="6624736" cy="1913568"/>
          </a:xfrm>
        </p:grpSpPr>
        <p:sp>
          <p:nvSpPr>
            <p:cNvPr id="3" name="Rectangle 2">
              <a:extLst>
                <a:ext uri="{FF2B5EF4-FFF2-40B4-BE49-F238E27FC236}">
                  <a16:creationId xmlns:a16="http://schemas.microsoft.com/office/drawing/2014/main" id="{3D36B868-1F1D-0356-4964-2E0039A47C0A}"/>
                </a:ext>
              </a:extLst>
            </p:cNvPr>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63BFC015-3447-A14B-8CC4-A69F9D76ECDA}"/>
                </a:ext>
              </a:extLst>
            </p:cNvPr>
            <p:cNvSpPr txBox="1"/>
            <p:nvPr/>
          </p:nvSpPr>
          <p:spPr>
            <a:xfrm>
              <a:off x="127491" y="7772024"/>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1.3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Etroites bandes de couleur et stylos à bille</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Préciser le geste.</a:t>
              </a:r>
            </a:p>
            <a:p>
              <a:pPr algn="just"/>
              <a:r>
                <a:rPr lang="fr-FR" sz="1300" dirty="0">
                  <a:latin typeface="Arial Rounded MT Bold" pitchFamily="34" charset="0"/>
                </a:rPr>
                <a:t>Tâche de l’enfant : </a:t>
              </a:r>
              <a:r>
                <a:rPr lang="fr-FR" sz="1300" dirty="0">
                  <a:latin typeface="Script cole" pitchFamily="2" charset="0"/>
                </a:rPr>
                <a:t>Coller les fines bandes de papier de couleur sur la feuille verte en réalisant un quadrillage. Tracer au stylo à bille des traits verticaux sur toute la longueur des bandes de couleur en changeant de couleur à chaque bande.</a:t>
              </a:r>
              <a:endParaRPr lang="fr-FR" sz="13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56987997-E377-1673-098A-312F977D50E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32" t="13290" r="10437" b="14117"/>
            <a:stretch/>
          </p:blipFill>
          <p:spPr>
            <a:xfrm>
              <a:off x="4717722" y="8026178"/>
              <a:ext cx="1959832" cy="1405259"/>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104C3E09-A568-672E-0F6F-EC78D2274C93}"/>
              </a:ext>
            </a:extLst>
          </p:cNvPr>
          <p:cNvGrpSpPr/>
          <p:nvPr/>
        </p:nvGrpSpPr>
        <p:grpSpPr>
          <a:xfrm>
            <a:off x="116632" y="5858455"/>
            <a:ext cx="6624736" cy="1913568"/>
            <a:chOff x="116632" y="7772024"/>
            <a:chExt cx="6624736" cy="1913568"/>
          </a:xfrm>
        </p:grpSpPr>
        <p:sp>
          <p:nvSpPr>
            <p:cNvPr id="11" name="Rectangle 10">
              <a:extLst>
                <a:ext uri="{FF2B5EF4-FFF2-40B4-BE49-F238E27FC236}">
                  <a16:creationId xmlns:a16="http://schemas.microsoft.com/office/drawing/2014/main" id="{F578B546-B8AF-1C0F-5710-C067A21A913E}"/>
                </a:ext>
              </a:extLst>
            </p:cNvPr>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DD3A5C1D-EB65-A008-933D-7B15A8870A19}"/>
                </a:ext>
              </a:extLst>
            </p:cNvPr>
            <p:cNvSpPr txBox="1"/>
            <p:nvPr/>
          </p:nvSpPr>
          <p:spPr>
            <a:xfrm>
              <a:off x="127491" y="7772024"/>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1.3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Etroites bandes de couleur et stylos à bille</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Préciser le geste.</a:t>
              </a:r>
            </a:p>
            <a:p>
              <a:pPr algn="just"/>
              <a:r>
                <a:rPr lang="fr-FR" sz="1300" dirty="0">
                  <a:latin typeface="Arial Rounded MT Bold" pitchFamily="34" charset="0"/>
                </a:rPr>
                <a:t>Tâche de l’enfant : </a:t>
              </a:r>
              <a:r>
                <a:rPr lang="fr-FR" sz="1300" dirty="0">
                  <a:latin typeface="Script cole" pitchFamily="2" charset="0"/>
                </a:rPr>
                <a:t>Coller les fines bandes de papier de couleur sur la feuille verte en réalisant un quadrillage. Tracer au stylo à bille des traits verticaux sur toute la longueur des bandes de couleur en changeant de couleur à chaque bande.</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0A38364B-F999-D1BA-11F8-0DD4F704D20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32" t="13290" r="10437" b="14117"/>
            <a:stretch/>
          </p:blipFill>
          <p:spPr>
            <a:xfrm>
              <a:off x="4717722" y="8026178"/>
              <a:ext cx="1959832" cy="1405259"/>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47EA888A-C062-3CE0-5024-F4C355D4BF8C}"/>
              </a:ext>
            </a:extLst>
          </p:cNvPr>
          <p:cNvGrpSpPr/>
          <p:nvPr/>
        </p:nvGrpSpPr>
        <p:grpSpPr>
          <a:xfrm>
            <a:off x="116632" y="3944886"/>
            <a:ext cx="6624736" cy="1913568"/>
            <a:chOff x="116632" y="7772024"/>
            <a:chExt cx="6624736" cy="1913568"/>
          </a:xfrm>
        </p:grpSpPr>
        <p:sp>
          <p:nvSpPr>
            <p:cNvPr id="15" name="Rectangle 14">
              <a:extLst>
                <a:ext uri="{FF2B5EF4-FFF2-40B4-BE49-F238E27FC236}">
                  <a16:creationId xmlns:a16="http://schemas.microsoft.com/office/drawing/2014/main" id="{3A1A190D-639D-9955-CCA7-A19239E6347C}"/>
                </a:ext>
              </a:extLst>
            </p:cNvPr>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EA5A4AA0-57A2-AC25-8472-6483D47FE87C}"/>
                </a:ext>
              </a:extLst>
            </p:cNvPr>
            <p:cNvSpPr txBox="1"/>
            <p:nvPr/>
          </p:nvSpPr>
          <p:spPr>
            <a:xfrm>
              <a:off x="127491" y="7772024"/>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1.3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Etroites bandes de couleur et stylos à bille</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Préciser le geste.</a:t>
              </a:r>
            </a:p>
            <a:p>
              <a:pPr algn="just"/>
              <a:r>
                <a:rPr lang="fr-FR" sz="1300" dirty="0">
                  <a:latin typeface="Arial Rounded MT Bold" pitchFamily="34" charset="0"/>
                </a:rPr>
                <a:t>Tâche de l’enfant : </a:t>
              </a:r>
              <a:r>
                <a:rPr lang="fr-FR" sz="1300" dirty="0">
                  <a:latin typeface="Script cole" pitchFamily="2" charset="0"/>
                </a:rPr>
                <a:t>Coller les fines bandes de papier de couleur sur la feuille verte en réalisant un quadrillage. Tracer au stylo à bille des traits verticaux sur toute la longueur des bandes de couleur en changeant de couleur à chaque bande.</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B2950410-EA4B-36FF-119C-0BE1B44C9BE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32" t="13290" r="10437" b="14117"/>
            <a:stretch/>
          </p:blipFill>
          <p:spPr>
            <a:xfrm>
              <a:off x="4717722" y="8026178"/>
              <a:ext cx="1959832" cy="1405259"/>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74BDA274-E911-0945-8F63-B85F12A9DCF2}"/>
              </a:ext>
            </a:extLst>
          </p:cNvPr>
          <p:cNvGrpSpPr/>
          <p:nvPr/>
        </p:nvGrpSpPr>
        <p:grpSpPr>
          <a:xfrm>
            <a:off x="116632" y="2026764"/>
            <a:ext cx="6624736" cy="1913568"/>
            <a:chOff x="116632" y="7772024"/>
            <a:chExt cx="6624736" cy="1913568"/>
          </a:xfrm>
        </p:grpSpPr>
        <p:sp>
          <p:nvSpPr>
            <p:cNvPr id="19" name="Rectangle 18">
              <a:extLst>
                <a:ext uri="{FF2B5EF4-FFF2-40B4-BE49-F238E27FC236}">
                  <a16:creationId xmlns:a16="http://schemas.microsoft.com/office/drawing/2014/main" id="{3440C5E2-8FF3-A7D3-E913-A678B5E90A7C}"/>
                </a:ext>
              </a:extLst>
            </p:cNvPr>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EE69393C-5826-95C9-D6AD-0E98C7A4474A}"/>
                </a:ext>
              </a:extLst>
            </p:cNvPr>
            <p:cNvSpPr txBox="1"/>
            <p:nvPr/>
          </p:nvSpPr>
          <p:spPr>
            <a:xfrm>
              <a:off x="127491" y="7772024"/>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1.3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Etroites bandes de couleur et stylos à bille</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Préciser le geste.</a:t>
              </a:r>
            </a:p>
            <a:p>
              <a:pPr algn="just"/>
              <a:r>
                <a:rPr lang="fr-FR" sz="1300" dirty="0">
                  <a:latin typeface="Arial Rounded MT Bold" pitchFamily="34" charset="0"/>
                </a:rPr>
                <a:t>Tâche de l’enfant : </a:t>
              </a:r>
              <a:r>
                <a:rPr lang="fr-FR" sz="1300" dirty="0">
                  <a:latin typeface="Script cole" pitchFamily="2" charset="0"/>
                </a:rPr>
                <a:t>Coller les fines bandes de papier de couleur sur la feuille verte en réalisant un quadrillage. Tracer au stylo à bille des traits verticaux sur toute la longueur des bandes de couleur en changeant de couleur à chaque bande.</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E734FD85-7784-C0D0-1726-EF36BC71111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32" t="13290" r="10437" b="14117"/>
            <a:stretch/>
          </p:blipFill>
          <p:spPr>
            <a:xfrm>
              <a:off x="4717722" y="8026178"/>
              <a:ext cx="1959832" cy="1405259"/>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0AA8D0E8-EB56-C0B2-F10B-B5D5760392B7}"/>
              </a:ext>
            </a:extLst>
          </p:cNvPr>
          <p:cNvGrpSpPr/>
          <p:nvPr/>
        </p:nvGrpSpPr>
        <p:grpSpPr>
          <a:xfrm>
            <a:off x="113393" y="116080"/>
            <a:ext cx="6624736" cy="1913568"/>
            <a:chOff x="116632" y="7772024"/>
            <a:chExt cx="6624736" cy="1913568"/>
          </a:xfrm>
        </p:grpSpPr>
        <p:sp>
          <p:nvSpPr>
            <p:cNvPr id="23" name="Rectangle 22">
              <a:extLst>
                <a:ext uri="{FF2B5EF4-FFF2-40B4-BE49-F238E27FC236}">
                  <a16:creationId xmlns:a16="http://schemas.microsoft.com/office/drawing/2014/main" id="{BBC3300D-2C6A-A36D-CEEE-D5DDE3D15E93}"/>
                </a:ext>
              </a:extLst>
            </p:cNvPr>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AA79B2B3-AA7B-DE08-62C5-7CD8C4E9B179}"/>
                </a:ext>
              </a:extLst>
            </p:cNvPr>
            <p:cNvSpPr txBox="1"/>
            <p:nvPr/>
          </p:nvSpPr>
          <p:spPr>
            <a:xfrm>
              <a:off x="127491" y="7772024"/>
              <a:ext cx="45256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1.3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Etroites bandes de couleur et stylos à bille</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Préciser le geste.</a:t>
              </a:r>
            </a:p>
            <a:p>
              <a:pPr algn="just"/>
              <a:r>
                <a:rPr lang="fr-FR" sz="1300" dirty="0">
                  <a:latin typeface="Arial Rounded MT Bold" pitchFamily="34" charset="0"/>
                </a:rPr>
                <a:t>Tâche de l’enfant : </a:t>
              </a:r>
              <a:r>
                <a:rPr lang="fr-FR" sz="1300" dirty="0">
                  <a:latin typeface="Script cole" pitchFamily="2" charset="0"/>
                </a:rPr>
                <a:t>Coller les fines bandes de papier de couleur sur la feuille verte en réalisant un quadrillage. Tracer au stylo à bille des traits verticaux sur toute la longueur des bandes de couleur en changeant de couleur à chaque bande.</a:t>
              </a:r>
              <a:endParaRPr lang="fr-FR" sz="13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267128DA-AA56-55A5-38C4-AB82A075102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32" t="13290" r="10437" b="14117"/>
            <a:stretch/>
          </p:blipFill>
          <p:spPr>
            <a:xfrm>
              <a:off x="4717722" y="8026178"/>
              <a:ext cx="1959832" cy="1405259"/>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49944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35556B8-FEE7-3080-5BB4-53FCC20D2240}"/>
              </a:ext>
            </a:extLst>
          </p:cNvPr>
          <p:cNvGrpSpPr/>
          <p:nvPr/>
        </p:nvGrpSpPr>
        <p:grpSpPr>
          <a:xfrm>
            <a:off x="129158" y="160926"/>
            <a:ext cx="6624736" cy="1964670"/>
            <a:chOff x="129158" y="160926"/>
            <a:chExt cx="6624736" cy="1964670"/>
          </a:xfrm>
        </p:grpSpPr>
        <p:sp>
          <p:nvSpPr>
            <p:cNvPr id="3" name="Rectangle 2">
              <a:extLst>
                <a:ext uri="{FF2B5EF4-FFF2-40B4-BE49-F238E27FC236}">
                  <a16:creationId xmlns:a16="http://schemas.microsoft.com/office/drawing/2014/main" id="{DE120B6C-2F67-1AD3-FE33-C56D9F840639}"/>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B32BDC0E-547A-2EFB-89F8-45C0639C577D}"/>
                </a:ext>
              </a:extLst>
            </p:cNvPr>
            <p:cNvSpPr txBox="1"/>
            <p:nvPr/>
          </p:nvSpPr>
          <p:spPr>
            <a:xfrm>
              <a:off x="140017" y="186604"/>
              <a:ext cx="480115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1.4 </a:t>
              </a:r>
              <a:r>
                <a:rPr lang="fr-FR" sz="1200" u="sng" dirty="0">
                  <a:latin typeface="Script cole" pitchFamily="2" charset="0"/>
                </a:rPr>
                <a:t>Le trait horizontal et le trait vertical</a:t>
              </a:r>
            </a:p>
            <a:p>
              <a:pPr algn="ctr"/>
              <a:r>
                <a:rPr lang="fr-FR" sz="1200" i="1" dirty="0">
                  <a:solidFill>
                    <a:schemeClr val="tx1"/>
                  </a:solidFill>
                  <a:latin typeface="Script cole" pitchFamily="2" charset="0"/>
                </a:rPr>
                <a:t>Séance « Papier adhésif, feutres fins et stylos à bille»</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aux gestes demandés.</a:t>
              </a:r>
            </a:p>
            <a:p>
              <a:pPr algn="just"/>
              <a:r>
                <a:rPr lang="fr-FR" sz="1200" dirty="0">
                  <a:latin typeface="Arial Rounded MT Bold" pitchFamily="34" charset="0"/>
                </a:rPr>
                <a:t>Tâche de l’enfant : </a:t>
              </a:r>
              <a:r>
                <a:rPr lang="fr-FR" sz="1200" dirty="0">
                  <a:latin typeface="Script cole" pitchFamily="2" charset="0"/>
                </a:rPr>
                <a:t>Coller horizontalement deux bandelettes oranges en les espaçant, sur chaque carré blanc puis coller sur la feuille les carrés en alternant les bandelettes verticales et horizontales. Tracer au feutre fin des traits horizontaux sur toute la longueur de chaque bandelette orange. Tracer au stylo bille des traits verticaux dans chaque espace blanc.</a:t>
              </a:r>
              <a:endParaRPr lang="fr-FR" sz="12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B67F4EED-43E2-03E4-30EA-D471647145B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84" t="11019" r="11818" b="20487"/>
            <a:stretch/>
          </p:blipFill>
          <p:spPr>
            <a:xfrm>
              <a:off x="4939670" y="525866"/>
              <a:ext cx="1705087" cy="1183687"/>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A43BB6E5-2A76-093B-0142-13557F1D98ED}"/>
              </a:ext>
            </a:extLst>
          </p:cNvPr>
          <p:cNvGrpSpPr/>
          <p:nvPr/>
        </p:nvGrpSpPr>
        <p:grpSpPr>
          <a:xfrm>
            <a:off x="129158" y="2066873"/>
            <a:ext cx="6624736" cy="1964670"/>
            <a:chOff x="129158" y="160926"/>
            <a:chExt cx="6624736" cy="1964670"/>
          </a:xfrm>
        </p:grpSpPr>
        <p:sp>
          <p:nvSpPr>
            <p:cNvPr id="7" name="Rectangle 6">
              <a:extLst>
                <a:ext uri="{FF2B5EF4-FFF2-40B4-BE49-F238E27FC236}">
                  <a16:creationId xmlns:a16="http://schemas.microsoft.com/office/drawing/2014/main" id="{C6050F24-2E4B-19AA-4E38-6410013A4279}"/>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FD0F4336-0C8C-F8C2-7CDE-68329FEBD698}"/>
                </a:ext>
              </a:extLst>
            </p:cNvPr>
            <p:cNvSpPr txBox="1"/>
            <p:nvPr/>
          </p:nvSpPr>
          <p:spPr>
            <a:xfrm>
              <a:off x="140017" y="186604"/>
              <a:ext cx="480115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1.4 </a:t>
              </a:r>
              <a:r>
                <a:rPr lang="fr-FR" sz="1200" u="sng" dirty="0">
                  <a:latin typeface="Script cole" pitchFamily="2" charset="0"/>
                </a:rPr>
                <a:t>Le trait horizontal et le trait vertical</a:t>
              </a:r>
            </a:p>
            <a:p>
              <a:pPr algn="ctr"/>
              <a:r>
                <a:rPr lang="fr-FR" sz="1200" i="1" dirty="0">
                  <a:solidFill>
                    <a:schemeClr val="tx1"/>
                  </a:solidFill>
                  <a:latin typeface="Script cole" pitchFamily="2" charset="0"/>
                </a:rPr>
                <a:t>Séance « Papier adhésif, feutres fins et stylos à bille»</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aux gestes demandés.</a:t>
              </a:r>
            </a:p>
            <a:p>
              <a:pPr algn="just"/>
              <a:r>
                <a:rPr lang="fr-FR" sz="1200" dirty="0">
                  <a:latin typeface="Arial Rounded MT Bold" pitchFamily="34" charset="0"/>
                </a:rPr>
                <a:t>Tâche de l’enfant : </a:t>
              </a:r>
              <a:r>
                <a:rPr lang="fr-FR" sz="1200" dirty="0">
                  <a:latin typeface="Script cole" pitchFamily="2" charset="0"/>
                </a:rPr>
                <a:t>Coller horizontalement deux bandelettes oranges en les espaçant, sur chaque carré blanc puis coller sur la feuille les carrés en alternant les bandelettes verticales et horizontales. Tracer au feutre fin des traits horizontaux sur toute la longueur de chaque bandelette orange. Tracer au stylo bille des traits verticaux dans chaque espace blanc.</a:t>
              </a:r>
              <a:endParaRPr lang="fr-FR" sz="12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3876259F-0F66-317A-BFC5-7945FC7D9C5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84" t="11019" r="11818" b="20487"/>
            <a:stretch/>
          </p:blipFill>
          <p:spPr>
            <a:xfrm>
              <a:off x="4939670" y="525866"/>
              <a:ext cx="1705087" cy="1183687"/>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E229651A-6E66-9849-C955-DEB757CCB33C}"/>
              </a:ext>
            </a:extLst>
          </p:cNvPr>
          <p:cNvGrpSpPr/>
          <p:nvPr/>
        </p:nvGrpSpPr>
        <p:grpSpPr>
          <a:xfrm>
            <a:off x="130171" y="3980441"/>
            <a:ext cx="6624736" cy="1964670"/>
            <a:chOff x="129158" y="160926"/>
            <a:chExt cx="6624736" cy="1964670"/>
          </a:xfrm>
        </p:grpSpPr>
        <p:sp>
          <p:nvSpPr>
            <p:cNvPr id="11" name="Rectangle 10">
              <a:extLst>
                <a:ext uri="{FF2B5EF4-FFF2-40B4-BE49-F238E27FC236}">
                  <a16:creationId xmlns:a16="http://schemas.microsoft.com/office/drawing/2014/main" id="{481922A4-180E-537B-BB0B-49CD9CE651A3}"/>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BED88F94-74D2-D327-7C2D-E6DCB7216068}"/>
                </a:ext>
              </a:extLst>
            </p:cNvPr>
            <p:cNvSpPr txBox="1"/>
            <p:nvPr/>
          </p:nvSpPr>
          <p:spPr>
            <a:xfrm>
              <a:off x="140017" y="186604"/>
              <a:ext cx="480115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1.4 </a:t>
              </a:r>
              <a:r>
                <a:rPr lang="fr-FR" sz="1200" u="sng" dirty="0">
                  <a:latin typeface="Script cole" pitchFamily="2" charset="0"/>
                </a:rPr>
                <a:t>Le trait horizontal et le trait vertical</a:t>
              </a:r>
            </a:p>
            <a:p>
              <a:pPr algn="ctr"/>
              <a:r>
                <a:rPr lang="fr-FR" sz="1200" i="1" dirty="0">
                  <a:solidFill>
                    <a:schemeClr val="tx1"/>
                  </a:solidFill>
                  <a:latin typeface="Script cole" pitchFamily="2" charset="0"/>
                </a:rPr>
                <a:t>Séance « Papier adhésif, feutres fins et stylos à bille»</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aux gestes demandés.</a:t>
              </a:r>
            </a:p>
            <a:p>
              <a:pPr algn="just"/>
              <a:r>
                <a:rPr lang="fr-FR" sz="1200" dirty="0">
                  <a:latin typeface="Arial Rounded MT Bold" pitchFamily="34" charset="0"/>
                </a:rPr>
                <a:t>Tâche de l’enfant : </a:t>
              </a:r>
              <a:r>
                <a:rPr lang="fr-FR" sz="1200" dirty="0">
                  <a:latin typeface="Script cole" pitchFamily="2" charset="0"/>
                </a:rPr>
                <a:t>Coller horizontalement deux bandelettes oranges en les espaçant, sur chaque carré blanc puis coller sur la feuille les carrés en alternant les bandelettes verticales et horizontales. Tracer au feutre fin des traits horizontaux sur toute la longueur de chaque bandelette orange. Tracer au stylo bille des traits verticaux dans chaque espace blanc.</a:t>
              </a:r>
              <a:endParaRPr lang="fr-FR" sz="12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58EBF3D4-B94F-A935-2CDA-69745FB7D32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84" t="11019" r="11818" b="20487"/>
            <a:stretch/>
          </p:blipFill>
          <p:spPr>
            <a:xfrm>
              <a:off x="4939670" y="525866"/>
              <a:ext cx="1705087" cy="1183687"/>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28667103-B20D-6644-7637-F1DFEC947F41}"/>
              </a:ext>
            </a:extLst>
          </p:cNvPr>
          <p:cNvGrpSpPr/>
          <p:nvPr/>
        </p:nvGrpSpPr>
        <p:grpSpPr>
          <a:xfrm>
            <a:off x="130171" y="5886388"/>
            <a:ext cx="6624736" cy="1964670"/>
            <a:chOff x="129158" y="160926"/>
            <a:chExt cx="6624736" cy="1964670"/>
          </a:xfrm>
        </p:grpSpPr>
        <p:sp>
          <p:nvSpPr>
            <p:cNvPr id="15" name="Rectangle 14">
              <a:extLst>
                <a:ext uri="{FF2B5EF4-FFF2-40B4-BE49-F238E27FC236}">
                  <a16:creationId xmlns:a16="http://schemas.microsoft.com/office/drawing/2014/main" id="{667414C9-5F28-B654-8DA6-7AE2B0B77B0D}"/>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377AD647-D46B-773C-4CF5-548E5E9A2B77}"/>
                </a:ext>
              </a:extLst>
            </p:cNvPr>
            <p:cNvSpPr txBox="1"/>
            <p:nvPr/>
          </p:nvSpPr>
          <p:spPr>
            <a:xfrm>
              <a:off x="140017" y="186604"/>
              <a:ext cx="480115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1.4 </a:t>
              </a:r>
              <a:r>
                <a:rPr lang="fr-FR" sz="1200" u="sng" dirty="0">
                  <a:latin typeface="Script cole" pitchFamily="2" charset="0"/>
                </a:rPr>
                <a:t>Le trait horizontal et le trait vertical</a:t>
              </a:r>
            </a:p>
            <a:p>
              <a:pPr algn="ctr"/>
              <a:r>
                <a:rPr lang="fr-FR" sz="1200" i="1" dirty="0">
                  <a:solidFill>
                    <a:schemeClr val="tx1"/>
                  </a:solidFill>
                  <a:latin typeface="Script cole" pitchFamily="2" charset="0"/>
                </a:rPr>
                <a:t>Séance « Papier adhésif, feutres fins et stylos à bille»</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aux gestes demandés.</a:t>
              </a:r>
            </a:p>
            <a:p>
              <a:pPr algn="just"/>
              <a:r>
                <a:rPr lang="fr-FR" sz="1200" dirty="0">
                  <a:latin typeface="Arial Rounded MT Bold" pitchFamily="34" charset="0"/>
                </a:rPr>
                <a:t>Tâche de l’enfant : </a:t>
              </a:r>
              <a:r>
                <a:rPr lang="fr-FR" sz="1200" dirty="0">
                  <a:latin typeface="Script cole" pitchFamily="2" charset="0"/>
                </a:rPr>
                <a:t>Coller horizontalement deux bandelettes oranges en les espaçant, sur chaque carré blanc puis coller sur la feuille les carrés en alternant les bandelettes verticales et horizontales. Tracer au feutre fin des traits horizontaux sur toute la longueur de chaque bandelette orange. Tracer au stylo bille des traits verticaux dans chaque espace blanc.</a:t>
              </a:r>
              <a:endParaRPr lang="fr-FR" sz="12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4CC9C8CC-AFDA-21DB-C35A-AAEE92F6F52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84" t="11019" r="11818" b="20487"/>
            <a:stretch/>
          </p:blipFill>
          <p:spPr>
            <a:xfrm>
              <a:off x="4939670" y="525866"/>
              <a:ext cx="1705087" cy="1183687"/>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9C5ABAD2-C482-073B-B708-C4D0A936184F}"/>
              </a:ext>
            </a:extLst>
          </p:cNvPr>
          <p:cNvGrpSpPr/>
          <p:nvPr/>
        </p:nvGrpSpPr>
        <p:grpSpPr>
          <a:xfrm>
            <a:off x="129158" y="7794900"/>
            <a:ext cx="6624736" cy="1964670"/>
            <a:chOff x="129158" y="160926"/>
            <a:chExt cx="6624736" cy="1964670"/>
          </a:xfrm>
        </p:grpSpPr>
        <p:sp>
          <p:nvSpPr>
            <p:cNvPr id="19" name="Rectangle 18">
              <a:extLst>
                <a:ext uri="{FF2B5EF4-FFF2-40B4-BE49-F238E27FC236}">
                  <a16:creationId xmlns:a16="http://schemas.microsoft.com/office/drawing/2014/main" id="{BD76B58E-2C3B-74AC-9BF1-F876FE34CBEF}"/>
                </a:ext>
              </a:extLst>
            </p:cNvPr>
            <p:cNvSpPr/>
            <p:nvPr/>
          </p:nvSpPr>
          <p:spPr>
            <a:xfrm>
              <a:off x="129158" y="16092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2B2A4200-6FDD-BEC3-1146-DE6BE54D1132}"/>
                </a:ext>
              </a:extLst>
            </p:cNvPr>
            <p:cNvSpPr txBox="1"/>
            <p:nvPr/>
          </p:nvSpPr>
          <p:spPr>
            <a:xfrm>
              <a:off x="140017" y="186604"/>
              <a:ext cx="480115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 1.4 </a:t>
              </a:r>
              <a:r>
                <a:rPr lang="fr-FR" sz="1200" u="sng" dirty="0">
                  <a:latin typeface="Script cole" pitchFamily="2" charset="0"/>
                </a:rPr>
                <a:t>Le trait horizontal et le trait vertical</a:t>
              </a:r>
            </a:p>
            <a:p>
              <a:pPr algn="ctr"/>
              <a:r>
                <a:rPr lang="fr-FR" sz="1200" i="1" dirty="0">
                  <a:solidFill>
                    <a:schemeClr val="tx1"/>
                  </a:solidFill>
                  <a:latin typeface="Script cole" pitchFamily="2" charset="0"/>
                </a:rPr>
                <a:t>Séance « Papier adhésif, feutres fins et stylos à bille»</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Adapter l’orientation du support aux gestes demandés.</a:t>
              </a:r>
            </a:p>
            <a:p>
              <a:pPr algn="just"/>
              <a:r>
                <a:rPr lang="fr-FR" sz="1200" dirty="0">
                  <a:latin typeface="Arial Rounded MT Bold" pitchFamily="34" charset="0"/>
                </a:rPr>
                <a:t>Tâche de l’enfant : </a:t>
              </a:r>
              <a:r>
                <a:rPr lang="fr-FR" sz="1200" dirty="0">
                  <a:latin typeface="Script cole" pitchFamily="2" charset="0"/>
                </a:rPr>
                <a:t>Coller horizontalement deux bandelettes oranges en les espaçant, sur chaque carré blanc puis coller sur la feuille les carrés en alternant les bandelettes verticales et horizontales. Tracer au feutre fin des traits horizontaux sur toute la longueur de chaque bandelette orange. Tracer au stylo bille des traits verticaux dans chaque espace blanc.</a:t>
              </a:r>
              <a:endParaRPr lang="fr-FR" sz="12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351DE3EF-415E-6919-E1CD-D6E7DE4C12A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184" t="11019" r="11818" b="20487"/>
            <a:stretch/>
          </p:blipFill>
          <p:spPr>
            <a:xfrm>
              <a:off x="4939670" y="525866"/>
              <a:ext cx="1705087" cy="1183687"/>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56751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0394DFD-305C-5B66-661E-45122F3C84B6}"/>
              </a:ext>
            </a:extLst>
          </p:cNvPr>
          <p:cNvGrpSpPr/>
          <p:nvPr/>
        </p:nvGrpSpPr>
        <p:grpSpPr>
          <a:xfrm>
            <a:off x="129158" y="2074494"/>
            <a:ext cx="6624736" cy="1913568"/>
            <a:chOff x="129158" y="2074494"/>
            <a:chExt cx="6624736" cy="1913568"/>
          </a:xfrm>
        </p:grpSpPr>
        <p:sp>
          <p:nvSpPr>
            <p:cNvPr id="3" name="Rectangle 2">
              <a:extLst>
                <a:ext uri="{FF2B5EF4-FFF2-40B4-BE49-F238E27FC236}">
                  <a16:creationId xmlns:a16="http://schemas.microsoft.com/office/drawing/2014/main" id="{2466645B-1188-1A57-C7A8-CB9A58CD4C72}"/>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0D89539D-8E51-CD0B-CF9F-CD8964D6E364}"/>
                </a:ext>
              </a:extLst>
            </p:cNvPr>
            <p:cNvSpPr txBox="1"/>
            <p:nvPr/>
          </p:nvSpPr>
          <p:spPr>
            <a:xfrm>
              <a:off x="140017" y="207449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1.5 </a:t>
              </a:r>
              <a:r>
                <a:rPr lang="fr-FR" sz="1300" u="sng" dirty="0">
                  <a:latin typeface="Script cole" pitchFamily="2" charset="0"/>
                </a:rPr>
                <a:t>Le quadrillage</a:t>
              </a:r>
            </a:p>
            <a:p>
              <a:pPr algn="ctr"/>
              <a:r>
                <a:rPr lang="fr-FR" sz="1300" i="1" dirty="0">
                  <a:solidFill>
                    <a:schemeClr val="tx1"/>
                  </a:solidFill>
                  <a:latin typeface="Script cole" pitchFamily="2" charset="0"/>
                </a:rPr>
                <a:t>Séance « Ronds blancs et stylos à bille »</a:t>
              </a:r>
            </a:p>
            <a:p>
              <a:pPr algn="just"/>
              <a:r>
                <a:rPr lang="fr-FR" sz="1300" dirty="0">
                  <a:solidFill>
                    <a:schemeClr val="tx1"/>
                  </a:solidFill>
                  <a:latin typeface="Arial Rounded MT Bold" pitchFamily="34" charset="0"/>
                </a:rPr>
                <a:t>Objectifs : </a:t>
              </a:r>
              <a:r>
                <a:rPr lang="fr-FR" sz="1300" dirty="0">
                  <a:latin typeface="Script cole" pitchFamily="2" charset="0"/>
                </a:rPr>
                <a:t>Adapter l’ampleur du geste aux limites de l’espace.</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ronds tracés sur la feuille blanche et les coller sur toute la feuille. Tracer au stylo bille, sur tous les ronds blancs, des traits verticaux, de haut en bas, et horizontaux, de gauche à droite, afin de réaliser un quadrillage.</a:t>
              </a:r>
              <a:endParaRPr lang="fr-FR" sz="1300" dirty="0">
                <a:solidFill>
                  <a:schemeClr val="tx1"/>
                </a:solidFill>
                <a:latin typeface="Script cole" pitchFamily="2" charset="0"/>
              </a:endParaRPr>
            </a:p>
          </p:txBody>
        </p:sp>
        <p:pic>
          <p:nvPicPr>
            <p:cNvPr id="5" name="Image 4">
              <a:extLst>
                <a:ext uri="{FF2B5EF4-FFF2-40B4-BE49-F238E27FC236}">
                  <a16:creationId xmlns:a16="http://schemas.microsoft.com/office/drawing/2014/main" id="{75DB6FEA-36F8-AEF0-C12B-438AF66D1E7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888" t="10361" r="5023" b="16285"/>
            <a:stretch/>
          </p:blipFill>
          <p:spPr>
            <a:xfrm>
              <a:off x="4775845" y="2434105"/>
              <a:ext cx="1868911" cy="1194345"/>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52BD1155-BA93-FDEC-E11E-2A4600FD56D0}"/>
              </a:ext>
            </a:extLst>
          </p:cNvPr>
          <p:cNvGrpSpPr/>
          <p:nvPr/>
        </p:nvGrpSpPr>
        <p:grpSpPr>
          <a:xfrm>
            <a:off x="129158" y="160925"/>
            <a:ext cx="6624736" cy="1913568"/>
            <a:chOff x="129158" y="2074494"/>
            <a:chExt cx="6624736" cy="1913568"/>
          </a:xfrm>
        </p:grpSpPr>
        <p:sp>
          <p:nvSpPr>
            <p:cNvPr id="11" name="Rectangle 10">
              <a:extLst>
                <a:ext uri="{FF2B5EF4-FFF2-40B4-BE49-F238E27FC236}">
                  <a16:creationId xmlns:a16="http://schemas.microsoft.com/office/drawing/2014/main" id="{86D5123A-3623-94BC-F239-BA5107832ADA}"/>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FEFEAFE2-628F-3944-83B5-48B96DFFBDBE}"/>
                </a:ext>
              </a:extLst>
            </p:cNvPr>
            <p:cNvSpPr txBox="1"/>
            <p:nvPr/>
          </p:nvSpPr>
          <p:spPr>
            <a:xfrm>
              <a:off x="140017" y="207449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1.5 </a:t>
              </a:r>
              <a:r>
                <a:rPr lang="fr-FR" sz="1300" u="sng" dirty="0">
                  <a:latin typeface="Script cole" pitchFamily="2" charset="0"/>
                </a:rPr>
                <a:t>Le quadrillage</a:t>
              </a:r>
            </a:p>
            <a:p>
              <a:pPr algn="ctr"/>
              <a:r>
                <a:rPr lang="fr-FR" sz="1300" i="1" dirty="0">
                  <a:solidFill>
                    <a:schemeClr val="tx1"/>
                  </a:solidFill>
                  <a:latin typeface="Script cole" pitchFamily="2" charset="0"/>
                </a:rPr>
                <a:t>Séance « Ronds blancs et stylos à bille »</a:t>
              </a:r>
            </a:p>
            <a:p>
              <a:pPr algn="just"/>
              <a:r>
                <a:rPr lang="fr-FR" sz="1300" dirty="0">
                  <a:solidFill>
                    <a:schemeClr val="tx1"/>
                  </a:solidFill>
                  <a:latin typeface="Arial Rounded MT Bold" pitchFamily="34" charset="0"/>
                </a:rPr>
                <a:t>Objectifs : </a:t>
              </a:r>
              <a:r>
                <a:rPr lang="fr-FR" sz="1300" dirty="0">
                  <a:latin typeface="Script cole" pitchFamily="2" charset="0"/>
                </a:rPr>
                <a:t>Adapter l’ampleur du geste aux limites de l’espace.</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ronds tracés sur la feuille blanche et les coller sur toute la feuille. Tracer au stylo bille, sur tous les ronds blancs, des traits verticaux, de haut en bas, et horizontaux, de gauche à droite, afin de réaliser un quadrillage.</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AB35421E-1D84-4976-E07F-945D5DD33E2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888" t="10361" r="5023" b="16285"/>
            <a:stretch/>
          </p:blipFill>
          <p:spPr>
            <a:xfrm>
              <a:off x="4775845" y="2434105"/>
              <a:ext cx="1868911" cy="1194345"/>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2447B2ED-FC3B-7A93-60A7-C2AFB4816E63}"/>
              </a:ext>
            </a:extLst>
          </p:cNvPr>
          <p:cNvGrpSpPr/>
          <p:nvPr/>
        </p:nvGrpSpPr>
        <p:grpSpPr>
          <a:xfrm>
            <a:off x="129158" y="5880318"/>
            <a:ext cx="6624736" cy="1913568"/>
            <a:chOff x="129158" y="2074494"/>
            <a:chExt cx="6624736" cy="1913568"/>
          </a:xfrm>
        </p:grpSpPr>
        <p:sp>
          <p:nvSpPr>
            <p:cNvPr id="15" name="Rectangle 14">
              <a:extLst>
                <a:ext uri="{FF2B5EF4-FFF2-40B4-BE49-F238E27FC236}">
                  <a16:creationId xmlns:a16="http://schemas.microsoft.com/office/drawing/2014/main" id="{85D45C7F-D176-C3EC-B472-9B8529DAE066}"/>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A03DB6E7-BA8F-BE5A-C65F-B88D7C5494D4}"/>
                </a:ext>
              </a:extLst>
            </p:cNvPr>
            <p:cNvSpPr txBox="1"/>
            <p:nvPr/>
          </p:nvSpPr>
          <p:spPr>
            <a:xfrm>
              <a:off x="140017" y="207449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1.5 </a:t>
              </a:r>
              <a:r>
                <a:rPr lang="fr-FR" sz="1300" u="sng" dirty="0">
                  <a:latin typeface="Script cole" pitchFamily="2" charset="0"/>
                </a:rPr>
                <a:t>Le quadrillage</a:t>
              </a:r>
            </a:p>
            <a:p>
              <a:pPr algn="ctr"/>
              <a:r>
                <a:rPr lang="fr-FR" sz="1300" i="1" dirty="0">
                  <a:solidFill>
                    <a:schemeClr val="tx1"/>
                  </a:solidFill>
                  <a:latin typeface="Script cole" pitchFamily="2" charset="0"/>
                </a:rPr>
                <a:t>Séance « Ronds blancs et stylos à bille »</a:t>
              </a:r>
            </a:p>
            <a:p>
              <a:pPr algn="just"/>
              <a:r>
                <a:rPr lang="fr-FR" sz="1300" dirty="0">
                  <a:solidFill>
                    <a:schemeClr val="tx1"/>
                  </a:solidFill>
                  <a:latin typeface="Arial Rounded MT Bold" pitchFamily="34" charset="0"/>
                </a:rPr>
                <a:t>Objectifs : </a:t>
              </a:r>
              <a:r>
                <a:rPr lang="fr-FR" sz="1300" dirty="0">
                  <a:latin typeface="Script cole" pitchFamily="2" charset="0"/>
                </a:rPr>
                <a:t>Adapter l’ampleur du geste aux limites de l’espace.</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ronds tracés sur la feuille blanche et les coller sur toute la feuille. Tracer au stylo bille, sur tous les ronds blancs, des traits verticaux, de haut en bas, et horizontaux, de gauche à droite, afin de réaliser un quadrillage.</a:t>
              </a:r>
              <a:endParaRPr lang="fr-FR" sz="1300" dirty="0">
                <a:solidFill>
                  <a:schemeClr val="tx1"/>
                </a:solidFill>
                <a:latin typeface="Script cole" pitchFamily="2" charset="0"/>
              </a:endParaRPr>
            </a:p>
          </p:txBody>
        </p:sp>
        <p:pic>
          <p:nvPicPr>
            <p:cNvPr id="17" name="Image 16">
              <a:extLst>
                <a:ext uri="{FF2B5EF4-FFF2-40B4-BE49-F238E27FC236}">
                  <a16:creationId xmlns:a16="http://schemas.microsoft.com/office/drawing/2014/main" id="{B3EE4E42-E531-F8C5-B7D2-ECDCBD71F13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888" t="10361" r="5023" b="16285"/>
            <a:stretch/>
          </p:blipFill>
          <p:spPr>
            <a:xfrm>
              <a:off x="4775845" y="2434105"/>
              <a:ext cx="1868911" cy="1194345"/>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780C0762-62F5-FE00-113D-B171458D2595}"/>
              </a:ext>
            </a:extLst>
          </p:cNvPr>
          <p:cNvGrpSpPr/>
          <p:nvPr/>
        </p:nvGrpSpPr>
        <p:grpSpPr>
          <a:xfrm>
            <a:off x="129158" y="3974369"/>
            <a:ext cx="6624736" cy="1913568"/>
            <a:chOff x="129158" y="2074494"/>
            <a:chExt cx="6624736" cy="1913568"/>
          </a:xfrm>
        </p:grpSpPr>
        <p:sp>
          <p:nvSpPr>
            <p:cNvPr id="19" name="Rectangle 18">
              <a:extLst>
                <a:ext uri="{FF2B5EF4-FFF2-40B4-BE49-F238E27FC236}">
                  <a16:creationId xmlns:a16="http://schemas.microsoft.com/office/drawing/2014/main" id="{A70E708E-88E5-FA92-B9C8-437AF3A30E77}"/>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C2E62DD7-B713-B2E9-620F-3E28C94AA9C3}"/>
                </a:ext>
              </a:extLst>
            </p:cNvPr>
            <p:cNvSpPr txBox="1"/>
            <p:nvPr/>
          </p:nvSpPr>
          <p:spPr>
            <a:xfrm>
              <a:off x="140017" y="207449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1.5 </a:t>
              </a:r>
              <a:r>
                <a:rPr lang="fr-FR" sz="1300" u="sng" dirty="0">
                  <a:latin typeface="Script cole" pitchFamily="2" charset="0"/>
                </a:rPr>
                <a:t>Le quadrillage</a:t>
              </a:r>
            </a:p>
            <a:p>
              <a:pPr algn="ctr"/>
              <a:r>
                <a:rPr lang="fr-FR" sz="1300" i="1" dirty="0">
                  <a:solidFill>
                    <a:schemeClr val="tx1"/>
                  </a:solidFill>
                  <a:latin typeface="Script cole" pitchFamily="2" charset="0"/>
                </a:rPr>
                <a:t>Séance « Ronds blancs et stylos à bille »</a:t>
              </a:r>
            </a:p>
            <a:p>
              <a:pPr algn="just"/>
              <a:r>
                <a:rPr lang="fr-FR" sz="1300" dirty="0">
                  <a:solidFill>
                    <a:schemeClr val="tx1"/>
                  </a:solidFill>
                  <a:latin typeface="Arial Rounded MT Bold" pitchFamily="34" charset="0"/>
                </a:rPr>
                <a:t>Objectifs : </a:t>
              </a:r>
              <a:r>
                <a:rPr lang="fr-FR" sz="1300" dirty="0">
                  <a:latin typeface="Script cole" pitchFamily="2" charset="0"/>
                </a:rPr>
                <a:t>Adapter l’ampleur du geste aux limites de l’espace.</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ronds tracés sur la feuille blanche et les coller sur toute la feuille. Tracer au stylo bille, sur tous les ronds blancs, des traits verticaux, de haut en bas, et horizontaux, de gauche à droite, afin de réaliser un quadrillage.</a:t>
              </a:r>
              <a:endParaRPr lang="fr-FR" sz="1300" dirty="0">
                <a:solidFill>
                  <a:schemeClr val="tx1"/>
                </a:solidFill>
                <a:latin typeface="Script cole" pitchFamily="2" charset="0"/>
              </a:endParaRPr>
            </a:p>
          </p:txBody>
        </p:sp>
        <p:pic>
          <p:nvPicPr>
            <p:cNvPr id="21" name="Image 20">
              <a:extLst>
                <a:ext uri="{FF2B5EF4-FFF2-40B4-BE49-F238E27FC236}">
                  <a16:creationId xmlns:a16="http://schemas.microsoft.com/office/drawing/2014/main" id="{678A054E-3AC0-60CD-62A1-FA37A6A0BDB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888" t="10361" r="5023" b="16285"/>
            <a:stretch/>
          </p:blipFill>
          <p:spPr>
            <a:xfrm>
              <a:off x="4775845" y="2434105"/>
              <a:ext cx="1868911" cy="1194345"/>
            </a:xfrm>
            <a:prstGeom prst="rect">
              <a:avLst/>
            </a:prstGeom>
            <a:effectLst>
              <a:outerShdw blurRad="63500" sx="102000" sy="102000" algn="ctr" rotWithShape="0">
                <a:prstClr val="black">
                  <a:alpha val="40000"/>
                </a:prstClr>
              </a:outerShdw>
            </a:effectLst>
          </p:spPr>
        </p:pic>
      </p:grpSp>
      <p:grpSp>
        <p:nvGrpSpPr>
          <p:cNvPr id="22" name="Groupe 21">
            <a:extLst>
              <a:ext uri="{FF2B5EF4-FFF2-40B4-BE49-F238E27FC236}">
                <a16:creationId xmlns:a16="http://schemas.microsoft.com/office/drawing/2014/main" id="{D3B492F4-CD93-254B-0782-37B3E8691EE4}"/>
              </a:ext>
            </a:extLst>
          </p:cNvPr>
          <p:cNvGrpSpPr/>
          <p:nvPr/>
        </p:nvGrpSpPr>
        <p:grpSpPr>
          <a:xfrm>
            <a:off x="140017" y="7790500"/>
            <a:ext cx="6624736" cy="1913568"/>
            <a:chOff x="129158" y="2074494"/>
            <a:chExt cx="6624736" cy="1913568"/>
          </a:xfrm>
        </p:grpSpPr>
        <p:sp>
          <p:nvSpPr>
            <p:cNvPr id="23" name="Rectangle 22">
              <a:extLst>
                <a:ext uri="{FF2B5EF4-FFF2-40B4-BE49-F238E27FC236}">
                  <a16:creationId xmlns:a16="http://schemas.microsoft.com/office/drawing/2014/main" id="{56D76B30-0B7B-DC99-CE18-06F1DD041148}"/>
                </a:ext>
              </a:extLst>
            </p:cNvPr>
            <p:cNvSpPr/>
            <p:nvPr/>
          </p:nvSpPr>
          <p:spPr>
            <a:xfrm>
              <a:off x="129158" y="20744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a:extLst>
                <a:ext uri="{FF2B5EF4-FFF2-40B4-BE49-F238E27FC236}">
                  <a16:creationId xmlns:a16="http://schemas.microsoft.com/office/drawing/2014/main" id="{97A072F6-7A4D-2777-E366-58B0350F8A43}"/>
                </a:ext>
              </a:extLst>
            </p:cNvPr>
            <p:cNvSpPr txBox="1"/>
            <p:nvPr/>
          </p:nvSpPr>
          <p:spPr>
            <a:xfrm>
              <a:off x="140017" y="2074494"/>
              <a:ext cx="4513119"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1.5 </a:t>
              </a:r>
              <a:r>
                <a:rPr lang="fr-FR" sz="1300" u="sng" dirty="0">
                  <a:latin typeface="Script cole" pitchFamily="2" charset="0"/>
                </a:rPr>
                <a:t>Le quadrillage</a:t>
              </a:r>
            </a:p>
            <a:p>
              <a:pPr algn="ctr"/>
              <a:r>
                <a:rPr lang="fr-FR" sz="1300" i="1" dirty="0">
                  <a:solidFill>
                    <a:schemeClr val="tx1"/>
                  </a:solidFill>
                  <a:latin typeface="Script cole" pitchFamily="2" charset="0"/>
                </a:rPr>
                <a:t>Séance « Ronds blancs et stylos à bille »</a:t>
              </a:r>
            </a:p>
            <a:p>
              <a:pPr algn="just"/>
              <a:r>
                <a:rPr lang="fr-FR" sz="1300" dirty="0">
                  <a:solidFill>
                    <a:schemeClr val="tx1"/>
                  </a:solidFill>
                  <a:latin typeface="Arial Rounded MT Bold" pitchFamily="34" charset="0"/>
                </a:rPr>
                <a:t>Objectifs : </a:t>
              </a:r>
              <a:r>
                <a:rPr lang="fr-FR" sz="1300" dirty="0">
                  <a:latin typeface="Script cole" pitchFamily="2" charset="0"/>
                </a:rPr>
                <a:t>Adapter l’ampleur du geste aux limites de l’espace.</a:t>
              </a:r>
              <a:endParaRPr lang="fr-FR" sz="1300" dirty="0">
                <a:solidFill>
                  <a:schemeClr val="tx1"/>
                </a:solidFill>
                <a:latin typeface="Script cole" pitchFamily="2" charset="0"/>
              </a:endParaRPr>
            </a:p>
            <a:p>
              <a:pPr algn="just"/>
              <a:r>
                <a:rPr lang="fr-FR" sz="1300" dirty="0">
                  <a:latin typeface="Arial Rounded MT Bold" pitchFamily="34" charset="0"/>
                </a:rPr>
                <a:t>Tâche de l’enfant : </a:t>
              </a:r>
              <a:r>
                <a:rPr lang="fr-FR" sz="1300" dirty="0">
                  <a:latin typeface="Script cole" pitchFamily="2" charset="0"/>
                </a:rPr>
                <a:t>Découper les ronds tracés sur la feuille blanche et les coller sur toute la feuille. Tracer au stylo bille, sur tous les ronds blancs, des traits verticaux, de haut en bas, et horizontaux, de gauche à droite, afin de réaliser un quadrillage.</a:t>
              </a:r>
              <a:endParaRPr lang="fr-FR" sz="1300" dirty="0">
                <a:solidFill>
                  <a:schemeClr val="tx1"/>
                </a:solidFill>
                <a:latin typeface="Script cole" pitchFamily="2" charset="0"/>
              </a:endParaRPr>
            </a:p>
          </p:txBody>
        </p:sp>
        <p:pic>
          <p:nvPicPr>
            <p:cNvPr id="25" name="Image 24">
              <a:extLst>
                <a:ext uri="{FF2B5EF4-FFF2-40B4-BE49-F238E27FC236}">
                  <a16:creationId xmlns:a16="http://schemas.microsoft.com/office/drawing/2014/main" id="{5D93C1F4-4D50-5A40-64C0-53B399FD09D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888" t="10361" r="5023" b="16285"/>
            <a:stretch/>
          </p:blipFill>
          <p:spPr>
            <a:xfrm>
              <a:off x="4775845" y="2434105"/>
              <a:ext cx="1868911" cy="119434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79861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C5BB34D-7721-F807-C627-A9FE0B9A31D0}"/>
              </a:ext>
            </a:extLst>
          </p:cNvPr>
          <p:cNvGrpSpPr/>
          <p:nvPr/>
        </p:nvGrpSpPr>
        <p:grpSpPr>
          <a:xfrm>
            <a:off x="129158" y="3988062"/>
            <a:ext cx="6624736" cy="1913568"/>
            <a:chOff x="129158" y="3988062"/>
            <a:chExt cx="6624736" cy="1913568"/>
          </a:xfrm>
        </p:grpSpPr>
        <p:sp>
          <p:nvSpPr>
            <p:cNvPr id="3" name="Rectangle 2">
              <a:extLst>
                <a:ext uri="{FF2B5EF4-FFF2-40B4-BE49-F238E27FC236}">
                  <a16:creationId xmlns:a16="http://schemas.microsoft.com/office/drawing/2014/main" id="{D2779033-A8A6-3A21-F32C-C3B3215BE9E2}"/>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4" name="ZoneTexte 3">
              <a:extLst>
                <a:ext uri="{FF2B5EF4-FFF2-40B4-BE49-F238E27FC236}">
                  <a16:creationId xmlns:a16="http://schemas.microsoft.com/office/drawing/2014/main" id="{5A9130B4-B18F-F0CE-4FF8-AE1143C8958A}"/>
                </a:ext>
              </a:extLst>
            </p:cNvPr>
            <p:cNvSpPr txBox="1"/>
            <p:nvPr/>
          </p:nvSpPr>
          <p:spPr>
            <a:xfrm>
              <a:off x="140016" y="3988062"/>
              <a:ext cx="4799653"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1.6 </a:t>
              </a:r>
              <a:r>
                <a:rPr lang="fr-FR" sz="1300" u="sng" dirty="0">
                  <a:latin typeface="Script cole" pitchFamily="2" charset="0"/>
                </a:rPr>
                <a:t>Le trait oblique</a:t>
              </a:r>
            </a:p>
            <a:p>
              <a:pPr algn="ctr"/>
              <a:r>
                <a:rPr lang="fr-FR" sz="1300" i="1" dirty="0">
                  <a:solidFill>
                    <a:schemeClr val="tx1"/>
                  </a:solidFill>
                  <a:latin typeface="Script cole" pitchFamily="2" charset="0"/>
                </a:rPr>
                <a:t>Séance «  Papier pelure, gommettes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un support perturbateur.</a:t>
              </a:r>
            </a:p>
            <a:p>
              <a:pPr algn="just"/>
              <a:r>
                <a:rPr lang="fr-FR" sz="1300" dirty="0">
                  <a:latin typeface="Arial Rounded MT Bold" pitchFamily="34" charset="0"/>
                </a:rPr>
                <a:t>Tâche de l’enfant : </a:t>
              </a:r>
              <a:r>
                <a:rPr lang="fr-FR" sz="1300" dirty="0">
                  <a:latin typeface="Script cole" pitchFamily="2" charset="0"/>
                </a:rPr>
                <a:t>Coller sur la feuille en papier pelure des gommettes, une pointe vers le haut, en évitant qu’elles se touchent. Tracer au stylo bille, dans un même geste, des traits obliques ascendants et descendants autour de deux côtés de chaque gommette.</a:t>
              </a:r>
            </a:p>
          </p:txBody>
        </p:sp>
        <p:pic>
          <p:nvPicPr>
            <p:cNvPr id="5" name="Image 4">
              <a:extLst>
                <a:ext uri="{FF2B5EF4-FFF2-40B4-BE49-F238E27FC236}">
                  <a16:creationId xmlns:a16="http://schemas.microsoft.com/office/drawing/2014/main" id="{96A23E5C-6050-0843-35B0-EA4F04CF5E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401" t="12482" r="4088" b="16684"/>
            <a:stretch/>
          </p:blipFill>
          <p:spPr>
            <a:xfrm>
              <a:off x="4941168" y="4382283"/>
              <a:ext cx="1705086" cy="1125126"/>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FA608951-616C-8529-C8E1-D45669C545E5}"/>
              </a:ext>
            </a:extLst>
          </p:cNvPr>
          <p:cNvGrpSpPr/>
          <p:nvPr/>
        </p:nvGrpSpPr>
        <p:grpSpPr>
          <a:xfrm>
            <a:off x="140016" y="5894010"/>
            <a:ext cx="6624736" cy="1913568"/>
            <a:chOff x="129158" y="3988062"/>
            <a:chExt cx="6624736" cy="1913568"/>
          </a:xfrm>
        </p:grpSpPr>
        <p:sp>
          <p:nvSpPr>
            <p:cNvPr id="7" name="Rectangle 6">
              <a:extLst>
                <a:ext uri="{FF2B5EF4-FFF2-40B4-BE49-F238E27FC236}">
                  <a16:creationId xmlns:a16="http://schemas.microsoft.com/office/drawing/2014/main" id="{AEC7A656-C3ED-F383-4C9F-F312945E75F6}"/>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AB0A075D-3DE6-D348-9880-1669D0C12363}"/>
                </a:ext>
              </a:extLst>
            </p:cNvPr>
            <p:cNvSpPr txBox="1"/>
            <p:nvPr/>
          </p:nvSpPr>
          <p:spPr>
            <a:xfrm>
              <a:off x="140016" y="3988062"/>
              <a:ext cx="4799653"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1.6 </a:t>
              </a:r>
              <a:r>
                <a:rPr lang="fr-FR" sz="1300" u="sng" dirty="0">
                  <a:latin typeface="Script cole" pitchFamily="2" charset="0"/>
                </a:rPr>
                <a:t>Le trait oblique</a:t>
              </a:r>
            </a:p>
            <a:p>
              <a:pPr algn="ctr"/>
              <a:r>
                <a:rPr lang="fr-FR" sz="1300" i="1" dirty="0">
                  <a:solidFill>
                    <a:schemeClr val="tx1"/>
                  </a:solidFill>
                  <a:latin typeface="Script cole" pitchFamily="2" charset="0"/>
                </a:rPr>
                <a:t>Séance «  Papier pelure, gommettes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un support perturbateur.</a:t>
              </a:r>
            </a:p>
            <a:p>
              <a:pPr algn="just"/>
              <a:r>
                <a:rPr lang="fr-FR" sz="1300" dirty="0">
                  <a:latin typeface="Arial Rounded MT Bold" pitchFamily="34" charset="0"/>
                </a:rPr>
                <a:t>Tâche de l’enfant : </a:t>
              </a:r>
              <a:r>
                <a:rPr lang="fr-FR" sz="1300" dirty="0">
                  <a:latin typeface="Script cole" pitchFamily="2" charset="0"/>
                </a:rPr>
                <a:t>Coller sur la feuille en papier pelure des gommettes, une pointe vers le haut, en évitant qu’elles se touchent. Tracer au stylo bille, dans un même geste, des traits obliques ascendants et descendants autour de deux côtés de chaque gommette.</a:t>
              </a:r>
            </a:p>
          </p:txBody>
        </p:sp>
        <p:pic>
          <p:nvPicPr>
            <p:cNvPr id="9" name="Image 8">
              <a:extLst>
                <a:ext uri="{FF2B5EF4-FFF2-40B4-BE49-F238E27FC236}">
                  <a16:creationId xmlns:a16="http://schemas.microsoft.com/office/drawing/2014/main" id="{D4FB1238-468C-2789-CE59-3C9D5D6509E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401" t="12482" r="4088" b="16684"/>
            <a:stretch/>
          </p:blipFill>
          <p:spPr>
            <a:xfrm>
              <a:off x="4941168" y="4382283"/>
              <a:ext cx="1705086" cy="1125126"/>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D25AAB08-8846-74ED-7DAF-AA9944794DA5}"/>
              </a:ext>
            </a:extLst>
          </p:cNvPr>
          <p:cNvGrpSpPr/>
          <p:nvPr/>
        </p:nvGrpSpPr>
        <p:grpSpPr>
          <a:xfrm>
            <a:off x="116632" y="168546"/>
            <a:ext cx="6624736" cy="1913568"/>
            <a:chOff x="129158" y="3988062"/>
            <a:chExt cx="6624736" cy="1913568"/>
          </a:xfrm>
        </p:grpSpPr>
        <p:sp>
          <p:nvSpPr>
            <p:cNvPr id="11" name="Rectangle 10">
              <a:extLst>
                <a:ext uri="{FF2B5EF4-FFF2-40B4-BE49-F238E27FC236}">
                  <a16:creationId xmlns:a16="http://schemas.microsoft.com/office/drawing/2014/main" id="{C241AF85-C2CE-04E1-3DD1-8D02BA37FDFD}"/>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E7D84AD6-0888-5419-576C-866479774051}"/>
                </a:ext>
              </a:extLst>
            </p:cNvPr>
            <p:cNvSpPr txBox="1"/>
            <p:nvPr/>
          </p:nvSpPr>
          <p:spPr>
            <a:xfrm>
              <a:off x="140016" y="3988062"/>
              <a:ext cx="4799653"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1.6 </a:t>
              </a:r>
              <a:r>
                <a:rPr lang="fr-FR" sz="1300" u="sng" dirty="0">
                  <a:latin typeface="Script cole" pitchFamily="2" charset="0"/>
                </a:rPr>
                <a:t>Le trait oblique</a:t>
              </a:r>
            </a:p>
            <a:p>
              <a:pPr algn="ctr"/>
              <a:r>
                <a:rPr lang="fr-FR" sz="1300" i="1" dirty="0">
                  <a:solidFill>
                    <a:schemeClr val="tx1"/>
                  </a:solidFill>
                  <a:latin typeface="Script cole" pitchFamily="2" charset="0"/>
                </a:rPr>
                <a:t>Séance «  Papier pelure, gommettes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un support perturbateur.</a:t>
              </a:r>
            </a:p>
            <a:p>
              <a:pPr algn="just"/>
              <a:r>
                <a:rPr lang="fr-FR" sz="1300" dirty="0">
                  <a:latin typeface="Arial Rounded MT Bold" pitchFamily="34" charset="0"/>
                </a:rPr>
                <a:t>Tâche de l’enfant : </a:t>
              </a:r>
              <a:r>
                <a:rPr lang="fr-FR" sz="1300" dirty="0">
                  <a:latin typeface="Script cole" pitchFamily="2" charset="0"/>
                </a:rPr>
                <a:t>Coller sur la feuille en papier pelure des gommettes, une pointe vers le haut, en évitant qu’elles se touchent. Tracer au stylo bille, dans un même geste, des traits obliques ascendants et descendants autour de deux côtés de chaque gommette.</a:t>
              </a:r>
            </a:p>
          </p:txBody>
        </p:sp>
        <p:pic>
          <p:nvPicPr>
            <p:cNvPr id="13" name="Image 12">
              <a:extLst>
                <a:ext uri="{FF2B5EF4-FFF2-40B4-BE49-F238E27FC236}">
                  <a16:creationId xmlns:a16="http://schemas.microsoft.com/office/drawing/2014/main" id="{980478E8-AA61-FFDD-E4AC-BAC87F3C307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401" t="12482" r="4088" b="16684"/>
            <a:stretch/>
          </p:blipFill>
          <p:spPr>
            <a:xfrm>
              <a:off x="4941168" y="4382283"/>
              <a:ext cx="1705086" cy="1125126"/>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F49DF820-A8F7-55A0-FA2A-AFADFA817DA0}"/>
              </a:ext>
            </a:extLst>
          </p:cNvPr>
          <p:cNvGrpSpPr/>
          <p:nvPr/>
        </p:nvGrpSpPr>
        <p:grpSpPr>
          <a:xfrm>
            <a:off x="127490" y="2074494"/>
            <a:ext cx="6624736" cy="1913568"/>
            <a:chOff x="129158" y="3988062"/>
            <a:chExt cx="6624736" cy="1913568"/>
          </a:xfrm>
        </p:grpSpPr>
        <p:sp>
          <p:nvSpPr>
            <p:cNvPr id="15" name="Rectangle 14">
              <a:extLst>
                <a:ext uri="{FF2B5EF4-FFF2-40B4-BE49-F238E27FC236}">
                  <a16:creationId xmlns:a16="http://schemas.microsoft.com/office/drawing/2014/main" id="{300EFAD7-4672-44D3-0013-BE2259596B89}"/>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DD7E134B-DDD7-D5ED-5EC5-EAA92991B37D}"/>
                </a:ext>
              </a:extLst>
            </p:cNvPr>
            <p:cNvSpPr txBox="1"/>
            <p:nvPr/>
          </p:nvSpPr>
          <p:spPr>
            <a:xfrm>
              <a:off x="140016" y="3988062"/>
              <a:ext cx="4799653"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1.6 </a:t>
              </a:r>
              <a:r>
                <a:rPr lang="fr-FR" sz="1300" u="sng" dirty="0">
                  <a:latin typeface="Script cole" pitchFamily="2" charset="0"/>
                </a:rPr>
                <a:t>Le trait oblique</a:t>
              </a:r>
            </a:p>
            <a:p>
              <a:pPr algn="ctr"/>
              <a:r>
                <a:rPr lang="fr-FR" sz="1300" i="1" dirty="0">
                  <a:solidFill>
                    <a:schemeClr val="tx1"/>
                  </a:solidFill>
                  <a:latin typeface="Script cole" pitchFamily="2" charset="0"/>
                </a:rPr>
                <a:t>Séance «  Papier pelure, gommettes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un support perturbateur.</a:t>
              </a:r>
            </a:p>
            <a:p>
              <a:pPr algn="just"/>
              <a:r>
                <a:rPr lang="fr-FR" sz="1300" dirty="0">
                  <a:latin typeface="Arial Rounded MT Bold" pitchFamily="34" charset="0"/>
                </a:rPr>
                <a:t>Tâche de l’enfant : </a:t>
              </a:r>
              <a:r>
                <a:rPr lang="fr-FR" sz="1300" dirty="0">
                  <a:latin typeface="Script cole" pitchFamily="2" charset="0"/>
                </a:rPr>
                <a:t>Coller sur la feuille en papier pelure des gommettes, une pointe vers le haut, en évitant qu’elles se touchent. Tracer au stylo bille, dans un même geste, des traits obliques ascendants et descendants autour de deux côtés de chaque gommette.</a:t>
              </a:r>
            </a:p>
          </p:txBody>
        </p:sp>
        <p:pic>
          <p:nvPicPr>
            <p:cNvPr id="17" name="Image 16">
              <a:extLst>
                <a:ext uri="{FF2B5EF4-FFF2-40B4-BE49-F238E27FC236}">
                  <a16:creationId xmlns:a16="http://schemas.microsoft.com/office/drawing/2014/main" id="{36E160F7-B7C2-703C-B888-1B14C005BD2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401" t="12482" r="4088" b="16684"/>
            <a:stretch/>
          </p:blipFill>
          <p:spPr>
            <a:xfrm>
              <a:off x="4941168" y="4382283"/>
              <a:ext cx="1705086" cy="1125126"/>
            </a:xfrm>
            <a:prstGeom prst="rect">
              <a:avLst/>
            </a:prstGeom>
            <a:effectLst>
              <a:outerShdw blurRad="63500" sx="102000" sy="102000" algn="ctr" rotWithShape="0">
                <a:prstClr val="black">
                  <a:alpha val="40000"/>
                </a:prstClr>
              </a:outerShdw>
            </a:effectLst>
          </p:spPr>
        </p:pic>
      </p:grpSp>
      <p:grpSp>
        <p:nvGrpSpPr>
          <p:cNvPr id="18" name="Groupe 17">
            <a:extLst>
              <a:ext uri="{FF2B5EF4-FFF2-40B4-BE49-F238E27FC236}">
                <a16:creationId xmlns:a16="http://schemas.microsoft.com/office/drawing/2014/main" id="{62A8C890-7C24-31FE-6F4C-49C4F20CF778}"/>
              </a:ext>
            </a:extLst>
          </p:cNvPr>
          <p:cNvGrpSpPr/>
          <p:nvPr/>
        </p:nvGrpSpPr>
        <p:grpSpPr>
          <a:xfrm>
            <a:off x="143254" y="7799958"/>
            <a:ext cx="6624736" cy="1913568"/>
            <a:chOff x="129158" y="3988062"/>
            <a:chExt cx="6624736" cy="1913568"/>
          </a:xfrm>
        </p:grpSpPr>
        <p:sp>
          <p:nvSpPr>
            <p:cNvPr id="19" name="Rectangle 18">
              <a:extLst>
                <a:ext uri="{FF2B5EF4-FFF2-40B4-BE49-F238E27FC236}">
                  <a16:creationId xmlns:a16="http://schemas.microsoft.com/office/drawing/2014/main" id="{8AE15987-2ED0-2019-1E3D-D6199DA029A7}"/>
                </a:ext>
              </a:extLst>
            </p:cNvPr>
            <p:cNvSpPr/>
            <p:nvPr/>
          </p:nvSpPr>
          <p:spPr>
            <a:xfrm>
              <a:off x="129158" y="398806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a:extLst>
                <a:ext uri="{FF2B5EF4-FFF2-40B4-BE49-F238E27FC236}">
                  <a16:creationId xmlns:a16="http://schemas.microsoft.com/office/drawing/2014/main" id="{57373186-3A41-B277-2524-B5D3F4536236}"/>
                </a:ext>
              </a:extLst>
            </p:cNvPr>
            <p:cNvSpPr txBox="1"/>
            <p:nvPr/>
          </p:nvSpPr>
          <p:spPr>
            <a:xfrm>
              <a:off x="140016" y="3988062"/>
              <a:ext cx="4799653"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1.6 </a:t>
              </a:r>
              <a:r>
                <a:rPr lang="fr-FR" sz="1300" u="sng" dirty="0">
                  <a:latin typeface="Script cole" pitchFamily="2" charset="0"/>
                </a:rPr>
                <a:t>Le trait oblique</a:t>
              </a:r>
            </a:p>
            <a:p>
              <a:pPr algn="ctr"/>
              <a:r>
                <a:rPr lang="fr-FR" sz="1300" i="1" dirty="0">
                  <a:solidFill>
                    <a:schemeClr val="tx1"/>
                  </a:solidFill>
                  <a:latin typeface="Script cole" pitchFamily="2" charset="0"/>
                </a:rPr>
                <a:t>Séance «  Papier pelure, gommettes et stylo à bille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un support perturbateur.</a:t>
              </a:r>
            </a:p>
            <a:p>
              <a:pPr algn="just"/>
              <a:r>
                <a:rPr lang="fr-FR" sz="1300" dirty="0">
                  <a:latin typeface="Arial Rounded MT Bold" pitchFamily="34" charset="0"/>
                </a:rPr>
                <a:t>Tâche de l’enfant : </a:t>
              </a:r>
              <a:r>
                <a:rPr lang="fr-FR" sz="1300" dirty="0">
                  <a:latin typeface="Script cole" pitchFamily="2" charset="0"/>
                </a:rPr>
                <a:t>Coller sur la feuille en papier pelure des gommettes, une pointe vers le haut, en évitant qu’elles se touchent. Tracer au stylo bille, dans un même geste, des traits obliques ascendants et descendants autour de deux côtés de chaque gommette.</a:t>
              </a:r>
            </a:p>
          </p:txBody>
        </p:sp>
        <p:pic>
          <p:nvPicPr>
            <p:cNvPr id="21" name="Image 20">
              <a:extLst>
                <a:ext uri="{FF2B5EF4-FFF2-40B4-BE49-F238E27FC236}">
                  <a16:creationId xmlns:a16="http://schemas.microsoft.com/office/drawing/2014/main" id="{1A2968AB-5D1B-8FBA-3B64-4DE6701D185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401" t="12482" r="4088" b="16684"/>
            <a:stretch/>
          </p:blipFill>
          <p:spPr>
            <a:xfrm>
              <a:off x="4941168" y="4382283"/>
              <a:ext cx="1705086" cy="1125126"/>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98958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9158" y="581709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5880352"/>
            <a:ext cx="465713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2.1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progressivement ses tracés dans un espace donné.</a:t>
            </a:r>
          </a:p>
          <a:p>
            <a:pPr algn="just"/>
            <a:r>
              <a:rPr lang="fr-FR" sz="1300" dirty="0">
                <a:latin typeface="Arial Rounded MT Bold" pitchFamily="34" charset="0"/>
              </a:rPr>
              <a:t>Tâche de l’enfant : </a:t>
            </a:r>
            <a:r>
              <a:rPr lang="fr-FR" sz="1300" dirty="0">
                <a:latin typeface="Script cole" pitchFamily="2" charset="0"/>
              </a:rPr>
              <a:t>Tracer à l’encre des ronds qui se touchent sur la feuille blanche. Tracer aux feutres fins des ronds concentriques décroissants à l’intérieur de chaque rond d’encre.</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0" t="9541" r="6223" b="12599"/>
          <a:stretch/>
        </p:blipFill>
        <p:spPr>
          <a:xfrm>
            <a:off x="4775844" y="6133248"/>
            <a:ext cx="1868911" cy="1281264"/>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B6ADFFA2-C5CD-277A-0E0E-949F3A2EC297}"/>
              </a:ext>
            </a:extLst>
          </p:cNvPr>
          <p:cNvSpPr/>
          <p:nvPr/>
        </p:nvSpPr>
        <p:spPr>
          <a:xfrm>
            <a:off x="129158" y="77310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B6F22B38-B8F4-B43F-6D69-3A4D1E71DD40}"/>
              </a:ext>
            </a:extLst>
          </p:cNvPr>
          <p:cNvSpPr txBox="1"/>
          <p:nvPr/>
        </p:nvSpPr>
        <p:spPr>
          <a:xfrm>
            <a:off x="140017" y="7794256"/>
            <a:ext cx="465713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2.1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progressivement ses tracés dans un espace donné.</a:t>
            </a:r>
          </a:p>
          <a:p>
            <a:pPr algn="just"/>
            <a:r>
              <a:rPr lang="fr-FR" sz="1300" dirty="0">
                <a:latin typeface="Arial Rounded MT Bold" pitchFamily="34" charset="0"/>
              </a:rPr>
              <a:t>Tâche de l’enfant : </a:t>
            </a:r>
            <a:r>
              <a:rPr lang="fr-FR" sz="1300" dirty="0">
                <a:latin typeface="Script cole" pitchFamily="2" charset="0"/>
              </a:rPr>
              <a:t>Tracer à l’encre des ronds qui se touchent sur la feuille blanche. Tracer aux feutres fins des ronds concentriques décroissants à l’intérieur de chaque rond d’encre.</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EABBDB8E-34BA-28D3-7F4C-45BBBD7B623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0" t="9541" r="6223" b="12599"/>
          <a:stretch/>
        </p:blipFill>
        <p:spPr>
          <a:xfrm>
            <a:off x="4775844" y="8047152"/>
            <a:ext cx="1868911" cy="1281264"/>
          </a:xfrm>
          <a:prstGeom prst="rect">
            <a:avLst/>
          </a:prstGeom>
          <a:effectLst>
            <a:outerShdw blurRad="63500" sx="102000" sy="102000" algn="ctr" rotWithShape="0">
              <a:prstClr val="black">
                <a:alpha val="40000"/>
              </a:prstClr>
            </a:outerShdw>
          </a:effectLst>
        </p:spPr>
      </p:pic>
      <p:sp>
        <p:nvSpPr>
          <p:cNvPr id="14" name="Rectangle 13">
            <a:extLst>
              <a:ext uri="{FF2B5EF4-FFF2-40B4-BE49-F238E27FC236}">
                <a16:creationId xmlns:a16="http://schemas.microsoft.com/office/drawing/2014/main" id="{430CD1FF-17F3-B2DB-DB15-09B92A636546}"/>
              </a:ext>
            </a:extLst>
          </p:cNvPr>
          <p:cNvSpPr/>
          <p:nvPr/>
        </p:nvSpPr>
        <p:spPr>
          <a:xfrm>
            <a:off x="129158" y="19871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a:extLst>
              <a:ext uri="{FF2B5EF4-FFF2-40B4-BE49-F238E27FC236}">
                <a16:creationId xmlns:a16="http://schemas.microsoft.com/office/drawing/2014/main" id="{575B3267-202B-1765-AE1F-BDBE6A8AAA5D}"/>
              </a:ext>
            </a:extLst>
          </p:cNvPr>
          <p:cNvSpPr txBox="1"/>
          <p:nvPr/>
        </p:nvSpPr>
        <p:spPr>
          <a:xfrm>
            <a:off x="140017" y="2050356"/>
            <a:ext cx="465713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2.1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progressivement ses tracés dans un espace donné.</a:t>
            </a:r>
          </a:p>
          <a:p>
            <a:pPr algn="just"/>
            <a:r>
              <a:rPr lang="fr-FR" sz="1300" dirty="0">
                <a:latin typeface="Arial Rounded MT Bold" pitchFamily="34" charset="0"/>
              </a:rPr>
              <a:t>Tâche de l’enfant : </a:t>
            </a:r>
            <a:r>
              <a:rPr lang="fr-FR" sz="1300" dirty="0">
                <a:latin typeface="Script cole" pitchFamily="2" charset="0"/>
              </a:rPr>
              <a:t>Tracer à l’encre des ronds qui se touchent sur la feuille blanche. Tracer aux feutres fins des ronds concentriques décroissants à l’intérieur de chaque rond d’encre.</a:t>
            </a:r>
            <a:endParaRPr lang="fr-FR" sz="1300" dirty="0">
              <a:solidFill>
                <a:schemeClr val="tx1"/>
              </a:solidFill>
              <a:latin typeface="Script cole" pitchFamily="2" charset="0"/>
            </a:endParaRPr>
          </a:p>
        </p:txBody>
      </p:sp>
      <p:pic>
        <p:nvPicPr>
          <p:cNvPr id="16" name="Image 15">
            <a:extLst>
              <a:ext uri="{FF2B5EF4-FFF2-40B4-BE49-F238E27FC236}">
                <a16:creationId xmlns:a16="http://schemas.microsoft.com/office/drawing/2014/main" id="{E08AD23D-E5B4-AF33-B298-0BA5656DFD7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0" t="9541" r="6223" b="12599"/>
          <a:stretch/>
        </p:blipFill>
        <p:spPr>
          <a:xfrm>
            <a:off x="4775844" y="2303252"/>
            <a:ext cx="1868911" cy="1281264"/>
          </a:xfrm>
          <a:prstGeom prst="rect">
            <a:avLst/>
          </a:prstGeom>
          <a:effectLst>
            <a:outerShdw blurRad="63500" sx="102000" sy="102000" algn="ctr" rotWithShape="0">
              <a:prstClr val="black">
                <a:alpha val="40000"/>
              </a:prstClr>
            </a:outerShdw>
          </a:effectLst>
        </p:spPr>
      </p:pic>
      <p:sp>
        <p:nvSpPr>
          <p:cNvPr id="17" name="Rectangle 16">
            <a:extLst>
              <a:ext uri="{FF2B5EF4-FFF2-40B4-BE49-F238E27FC236}">
                <a16:creationId xmlns:a16="http://schemas.microsoft.com/office/drawing/2014/main" id="{FAAE821D-FF13-25E9-0E6A-F889D7474644}"/>
              </a:ext>
            </a:extLst>
          </p:cNvPr>
          <p:cNvSpPr/>
          <p:nvPr/>
        </p:nvSpPr>
        <p:spPr>
          <a:xfrm>
            <a:off x="129158" y="39010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a:extLst>
              <a:ext uri="{FF2B5EF4-FFF2-40B4-BE49-F238E27FC236}">
                <a16:creationId xmlns:a16="http://schemas.microsoft.com/office/drawing/2014/main" id="{611B0805-A105-C821-6476-FB64A36934F1}"/>
              </a:ext>
            </a:extLst>
          </p:cNvPr>
          <p:cNvSpPr txBox="1"/>
          <p:nvPr/>
        </p:nvSpPr>
        <p:spPr>
          <a:xfrm>
            <a:off x="140017" y="3964260"/>
            <a:ext cx="465713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2.1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progressivement ses tracés dans un espace donné.</a:t>
            </a:r>
          </a:p>
          <a:p>
            <a:pPr algn="just"/>
            <a:r>
              <a:rPr lang="fr-FR" sz="1300" dirty="0">
                <a:latin typeface="Arial Rounded MT Bold" pitchFamily="34" charset="0"/>
              </a:rPr>
              <a:t>Tâche de l’enfant : </a:t>
            </a:r>
            <a:r>
              <a:rPr lang="fr-FR" sz="1300" dirty="0">
                <a:latin typeface="Script cole" pitchFamily="2" charset="0"/>
              </a:rPr>
              <a:t>Tracer à l’encre des ronds qui se touchent sur la feuille blanche. Tracer aux feutres fins des ronds concentriques décroissants à l’intérieur de chaque rond d’encre.</a:t>
            </a:r>
            <a:endParaRPr lang="fr-FR" sz="1300" dirty="0">
              <a:solidFill>
                <a:schemeClr val="tx1"/>
              </a:solidFill>
              <a:latin typeface="Script cole" pitchFamily="2" charset="0"/>
            </a:endParaRPr>
          </a:p>
        </p:txBody>
      </p:sp>
      <p:pic>
        <p:nvPicPr>
          <p:cNvPr id="19" name="Image 18">
            <a:extLst>
              <a:ext uri="{FF2B5EF4-FFF2-40B4-BE49-F238E27FC236}">
                <a16:creationId xmlns:a16="http://schemas.microsoft.com/office/drawing/2014/main" id="{2B2E8B9D-964F-BEF2-9D3B-89CB79ACF53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0" t="9541" r="6223" b="12599"/>
          <a:stretch/>
        </p:blipFill>
        <p:spPr>
          <a:xfrm>
            <a:off x="4775844" y="4217156"/>
            <a:ext cx="1868911" cy="1281264"/>
          </a:xfrm>
          <a:prstGeom prst="rect">
            <a:avLst/>
          </a:prstGeom>
          <a:effectLst>
            <a:outerShdw blurRad="63500" sx="102000" sy="102000" algn="ctr" rotWithShape="0">
              <a:prstClr val="black">
                <a:alpha val="40000"/>
              </a:prstClr>
            </a:outerShdw>
          </a:effectLst>
        </p:spPr>
      </p:pic>
      <p:sp>
        <p:nvSpPr>
          <p:cNvPr id="20" name="Rectangle 19">
            <a:extLst>
              <a:ext uri="{FF2B5EF4-FFF2-40B4-BE49-F238E27FC236}">
                <a16:creationId xmlns:a16="http://schemas.microsoft.com/office/drawing/2014/main" id="{C2920E01-0242-D9F4-AC8B-3A11C3F1FB5D}"/>
              </a:ext>
            </a:extLst>
          </p:cNvPr>
          <p:cNvSpPr/>
          <p:nvPr/>
        </p:nvSpPr>
        <p:spPr>
          <a:xfrm>
            <a:off x="130457" y="102821"/>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a:extLst>
              <a:ext uri="{FF2B5EF4-FFF2-40B4-BE49-F238E27FC236}">
                <a16:creationId xmlns:a16="http://schemas.microsoft.com/office/drawing/2014/main" id="{919EE96B-8BBA-FA78-62F9-2C559D8D114D}"/>
              </a:ext>
            </a:extLst>
          </p:cNvPr>
          <p:cNvSpPr txBox="1"/>
          <p:nvPr/>
        </p:nvSpPr>
        <p:spPr>
          <a:xfrm>
            <a:off x="141316" y="166077"/>
            <a:ext cx="465713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2.1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feutres fins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progressivement ses tracés dans un espace donné.</a:t>
            </a:r>
          </a:p>
          <a:p>
            <a:pPr algn="just"/>
            <a:r>
              <a:rPr lang="fr-FR" sz="1300" dirty="0">
                <a:latin typeface="Arial Rounded MT Bold" pitchFamily="34" charset="0"/>
              </a:rPr>
              <a:t>Tâche de l’enfant : </a:t>
            </a:r>
            <a:r>
              <a:rPr lang="fr-FR" sz="1300" dirty="0">
                <a:latin typeface="Script cole" pitchFamily="2" charset="0"/>
              </a:rPr>
              <a:t>Tracer à l’encre des ronds qui se touchent sur la feuille blanche. Tracer aux feutres fins des ronds concentriques décroissants à l’intérieur de chaque rond d’encre.</a:t>
            </a:r>
            <a:endParaRPr lang="fr-FR" sz="1300" dirty="0">
              <a:solidFill>
                <a:schemeClr val="tx1"/>
              </a:solidFill>
              <a:latin typeface="Script cole" pitchFamily="2" charset="0"/>
            </a:endParaRPr>
          </a:p>
        </p:txBody>
      </p:sp>
      <p:pic>
        <p:nvPicPr>
          <p:cNvPr id="22" name="Image 21">
            <a:extLst>
              <a:ext uri="{FF2B5EF4-FFF2-40B4-BE49-F238E27FC236}">
                <a16:creationId xmlns:a16="http://schemas.microsoft.com/office/drawing/2014/main" id="{6936B175-069B-FBE9-3C7A-A35484099DC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0" t="9541" r="6223" b="12599"/>
          <a:stretch/>
        </p:blipFill>
        <p:spPr>
          <a:xfrm>
            <a:off x="4777143" y="418973"/>
            <a:ext cx="1868911" cy="12812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094011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10568</Words>
  <Application>Microsoft Office PowerPoint</Application>
  <PresentationFormat>Format A4 (210 x 297 mm)</PresentationFormat>
  <Paragraphs>570</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Arial Rounded MT Bold</vt:lpstr>
      <vt:lpstr>Berlin Sans FB</vt:lpstr>
      <vt:lpstr>Calibri</vt:lpstr>
      <vt:lpstr>Script cole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Gaelle</dc:creator>
  <cp:lastModifiedBy>Gaëlle Lavillat</cp:lastModifiedBy>
  <cp:revision>77</cp:revision>
  <cp:lastPrinted>2023-07-04T11:05:34Z</cp:lastPrinted>
  <dcterms:created xsi:type="dcterms:W3CDTF">2015-03-30T09:20:25Z</dcterms:created>
  <dcterms:modified xsi:type="dcterms:W3CDTF">2023-07-04T12:25:47Z</dcterms:modified>
</cp:coreProperties>
</file>