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58" r:id="rId3"/>
    <p:sldId id="264" r:id="rId4"/>
    <p:sldId id="260" r:id="rId5"/>
    <p:sldId id="261" r:id="rId6"/>
    <p:sldId id="257" r:id="rId7"/>
    <p:sldId id="256" r:id="rId8"/>
    <p:sldId id="265" r:id="rId9"/>
    <p:sldId id="262" r:id="rId1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6" autoAdjust="0"/>
    <p:restoredTop sz="94660"/>
  </p:normalViewPr>
  <p:slideViewPr>
    <p:cSldViewPr snapToGrid="0">
      <p:cViewPr varScale="1">
        <p:scale>
          <a:sx n="82" d="100"/>
          <a:sy n="82" d="100"/>
        </p:scale>
        <p:origin x="127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5C719B1-45EE-4820-A5C3-879040B84BDA}"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417184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C719B1-45EE-4820-A5C3-879040B84BDA}"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192171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C719B1-45EE-4820-A5C3-879040B84BDA}"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349938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C719B1-45EE-4820-A5C3-879040B84BDA}"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17531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5C719B1-45EE-4820-A5C3-879040B84BDA}"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423881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C719B1-45EE-4820-A5C3-879040B84BDA}"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48447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C719B1-45EE-4820-A5C3-879040B84BDA}" type="datetimeFigureOut">
              <a:rPr lang="fr-FR" smtClean="0"/>
              <a:t>17/06/2023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199728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C719B1-45EE-4820-A5C3-879040B84BDA}" type="datetimeFigureOut">
              <a:rPr lang="fr-FR" smtClean="0"/>
              <a:t>17/06/2023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28172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719B1-45EE-4820-A5C3-879040B84BDA}" type="datetimeFigureOut">
              <a:rPr lang="fr-FR" smtClean="0"/>
              <a:t>17/06/2023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402735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5C719B1-45EE-4820-A5C3-879040B84BDA}"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50290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5C719B1-45EE-4820-A5C3-879040B84BDA}"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8F91F4-0199-4975-AE82-B34547C19585}" type="slidenum">
              <a:rPr lang="fr-FR" smtClean="0"/>
              <a:t>‹N°›</a:t>
            </a:fld>
            <a:endParaRPr lang="fr-FR"/>
          </a:p>
        </p:txBody>
      </p:sp>
    </p:spTree>
    <p:extLst>
      <p:ext uri="{BB962C8B-B14F-4D97-AF65-F5344CB8AC3E}">
        <p14:creationId xmlns:p14="http://schemas.microsoft.com/office/powerpoint/2010/main" val="262894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719B1-45EE-4820-A5C3-879040B84BDA}" type="datetimeFigureOut">
              <a:rPr lang="fr-FR" smtClean="0"/>
              <a:t>17/06/2023</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F91F4-0199-4975-AE82-B34547C19585}" type="slidenum">
              <a:rPr lang="fr-FR" smtClean="0"/>
              <a:t>‹N°›</a:t>
            </a:fld>
            <a:endParaRPr lang="fr-FR"/>
          </a:p>
        </p:txBody>
      </p:sp>
    </p:spTree>
    <p:extLst>
      <p:ext uri="{BB962C8B-B14F-4D97-AF65-F5344CB8AC3E}">
        <p14:creationId xmlns:p14="http://schemas.microsoft.com/office/powerpoint/2010/main" val="3749344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3269"/>
            <a:ext cx="9905999" cy="1446550"/>
          </a:xfrm>
          <a:prstGeom prst="rect">
            <a:avLst/>
          </a:prstGeom>
          <a:noFill/>
        </p:spPr>
        <p:txBody>
          <a:bodyPr wrap="square" rtlCol="0">
            <a:spAutoFit/>
          </a:bodyPr>
          <a:lstStyle/>
          <a:p>
            <a:pPr algn="ctr"/>
            <a:r>
              <a:rPr lang="fr-FR" sz="4400" dirty="0">
                <a:effectLst>
                  <a:outerShdw blurRad="38100" dist="38100" dir="2700000" algn="tl">
                    <a:srgbClr val="000000">
                      <a:alpha val="43137"/>
                    </a:srgbClr>
                  </a:outerShdw>
                </a:effectLst>
                <a:latin typeface="Agency FB" panose="020B0503020202020204" pitchFamily="34" charset="0"/>
              </a:rPr>
              <a:t>Espaces</a:t>
            </a:r>
          </a:p>
          <a:p>
            <a:pPr algn="ctr"/>
            <a:r>
              <a:rPr lang="fr-FR" sz="4400" dirty="0">
                <a:effectLst>
                  <a:outerShdw blurRad="38100" dist="38100" dir="2700000" algn="tl">
                    <a:srgbClr val="000000">
                      <a:alpha val="43137"/>
                    </a:srgbClr>
                  </a:outerShdw>
                </a:effectLst>
                <a:latin typeface="Agency FB" panose="020B0503020202020204" pitchFamily="34" charset="0"/>
              </a:rPr>
              <a:t>Suivi des présentations et des réussites</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095" y="1968094"/>
            <a:ext cx="6915807" cy="4665969"/>
          </a:xfrm>
          <a:prstGeom prst="rect">
            <a:avLst/>
          </a:prstGeom>
        </p:spPr>
      </p:pic>
    </p:spTree>
    <p:extLst>
      <p:ext uri="{BB962C8B-B14F-4D97-AF65-F5344CB8AC3E}">
        <p14:creationId xmlns:p14="http://schemas.microsoft.com/office/powerpoint/2010/main" val="228285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6905" y="33212"/>
            <a:ext cx="9369095" cy="369332"/>
          </a:xfrm>
          <a:prstGeom prst="rect">
            <a:avLst/>
          </a:prstGeom>
          <a:noFill/>
        </p:spPr>
        <p:txBody>
          <a:bodyPr wrap="square" rtlCol="0">
            <a:spAutoFit/>
          </a:bodyPr>
          <a:lstStyle/>
          <a:p>
            <a:r>
              <a:rPr lang="fr-FR" spc="300" dirty="0">
                <a:effectLst>
                  <a:outerShdw blurRad="38100" dist="38100" dir="2700000" algn="tl">
                    <a:srgbClr val="000000">
                      <a:alpha val="43137"/>
                    </a:srgbClr>
                  </a:outerShdw>
                </a:effectLst>
                <a:latin typeface="Agency FB" panose="020B0503020202020204" pitchFamily="34" charset="0"/>
              </a:rPr>
              <a:t>Espace Vie pratique – Suivi présentations et réussites – </a:t>
            </a:r>
            <a:r>
              <a:rPr lang="fr-FR" sz="1100" spc="300" dirty="0">
                <a:effectLst>
                  <a:outerShdw blurRad="38100" dist="38100" dir="2700000" algn="tl">
                    <a:srgbClr val="000000">
                      <a:alpha val="43137"/>
                    </a:srgbClr>
                  </a:outerShdw>
                </a:effectLst>
                <a:latin typeface="Agency FB" panose="020B0503020202020204" pitchFamily="34" charset="0"/>
              </a:rPr>
              <a:t>Développer les fonctions exécutives</a:t>
            </a:r>
          </a:p>
        </p:txBody>
      </p:sp>
      <p:sp>
        <p:nvSpPr>
          <p:cNvPr id="7" name="ZoneTexte 6"/>
          <p:cNvSpPr txBox="1"/>
          <p:nvPr/>
        </p:nvSpPr>
        <p:spPr>
          <a:xfrm>
            <a:off x="1955802" y="388883"/>
            <a:ext cx="7829327" cy="1200329"/>
          </a:xfrm>
          <a:prstGeom prst="rect">
            <a:avLst/>
          </a:prstGeom>
          <a:noFill/>
        </p:spPr>
        <p:txBody>
          <a:bodyPr wrap="square" rtlCol="0">
            <a:spAutoFit/>
          </a:bodyPr>
          <a:lstStyle/>
          <a:p>
            <a:r>
              <a:rPr lang="fr-FR" sz="1200" b="1" dirty="0"/>
              <a:t>Activité</a:t>
            </a:r>
            <a:r>
              <a:rPr lang="fr-FR" sz="1200" dirty="0"/>
              <a:t> : Ces activités sont à présenter en priorité aux enfants arrivant en classe ou ayant besoin de renforcer leurs fonctions exécutives. La présentation passe par prendre et installer l’activité, nommer le matériel, verbaliser l’objectif, réaliser l’activité, ranger l’activité à sa place. Les activités sont notés par ordre croissant de difficultés.</a:t>
            </a:r>
          </a:p>
          <a:p>
            <a:r>
              <a:rPr lang="fr-FR" sz="1200" u="sng" dirty="0"/>
              <a:t>Légende</a:t>
            </a:r>
            <a:r>
              <a:rPr lang="fr-FR" sz="1200" dirty="0"/>
              <a:t> : </a:t>
            </a:r>
          </a:p>
          <a:p>
            <a:r>
              <a:rPr lang="fr-FR" sz="1200" b="1" dirty="0"/>
              <a:t>X</a:t>
            </a:r>
            <a:r>
              <a:rPr lang="fr-FR" sz="1200" dirty="0"/>
              <a:t> = activité présentée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l’activité est maitrisée.</a:t>
            </a:r>
            <a:endParaRPr lang="fr-FR" sz="12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90" y="388883"/>
            <a:ext cx="1394181" cy="1045636"/>
          </a:xfrm>
          <a:prstGeom prst="rect">
            <a:avLst/>
          </a:prstGeom>
          <a:effectLst>
            <a:outerShdw blurRad="63500" sx="102000" sy="102000" algn="ctr" rotWithShape="0">
              <a:prstClr val="black">
                <a:alpha val="40000"/>
              </a:prst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3856586611"/>
              </p:ext>
            </p:extLst>
          </p:nvPr>
        </p:nvGraphicFramePr>
        <p:xfrm>
          <a:off x="116485" y="1618974"/>
          <a:ext cx="9668634" cy="5201412"/>
        </p:xfrm>
        <a:graphic>
          <a:graphicData uri="http://schemas.openxmlformats.org/drawingml/2006/table">
            <a:tbl>
              <a:tblPr firstRow="1" bandRow="1">
                <a:tableStyleId>{5C22544A-7EE6-4342-B048-85BDC9FD1C3A}</a:tableStyleId>
              </a:tblPr>
              <a:tblGrid>
                <a:gridCol w="876576">
                  <a:extLst>
                    <a:ext uri="{9D8B030D-6E8A-4147-A177-3AD203B41FA5}">
                      <a16:colId xmlns:a16="http://schemas.microsoft.com/office/drawing/2014/main" val="2001579971"/>
                    </a:ext>
                  </a:extLst>
                </a:gridCol>
                <a:gridCol w="399639">
                  <a:extLst>
                    <a:ext uri="{9D8B030D-6E8A-4147-A177-3AD203B41FA5}">
                      <a16:colId xmlns:a16="http://schemas.microsoft.com/office/drawing/2014/main" val="1700405820"/>
                    </a:ext>
                  </a:extLst>
                </a:gridCol>
                <a:gridCol w="399639">
                  <a:extLst>
                    <a:ext uri="{9D8B030D-6E8A-4147-A177-3AD203B41FA5}">
                      <a16:colId xmlns:a16="http://schemas.microsoft.com/office/drawing/2014/main" val="1132208858"/>
                    </a:ext>
                  </a:extLst>
                </a:gridCol>
                <a:gridCol w="399639">
                  <a:extLst>
                    <a:ext uri="{9D8B030D-6E8A-4147-A177-3AD203B41FA5}">
                      <a16:colId xmlns:a16="http://schemas.microsoft.com/office/drawing/2014/main" val="3720711557"/>
                    </a:ext>
                  </a:extLst>
                </a:gridCol>
                <a:gridCol w="399639">
                  <a:extLst>
                    <a:ext uri="{9D8B030D-6E8A-4147-A177-3AD203B41FA5}">
                      <a16:colId xmlns:a16="http://schemas.microsoft.com/office/drawing/2014/main" val="522757429"/>
                    </a:ext>
                  </a:extLst>
                </a:gridCol>
                <a:gridCol w="399639">
                  <a:extLst>
                    <a:ext uri="{9D8B030D-6E8A-4147-A177-3AD203B41FA5}">
                      <a16:colId xmlns:a16="http://schemas.microsoft.com/office/drawing/2014/main" val="3886290091"/>
                    </a:ext>
                  </a:extLst>
                </a:gridCol>
                <a:gridCol w="399639">
                  <a:extLst>
                    <a:ext uri="{9D8B030D-6E8A-4147-A177-3AD203B41FA5}">
                      <a16:colId xmlns:a16="http://schemas.microsoft.com/office/drawing/2014/main" val="3547962326"/>
                    </a:ext>
                  </a:extLst>
                </a:gridCol>
                <a:gridCol w="399639">
                  <a:extLst>
                    <a:ext uri="{9D8B030D-6E8A-4147-A177-3AD203B41FA5}">
                      <a16:colId xmlns:a16="http://schemas.microsoft.com/office/drawing/2014/main" val="1570377656"/>
                    </a:ext>
                  </a:extLst>
                </a:gridCol>
                <a:gridCol w="399639">
                  <a:extLst>
                    <a:ext uri="{9D8B030D-6E8A-4147-A177-3AD203B41FA5}">
                      <a16:colId xmlns:a16="http://schemas.microsoft.com/office/drawing/2014/main" val="8467341"/>
                    </a:ext>
                  </a:extLst>
                </a:gridCol>
                <a:gridCol w="399639">
                  <a:extLst>
                    <a:ext uri="{9D8B030D-6E8A-4147-A177-3AD203B41FA5}">
                      <a16:colId xmlns:a16="http://schemas.microsoft.com/office/drawing/2014/main" val="2938178125"/>
                    </a:ext>
                  </a:extLst>
                </a:gridCol>
                <a:gridCol w="399639">
                  <a:extLst>
                    <a:ext uri="{9D8B030D-6E8A-4147-A177-3AD203B41FA5}">
                      <a16:colId xmlns:a16="http://schemas.microsoft.com/office/drawing/2014/main" val="3260220321"/>
                    </a:ext>
                  </a:extLst>
                </a:gridCol>
                <a:gridCol w="399639">
                  <a:extLst>
                    <a:ext uri="{9D8B030D-6E8A-4147-A177-3AD203B41FA5}">
                      <a16:colId xmlns:a16="http://schemas.microsoft.com/office/drawing/2014/main" val="2756312098"/>
                    </a:ext>
                  </a:extLst>
                </a:gridCol>
                <a:gridCol w="399639">
                  <a:extLst>
                    <a:ext uri="{9D8B030D-6E8A-4147-A177-3AD203B41FA5}">
                      <a16:colId xmlns:a16="http://schemas.microsoft.com/office/drawing/2014/main" val="2349616709"/>
                    </a:ext>
                  </a:extLst>
                </a:gridCol>
                <a:gridCol w="399639">
                  <a:extLst>
                    <a:ext uri="{9D8B030D-6E8A-4147-A177-3AD203B41FA5}">
                      <a16:colId xmlns:a16="http://schemas.microsoft.com/office/drawing/2014/main" val="258822193"/>
                    </a:ext>
                  </a:extLst>
                </a:gridCol>
                <a:gridCol w="399639">
                  <a:extLst>
                    <a:ext uri="{9D8B030D-6E8A-4147-A177-3AD203B41FA5}">
                      <a16:colId xmlns:a16="http://schemas.microsoft.com/office/drawing/2014/main" val="891114038"/>
                    </a:ext>
                  </a:extLst>
                </a:gridCol>
                <a:gridCol w="399639">
                  <a:extLst>
                    <a:ext uri="{9D8B030D-6E8A-4147-A177-3AD203B41FA5}">
                      <a16:colId xmlns:a16="http://schemas.microsoft.com/office/drawing/2014/main" val="1690423486"/>
                    </a:ext>
                  </a:extLst>
                </a:gridCol>
                <a:gridCol w="399639">
                  <a:extLst>
                    <a:ext uri="{9D8B030D-6E8A-4147-A177-3AD203B41FA5}">
                      <a16:colId xmlns:a16="http://schemas.microsoft.com/office/drawing/2014/main" val="2515480242"/>
                    </a:ext>
                  </a:extLst>
                </a:gridCol>
                <a:gridCol w="399639">
                  <a:extLst>
                    <a:ext uri="{9D8B030D-6E8A-4147-A177-3AD203B41FA5}">
                      <a16:colId xmlns:a16="http://schemas.microsoft.com/office/drawing/2014/main" val="296375414"/>
                    </a:ext>
                  </a:extLst>
                </a:gridCol>
                <a:gridCol w="399639">
                  <a:extLst>
                    <a:ext uri="{9D8B030D-6E8A-4147-A177-3AD203B41FA5}">
                      <a16:colId xmlns:a16="http://schemas.microsoft.com/office/drawing/2014/main" val="2291257451"/>
                    </a:ext>
                  </a:extLst>
                </a:gridCol>
                <a:gridCol w="399639">
                  <a:extLst>
                    <a:ext uri="{9D8B030D-6E8A-4147-A177-3AD203B41FA5}">
                      <a16:colId xmlns:a16="http://schemas.microsoft.com/office/drawing/2014/main" val="2869325310"/>
                    </a:ext>
                  </a:extLst>
                </a:gridCol>
                <a:gridCol w="399639">
                  <a:extLst>
                    <a:ext uri="{9D8B030D-6E8A-4147-A177-3AD203B41FA5}">
                      <a16:colId xmlns:a16="http://schemas.microsoft.com/office/drawing/2014/main" val="2063375974"/>
                    </a:ext>
                  </a:extLst>
                </a:gridCol>
                <a:gridCol w="399639">
                  <a:extLst>
                    <a:ext uri="{9D8B030D-6E8A-4147-A177-3AD203B41FA5}">
                      <a16:colId xmlns:a16="http://schemas.microsoft.com/office/drawing/2014/main" val="1130347765"/>
                    </a:ext>
                  </a:extLst>
                </a:gridCol>
                <a:gridCol w="399639">
                  <a:extLst>
                    <a:ext uri="{9D8B030D-6E8A-4147-A177-3AD203B41FA5}">
                      <a16:colId xmlns:a16="http://schemas.microsoft.com/office/drawing/2014/main" val="1988983307"/>
                    </a:ext>
                  </a:extLst>
                </a:gridCol>
              </a:tblGrid>
              <a:tr h="131341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050" b="1" dirty="0">
                          <a:solidFill>
                            <a:schemeClr val="tx1"/>
                          </a:solidFill>
                          <a:latin typeface="+mj-lt"/>
                        </a:rPr>
                        <a:t>Se déplacer dans la classe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S’asseoir à une chaise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Dérouler un</a:t>
                      </a:r>
                      <a:r>
                        <a:rPr lang="fr-FR" sz="1050" b="1" baseline="0" dirty="0">
                          <a:solidFill>
                            <a:schemeClr val="tx1"/>
                          </a:solidFill>
                          <a:latin typeface="+mj-lt"/>
                        </a:rPr>
                        <a:t> tapis pour une activité</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Rouler un tapis</a:t>
                      </a:r>
                      <a:r>
                        <a:rPr lang="fr-FR" sz="1050" b="1" baseline="0" dirty="0">
                          <a:solidFill>
                            <a:schemeClr val="tx1"/>
                          </a:solidFill>
                          <a:latin typeface="+mj-lt"/>
                        </a:rPr>
                        <a:t> pour le ranger</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Presser</a:t>
                      </a:r>
                      <a:r>
                        <a:rPr lang="fr-FR" sz="1050" b="1" baseline="0" dirty="0">
                          <a:solidFill>
                            <a:schemeClr val="tx1"/>
                          </a:solidFill>
                          <a:latin typeface="+mj-lt"/>
                        </a:rPr>
                        <a:t> une éponge</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Verser du sable</a:t>
                      </a:r>
                      <a:r>
                        <a:rPr lang="fr-FR" sz="1050" b="1" baseline="0" dirty="0">
                          <a:solidFill>
                            <a:schemeClr val="tx1"/>
                          </a:solidFill>
                          <a:latin typeface="+mj-lt"/>
                        </a:rPr>
                        <a:t> avec une carafe</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Verser de l’eau avec une carafe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Transvaser avec une</a:t>
                      </a:r>
                      <a:r>
                        <a:rPr lang="fr-FR" sz="1050" b="1" baseline="0" dirty="0">
                          <a:solidFill>
                            <a:schemeClr val="tx1"/>
                          </a:solidFill>
                          <a:latin typeface="+mj-lt"/>
                        </a:rPr>
                        <a:t> cuillère</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Utiliser des pinces à linge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Utiliser un compte goutte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Utiliser</a:t>
                      </a:r>
                      <a:r>
                        <a:rPr lang="fr-FR" sz="1050" b="1" baseline="0" dirty="0">
                          <a:solidFill>
                            <a:schemeClr val="tx1"/>
                          </a:solidFill>
                          <a:latin typeface="+mj-lt"/>
                        </a:rPr>
                        <a:t> la pelle et la balayette</a:t>
                      </a:r>
                      <a:endParaRPr lang="fr-FR" sz="105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 </a:t>
                      </a:r>
                    </a:p>
                    <a:p>
                      <a:pPr algn="l"/>
                      <a:r>
                        <a:rPr lang="fr-FR" sz="1050" b="1" dirty="0">
                          <a:solidFill>
                            <a:schemeClr val="tx1"/>
                          </a:solidFill>
                          <a:latin typeface="+mj-lt"/>
                        </a:rPr>
                        <a:t>gros boutons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a:t>
                      </a:r>
                    </a:p>
                    <a:p>
                      <a:pPr algn="l"/>
                      <a:r>
                        <a:rPr lang="fr-FR" sz="1050" b="1" dirty="0">
                          <a:solidFill>
                            <a:schemeClr val="tx1"/>
                          </a:solidFill>
                          <a:latin typeface="+mj-lt"/>
                        </a:rPr>
                        <a:t>Petits boutons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 </a:t>
                      </a:r>
                    </a:p>
                    <a:p>
                      <a:pPr algn="l"/>
                      <a:r>
                        <a:rPr lang="fr-FR" sz="1050" b="1" dirty="0">
                          <a:solidFill>
                            <a:schemeClr val="tx1"/>
                          </a:solidFill>
                          <a:latin typeface="+mj-lt"/>
                        </a:rPr>
                        <a:t>boutons pression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a:t>
                      </a:r>
                    </a:p>
                    <a:p>
                      <a:pPr algn="l"/>
                      <a:r>
                        <a:rPr lang="fr-FR" sz="1050" b="1" dirty="0">
                          <a:solidFill>
                            <a:schemeClr val="tx1"/>
                          </a:solidFill>
                          <a:latin typeface="+mj-lt"/>
                        </a:rPr>
                        <a:t>Fermeture éclair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a:t>
                      </a:r>
                    </a:p>
                    <a:p>
                      <a:pPr algn="l"/>
                      <a:r>
                        <a:rPr lang="fr-FR" sz="1050" b="1" dirty="0">
                          <a:solidFill>
                            <a:schemeClr val="tx1"/>
                          </a:solidFill>
                          <a:latin typeface="+mj-lt"/>
                        </a:rPr>
                        <a:t>boucles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Cadre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kern="1200" dirty="0">
                          <a:solidFill>
                            <a:schemeClr val="tx1"/>
                          </a:solidFill>
                          <a:latin typeface="+mn-lt"/>
                          <a:ea typeface="+mn-ea"/>
                          <a:cs typeface="+mn-cs"/>
                        </a:rPr>
                        <a:t>Nouer</a:t>
                      </a:r>
                      <a:r>
                        <a:rPr lang="fr-FR" sz="1050" b="1" kern="1200" baseline="0" dirty="0">
                          <a:solidFill>
                            <a:schemeClr val="tx1"/>
                          </a:solidFill>
                          <a:latin typeface="+mn-lt"/>
                          <a:ea typeface="+mn-ea"/>
                          <a:cs typeface="+mn-cs"/>
                        </a:rPr>
                        <a:t> des rubans</a:t>
                      </a:r>
                      <a:endParaRPr lang="fr-FR" sz="1050" b="1" kern="1200" dirty="0">
                        <a:solidFill>
                          <a:schemeClr val="tx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Ouvrir et fermer des flacons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Etendre le linge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Plier du linge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Découper du papier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050" b="1" dirty="0">
                          <a:solidFill>
                            <a:schemeClr val="tx1"/>
                          </a:solidFill>
                          <a:latin typeface="+mj-lt"/>
                        </a:rPr>
                        <a:t>S’occuper des plantes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4000">
                <a:tc>
                  <a:txBody>
                    <a:bodyPr/>
                    <a:lstStyle/>
                    <a:p>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4000">
                <a:tc>
                  <a:txBody>
                    <a:bodyPr/>
                    <a:lstStyle/>
                    <a:p>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4000">
                <a:tc>
                  <a:txBody>
                    <a:bodyPr/>
                    <a:lstStyle/>
                    <a:p>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Tree>
    <p:extLst>
      <p:ext uri="{BB962C8B-B14F-4D97-AF65-F5344CB8AC3E}">
        <p14:creationId xmlns:p14="http://schemas.microsoft.com/office/powerpoint/2010/main" val="417317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6905" y="43721"/>
            <a:ext cx="9369095" cy="369332"/>
          </a:xfrm>
          <a:prstGeom prst="rect">
            <a:avLst/>
          </a:prstGeom>
          <a:noFill/>
        </p:spPr>
        <p:txBody>
          <a:bodyPr wrap="square" rtlCol="0">
            <a:spAutoFit/>
          </a:bodyPr>
          <a:lstStyle/>
          <a:p>
            <a:pPr algn="r"/>
            <a:r>
              <a:rPr lang="fr-FR" spc="300" dirty="0">
                <a:effectLst>
                  <a:outerShdw blurRad="38100" dist="38100" dir="2700000" algn="tl">
                    <a:srgbClr val="000000">
                      <a:alpha val="43137"/>
                    </a:srgbClr>
                  </a:outerShdw>
                </a:effectLst>
                <a:latin typeface="Agency FB" panose="020B0503020202020204" pitchFamily="34" charset="0"/>
              </a:rPr>
              <a:t>Espace Vie pratique – Suivi présentations et réussites - Découpage</a:t>
            </a:r>
            <a:endParaRPr lang="fr-FR" sz="1100" spc="300" dirty="0">
              <a:effectLst>
                <a:outerShdw blurRad="38100" dist="38100" dir="2700000" algn="tl">
                  <a:srgbClr val="000000">
                    <a:alpha val="43137"/>
                  </a:srgbClr>
                </a:outerShdw>
              </a:effectLst>
              <a:latin typeface="Agency FB" panose="020B0503020202020204" pitchFamily="34" charset="0"/>
            </a:endParaRPr>
          </a:p>
        </p:txBody>
      </p:sp>
      <p:sp>
        <p:nvSpPr>
          <p:cNvPr id="7" name="ZoneTexte 6"/>
          <p:cNvSpPr txBox="1"/>
          <p:nvPr/>
        </p:nvSpPr>
        <p:spPr>
          <a:xfrm>
            <a:off x="1955802" y="388883"/>
            <a:ext cx="7829327" cy="1015663"/>
          </a:xfrm>
          <a:prstGeom prst="rect">
            <a:avLst/>
          </a:prstGeom>
          <a:noFill/>
        </p:spPr>
        <p:txBody>
          <a:bodyPr wrap="square" rtlCol="0">
            <a:spAutoFit/>
          </a:bodyPr>
          <a:lstStyle/>
          <a:p>
            <a:r>
              <a:rPr lang="fr-FR" sz="1200" b="1" dirty="0"/>
              <a:t>Activité</a:t>
            </a:r>
            <a:r>
              <a:rPr lang="fr-FR" sz="1200" dirty="0"/>
              <a:t> : Ces activités sont à présenter dès la TPS. Quand il y a 2 colonnes, la colonne de gauche correspond au niveau 1, la colonne de droite correspond au niveau 2 (les bandes sont un peu </a:t>
            </a:r>
            <a:r>
              <a:rPr lang="fr-FR" sz="1200"/>
              <a:t>plus longues). </a:t>
            </a:r>
            <a:endParaRPr lang="fr-FR" sz="1200" dirty="0"/>
          </a:p>
          <a:p>
            <a:r>
              <a:rPr lang="fr-FR" sz="1200" u="sng" dirty="0"/>
              <a:t>Légende</a:t>
            </a:r>
            <a:r>
              <a:rPr lang="fr-FR" sz="1200" dirty="0"/>
              <a:t> : </a:t>
            </a:r>
          </a:p>
          <a:p>
            <a:r>
              <a:rPr lang="fr-FR" sz="1200" b="1" dirty="0"/>
              <a:t>X</a:t>
            </a:r>
            <a:r>
              <a:rPr lang="fr-FR" sz="1200" dirty="0"/>
              <a:t> = activité présentée à l’enfant.</a:t>
            </a:r>
          </a:p>
          <a:p>
            <a:r>
              <a:rPr lang="fr-FR" sz="1200" b="1" dirty="0">
                <a:sym typeface="Wingdings" panose="05000000000000000000" pitchFamily="2" charset="2"/>
              </a:rPr>
              <a:t></a:t>
            </a:r>
            <a:r>
              <a:rPr lang="fr-FR" sz="1200" dirty="0">
                <a:sym typeface="Wingdings" panose="05000000000000000000" pitchFamily="2" charset="2"/>
              </a:rPr>
              <a:t> = lorsque la croix est entourée, l’activité est maitrisée.</a:t>
            </a:r>
            <a:endParaRPr lang="fr-FR" sz="12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37" y="189187"/>
            <a:ext cx="1358452" cy="1114628"/>
          </a:xfrm>
          <a:prstGeom prst="rect">
            <a:avLst/>
          </a:prstGeom>
          <a:effectLst>
            <a:outerShdw blurRad="63500" sx="102000" sy="102000" algn="ctr" rotWithShape="0">
              <a:prstClr val="black">
                <a:alpha val="40000"/>
              </a:prst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121016749"/>
              </p:ext>
            </p:extLst>
          </p:nvPr>
        </p:nvGraphicFramePr>
        <p:xfrm>
          <a:off x="116485" y="1440072"/>
          <a:ext cx="9710180" cy="5201412"/>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001579971"/>
                    </a:ext>
                  </a:extLst>
                </a:gridCol>
                <a:gridCol w="680115">
                  <a:extLst>
                    <a:ext uri="{9D8B030D-6E8A-4147-A177-3AD203B41FA5}">
                      <a16:colId xmlns:a16="http://schemas.microsoft.com/office/drawing/2014/main" val="1267765610"/>
                    </a:ext>
                  </a:extLst>
                </a:gridCol>
                <a:gridCol w="340058">
                  <a:extLst>
                    <a:ext uri="{9D8B030D-6E8A-4147-A177-3AD203B41FA5}">
                      <a16:colId xmlns:a16="http://schemas.microsoft.com/office/drawing/2014/main" val="1132208858"/>
                    </a:ext>
                  </a:extLst>
                </a:gridCol>
                <a:gridCol w="340058">
                  <a:extLst>
                    <a:ext uri="{9D8B030D-6E8A-4147-A177-3AD203B41FA5}">
                      <a16:colId xmlns:a16="http://schemas.microsoft.com/office/drawing/2014/main" val="1749417686"/>
                    </a:ext>
                  </a:extLst>
                </a:gridCol>
                <a:gridCol w="680115">
                  <a:extLst>
                    <a:ext uri="{9D8B030D-6E8A-4147-A177-3AD203B41FA5}">
                      <a16:colId xmlns:a16="http://schemas.microsoft.com/office/drawing/2014/main" val="3720711557"/>
                    </a:ext>
                  </a:extLst>
                </a:gridCol>
                <a:gridCol w="340058">
                  <a:extLst>
                    <a:ext uri="{9D8B030D-6E8A-4147-A177-3AD203B41FA5}">
                      <a16:colId xmlns:a16="http://schemas.microsoft.com/office/drawing/2014/main" val="522757429"/>
                    </a:ext>
                  </a:extLst>
                </a:gridCol>
                <a:gridCol w="340058">
                  <a:extLst>
                    <a:ext uri="{9D8B030D-6E8A-4147-A177-3AD203B41FA5}">
                      <a16:colId xmlns:a16="http://schemas.microsoft.com/office/drawing/2014/main" val="1819946091"/>
                    </a:ext>
                  </a:extLst>
                </a:gridCol>
                <a:gridCol w="680115">
                  <a:extLst>
                    <a:ext uri="{9D8B030D-6E8A-4147-A177-3AD203B41FA5}">
                      <a16:colId xmlns:a16="http://schemas.microsoft.com/office/drawing/2014/main" val="1260586195"/>
                    </a:ext>
                  </a:extLst>
                </a:gridCol>
                <a:gridCol w="340058">
                  <a:extLst>
                    <a:ext uri="{9D8B030D-6E8A-4147-A177-3AD203B41FA5}">
                      <a16:colId xmlns:a16="http://schemas.microsoft.com/office/drawing/2014/main" val="3886290091"/>
                    </a:ext>
                  </a:extLst>
                </a:gridCol>
                <a:gridCol w="340058">
                  <a:extLst>
                    <a:ext uri="{9D8B030D-6E8A-4147-A177-3AD203B41FA5}">
                      <a16:colId xmlns:a16="http://schemas.microsoft.com/office/drawing/2014/main" val="3943967174"/>
                    </a:ext>
                  </a:extLst>
                </a:gridCol>
                <a:gridCol w="680115">
                  <a:extLst>
                    <a:ext uri="{9D8B030D-6E8A-4147-A177-3AD203B41FA5}">
                      <a16:colId xmlns:a16="http://schemas.microsoft.com/office/drawing/2014/main" val="3093257763"/>
                    </a:ext>
                  </a:extLst>
                </a:gridCol>
                <a:gridCol w="340058">
                  <a:extLst>
                    <a:ext uri="{9D8B030D-6E8A-4147-A177-3AD203B41FA5}">
                      <a16:colId xmlns:a16="http://schemas.microsoft.com/office/drawing/2014/main" val="3547962326"/>
                    </a:ext>
                  </a:extLst>
                </a:gridCol>
                <a:gridCol w="340058">
                  <a:extLst>
                    <a:ext uri="{9D8B030D-6E8A-4147-A177-3AD203B41FA5}">
                      <a16:colId xmlns:a16="http://schemas.microsoft.com/office/drawing/2014/main" val="510861290"/>
                    </a:ext>
                  </a:extLst>
                </a:gridCol>
                <a:gridCol w="680115">
                  <a:extLst>
                    <a:ext uri="{9D8B030D-6E8A-4147-A177-3AD203B41FA5}">
                      <a16:colId xmlns:a16="http://schemas.microsoft.com/office/drawing/2014/main" val="1570377656"/>
                    </a:ext>
                  </a:extLst>
                </a:gridCol>
                <a:gridCol w="340058">
                  <a:extLst>
                    <a:ext uri="{9D8B030D-6E8A-4147-A177-3AD203B41FA5}">
                      <a16:colId xmlns:a16="http://schemas.microsoft.com/office/drawing/2014/main" val="8467341"/>
                    </a:ext>
                  </a:extLst>
                </a:gridCol>
                <a:gridCol w="340058">
                  <a:extLst>
                    <a:ext uri="{9D8B030D-6E8A-4147-A177-3AD203B41FA5}">
                      <a16:colId xmlns:a16="http://schemas.microsoft.com/office/drawing/2014/main" val="6122710"/>
                    </a:ext>
                  </a:extLst>
                </a:gridCol>
                <a:gridCol w="680115">
                  <a:extLst>
                    <a:ext uri="{9D8B030D-6E8A-4147-A177-3AD203B41FA5}">
                      <a16:colId xmlns:a16="http://schemas.microsoft.com/office/drawing/2014/main" val="2938178125"/>
                    </a:ext>
                  </a:extLst>
                </a:gridCol>
                <a:gridCol w="680115">
                  <a:extLst>
                    <a:ext uri="{9D8B030D-6E8A-4147-A177-3AD203B41FA5}">
                      <a16:colId xmlns:a16="http://schemas.microsoft.com/office/drawing/2014/main" val="3260220321"/>
                    </a:ext>
                  </a:extLst>
                </a:gridCol>
                <a:gridCol w="680115">
                  <a:extLst>
                    <a:ext uri="{9D8B030D-6E8A-4147-A177-3AD203B41FA5}">
                      <a16:colId xmlns:a16="http://schemas.microsoft.com/office/drawing/2014/main" val="2756312098"/>
                    </a:ext>
                  </a:extLst>
                </a:gridCol>
              </a:tblGrid>
              <a:tr h="131341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200" b="1" dirty="0">
                          <a:solidFill>
                            <a:schemeClr val="tx1"/>
                          </a:solidFill>
                          <a:latin typeface="+mj-lt"/>
                        </a:rPr>
                        <a:t>Entailler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l"/>
                      <a:r>
                        <a:rPr lang="fr-FR" sz="1200" b="1" dirty="0">
                          <a:solidFill>
                            <a:schemeClr val="tx1"/>
                          </a:solidFill>
                          <a:latin typeface="+mj-lt"/>
                        </a:rPr>
                        <a:t>Découper une ligne</a:t>
                      </a:r>
                      <a:r>
                        <a:rPr lang="fr-FR" sz="1200" b="1" baseline="0" dirty="0">
                          <a:solidFill>
                            <a:schemeClr val="tx1"/>
                          </a:solidFill>
                          <a:latin typeface="+mj-lt"/>
                        </a:rPr>
                        <a:t> droite</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a:txBody>
                    <a:bodyPr/>
                    <a:lstStyle/>
                    <a:p>
                      <a:pPr algn="l"/>
                      <a:r>
                        <a:rPr lang="fr-FR" sz="1200" b="1" dirty="0">
                          <a:solidFill>
                            <a:schemeClr val="tx1"/>
                          </a:solidFill>
                          <a:latin typeface="+mj-lt"/>
                        </a:rPr>
                        <a:t>Découper un carré</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l"/>
                      <a:r>
                        <a:rPr lang="fr-FR" sz="1200" b="1" dirty="0">
                          <a:solidFill>
                            <a:schemeClr val="tx1"/>
                          </a:solidFill>
                          <a:latin typeface="+mj-lt"/>
                        </a:rPr>
                        <a:t>Découper une ligne oblique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a:txBody>
                    <a:bodyPr/>
                    <a:lstStyle/>
                    <a:p>
                      <a:pPr algn="l"/>
                      <a:r>
                        <a:rPr lang="fr-FR" sz="1200" b="1" dirty="0">
                          <a:solidFill>
                            <a:schemeClr val="tx1"/>
                          </a:solidFill>
                          <a:latin typeface="+mj-lt"/>
                        </a:rPr>
                        <a:t>Découper un triangle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l"/>
                      <a:r>
                        <a:rPr lang="fr-FR" sz="1200" b="1" dirty="0">
                          <a:solidFill>
                            <a:schemeClr val="tx1"/>
                          </a:solidFill>
                          <a:latin typeface="+mj-lt"/>
                        </a:rPr>
                        <a:t>Découper une ligne brisée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a:txBody>
                    <a:bodyPr/>
                    <a:lstStyle/>
                    <a:p>
                      <a:pPr algn="l"/>
                      <a:r>
                        <a:rPr lang="fr-FR" sz="1200" b="1" dirty="0">
                          <a:solidFill>
                            <a:schemeClr val="tx1"/>
                          </a:solidFill>
                          <a:latin typeface="+mj-lt"/>
                        </a:rPr>
                        <a:t>Découper une étoile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l"/>
                      <a:r>
                        <a:rPr lang="fr-FR" sz="1200" b="1" dirty="0">
                          <a:solidFill>
                            <a:schemeClr val="tx1"/>
                          </a:solidFill>
                          <a:latin typeface="+mj-lt"/>
                        </a:rPr>
                        <a:t>Découper</a:t>
                      </a:r>
                      <a:r>
                        <a:rPr lang="fr-FR" sz="1200" b="1" baseline="0" dirty="0">
                          <a:solidFill>
                            <a:schemeClr val="tx1"/>
                          </a:solidFill>
                          <a:latin typeface="+mj-lt"/>
                        </a:rPr>
                        <a:t> une ligne courbe</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a:txBody>
                    <a:bodyPr/>
                    <a:lstStyle/>
                    <a:p>
                      <a:pPr algn="l"/>
                      <a:r>
                        <a:rPr lang="fr-FR" sz="1200" b="1" dirty="0">
                          <a:solidFill>
                            <a:schemeClr val="tx1"/>
                          </a:solidFill>
                          <a:latin typeface="+mj-lt"/>
                        </a:rPr>
                        <a:t>Découper un rond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l"/>
                      <a:r>
                        <a:rPr lang="fr-FR" sz="1200" b="1" kern="1200" dirty="0">
                          <a:solidFill>
                            <a:schemeClr val="tx1"/>
                          </a:solidFill>
                          <a:latin typeface="+mn-lt"/>
                          <a:ea typeface="+mn-ea"/>
                          <a:cs typeface="+mn-cs"/>
                        </a:rPr>
                        <a:t>Découper des vagues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a:txBody>
                    <a:bodyPr/>
                    <a:lstStyle/>
                    <a:p>
                      <a:pPr algn="l"/>
                      <a:r>
                        <a:rPr lang="fr-FR" sz="1200" b="1" dirty="0">
                          <a:solidFill>
                            <a:schemeClr val="tx1"/>
                          </a:solidFill>
                          <a:latin typeface="+mj-lt"/>
                        </a:rPr>
                        <a:t>Découper un cœur </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Découper une spirale carrée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Découper une spirale</a:t>
                      </a:r>
                      <a:r>
                        <a:rPr lang="fr-FR" sz="1200" b="1" baseline="0" dirty="0">
                          <a:solidFill>
                            <a:schemeClr val="tx1"/>
                          </a:solidFill>
                          <a:latin typeface="+mj-lt"/>
                        </a:rPr>
                        <a:t> ronde</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Tree>
    <p:extLst>
      <p:ext uri="{BB962C8B-B14F-4D97-AF65-F5344CB8AC3E}">
        <p14:creationId xmlns:p14="http://schemas.microsoft.com/office/powerpoint/2010/main" val="298915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6905" y="12191"/>
            <a:ext cx="9369095" cy="369332"/>
          </a:xfrm>
          <a:prstGeom prst="rect">
            <a:avLst/>
          </a:prstGeom>
          <a:noFill/>
        </p:spPr>
        <p:txBody>
          <a:bodyPr wrap="square" rtlCol="0">
            <a:spAutoFit/>
          </a:bodyPr>
          <a:lstStyle/>
          <a:p>
            <a:pPr algn="r"/>
            <a:r>
              <a:rPr lang="fr-FR" spc="300" dirty="0">
                <a:effectLst>
                  <a:outerShdw blurRad="38100" dist="38100" dir="2700000" algn="tl">
                    <a:srgbClr val="000000">
                      <a:alpha val="43137"/>
                    </a:srgbClr>
                  </a:outerShdw>
                </a:effectLst>
                <a:latin typeface="Agency FB" panose="020B0503020202020204" pitchFamily="34" charset="0"/>
              </a:rPr>
              <a:t>Espace Affinement des sens – Suivi présentations et réussites</a:t>
            </a:r>
            <a:endParaRPr lang="fr-FR" sz="1100" spc="300" dirty="0">
              <a:effectLst>
                <a:outerShdw blurRad="38100" dist="38100" dir="2700000" algn="tl">
                  <a:srgbClr val="000000">
                    <a:alpha val="43137"/>
                  </a:srgbClr>
                </a:outerShdw>
              </a:effectLst>
              <a:latin typeface="Agency FB" panose="020B0503020202020204" pitchFamily="34" charset="0"/>
            </a:endParaRPr>
          </a:p>
        </p:txBody>
      </p:sp>
      <p:sp>
        <p:nvSpPr>
          <p:cNvPr id="7" name="ZoneTexte 6"/>
          <p:cNvSpPr txBox="1"/>
          <p:nvPr/>
        </p:nvSpPr>
        <p:spPr>
          <a:xfrm>
            <a:off x="1955802" y="388883"/>
            <a:ext cx="7829327" cy="830997"/>
          </a:xfrm>
          <a:prstGeom prst="rect">
            <a:avLst/>
          </a:prstGeom>
          <a:noFill/>
        </p:spPr>
        <p:txBody>
          <a:bodyPr wrap="square" rtlCol="0">
            <a:spAutoFit/>
          </a:bodyPr>
          <a:lstStyle/>
          <a:p>
            <a:r>
              <a:rPr lang="fr-FR" sz="1200" b="1" dirty="0"/>
              <a:t>Activité</a:t>
            </a:r>
            <a:r>
              <a:rPr lang="fr-FR" sz="1200" dirty="0"/>
              <a:t> : Ces activités sont à présenter dès la TPS</a:t>
            </a:r>
          </a:p>
          <a:p>
            <a:r>
              <a:rPr lang="fr-FR" sz="1200" u="sng" dirty="0"/>
              <a:t>Légende</a:t>
            </a:r>
            <a:r>
              <a:rPr lang="fr-FR" sz="1200" dirty="0"/>
              <a:t> : </a:t>
            </a:r>
          </a:p>
          <a:p>
            <a:r>
              <a:rPr lang="fr-FR" sz="1200" b="1" dirty="0"/>
              <a:t>X</a:t>
            </a:r>
            <a:r>
              <a:rPr lang="fr-FR" sz="1200" dirty="0"/>
              <a:t> = activité présentée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l’activité est maitrisée.</a:t>
            </a:r>
            <a:endParaRPr lang="fr-FR" sz="12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678" y="189187"/>
            <a:ext cx="1486171" cy="1114628"/>
          </a:xfrm>
          <a:prstGeom prst="rect">
            <a:avLst/>
          </a:prstGeom>
          <a:effectLst>
            <a:outerShdw blurRad="63500" sx="102000" sy="102000" algn="ctr" rotWithShape="0">
              <a:prstClr val="black">
                <a:alpha val="40000"/>
              </a:prst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3498519905"/>
              </p:ext>
            </p:extLst>
          </p:nvPr>
        </p:nvGraphicFramePr>
        <p:xfrm>
          <a:off x="116485" y="1618974"/>
          <a:ext cx="9668641" cy="5201412"/>
        </p:xfrm>
        <a:graphic>
          <a:graphicData uri="http://schemas.openxmlformats.org/drawingml/2006/table">
            <a:tbl>
              <a:tblPr firstRow="1" bandRow="1">
                <a:tableStyleId>{5C22544A-7EE6-4342-B048-85BDC9FD1C3A}</a:tableStyleId>
              </a:tblPr>
              <a:tblGrid>
                <a:gridCol w="869212">
                  <a:extLst>
                    <a:ext uri="{9D8B030D-6E8A-4147-A177-3AD203B41FA5}">
                      <a16:colId xmlns:a16="http://schemas.microsoft.com/office/drawing/2014/main" val="2001579971"/>
                    </a:ext>
                  </a:extLst>
                </a:gridCol>
                <a:gridCol w="937696">
                  <a:extLst>
                    <a:ext uri="{9D8B030D-6E8A-4147-A177-3AD203B41FA5}">
                      <a16:colId xmlns:a16="http://schemas.microsoft.com/office/drawing/2014/main" val="1700405820"/>
                    </a:ext>
                  </a:extLst>
                </a:gridCol>
                <a:gridCol w="714703">
                  <a:extLst>
                    <a:ext uri="{9D8B030D-6E8A-4147-A177-3AD203B41FA5}">
                      <a16:colId xmlns:a16="http://schemas.microsoft.com/office/drawing/2014/main" val="1132208858"/>
                    </a:ext>
                  </a:extLst>
                </a:gridCol>
                <a:gridCol w="714703">
                  <a:extLst>
                    <a:ext uri="{9D8B030D-6E8A-4147-A177-3AD203B41FA5}">
                      <a16:colId xmlns:a16="http://schemas.microsoft.com/office/drawing/2014/main" val="3720711557"/>
                    </a:ext>
                  </a:extLst>
                </a:gridCol>
                <a:gridCol w="714703">
                  <a:extLst>
                    <a:ext uri="{9D8B030D-6E8A-4147-A177-3AD203B41FA5}">
                      <a16:colId xmlns:a16="http://schemas.microsoft.com/office/drawing/2014/main" val="522757429"/>
                    </a:ext>
                  </a:extLst>
                </a:gridCol>
                <a:gridCol w="714703">
                  <a:extLst>
                    <a:ext uri="{9D8B030D-6E8A-4147-A177-3AD203B41FA5}">
                      <a16:colId xmlns:a16="http://schemas.microsoft.com/office/drawing/2014/main" val="1260586195"/>
                    </a:ext>
                  </a:extLst>
                </a:gridCol>
                <a:gridCol w="714703">
                  <a:extLst>
                    <a:ext uri="{9D8B030D-6E8A-4147-A177-3AD203B41FA5}">
                      <a16:colId xmlns:a16="http://schemas.microsoft.com/office/drawing/2014/main" val="3886290091"/>
                    </a:ext>
                  </a:extLst>
                </a:gridCol>
                <a:gridCol w="714703">
                  <a:extLst>
                    <a:ext uri="{9D8B030D-6E8A-4147-A177-3AD203B41FA5}">
                      <a16:colId xmlns:a16="http://schemas.microsoft.com/office/drawing/2014/main" val="3547962326"/>
                    </a:ext>
                  </a:extLst>
                </a:gridCol>
                <a:gridCol w="714703">
                  <a:extLst>
                    <a:ext uri="{9D8B030D-6E8A-4147-A177-3AD203B41FA5}">
                      <a16:colId xmlns:a16="http://schemas.microsoft.com/office/drawing/2014/main" val="1570377656"/>
                    </a:ext>
                  </a:extLst>
                </a:gridCol>
                <a:gridCol w="714703">
                  <a:extLst>
                    <a:ext uri="{9D8B030D-6E8A-4147-A177-3AD203B41FA5}">
                      <a16:colId xmlns:a16="http://schemas.microsoft.com/office/drawing/2014/main" val="8467341"/>
                    </a:ext>
                  </a:extLst>
                </a:gridCol>
                <a:gridCol w="714703">
                  <a:extLst>
                    <a:ext uri="{9D8B030D-6E8A-4147-A177-3AD203B41FA5}">
                      <a16:colId xmlns:a16="http://schemas.microsoft.com/office/drawing/2014/main" val="2938178125"/>
                    </a:ext>
                  </a:extLst>
                </a:gridCol>
                <a:gridCol w="714703">
                  <a:extLst>
                    <a:ext uri="{9D8B030D-6E8A-4147-A177-3AD203B41FA5}">
                      <a16:colId xmlns:a16="http://schemas.microsoft.com/office/drawing/2014/main" val="3260220321"/>
                    </a:ext>
                  </a:extLst>
                </a:gridCol>
                <a:gridCol w="714703">
                  <a:extLst>
                    <a:ext uri="{9D8B030D-6E8A-4147-A177-3AD203B41FA5}">
                      <a16:colId xmlns:a16="http://schemas.microsoft.com/office/drawing/2014/main" val="2756312098"/>
                    </a:ext>
                  </a:extLst>
                </a:gridCol>
              </a:tblGrid>
              <a:tr h="131341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200" b="1" dirty="0">
                          <a:solidFill>
                            <a:schemeClr val="tx1"/>
                          </a:solidFill>
                          <a:latin typeface="+mj-lt"/>
                        </a:rPr>
                        <a:t>Bloc</a:t>
                      </a:r>
                      <a:r>
                        <a:rPr lang="fr-FR" sz="1200" b="1" baseline="0" dirty="0">
                          <a:solidFill>
                            <a:schemeClr val="tx1"/>
                          </a:solidFill>
                          <a:latin typeface="+mj-lt"/>
                        </a:rPr>
                        <a:t>s de cylindres</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Tour rose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Escalier marron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Barres rouges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Boîtes</a:t>
                      </a:r>
                      <a:r>
                        <a:rPr lang="fr-FR" sz="1200" b="1" baseline="0" dirty="0">
                          <a:solidFill>
                            <a:schemeClr val="tx1"/>
                          </a:solidFill>
                          <a:latin typeface="+mj-lt"/>
                        </a:rPr>
                        <a:t> à bruits</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Cylindres de couleur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Boite de couleur n°2</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Boite de</a:t>
                      </a:r>
                      <a:r>
                        <a:rPr lang="fr-FR" sz="1200" b="1" baseline="0" dirty="0">
                          <a:solidFill>
                            <a:schemeClr val="tx1"/>
                          </a:solidFill>
                          <a:latin typeface="+mj-lt"/>
                        </a:rPr>
                        <a:t> couleur n°3</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Cube du binôme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Figures superposées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Mises en</a:t>
                      </a:r>
                      <a:r>
                        <a:rPr lang="fr-FR" sz="1200" b="1" baseline="0" dirty="0">
                          <a:solidFill>
                            <a:schemeClr val="tx1"/>
                          </a:solidFill>
                          <a:latin typeface="+mj-lt"/>
                        </a:rPr>
                        <a:t> paires des clochettes</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Gradation des clochettes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a:r>
                        <a:rPr lang="fr-FR" sz="1400" dirty="0"/>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1 2 3 4</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1 2 3 4</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1 2 3 4</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1 2 3 4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Tree>
    <p:extLst>
      <p:ext uri="{BB962C8B-B14F-4D97-AF65-F5344CB8AC3E}">
        <p14:creationId xmlns:p14="http://schemas.microsoft.com/office/powerpoint/2010/main" val="70743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4801" y="22701"/>
            <a:ext cx="9601200" cy="369332"/>
          </a:xfrm>
          <a:prstGeom prst="rect">
            <a:avLst/>
          </a:prstGeom>
          <a:noFill/>
        </p:spPr>
        <p:txBody>
          <a:bodyPr wrap="square" rtlCol="0">
            <a:spAutoFit/>
          </a:bodyPr>
          <a:lstStyle/>
          <a:p>
            <a:pPr algn="r"/>
            <a:r>
              <a:rPr lang="fr-FR" spc="300" dirty="0">
                <a:effectLst>
                  <a:outerShdw blurRad="38100" dist="38100" dir="2700000" algn="tl">
                    <a:srgbClr val="000000">
                      <a:alpha val="43137"/>
                    </a:srgbClr>
                  </a:outerShdw>
                </a:effectLst>
                <a:latin typeface="Agency FB" panose="020B0503020202020204" pitchFamily="34" charset="0"/>
              </a:rPr>
              <a:t>Espace Affinement des sens – Connaissance des couleurs : perception et vocabulaire</a:t>
            </a:r>
            <a:endParaRPr lang="fr-FR" sz="1100" spc="300" dirty="0">
              <a:effectLst>
                <a:outerShdw blurRad="38100" dist="38100" dir="2700000" algn="tl">
                  <a:srgbClr val="000000">
                    <a:alpha val="43137"/>
                  </a:srgbClr>
                </a:outerShdw>
              </a:effectLst>
              <a:latin typeface="Agency FB" panose="020B0503020202020204" pitchFamily="34" charset="0"/>
            </a:endParaRPr>
          </a:p>
        </p:txBody>
      </p:sp>
      <p:sp>
        <p:nvSpPr>
          <p:cNvPr id="7" name="ZoneTexte 6"/>
          <p:cNvSpPr txBox="1"/>
          <p:nvPr/>
        </p:nvSpPr>
        <p:spPr>
          <a:xfrm>
            <a:off x="1955802" y="515003"/>
            <a:ext cx="7829327" cy="830997"/>
          </a:xfrm>
          <a:prstGeom prst="rect">
            <a:avLst/>
          </a:prstGeom>
          <a:noFill/>
        </p:spPr>
        <p:txBody>
          <a:bodyPr wrap="square" rtlCol="0">
            <a:spAutoFit/>
          </a:bodyPr>
          <a:lstStyle/>
          <a:p>
            <a:r>
              <a:rPr lang="fr-FR" sz="1200" b="1" dirty="0"/>
              <a:t>Activité</a:t>
            </a:r>
            <a:r>
              <a:rPr lang="fr-FR" sz="1200" dirty="0"/>
              <a:t> : Reconnaitre et nommer les couleurs, les mettre en paires, ranger les nuances de la plus claire à la plus foncée…</a:t>
            </a:r>
          </a:p>
          <a:p>
            <a:r>
              <a:rPr lang="fr-FR" sz="1200" u="sng" dirty="0"/>
              <a:t>Légende</a:t>
            </a:r>
            <a:r>
              <a:rPr lang="fr-FR" sz="1200" dirty="0"/>
              <a:t> : </a:t>
            </a:r>
          </a:p>
          <a:p>
            <a:r>
              <a:rPr lang="fr-FR" sz="1200" b="1" dirty="0"/>
              <a:t>X</a:t>
            </a:r>
            <a:r>
              <a:rPr lang="fr-FR" sz="1200" dirty="0"/>
              <a:t> = activité présentée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l’activité est maitrisée.</a:t>
            </a:r>
            <a:endParaRPr lang="fr-FR" sz="1200" dirty="0"/>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39910"/>
          <a:stretch/>
        </p:blipFill>
        <p:spPr>
          <a:xfrm>
            <a:off x="154147" y="385489"/>
            <a:ext cx="1731517" cy="780350"/>
          </a:xfrm>
          <a:prstGeom prst="rect">
            <a:avLst/>
          </a:prstGeom>
          <a:effectLst>
            <a:outerShdw blurRad="63500" sx="102000" sy="102000" algn="ctr" rotWithShape="0">
              <a:prstClr val="black">
                <a:alpha val="40000"/>
              </a:prst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900426010"/>
              </p:ext>
            </p:extLst>
          </p:nvPr>
        </p:nvGraphicFramePr>
        <p:xfrm>
          <a:off x="116485" y="1618974"/>
          <a:ext cx="9764532" cy="5201412"/>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001579971"/>
                    </a:ext>
                  </a:extLst>
                </a:gridCol>
                <a:gridCol w="635418">
                  <a:extLst>
                    <a:ext uri="{9D8B030D-6E8A-4147-A177-3AD203B41FA5}">
                      <a16:colId xmlns:a16="http://schemas.microsoft.com/office/drawing/2014/main" val="1132208858"/>
                    </a:ext>
                  </a:extLst>
                </a:gridCol>
                <a:gridCol w="635418">
                  <a:extLst>
                    <a:ext uri="{9D8B030D-6E8A-4147-A177-3AD203B41FA5}">
                      <a16:colId xmlns:a16="http://schemas.microsoft.com/office/drawing/2014/main" val="3720711557"/>
                    </a:ext>
                  </a:extLst>
                </a:gridCol>
                <a:gridCol w="635418">
                  <a:extLst>
                    <a:ext uri="{9D8B030D-6E8A-4147-A177-3AD203B41FA5}">
                      <a16:colId xmlns:a16="http://schemas.microsoft.com/office/drawing/2014/main" val="522757429"/>
                    </a:ext>
                  </a:extLst>
                </a:gridCol>
                <a:gridCol w="635418">
                  <a:extLst>
                    <a:ext uri="{9D8B030D-6E8A-4147-A177-3AD203B41FA5}">
                      <a16:colId xmlns:a16="http://schemas.microsoft.com/office/drawing/2014/main" val="1260586195"/>
                    </a:ext>
                  </a:extLst>
                </a:gridCol>
                <a:gridCol w="635418">
                  <a:extLst>
                    <a:ext uri="{9D8B030D-6E8A-4147-A177-3AD203B41FA5}">
                      <a16:colId xmlns:a16="http://schemas.microsoft.com/office/drawing/2014/main" val="3886290091"/>
                    </a:ext>
                  </a:extLst>
                </a:gridCol>
                <a:gridCol w="635418">
                  <a:extLst>
                    <a:ext uri="{9D8B030D-6E8A-4147-A177-3AD203B41FA5}">
                      <a16:colId xmlns:a16="http://schemas.microsoft.com/office/drawing/2014/main" val="3547962326"/>
                    </a:ext>
                  </a:extLst>
                </a:gridCol>
                <a:gridCol w="635418">
                  <a:extLst>
                    <a:ext uri="{9D8B030D-6E8A-4147-A177-3AD203B41FA5}">
                      <a16:colId xmlns:a16="http://schemas.microsoft.com/office/drawing/2014/main" val="1570377656"/>
                    </a:ext>
                  </a:extLst>
                </a:gridCol>
                <a:gridCol w="635418">
                  <a:extLst>
                    <a:ext uri="{9D8B030D-6E8A-4147-A177-3AD203B41FA5}">
                      <a16:colId xmlns:a16="http://schemas.microsoft.com/office/drawing/2014/main" val="8467341"/>
                    </a:ext>
                  </a:extLst>
                </a:gridCol>
                <a:gridCol w="635418">
                  <a:extLst>
                    <a:ext uri="{9D8B030D-6E8A-4147-A177-3AD203B41FA5}">
                      <a16:colId xmlns:a16="http://schemas.microsoft.com/office/drawing/2014/main" val="3027697521"/>
                    </a:ext>
                  </a:extLst>
                </a:gridCol>
                <a:gridCol w="635418">
                  <a:extLst>
                    <a:ext uri="{9D8B030D-6E8A-4147-A177-3AD203B41FA5}">
                      <a16:colId xmlns:a16="http://schemas.microsoft.com/office/drawing/2014/main" val="3700148367"/>
                    </a:ext>
                  </a:extLst>
                </a:gridCol>
                <a:gridCol w="635418">
                  <a:extLst>
                    <a:ext uri="{9D8B030D-6E8A-4147-A177-3AD203B41FA5}">
                      <a16:colId xmlns:a16="http://schemas.microsoft.com/office/drawing/2014/main" val="1223630381"/>
                    </a:ext>
                  </a:extLst>
                </a:gridCol>
                <a:gridCol w="635418">
                  <a:extLst>
                    <a:ext uri="{9D8B030D-6E8A-4147-A177-3AD203B41FA5}">
                      <a16:colId xmlns:a16="http://schemas.microsoft.com/office/drawing/2014/main" val="2938178125"/>
                    </a:ext>
                  </a:extLst>
                </a:gridCol>
                <a:gridCol w="635418">
                  <a:extLst>
                    <a:ext uri="{9D8B030D-6E8A-4147-A177-3AD203B41FA5}">
                      <a16:colId xmlns:a16="http://schemas.microsoft.com/office/drawing/2014/main" val="3260220321"/>
                    </a:ext>
                  </a:extLst>
                </a:gridCol>
                <a:gridCol w="635418">
                  <a:extLst>
                    <a:ext uri="{9D8B030D-6E8A-4147-A177-3AD203B41FA5}">
                      <a16:colId xmlns:a16="http://schemas.microsoft.com/office/drawing/2014/main" val="2756312098"/>
                    </a:ext>
                  </a:extLst>
                </a:gridCol>
              </a:tblGrid>
              <a:tr h="131341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200" b="1" dirty="0">
                          <a:solidFill>
                            <a:schemeClr val="tx1"/>
                          </a:solidFill>
                          <a:latin typeface="+mj-lt"/>
                        </a:rPr>
                        <a:t>Jaune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fr-FR" sz="1200" b="1" dirty="0">
                          <a:solidFill>
                            <a:schemeClr val="tx1"/>
                          </a:solidFill>
                          <a:latin typeface="+mj-lt"/>
                        </a:rPr>
                        <a:t>Orange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fr-FR" sz="1200" b="1" dirty="0">
                          <a:solidFill>
                            <a:schemeClr val="tx1"/>
                          </a:solidFill>
                          <a:latin typeface="+mj-lt"/>
                        </a:rPr>
                        <a:t>Rouge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fr-FR" sz="1200" b="1" dirty="0">
                          <a:solidFill>
                            <a:schemeClr val="tx1"/>
                          </a:solidFill>
                          <a:latin typeface="+mj-lt"/>
                        </a:rPr>
                        <a:t>Vert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r>
                        <a:rPr lang="fr-FR" sz="1200" b="1" dirty="0">
                          <a:solidFill>
                            <a:schemeClr val="tx1"/>
                          </a:solidFill>
                          <a:latin typeface="+mj-lt"/>
                        </a:rPr>
                        <a:t>Bleu</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r>
                        <a:rPr lang="fr-FR" sz="1200" b="1" dirty="0">
                          <a:solidFill>
                            <a:schemeClr val="tx1"/>
                          </a:solidFill>
                          <a:latin typeface="+mj-lt"/>
                        </a:rPr>
                        <a:t>Rose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a:r>
                        <a:rPr lang="fr-FR" sz="1200" b="1" dirty="0">
                          <a:solidFill>
                            <a:schemeClr val="tx1"/>
                          </a:solidFill>
                          <a:latin typeface="+mj-lt"/>
                        </a:rPr>
                        <a:t>Violet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99"/>
                    </a:solidFill>
                  </a:tcPr>
                </a:tc>
                <a:tc>
                  <a:txBody>
                    <a:bodyPr/>
                    <a:lstStyle/>
                    <a:p>
                      <a:pPr algn="l"/>
                      <a:r>
                        <a:rPr lang="fr-FR" sz="1200" b="1" dirty="0">
                          <a:solidFill>
                            <a:schemeClr val="tx1"/>
                          </a:solidFill>
                          <a:latin typeface="+mj-lt"/>
                        </a:rPr>
                        <a:t>Marron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r>
                        <a:rPr lang="fr-FR" sz="1200" b="1" dirty="0">
                          <a:solidFill>
                            <a:schemeClr val="tx1"/>
                          </a:solidFill>
                          <a:latin typeface="+mj-lt"/>
                        </a:rPr>
                        <a:t>Gris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fr-FR" sz="1200" b="1" dirty="0">
                          <a:solidFill>
                            <a:schemeClr val="bg1"/>
                          </a:solidFill>
                          <a:latin typeface="+mj-lt"/>
                        </a:rPr>
                        <a:t>Noir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fr-FR" sz="1200" b="1" dirty="0">
                          <a:solidFill>
                            <a:schemeClr val="tx1"/>
                          </a:solidFill>
                          <a:latin typeface="+mj-lt"/>
                        </a:rPr>
                        <a:t>Blanc</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200" b="1" dirty="0">
                          <a:solidFill>
                            <a:schemeClr val="tx1"/>
                          </a:solidFill>
                          <a:latin typeface="+mj-lt"/>
                        </a:rPr>
                        <a:t>Mettre</a:t>
                      </a:r>
                      <a:r>
                        <a:rPr lang="fr-FR" sz="1200" b="1" baseline="0" dirty="0">
                          <a:solidFill>
                            <a:schemeClr val="tx1"/>
                          </a:solidFill>
                          <a:latin typeface="+mj-lt"/>
                        </a:rPr>
                        <a:t> en paires les couleurs</a:t>
                      </a:r>
                      <a:endParaRPr lang="fr-FR" sz="12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Réaliser une nuance de couleur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Réaliser l’étoile des nuances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868" y="831591"/>
            <a:ext cx="963889" cy="7229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092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683845133"/>
              </p:ext>
            </p:extLst>
          </p:nvPr>
        </p:nvGraphicFramePr>
        <p:xfrm>
          <a:off x="116490" y="1787134"/>
          <a:ext cx="9668639" cy="4907280"/>
        </p:xfrm>
        <a:graphic>
          <a:graphicData uri="http://schemas.openxmlformats.org/drawingml/2006/table">
            <a:tbl>
              <a:tblPr firstRow="1" bandRow="1">
                <a:tableStyleId>{5C22544A-7EE6-4342-B048-85BDC9FD1C3A}</a:tableStyleId>
              </a:tblPr>
              <a:tblGrid>
                <a:gridCol w="1114248">
                  <a:extLst>
                    <a:ext uri="{9D8B030D-6E8A-4147-A177-3AD203B41FA5}">
                      <a16:colId xmlns:a16="http://schemas.microsoft.com/office/drawing/2014/main" val="2001579971"/>
                    </a:ext>
                  </a:extLst>
                </a:gridCol>
                <a:gridCol w="294979">
                  <a:extLst>
                    <a:ext uri="{9D8B030D-6E8A-4147-A177-3AD203B41FA5}">
                      <a16:colId xmlns:a16="http://schemas.microsoft.com/office/drawing/2014/main" val="1700405820"/>
                    </a:ext>
                  </a:extLst>
                </a:gridCol>
                <a:gridCol w="294979">
                  <a:extLst>
                    <a:ext uri="{9D8B030D-6E8A-4147-A177-3AD203B41FA5}">
                      <a16:colId xmlns:a16="http://schemas.microsoft.com/office/drawing/2014/main" val="1132208858"/>
                    </a:ext>
                  </a:extLst>
                </a:gridCol>
                <a:gridCol w="294979">
                  <a:extLst>
                    <a:ext uri="{9D8B030D-6E8A-4147-A177-3AD203B41FA5}">
                      <a16:colId xmlns:a16="http://schemas.microsoft.com/office/drawing/2014/main" val="3720711557"/>
                    </a:ext>
                  </a:extLst>
                </a:gridCol>
                <a:gridCol w="294979">
                  <a:extLst>
                    <a:ext uri="{9D8B030D-6E8A-4147-A177-3AD203B41FA5}">
                      <a16:colId xmlns:a16="http://schemas.microsoft.com/office/drawing/2014/main" val="522757429"/>
                    </a:ext>
                  </a:extLst>
                </a:gridCol>
                <a:gridCol w="294979">
                  <a:extLst>
                    <a:ext uri="{9D8B030D-6E8A-4147-A177-3AD203B41FA5}">
                      <a16:colId xmlns:a16="http://schemas.microsoft.com/office/drawing/2014/main" val="3886290091"/>
                    </a:ext>
                  </a:extLst>
                </a:gridCol>
                <a:gridCol w="294979">
                  <a:extLst>
                    <a:ext uri="{9D8B030D-6E8A-4147-A177-3AD203B41FA5}">
                      <a16:colId xmlns:a16="http://schemas.microsoft.com/office/drawing/2014/main" val="3547962326"/>
                    </a:ext>
                  </a:extLst>
                </a:gridCol>
                <a:gridCol w="294979">
                  <a:extLst>
                    <a:ext uri="{9D8B030D-6E8A-4147-A177-3AD203B41FA5}">
                      <a16:colId xmlns:a16="http://schemas.microsoft.com/office/drawing/2014/main" val="1570377656"/>
                    </a:ext>
                  </a:extLst>
                </a:gridCol>
                <a:gridCol w="294979">
                  <a:extLst>
                    <a:ext uri="{9D8B030D-6E8A-4147-A177-3AD203B41FA5}">
                      <a16:colId xmlns:a16="http://schemas.microsoft.com/office/drawing/2014/main" val="8467341"/>
                    </a:ext>
                  </a:extLst>
                </a:gridCol>
                <a:gridCol w="294979">
                  <a:extLst>
                    <a:ext uri="{9D8B030D-6E8A-4147-A177-3AD203B41FA5}">
                      <a16:colId xmlns:a16="http://schemas.microsoft.com/office/drawing/2014/main" val="2938178125"/>
                    </a:ext>
                  </a:extLst>
                </a:gridCol>
                <a:gridCol w="294979">
                  <a:extLst>
                    <a:ext uri="{9D8B030D-6E8A-4147-A177-3AD203B41FA5}">
                      <a16:colId xmlns:a16="http://schemas.microsoft.com/office/drawing/2014/main" val="3260220321"/>
                    </a:ext>
                  </a:extLst>
                </a:gridCol>
                <a:gridCol w="294979">
                  <a:extLst>
                    <a:ext uri="{9D8B030D-6E8A-4147-A177-3AD203B41FA5}">
                      <a16:colId xmlns:a16="http://schemas.microsoft.com/office/drawing/2014/main" val="2756312098"/>
                    </a:ext>
                  </a:extLst>
                </a:gridCol>
                <a:gridCol w="294979">
                  <a:extLst>
                    <a:ext uri="{9D8B030D-6E8A-4147-A177-3AD203B41FA5}">
                      <a16:colId xmlns:a16="http://schemas.microsoft.com/office/drawing/2014/main" val="2349616709"/>
                    </a:ext>
                  </a:extLst>
                </a:gridCol>
                <a:gridCol w="294979">
                  <a:extLst>
                    <a:ext uri="{9D8B030D-6E8A-4147-A177-3AD203B41FA5}">
                      <a16:colId xmlns:a16="http://schemas.microsoft.com/office/drawing/2014/main" val="258822193"/>
                    </a:ext>
                  </a:extLst>
                </a:gridCol>
                <a:gridCol w="294979">
                  <a:extLst>
                    <a:ext uri="{9D8B030D-6E8A-4147-A177-3AD203B41FA5}">
                      <a16:colId xmlns:a16="http://schemas.microsoft.com/office/drawing/2014/main" val="891114038"/>
                    </a:ext>
                  </a:extLst>
                </a:gridCol>
                <a:gridCol w="294979">
                  <a:extLst>
                    <a:ext uri="{9D8B030D-6E8A-4147-A177-3AD203B41FA5}">
                      <a16:colId xmlns:a16="http://schemas.microsoft.com/office/drawing/2014/main" val="1690423486"/>
                    </a:ext>
                  </a:extLst>
                </a:gridCol>
                <a:gridCol w="294979">
                  <a:extLst>
                    <a:ext uri="{9D8B030D-6E8A-4147-A177-3AD203B41FA5}">
                      <a16:colId xmlns:a16="http://schemas.microsoft.com/office/drawing/2014/main" val="2515480242"/>
                    </a:ext>
                  </a:extLst>
                </a:gridCol>
                <a:gridCol w="294979">
                  <a:extLst>
                    <a:ext uri="{9D8B030D-6E8A-4147-A177-3AD203B41FA5}">
                      <a16:colId xmlns:a16="http://schemas.microsoft.com/office/drawing/2014/main" val="296375414"/>
                    </a:ext>
                  </a:extLst>
                </a:gridCol>
                <a:gridCol w="294979">
                  <a:extLst>
                    <a:ext uri="{9D8B030D-6E8A-4147-A177-3AD203B41FA5}">
                      <a16:colId xmlns:a16="http://schemas.microsoft.com/office/drawing/2014/main" val="2291257451"/>
                    </a:ext>
                  </a:extLst>
                </a:gridCol>
                <a:gridCol w="294979">
                  <a:extLst>
                    <a:ext uri="{9D8B030D-6E8A-4147-A177-3AD203B41FA5}">
                      <a16:colId xmlns:a16="http://schemas.microsoft.com/office/drawing/2014/main" val="2869325310"/>
                    </a:ext>
                  </a:extLst>
                </a:gridCol>
                <a:gridCol w="294979">
                  <a:extLst>
                    <a:ext uri="{9D8B030D-6E8A-4147-A177-3AD203B41FA5}">
                      <a16:colId xmlns:a16="http://schemas.microsoft.com/office/drawing/2014/main" val="2063375974"/>
                    </a:ext>
                  </a:extLst>
                </a:gridCol>
                <a:gridCol w="294979">
                  <a:extLst>
                    <a:ext uri="{9D8B030D-6E8A-4147-A177-3AD203B41FA5}">
                      <a16:colId xmlns:a16="http://schemas.microsoft.com/office/drawing/2014/main" val="3043618076"/>
                    </a:ext>
                  </a:extLst>
                </a:gridCol>
                <a:gridCol w="294979">
                  <a:extLst>
                    <a:ext uri="{9D8B030D-6E8A-4147-A177-3AD203B41FA5}">
                      <a16:colId xmlns:a16="http://schemas.microsoft.com/office/drawing/2014/main" val="2795371187"/>
                    </a:ext>
                  </a:extLst>
                </a:gridCol>
                <a:gridCol w="294979">
                  <a:extLst>
                    <a:ext uri="{9D8B030D-6E8A-4147-A177-3AD203B41FA5}">
                      <a16:colId xmlns:a16="http://schemas.microsoft.com/office/drawing/2014/main" val="3421291868"/>
                    </a:ext>
                  </a:extLst>
                </a:gridCol>
                <a:gridCol w="294979">
                  <a:extLst>
                    <a:ext uri="{9D8B030D-6E8A-4147-A177-3AD203B41FA5}">
                      <a16:colId xmlns:a16="http://schemas.microsoft.com/office/drawing/2014/main" val="1294016894"/>
                    </a:ext>
                  </a:extLst>
                </a:gridCol>
                <a:gridCol w="294979">
                  <a:extLst>
                    <a:ext uri="{9D8B030D-6E8A-4147-A177-3AD203B41FA5}">
                      <a16:colId xmlns:a16="http://schemas.microsoft.com/office/drawing/2014/main" val="430275745"/>
                    </a:ext>
                  </a:extLst>
                </a:gridCol>
                <a:gridCol w="294979">
                  <a:extLst>
                    <a:ext uri="{9D8B030D-6E8A-4147-A177-3AD203B41FA5}">
                      <a16:colId xmlns:a16="http://schemas.microsoft.com/office/drawing/2014/main" val="4154168932"/>
                    </a:ext>
                  </a:extLst>
                </a:gridCol>
                <a:gridCol w="294979">
                  <a:extLst>
                    <a:ext uri="{9D8B030D-6E8A-4147-A177-3AD203B41FA5}">
                      <a16:colId xmlns:a16="http://schemas.microsoft.com/office/drawing/2014/main" val="1873451367"/>
                    </a:ext>
                  </a:extLst>
                </a:gridCol>
                <a:gridCol w="294979">
                  <a:extLst>
                    <a:ext uri="{9D8B030D-6E8A-4147-A177-3AD203B41FA5}">
                      <a16:colId xmlns:a16="http://schemas.microsoft.com/office/drawing/2014/main" val="580701049"/>
                    </a:ext>
                  </a:extLst>
                </a:gridCol>
                <a:gridCol w="294979">
                  <a:extLst>
                    <a:ext uri="{9D8B030D-6E8A-4147-A177-3AD203B41FA5}">
                      <a16:colId xmlns:a16="http://schemas.microsoft.com/office/drawing/2014/main" val="3627542890"/>
                    </a:ext>
                  </a:extLst>
                </a:gridCol>
              </a:tblGrid>
              <a:tr h="481409">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solidFill>
                            <a:schemeClr val="tx1"/>
                          </a:solidFill>
                          <a:latin typeface="Claire Hand" panose="02000506040000020004"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Oi</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ch</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gn</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0">
                <a:tc vMerge="1">
                  <a:txBody>
                    <a:bodyPr/>
                    <a:lstStyle/>
                    <a:p>
                      <a:endParaRPr lang="fr-FR"/>
                    </a:p>
                  </a:txBody>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980189"/>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851716"/>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991725"/>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395333"/>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95140"/>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604487"/>
                  </a:ext>
                </a:extLst>
              </a:tr>
              <a:tr h="275091">
                <a:tc rowSpan="2">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275091">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574945"/>
                  </a:ext>
                </a:extLst>
              </a:tr>
            </a:tbl>
          </a:graphicData>
        </a:graphic>
      </p:graphicFrame>
      <p:sp>
        <p:nvSpPr>
          <p:cNvPr id="5" name="ZoneTexte 4"/>
          <p:cNvSpPr txBox="1"/>
          <p:nvPr/>
        </p:nvSpPr>
        <p:spPr>
          <a:xfrm>
            <a:off x="536905" y="33211"/>
            <a:ext cx="9789510" cy="369332"/>
          </a:xfrm>
          <a:prstGeom prst="rect">
            <a:avLst/>
          </a:prstGeom>
          <a:noFill/>
        </p:spPr>
        <p:txBody>
          <a:bodyPr wrap="square" rtlCol="0">
            <a:spAutoFit/>
          </a:bodyPr>
          <a:lstStyle/>
          <a:p>
            <a:r>
              <a:rPr lang="fr-FR" spc="300" dirty="0">
                <a:effectLst>
                  <a:outerShdw blurRad="38100" dist="38100" dir="2700000" algn="tl">
                    <a:srgbClr val="000000">
                      <a:alpha val="43137"/>
                    </a:srgbClr>
                  </a:outerShdw>
                </a:effectLst>
                <a:latin typeface="Agency FB" panose="020B0503020202020204" pitchFamily="34" charset="0"/>
              </a:rPr>
              <a:t>Espace écrit &amp; langage – Suivi présentations et réussites – Conscience phonémique</a:t>
            </a:r>
          </a:p>
        </p:txBody>
      </p:sp>
      <p:sp>
        <p:nvSpPr>
          <p:cNvPr id="7" name="ZoneTexte 6"/>
          <p:cNvSpPr txBox="1"/>
          <p:nvPr/>
        </p:nvSpPr>
        <p:spPr>
          <a:xfrm>
            <a:off x="1955802" y="388883"/>
            <a:ext cx="7829327" cy="1384995"/>
          </a:xfrm>
          <a:prstGeom prst="rect">
            <a:avLst/>
          </a:prstGeom>
          <a:noFill/>
        </p:spPr>
        <p:txBody>
          <a:bodyPr wrap="square" rtlCol="0">
            <a:spAutoFit/>
          </a:bodyPr>
          <a:lstStyle/>
          <a:p>
            <a:r>
              <a:rPr lang="fr-FR" sz="1200" b="1" dirty="0"/>
              <a:t>Activité</a:t>
            </a:r>
            <a:r>
              <a:rPr lang="fr-FR" sz="1200" dirty="0"/>
              <a:t> : s’entrainer à entendre les sons : au début, à la fin des mots. On utilise la leçon en 3 temps. 3 sons différents à la fois. On commence par des sons très différents. On évite de présenter en même temps les sons qui peuvent être confondus (P/B CH/J, etc.). La 1</a:t>
            </a:r>
            <a:r>
              <a:rPr lang="fr-FR" sz="1200" baseline="30000" dirty="0"/>
              <a:t>ère</a:t>
            </a:r>
            <a:r>
              <a:rPr lang="fr-FR" sz="1200" dirty="0"/>
              <a:t> ligne correspond au son entendu en début de mot. La 2</a:t>
            </a:r>
            <a:r>
              <a:rPr lang="fr-FR" sz="1200" baseline="30000" dirty="0"/>
              <a:t>ème</a:t>
            </a:r>
            <a:r>
              <a:rPr lang="fr-FR" sz="1200" dirty="0"/>
              <a:t> ligne correspond au son entendu en fin de mot.</a:t>
            </a:r>
          </a:p>
          <a:p>
            <a:r>
              <a:rPr lang="fr-FR" sz="1200" u="sng" dirty="0"/>
              <a:t>Légende</a:t>
            </a:r>
            <a:r>
              <a:rPr lang="fr-FR" sz="1200" dirty="0"/>
              <a:t> : </a:t>
            </a:r>
          </a:p>
          <a:p>
            <a:r>
              <a:rPr lang="fr-FR" sz="1200" b="1" dirty="0"/>
              <a:t>X</a:t>
            </a:r>
            <a:r>
              <a:rPr lang="fr-FR" sz="1200" dirty="0"/>
              <a:t> = son présenté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le son de la lettre est connu de l’enfant</a:t>
            </a:r>
            <a:endParaRPr lang="fr-FR" sz="1200" dirty="0"/>
          </a:p>
        </p:txBody>
      </p:sp>
      <p:pic>
        <p:nvPicPr>
          <p:cNvPr id="2" name="Image 1"/>
          <p:cNvPicPr>
            <a:picLocks noChangeAspect="1"/>
          </p:cNvPicPr>
          <p:nvPr/>
        </p:nvPicPr>
        <p:blipFill rotWithShape="1">
          <a:blip r:embed="rId2"/>
          <a:srcRect l="23499" t="8725" r="25588" b="35348"/>
          <a:stretch/>
        </p:blipFill>
        <p:spPr>
          <a:xfrm>
            <a:off x="116490" y="388883"/>
            <a:ext cx="1839312" cy="10456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020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90" y="434073"/>
            <a:ext cx="1071179" cy="1071179"/>
          </a:xfrm>
          <a:prstGeom prst="rect">
            <a:avLst/>
          </a:prstGeom>
          <a:effectLst>
            <a:outerShdw blurRad="63500" sx="102000" sy="102000" algn="ctr" rotWithShape="0">
              <a:prstClr val="black">
                <a:alpha val="40000"/>
              </a:prstClr>
            </a:outerShdw>
          </a:effectLst>
        </p:spPr>
      </p:pic>
      <p:graphicFrame>
        <p:nvGraphicFramePr>
          <p:cNvPr id="4" name="Tableau 3"/>
          <p:cNvGraphicFramePr>
            <a:graphicFrameLocks noGrp="1"/>
          </p:cNvGraphicFramePr>
          <p:nvPr>
            <p:extLst>
              <p:ext uri="{D42A27DB-BD31-4B8C-83A1-F6EECF244321}">
                <p14:modId xmlns:p14="http://schemas.microsoft.com/office/powerpoint/2010/main" val="3107908771"/>
              </p:ext>
            </p:extLst>
          </p:nvPr>
        </p:nvGraphicFramePr>
        <p:xfrm>
          <a:off x="116490" y="1618974"/>
          <a:ext cx="9668639" cy="5029200"/>
        </p:xfrm>
        <a:graphic>
          <a:graphicData uri="http://schemas.openxmlformats.org/drawingml/2006/table">
            <a:tbl>
              <a:tblPr firstRow="1" bandRow="1">
                <a:tableStyleId>{5C22544A-7EE6-4342-B048-85BDC9FD1C3A}</a:tableStyleId>
              </a:tblPr>
              <a:tblGrid>
                <a:gridCol w="1114248">
                  <a:extLst>
                    <a:ext uri="{9D8B030D-6E8A-4147-A177-3AD203B41FA5}">
                      <a16:colId xmlns:a16="http://schemas.microsoft.com/office/drawing/2014/main" val="2001579971"/>
                    </a:ext>
                  </a:extLst>
                </a:gridCol>
                <a:gridCol w="294979">
                  <a:extLst>
                    <a:ext uri="{9D8B030D-6E8A-4147-A177-3AD203B41FA5}">
                      <a16:colId xmlns:a16="http://schemas.microsoft.com/office/drawing/2014/main" val="1700405820"/>
                    </a:ext>
                  </a:extLst>
                </a:gridCol>
                <a:gridCol w="294979">
                  <a:extLst>
                    <a:ext uri="{9D8B030D-6E8A-4147-A177-3AD203B41FA5}">
                      <a16:colId xmlns:a16="http://schemas.microsoft.com/office/drawing/2014/main" val="1132208858"/>
                    </a:ext>
                  </a:extLst>
                </a:gridCol>
                <a:gridCol w="294979">
                  <a:extLst>
                    <a:ext uri="{9D8B030D-6E8A-4147-A177-3AD203B41FA5}">
                      <a16:colId xmlns:a16="http://schemas.microsoft.com/office/drawing/2014/main" val="3720711557"/>
                    </a:ext>
                  </a:extLst>
                </a:gridCol>
                <a:gridCol w="294979">
                  <a:extLst>
                    <a:ext uri="{9D8B030D-6E8A-4147-A177-3AD203B41FA5}">
                      <a16:colId xmlns:a16="http://schemas.microsoft.com/office/drawing/2014/main" val="522757429"/>
                    </a:ext>
                  </a:extLst>
                </a:gridCol>
                <a:gridCol w="294979">
                  <a:extLst>
                    <a:ext uri="{9D8B030D-6E8A-4147-A177-3AD203B41FA5}">
                      <a16:colId xmlns:a16="http://schemas.microsoft.com/office/drawing/2014/main" val="3886290091"/>
                    </a:ext>
                  </a:extLst>
                </a:gridCol>
                <a:gridCol w="294979">
                  <a:extLst>
                    <a:ext uri="{9D8B030D-6E8A-4147-A177-3AD203B41FA5}">
                      <a16:colId xmlns:a16="http://schemas.microsoft.com/office/drawing/2014/main" val="3547962326"/>
                    </a:ext>
                  </a:extLst>
                </a:gridCol>
                <a:gridCol w="294979">
                  <a:extLst>
                    <a:ext uri="{9D8B030D-6E8A-4147-A177-3AD203B41FA5}">
                      <a16:colId xmlns:a16="http://schemas.microsoft.com/office/drawing/2014/main" val="1570377656"/>
                    </a:ext>
                  </a:extLst>
                </a:gridCol>
                <a:gridCol w="294979">
                  <a:extLst>
                    <a:ext uri="{9D8B030D-6E8A-4147-A177-3AD203B41FA5}">
                      <a16:colId xmlns:a16="http://schemas.microsoft.com/office/drawing/2014/main" val="8467341"/>
                    </a:ext>
                  </a:extLst>
                </a:gridCol>
                <a:gridCol w="294979">
                  <a:extLst>
                    <a:ext uri="{9D8B030D-6E8A-4147-A177-3AD203B41FA5}">
                      <a16:colId xmlns:a16="http://schemas.microsoft.com/office/drawing/2014/main" val="2938178125"/>
                    </a:ext>
                  </a:extLst>
                </a:gridCol>
                <a:gridCol w="294979">
                  <a:extLst>
                    <a:ext uri="{9D8B030D-6E8A-4147-A177-3AD203B41FA5}">
                      <a16:colId xmlns:a16="http://schemas.microsoft.com/office/drawing/2014/main" val="3260220321"/>
                    </a:ext>
                  </a:extLst>
                </a:gridCol>
                <a:gridCol w="294979">
                  <a:extLst>
                    <a:ext uri="{9D8B030D-6E8A-4147-A177-3AD203B41FA5}">
                      <a16:colId xmlns:a16="http://schemas.microsoft.com/office/drawing/2014/main" val="2756312098"/>
                    </a:ext>
                  </a:extLst>
                </a:gridCol>
                <a:gridCol w="294979">
                  <a:extLst>
                    <a:ext uri="{9D8B030D-6E8A-4147-A177-3AD203B41FA5}">
                      <a16:colId xmlns:a16="http://schemas.microsoft.com/office/drawing/2014/main" val="2349616709"/>
                    </a:ext>
                  </a:extLst>
                </a:gridCol>
                <a:gridCol w="294979">
                  <a:extLst>
                    <a:ext uri="{9D8B030D-6E8A-4147-A177-3AD203B41FA5}">
                      <a16:colId xmlns:a16="http://schemas.microsoft.com/office/drawing/2014/main" val="258822193"/>
                    </a:ext>
                  </a:extLst>
                </a:gridCol>
                <a:gridCol w="294979">
                  <a:extLst>
                    <a:ext uri="{9D8B030D-6E8A-4147-A177-3AD203B41FA5}">
                      <a16:colId xmlns:a16="http://schemas.microsoft.com/office/drawing/2014/main" val="891114038"/>
                    </a:ext>
                  </a:extLst>
                </a:gridCol>
                <a:gridCol w="294979">
                  <a:extLst>
                    <a:ext uri="{9D8B030D-6E8A-4147-A177-3AD203B41FA5}">
                      <a16:colId xmlns:a16="http://schemas.microsoft.com/office/drawing/2014/main" val="1690423486"/>
                    </a:ext>
                  </a:extLst>
                </a:gridCol>
                <a:gridCol w="294979">
                  <a:extLst>
                    <a:ext uri="{9D8B030D-6E8A-4147-A177-3AD203B41FA5}">
                      <a16:colId xmlns:a16="http://schemas.microsoft.com/office/drawing/2014/main" val="2515480242"/>
                    </a:ext>
                  </a:extLst>
                </a:gridCol>
                <a:gridCol w="294979">
                  <a:extLst>
                    <a:ext uri="{9D8B030D-6E8A-4147-A177-3AD203B41FA5}">
                      <a16:colId xmlns:a16="http://schemas.microsoft.com/office/drawing/2014/main" val="296375414"/>
                    </a:ext>
                  </a:extLst>
                </a:gridCol>
                <a:gridCol w="294979">
                  <a:extLst>
                    <a:ext uri="{9D8B030D-6E8A-4147-A177-3AD203B41FA5}">
                      <a16:colId xmlns:a16="http://schemas.microsoft.com/office/drawing/2014/main" val="2291257451"/>
                    </a:ext>
                  </a:extLst>
                </a:gridCol>
                <a:gridCol w="294979">
                  <a:extLst>
                    <a:ext uri="{9D8B030D-6E8A-4147-A177-3AD203B41FA5}">
                      <a16:colId xmlns:a16="http://schemas.microsoft.com/office/drawing/2014/main" val="2869325310"/>
                    </a:ext>
                  </a:extLst>
                </a:gridCol>
                <a:gridCol w="294979">
                  <a:extLst>
                    <a:ext uri="{9D8B030D-6E8A-4147-A177-3AD203B41FA5}">
                      <a16:colId xmlns:a16="http://schemas.microsoft.com/office/drawing/2014/main" val="2063375974"/>
                    </a:ext>
                  </a:extLst>
                </a:gridCol>
                <a:gridCol w="294979">
                  <a:extLst>
                    <a:ext uri="{9D8B030D-6E8A-4147-A177-3AD203B41FA5}">
                      <a16:colId xmlns:a16="http://schemas.microsoft.com/office/drawing/2014/main" val="3043618076"/>
                    </a:ext>
                  </a:extLst>
                </a:gridCol>
                <a:gridCol w="294979">
                  <a:extLst>
                    <a:ext uri="{9D8B030D-6E8A-4147-A177-3AD203B41FA5}">
                      <a16:colId xmlns:a16="http://schemas.microsoft.com/office/drawing/2014/main" val="2795371187"/>
                    </a:ext>
                  </a:extLst>
                </a:gridCol>
                <a:gridCol w="294979">
                  <a:extLst>
                    <a:ext uri="{9D8B030D-6E8A-4147-A177-3AD203B41FA5}">
                      <a16:colId xmlns:a16="http://schemas.microsoft.com/office/drawing/2014/main" val="3421291868"/>
                    </a:ext>
                  </a:extLst>
                </a:gridCol>
                <a:gridCol w="294979">
                  <a:extLst>
                    <a:ext uri="{9D8B030D-6E8A-4147-A177-3AD203B41FA5}">
                      <a16:colId xmlns:a16="http://schemas.microsoft.com/office/drawing/2014/main" val="1294016894"/>
                    </a:ext>
                  </a:extLst>
                </a:gridCol>
                <a:gridCol w="294979">
                  <a:extLst>
                    <a:ext uri="{9D8B030D-6E8A-4147-A177-3AD203B41FA5}">
                      <a16:colId xmlns:a16="http://schemas.microsoft.com/office/drawing/2014/main" val="430275745"/>
                    </a:ext>
                  </a:extLst>
                </a:gridCol>
                <a:gridCol w="294979">
                  <a:extLst>
                    <a:ext uri="{9D8B030D-6E8A-4147-A177-3AD203B41FA5}">
                      <a16:colId xmlns:a16="http://schemas.microsoft.com/office/drawing/2014/main" val="4154168932"/>
                    </a:ext>
                  </a:extLst>
                </a:gridCol>
                <a:gridCol w="294979">
                  <a:extLst>
                    <a:ext uri="{9D8B030D-6E8A-4147-A177-3AD203B41FA5}">
                      <a16:colId xmlns:a16="http://schemas.microsoft.com/office/drawing/2014/main" val="1873451367"/>
                    </a:ext>
                  </a:extLst>
                </a:gridCol>
                <a:gridCol w="294979">
                  <a:extLst>
                    <a:ext uri="{9D8B030D-6E8A-4147-A177-3AD203B41FA5}">
                      <a16:colId xmlns:a16="http://schemas.microsoft.com/office/drawing/2014/main" val="580701049"/>
                    </a:ext>
                  </a:extLst>
                </a:gridCol>
                <a:gridCol w="294979">
                  <a:extLst>
                    <a:ext uri="{9D8B030D-6E8A-4147-A177-3AD203B41FA5}">
                      <a16:colId xmlns:a16="http://schemas.microsoft.com/office/drawing/2014/main" val="3627542890"/>
                    </a:ext>
                  </a:extLst>
                </a:gridCol>
              </a:tblGrid>
              <a:tr h="462074">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solidFill>
                            <a:schemeClr val="tx1"/>
                          </a:solidFill>
                          <a:latin typeface="Claire Hand" panose="02000506040000020004"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Oi</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ch</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err="1">
                          <a:solidFill>
                            <a:schemeClr val="tx1"/>
                          </a:solidFill>
                          <a:latin typeface="Claire Hand" panose="02000506040000020004" pitchFamily="2" charset="0"/>
                        </a:rPr>
                        <a:t>gn</a:t>
                      </a:r>
                      <a:endParaRPr lang="fr-FR" sz="1800" b="1" dirty="0">
                        <a:solidFill>
                          <a:schemeClr val="tx1"/>
                        </a:solidFill>
                        <a:latin typeface="Claire Hand"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fr-FR" sz="1800" b="1" dirty="0">
                          <a:solidFill>
                            <a:schemeClr val="tx1"/>
                          </a:solidFill>
                          <a:latin typeface="Claire Hand" panose="02000506040000020004" pitchFamily="2" charset="0"/>
                        </a:rPr>
                        <a: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6378">
                <a:tc>
                  <a:txBody>
                    <a:bodyPr/>
                    <a:lstStyle/>
                    <a:p>
                      <a:endParaRPr lang="fr-F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
        <p:nvSpPr>
          <p:cNvPr id="5" name="ZoneTexte 4"/>
          <p:cNvSpPr txBox="1"/>
          <p:nvPr/>
        </p:nvSpPr>
        <p:spPr>
          <a:xfrm>
            <a:off x="1093953" y="64741"/>
            <a:ext cx="9789510" cy="369332"/>
          </a:xfrm>
          <a:prstGeom prst="rect">
            <a:avLst/>
          </a:prstGeom>
          <a:noFill/>
        </p:spPr>
        <p:txBody>
          <a:bodyPr wrap="square" rtlCol="0">
            <a:spAutoFit/>
          </a:bodyPr>
          <a:lstStyle/>
          <a:p>
            <a:r>
              <a:rPr lang="fr-FR" spc="300" dirty="0">
                <a:effectLst>
                  <a:outerShdw blurRad="38100" dist="38100" dir="2700000" algn="tl">
                    <a:srgbClr val="000000">
                      <a:alpha val="43137"/>
                    </a:srgbClr>
                  </a:outerShdw>
                </a:effectLst>
                <a:latin typeface="Agency FB" panose="020B0503020202020204" pitchFamily="34" charset="0"/>
              </a:rPr>
              <a:t>Espace écrit &amp; langage – Suivi présentations et réussites – Le son des lettres</a:t>
            </a:r>
          </a:p>
        </p:txBody>
      </p:sp>
      <p:sp>
        <p:nvSpPr>
          <p:cNvPr id="7" name="ZoneTexte 6"/>
          <p:cNvSpPr txBox="1"/>
          <p:nvPr/>
        </p:nvSpPr>
        <p:spPr>
          <a:xfrm>
            <a:off x="1534510" y="515003"/>
            <a:ext cx="8250619" cy="830997"/>
          </a:xfrm>
          <a:prstGeom prst="rect">
            <a:avLst/>
          </a:prstGeom>
          <a:noFill/>
        </p:spPr>
        <p:txBody>
          <a:bodyPr wrap="square" rtlCol="0">
            <a:spAutoFit/>
          </a:bodyPr>
          <a:lstStyle/>
          <a:p>
            <a:r>
              <a:rPr lang="fr-FR" sz="1200" b="1" dirty="0"/>
              <a:t>Activité</a:t>
            </a:r>
            <a:r>
              <a:rPr lang="fr-FR" sz="1200" dirty="0"/>
              <a:t> : Présentation du son des lettres lors d’une leçon en 3 temps : répéter, pointer et nommer.</a:t>
            </a:r>
          </a:p>
          <a:p>
            <a:r>
              <a:rPr lang="fr-FR" sz="1200" u="sng" dirty="0"/>
              <a:t>Légende</a:t>
            </a:r>
            <a:r>
              <a:rPr lang="fr-FR" sz="1200" dirty="0"/>
              <a:t> : </a:t>
            </a:r>
          </a:p>
          <a:p>
            <a:r>
              <a:rPr lang="fr-FR" sz="1200" b="1" dirty="0"/>
              <a:t>X</a:t>
            </a:r>
            <a:r>
              <a:rPr lang="fr-FR" sz="1200" dirty="0"/>
              <a:t> = son présenté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le son de la lettre est connu de l’enfant</a:t>
            </a:r>
            <a:endParaRPr lang="fr-FR" sz="1200" dirty="0"/>
          </a:p>
        </p:txBody>
      </p:sp>
    </p:spTree>
    <p:extLst>
      <p:ext uri="{BB962C8B-B14F-4D97-AF65-F5344CB8AC3E}">
        <p14:creationId xmlns:p14="http://schemas.microsoft.com/office/powerpoint/2010/main" val="184441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6905" y="12191"/>
            <a:ext cx="9369095" cy="369332"/>
          </a:xfrm>
          <a:prstGeom prst="rect">
            <a:avLst/>
          </a:prstGeom>
          <a:noFill/>
        </p:spPr>
        <p:txBody>
          <a:bodyPr wrap="square" rtlCol="0">
            <a:spAutoFit/>
          </a:bodyPr>
          <a:lstStyle/>
          <a:p>
            <a:pPr algn="r"/>
            <a:r>
              <a:rPr lang="fr-FR" spc="300" dirty="0">
                <a:effectLst>
                  <a:outerShdw blurRad="38100" dist="38100" dir="2700000" algn="tl">
                    <a:srgbClr val="000000">
                      <a:alpha val="43137"/>
                    </a:srgbClr>
                  </a:outerShdw>
                </a:effectLst>
                <a:latin typeface="Agency FB" panose="020B0503020202020204" pitchFamily="34" charset="0"/>
              </a:rPr>
              <a:t>Espace écrit &amp; langage – Suivi présentations et réussites – Entrer dans la lecture</a:t>
            </a:r>
            <a:endParaRPr lang="fr-FR" sz="1100" spc="300" dirty="0">
              <a:effectLst>
                <a:outerShdw blurRad="38100" dist="38100" dir="2700000" algn="tl">
                  <a:srgbClr val="000000">
                    <a:alpha val="43137"/>
                  </a:srgbClr>
                </a:outerShdw>
              </a:effectLst>
              <a:latin typeface="Agency FB" panose="020B0503020202020204" pitchFamily="34" charset="0"/>
            </a:endParaRPr>
          </a:p>
        </p:txBody>
      </p:sp>
      <p:sp>
        <p:nvSpPr>
          <p:cNvPr id="7" name="ZoneTexte 6"/>
          <p:cNvSpPr txBox="1"/>
          <p:nvPr/>
        </p:nvSpPr>
        <p:spPr>
          <a:xfrm>
            <a:off x="1955802" y="388883"/>
            <a:ext cx="7829327" cy="830997"/>
          </a:xfrm>
          <a:prstGeom prst="rect">
            <a:avLst/>
          </a:prstGeom>
          <a:noFill/>
        </p:spPr>
        <p:txBody>
          <a:bodyPr wrap="square" rtlCol="0">
            <a:spAutoFit/>
          </a:bodyPr>
          <a:lstStyle/>
          <a:p>
            <a:r>
              <a:rPr lang="fr-FR" sz="1200" b="1" dirty="0"/>
              <a:t>Activité</a:t>
            </a:r>
            <a:r>
              <a:rPr lang="fr-FR" sz="1200" dirty="0"/>
              <a:t> : Ces activités sont à présenter dès que l’enfant connait le son d’une dizaine de lettres et de </a:t>
            </a:r>
            <a:r>
              <a:rPr lang="fr-FR" sz="1200"/>
              <a:t>quelques digrammes.</a:t>
            </a:r>
            <a:endParaRPr lang="fr-FR" sz="1200" dirty="0"/>
          </a:p>
          <a:p>
            <a:r>
              <a:rPr lang="fr-FR" sz="1200" u="sng" dirty="0"/>
              <a:t>Légende</a:t>
            </a:r>
            <a:r>
              <a:rPr lang="fr-FR" sz="1200" dirty="0"/>
              <a:t> : </a:t>
            </a:r>
          </a:p>
          <a:p>
            <a:r>
              <a:rPr lang="fr-FR" sz="1200" b="1" dirty="0"/>
              <a:t>X</a:t>
            </a:r>
            <a:r>
              <a:rPr lang="fr-FR" sz="1200" dirty="0"/>
              <a:t> = activité présentée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l’activité est maitrisée.</a:t>
            </a:r>
            <a:endParaRPr lang="fr-FR" sz="12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849" y="504346"/>
            <a:ext cx="867414" cy="1114628"/>
          </a:xfrm>
          <a:prstGeom prst="rect">
            <a:avLst/>
          </a:prstGeom>
          <a:effectLst>
            <a:outerShdw blurRad="63500" sx="102000" sy="102000" algn="ctr" rotWithShape="0">
              <a:prstClr val="black">
                <a:alpha val="40000"/>
              </a:prstClr>
            </a:outerShdw>
          </a:effectLst>
        </p:spPr>
      </p:pic>
      <p:graphicFrame>
        <p:nvGraphicFramePr>
          <p:cNvPr id="6" name="Tableau 5"/>
          <p:cNvGraphicFramePr>
            <a:graphicFrameLocks noGrp="1"/>
          </p:cNvGraphicFramePr>
          <p:nvPr>
            <p:extLst>
              <p:ext uri="{D42A27DB-BD31-4B8C-83A1-F6EECF244321}">
                <p14:modId xmlns:p14="http://schemas.microsoft.com/office/powerpoint/2010/main" val="41852354"/>
              </p:ext>
            </p:extLst>
          </p:nvPr>
        </p:nvGraphicFramePr>
        <p:xfrm>
          <a:off x="116485" y="1618974"/>
          <a:ext cx="9668650" cy="5201412"/>
        </p:xfrm>
        <a:graphic>
          <a:graphicData uri="http://schemas.openxmlformats.org/drawingml/2006/table">
            <a:tbl>
              <a:tblPr firstRow="1" bandRow="1">
                <a:tableStyleId>{5C22544A-7EE6-4342-B048-85BDC9FD1C3A}</a:tableStyleId>
              </a:tblPr>
              <a:tblGrid>
                <a:gridCol w="1151005">
                  <a:extLst>
                    <a:ext uri="{9D8B030D-6E8A-4147-A177-3AD203B41FA5}">
                      <a16:colId xmlns:a16="http://schemas.microsoft.com/office/drawing/2014/main" val="2001579971"/>
                    </a:ext>
                  </a:extLst>
                </a:gridCol>
                <a:gridCol w="946405">
                  <a:extLst>
                    <a:ext uri="{9D8B030D-6E8A-4147-A177-3AD203B41FA5}">
                      <a16:colId xmlns:a16="http://schemas.microsoft.com/office/drawing/2014/main" val="2046056148"/>
                    </a:ext>
                  </a:extLst>
                </a:gridCol>
                <a:gridCol w="946405">
                  <a:extLst>
                    <a:ext uri="{9D8B030D-6E8A-4147-A177-3AD203B41FA5}">
                      <a16:colId xmlns:a16="http://schemas.microsoft.com/office/drawing/2014/main" val="1132208858"/>
                    </a:ext>
                  </a:extLst>
                </a:gridCol>
                <a:gridCol w="946405">
                  <a:extLst>
                    <a:ext uri="{9D8B030D-6E8A-4147-A177-3AD203B41FA5}">
                      <a16:colId xmlns:a16="http://schemas.microsoft.com/office/drawing/2014/main" val="3720711557"/>
                    </a:ext>
                  </a:extLst>
                </a:gridCol>
                <a:gridCol w="946405">
                  <a:extLst>
                    <a:ext uri="{9D8B030D-6E8A-4147-A177-3AD203B41FA5}">
                      <a16:colId xmlns:a16="http://schemas.microsoft.com/office/drawing/2014/main" val="522757429"/>
                    </a:ext>
                  </a:extLst>
                </a:gridCol>
                <a:gridCol w="946405">
                  <a:extLst>
                    <a:ext uri="{9D8B030D-6E8A-4147-A177-3AD203B41FA5}">
                      <a16:colId xmlns:a16="http://schemas.microsoft.com/office/drawing/2014/main" val="1260586195"/>
                    </a:ext>
                  </a:extLst>
                </a:gridCol>
                <a:gridCol w="946405">
                  <a:extLst>
                    <a:ext uri="{9D8B030D-6E8A-4147-A177-3AD203B41FA5}">
                      <a16:colId xmlns:a16="http://schemas.microsoft.com/office/drawing/2014/main" val="3886290091"/>
                    </a:ext>
                  </a:extLst>
                </a:gridCol>
                <a:gridCol w="946405">
                  <a:extLst>
                    <a:ext uri="{9D8B030D-6E8A-4147-A177-3AD203B41FA5}">
                      <a16:colId xmlns:a16="http://schemas.microsoft.com/office/drawing/2014/main" val="3547962326"/>
                    </a:ext>
                  </a:extLst>
                </a:gridCol>
                <a:gridCol w="946405">
                  <a:extLst>
                    <a:ext uri="{9D8B030D-6E8A-4147-A177-3AD203B41FA5}">
                      <a16:colId xmlns:a16="http://schemas.microsoft.com/office/drawing/2014/main" val="1570377656"/>
                    </a:ext>
                  </a:extLst>
                </a:gridCol>
                <a:gridCol w="946405">
                  <a:extLst>
                    <a:ext uri="{9D8B030D-6E8A-4147-A177-3AD203B41FA5}">
                      <a16:colId xmlns:a16="http://schemas.microsoft.com/office/drawing/2014/main" val="8467341"/>
                    </a:ext>
                  </a:extLst>
                </a:gridCol>
              </a:tblGrid>
              <a:tr h="131341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a:r>
                        <a:rPr lang="fr-FR" sz="1200" b="1" dirty="0">
                          <a:solidFill>
                            <a:schemeClr val="tx1"/>
                          </a:solidFill>
                          <a:latin typeface="+mj-lt"/>
                        </a:rPr>
                        <a:t>Encoder des mots</a:t>
                      </a:r>
                    </a:p>
                    <a:p>
                      <a:pPr algn="l"/>
                      <a:r>
                        <a:rPr lang="fr-FR" sz="1100" b="0" dirty="0">
                          <a:solidFill>
                            <a:schemeClr val="tx1"/>
                          </a:solidFill>
                          <a:latin typeface="+mj-lt"/>
                        </a:rPr>
                        <a:t>Avec lettres Alvarez</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La voiture lecture</a:t>
                      </a:r>
                    </a:p>
                    <a:p>
                      <a:pPr algn="l"/>
                      <a:r>
                        <a:rPr lang="fr-FR" sz="1100" b="0" dirty="0">
                          <a:solidFill>
                            <a:schemeClr val="tx1"/>
                          </a:solidFill>
                          <a:latin typeface="+mj-lt"/>
                        </a:rPr>
                        <a:t>Fusion de phonèmes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Le</a:t>
                      </a:r>
                      <a:r>
                        <a:rPr lang="fr-FR" sz="1200" b="1" baseline="0" dirty="0">
                          <a:solidFill>
                            <a:schemeClr val="tx1"/>
                          </a:solidFill>
                          <a:latin typeface="+mj-lt"/>
                        </a:rPr>
                        <a:t> plateau des secrets</a:t>
                      </a:r>
                    </a:p>
                    <a:p>
                      <a:pPr algn="l"/>
                      <a:r>
                        <a:rPr lang="fr-FR" sz="1100" b="0" baseline="0" dirty="0">
                          <a:solidFill>
                            <a:schemeClr val="tx1"/>
                          </a:solidFill>
                          <a:latin typeface="+mj-lt"/>
                        </a:rPr>
                        <a:t>Décoder</a:t>
                      </a:r>
                      <a:endParaRPr lang="fr-FR" sz="1200" b="0"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Les pochettes de mots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dirty="0">
                          <a:solidFill>
                            <a:schemeClr val="tx1"/>
                          </a:solidFill>
                          <a:latin typeface="+mj-lt"/>
                        </a:rPr>
                        <a:t>Lire et faire</a:t>
                      </a:r>
                    </a:p>
                    <a:p>
                      <a:pPr algn="l"/>
                      <a:r>
                        <a:rPr lang="fr-FR" sz="1100" b="0" dirty="0">
                          <a:solidFill>
                            <a:schemeClr val="tx1"/>
                          </a:solidFill>
                          <a:latin typeface="+mj-lt"/>
                        </a:rPr>
                        <a:t>Décoder</a:t>
                      </a:r>
                      <a:r>
                        <a:rPr lang="fr-FR" sz="1100" b="0" baseline="0" dirty="0">
                          <a:solidFill>
                            <a:schemeClr val="tx1"/>
                          </a:solidFill>
                          <a:latin typeface="+mj-lt"/>
                        </a:rPr>
                        <a:t> des actions</a:t>
                      </a:r>
                      <a:endParaRPr lang="fr-FR" sz="1100" b="0"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kern="1200" dirty="0">
                          <a:solidFill>
                            <a:schemeClr val="tx1"/>
                          </a:solidFill>
                          <a:latin typeface="+mn-lt"/>
                          <a:ea typeface="+mn-ea"/>
                          <a:cs typeface="+mn-cs"/>
                        </a:rPr>
                        <a:t>Mon imagier</a:t>
                      </a:r>
                    </a:p>
                    <a:p>
                      <a:pPr algn="l"/>
                      <a:r>
                        <a:rPr lang="fr-FR" sz="1200" b="0" kern="1200" dirty="0">
                          <a:solidFill>
                            <a:schemeClr val="tx1"/>
                          </a:solidFill>
                          <a:latin typeface="+mn-lt"/>
                          <a:ea typeface="+mn-ea"/>
                          <a:cs typeface="+mn-cs"/>
                        </a:rPr>
                        <a:t>Lecture - Niveau 1</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kern="1200" dirty="0">
                          <a:solidFill>
                            <a:schemeClr val="tx1"/>
                          </a:solidFill>
                          <a:latin typeface="+mn-lt"/>
                          <a:ea typeface="+mn-ea"/>
                          <a:cs typeface="+mn-cs"/>
                        </a:rPr>
                        <a:t>Mon imagier</a:t>
                      </a:r>
                    </a:p>
                    <a:p>
                      <a:pPr algn="l"/>
                      <a:r>
                        <a:rPr lang="fr-FR" sz="1200" b="0" kern="1200" dirty="0">
                          <a:solidFill>
                            <a:schemeClr val="tx1"/>
                          </a:solidFill>
                          <a:latin typeface="+mn-lt"/>
                          <a:ea typeface="+mn-ea"/>
                          <a:cs typeface="+mn-cs"/>
                        </a:rPr>
                        <a:t>Lecture - Niveau 2</a:t>
                      </a:r>
                    </a:p>
                    <a:p>
                      <a:pPr algn="l"/>
                      <a:r>
                        <a:rPr lang="fr-FR" sz="1200" b="0" kern="1200" dirty="0">
                          <a:solidFill>
                            <a:schemeClr val="tx1"/>
                          </a:solidFill>
                          <a:latin typeface="+mn-lt"/>
                          <a:ea typeface="+mn-ea"/>
                          <a:cs typeface="+mn-cs"/>
                        </a:rPr>
                        <a:t>Digrammes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kern="1200" dirty="0">
                          <a:solidFill>
                            <a:schemeClr val="tx1"/>
                          </a:solidFill>
                          <a:latin typeface="+mn-lt"/>
                          <a:ea typeface="+mn-ea"/>
                          <a:cs typeface="+mn-cs"/>
                        </a:rPr>
                        <a:t>Les lectures naturelles</a:t>
                      </a:r>
                    </a:p>
                    <a:p>
                      <a:pPr algn="l"/>
                      <a:r>
                        <a:rPr lang="fr-FR" sz="1200" b="0" kern="1200" dirty="0">
                          <a:solidFill>
                            <a:schemeClr val="tx1"/>
                          </a:solidFill>
                          <a:latin typeface="+mn-lt"/>
                          <a:ea typeface="+mn-ea"/>
                          <a:cs typeface="+mn-cs"/>
                        </a:rPr>
                        <a:t>Niveau 1</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r>
                        <a:rPr lang="fr-FR" sz="1200" b="1" kern="1200" dirty="0">
                          <a:solidFill>
                            <a:schemeClr val="tx1"/>
                          </a:solidFill>
                          <a:latin typeface="+mn-lt"/>
                          <a:ea typeface="+mn-ea"/>
                          <a:cs typeface="+mn-cs"/>
                        </a:rPr>
                        <a:t>Les lectures naturelles</a:t>
                      </a:r>
                    </a:p>
                    <a:p>
                      <a:pPr algn="l"/>
                      <a:r>
                        <a:rPr lang="fr-FR" sz="1200" b="0" kern="1200" dirty="0">
                          <a:solidFill>
                            <a:schemeClr val="tx1"/>
                          </a:solidFill>
                          <a:latin typeface="+mn-lt"/>
                          <a:ea typeface="+mn-ea"/>
                          <a:cs typeface="+mn-cs"/>
                        </a:rPr>
                        <a:t>Niveau 2</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324000">
                <a:tc>
                  <a:txBody>
                    <a:bodyPr/>
                    <a:lstStyle/>
                    <a:p>
                      <a:endParaRPr lang="fr-FR"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Tree>
    <p:extLst>
      <p:ext uri="{BB962C8B-B14F-4D97-AF65-F5344CB8AC3E}">
        <p14:creationId xmlns:p14="http://schemas.microsoft.com/office/powerpoint/2010/main" val="358267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039511814"/>
              </p:ext>
            </p:extLst>
          </p:nvPr>
        </p:nvGraphicFramePr>
        <p:xfrm>
          <a:off x="188204" y="1199042"/>
          <a:ext cx="9681002" cy="5617968"/>
        </p:xfrm>
        <a:graphic>
          <a:graphicData uri="http://schemas.openxmlformats.org/drawingml/2006/table">
            <a:tbl>
              <a:tblPr firstRow="1" bandRow="1">
                <a:tableStyleId>{5C22544A-7EE6-4342-B048-85BDC9FD1C3A}</a:tableStyleId>
              </a:tblPr>
              <a:tblGrid>
                <a:gridCol w="936400">
                  <a:extLst>
                    <a:ext uri="{9D8B030D-6E8A-4147-A177-3AD203B41FA5}">
                      <a16:colId xmlns:a16="http://schemas.microsoft.com/office/drawing/2014/main" val="2001579971"/>
                    </a:ext>
                  </a:extLst>
                </a:gridCol>
                <a:gridCol w="301538">
                  <a:extLst>
                    <a:ext uri="{9D8B030D-6E8A-4147-A177-3AD203B41FA5}">
                      <a16:colId xmlns:a16="http://schemas.microsoft.com/office/drawing/2014/main" val="1700405820"/>
                    </a:ext>
                  </a:extLst>
                </a:gridCol>
                <a:gridCol w="301538">
                  <a:extLst>
                    <a:ext uri="{9D8B030D-6E8A-4147-A177-3AD203B41FA5}">
                      <a16:colId xmlns:a16="http://schemas.microsoft.com/office/drawing/2014/main" val="1132208858"/>
                    </a:ext>
                  </a:extLst>
                </a:gridCol>
                <a:gridCol w="301538">
                  <a:extLst>
                    <a:ext uri="{9D8B030D-6E8A-4147-A177-3AD203B41FA5}">
                      <a16:colId xmlns:a16="http://schemas.microsoft.com/office/drawing/2014/main" val="8467341"/>
                    </a:ext>
                  </a:extLst>
                </a:gridCol>
                <a:gridCol w="301538">
                  <a:extLst>
                    <a:ext uri="{9D8B030D-6E8A-4147-A177-3AD203B41FA5}">
                      <a16:colId xmlns:a16="http://schemas.microsoft.com/office/drawing/2014/main" val="1652661155"/>
                    </a:ext>
                  </a:extLst>
                </a:gridCol>
                <a:gridCol w="301538">
                  <a:extLst>
                    <a:ext uri="{9D8B030D-6E8A-4147-A177-3AD203B41FA5}">
                      <a16:colId xmlns:a16="http://schemas.microsoft.com/office/drawing/2014/main" val="2938178125"/>
                    </a:ext>
                  </a:extLst>
                </a:gridCol>
                <a:gridCol w="301538">
                  <a:extLst>
                    <a:ext uri="{9D8B030D-6E8A-4147-A177-3AD203B41FA5}">
                      <a16:colId xmlns:a16="http://schemas.microsoft.com/office/drawing/2014/main" val="890379461"/>
                    </a:ext>
                  </a:extLst>
                </a:gridCol>
                <a:gridCol w="301538">
                  <a:extLst>
                    <a:ext uri="{9D8B030D-6E8A-4147-A177-3AD203B41FA5}">
                      <a16:colId xmlns:a16="http://schemas.microsoft.com/office/drawing/2014/main" val="3260220321"/>
                    </a:ext>
                  </a:extLst>
                </a:gridCol>
                <a:gridCol w="301538">
                  <a:extLst>
                    <a:ext uri="{9D8B030D-6E8A-4147-A177-3AD203B41FA5}">
                      <a16:colId xmlns:a16="http://schemas.microsoft.com/office/drawing/2014/main" val="2613861627"/>
                    </a:ext>
                  </a:extLst>
                </a:gridCol>
                <a:gridCol w="301538">
                  <a:extLst>
                    <a:ext uri="{9D8B030D-6E8A-4147-A177-3AD203B41FA5}">
                      <a16:colId xmlns:a16="http://schemas.microsoft.com/office/drawing/2014/main" val="2756312098"/>
                    </a:ext>
                  </a:extLst>
                </a:gridCol>
                <a:gridCol w="301538">
                  <a:extLst>
                    <a:ext uri="{9D8B030D-6E8A-4147-A177-3AD203B41FA5}">
                      <a16:colId xmlns:a16="http://schemas.microsoft.com/office/drawing/2014/main" val="604565991"/>
                    </a:ext>
                  </a:extLst>
                </a:gridCol>
                <a:gridCol w="301538">
                  <a:extLst>
                    <a:ext uri="{9D8B030D-6E8A-4147-A177-3AD203B41FA5}">
                      <a16:colId xmlns:a16="http://schemas.microsoft.com/office/drawing/2014/main" val="2349616709"/>
                    </a:ext>
                  </a:extLst>
                </a:gridCol>
                <a:gridCol w="301538">
                  <a:extLst>
                    <a:ext uri="{9D8B030D-6E8A-4147-A177-3AD203B41FA5}">
                      <a16:colId xmlns:a16="http://schemas.microsoft.com/office/drawing/2014/main" val="3180047695"/>
                    </a:ext>
                  </a:extLst>
                </a:gridCol>
                <a:gridCol w="301538">
                  <a:extLst>
                    <a:ext uri="{9D8B030D-6E8A-4147-A177-3AD203B41FA5}">
                      <a16:colId xmlns:a16="http://schemas.microsoft.com/office/drawing/2014/main" val="258822193"/>
                    </a:ext>
                  </a:extLst>
                </a:gridCol>
                <a:gridCol w="301538">
                  <a:extLst>
                    <a:ext uri="{9D8B030D-6E8A-4147-A177-3AD203B41FA5}">
                      <a16:colId xmlns:a16="http://schemas.microsoft.com/office/drawing/2014/main" val="2945414206"/>
                    </a:ext>
                  </a:extLst>
                </a:gridCol>
                <a:gridCol w="301538">
                  <a:extLst>
                    <a:ext uri="{9D8B030D-6E8A-4147-A177-3AD203B41FA5}">
                      <a16:colId xmlns:a16="http://schemas.microsoft.com/office/drawing/2014/main" val="891114038"/>
                    </a:ext>
                  </a:extLst>
                </a:gridCol>
                <a:gridCol w="301538">
                  <a:extLst>
                    <a:ext uri="{9D8B030D-6E8A-4147-A177-3AD203B41FA5}">
                      <a16:colId xmlns:a16="http://schemas.microsoft.com/office/drawing/2014/main" val="1222536378"/>
                    </a:ext>
                  </a:extLst>
                </a:gridCol>
                <a:gridCol w="301538">
                  <a:extLst>
                    <a:ext uri="{9D8B030D-6E8A-4147-A177-3AD203B41FA5}">
                      <a16:colId xmlns:a16="http://schemas.microsoft.com/office/drawing/2014/main" val="1690423486"/>
                    </a:ext>
                  </a:extLst>
                </a:gridCol>
                <a:gridCol w="301538">
                  <a:extLst>
                    <a:ext uri="{9D8B030D-6E8A-4147-A177-3AD203B41FA5}">
                      <a16:colId xmlns:a16="http://schemas.microsoft.com/office/drawing/2014/main" val="1241978910"/>
                    </a:ext>
                  </a:extLst>
                </a:gridCol>
                <a:gridCol w="301538">
                  <a:extLst>
                    <a:ext uri="{9D8B030D-6E8A-4147-A177-3AD203B41FA5}">
                      <a16:colId xmlns:a16="http://schemas.microsoft.com/office/drawing/2014/main" val="2515480242"/>
                    </a:ext>
                  </a:extLst>
                </a:gridCol>
                <a:gridCol w="301538">
                  <a:extLst>
                    <a:ext uri="{9D8B030D-6E8A-4147-A177-3AD203B41FA5}">
                      <a16:colId xmlns:a16="http://schemas.microsoft.com/office/drawing/2014/main" val="3102091698"/>
                    </a:ext>
                  </a:extLst>
                </a:gridCol>
                <a:gridCol w="301538">
                  <a:extLst>
                    <a:ext uri="{9D8B030D-6E8A-4147-A177-3AD203B41FA5}">
                      <a16:colId xmlns:a16="http://schemas.microsoft.com/office/drawing/2014/main" val="296375414"/>
                    </a:ext>
                  </a:extLst>
                </a:gridCol>
                <a:gridCol w="301538">
                  <a:extLst>
                    <a:ext uri="{9D8B030D-6E8A-4147-A177-3AD203B41FA5}">
                      <a16:colId xmlns:a16="http://schemas.microsoft.com/office/drawing/2014/main" val="3674209088"/>
                    </a:ext>
                  </a:extLst>
                </a:gridCol>
                <a:gridCol w="301538">
                  <a:extLst>
                    <a:ext uri="{9D8B030D-6E8A-4147-A177-3AD203B41FA5}">
                      <a16:colId xmlns:a16="http://schemas.microsoft.com/office/drawing/2014/main" val="2291257451"/>
                    </a:ext>
                  </a:extLst>
                </a:gridCol>
                <a:gridCol w="301538">
                  <a:extLst>
                    <a:ext uri="{9D8B030D-6E8A-4147-A177-3AD203B41FA5}">
                      <a16:colId xmlns:a16="http://schemas.microsoft.com/office/drawing/2014/main" val="3733957209"/>
                    </a:ext>
                  </a:extLst>
                </a:gridCol>
                <a:gridCol w="301538">
                  <a:extLst>
                    <a:ext uri="{9D8B030D-6E8A-4147-A177-3AD203B41FA5}">
                      <a16:colId xmlns:a16="http://schemas.microsoft.com/office/drawing/2014/main" val="2869325310"/>
                    </a:ext>
                  </a:extLst>
                </a:gridCol>
                <a:gridCol w="301538">
                  <a:extLst>
                    <a:ext uri="{9D8B030D-6E8A-4147-A177-3AD203B41FA5}">
                      <a16:colId xmlns:a16="http://schemas.microsoft.com/office/drawing/2014/main" val="2063375974"/>
                    </a:ext>
                  </a:extLst>
                </a:gridCol>
                <a:gridCol w="301538">
                  <a:extLst>
                    <a:ext uri="{9D8B030D-6E8A-4147-A177-3AD203B41FA5}">
                      <a16:colId xmlns:a16="http://schemas.microsoft.com/office/drawing/2014/main" val="3517339688"/>
                    </a:ext>
                  </a:extLst>
                </a:gridCol>
                <a:gridCol w="301538">
                  <a:extLst>
                    <a:ext uri="{9D8B030D-6E8A-4147-A177-3AD203B41FA5}">
                      <a16:colId xmlns:a16="http://schemas.microsoft.com/office/drawing/2014/main" val="3694958009"/>
                    </a:ext>
                  </a:extLst>
                </a:gridCol>
                <a:gridCol w="301538">
                  <a:extLst>
                    <a:ext uri="{9D8B030D-6E8A-4147-A177-3AD203B41FA5}">
                      <a16:colId xmlns:a16="http://schemas.microsoft.com/office/drawing/2014/main" val="958167987"/>
                    </a:ext>
                  </a:extLst>
                </a:gridCol>
              </a:tblGrid>
              <a:tr h="614424">
                <a:tc rowSpan="2">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fr-FR" sz="1000" b="1" dirty="0">
                          <a:solidFill>
                            <a:schemeClr val="tx1"/>
                          </a:solidFill>
                          <a:latin typeface="+mj-lt"/>
                        </a:rPr>
                        <a:t>Frise numérique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dirty="0">
                          <a:solidFill>
                            <a:schemeClr val="tx1"/>
                          </a:solidFill>
                          <a:latin typeface="+mj-lt"/>
                        </a:rPr>
                        <a:t>Barres numériques</a:t>
                      </a:r>
                    </a:p>
                    <a:p>
                      <a:pPr algn="ctr"/>
                      <a:r>
                        <a:rPr lang="fr-FR" sz="1000" b="1" dirty="0">
                          <a:solidFill>
                            <a:schemeClr val="tx1"/>
                          </a:solidFill>
                          <a:latin typeface="+mj-lt"/>
                        </a:rPr>
                        <a:t>quantités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0">
                  <a:txBody>
                    <a:bodyPr/>
                    <a:lstStyle/>
                    <a:p>
                      <a:pPr algn="ctr"/>
                      <a:r>
                        <a:rPr lang="fr-FR" sz="1050" dirty="0">
                          <a:solidFill>
                            <a:schemeClr val="tx1"/>
                          </a:solidFill>
                        </a:rPr>
                        <a:t>Chiffres rugueux</a:t>
                      </a:r>
                      <a:r>
                        <a:rPr lang="fr-FR" sz="1050" baseline="0" dirty="0">
                          <a:solidFill>
                            <a:schemeClr val="tx1"/>
                          </a:solidFill>
                        </a:rPr>
                        <a:t> : symboles</a:t>
                      </a:r>
                    </a:p>
                    <a:p>
                      <a:pPr algn="ctr"/>
                      <a:r>
                        <a:rPr lang="fr-FR" sz="1050" baseline="0" dirty="0">
                          <a:solidFill>
                            <a:schemeClr val="tx1"/>
                          </a:solidFill>
                        </a:rPr>
                        <a:t>Connaitre l’écriture chiffrée de chaque quantité (colonne de gauche) et savoir la tracer (colonne de droite)</a:t>
                      </a:r>
                      <a:endParaRPr lang="fr-FR"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pPr algn="ctr"/>
                      <a:endParaRPr lang="fr-FR" sz="1000" b="1" dirty="0">
                        <a:solidFill>
                          <a:schemeClr val="tx1"/>
                        </a:solidFill>
                        <a:latin typeface="+mj-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rowSpan="2">
                  <a:txBody>
                    <a:bodyPr/>
                    <a:lstStyle/>
                    <a:p>
                      <a:pPr algn="ctr"/>
                      <a:r>
                        <a:rPr lang="fr-FR" sz="1000" b="1" dirty="0">
                          <a:solidFill>
                            <a:schemeClr val="tx1"/>
                          </a:solidFill>
                          <a:latin typeface="+mj-lt"/>
                        </a:rPr>
                        <a:t>Barres numériques</a:t>
                      </a:r>
                    </a:p>
                    <a:p>
                      <a:pPr algn="ctr"/>
                      <a:r>
                        <a:rPr lang="fr-FR" sz="1000" b="1" dirty="0">
                          <a:solidFill>
                            <a:schemeClr val="tx1"/>
                          </a:solidFill>
                          <a:latin typeface="+mj-lt"/>
                        </a:rPr>
                        <a:t>Symboles et quantités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dirty="0">
                          <a:solidFill>
                            <a:schemeClr val="tx1"/>
                          </a:solidFill>
                          <a:latin typeface="+mj-lt"/>
                        </a:rPr>
                        <a:t>Fuseaux – construire les quantités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dirty="0">
                          <a:solidFill>
                            <a:schemeClr val="tx1"/>
                          </a:solidFill>
                          <a:latin typeface="+mj-lt"/>
                        </a:rPr>
                        <a:t>Tables de Seguin </a:t>
                      </a:r>
                    </a:p>
                    <a:p>
                      <a:pPr algn="ctr"/>
                      <a:r>
                        <a:rPr lang="fr-FR" sz="1000" b="1" dirty="0">
                          <a:solidFill>
                            <a:schemeClr val="tx1"/>
                          </a:solidFill>
                          <a:latin typeface="+mj-lt"/>
                        </a:rPr>
                        <a:t>Symboles</a:t>
                      </a:r>
                      <a:r>
                        <a:rPr lang="fr-FR" sz="1000" b="1" baseline="0" dirty="0">
                          <a:solidFill>
                            <a:schemeClr val="tx1"/>
                          </a:solidFill>
                          <a:latin typeface="+mj-lt"/>
                        </a:rPr>
                        <a:t> de</a:t>
                      </a:r>
                      <a:r>
                        <a:rPr lang="fr-FR" sz="1000" b="1" dirty="0">
                          <a:solidFill>
                            <a:schemeClr val="tx1"/>
                          </a:solidFill>
                          <a:latin typeface="+mj-lt"/>
                        </a:rPr>
                        <a:t> 11 à 19</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kern="1200" dirty="0">
                          <a:solidFill>
                            <a:schemeClr val="tx1"/>
                          </a:solidFill>
                          <a:latin typeface="+mn-lt"/>
                          <a:ea typeface="+mn-ea"/>
                          <a:cs typeface="+mn-cs"/>
                        </a:rPr>
                        <a:t>Tables de Seguin </a:t>
                      </a:r>
                    </a:p>
                    <a:p>
                      <a:pPr algn="ctr"/>
                      <a:r>
                        <a:rPr lang="fr-FR" sz="1000" b="1" kern="1200" dirty="0">
                          <a:solidFill>
                            <a:schemeClr val="tx1"/>
                          </a:solidFill>
                          <a:latin typeface="+mn-lt"/>
                          <a:ea typeface="+mn-ea"/>
                          <a:cs typeface="+mn-cs"/>
                        </a:rPr>
                        <a:t>Quantités</a:t>
                      </a:r>
                      <a:r>
                        <a:rPr lang="fr-FR" sz="1000" b="1" kern="1200" baseline="0" dirty="0">
                          <a:solidFill>
                            <a:schemeClr val="tx1"/>
                          </a:solidFill>
                          <a:latin typeface="+mn-lt"/>
                          <a:ea typeface="+mn-ea"/>
                          <a:cs typeface="+mn-cs"/>
                        </a:rPr>
                        <a:t> de</a:t>
                      </a:r>
                      <a:r>
                        <a:rPr lang="fr-FR" sz="1000" b="1" kern="1200" dirty="0">
                          <a:solidFill>
                            <a:schemeClr val="tx1"/>
                          </a:solidFill>
                          <a:latin typeface="+mn-lt"/>
                          <a:ea typeface="+mn-ea"/>
                          <a:cs typeface="+mn-cs"/>
                        </a:rPr>
                        <a:t> 11 à 19</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kern="1200" dirty="0">
                          <a:solidFill>
                            <a:schemeClr val="tx1"/>
                          </a:solidFill>
                          <a:latin typeface="+mj-lt"/>
                          <a:ea typeface="+mn-ea"/>
                          <a:cs typeface="+mn-cs"/>
                        </a:rPr>
                        <a:t>Système décimal</a:t>
                      </a:r>
                    </a:p>
                    <a:p>
                      <a:pPr algn="ctr"/>
                      <a:r>
                        <a:rPr lang="fr-FR" sz="1000" b="1" kern="1200" dirty="0">
                          <a:solidFill>
                            <a:schemeClr val="tx1"/>
                          </a:solidFill>
                          <a:latin typeface="+mj-lt"/>
                          <a:ea typeface="+mn-ea"/>
                          <a:cs typeface="+mn-cs"/>
                        </a:rPr>
                        <a:t>Quantités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kern="1200" dirty="0">
                          <a:solidFill>
                            <a:schemeClr val="tx1"/>
                          </a:solidFill>
                          <a:latin typeface="+mj-lt"/>
                          <a:ea typeface="+mn-ea"/>
                          <a:cs typeface="+mn-cs"/>
                        </a:rPr>
                        <a:t>Système décimal</a:t>
                      </a:r>
                    </a:p>
                    <a:p>
                      <a:pPr algn="ctr"/>
                      <a:r>
                        <a:rPr lang="fr-FR" sz="1000" b="1" kern="1200" dirty="0">
                          <a:solidFill>
                            <a:schemeClr val="tx1"/>
                          </a:solidFill>
                          <a:latin typeface="+mj-lt"/>
                          <a:ea typeface="+mn-ea"/>
                          <a:cs typeface="+mn-cs"/>
                        </a:rPr>
                        <a:t>Symboles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a:r>
                        <a:rPr lang="fr-FR" sz="1000" b="1" kern="1200" dirty="0">
                          <a:solidFill>
                            <a:schemeClr val="tx1"/>
                          </a:solidFill>
                          <a:latin typeface="+mj-lt"/>
                          <a:ea typeface="+mn-ea"/>
                          <a:cs typeface="+mn-cs"/>
                        </a:rPr>
                        <a:t>Système</a:t>
                      </a:r>
                      <a:r>
                        <a:rPr lang="fr-FR" sz="1000" b="1" kern="1200" baseline="0" dirty="0">
                          <a:solidFill>
                            <a:schemeClr val="tx1"/>
                          </a:solidFill>
                          <a:latin typeface="+mj-lt"/>
                          <a:ea typeface="+mn-ea"/>
                          <a:cs typeface="+mn-cs"/>
                        </a:rPr>
                        <a:t> décimal</a:t>
                      </a:r>
                    </a:p>
                    <a:p>
                      <a:pPr algn="ctr"/>
                      <a:r>
                        <a:rPr lang="fr-FR" sz="1000" b="1" kern="1200" baseline="0" dirty="0">
                          <a:solidFill>
                            <a:schemeClr val="tx1"/>
                          </a:solidFill>
                          <a:latin typeface="+mj-lt"/>
                          <a:ea typeface="+mn-ea"/>
                          <a:cs typeface="+mn-cs"/>
                        </a:rPr>
                        <a:t>Symboles et quantités</a:t>
                      </a:r>
                      <a:endParaRPr lang="fr-FR" sz="1000" b="1" kern="1200" dirty="0">
                        <a:solidFill>
                          <a:schemeClr val="tx1"/>
                        </a:solidFill>
                        <a:latin typeface="+mj-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28907664"/>
                  </a:ext>
                </a:extLst>
              </a:tr>
              <a:tr h="614424">
                <a:tc vMerge="1">
                  <a:txBody>
                    <a:bodyPr/>
                    <a:lstStyle/>
                    <a:p>
                      <a:endParaRPr lang="fr-FR"/>
                    </a:p>
                  </a:txBody>
                  <a:tcPr/>
                </a:tc>
                <a:tc vMerge="1">
                  <a:txBody>
                    <a:bodyPr/>
                    <a:lstStyle/>
                    <a:p>
                      <a:endParaRPr lang="fr-FR"/>
                    </a:p>
                  </a:txBody>
                  <a:tcPr/>
                </a:tc>
                <a:tc v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lgn="ctr"/>
                      <a:r>
                        <a:rPr lang="fr-FR" sz="1400" b="1" dirty="0">
                          <a:solidFill>
                            <a:schemeClr val="tx1"/>
                          </a:solidFill>
                          <a:latin typeface="BelleAllureCE" panose="02000803000000000000" pitchFamily="50"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064435625"/>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20839"/>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490920"/>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4874"/>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805231"/>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981991"/>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723254"/>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523635"/>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649798"/>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1731"/>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901440"/>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56094"/>
                  </a:ext>
                </a:extLst>
              </a:tr>
              <a:tr h="293817">
                <a:tc>
                  <a:txBody>
                    <a:bodyPr/>
                    <a:lstStyle/>
                    <a:p>
                      <a:endParaRPr lang="fr-FR" sz="1400"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43726"/>
                  </a:ext>
                </a:extLst>
              </a:tr>
            </a:tbl>
          </a:graphicData>
        </a:graphic>
      </p:graphicFrame>
      <p:sp>
        <p:nvSpPr>
          <p:cNvPr id="5" name="ZoneTexte 4"/>
          <p:cNvSpPr txBox="1"/>
          <p:nvPr/>
        </p:nvSpPr>
        <p:spPr>
          <a:xfrm>
            <a:off x="1987332" y="75436"/>
            <a:ext cx="9789510" cy="369332"/>
          </a:xfrm>
          <a:prstGeom prst="rect">
            <a:avLst/>
          </a:prstGeom>
          <a:noFill/>
        </p:spPr>
        <p:txBody>
          <a:bodyPr wrap="square" rtlCol="0">
            <a:spAutoFit/>
          </a:bodyPr>
          <a:lstStyle/>
          <a:p>
            <a:r>
              <a:rPr lang="fr-FR" spc="300" dirty="0">
                <a:effectLst>
                  <a:outerShdw blurRad="38100" dist="38100" dir="2700000" algn="tl">
                    <a:srgbClr val="000000">
                      <a:alpha val="43137"/>
                    </a:srgbClr>
                  </a:outerShdw>
                </a:effectLst>
                <a:latin typeface="Agency FB" panose="020B0503020202020204" pitchFamily="34" charset="0"/>
              </a:rPr>
              <a:t>Espace mathématiques – Suivi présentations et réussites – Numération</a:t>
            </a:r>
          </a:p>
        </p:txBody>
      </p:sp>
      <p:sp>
        <p:nvSpPr>
          <p:cNvPr id="7" name="ZoneTexte 6"/>
          <p:cNvSpPr txBox="1"/>
          <p:nvPr/>
        </p:nvSpPr>
        <p:spPr>
          <a:xfrm>
            <a:off x="1534510" y="388883"/>
            <a:ext cx="8250619" cy="830997"/>
          </a:xfrm>
          <a:prstGeom prst="rect">
            <a:avLst/>
          </a:prstGeom>
          <a:noFill/>
        </p:spPr>
        <p:txBody>
          <a:bodyPr wrap="square" rtlCol="0">
            <a:spAutoFit/>
          </a:bodyPr>
          <a:lstStyle/>
          <a:p>
            <a:r>
              <a:rPr lang="fr-FR" sz="1200" b="1" dirty="0"/>
              <a:t>Activité</a:t>
            </a:r>
            <a:r>
              <a:rPr lang="fr-FR" sz="1200" dirty="0"/>
              <a:t> : Découverte des quantités et des symboles chiffrés.</a:t>
            </a:r>
          </a:p>
          <a:p>
            <a:r>
              <a:rPr lang="fr-FR" sz="1200" u="sng" dirty="0"/>
              <a:t>Légende</a:t>
            </a:r>
            <a:r>
              <a:rPr lang="fr-FR" sz="1200" dirty="0"/>
              <a:t> : </a:t>
            </a:r>
          </a:p>
          <a:p>
            <a:r>
              <a:rPr lang="fr-FR" sz="1200" b="1" dirty="0"/>
              <a:t>X</a:t>
            </a:r>
            <a:r>
              <a:rPr lang="fr-FR" sz="1200" dirty="0"/>
              <a:t> = quantité présentée à l’enfant </a:t>
            </a:r>
          </a:p>
          <a:p>
            <a:r>
              <a:rPr lang="fr-FR" sz="1200" b="1" dirty="0">
                <a:sym typeface="Wingdings" panose="05000000000000000000" pitchFamily="2" charset="2"/>
              </a:rPr>
              <a:t></a:t>
            </a:r>
            <a:r>
              <a:rPr lang="fr-FR" sz="1200" dirty="0">
                <a:sym typeface="Wingdings" panose="05000000000000000000" pitchFamily="2" charset="2"/>
              </a:rPr>
              <a:t> = lorsque la croix est entourée, la quantité ou le symbole est connu de l’enfant</a:t>
            </a:r>
            <a:endParaRPr lang="fr-FR" sz="12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1" y="144492"/>
            <a:ext cx="905756" cy="1207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33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982</Words>
  <Application>Microsoft Office PowerPoint</Application>
  <PresentationFormat>Format A4 (210 x 297 mm)</PresentationFormat>
  <Paragraphs>225</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Agency FB</vt:lpstr>
      <vt:lpstr>Arial</vt:lpstr>
      <vt:lpstr>BelleAllureCE</vt:lpstr>
      <vt:lpstr>Calibri</vt:lpstr>
      <vt:lpstr>Calibri Light</vt:lpstr>
      <vt:lpstr>Claire Hand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dc:creator>
  <cp:lastModifiedBy>Gaëlle Lavillat</cp:lastModifiedBy>
  <cp:revision>27</cp:revision>
  <cp:lastPrinted>2022-11-15T13:33:03Z</cp:lastPrinted>
  <dcterms:created xsi:type="dcterms:W3CDTF">2021-10-05T12:05:40Z</dcterms:created>
  <dcterms:modified xsi:type="dcterms:W3CDTF">2023-06-17T16:10:32Z</dcterms:modified>
</cp:coreProperties>
</file>