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06" y="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C8B2AE05-90DB-029A-687E-AF9171698707}"/>
              </a:ext>
            </a:extLst>
          </p:cNvPr>
          <p:cNvSpPr txBox="1"/>
          <p:nvPr userDrawn="1"/>
        </p:nvSpPr>
        <p:spPr>
          <a:xfrm>
            <a:off x="-43872" y="6682584"/>
            <a:ext cx="49968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bg1">
                    <a:lumMod val="65000"/>
                  </a:schemeClr>
                </a:solidFill>
              </a:rPr>
              <a:t>Police utilisée dans le document pour l’écriture des chiffres : MDI école des Éditions MDI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420918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30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02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483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311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47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02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81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62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76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B63A5FAE-42FA-43E7-8376-93C544382B01}" type="datetimeFigureOut">
              <a:rPr lang="fr-FR" smtClean="0"/>
              <a:t>07/07/2025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C4619B8C-8C42-4038-9BB6-A952A37E98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00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9688027" y="1893455"/>
            <a:ext cx="307777" cy="49645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fr-FR" sz="800" dirty="0">
                <a:solidFill>
                  <a:schemeClr val="bg1">
                    <a:lumMod val="65000"/>
                  </a:schemeClr>
                </a:solidFill>
              </a:rPr>
              <a:t>http://www.mysticlolly.fr </a:t>
            </a:r>
          </a:p>
        </p:txBody>
      </p:sp>
    </p:spTree>
    <p:extLst>
      <p:ext uri="{BB962C8B-B14F-4D97-AF65-F5344CB8AC3E}">
        <p14:creationId xmlns:p14="http://schemas.microsoft.com/office/powerpoint/2010/main" val="259156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987069"/>
              </p:ext>
            </p:extLst>
          </p:nvPr>
        </p:nvGraphicFramePr>
        <p:xfrm>
          <a:off x="37975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septembre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075500"/>
              </p:ext>
            </p:extLst>
          </p:nvPr>
        </p:nvGraphicFramePr>
        <p:xfrm>
          <a:off x="39726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octobre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VENDREDI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17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756721"/>
              </p:ext>
            </p:extLst>
          </p:nvPr>
        </p:nvGraphicFramePr>
        <p:xfrm>
          <a:off x="29811" y="94593"/>
          <a:ext cx="974520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0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24840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novembre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408271"/>
              </p:ext>
            </p:extLst>
          </p:nvPr>
        </p:nvGraphicFramePr>
        <p:xfrm>
          <a:off x="31562" y="3366453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décembre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MERCREDI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879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96464"/>
              </p:ext>
            </p:extLst>
          </p:nvPr>
        </p:nvGraphicFramePr>
        <p:xfrm>
          <a:off x="52583" y="3359085"/>
          <a:ext cx="9745204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8043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48043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</a:tblGrid>
              <a:tr h="720000">
                <a:tc gridSpan="28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février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SAMEDI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714899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janvier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SAMEDI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031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958278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avril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JEUDI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674750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mars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8752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964123"/>
              </p:ext>
            </p:extLst>
          </p:nvPr>
        </p:nvGraphicFramePr>
        <p:xfrm>
          <a:off x="52583" y="3359085"/>
          <a:ext cx="9745230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84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24841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</a:tblGrid>
              <a:tr h="720000">
                <a:tc gridSpan="30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juin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979114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mai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500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32776"/>
              </p:ext>
            </p:extLst>
          </p:nvPr>
        </p:nvGraphicFramePr>
        <p:xfrm>
          <a:off x="52583" y="3359085"/>
          <a:ext cx="9745222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2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438962071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2012457819"/>
                    </a:ext>
                  </a:extLst>
                </a:gridCol>
                <a:gridCol w="314362">
                  <a:extLst>
                    <a:ext uri="{9D8B030D-6E8A-4147-A177-3AD203B41FA5}">
                      <a16:colId xmlns:a16="http://schemas.microsoft.com/office/drawing/2014/main" val="3991853581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août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LUNDI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521301"/>
              </p:ext>
            </p:extLst>
          </p:nvPr>
        </p:nvGraphicFramePr>
        <p:xfrm>
          <a:off x="52583" y="76715"/>
          <a:ext cx="9745191" cy="325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4361">
                  <a:extLst>
                    <a:ext uri="{9D8B030D-6E8A-4147-A177-3AD203B41FA5}">
                      <a16:colId xmlns:a16="http://schemas.microsoft.com/office/drawing/2014/main" val="382323989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1363433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06531794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36077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98290685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157144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53024557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734049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53785211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60055254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0204311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203028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06016752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48071924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06536360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22005006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2386061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30856570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85593875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428828681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929011628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50464104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523420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6441677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67887647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0975482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975231823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909074059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1145018270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2844840271"/>
                    </a:ext>
                  </a:extLst>
                </a:gridCol>
                <a:gridCol w="314361">
                  <a:extLst>
                    <a:ext uri="{9D8B030D-6E8A-4147-A177-3AD203B41FA5}">
                      <a16:colId xmlns:a16="http://schemas.microsoft.com/office/drawing/2014/main" val="3496604483"/>
                    </a:ext>
                  </a:extLst>
                </a:gridCol>
              </a:tblGrid>
              <a:tr h="720000">
                <a:tc gridSpan="31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Amandine" pitchFamily="2" charset="0"/>
                        </a:rPr>
                        <a:t>Bande</a:t>
                      </a:r>
                      <a:r>
                        <a:rPr lang="fr-FR" baseline="0" dirty="0">
                          <a:latin typeface="Amandine" pitchFamily="2" charset="0"/>
                        </a:rPr>
                        <a:t> à coller sous le mois de juillet</a:t>
                      </a:r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Amandine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6157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19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22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25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26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27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28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29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MDI école" pitchFamily="50" charset="0"/>
                        </a:rPr>
                        <a:t>31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5033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Samedi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>
                          <a:latin typeface="Claire Hand" panose="02000506040000020004" pitchFamily="2" charset="0"/>
                        </a:rPr>
                        <a:t>lundi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sz="1800" kern="1200" dirty="0">
                        <a:solidFill>
                          <a:schemeClr val="dk1"/>
                        </a:solidFill>
                        <a:latin typeface="Claire Hand" panose="02000506040000020004" pitchFamily="2" charset="0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Claire Hand" panose="02000506040000020004" pitchFamily="2" charset="0"/>
                          <a:ea typeface="+mn-ea"/>
                          <a:cs typeface="+mn-cs"/>
                        </a:rPr>
                        <a:t>VENDREDI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80635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01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349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9348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408844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sz="1700" dirty="0">
                <a:solidFill>
                  <a:schemeClr val="tx1"/>
                </a:solidFill>
                <a:latin typeface="Claire Hand" panose="02000506040000020004" pitchFamily="2" charset="0"/>
              </a:rPr>
              <a:t>C’est la rentrée !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8" y="1467753"/>
            <a:ext cx="954484" cy="6658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856661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146157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Halloween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559" y="1330779"/>
            <a:ext cx="1066686" cy="8173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595772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885268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noël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242" y="1330779"/>
            <a:ext cx="642257" cy="8028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119348" y="227548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08844" y="299019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poisson d’avril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71" y="3485731"/>
            <a:ext cx="952753" cy="7817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6329977" y="168154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619473" y="882868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galette des rois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608" y="1507497"/>
            <a:ext cx="1153935" cy="6795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8064182" y="171871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353678" y="886585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36000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chandeleur</a:t>
            </a:r>
          </a:p>
          <a:p>
            <a:pPr algn="ctr"/>
            <a:endParaRPr lang="fr-FR" sz="28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322" y="1264414"/>
            <a:ext cx="1106321" cy="9192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2856662" y="2276076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2146157" y="2988174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pâques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615" y="3342175"/>
            <a:ext cx="1437290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31487AAC-F68D-ADB7-F28E-BB4BE81822EB}"/>
              </a:ext>
            </a:extLst>
          </p:cNvPr>
          <p:cNvGrpSpPr/>
          <p:nvPr/>
        </p:nvGrpSpPr>
        <p:grpSpPr>
          <a:xfrm>
            <a:off x="2069210" y="4561843"/>
            <a:ext cx="1734207" cy="2078442"/>
            <a:chOff x="4523642" y="3638647"/>
            <a:chExt cx="1734207" cy="2078442"/>
          </a:xfrm>
        </p:grpSpPr>
        <p:sp>
          <p:nvSpPr>
            <p:cNvPr id="23" name="Rectangle 22"/>
            <p:cNvSpPr/>
            <p:nvPr/>
          </p:nvSpPr>
          <p:spPr>
            <a:xfrm>
              <a:off x="5234147" y="3638647"/>
              <a:ext cx="313200" cy="720000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23642" y="4350745"/>
              <a:ext cx="1734207" cy="13663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r>
                <a:rPr lang="fr-FR" dirty="0">
                  <a:solidFill>
                    <a:schemeClr val="tx1"/>
                  </a:solidFill>
                  <a:latin typeface="Claire Hand" panose="02000506040000020004" pitchFamily="2" charset="0"/>
                </a:rPr>
                <a:t>automne</a:t>
              </a:r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  <a:p>
              <a:pPr algn="ctr"/>
              <a:endParaRPr lang="fr-FR" sz="1200" dirty="0">
                <a:solidFill>
                  <a:schemeClr val="tx1"/>
                </a:solidFill>
                <a:latin typeface="Claire Hand" panose="02000506040000020004" pitchFamily="2" charset="0"/>
              </a:endParaRPr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7224" y="4704747"/>
              <a:ext cx="1647042" cy="84161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6" name="Rectangle 25"/>
          <p:cNvSpPr/>
          <p:nvPr/>
        </p:nvSpPr>
        <p:spPr>
          <a:xfrm>
            <a:off x="4512302" y="4560978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3801797" y="5273076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hiver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928" y="5627078"/>
            <a:ext cx="1455944" cy="8416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" name="Rectangle 28"/>
          <p:cNvSpPr/>
          <p:nvPr/>
        </p:nvSpPr>
        <p:spPr>
          <a:xfrm>
            <a:off x="6243269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5532764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printemps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83" y="5560389"/>
            <a:ext cx="1248168" cy="9767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" name="Rectangle 31"/>
          <p:cNvSpPr/>
          <p:nvPr/>
        </p:nvSpPr>
        <p:spPr>
          <a:xfrm>
            <a:off x="1047128" y="4561843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336623" y="5273941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été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89" y="5656933"/>
            <a:ext cx="1083297" cy="88017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A7F55399-97BF-038F-3AEE-646231F9C7BF}"/>
              </a:ext>
            </a:extLst>
          </p:cNvPr>
          <p:cNvSpPr/>
          <p:nvPr/>
        </p:nvSpPr>
        <p:spPr>
          <a:xfrm>
            <a:off x="4595771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81F7E9F-89BA-59A9-6093-9D165EF643FB}"/>
              </a:ext>
            </a:extLst>
          </p:cNvPr>
          <p:cNvSpPr/>
          <p:nvPr/>
        </p:nvSpPr>
        <p:spPr>
          <a:xfrm>
            <a:off x="3885266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Armistice 1918</a:t>
            </a:r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E56AAD1E-7964-E018-3310-650D045DEE3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52151" y="3340151"/>
            <a:ext cx="400435" cy="8416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7F26D094-B23A-B226-23A8-F14EBFC2594B}"/>
              </a:ext>
            </a:extLst>
          </p:cNvPr>
          <p:cNvSpPr txBox="1"/>
          <p:nvPr/>
        </p:nvSpPr>
        <p:spPr>
          <a:xfrm>
            <a:off x="7753739" y="2911151"/>
            <a:ext cx="1884783" cy="2677656"/>
          </a:xfrm>
          <a:custGeom>
            <a:avLst/>
            <a:gdLst>
              <a:gd name="connsiteX0" fmla="*/ 0 w 1884783"/>
              <a:gd name="connsiteY0" fmla="*/ 0 h 2677656"/>
              <a:gd name="connsiteX1" fmla="*/ 590565 w 1884783"/>
              <a:gd name="connsiteY1" fmla="*/ 0 h 2677656"/>
              <a:gd name="connsiteX2" fmla="*/ 1181131 w 1884783"/>
              <a:gd name="connsiteY2" fmla="*/ 0 h 2677656"/>
              <a:gd name="connsiteX3" fmla="*/ 1884783 w 1884783"/>
              <a:gd name="connsiteY3" fmla="*/ 0 h 2677656"/>
              <a:gd name="connsiteX4" fmla="*/ 1884783 w 1884783"/>
              <a:gd name="connsiteY4" fmla="*/ 669414 h 2677656"/>
              <a:gd name="connsiteX5" fmla="*/ 1884783 w 1884783"/>
              <a:gd name="connsiteY5" fmla="*/ 1392381 h 2677656"/>
              <a:gd name="connsiteX6" fmla="*/ 1884783 w 1884783"/>
              <a:gd name="connsiteY6" fmla="*/ 2088572 h 2677656"/>
              <a:gd name="connsiteX7" fmla="*/ 1884783 w 1884783"/>
              <a:gd name="connsiteY7" fmla="*/ 2677656 h 2677656"/>
              <a:gd name="connsiteX8" fmla="*/ 1218826 w 1884783"/>
              <a:gd name="connsiteY8" fmla="*/ 2677656 h 2677656"/>
              <a:gd name="connsiteX9" fmla="*/ 590565 w 1884783"/>
              <a:gd name="connsiteY9" fmla="*/ 2677656 h 2677656"/>
              <a:gd name="connsiteX10" fmla="*/ 0 w 1884783"/>
              <a:gd name="connsiteY10" fmla="*/ 2677656 h 2677656"/>
              <a:gd name="connsiteX11" fmla="*/ 0 w 1884783"/>
              <a:gd name="connsiteY11" fmla="*/ 2088572 h 2677656"/>
              <a:gd name="connsiteX12" fmla="*/ 0 w 1884783"/>
              <a:gd name="connsiteY12" fmla="*/ 1419158 h 2677656"/>
              <a:gd name="connsiteX13" fmla="*/ 0 w 1884783"/>
              <a:gd name="connsiteY13" fmla="*/ 749744 h 2677656"/>
              <a:gd name="connsiteX14" fmla="*/ 0 w 1884783"/>
              <a:gd name="connsiteY14" fmla="*/ 0 h 267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84783" h="2677656" extrusionOk="0">
                <a:moveTo>
                  <a:pt x="0" y="0"/>
                </a:moveTo>
                <a:cubicBezTo>
                  <a:pt x="191130" y="16803"/>
                  <a:pt x="361235" y="-1441"/>
                  <a:pt x="590565" y="0"/>
                </a:cubicBezTo>
                <a:cubicBezTo>
                  <a:pt x="819895" y="1441"/>
                  <a:pt x="1052526" y="27155"/>
                  <a:pt x="1181131" y="0"/>
                </a:cubicBezTo>
                <a:cubicBezTo>
                  <a:pt x="1309736" y="-27155"/>
                  <a:pt x="1534371" y="31"/>
                  <a:pt x="1884783" y="0"/>
                </a:cubicBezTo>
                <a:cubicBezTo>
                  <a:pt x="1901075" y="219657"/>
                  <a:pt x="1902807" y="472352"/>
                  <a:pt x="1884783" y="669414"/>
                </a:cubicBezTo>
                <a:cubicBezTo>
                  <a:pt x="1866759" y="866476"/>
                  <a:pt x="1911047" y="1050246"/>
                  <a:pt x="1884783" y="1392381"/>
                </a:cubicBezTo>
                <a:cubicBezTo>
                  <a:pt x="1858519" y="1734516"/>
                  <a:pt x="1870915" y="1902985"/>
                  <a:pt x="1884783" y="2088572"/>
                </a:cubicBezTo>
                <a:cubicBezTo>
                  <a:pt x="1898651" y="2274159"/>
                  <a:pt x="1880764" y="2390356"/>
                  <a:pt x="1884783" y="2677656"/>
                </a:cubicBezTo>
                <a:cubicBezTo>
                  <a:pt x="1749331" y="2670455"/>
                  <a:pt x="1364016" y="2657567"/>
                  <a:pt x="1218826" y="2677656"/>
                </a:cubicBezTo>
                <a:cubicBezTo>
                  <a:pt x="1073636" y="2697745"/>
                  <a:pt x="826919" y="2670687"/>
                  <a:pt x="590565" y="2677656"/>
                </a:cubicBezTo>
                <a:cubicBezTo>
                  <a:pt x="354211" y="2684625"/>
                  <a:pt x="177384" y="2703193"/>
                  <a:pt x="0" y="2677656"/>
                </a:cubicBezTo>
                <a:cubicBezTo>
                  <a:pt x="-15266" y="2487502"/>
                  <a:pt x="28127" y="2226830"/>
                  <a:pt x="0" y="2088572"/>
                </a:cubicBezTo>
                <a:cubicBezTo>
                  <a:pt x="-28127" y="1950314"/>
                  <a:pt x="20526" y="1593146"/>
                  <a:pt x="0" y="1419158"/>
                </a:cubicBezTo>
                <a:cubicBezTo>
                  <a:pt x="-20526" y="1245170"/>
                  <a:pt x="-4446" y="1063963"/>
                  <a:pt x="0" y="749744"/>
                </a:cubicBezTo>
                <a:cubicBezTo>
                  <a:pt x="4446" y="435525"/>
                  <a:pt x="10302" y="201829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1620096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u="sng" dirty="0">
                <a:latin typeface="MDI école" pitchFamily="50" charset="0"/>
              </a:rPr>
              <a:t>Dates 2024-2025 :</a:t>
            </a:r>
          </a:p>
          <a:p>
            <a:endParaRPr lang="fr-FR" sz="1200" dirty="0">
              <a:latin typeface="MDI école" pitchFamily="50" charset="0"/>
            </a:endParaRPr>
          </a:p>
          <a:p>
            <a:r>
              <a:rPr lang="fr-FR" sz="1200" dirty="0">
                <a:latin typeface="MDI école" pitchFamily="50" charset="0"/>
              </a:rPr>
              <a:t>Rentrée : 2/09</a:t>
            </a:r>
          </a:p>
          <a:p>
            <a:r>
              <a:rPr lang="fr-FR" sz="1200" dirty="0">
                <a:latin typeface="MDI école" pitchFamily="50" charset="0"/>
              </a:rPr>
              <a:t>Halloween : 31/10</a:t>
            </a:r>
          </a:p>
          <a:p>
            <a:r>
              <a:rPr lang="fr-FR" sz="1200" dirty="0">
                <a:latin typeface="MDI école" pitchFamily="50" charset="0"/>
              </a:rPr>
              <a:t>Armistice : 11/11</a:t>
            </a:r>
          </a:p>
          <a:p>
            <a:r>
              <a:rPr lang="fr-FR" sz="1200" dirty="0">
                <a:latin typeface="MDI école" pitchFamily="50" charset="0"/>
              </a:rPr>
              <a:t>Noël : 25/12</a:t>
            </a:r>
          </a:p>
          <a:p>
            <a:r>
              <a:rPr lang="fr-FR" sz="1200" dirty="0">
                <a:latin typeface="MDI école" pitchFamily="50" charset="0"/>
              </a:rPr>
              <a:t>Galette : 05/01</a:t>
            </a:r>
          </a:p>
          <a:p>
            <a:r>
              <a:rPr lang="fr-FR" sz="1200" dirty="0">
                <a:latin typeface="MDI école" pitchFamily="50" charset="0"/>
              </a:rPr>
              <a:t>Chandeleur : 2/02</a:t>
            </a:r>
          </a:p>
          <a:p>
            <a:r>
              <a:rPr lang="fr-FR" sz="1200" dirty="0">
                <a:latin typeface="MDI école" pitchFamily="50" charset="0"/>
              </a:rPr>
              <a:t>Mardi gras : 4/03</a:t>
            </a:r>
          </a:p>
          <a:p>
            <a:r>
              <a:rPr lang="fr-FR" sz="1200" dirty="0">
                <a:latin typeface="MDI école" pitchFamily="50" charset="0"/>
              </a:rPr>
              <a:t>Pâques : 20/04</a:t>
            </a:r>
          </a:p>
          <a:p>
            <a:r>
              <a:rPr lang="fr-FR" sz="1200" dirty="0">
                <a:latin typeface="MDI école" pitchFamily="50" charset="0"/>
              </a:rPr>
              <a:t>Automne : 22/09</a:t>
            </a:r>
          </a:p>
          <a:p>
            <a:r>
              <a:rPr lang="fr-FR" sz="1200" dirty="0">
                <a:latin typeface="MDI école" pitchFamily="50" charset="0"/>
              </a:rPr>
              <a:t>Hiver : 21/12</a:t>
            </a:r>
          </a:p>
          <a:p>
            <a:r>
              <a:rPr lang="fr-FR" sz="1200" dirty="0">
                <a:latin typeface="MDI école" pitchFamily="50" charset="0"/>
              </a:rPr>
              <a:t>Printemps : 20/03</a:t>
            </a:r>
          </a:p>
          <a:p>
            <a:r>
              <a:rPr lang="fr-FR" sz="1200" dirty="0">
                <a:latin typeface="MDI école" pitchFamily="50" charset="0"/>
              </a:rPr>
              <a:t>Été : 21/06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EDFD340-68BC-8367-CB83-21ECB30CB09A}"/>
              </a:ext>
            </a:extLst>
          </p:cNvPr>
          <p:cNvSpPr/>
          <p:nvPr/>
        </p:nvSpPr>
        <p:spPr>
          <a:xfrm>
            <a:off x="6331682" y="2274052"/>
            <a:ext cx="313200" cy="720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4808ABB-EA55-A28D-667E-0BE809F187DB}"/>
              </a:ext>
            </a:extLst>
          </p:cNvPr>
          <p:cNvSpPr/>
          <p:nvPr/>
        </p:nvSpPr>
        <p:spPr>
          <a:xfrm>
            <a:off x="5621177" y="2986150"/>
            <a:ext cx="1734207" cy="136634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r>
              <a:rPr lang="fr-FR" dirty="0">
                <a:solidFill>
                  <a:schemeClr val="tx1"/>
                </a:solidFill>
                <a:latin typeface="Claire Hand" panose="02000506040000020004" pitchFamily="2" charset="0"/>
              </a:rPr>
              <a:t>Mardi gras</a:t>
            </a: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  <a:p>
            <a:pPr algn="ctr"/>
            <a:endParaRPr lang="fr-FR" sz="1200" dirty="0">
              <a:solidFill>
                <a:schemeClr val="tx1"/>
              </a:solidFill>
              <a:latin typeface="Claire Hand" panose="02000506040000020004" pitchFamily="2" charset="0"/>
            </a:endParaRP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8C1CF0B8-221B-AA8D-63A3-1A62E5318E3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80"/>
          <a:stretch/>
        </p:blipFill>
        <p:spPr>
          <a:xfrm>
            <a:off x="5909608" y="3380515"/>
            <a:ext cx="1071988" cy="8117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44299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1871</TotalTime>
  <Words>887</Words>
  <Application>Microsoft Office PowerPoint</Application>
  <PresentationFormat>Format A4 (210 x 297 mm)</PresentationFormat>
  <Paragraphs>804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Amandine</vt:lpstr>
      <vt:lpstr>Arial</vt:lpstr>
      <vt:lpstr>Calibri</vt:lpstr>
      <vt:lpstr>Claire Hand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direction</dc:creator>
  <cp:lastModifiedBy>Utilisateur</cp:lastModifiedBy>
  <cp:revision>40</cp:revision>
  <cp:lastPrinted>2023-03-07T13:55:04Z</cp:lastPrinted>
  <dcterms:created xsi:type="dcterms:W3CDTF">2020-08-28T11:45:08Z</dcterms:created>
  <dcterms:modified xsi:type="dcterms:W3CDTF">2025-07-07T16:01:12Z</dcterms:modified>
</cp:coreProperties>
</file>