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660"/>
  </p:normalViewPr>
  <p:slideViewPr>
    <p:cSldViewPr>
      <p:cViewPr>
        <p:scale>
          <a:sx n="100" d="100"/>
          <a:sy n="100" d="100"/>
        </p:scale>
        <p:origin x="-1848" y="-4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8481392" y="6657486"/>
            <a:ext cx="1872208" cy="20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</a:rPr>
              <a:t>www.mysticlolly.fr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8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0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6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28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5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5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69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43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E50E-321A-41FF-88CB-D291278F4DCB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6933-D328-437A-A0D2-2739D0B36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05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323" y="102863"/>
            <a:ext cx="4434645" cy="235458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839231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4"/>
          <p:cNvSpPr/>
          <p:nvPr/>
        </p:nvSpPr>
        <p:spPr>
          <a:xfrm>
            <a:off x="344487" y="201710"/>
            <a:ext cx="4195163" cy="72761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010" h="908574">
                <a:moveTo>
                  <a:pt x="55418" y="138546"/>
                </a:moveTo>
                <a:lnTo>
                  <a:pt x="5342446" y="0"/>
                </a:lnTo>
                <a:lnTo>
                  <a:pt x="5384010" y="714610"/>
                </a:lnTo>
                <a:lnTo>
                  <a:pt x="0" y="908574"/>
                </a:lnTo>
                <a:lnTo>
                  <a:pt x="55418" y="1385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36010" y="394387"/>
            <a:ext cx="318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la fin de la période 1, je sais :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4622" y="158454"/>
            <a:ext cx="821388" cy="81042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20976963">
            <a:off x="490784" y="246885"/>
            <a:ext cx="82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CE2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08942"/>
              </p:ext>
            </p:extLst>
          </p:nvPr>
        </p:nvGraphicFramePr>
        <p:xfrm>
          <a:off x="215512" y="2497409"/>
          <a:ext cx="4545098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72992"/>
                <a:gridCol w="3384376"/>
                <a:gridCol w="295910"/>
                <a:gridCol w="295910"/>
                <a:gridCol w="295910"/>
              </a:tblGrid>
              <a:tr h="13950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athématiques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i="1" smtClean="0"/>
                        <a:t>Num.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crire en chiffres</a:t>
                      </a:r>
                      <a:r>
                        <a:rPr lang="fr-FR" sz="1000" baseline="0" dirty="0" smtClean="0"/>
                        <a:t> et en lettres les nombres jusqu’à 1000.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</a:t>
                      </a:r>
                      <a:r>
                        <a:rPr lang="fr-FR" sz="1000" b="0" baseline="0" dirty="0" smtClean="0"/>
                        <a:t> rapidement les doubles et les moitiés de nombres familiers.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815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L</a:t>
                      </a:r>
                      <a:r>
                        <a:rPr lang="fr-FR" sz="1000" b="0" dirty="0" smtClean="0"/>
                        <a:t>a</a:t>
                      </a:r>
                      <a:r>
                        <a:rPr lang="fr-FR" sz="1000" b="0" baseline="0" dirty="0" smtClean="0"/>
                        <a:t> valeur des chiffres dans les nombres &lt; 1000. (unités, dizaines, centaines)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Calc.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 des sommes</a:t>
                      </a:r>
                      <a:r>
                        <a:rPr lang="fr-FR" sz="1000" b="0" baseline="0" dirty="0" smtClean="0"/>
                        <a:t> de nombres entiers &lt; 1000 en ligne ou en colonnes.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1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</a:t>
                      </a:r>
                      <a:r>
                        <a:rPr lang="fr-FR" sz="1000" b="0" baseline="0" dirty="0" smtClean="0"/>
                        <a:t> mentalement des produits &lt; 20.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Mes.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M</a:t>
                      </a:r>
                      <a:r>
                        <a:rPr lang="fr-FR" sz="1000" dirty="0" smtClean="0"/>
                        <a:t>esurer des segments avec</a:t>
                      </a:r>
                      <a:r>
                        <a:rPr lang="fr-FR" sz="1000" baseline="0" dirty="0" smtClean="0"/>
                        <a:t> la règle graduée.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alculer la longueur d’une ligne brisée.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U</a:t>
                      </a:r>
                      <a:r>
                        <a:rPr lang="fr-FR" sz="1000" dirty="0" smtClean="0"/>
                        <a:t>tiliser l’équivalence 1 m = 100 cm.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F</a:t>
                      </a:r>
                      <a:r>
                        <a:rPr lang="fr-FR" sz="1000" dirty="0" smtClean="0"/>
                        <a:t>aire des conversions</a:t>
                      </a:r>
                      <a:r>
                        <a:rPr lang="fr-FR" sz="1000" baseline="0" dirty="0" smtClean="0"/>
                        <a:t> pour  trouver la longueur d’une ligne brisée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92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Géom.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U</a:t>
                      </a:r>
                      <a:r>
                        <a:rPr lang="fr-FR" sz="1000" b="0" dirty="0" smtClean="0"/>
                        <a:t>tiliser le compas pour tracer un cercle en connaissant</a:t>
                      </a:r>
                      <a:r>
                        <a:rPr lang="fr-FR" sz="1000" b="0" baseline="0" dirty="0" smtClean="0"/>
                        <a:t> son centre et un point ou son centre et son rayon.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econnaitre</a:t>
                      </a:r>
                      <a:r>
                        <a:rPr lang="fr-FR" sz="1000" b="0" baseline="0" dirty="0" smtClean="0"/>
                        <a:t> et nommer un carré, un rectangle à partir d’une description (nombre de côtés, angles droits…).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écrire un rectangle.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77097"/>
              </p:ext>
            </p:extLst>
          </p:nvPr>
        </p:nvGraphicFramePr>
        <p:xfrm>
          <a:off x="5097016" y="102863"/>
          <a:ext cx="4606429" cy="29859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30589"/>
                <a:gridCol w="3467785"/>
                <a:gridCol w="302685"/>
                <a:gridCol w="302685"/>
                <a:gridCol w="302685"/>
              </a:tblGrid>
              <a:tr h="12511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rançais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Voc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</a:t>
                      </a:r>
                      <a:r>
                        <a:rPr lang="fr-FR" sz="1000" dirty="0" smtClean="0"/>
                        <a:t>’ordre alphabétique.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anger les mots dans l’ordre alphabétique.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815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Gram.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econnaitre</a:t>
                      </a:r>
                      <a:r>
                        <a:rPr lang="fr-FR" sz="1000" baseline="0" dirty="0" smtClean="0"/>
                        <a:t> une phrase.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015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i="0" dirty="0" smtClean="0"/>
                        <a:t>L</a:t>
                      </a:r>
                      <a:r>
                        <a:rPr lang="fr-FR" sz="1000" i="0" dirty="0" smtClean="0"/>
                        <a:t>es différents</a:t>
                      </a:r>
                      <a:r>
                        <a:rPr lang="fr-FR" sz="1000" i="0" baseline="0" dirty="0" smtClean="0"/>
                        <a:t> types de phrases.</a:t>
                      </a:r>
                      <a:endParaRPr lang="fr-FR" sz="1000" i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 sz="1000" i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i="0" dirty="0" smtClean="0"/>
                        <a:t>R</a:t>
                      </a:r>
                      <a:r>
                        <a:rPr lang="fr-FR" sz="1000" i="0" dirty="0" smtClean="0"/>
                        <a:t>etrouver</a:t>
                      </a:r>
                      <a:r>
                        <a:rPr lang="fr-FR" sz="1000" i="0" baseline="0" dirty="0" smtClean="0"/>
                        <a:t> le verbe dans la phrase.</a:t>
                      </a:r>
                      <a:endParaRPr lang="fr-FR" sz="1000" i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i="0" dirty="0" smtClean="0"/>
                        <a:t>U</a:t>
                      </a:r>
                      <a:r>
                        <a:rPr lang="fr-FR" sz="1000" i="0" dirty="0" smtClean="0"/>
                        <a:t>tiliser la phrase négative</a:t>
                      </a:r>
                      <a:r>
                        <a:rPr lang="fr-FR" sz="1000" i="0" baseline="0" dirty="0" smtClean="0"/>
                        <a:t> pour trouver le verbe.</a:t>
                      </a:r>
                      <a:endParaRPr lang="fr-FR" sz="1000" i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641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Conj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si une phrase est au passé, au présent ou au futur.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Orth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especter la correspondance lettres/sons.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istinguer les sons [s] et [z].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416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Réd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crire </a:t>
                      </a:r>
                      <a:r>
                        <a:rPr lang="fr-FR" sz="1000" baseline="0" dirty="0" smtClean="0"/>
                        <a:t>une carte d’identité pour me présenter à nos correspondants.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44485" y="1071027"/>
            <a:ext cx="419516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+mj-lt"/>
              </a:rPr>
              <a:t>Au cours de cette période, je vais devoir apprendre à maitriser ces compétences. Je colorie :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00CC00"/>
                </a:solidFill>
                <a:latin typeface="+mj-lt"/>
              </a:rPr>
              <a:t>vert</a:t>
            </a:r>
            <a:r>
              <a:rPr lang="fr-FR" sz="1050" b="1" dirty="0" smtClean="0">
                <a:latin typeface="+mj-lt"/>
              </a:rPr>
              <a:t> : j’ai su faire.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FF00"/>
                </a:solidFill>
                <a:latin typeface="+mj-lt"/>
              </a:rPr>
              <a:t>jaune</a:t>
            </a:r>
            <a:r>
              <a:rPr lang="fr-FR" sz="1050" b="1" dirty="0" smtClean="0">
                <a:latin typeface="+mj-lt"/>
              </a:rPr>
              <a:t> : </a:t>
            </a:r>
            <a:r>
              <a:rPr lang="fr-FR" sz="1050" b="1" dirty="0">
                <a:latin typeface="+mj-lt"/>
              </a:rPr>
              <a:t>j’y suis presque.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9900"/>
                </a:solidFill>
                <a:latin typeface="+mj-lt"/>
              </a:rPr>
              <a:t>orange</a:t>
            </a:r>
            <a:r>
              <a:rPr lang="fr-FR" sz="1050" b="1" dirty="0" smtClean="0">
                <a:latin typeface="+mj-lt"/>
              </a:rPr>
              <a:t> : je dois encore progresser.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0000"/>
                </a:solidFill>
                <a:latin typeface="+mj-lt"/>
              </a:rPr>
              <a:t>rouge</a:t>
            </a:r>
            <a:r>
              <a:rPr lang="fr-FR" sz="1050" b="1" dirty="0" smtClean="0">
                <a:latin typeface="+mj-lt"/>
              </a:rPr>
              <a:t> : je n’ai pas compris.</a:t>
            </a:r>
          </a:p>
          <a:p>
            <a:r>
              <a:rPr lang="fr-FR" sz="1050" b="1" dirty="0" smtClean="0">
                <a:latin typeface="+mj-lt"/>
              </a:rPr>
              <a:t>Pour chacune de ces compétences, j’ai droit à </a:t>
            </a:r>
            <a:r>
              <a:rPr lang="fr-FR" sz="1050" b="1" u="sng" dirty="0" smtClean="0">
                <a:latin typeface="+mj-lt"/>
              </a:rPr>
              <a:t>3 essais</a:t>
            </a:r>
            <a:r>
              <a:rPr lang="fr-FR" sz="1050" b="1" dirty="0" smtClean="0">
                <a:latin typeface="+mj-lt"/>
              </a:rPr>
              <a:t>.</a:t>
            </a:r>
            <a:endParaRPr lang="fr-FR" sz="1050" b="1" dirty="0">
              <a:latin typeface="+mj-lt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5013176"/>
            <a:ext cx="2376264" cy="1176388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71070"/>
              </p:ext>
            </p:extLst>
          </p:nvPr>
        </p:nvGraphicFramePr>
        <p:xfrm>
          <a:off x="5097016" y="3573016"/>
          <a:ext cx="4608511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694559"/>
                <a:gridCol w="276394"/>
                <a:gridCol w="318779"/>
                <a:gridCol w="318779"/>
              </a:tblGrid>
              <a:tr h="12511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oésie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sans</a:t>
                      </a:r>
                      <a:r>
                        <a:rPr lang="fr-FR" sz="1000" baseline="0" dirty="0" smtClean="0"/>
                        <a:t> erreur une poésie choisie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une deuxième poésie choisie</a:t>
                      </a:r>
                      <a:r>
                        <a:rPr lang="fr-FR" sz="1000" baseline="0" dirty="0" smtClean="0"/>
                        <a:t>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097016" y="602967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Je m’engage à effectuer ces évaluations au cours de la période.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Signature de l’élève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 :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14" name="Ellipse 13"/>
          <p:cNvSpPr/>
          <p:nvPr/>
        </p:nvSpPr>
        <p:spPr>
          <a:xfrm rot="20589023">
            <a:off x="8252551" y="5942557"/>
            <a:ext cx="1540817" cy="6526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410892" y="5945737"/>
            <a:ext cx="1224136" cy="6463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25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323" y="102863"/>
            <a:ext cx="4434645" cy="235458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839231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4"/>
          <p:cNvSpPr/>
          <p:nvPr/>
        </p:nvSpPr>
        <p:spPr>
          <a:xfrm>
            <a:off x="344487" y="201710"/>
            <a:ext cx="4195163" cy="72761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010" h="908574">
                <a:moveTo>
                  <a:pt x="55418" y="138546"/>
                </a:moveTo>
                <a:lnTo>
                  <a:pt x="5342446" y="0"/>
                </a:lnTo>
                <a:lnTo>
                  <a:pt x="5384010" y="714610"/>
                </a:lnTo>
                <a:lnTo>
                  <a:pt x="0" y="908574"/>
                </a:lnTo>
                <a:lnTo>
                  <a:pt x="55418" y="1385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36010" y="394387"/>
            <a:ext cx="318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la fin de la </a:t>
            </a:r>
            <a:r>
              <a:rPr lang="fr-FR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période 2,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je sais :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4622" y="158454"/>
            <a:ext cx="821388" cy="81042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20976963">
            <a:off x="490784" y="246885"/>
            <a:ext cx="82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CE2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537602"/>
              </p:ext>
            </p:extLst>
          </p:nvPr>
        </p:nvGraphicFramePr>
        <p:xfrm>
          <a:off x="215512" y="2573609"/>
          <a:ext cx="4545098" cy="4084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72992"/>
                <a:gridCol w="3384376"/>
                <a:gridCol w="295910"/>
                <a:gridCol w="295910"/>
                <a:gridCol w="295910"/>
              </a:tblGrid>
              <a:tr h="13950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athématiques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smtClean="0"/>
                        <a:t>Num.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crire en chiffres</a:t>
                      </a:r>
                      <a:r>
                        <a:rPr lang="fr-FR" sz="1000" baseline="0" dirty="0" smtClean="0"/>
                        <a:t> et en lettres les nombres jusqu’à 1000.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anger et comparer</a:t>
                      </a:r>
                      <a:r>
                        <a:rPr lang="fr-FR" sz="1000" b="0" baseline="0" dirty="0" smtClean="0"/>
                        <a:t> des nombres jusqu’à 1000.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rowSpan="5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Calc.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 des différences </a:t>
                      </a:r>
                      <a:r>
                        <a:rPr lang="fr-FR" sz="1000" b="0" baseline="0" dirty="0" smtClean="0"/>
                        <a:t>de nombres entiers &lt; 1000 en ligne ou en colonnes.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 des compléments ou des</a:t>
                      </a:r>
                      <a:r>
                        <a:rPr lang="fr-FR" sz="1000" b="0" baseline="0" dirty="0" smtClean="0"/>
                        <a:t> différences.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</a:t>
                      </a:r>
                      <a:r>
                        <a:rPr lang="fr-FR" sz="1000" b="0" dirty="0" smtClean="0"/>
                        <a:t>jouter ou soustraire un nombre à 1 chiffre.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M</a:t>
                      </a:r>
                      <a:r>
                        <a:rPr lang="fr-FR" sz="1000" b="0" dirty="0" smtClean="0"/>
                        <a:t>ultiplier</a:t>
                      </a:r>
                      <a:r>
                        <a:rPr lang="fr-FR" sz="1000" b="0" baseline="0" dirty="0" smtClean="0"/>
                        <a:t> par 10 : calcul de produits, produits à compléter.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1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estituer les tables de multiplication de 2, 4 et 5.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Mes.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onstruire un segment</a:t>
                      </a:r>
                      <a:r>
                        <a:rPr lang="fr-FR" sz="1000" baseline="0" dirty="0" smtClean="0"/>
                        <a:t> de longueur donnée en cm et </a:t>
                      </a:r>
                      <a:r>
                        <a:rPr lang="fr-FR" sz="1000" baseline="0" dirty="0" err="1" smtClean="0"/>
                        <a:t>mm.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alculer avec des longueurs en cm et en </a:t>
                      </a:r>
                      <a:r>
                        <a:rPr lang="fr-FR" sz="1000" dirty="0" err="1" smtClean="0"/>
                        <a:t>mm.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U</a:t>
                      </a:r>
                      <a:r>
                        <a:rPr lang="fr-FR" sz="1000" dirty="0" smtClean="0"/>
                        <a:t>tiliser la notion</a:t>
                      </a:r>
                      <a:r>
                        <a:rPr lang="fr-FR" sz="1000" baseline="0" dirty="0" smtClean="0"/>
                        <a:t> de périmètre pour calculer des longueurs.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éterminer des dates en fonction de durées en jours et mois.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92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Géom.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U</a:t>
                      </a:r>
                      <a:r>
                        <a:rPr lang="fr-FR" sz="1000" b="0" dirty="0" smtClean="0"/>
                        <a:t>tiliser</a:t>
                      </a:r>
                      <a:r>
                        <a:rPr lang="fr-FR" sz="1000" b="0" baseline="0" dirty="0" smtClean="0"/>
                        <a:t> l’équerre pour identifier un angle droit.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T</a:t>
                      </a:r>
                      <a:r>
                        <a:rPr lang="fr-FR" sz="1000" b="0" dirty="0" smtClean="0"/>
                        <a:t>racer un angle</a:t>
                      </a:r>
                      <a:r>
                        <a:rPr lang="fr-FR" sz="1000" b="0" baseline="0" dirty="0" smtClean="0"/>
                        <a:t> droit et construire un triangle rectangle.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eproduire un polygone</a:t>
                      </a:r>
                      <a:r>
                        <a:rPr lang="fr-FR" sz="1000" b="0" baseline="0" dirty="0" smtClean="0"/>
                        <a:t> sur un quadrillage.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econnaitre et décrire un rectangle.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17174"/>
              </p:ext>
            </p:extLst>
          </p:nvPr>
        </p:nvGraphicFramePr>
        <p:xfrm>
          <a:off x="5097016" y="102863"/>
          <a:ext cx="4606429" cy="25012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30589"/>
                <a:gridCol w="3467785"/>
                <a:gridCol w="302685"/>
                <a:gridCol w="302685"/>
                <a:gridCol w="302685"/>
              </a:tblGrid>
              <a:tr h="12511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rançais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21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Voc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I</a:t>
                      </a:r>
                      <a:r>
                        <a:rPr lang="fr-FR" sz="1000" b="0" dirty="0" smtClean="0"/>
                        <a:t>dentifier</a:t>
                      </a:r>
                      <a:r>
                        <a:rPr lang="fr-FR" sz="1000" dirty="0" smtClean="0"/>
                        <a:t> les différents sens d’un mot.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Gram.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écouvrir et manipuler le sujet du verbe dans</a:t>
                      </a:r>
                      <a:r>
                        <a:rPr lang="fr-FR" sz="1000" baseline="0" dirty="0" smtClean="0"/>
                        <a:t> une phrase.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none" dirty="0" smtClean="0"/>
                        <a:t>U</a:t>
                      </a:r>
                      <a:r>
                        <a:rPr lang="fr-FR" sz="1000" b="0" u="none" dirty="0" smtClean="0"/>
                        <a:t>tiliser les pronoms personnels sujet.</a:t>
                      </a:r>
                      <a:endParaRPr lang="fr-FR" sz="1000" b="1" u="none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416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Conj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</a:t>
                      </a:r>
                      <a:r>
                        <a:rPr lang="fr-FR" sz="1000" dirty="0" smtClean="0"/>
                        <a:t>ccorder le verbe avec son sujet.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Orth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crire les sons [g] et [j].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crire le</a:t>
                      </a:r>
                      <a:r>
                        <a:rPr lang="fr-FR" sz="1000" baseline="0" dirty="0" smtClean="0"/>
                        <a:t> son [k].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Réd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onnaitre le genre</a:t>
                      </a:r>
                      <a:r>
                        <a:rPr lang="fr-FR" sz="1000" b="0" baseline="0" dirty="0" smtClean="0"/>
                        <a:t> du conte.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édiger un conte.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44485" y="1071027"/>
            <a:ext cx="419516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+mj-lt"/>
              </a:rPr>
              <a:t>Au cours de cette période, je vais devoir apprendre à maitriser ces compétences. Je colorie :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00CC00"/>
                </a:solidFill>
                <a:latin typeface="+mj-lt"/>
              </a:rPr>
              <a:t>vert</a:t>
            </a:r>
            <a:r>
              <a:rPr lang="fr-FR" sz="1050" b="1" dirty="0" smtClean="0">
                <a:latin typeface="+mj-lt"/>
              </a:rPr>
              <a:t> : j’ai su faire.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FF00"/>
                </a:solidFill>
                <a:latin typeface="+mj-lt"/>
              </a:rPr>
              <a:t>jaune</a:t>
            </a:r>
            <a:r>
              <a:rPr lang="fr-FR" sz="1050" b="1" dirty="0" smtClean="0">
                <a:latin typeface="+mj-lt"/>
              </a:rPr>
              <a:t> : </a:t>
            </a:r>
            <a:r>
              <a:rPr lang="fr-FR" sz="1050" b="1" dirty="0">
                <a:latin typeface="+mj-lt"/>
              </a:rPr>
              <a:t>j’y suis presque.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9900"/>
                </a:solidFill>
                <a:latin typeface="+mj-lt"/>
              </a:rPr>
              <a:t>orange</a:t>
            </a:r>
            <a:r>
              <a:rPr lang="fr-FR" sz="1050" b="1" dirty="0" smtClean="0">
                <a:latin typeface="+mj-lt"/>
              </a:rPr>
              <a:t> : je dois encore progresser.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0000"/>
                </a:solidFill>
                <a:latin typeface="+mj-lt"/>
              </a:rPr>
              <a:t>rouge</a:t>
            </a:r>
            <a:r>
              <a:rPr lang="fr-FR" sz="1050" b="1" dirty="0" smtClean="0">
                <a:latin typeface="+mj-lt"/>
              </a:rPr>
              <a:t> : je n’ai pas compris.</a:t>
            </a:r>
          </a:p>
          <a:p>
            <a:r>
              <a:rPr lang="fr-FR" sz="1050" b="1" dirty="0" smtClean="0">
                <a:latin typeface="+mj-lt"/>
              </a:rPr>
              <a:t>Pour chacune de ces compétences, j’ai droit à </a:t>
            </a:r>
            <a:r>
              <a:rPr lang="fr-FR" sz="1050" b="1" u="sng" dirty="0" smtClean="0">
                <a:latin typeface="+mj-lt"/>
              </a:rPr>
              <a:t>3 essais</a:t>
            </a:r>
            <a:r>
              <a:rPr lang="fr-FR" sz="1050" b="1" dirty="0" smtClean="0">
                <a:latin typeface="+mj-lt"/>
              </a:rPr>
              <a:t>.</a:t>
            </a:r>
            <a:endParaRPr lang="fr-FR" sz="1050" b="1" dirty="0">
              <a:latin typeface="+mj-lt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91343"/>
              </p:ext>
            </p:extLst>
          </p:nvPr>
        </p:nvGraphicFramePr>
        <p:xfrm>
          <a:off x="5097016" y="2780928"/>
          <a:ext cx="4608511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694559"/>
                <a:gridCol w="276394"/>
                <a:gridCol w="318779"/>
                <a:gridCol w="318779"/>
              </a:tblGrid>
              <a:tr h="12511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oésie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sans</a:t>
                      </a:r>
                      <a:r>
                        <a:rPr lang="fr-FR" sz="1000" baseline="0" dirty="0" smtClean="0"/>
                        <a:t> erreur une poésie choisie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une deuxième poésie choisie</a:t>
                      </a:r>
                      <a:r>
                        <a:rPr lang="fr-FR" sz="1000" baseline="0" dirty="0" smtClean="0"/>
                        <a:t>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6177136" y="4221088"/>
            <a:ext cx="2845824" cy="1919535"/>
            <a:chOff x="6033120" y="2996952"/>
            <a:chExt cx="3615080" cy="243840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75804">
              <a:off x="6066122" y="3977552"/>
              <a:ext cx="659995" cy="82499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20" y="2996952"/>
              <a:ext cx="3048006" cy="243840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6587">
              <a:off x="8861496" y="3189405"/>
              <a:ext cx="786704" cy="9833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23" y="3934002"/>
              <a:ext cx="1016877" cy="12710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473" y="3879611"/>
              <a:ext cx="1060390" cy="13254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ZoneTexte 16"/>
          <p:cNvSpPr txBox="1"/>
          <p:nvPr/>
        </p:nvSpPr>
        <p:spPr>
          <a:xfrm>
            <a:off x="5097016" y="602967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Je m’engage à effectuer ces évaluations au cours de la période.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Signature de l’élève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 :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18" name="Ellipse 17"/>
          <p:cNvSpPr/>
          <p:nvPr/>
        </p:nvSpPr>
        <p:spPr>
          <a:xfrm rot="20589023">
            <a:off x="8252551" y="5942557"/>
            <a:ext cx="1540817" cy="6526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8410892" y="5945737"/>
            <a:ext cx="1224136" cy="6463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9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323" y="102863"/>
            <a:ext cx="4434645" cy="235458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839231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4"/>
          <p:cNvSpPr/>
          <p:nvPr/>
        </p:nvSpPr>
        <p:spPr>
          <a:xfrm>
            <a:off x="344487" y="201710"/>
            <a:ext cx="4195163" cy="72761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010" h="908574">
                <a:moveTo>
                  <a:pt x="55418" y="138546"/>
                </a:moveTo>
                <a:lnTo>
                  <a:pt x="5342446" y="0"/>
                </a:lnTo>
                <a:lnTo>
                  <a:pt x="5384010" y="714610"/>
                </a:lnTo>
                <a:lnTo>
                  <a:pt x="0" y="908574"/>
                </a:lnTo>
                <a:lnTo>
                  <a:pt x="55418" y="1385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36010" y="394387"/>
            <a:ext cx="318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la fin de la période 3, je sais :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4622" y="158454"/>
            <a:ext cx="821388" cy="81042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20976963">
            <a:off x="490784" y="246885"/>
            <a:ext cx="82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CE2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93769"/>
              </p:ext>
            </p:extLst>
          </p:nvPr>
        </p:nvGraphicFramePr>
        <p:xfrm>
          <a:off x="215512" y="2636912"/>
          <a:ext cx="4545098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72992"/>
                <a:gridCol w="3384376"/>
                <a:gridCol w="295910"/>
                <a:gridCol w="295910"/>
                <a:gridCol w="295910"/>
              </a:tblGrid>
              <a:tr h="13950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athématiques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775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Num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crire en chiffres</a:t>
                      </a:r>
                      <a:r>
                        <a:rPr lang="fr-FR" sz="1000" baseline="0" dirty="0" smtClean="0"/>
                        <a:t> les nombres jusqu’à 1 000 000.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768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Utiliser la valeur des chiffres dans un nombre &gt; 1 000.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Calc.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P</a:t>
                      </a:r>
                      <a:r>
                        <a:rPr lang="fr-FR" sz="1000" b="0" dirty="0" smtClean="0"/>
                        <a:t>oser et</a:t>
                      </a:r>
                      <a:r>
                        <a:rPr lang="fr-FR" sz="1000" b="0" baseline="0" dirty="0" smtClean="0"/>
                        <a:t> calculer une soustraction en colonnes.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</a:t>
                      </a:r>
                      <a:r>
                        <a:rPr lang="fr-FR" sz="1000" b="0" dirty="0" smtClean="0"/>
                        <a:t>jouter ou soustraire un nombre entier de dizaines ou de centaines à un nombre donné.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M</a:t>
                      </a:r>
                      <a:r>
                        <a:rPr lang="fr-FR" sz="1000" b="0" dirty="0" smtClean="0"/>
                        <a:t>ultiplier</a:t>
                      </a:r>
                      <a:r>
                        <a:rPr lang="fr-FR" sz="1000" b="0" baseline="0" dirty="0" smtClean="0"/>
                        <a:t> par 10, 20, 100.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1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estituer les tables de multiplication de 2, 4 , 5, 8 et 9.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Mes.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</a:t>
                      </a:r>
                      <a:r>
                        <a:rPr lang="fr-FR" sz="1000" dirty="0" smtClean="0"/>
                        <a:t>ire des horaires en heures et minutes ou heures minutes et secondes</a:t>
                      </a:r>
                      <a:r>
                        <a:rPr lang="fr-FR" sz="1000" baseline="0" dirty="0" smtClean="0"/>
                        <a:t> du matin et de l’après-midi sur une horloge à aiguilles.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</a:t>
                      </a:r>
                      <a:r>
                        <a:rPr lang="fr-FR" sz="1000" dirty="0" smtClean="0"/>
                        <a:t>fficher</a:t>
                      </a:r>
                      <a:r>
                        <a:rPr lang="fr-FR" sz="1000" baseline="0" dirty="0" smtClean="0"/>
                        <a:t> des horaires donnés en heures et minutes.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alculer une durée en heures et minutes, connaissant deux horaires en heures et minutes.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92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Géom.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econnaitre</a:t>
                      </a:r>
                      <a:r>
                        <a:rPr lang="fr-FR" sz="1000" b="0" baseline="0" dirty="0" smtClean="0"/>
                        <a:t> deux droites perpendiculaires.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T</a:t>
                      </a:r>
                      <a:r>
                        <a:rPr lang="fr-FR" sz="1000" b="0" dirty="0" smtClean="0"/>
                        <a:t>racer</a:t>
                      </a:r>
                      <a:r>
                        <a:rPr lang="fr-FR" sz="1000" b="0" baseline="0" dirty="0" smtClean="0"/>
                        <a:t> une droite perpendiculaire à une autre et qui passe par un point de cette droite.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econnaitre</a:t>
                      </a:r>
                      <a:r>
                        <a:rPr lang="fr-FR" sz="1000" b="0" baseline="0" dirty="0" smtClean="0"/>
                        <a:t> un carré, un rectangle, un triangle rectangle dans une figure complexe.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11352"/>
              </p:ext>
            </p:extLst>
          </p:nvPr>
        </p:nvGraphicFramePr>
        <p:xfrm>
          <a:off x="5097016" y="102863"/>
          <a:ext cx="4606429" cy="3200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30589"/>
                <a:gridCol w="3467785"/>
                <a:gridCol w="302685"/>
                <a:gridCol w="302685"/>
                <a:gridCol w="302685"/>
              </a:tblGrid>
              <a:tr h="12511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rançais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761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Voc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hercher un</a:t>
                      </a:r>
                      <a:r>
                        <a:rPr lang="fr-FR" sz="1000" b="0" baseline="0" dirty="0" smtClean="0"/>
                        <a:t> mot dans le dictionnaire.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37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econnaitre les mots de la même famille.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Gram.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I</a:t>
                      </a:r>
                      <a:r>
                        <a:rPr lang="fr-FR" sz="1000" b="0" dirty="0" smtClean="0"/>
                        <a:t>dentifier</a:t>
                      </a:r>
                      <a:r>
                        <a:rPr lang="fr-FR" sz="1000" b="0" baseline="0" dirty="0" smtClean="0"/>
                        <a:t> le nom dans la phrase.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I</a:t>
                      </a:r>
                      <a:r>
                        <a:rPr lang="fr-FR" sz="1000" b="0" dirty="0" smtClean="0"/>
                        <a:t>dentifier</a:t>
                      </a:r>
                      <a:r>
                        <a:rPr lang="fr-FR" sz="1000" b="0" baseline="0" dirty="0" smtClean="0"/>
                        <a:t> le déterminant dans la phrase.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I</a:t>
                      </a:r>
                      <a:r>
                        <a:rPr lang="fr-FR" sz="1000" b="0" dirty="0" smtClean="0"/>
                        <a:t>dentifier</a:t>
                      </a:r>
                      <a:r>
                        <a:rPr lang="fr-FR" sz="1000" b="0" baseline="0" dirty="0" smtClean="0"/>
                        <a:t> l’adjectif qualificatif dans la phrase.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Conj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onjuguer les verbes en –ER au présent.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8617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u="none" dirty="0" smtClean="0"/>
                        <a:t>C</a:t>
                      </a:r>
                      <a:r>
                        <a:rPr lang="fr-FR" sz="1000" b="0" u="none" dirty="0" smtClean="0"/>
                        <a:t>onjuguer les verbes</a:t>
                      </a:r>
                      <a:r>
                        <a:rPr lang="fr-FR" sz="1000" b="0" u="none" baseline="0" dirty="0" smtClean="0"/>
                        <a:t> être et avoir au présent.</a:t>
                      </a:r>
                      <a:endParaRPr lang="fr-FR" sz="1000" b="1" u="none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8617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u="none" dirty="0" smtClean="0"/>
                        <a:t>C</a:t>
                      </a:r>
                      <a:r>
                        <a:rPr lang="fr-FR" sz="1000" b="0" u="none" dirty="0" smtClean="0"/>
                        <a:t>onjuguer les</a:t>
                      </a:r>
                      <a:r>
                        <a:rPr lang="fr-FR" sz="1000" b="0" u="none" baseline="0" dirty="0" smtClean="0"/>
                        <a:t> verbes au futur.</a:t>
                      </a:r>
                      <a:endParaRPr lang="fr-FR" sz="1000" b="0" u="none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Orth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P</a:t>
                      </a:r>
                      <a:r>
                        <a:rPr lang="fr-FR" sz="1000" b="0" dirty="0" smtClean="0"/>
                        <a:t>lacer</a:t>
                      </a:r>
                      <a:r>
                        <a:rPr lang="fr-FR" sz="1000" b="0" baseline="0" dirty="0" smtClean="0"/>
                        <a:t> les accents é, è et ê.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T</a:t>
                      </a:r>
                      <a:r>
                        <a:rPr lang="fr-FR" sz="1000" b="0" dirty="0" smtClean="0"/>
                        <a:t>ransformer le n en m devant les lettres p, m et b.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69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Réd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édiger un portrait.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86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onnaitre le genre policier.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44485" y="1071027"/>
            <a:ext cx="419516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+mj-lt"/>
              </a:rPr>
              <a:t>Au cours de cette période, je vais devoir apprendre à maitriser ces compétences. Je colorie :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00CC00"/>
                </a:solidFill>
                <a:latin typeface="+mj-lt"/>
              </a:rPr>
              <a:t>vert</a:t>
            </a:r>
            <a:r>
              <a:rPr lang="fr-FR" sz="1050" b="1" dirty="0" smtClean="0">
                <a:latin typeface="+mj-lt"/>
              </a:rPr>
              <a:t> : j’ai su faire.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FF00"/>
                </a:solidFill>
                <a:latin typeface="+mj-lt"/>
              </a:rPr>
              <a:t>jaune</a:t>
            </a:r>
            <a:r>
              <a:rPr lang="fr-FR" sz="1050" b="1" dirty="0" smtClean="0">
                <a:latin typeface="+mj-lt"/>
              </a:rPr>
              <a:t> : </a:t>
            </a:r>
            <a:r>
              <a:rPr lang="fr-FR" sz="1050" b="1" dirty="0">
                <a:latin typeface="+mj-lt"/>
              </a:rPr>
              <a:t>j’y suis presque.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9900"/>
                </a:solidFill>
                <a:latin typeface="+mj-lt"/>
              </a:rPr>
              <a:t>orange</a:t>
            </a:r>
            <a:r>
              <a:rPr lang="fr-FR" sz="1050" b="1" dirty="0" smtClean="0">
                <a:latin typeface="+mj-lt"/>
              </a:rPr>
              <a:t> : je dois encore progresser.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0000"/>
                </a:solidFill>
                <a:latin typeface="+mj-lt"/>
              </a:rPr>
              <a:t>rouge</a:t>
            </a:r>
            <a:r>
              <a:rPr lang="fr-FR" sz="1050" b="1" dirty="0" smtClean="0">
                <a:latin typeface="+mj-lt"/>
              </a:rPr>
              <a:t> : je n’ai pas compris.</a:t>
            </a:r>
          </a:p>
          <a:p>
            <a:r>
              <a:rPr lang="fr-FR" sz="1050" b="1" dirty="0" smtClean="0">
                <a:latin typeface="+mj-lt"/>
              </a:rPr>
              <a:t>Pour chacune de ces compétences, j’ai droit à </a:t>
            </a:r>
            <a:r>
              <a:rPr lang="fr-FR" sz="1050" b="1" u="sng" dirty="0" smtClean="0">
                <a:latin typeface="+mj-lt"/>
              </a:rPr>
              <a:t>3 essais</a:t>
            </a:r>
            <a:r>
              <a:rPr lang="fr-FR" sz="1050" b="1" dirty="0" smtClean="0">
                <a:latin typeface="+mj-lt"/>
              </a:rPr>
              <a:t>.</a:t>
            </a:r>
            <a:endParaRPr lang="fr-FR" sz="1050" b="1" dirty="0">
              <a:latin typeface="+mj-lt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52960"/>
              </p:ext>
            </p:extLst>
          </p:nvPr>
        </p:nvGraphicFramePr>
        <p:xfrm>
          <a:off x="5097016" y="3429000"/>
          <a:ext cx="4608511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694559"/>
                <a:gridCol w="276394"/>
                <a:gridCol w="318779"/>
                <a:gridCol w="318779"/>
              </a:tblGrid>
              <a:tr h="12511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oésie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sans</a:t>
                      </a:r>
                      <a:r>
                        <a:rPr lang="fr-FR" sz="1000" baseline="0" dirty="0" smtClean="0"/>
                        <a:t> erreur une poésie choisie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une deuxième poésie choisie</a:t>
                      </a:r>
                      <a:r>
                        <a:rPr lang="fr-FR" sz="1000" baseline="0" dirty="0" smtClean="0"/>
                        <a:t>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097016" y="602084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Je m’engage à effectuer ces évaluations au cours de la période.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Signature de l’élève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 :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20" name="Ellipse 19"/>
          <p:cNvSpPr/>
          <p:nvPr/>
        </p:nvSpPr>
        <p:spPr>
          <a:xfrm rot="20589023">
            <a:off x="8252551" y="5942557"/>
            <a:ext cx="1540817" cy="6526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410892" y="5945737"/>
            <a:ext cx="1224136" cy="6463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503">
            <a:off x="6601131" y="4820553"/>
            <a:ext cx="1919436" cy="12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6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323" y="70964"/>
            <a:ext cx="4434645" cy="235458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839231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4"/>
          <p:cNvSpPr/>
          <p:nvPr/>
        </p:nvSpPr>
        <p:spPr>
          <a:xfrm>
            <a:off x="344487" y="169811"/>
            <a:ext cx="4195163" cy="72761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010" h="908574">
                <a:moveTo>
                  <a:pt x="55418" y="138546"/>
                </a:moveTo>
                <a:lnTo>
                  <a:pt x="5342446" y="0"/>
                </a:lnTo>
                <a:lnTo>
                  <a:pt x="5384010" y="714610"/>
                </a:lnTo>
                <a:lnTo>
                  <a:pt x="0" y="908574"/>
                </a:lnTo>
                <a:lnTo>
                  <a:pt x="55418" y="1385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36010" y="362488"/>
            <a:ext cx="318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la fin de la période 4, je sais :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4622" y="126555"/>
            <a:ext cx="821388" cy="81042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20976963">
            <a:off x="490784" y="214986"/>
            <a:ext cx="82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CE2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898987"/>
              </p:ext>
            </p:extLst>
          </p:nvPr>
        </p:nvGraphicFramePr>
        <p:xfrm>
          <a:off x="5295254" y="102863"/>
          <a:ext cx="4545098" cy="484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72992"/>
                <a:gridCol w="3384376"/>
                <a:gridCol w="295910"/>
                <a:gridCol w="295910"/>
                <a:gridCol w="295910"/>
              </a:tblGrid>
              <a:tr h="139503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athématiques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775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Num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crire en chiffres</a:t>
                      </a:r>
                      <a:r>
                        <a:rPr lang="fr-FR" sz="1000" baseline="0" dirty="0" smtClean="0"/>
                        <a:t> les nombres jusqu’à 1 000 000.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anger des nombres</a:t>
                      </a:r>
                      <a:r>
                        <a:rPr lang="fr-FR" sz="1000" baseline="0" dirty="0" smtClean="0"/>
                        <a:t> &lt; 1000 par ordre croissant.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P</a:t>
                      </a:r>
                      <a:r>
                        <a:rPr lang="fr-FR" sz="1000" dirty="0" smtClean="0"/>
                        <a:t>lacer des nombres sur une ligne</a:t>
                      </a:r>
                      <a:r>
                        <a:rPr lang="fr-FR" sz="1000" baseline="0" dirty="0" smtClean="0"/>
                        <a:t> graduée de 10 en 10.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Calc.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</a:t>
                      </a:r>
                      <a:r>
                        <a:rPr lang="fr-FR" sz="1000" b="0" baseline="0" dirty="0" smtClean="0"/>
                        <a:t> une expression comportant des parenthèses.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 un produit en utilisant</a:t>
                      </a:r>
                      <a:r>
                        <a:rPr lang="fr-FR" sz="1000" b="0" baseline="0" dirty="0" smtClean="0"/>
                        <a:t> la multiplication posée.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 des</a:t>
                      </a:r>
                      <a:r>
                        <a:rPr lang="fr-FR" sz="1000" b="0" baseline="0" dirty="0" smtClean="0"/>
                        <a:t> quotients (division exacte) et des quotients et des restes (division euclidienne).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1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estituer les tables de multiplication de 2 à 9.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Mes.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onstruire</a:t>
                      </a:r>
                      <a:r>
                        <a:rPr lang="fr-FR" sz="1000" b="0" baseline="0" dirty="0" smtClean="0"/>
                        <a:t> un cube à partir de carrés donnés.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U</a:t>
                      </a:r>
                      <a:r>
                        <a:rPr lang="fr-FR" sz="1000" dirty="0" smtClean="0"/>
                        <a:t>tiliser l’alignement d’éléments d’une</a:t>
                      </a:r>
                      <a:r>
                        <a:rPr lang="fr-FR" sz="1000" baseline="0" dirty="0" smtClean="0"/>
                        <a:t> figure pour en terminer la reproduction.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econnaitre</a:t>
                      </a:r>
                      <a:r>
                        <a:rPr lang="fr-FR" sz="1000" baseline="0" dirty="0" smtClean="0"/>
                        <a:t> des  figures superposables à une figure modèle, directement ou après retournement.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eproduire une figure complexe</a:t>
                      </a:r>
                      <a:r>
                        <a:rPr lang="fr-FR" sz="1000" baseline="0" dirty="0" smtClean="0"/>
                        <a:t> (rectangle, triangle rectangle, losange, milieu).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92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Géom.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 des longueurs en cm et m</a:t>
                      </a:r>
                      <a:r>
                        <a:rPr lang="fr-FR" sz="1000" b="0" baseline="0" dirty="0" smtClean="0"/>
                        <a:t> en utilisant les équivalences entre ces unités.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omparer des contenances exprimées</a:t>
                      </a:r>
                      <a:r>
                        <a:rPr lang="fr-FR" sz="1000" b="0" baseline="0" dirty="0" smtClean="0"/>
                        <a:t> en l et/ou cl en utilisant les équivalences entre ces unités.</a:t>
                      </a:r>
                      <a:endParaRPr lang="fr-F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éaliser</a:t>
                      </a:r>
                      <a:r>
                        <a:rPr lang="fr-FR" sz="1000" b="0" baseline="0" dirty="0" smtClean="0"/>
                        <a:t> une masse à l’aide des masses marquées.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omparer</a:t>
                      </a:r>
                      <a:r>
                        <a:rPr lang="fr-FR" sz="1000" b="0" baseline="0" dirty="0" smtClean="0"/>
                        <a:t> des masses exprimées en g ou kg.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47054"/>
              </p:ext>
            </p:extLst>
          </p:nvPr>
        </p:nvGraphicFramePr>
        <p:xfrm>
          <a:off x="143389" y="2544296"/>
          <a:ext cx="4606429" cy="2712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30589"/>
                <a:gridCol w="3467785"/>
                <a:gridCol w="302685"/>
                <a:gridCol w="302685"/>
                <a:gridCol w="302685"/>
              </a:tblGrid>
              <a:tr h="12511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rançais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309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Voc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T</a:t>
                      </a:r>
                      <a:r>
                        <a:rPr lang="fr-FR" sz="1000" b="0" dirty="0" smtClean="0"/>
                        <a:t>rouver le synonyme</a:t>
                      </a:r>
                      <a:r>
                        <a:rPr lang="fr-FR" sz="1000" b="0" baseline="0" dirty="0" smtClean="0"/>
                        <a:t> d’un mot.</a:t>
                      </a:r>
                      <a:endParaRPr lang="fr-F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T</a:t>
                      </a:r>
                      <a:r>
                        <a:rPr lang="fr-FR" sz="1000" b="0" dirty="0" smtClean="0"/>
                        <a:t>rouver</a:t>
                      </a:r>
                      <a:r>
                        <a:rPr lang="fr-FR" sz="1000" b="0" baseline="0" dirty="0" smtClean="0"/>
                        <a:t> le contraire d’un mot.</a:t>
                      </a:r>
                      <a:endParaRPr lang="fr-F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Gram.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I</a:t>
                      </a:r>
                      <a:r>
                        <a:rPr lang="fr-FR" sz="1000" b="0" dirty="0" smtClean="0"/>
                        <a:t>dentifier</a:t>
                      </a:r>
                      <a:r>
                        <a:rPr lang="fr-FR" sz="1000" b="0" baseline="0" dirty="0" smtClean="0"/>
                        <a:t> les compléments d’objet direct et indirect.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I</a:t>
                      </a:r>
                      <a:r>
                        <a:rPr lang="fr-FR" sz="1000" b="0" dirty="0" smtClean="0"/>
                        <a:t>dentifier</a:t>
                      </a:r>
                      <a:r>
                        <a:rPr lang="fr-FR" sz="1000" b="0" baseline="0" dirty="0" smtClean="0"/>
                        <a:t> les compléments circonstanciels.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2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Conj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onjuguer les verbes du 2</a:t>
                      </a:r>
                      <a:r>
                        <a:rPr lang="fr-FR" sz="1000" b="0" baseline="30000" dirty="0" smtClean="0"/>
                        <a:t>ème</a:t>
                      </a:r>
                      <a:r>
                        <a:rPr lang="fr-FR" sz="1000" b="0" dirty="0" smtClean="0"/>
                        <a:t> groupe au présent.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onjuguer les verbes du 3</a:t>
                      </a:r>
                      <a:r>
                        <a:rPr lang="fr-FR" sz="1000" baseline="30000" dirty="0" smtClean="0"/>
                        <a:t>ème</a:t>
                      </a:r>
                      <a:r>
                        <a:rPr lang="fr-FR" sz="1000" dirty="0" smtClean="0"/>
                        <a:t> groupe au présent.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Orth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E</a:t>
                      </a:r>
                      <a:r>
                        <a:rPr lang="fr-FR" sz="1000" b="0" dirty="0" smtClean="0"/>
                        <a:t>crire le féminin des noms</a:t>
                      </a:r>
                      <a:r>
                        <a:rPr lang="fr-FR" sz="1000" b="0" baseline="0" dirty="0" smtClean="0"/>
                        <a:t> et des adjectifs.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E</a:t>
                      </a:r>
                      <a:r>
                        <a:rPr lang="fr-FR" sz="1000" b="0" dirty="0" smtClean="0"/>
                        <a:t>crire le pluriel des noms et des adjectifs.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3928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Réd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onnaitre le genre de la bande dessinée.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39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édiger un</a:t>
                      </a:r>
                      <a:r>
                        <a:rPr lang="fr-FR" sz="1000" baseline="0" dirty="0" smtClean="0"/>
                        <a:t> court dialogue entre deux personnages.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44485" y="1039128"/>
            <a:ext cx="419516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+mj-lt"/>
              </a:rPr>
              <a:t>Au cours de cette période, je vais devoir apprendre à maitriser ces compétences. Je colorie :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00CC00"/>
                </a:solidFill>
                <a:latin typeface="+mj-lt"/>
              </a:rPr>
              <a:t>vert</a:t>
            </a:r>
            <a:r>
              <a:rPr lang="fr-FR" sz="1050" b="1" dirty="0" smtClean="0">
                <a:latin typeface="+mj-lt"/>
              </a:rPr>
              <a:t> : j’ai su faire.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FF00"/>
                </a:solidFill>
                <a:latin typeface="+mj-lt"/>
              </a:rPr>
              <a:t>jaune</a:t>
            </a:r>
            <a:r>
              <a:rPr lang="fr-FR" sz="1050" b="1" dirty="0" smtClean="0">
                <a:latin typeface="+mj-lt"/>
              </a:rPr>
              <a:t> : </a:t>
            </a:r>
            <a:r>
              <a:rPr lang="fr-FR" sz="1050" b="1" dirty="0">
                <a:latin typeface="+mj-lt"/>
              </a:rPr>
              <a:t>j’y suis presque.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9900"/>
                </a:solidFill>
                <a:latin typeface="+mj-lt"/>
              </a:rPr>
              <a:t>orange</a:t>
            </a:r>
            <a:r>
              <a:rPr lang="fr-FR" sz="1050" b="1" dirty="0" smtClean="0">
                <a:latin typeface="+mj-lt"/>
              </a:rPr>
              <a:t> : je dois encore progresser.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0000"/>
                </a:solidFill>
                <a:latin typeface="+mj-lt"/>
              </a:rPr>
              <a:t>rouge</a:t>
            </a:r>
            <a:r>
              <a:rPr lang="fr-FR" sz="1050" b="1" dirty="0" smtClean="0">
                <a:latin typeface="+mj-lt"/>
              </a:rPr>
              <a:t> : je n’ai pas compris.</a:t>
            </a:r>
          </a:p>
          <a:p>
            <a:r>
              <a:rPr lang="fr-FR" sz="1050" b="1" dirty="0" smtClean="0">
                <a:latin typeface="+mj-lt"/>
              </a:rPr>
              <a:t>Pour chacune de ces compétences, j’ai droit à </a:t>
            </a:r>
            <a:r>
              <a:rPr lang="fr-FR" sz="1050" b="1" u="sng" dirty="0" smtClean="0">
                <a:latin typeface="+mj-lt"/>
              </a:rPr>
              <a:t>3 essais</a:t>
            </a:r>
            <a:r>
              <a:rPr lang="fr-FR" sz="1050" b="1" dirty="0" smtClean="0">
                <a:latin typeface="+mj-lt"/>
              </a:rPr>
              <a:t>.</a:t>
            </a:r>
            <a:endParaRPr lang="fr-FR" sz="1050" b="1" dirty="0">
              <a:latin typeface="+mj-lt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29673"/>
              </p:ext>
            </p:extLst>
          </p:nvPr>
        </p:nvGraphicFramePr>
        <p:xfrm>
          <a:off x="143389" y="5369768"/>
          <a:ext cx="4608511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694559"/>
                <a:gridCol w="276394"/>
                <a:gridCol w="318779"/>
                <a:gridCol w="318779"/>
              </a:tblGrid>
              <a:tr h="12511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oésie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sans</a:t>
                      </a:r>
                      <a:r>
                        <a:rPr lang="fr-FR" sz="1000" baseline="0" dirty="0" smtClean="0"/>
                        <a:t> erreur une poésie choisie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une deuxième poésie choisie</a:t>
                      </a:r>
                      <a:r>
                        <a:rPr lang="fr-FR" sz="1000" baseline="0" dirty="0" smtClean="0"/>
                        <a:t>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097016" y="602084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Je m’engage à effectuer ces évaluations au cours de la période.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Signature de l’élève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 :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20" name="Ellipse 19"/>
          <p:cNvSpPr/>
          <p:nvPr/>
        </p:nvSpPr>
        <p:spPr>
          <a:xfrm rot="20589023">
            <a:off x="8252551" y="5951386"/>
            <a:ext cx="1540817" cy="6526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410892" y="5954566"/>
            <a:ext cx="1224136" cy="6463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4909581"/>
            <a:ext cx="2592288" cy="12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323" y="70964"/>
            <a:ext cx="4434645" cy="235458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839231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  <a:gd name="connsiteX0" fmla="*/ 0 w 5328592"/>
              <a:gd name="connsiteY0" fmla="*/ 138546 h 942561"/>
              <a:gd name="connsiteX1" fmla="*/ 5287028 w 5328592"/>
              <a:gd name="connsiteY1" fmla="*/ 0 h 942561"/>
              <a:gd name="connsiteX2" fmla="*/ 5328592 w 5328592"/>
              <a:gd name="connsiteY2" fmla="*/ 839231 h 942561"/>
              <a:gd name="connsiteX3" fmla="*/ 61114 w 5328592"/>
              <a:gd name="connsiteY3" fmla="*/ 942561 h 942561"/>
              <a:gd name="connsiteX4" fmla="*/ 0 w 5328592"/>
              <a:gd name="connsiteY4" fmla="*/ 138546 h 94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8592" h="942561">
                <a:moveTo>
                  <a:pt x="0" y="138546"/>
                </a:moveTo>
                <a:lnTo>
                  <a:pt x="5287028" y="0"/>
                </a:lnTo>
                <a:lnTo>
                  <a:pt x="5328592" y="839231"/>
                </a:lnTo>
                <a:lnTo>
                  <a:pt x="61114" y="942561"/>
                </a:lnTo>
                <a:lnTo>
                  <a:pt x="0" y="138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4"/>
          <p:cNvSpPr/>
          <p:nvPr/>
        </p:nvSpPr>
        <p:spPr>
          <a:xfrm>
            <a:off x="344487" y="169811"/>
            <a:ext cx="4195163" cy="727617"/>
          </a:xfrm>
          <a:custGeom>
            <a:avLst/>
            <a:gdLst>
              <a:gd name="connsiteX0" fmla="*/ 0 w 5328592"/>
              <a:gd name="connsiteY0" fmla="*/ 0 h 576064"/>
              <a:gd name="connsiteX1" fmla="*/ 5328592 w 5328592"/>
              <a:gd name="connsiteY1" fmla="*/ 0 h 576064"/>
              <a:gd name="connsiteX2" fmla="*/ 5328592 w 5328592"/>
              <a:gd name="connsiteY2" fmla="*/ 576064 h 576064"/>
              <a:gd name="connsiteX3" fmla="*/ 0 w 5328592"/>
              <a:gd name="connsiteY3" fmla="*/ 576064 h 576064"/>
              <a:gd name="connsiteX4" fmla="*/ 0 w 5328592"/>
              <a:gd name="connsiteY4" fmla="*/ 0 h 576064"/>
              <a:gd name="connsiteX0" fmla="*/ 55418 w 5384010"/>
              <a:gd name="connsiteY0" fmla="*/ 0 h 770028"/>
              <a:gd name="connsiteX1" fmla="*/ 5384010 w 5384010"/>
              <a:gd name="connsiteY1" fmla="*/ 0 h 770028"/>
              <a:gd name="connsiteX2" fmla="*/ 5384010 w 5384010"/>
              <a:gd name="connsiteY2" fmla="*/ 576064 h 770028"/>
              <a:gd name="connsiteX3" fmla="*/ 0 w 5384010"/>
              <a:gd name="connsiteY3" fmla="*/ 770028 h 770028"/>
              <a:gd name="connsiteX4" fmla="*/ 55418 w 5384010"/>
              <a:gd name="connsiteY4" fmla="*/ 0 h 770028"/>
              <a:gd name="connsiteX0" fmla="*/ 55418 w 5384010"/>
              <a:gd name="connsiteY0" fmla="*/ 138546 h 908574"/>
              <a:gd name="connsiteX1" fmla="*/ 5342446 w 5384010"/>
              <a:gd name="connsiteY1" fmla="*/ 0 h 908574"/>
              <a:gd name="connsiteX2" fmla="*/ 5384010 w 5384010"/>
              <a:gd name="connsiteY2" fmla="*/ 714610 h 908574"/>
              <a:gd name="connsiteX3" fmla="*/ 0 w 5384010"/>
              <a:gd name="connsiteY3" fmla="*/ 908574 h 908574"/>
              <a:gd name="connsiteX4" fmla="*/ 55418 w 5384010"/>
              <a:gd name="connsiteY4" fmla="*/ 138546 h 90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010" h="908574">
                <a:moveTo>
                  <a:pt x="55418" y="138546"/>
                </a:moveTo>
                <a:lnTo>
                  <a:pt x="5342446" y="0"/>
                </a:lnTo>
                <a:lnTo>
                  <a:pt x="5384010" y="714610"/>
                </a:lnTo>
                <a:lnTo>
                  <a:pt x="0" y="908574"/>
                </a:lnTo>
                <a:lnTo>
                  <a:pt x="55418" y="1385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36010" y="362488"/>
            <a:ext cx="318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la fin de la période 5, je sais :</a:t>
            </a:r>
            <a:endParaRPr lang="fr-F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4622" y="126555"/>
            <a:ext cx="821388" cy="81042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20976963">
            <a:off x="490784" y="214986"/>
            <a:ext cx="82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CE2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6389"/>
              </p:ext>
            </p:extLst>
          </p:nvPr>
        </p:nvGraphicFramePr>
        <p:xfrm>
          <a:off x="5241032" y="102863"/>
          <a:ext cx="4545098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72992"/>
                <a:gridCol w="3384376"/>
                <a:gridCol w="295910"/>
                <a:gridCol w="295910"/>
                <a:gridCol w="295910"/>
              </a:tblGrid>
              <a:tr h="139503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athématiques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775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Num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U</a:t>
                      </a:r>
                      <a:r>
                        <a:rPr lang="fr-FR" sz="1000" b="0" dirty="0" smtClean="0"/>
                        <a:t>tiliser certaines relations entre nombres d’usage</a:t>
                      </a:r>
                      <a:r>
                        <a:rPr lang="fr-FR" sz="1000" b="0" baseline="0" dirty="0" smtClean="0"/>
                        <a:t> courant : entre 5, 10, 25, 50 et 100, et entre 15, 30 et 60.</a:t>
                      </a: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U</a:t>
                      </a:r>
                      <a:r>
                        <a:rPr lang="fr-FR" sz="1000" b="0" dirty="0" smtClean="0"/>
                        <a:t>tiliser</a:t>
                      </a:r>
                      <a:r>
                        <a:rPr lang="fr-FR" sz="1000" b="0" baseline="0" dirty="0" smtClean="0"/>
                        <a:t> des expressions telles que double, moitié, demi, triple et quart d’un nombre entier.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Calc.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O</a:t>
                      </a:r>
                      <a:r>
                        <a:rPr lang="fr-FR" sz="1000" b="0" dirty="0" smtClean="0"/>
                        <a:t>btenir un nombre donné</a:t>
                      </a:r>
                      <a:r>
                        <a:rPr lang="fr-FR" sz="1000" b="0" baseline="0" dirty="0" smtClean="0"/>
                        <a:t> en combinant des nombres et des opérations.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alculer un quotient et un reste en utilisant la division posée.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O</a:t>
                      </a:r>
                      <a:r>
                        <a:rPr lang="fr-FR" sz="1000" b="0" dirty="0" smtClean="0"/>
                        <a:t>rganiser ses calculs</a:t>
                      </a:r>
                      <a:r>
                        <a:rPr lang="fr-FR" sz="1000" b="0" baseline="0" dirty="0" smtClean="0"/>
                        <a:t> pour trouver un résultat à la calculatrice.</a:t>
                      </a:r>
                      <a:endParaRPr lang="fr-FR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9312">
                <a:tc rowSpan="5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Mes.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U</a:t>
                      </a:r>
                      <a:r>
                        <a:rPr lang="fr-FR" sz="1000" b="0" dirty="0" smtClean="0"/>
                        <a:t>tiliser</a:t>
                      </a:r>
                      <a:r>
                        <a:rPr lang="fr-FR" sz="1000" b="0" baseline="0" dirty="0" smtClean="0"/>
                        <a:t> un tableau ou un graphique en vue d’un traitement de données.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51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alculer une durée en jours et heures, connaissant deux dates et horaires.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alculer des distances exprimées en km ou m en utilisant l’équivalence entre ces unités.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dirty="0" smtClean="0"/>
                        <a:t>éaliser des conversions en utilisant les équivalences</a:t>
                      </a:r>
                      <a:r>
                        <a:rPr lang="fr-FR" sz="1000" baseline="0" dirty="0" smtClean="0"/>
                        <a:t> connues entre unités.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E</a:t>
                      </a:r>
                      <a:r>
                        <a:rPr lang="fr-FR" sz="1000" dirty="0" smtClean="0"/>
                        <a:t>valuer un ordre de grandeur.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192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/>
                        <a:t>Géom.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onstruire le</a:t>
                      </a:r>
                      <a:r>
                        <a:rPr lang="fr-FR" sz="1000" b="0" baseline="0" dirty="0" smtClean="0"/>
                        <a:t> symétrique d’un polygone sur papier pointé.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econnaitre</a:t>
                      </a:r>
                      <a:r>
                        <a:rPr lang="fr-FR" sz="1000" b="0" baseline="0" dirty="0" smtClean="0"/>
                        <a:t> si une droite est axe de symétrie d’une figure.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eproduire</a:t>
                      </a:r>
                      <a:r>
                        <a:rPr lang="fr-FR" sz="1000" b="0" baseline="0" dirty="0" smtClean="0"/>
                        <a:t> une figure complexe sur papier blanc (rectangle, carré, demi-cercle, milieu).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70646"/>
              </p:ext>
            </p:extLst>
          </p:nvPr>
        </p:nvGraphicFramePr>
        <p:xfrm>
          <a:off x="143389" y="2535912"/>
          <a:ext cx="4606429" cy="2621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30589"/>
                <a:gridCol w="3467785"/>
                <a:gridCol w="302685"/>
                <a:gridCol w="302685"/>
                <a:gridCol w="302685"/>
              </a:tblGrid>
              <a:tr h="12511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rançais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309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Voc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onstruire</a:t>
                      </a:r>
                      <a:r>
                        <a:rPr lang="fr-FR" sz="1000" b="0" baseline="0" dirty="0" smtClean="0"/>
                        <a:t> des mots en ajoutant un préfixe.</a:t>
                      </a:r>
                      <a:endParaRPr lang="fr-F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3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onstruire des mots en ajoutant un suffixe.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/>
                        <a:t>Gram.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T</a:t>
                      </a:r>
                      <a:r>
                        <a:rPr lang="fr-FR" sz="1000" b="0" dirty="0" smtClean="0"/>
                        <a:t>ransformer une phrase affirmative</a:t>
                      </a:r>
                      <a:r>
                        <a:rPr lang="fr-FR" sz="1000" b="0" baseline="0" dirty="0" smtClean="0"/>
                        <a:t> en phrase négative.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M</a:t>
                      </a:r>
                      <a:r>
                        <a:rPr lang="fr-FR" sz="1000" dirty="0" smtClean="0"/>
                        <a:t>odifier</a:t>
                      </a:r>
                      <a:r>
                        <a:rPr lang="fr-FR" sz="1000" baseline="0" dirty="0" smtClean="0"/>
                        <a:t> le sens d’un verbe avec un adverbe.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ompléter le nom avec</a:t>
                      </a:r>
                      <a:r>
                        <a:rPr lang="fr-FR" sz="1000" b="0" baseline="0" dirty="0" smtClean="0"/>
                        <a:t> des expansions (adjectif, complément du nom).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212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Conj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b="0" dirty="0" smtClean="0"/>
                        <a:t>onjuguer les verbes à l’imparfait.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42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onjuguer les verbes au passé composé.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3928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i="1" dirty="0" err="1" smtClean="0"/>
                        <a:t>Réd</a:t>
                      </a:r>
                      <a:r>
                        <a:rPr lang="fr-FR" sz="1000" b="1" i="1" dirty="0" smtClean="0"/>
                        <a:t>.</a:t>
                      </a:r>
                      <a:endParaRPr lang="fr-FR" sz="1000" b="1" i="1" dirty="0"/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R</a:t>
                      </a:r>
                      <a:r>
                        <a:rPr lang="fr-FR" sz="1000" b="0" dirty="0" smtClean="0"/>
                        <a:t>édiger un carnet de voyage.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39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</a:t>
                      </a:r>
                      <a:r>
                        <a:rPr lang="fr-FR" sz="1000" dirty="0" smtClean="0"/>
                        <a:t>onnaitre le genre du théâtre.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44485" y="1039128"/>
            <a:ext cx="419516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+mj-lt"/>
              </a:rPr>
              <a:t>Au cours de cette période, je vais devoir apprendre à maitriser ces compétences. Je colorie :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00CC00"/>
                </a:solidFill>
                <a:latin typeface="+mj-lt"/>
              </a:rPr>
              <a:t>vert</a:t>
            </a:r>
            <a:r>
              <a:rPr lang="fr-FR" sz="1050" b="1" dirty="0" smtClean="0">
                <a:latin typeface="+mj-lt"/>
              </a:rPr>
              <a:t> : j’ai su faire.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FF00"/>
                </a:solidFill>
                <a:latin typeface="+mj-lt"/>
              </a:rPr>
              <a:t>jaune</a:t>
            </a:r>
            <a:r>
              <a:rPr lang="fr-FR" sz="1050" b="1" dirty="0" smtClean="0">
                <a:latin typeface="+mj-lt"/>
              </a:rPr>
              <a:t> : </a:t>
            </a:r>
            <a:r>
              <a:rPr lang="fr-FR" sz="1050" b="1" dirty="0">
                <a:latin typeface="+mj-lt"/>
              </a:rPr>
              <a:t>j’y suis presque.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9900"/>
                </a:solidFill>
                <a:latin typeface="+mj-lt"/>
              </a:rPr>
              <a:t>orange</a:t>
            </a:r>
            <a:r>
              <a:rPr lang="fr-FR" sz="1050" b="1" dirty="0" smtClean="0">
                <a:latin typeface="+mj-lt"/>
              </a:rPr>
              <a:t> : je dois encore progresser.</a:t>
            </a:r>
          </a:p>
          <a:p>
            <a:pPr marL="285750" indent="-285750">
              <a:buFontTx/>
              <a:buChar char="-"/>
            </a:pPr>
            <a:r>
              <a:rPr lang="fr-FR" sz="1050" b="1" dirty="0" smtClean="0">
                <a:latin typeface="+mj-lt"/>
              </a:rPr>
              <a:t>Une case en </a:t>
            </a:r>
            <a:r>
              <a:rPr lang="fr-FR" sz="1050" b="1" dirty="0" smtClean="0">
                <a:solidFill>
                  <a:srgbClr val="FF0000"/>
                </a:solidFill>
                <a:latin typeface="+mj-lt"/>
              </a:rPr>
              <a:t>rouge</a:t>
            </a:r>
            <a:r>
              <a:rPr lang="fr-FR" sz="1050" b="1" dirty="0" smtClean="0">
                <a:latin typeface="+mj-lt"/>
              </a:rPr>
              <a:t> : je n’ai pas compris.</a:t>
            </a:r>
          </a:p>
          <a:p>
            <a:r>
              <a:rPr lang="fr-FR" sz="1050" b="1" dirty="0" smtClean="0">
                <a:latin typeface="+mj-lt"/>
              </a:rPr>
              <a:t>Pour chacune de ces compétences, j’ai droit à </a:t>
            </a:r>
            <a:r>
              <a:rPr lang="fr-FR" sz="1050" b="1" u="sng" dirty="0" smtClean="0">
                <a:latin typeface="+mj-lt"/>
              </a:rPr>
              <a:t>3 essais</a:t>
            </a:r>
            <a:r>
              <a:rPr lang="fr-FR" sz="1050" b="1" dirty="0" smtClean="0">
                <a:latin typeface="+mj-lt"/>
              </a:rPr>
              <a:t>.</a:t>
            </a:r>
            <a:endParaRPr lang="fr-FR" sz="1050" b="1" dirty="0">
              <a:latin typeface="+mj-lt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63945"/>
              </p:ext>
            </p:extLst>
          </p:nvPr>
        </p:nvGraphicFramePr>
        <p:xfrm>
          <a:off x="143389" y="5301208"/>
          <a:ext cx="4608511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694559"/>
                <a:gridCol w="276394"/>
                <a:gridCol w="318779"/>
                <a:gridCol w="318779"/>
              </a:tblGrid>
              <a:tr h="12511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oésie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essais</a:t>
                      </a:r>
                      <a:endParaRPr lang="fr-FR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4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sans</a:t>
                      </a:r>
                      <a:r>
                        <a:rPr lang="fr-FR" sz="1000" baseline="0" dirty="0" smtClean="0"/>
                        <a:t> erreur une poésie choisie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615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</a:t>
                      </a:r>
                      <a:r>
                        <a:rPr lang="fr-FR" sz="1000" dirty="0" smtClean="0"/>
                        <a:t>ire une deuxième poésie choisie</a:t>
                      </a:r>
                      <a:r>
                        <a:rPr lang="fr-FR" sz="1000" baseline="0" dirty="0" smtClean="0"/>
                        <a:t> dans une liste proposée en faisant attention de bien articuler, de mettre l’intonation et de ne pas aller trop vite.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097016" y="602084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Je m’engage à effectuer ces évaluations au cours de la période.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Signature de l’élève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 :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20" name="Ellipse 19"/>
          <p:cNvSpPr/>
          <p:nvPr/>
        </p:nvSpPr>
        <p:spPr>
          <a:xfrm rot="20589023">
            <a:off x="8252551" y="5942557"/>
            <a:ext cx="1540817" cy="6526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410892" y="5945737"/>
            <a:ext cx="1224136" cy="6463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2"/>
          <a:stretch/>
        </p:blipFill>
        <p:spPr>
          <a:xfrm>
            <a:off x="6825209" y="4861071"/>
            <a:ext cx="1512167" cy="11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652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2047</Words>
  <Application>Microsoft Office PowerPoint</Application>
  <PresentationFormat>Format A4 (210 x 297 mm)</PresentationFormat>
  <Paragraphs>245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Mysticlolly</cp:lastModifiedBy>
  <cp:revision>58</cp:revision>
  <dcterms:created xsi:type="dcterms:W3CDTF">2013-07-03T11:15:04Z</dcterms:created>
  <dcterms:modified xsi:type="dcterms:W3CDTF">2018-07-31T15:03:06Z</dcterms:modified>
</cp:coreProperties>
</file>