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906000" cy="6858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CC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71" autoAdjust="0"/>
    <p:restoredTop sz="93091" autoAdjust="0"/>
  </p:normalViewPr>
  <p:slideViewPr>
    <p:cSldViewPr>
      <p:cViewPr>
        <p:scale>
          <a:sx n="100" d="100"/>
          <a:sy n="100" d="100"/>
        </p:scale>
        <p:origin x="-1914" y="-4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8481392" y="6654502"/>
            <a:ext cx="18722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>
                <a:solidFill>
                  <a:schemeClr val="bg1">
                    <a:lumMod val="65000"/>
                  </a:schemeClr>
                </a:solidFill>
              </a:rPr>
              <a:t>http://</a:t>
            </a:r>
            <a:r>
              <a:rPr lang="fr-FR" sz="1000" dirty="0" smtClean="0">
                <a:solidFill>
                  <a:schemeClr val="bg1">
                    <a:lumMod val="65000"/>
                  </a:schemeClr>
                </a:solidFill>
              </a:rPr>
              <a:t>www.mysticlolly.fr</a:t>
            </a:r>
            <a:endParaRPr lang="fr-FR" sz="1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84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9005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1602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0928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95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9455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7690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8436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16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48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072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EE50E-321A-41FF-88CB-D291278F4DCB}" type="datetimeFigureOut">
              <a:rPr lang="fr-FR" smtClean="0"/>
              <a:t>31/07/2018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06933-D328-437A-A0D2-2739D0B3685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5057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0323" y="102863"/>
            <a:ext cx="4434645" cy="2354587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839231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0 w 5328592"/>
              <a:gd name="connsiteY0" fmla="*/ 138546 h 942561"/>
              <a:gd name="connsiteX1" fmla="*/ 5287028 w 5328592"/>
              <a:gd name="connsiteY1" fmla="*/ 0 h 942561"/>
              <a:gd name="connsiteX2" fmla="*/ 5328592 w 5328592"/>
              <a:gd name="connsiteY2" fmla="*/ 839231 h 942561"/>
              <a:gd name="connsiteX3" fmla="*/ 61114 w 5328592"/>
              <a:gd name="connsiteY3" fmla="*/ 942561 h 942561"/>
              <a:gd name="connsiteX4" fmla="*/ 0 w 5328592"/>
              <a:gd name="connsiteY4" fmla="*/ 138546 h 942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28592" h="942561">
                <a:moveTo>
                  <a:pt x="0" y="138546"/>
                </a:moveTo>
                <a:lnTo>
                  <a:pt x="5287028" y="0"/>
                </a:lnTo>
                <a:lnTo>
                  <a:pt x="5328592" y="839231"/>
                </a:lnTo>
                <a:lnTo>
                  <a:pt x="61114" y="942561"/>
                </a:lnTo>
                <a:lnTo>
                  <a:pt x="0" y="1385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4"/>
          <p:cNvSpPr/>
          <p:nvPr/>
        </p:nvSpPr>
        <p:spPr>
          <a:xfrm>
            <a:off x="344487" y="201710"/>
            <a:ext cx="4195163" cy="727617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4010" h="908574">
                <a:moveTo>
                  <a:pt x="55418" y="138546"/>
                </a:moveTo>
                <a:lnTo>
                  <a:pt x="5342446" y="0"/>
                </a:lnTo>
                <a:lnTo>
                  <a:pt x="5384010" y="714610"/>
                </a:lnTo>
                <a:lnTo>
                  <a:pt x="0" y="908574"/>
                </a:lnTo>
                <a:lnTo>
                  <a:pt x="55418" y="13854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336010" y="394387"/>
            <a:ext cx="3184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 la fin de la période 1, je sais :</a:t>
            </a: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14622" y="158454"/>
            <a:ext cx="821388" cy="81042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 rot="20976963">
            <a:off x="490784" y="246885"/>
            <a:ext cx="821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CE1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66361"/>
              </p:ext>
            </p:extLst>
          </p:nvPr>
        </p:nvGraphicFramePr>
        <p:xfrm>
          <a:off x="215512" y="2564904"/>
          <a:ext cx="4545098" cy="307848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72992"/>
                <a:gridCol w="3384376"/>
                <a:gridCol w="295910"/>
                <a:gridCol w="295910"/>
                <a:gridCol w="295910"/>
              </a:tblGrid>
              <a:tr h="139503"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athématiques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 rowSpan="5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Num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E</a:t>
                      </a:r>
                      <a:r>
                        <a:rPr lang="fr-FR" sz="1000" dirty="0" smtClean="0"/>
                        <a:t>crire en</a:t>
                      </a:r>
                      <a:r>
                        <a:rPr lang="fr-FR" sz="1000" baseline="0" dirty="0" smtClean="0"/>
                        <a:t> chiffres les nombres &lt; 100.</a:t>
                      </a:r>
                      <a:endParaRPr lang="fr-FR" sz="10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E</a:t>
                      </a:r>
                      <a:r>
                        <a:rPr lang="fr-FR" sz="1000" b="0" dirty="0" smtClean="0"/>
                        <a:t>ncadrer,</a:t>
                      </a:r>
                      <a:r>
                        <a:rPr lang="fr-FR" sz="1000" b="0" baseline="0" dirty="0" smtClean="0"/>
                        <a:t> </a:t>
                      </a:r>
                      <a:r>
                        <a:rPr lang="fr-FR" sz="1000" b="0" dirty="0" smtClean="0"/>
                        <a:t>comparer et ranger les nombres &lt; 100.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7815"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L</a:t>
                      </a:r>
                      <a:r>
                        <a:rPr lang="fr-FR" sz="1000" b="0" dirty="0" smtClean="0"/>
                        <a:t>a valeur des chiffres dans les nombres &lt; 100. (unités,</a:t>
                      </a:r>
                      <a:r>
                        <a:rPr lang="fr-FR" sz="1000" b="0" baseline="0" dirty="0" smtClean="0"/>
                        <a:t> dizaines)</a:t>
                      </a:r>
                      <a:endParaRPr lang="fr-FR" sz="10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7815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S</a:t>
                      </a:r>
                      <a:r>
                        <a:rPr lang="fr-FR" sz="1000" b="0" dirty="0" smtClean="0"/>
                        <a:t>ituer</a:t>
                      </a:r>
                      <a:r>
                        <a:rPr lang="fr-FR" sz="1000" b="0" baseline="0" dirty="0" smtClean="0"/>
                        <a:t> des nombres sur une ligne graduée de 1 en 1.</a:t>
                      </a:r>
                      <a:endParaRPr lang="fr-FR" sz="10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7815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P</a:t>
                      </a:r>
                      <a:r>
                        <a:rPr lang="fr-FR" sz="1000" b="0" dirty="0" smtClean="0"/>
                        <a:t>roduire</a:t>
                      </a:r>
                      <a:r>
                        <a:rPr lang="fr-FR" sz="1000" b="0" baseline="0" dirty="0" smtClean="0"/>
                        <a:t> </a:t>
                      </a:r>
                      <a:r>
                        <a:rPr lang="fr-FR" sz="1000" b="0" dirty="0" smtClean="0"/>
                        <a:t>des suites</a:t>
                      </a:r>
                      <a:r>
                        <a:rPr lang="fr-FR" sz="1000" b="0" baseline="0" dirty="0" smtClean="0"/>
                        <a:t> de nombres de 1 en 1, de 5 en 5 et de 10 en 10.</a:t>
                      </a:r>
                      <a:endParaRPr lang="fr-FR" sz="10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1024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 smtClean="0"/>
                        <a:t>Calc.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alculer rapidement des sommes, des compléments et des différences avec des nombres &lt; 10.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1921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1" dirty="0" smtClean="0"/>
                        <a:t>Géom.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M</a:t>
                      </a:r>
                      <a:r>
                        <a:rPr lang="fr-FR" sz="1000" b="0" dirty="0" smtClean="0"/>
                        <a:t>e repérer sur une feuille en utilisant le vocabulaire approprié (haut,</a:t>
                      </a:r>
                      <a:r>
                        <a:rPr lang="fr-FR" sz="1000" b="0" baseline="0" dirty="0" smtClean="0"/>
                        <a:t> bas, gauche, droite…).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P</a:t>
                      </a:r>
                      <a:r>
                        <a:rPr lang="fr-FR" sz="1000" b="0" dirty="0" smtClean="0"/>
                        <a:t>lacer trois points pour qu’ils soient alignés.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R</a:t>
                      </a:r>
                      <a:r>
                        <a:rPr lang="fr-FR" sz="1000" dirty="0" smtClean="0"/>
                        <a:t>epérer et coder des cases dans un quadrillage.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041034"/>
              </p:ext>
            </p:extLst>
          </p:nvPr>
        </p:nvGraphicFramePr>
        <p:xfrm>
          <a:off x="5097016" y="102863"/>
          <a:ext cx="4606429" cy="338216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30589"/>
                <a:gridCol w="3467785"/>
                <a:gridCol w="302685"/>
                <a:gridCol w="302685"/>
                <a:gridCol w="302685"/>
              </a:tblGrid>
              <a:tr h="125116">
                <a:tc>
                  <a:txBody>
                    <a:bodyPr/>
                    <a:lstStyle/>
                    <a:p>
                      <a:pPr algn="ctr"/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F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rançais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Voc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L</a:t>
                      </a:r>
                      <a:r>
                        <a:rPr lang="fr-FR" sz="1000" dirty="0" smtClean="0"/>
                        <a:t>’ordre alphabétique.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anger les mots dans l’ordre alphabétique.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7015">
                <a:tc rowSpan="4">
                  <a:txBody>
                    <a:bodyPr/>
                    <a:lstStyle/>
                    <a:p>
                      <a:pPr algn="ctr"/>
                      <a:r>
                        <a:rPr lang="fr-FR" sz="1000" b="1" i="1" dirty="0" smtClean="0"/>
                        <a:t>Gram.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dirty="0" smtClean="0"/>
                        <a:t>econnaitre</a:t>
                      </a:r>
                      <a:r>
                        <a:rPr lang="fr-FR" sz="1000" baseline="0" dirty="0" smtClean="0"/>
                        <a:t> une phrase.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endParaRPr lang="fr-FR" sz="1000" i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i="0" dirty="0" smtClean="0"/>
                        <a:t>L</a:t>
                      </a:r>
                      <a:r>
                        <a:rPr lang="fr-FR" sz="1000" i="0" dirty="0" smtClean="0"/>
                        <a:t>es différents</a:t>
                      </a:r>
                      <a:r>
                        <a:rPr lang="fr-FR" sz="1000" i="0" baseline="0" dirty="0" smtClean="0"/>
                        <a:t> types de phrases.</a:t>
                      </a:r>
                      <a:endParaRPr lang="fr-FR" sz="1000" i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i="0" dirty="0" smtClean="0"/>
                        <a:t>R</a:t>
                      </a:r>
                      <a:r>
                        <a:rPr lang="fr-FR" sz="1000" i="0" dirty="0" smtClean="0"/>
                        <a:t>etrouver</a:t>
                      </a:r>
                      <a:r>
                        <a:rPr lang="fr-FR" sz="1000" i="0" baseline="0" dirty="0" smtClean="0"/>
                        <a:t> le verbe dans la phrase.</a:t>
                      </a:r>
                      <a:endParaRPr lang="fr-FR" sz="1000" i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i="0" dirty="0" smtClean="0"/>
                        <a:t>U</a:t>
                      </a:r>
                      <a:r>
                        <a:rPr lang="fr-FR" sz="1000" i="0" dirty="0" smtClean="0"/>
                        <a:t>tiliser la phrase négative</a:t>
                      </a:r>
                      <a:r>
                        <a:rPr lang="fr-FR" sz="1000" i="0" baseline="0" dirty="0" smtClean="0"/>
                        <a:t> pour trouver le verbe.</a:t>
                      </a:r>
                      <a:endParaRPr lang="fr-FR" sz="1000" i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64641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Conj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dirty="0" smtClean="0"/>
                        <a:t>ire si une phrase est au passé, au présent ou au futur.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9312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Orth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E</a:t>
                      </a:r>
                      <a:r>
                        <a:rPr lang="fr-FR" sz="1000" dirty="0" smtClean="0"/>
                        <a:t>crire les sons [a], [i], [</a:t>
                      </a:r>
                      <a:r>
                        <a:rPr lang="fr-FR" sz="1000" dirty="0" err="1" smtClean="0"/>
                        <a:t>oi</a:t>
                      </a:r>
                      <a:r>
                        <a:rPr lang="fr-FR" sz="1000" dirty="0" smtClean="0"/>
                        <a:t>], [l], [r], [u].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8512"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dirty="0" smtClean="0"/>
                        <a:t>especter la</a:t>
                      </a:r>
                      <a:r>
                        <a:rPr lang="fr-FR" sz="1000" baseline="0" dirty="0" smtClean="0"/>
                        <a:t> correspondance lettres/sons pour écrire des mots inconnus.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8512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E</a:t>
                      </a:r>
                      <a:r>
                        <a:rPr lang="fr-FR" sz="1000" dirty="0" smtClean="0"/>
                        <a:t>crire sans erreur les mots à préparer.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8512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Réd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E</a:t>
                      </a:r>
                      <a:r>
                        <a:rPr lang="fr-FR" sz="1000" dirty="0" smtClean="0"/>
                        <a:t>crire </a:t>
                      </a:r>
                      <a:r>
                        <a:rPr lang="fr-FR" sz="1000" baseline="0" dirty="0" smtClean="0"/>
                        <a:t>une carte d’identité pour me présenter à nos correspondants.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44485" y="1071027"/>
            <a:ext cx="419516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latin typeface="+mj-lt"/>
              </a:rPr>
              <a:t>Au cours de cette période, je vais devoir apprendre à maitriser ces compétences. Je colorie :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00CC00"/>
                </a:solidFill>
                <a:latin typeface="+mj-lt"/>
              </a:rPr>
              <a:t>vert</a:t>
            </a:r>
            <a:r>
              <a:rPr lang="fr-FR" sz="1050" b="1" dirty="0" smtClean="0">
                <a:latin typeface="+mj-lt"/>
              </a:rPr>
              <a:t> : j’ai su faire.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FF00"/>
                </a:solidFill>
                <a:latin typeface="+mj-lt"/>
              </a:rPr>
              <a:t>jaune</a:t>
            </a:r>
            <a:r>
              <a:rPr lang="fr-FR" sz="1050" b="1" dirty="0" smtClean="0">
                <a:latin typeface="+mj-lt"/>
              </a:rPr>
              <a:t> : </a:t>
            </a:r>
            <a:r>
              <a:rPr lang="fr-FR" sz="1050" b="1" dirty="0">
                <a:latin typeface="+mj-lt"/>
              </a:rPr>
              <a:t>j’y suis presque.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9900"/>
                </a:solidFill>
                <a:latin typeface="+mj-lt"/>
              </a:rPr>
              <a:t>orange</a:t>
            </a:r>
            <a:r>
              <a:rPr lang="fr-FR" sz="1050" b="1" dirty="0" smtClean="0">
                <a:latin typeface="+mj-lt"/>
              </a:rPr>
              <a:t> : je dois encore progresser.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0000"/>
                </a:solidFill>
                <a:latin typeface="+mj-lt"/>
              </a:rPr>
              <a:t>rouge</a:t>
            </a:r>
            <a:r>
              <a:rPr lang="fr-FR" sz="1050" b="1" dirty="0" smtClean="0">
                <a:latin typeface="+mj-lt"/>
              </a:rPr>
              <a:t> : je n’ai pas compris.</a:t>
            </a:r>
          </a:p>
          <a:p>
            <a:r>
              <a:rPr lang="fr-FR" sz="1050" b="1" dirty="0" smtClean="0">
                <a:latin typeface="+mj-lt"/>
              </a:rPr>
              <a:t>Pour chacune de ces compétences, j’ai droit à </a:t>
            </a:r>
            <a:r>
              <a:rPr lang="fr-FR" sz="1050" b="1" u="sng" dirty="0" smtClean="0">
                <a:latin typeface="+mj-lt"/>
              </a:rPr>
              <a:t>3 essais</a:t>
            </a:r>
            <a:r>
              <a:rPr lang="fr-FR" sz="1050" b="1" dirty="0" smtClean="0">
                <a:latin typeface="+mj-lt"/>
              </a:rPr>
              <a:t>.</a:t>
            </a:r>
            <a:endParaRPr lang="fr-FR" sz="1050" b="1" dirty="0">
              <a:latin typeface="+mj-lt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9399" y="5740623"/>
            <a:ext cx="2325335" cy="1151175"/>
          </a:xfrm>
          <a:prstGeom prst="rect">
            <a:avLst/>
          </a:prstGeom>
        </p:spPr>
      </p:pic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888968"/>
              </p:ext>
            </p:extLst>
          </p:nvPr>
        </p:nvGraphicFramePr>
        <p:xfrm>
          <a:off x="5097016" y="4005064"/>
          <a:ext cx="4608511" cy="1371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694559"/>
                <a:gridCol w="276394"/>
                <a:gridCol w="318779"/>
                <a:gridCol w="318779"/>
              </a:tblGrid>
              <a:tr h="125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oésie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2"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2"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dirty="0" smtClean="0"/>
                        <a:t>ire sans</a:t>
                      </a:r>
                      <a:r>
                        <a:rPr lang="fr-FR" sz="1000" baseline="0" dirty="0" smtClean="0"/>
                        <a:t> erreur une poésie choisie dans une liste proposée en faisant attention de bien articuler, de mettre l’intonation et de ne pas aller trop vite.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dirty="0" smtClean="0"/>
                        <a:t>ire une deuxième poésie choisie</a:t>
                      </a:r>
                      <a:r>
                        <a:rPr lang="fr-FR" sz="1000" baseline="0" dirty="0" smtClean="0"/>
                        <a:t> dans une liste proposée en faisant attention de bien articuler, de mettre l’intonation et de ne pas aller trop vite.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5097016" y="5804822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Je m’engage à effectuer ces évaluations au cours de la période.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Signature de l’élève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 :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14" name="Ellipse 13"/>
          <p:cNvSpPr/>
          <p:nvPr/>
        </p:nvSpPr>
        <p:spPr>
          <a:xfrm rot="20589023">
            <a:off x="8252551" y="5870549"/>
            <a:ext cx="1540817" cy="6526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Ellipse 14"/>
          <p:cNvSpPr/>
          <p:nvPr/>
        </p:nvSpPr>
        <p:spPr>
          <a:xfrm>
            <a:off x="8410892" y="5873729"/>
            <a:ext cx="1224136" cy="64633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5257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0323" y="102863"/>
            <a:ext cx="4434645" cy="2354587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839231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0 w 5328592"/>
              <a:gd name="connsiteY0" fmla="*/ 138546 h 942561"/>
              <a:gd name="connsiteX1" fmla="*/ 5287028 w 5328592"/>
              <a:gd name="connsiteY1" fmla="*/ 0 h 942561"/>
              <a:gd name="connsiteX2" fmla="*/ 5328592 w 5328592"/>
              <a:gd name="connsiteY2" fmla="*/ 839231 h 942561"/>
              <a:gd name="connsiteX3" fmla="*/ 61114 w 5328592"/>
              <a:gd name="connsiteY3" fmla="*/ 942561 h 942561"/>
              <a:gd name="connsiteX4" fmla="*/ 0 w 5328592"/>
              <a:gd name="connsiteY4" fmla="*/ 138546 h 942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28592" h="942561">
                <a:moveTo>
                  <a:pt x="0" y="138546"/>
                </a:moveTo>
                <a:lnTo>
                  <a:pt x="5287028" y="0"/>
                </a:lnTo>
                <a:lnTo>
                  <a:pt x="5328592" y="839231"/>
                </a:lnTo>
                <a:lnTo>
                  <a:pt x="61114" y="942561"/>
                </a:lnTo>
                <a:lnTo>
                  <a:pt x="0" y="1385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4"/>
          <p:cNvSpPr/>
          <p:nvPr/>
        </p:nvSpPr>
        <p:spPr>
          <a:xfrm>
            <a:off x="344487" y="201710"/>
            <a:ext cx="4195163" cy="727617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4010" h="908574">
                <a:moveTo>
                  <a:pt x="55418" y="138546"/>
                </a:moveTo>
                <a:lnTo>
                  <a:pt x="5342446" y="0"/>
                </a:lnTo>
                <a:lnTo>
                  <a:pt x="5384010" y="714610"/>
                </a:lnTo>
                <a:lnTo>
                  <a:pt x="0" y="908574"/>
                </a:lnTo>
                <a:lnTo>
                  <a:pt x="55418" y="13854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336010" y="394387"/>
            <a:ext cx="3184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 la fin de la période 2, je sais :</a:t>
            </a: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14622" y="158454"/>
            <a:ext cx="821388" cy="81042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 rot="20976963">
            <a:off x="490784" y="246885"/>
            <a:ext cx="821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CE1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627699"/>
              </p:ext>
            </p:extLst>
          </p:nvPr>
        </p:nvGraphicFramePr>
        <p:xfrm>
          <a:off x="215512" y="2852936"/>
          <a:ext cx="4545098" cy="352839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72992"/>
                <a:gridCol w="3384376"/>
                <a:gridCol w="295910"/>
                <a:gridCol w="295910"/>
                <a:gridCol w="295910"/>
              </a:tblGrid>
              <a:tr h="139503"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athématiques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Num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econnaitre des nombres consécutifs (inférieurs à 1000).</a:t>
                      </a:r>
                      <a:endParaRPr lang="fr-FR" sz="10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U</a:t>
                      </a:r>
                      <a:r>
                        <a:rPr lang="fr-FR" sz="1000" b="0" dirty="0" smtClean="0"/>
                        <a:t>tiliser la valeur des chiffres en fonction de leur position dans l’écriture du nombre.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7815"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L</a:t>
                      </a:r>
                      <a:r>
                        <a:rPr lang="fr-FR" sz="1000" b="0" dirty="0" smtClean="0"/>
                        <a:t>a valeur des chiffres dans les nombres &lt; 100. (unités,</a:t>
                      </a:r>
                      <a:r>
                        <a:rPr lang="fr-FR" sz="1000" b="0" baseline="0" dirty="0" smtClean="0"/>
                        <a:t> dizaines)</a:t>
                      </a:r>
                      <a:endParaRPr lang="fr-FR" sz="10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1024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i="1" dirty="0" smtClean="0"/>
                        <a:t>Calc.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alculer sur les dizaines entières (sommes, compléments, différences)</a:t>
                      </a:r>
                      <a:r>
                        <a:rPr lang="fr-FR" sz="1000" b="0" baseline="0" dirty="0" smtClean="0"/>
                        <a:t> et trouver les compléments à la dizaine supérieure.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1024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0" dirty="0" smtClean="0"/>
                        <a:t>Calculer des sommes en ligne ou par addition posée en colonne.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1921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1" dirty="0" smtClean="0"/>
                        <a:t>Géom.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D</a:t>
                      </a:r>
                      <a:r>
                        <a:rPr lang="fr-FR" sz="1000" b="0" dirty="0" smtClean="0"/>
                        <a:t>istinguer polygones et non-polygones.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19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ompter</a:t>
                      </a:r>
                      <a:r>
                        <a:rPr lang="fr-FR" sz="1000" b="0" baseline="0" dirty="0" smtClean="0"/>
                        <a:t> le nombre de côtés et de sommets d’un polygone.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econnaitre un triangle</a:t>
                      </a:r>
                      <a:r>
                        <a:rPr lang="fr-FR" sz="1000" b="0" baseline="0" dirty="0" smtClean="0"/>
                        <a:t> et un rectangle.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413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1" dirty="0" smtClean="0"/>
                        <a:t>Mes.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L</a:t>
                      </a:r>
                      <a:r>
                        <a:rPr lang="fr-FR" sz="1000" b="0" dirty="0" smtClean="0"/>
                        <a:t>ire des dates et déterminer des durées en jours à l’aide d’un calendrier.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44485" y="1071027"/>
            <a:ext cx="419516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latin typeface="+mj-lt"/>
              </a:rPr>
              <a:t>Au cours de cette période, je vais devoir apprendre à maitriser ces compétences. Je colorie :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00CC00"/>
                </a:solidFill>
                <a:latin typeface="+mj-lt"/>
              </a:rPr>
              <a:t>vert</a:t>
            </a:r>
            <a:r>
              <a:rPr lang="fr-FR" sz="1050" b="1" dirty="0" smtClean="0">
                <a:latin typeface="+mj-lt"/>
              </a:rPr>
              <a:t> : j’ai su faire.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FF00"/>
                </a:solidFill>
                <a:latin typeface="+mj-lt"/>
              </a:rPr>
              <a:t>jaune</a:t>
            </a:r>
            <a:r>
              <a:rPr lang="fr-FR" sz="1050" b="1" dirty="0" smtClean="0">
                <a:latin typeface="+mj-lt"/>
              </a:rPr>
              <a:t> : </a:t>
            </a:r>
            <a:r>
              <a:rPr lang="fr-FR" sz="1050" b="1" dirty="0">
                <a:latin typeface="+mj-lt"/>
              </a:rPr>
              <a:t>j’y suis presque.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9900"/>
                </a:solidFill>
                <a:latin typeface="+mj-lt"/>
              </a:rPr>
              <a:t>orange</a:t>
            </a:r>
            <a:r>
              <a:rPr lang="fr-FR" sz="1050" b="1" dirty="0" smtClean="0">
                <a:latin typeface="+mj-lt"/>
              </a:rPr>
              <a:t> : je dois encore progresser.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0000"/>
                </a:solidFill>
                <a:latin typeface="+mj-lt"/>
              </a:rPr>
              <a:t>rouge</a:t>
            </a:r>
            <a:r>
              <a:rPr lang="fr-FR" sz="1050" b="1" dirty="0" smtClean="0">
                <a:latin typeface="+mj-lt"/>
              </a:rPr>
              <a:t> : je n’ai pas compris.</a:t>
            </a:r>
          </a:p>
          <a:p>
            <a:r>
              <a:rPr lang="fr-FR" sz="1050" b="1" dirty="0" smtClean="0">
                <a:latin typeface="+mj-lt"/>
              </a:rPr>
              <a:t>Pour chacune de ces compétences, j’ai droit à </a:t>
            </a:r>
            <a:r>
              <a:rPr lang="fr-FR" sz="1050" b="1" u="sng" dirty="0" smtClean="0">
                <a:latin typeface="+mj-lt"/>
              </a:rPr>
              <a:t>3 essais</a:t>
            </a:r>
            <a:r>
              <a:rPr lang="fr-FR" sz="1050" b="1" dirty="0" smtClean="0">
                <a:latin typeface="+mj-lt"/>
              </a:rPr>
              <a:t>.</a:t>
            </a:r>
            <a:endParaRPr lang="fr-FR" sz="1050" b="1" dirty="0">
              <a:latin typeface="+mj-lt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6181330"/>
              </p:ext>
            </p:extLst>
          </p:nvPr>
        </p:nvGraphicFramePr>
        <p:xfrm>
          <a:off x="5097016" y="2780928"/>
          <a:ext cx="4608511" cy="1371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694559"/>
                <a:gridCol w="276394"/>
                <a:gridCol w="318779"/>
                <a:gridCol w="318779"/>
              </a:tblGrid>
              <a:tr h="125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oésie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2"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2"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dirty="0" smtClean="0"/>
                        <a:t>ire sans</a:t>
                      </a:r>
                      <a:r>
                        <a:rPr lang="fr-FR" sz="1000" baseline="0" dirty="0" smtClean="0"/>
                        <a:t> erreur une poésie choisie dans une liste proposée en faisant attention de bien articuler, de mettre l’intonation et de ne pas aller trop vite.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dirty="0" smtClean="0"/>
                        <a:t>ire une deuxième poésie choisie</a:t>
                      </a:r>
                      <a:r>
                        <a:rPr lang="fr-FR" sz="1000" baseline="0" dirty="0" smtClean="0"/>
                        <a:t> dans une liste proposée en faisant attention de bien articuler, de mettre l’intonation et de ne pas aller trop vite.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au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194159"/>
              </p:ext>
            </p:extLst>
          </p:nvPr>
        </p:nvGraphicFramePr>
        <p:xfrm>
          <a:off x="5097016" y="102863"/>
          <a:ext cx="4606429" cy="2462041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30589"/>
                <a:gridCol w="3467785"/>
                <a:gridCol w="302685"/>
                <a:gridCol w="302685"/>
                <a:gridCol w="302685"/>
              </a:tblGrid>
              <a:tr h="125116">
                <a:tc>
                  <a:txBody>
                    <a:bodyPr/>
                    <a:lstStyle/>
                    <a:p>
                      <a:pPr algn="ctr"/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F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rançais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7521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Voc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I</a:t>
                      </a:r>
                      <a:r>
                        <a:rPr lang="fr-FR" sz="1000" b="0" dirty="0" smtClean="0"/>
                        <a:t>dentifier</a:t>
                      </a:r>
                      <a:r>
                        <a:rPr lang="fr-FR" sz="1000" dirty="0" smtClean="0"/>
                        <a:t> les différents sens d’un mot.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24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i="1" dirty="0" smtClean="0"/>
                        <a:t>Gram.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dirty="0" smtClean="0"/>
                        <a:t>écouvrir et manipuler le sujet du verbe dans</a:t>
                      </a:r>
                      <a:r>
                        <a:rPr lang="fr-FR" sz="1000" baseline="0" dirty="0" smtClean="0"/>
                        <a:t> une phrase.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u="none" dirty="0" smtClean="0"/>
                        <a:t>U</a:t>
                      </a:r>
                      <a:r>
                        <a:rPr lang="fr-FR" sz="1000" b="0" u="none" dirty="0" smtClean="0"/>
                        <a:t>tiliser les pronoms personnels sujet.</a:t>
                      </a:r>
                      <a:endParaRPr lang="fr-FR" sz="1000" b="1" u="none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6416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Conj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A</a:t>
                      </a:r>
                      <a:r>
                        <a:rPr lang="fr-FR" sz="1000" dirty="0" smtClean="0"/>
                        <a:t>ccorder le verbe avec son sujet.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48424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Orth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E</a:t>
                      </a:r>
                      <a:r>
                        <a:rPr lang="fr-FR" sz="1000" dirty="0" smtClean="0"/>
                        <a:t>crire les sons [ou], [eu], [o], [p], [t], [k],</a:t>
                      </a:r>
                      <a:r>
                        <a:rPr lang="fr-FR" sz="1000" baseline="0" dirty="0" smtClean="0"/>
                        <a:t> [é].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8512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Réd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onnaitre le genre</a:t>
                      </a:r>
                      <a:r>
                        <a:rPr lang="fr-FR" sz="1000" b="0" baseline="0" dirty="0" smtClean="0"/>
                        <a:t> du conte.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18512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édiger un conte.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pSp>
        <p:nvGrpSpPr>
          <p:cNvPr id="14" name="Groupe 13"/>
          <p:cNvGrpSpPr/>
          <p:nvPr/>
        </p:nvGrpSpPr>
        <p:grpSpPr>
          <a:xfrm>
            <a:off x="6495455" y="4204444"/>
            <a:ext cx="2212464" cy="1492327"/>
            <a:chOff x="6033120" y="2996952"/>
            <a:chExt cx="3615080" cy="2438405"/>
          </a:xfrm>
        </p:grpSpPr>
        <p:pic>
          <p:nvPicPr>
            <p:cNvPr id="15" name="Image 1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20175804">
              <a:off x="6066122" y="3977552"/>
              <a:ext cx="659995" cy="824994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6" name="Image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33120" y="2996952"/>
              <a:ext cx="3048006" cy="2438405"/>
            </a:xfrm>
            <a:prstGeom prst="rect">
              <a:avLst/>
            </a:prstGeom>
          </p:spPr>
        </p:pic>
        <p:pic>
          <p:nvPicPr>
            <p:cNvPr id="17" name="Image 1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706587">
              <a:off x="8861496" y="3189405"/>
              <a:ext cx="786704" cy="983380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19" name="Image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7123" y="3934002"/>
              <a:ext cx="1016877" cy="1271096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20" name="Image 19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91473" y="3879611"/>
              <a:ext cx="1060390" cy="1325488"/>
            </a:xfrm>
            <a:prstGeom prst="rect">
              <a:avLst/>
            </a:prstGeom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8" name="ZoneTexte 17"/>
          <p:cNvSpPr txBox="1"/>
          <p:nvPr/>
        </p:nvSpPr>
        <p:spPr>
          <a:xfrm>
            <a:off x="5160823" y="5804822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Je m’engage à effectuer ces évaluations au cours de la période.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Signature de l’élève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 :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21" name="Ellipse 20"/>
          <p:cNvSpPr/>
          <p:nvPr/>
        </p:nvSpPr>
        <p:spPr>
          <a:xfrm rot="20589023">
            <a:off x="8316358" y="5870549"/>
            <a:ext cx="1540817" cy="6526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Ellipse 21"/>
          <p:cNvSpPr/>
          <p:nvPr/>
        </p:nvSpPr>
        <p:spPr>
          <a:xfrm>
            <a:off x="8474699" y="5873729"/>
            <a:ext cx="1224136" cy="64633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740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0323" y="102863"/>
            <a:ext cx="4434645" cy="2354587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839231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0 w 5328592"/>
              <a:gd name="connsiteY0" fmla="*/ 138546 h 942561"/>
              <a:gd name="connsiteX1" fmla="*/ 5287028 w 5328592"/>
              <a:gd name="connsiteY1" fmla="*/ 0 h 942561"/>
              <a:gd name="connsiteX2" fmla="*/ 5328592 w 5328592"/>
              <a:gd name="connsiteY2" fmla="*/ 839231 h 942561"/>
              <a:gd name="connsiteX3" fmla="*/ 61114 w 5328592"/>
              <a:gd name="connsiteY3" fmla="*/ 942561 h 942561"/>
              <a:gd name="connsiteX4" fmla="*/ 0 w 5328592"/>
              <a:gd name="connsiteY4" fmla="*/ 138546 h 942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28592" h="942561">
                <a:moveTo>
                  <a:pt x="0" y="138546"/>
                </a:moveTo>
                <a:lnTo>
                  <a:pt x="5287028" y="0"/>
                </a:lnTo>
                <a:lnTo>
                  <a:pt x="5328592" y="839231"/>
                </a:lnTo>
                <a:lnTo>
                  <a:pt x="61114" y="942561"/>
                </a:lnTo>
                <a:lnTo>
                  <a:pt x="0" y="1385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4"/>
          <p:cNvSpPr/>
          <p:nvPr/>
        </p:nvSpPr>
        <p:spPr>
          <a:xfrm>
            <a:off x="344487" y="201710"/>
            <a:ext cx="4195163" cy="727617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4010" h="908574">
                <a:moveTo>
                  <a:pt x="55418" y="138546"/>
                </a:moveTo>
                <a:lnTo>
                  <a:pt x="5342446" y="0"/>
                </a:lnTo>
                <a:lnTo>
                  <a:pt x="5384010" y="714610"/>
                </a:lnTo>
                <a:lnTo>
                  <a:pt x="0" y="908574"/>
                </a:lnTo>
                <a:lnTo>
                  <a:pt x="55418" y="13854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336010" y="394387"/>
            <a:ext cx="3184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 la fin de la période 3, je sais :</a:t>
            </a: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14622" y="158454"/>
            <a:ext cx="821388" cy="81042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 rot="20976963">
            <a:off x="490784" y="246885"/>
            <a:ext cx="821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CE1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289109"/>
              </p:ext>
            </p:extLst>
          </p:nvPr>
        </p:nvGraphicFramePr>
        <p:xfrm>
          <a:off x="215512" y="2636912"/>
          <a:ext cx="4545098" cy="3950752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72992"/>
                <a:gridCol w="3384376"/>
                <a:gridCol w="295910"/>
                <a:gridCol w="295910"/>
                <a:gridCol w="295910"/>
              </a:tblGrid>
              <a:tr h="139503"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athématiques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 rowSpan="4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Num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E</a:t>
                      </a:r>
                      <a:r>
                        <a:rPr lang="fr-FR" sz="1000" b="0" dirty="0" smtClean="0"/>
                        <a:t>crire en chiffres et en lettres des nombres &lt; 1000.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U</a:t>
                      </a:r>
                      <a:r>
                        <a:rPr lang="fr-FR" sz="1000" b="0" dirty="0" smtClean="0"/>
                        <a:t>tiliser la valeur des chiffres en fonction de leur position dans l’écriture du nombre &lt; 1000 (unités, dizaines, centaines).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7815">
                <a:tc vMerge="1">
                  <a:txBody>
                    <a:bodyPr/>
                    <a:lstStyle/>
                    <a:p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omparer et ranger</a:t>
                      </a:r>
                      <a:r>
                        <a:rPr lang="fr-FR" sz="1000" b="0" baseline="0" dirty="0" smtClean="0"/>
                        <a:t> des nombres &lt; 1000.</a:t>
                      </a:r>
                      <a:endParaRPr lang="fr-FR" sz="10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7815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P</a:t>
                      </a:r>
                      <a:r>
                        <a:rPr lang="fr-FR" sz="1000" b="0" dirty="0" smtClean="0"/>
                        <a:t>lacer</a:t>
                      </a:r>
                      <a:r>
                        <a:rPr lang="fr-FR" sz="1000" b="0" baseline="0" dirty="0" smtClean="0"/>
                        <a:t> des nombres &lt; 1000 sur une ligne graduée.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1024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i="1" dirty="0" smtClean="0"/>
                        <a:t>Calc.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alculer</a:t>
                      </a:r>
                      <a:r>
                        <a:rPr lang="fr-FR" sz="1000" b="0" baseline="0" dirty="0" smtClean="0"/>
                        <a:t> des produits utilisant les tables de 2, 3, 4 et 5.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1024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alculer des sommes de plusieurs nombres en colonnes.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1921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1" dirty="0" smtClean="0"/>
                        <a:t>Géom.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econnaitre et nommer</a:t>
                      </a:r>
                      <a:r>
                        <a:rPr lang="fr-FR" sz="1000" b="0" baseline="0" dirty="0" smtClean="0"/>
                        <a:t> un cube et un pavé droit.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19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onnaitre</a:t>
                      </a:r>
                      <a:r>
                        <a:rPr lang="fr-FR" sz="1000" b="0" baseline="0" dirty="0" smtClean="0"/>
                        <a:t> et utiliser le vocabulaire des solides : face, arête, sommet.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econnaitre un triangle</a:t>
                      </a:r>
                      <a:r>
                        <a:rPr lang="fr-FR" sz="1000" b="0" baseline="0" dirty="0" smtClean="0"/>
                        <a:t> et un rectangle.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0676"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1" dirty="0" smtClean="0"/>
                        <a:t>Mes.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U</a:t>
                      </a:r>
                      <a:r>
                        <a:rPr lang="fr-FR" sz="1000" b="0" dirty="0" smtClean="0"/>
                        <a:t>tiliser la règle pour mesurer ou tracer des longueurs</a:t>
                      </a:r>
                      <a:r>
                        <a:rPr lang="fr-FR" sz="1000" b="0" baseline="0" dirty="0" smtClean="0"/>
                        <a:t> en cm.</a:t>
                      </a:r>
                      <a:endParaRPr lang="fr-FR" sz="10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067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M</a:t>
                      </a:r>
                      <a:r>
                        <a:rPr lang="fr-FR" sz="1000" b="0" dirty="0" smtClean="0"/>
                        <a:t>esurer la longueur d’une ligne brisée en cm.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067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i="1" dirty="0" smtClean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onnaitre et utiliser notre monnaie</a:t>
                      </a:r>
                      <a:r>
                        <a:rPr lang="fr-FR" sz="1000" b="0" baseline="0" dirty="0" smtClean="0"/>
                        <a:t> : l’euro.</a:t>
                      </a:r>
                      <a:endParaRPr lang="fr-FR" sz="10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067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i="1" dirty="0" smtClean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L</a:t>
                      </a:r>
                      <a:r>
                        <a:rPr lang="fr-FR" sz="1000" b="0" dirty="0" smtClean="0"/>
                        <a:t>ire l’heure sur une horloge à aiguilles.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44485" y="1071027"/>
            <a:ext cx="419516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latin typeface="+mj-lt"/>
              </a:rPr>
              <a:t>Au cours de cette période, je vais devoir apprendre à maitriser ces compétences. Je colorie :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00CC00"/>
                </a:solidFill>
                <a:latin typeface="+mj-lt"/>
              </a:rPr>
              <a:t>vert</a:t>
            </a:r>
            <a:r>
              <a:rPr lang="fr-FR" sz="1050" b="1" dirty="0" smtClean="0">
                <a:latin typeface="+mj-lt"/>
              </a:rPr>
              <a:t> : j’ai su faire.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FF00"/>
                </a:solidFill>
                <a:latin typeface="+mj-lt"/>
              </a:rPr>
              <a:t>jaune</a:t>
            </a:r>
            <a:r>
              <a:rPr lang="fr-FR" sz="1050" b="1" dirty="0" smtClean="0">
                <a:latin typeface="+mj-lt"/>
              </a:rPr>
              <a:t> : </a:t>
            </a:r>
            <a:r>
              <a:rPr lang="fr-FR" sz="1050" b="1" dirty="0">
                <a:latin typeface="+mj-lt"/>
              </a:rPr>
              <a:t>j’y suis presque.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9900"/>
                </a:solidFill>
                <a:latin typeface="+mj-lt"/>
              </a:rPr>
              <a:t>orange</a:t>
            </a:r>
            <a:r>
              <a:rPr lang="fr-FR" sz="1050" b="1" dirty="0" smtClean="0">
                <a:latin typeface="+mj-lt"/>
              </a:rPr>
              <a:t> : je dois encore progresser.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0000"/>
                </a:solidFill>
                <a:latin typeface="+mj-lt"/>
              </a:rPr>
              <a:t>rouge</a:t>
            </a:r>
            <a:r>
              <a:rPr lang="fr-FR" sz="1050" b="1" dirty="0" smtClean="0">
                <a:latin typeface="+mj-lt"/>
              </a:rPr>
              <a:t> : je n’ai pas compris.</a:t>
            </a:r>
          </a:p>
          <a:p>
            <a:r>
              <a:rPr lang="fr-FR" sz="1050" b="1" dirty="0" smtClean="0">
                <a:latin typeface="+mj-lt"/>
              </a:rPr>
              <a:t>Pour chacune de ces compétences, j’ai droit à </a:t>
            </a:r>
            <a:r>
              <a:rPr lang="fr-FR" sz="1050" b="1" u="sng" dirty="0" smtClean="0">
                <a:latin typeface="+mj-lt"/>
              </a:rPr>
              <a:t>3 essais</a:t>
            </a:r>
            <a:r>
              <a:rPr lang="fr-FR" sz="1050" b="1" dirty="0" smtClean="0">
                <a:latin typeface="+mj-lt"/>
              </a:rPr>
              <a:t>.</a:t>
            </a:r>
            <a:endParaRPr lang="fr-FR" sz="1050" b="1" dirty="0">
              <a:latin typeface="+mj-lt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664036"/>
              </p:ext>
            </p:extLst>
          </p:nvPr>
        </p:nvGraphicFramePr>
        <p:xfrm>
          <a:off x="5097016" y="3429000"/>
          <a:ext cx="4608511" cy="1371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694559"/>
                <a:gridCol w="276394"/>
                <a:gridCol w="318779"/>
                <a:gridCol w="318779"/>
              </a:tblGrid>
              <a:tr h="125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oésie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2"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2"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dirty="0" smtClean="0"/>
                        <a:t>ire sans</a:t>
                      </a:r>
                      <a:r>
                        <a:rPr lang="fr-FR" sz="1000" baseline="0" dirty="0" smtClean="0"/>
                        <a:t> erreur une poésie choisie dans une liste proposée en faisant attention de bien articuler, de mettre l’intonation et de ne pas aller trop vite.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dirty="0" smtClean="0"/>
                        <a:t>ire une deuxième poésie choisie</a:t>
                      </a:r>
                      <a:r>
                        <a:rPr lang="fr-FR" sz="1000" baseline="0" dirty="0" smtClean="0"/>
                        <a:t> dans une liste proposée en faisant attention de bien articuler, de mettre l’intonation et de ne pas aller trop vite.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2089828"/>
              </p:ext>
            </p:extLst>
          </p:nvPr>
        </p:nvGraphicFramePr>
        <p:xfrm>
          <a:off x="5097016" y="135485"/>
          <a:ext cx="4606429" cy="309577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30589"/>
                <a:gridCol w="3467785"/>
                <a:gridCol w="302685"/>
                <a:gridCol w="302685"/>
                <a:gridCol w="302685"/>
              </a:tblGrid>
              <a:tr h="125116">
                <a:tc>
                  <a:txBody>
                    <a:bodyPr/>
                    <a:lstStyle/>
                    <a:p>
                      <a:pPr algn="ctr"/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F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rançais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761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Voc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hercher un</a:t>
                      </a:r>
                      <a:r>
                        <a:rPr lang="fr-FR" sz="1000" b="0" baseline="0" dirty="0" smtClean="0"/>
                        <a:t> mot dans le dictionnaire.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376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dirty="0" smtClean="0"/>
                        <a:t>econnaitre les mots de la même famille.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24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b="1" i="1" dirty="0" smtClean="0"/>
                        <a:t>Gram.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I</a:t>
                      </a:r>
                      <a:r>
                        <a:rPr lang="fr-FR" sz="1000" b="0" dirty="0" smtClean="0"/>
                        <a:t>dentifier</a:t>
                      </a:r>
                      <a:r>
                        <a:rPr lang="fr-FR" sz="1000" b="0" baseline="0" dirty="0" smtClean="0"/>
                        <a:t> le nom dans la phrase.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I</a:t>
                      </a:r>
                      <a:r>
                        <a:rPr lang="fr-FR" sz="1000" b="0" dirty="0" smtClean="0"/>
                        <a:t>dentifier</a:t>
                      </a:r>
                      <a:r>
                        <a:rPr lang="fr-FR" sz="1000" b="0" baseline="0" dirty="0" smtClean="0"/>
                        <a:t> le déterminant dans la phrase.</a:t>
                      </a:r>
                      <a:endParaRPr lang="fr-FR" sz="10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I</a:t>
                      </a:r>
                      <a:r>
                        <a:rPr lang="fr-FR" sz="1000" b="0" dirty="0" smtClean="0"/>
                        <a:t>dentifier</a:t>
                      </a:r>
                      <a:r>
                        <a:rPr lang="fr-FR" sz="1000" b="0" baseline="0" dirty="0" smtClean="0"/>
                        <a:t> l’adjectif qualificatif dans la phrase.</a:t>
                      </a:r>
                      <a:endParaRPr lang="fr-FR" sz="1000" b="1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rowSpan="3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Conj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onjuguer les verbes en –ER au présent.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8617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u="none" dirty="0" smtClean="0"/>
                        <a:t>C</a:t>
                      </a:r>
                      <a:r>
                        <a:rPr lang="fr-FR" sz="1000" b="0" u="none" dirty="0" smtClean="0"/>
                        <a:t>onjuguer les verbes</a:t>
                      </a:r>
                      <a:r>
                        <a:rPr lang="fr-FR" sz="1000" b="0" u="none" baseline="0" dirty="0" smtClean="0"/>
                        <a:t> être et avoir au présent.</a:t>
                      </a:r>
                      <a:endParaRPr lang="fr-FR" sz="1000" b="1" u="none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8617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u="none" dirty="0" smtClean="0"/>
                        <a:t>C</a:t>
                      </a:r>
                      <a:r>
                        <a:rPr lang="fr-FR" sz="1000" b="0" u="none" dirty="0" smtClean="0"/>
                        <a:t>onjuguer les</a:t>
                      </a:r>
                      <a:r>
                        <a:rPr lang="fr-FR" sz="1000" b="0" u="none" baseline="0" dirty="0" smtClean="0"/>
                        <a:t> verbes en –ER et être et avoir au futur.</a:t>
                      </a:r>
                      <a:endParaRPr lang="fr-FR" sz="1000" b="0" u="none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83050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Orth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E</a:t>
                      </a:r>
                      <a:r>
                        <a:rPr lang="fr-FR" sz="1000" dirty="0" smtClean="0"/>
                        <a:t>crire les sons [an], [on], [d], [m], [n], [z</a:t>
                      </a:r>
                      <a:r>
                        <a:rPr lang="fr-FR" sz="1000" smtClean="0"/>
                        <a:t>],</a:t>
                      </a:r>
                      <a:r>
                        <a:rPr lang="fr-FR" sz="1000" baseline="0" smtClean="0"/>
                        <a:t> [s].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8697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Réd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édiger un portrait.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86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dirty="0" smtClean="0"/>
                        <a:t>onnaitre le genre policier</a:t>
                      </a:r>
                      <a:r>
                        <a:rPr lang="fr-FR" sz="1000" baseline="0" dirty="0" smtClean="0"/>
                        <a:t>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5097016" y="6054058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Je m’engage à effectuer ces évaluations au cours de la période.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Signature de l’élève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 :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24" name="Ellipse 23"/>
          <p:cNvSpPr/>
          <p:nvPr/>
        </p:nvSpPr>
        <p:spPr>
          <a:xfrm rot="20589023">
            <a:off x="8252551" y="5951386"/>
            <a:ext cx="1540817" cy="6526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8410892" y="5954566"/>
            <a:ext cx="1224136" cy="64633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18503">
            <a:off x="6671759" y="4855931"/>
            <a:ext cx="1838766" cy="1240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5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0323" y="102863"/>
            <a:ext cx="4434645" cy="2354587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839231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0 w 5328592"/>
              <a:gd name="connsiteY0" fmla="*/ 138546 h 942561"/>
              <a:gd name="connsiteX1" fmla="*/ 5287028 w 5328592"/>
              <a:gd name="connsiteY1" fmla="*/ 0 h 942561"/>
              <a:gd name="connsiteX2" fmla="*/ 5328592 w 5328592"/>
              <a:gd name="connsiteY2" fmla="*/ 839231 h 942561"/>
              <a:gd name="connsiteX3" fmla="*/ 61114 w 5328592"/>
              <a:gd name="connsiteY3" fmla="*/ 942561 h 942561"/>
              <a:gd name="connsiteX4" fmla="*/ 0 w 5328592"/>
              <a:gd name="connsiteY4" fmla="*/ 138546 h 942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28592" h="942561">
                <a:moveTo>
                  <a:pt x="0" y="138546"/>
                </a:moveTo>
                <a:lnTo>
                  <a:pt x="5287028" y="0"/>
                </a:lnTo>
                <a:lnTo>
                  <a:pt x="5328592" y="839231"/>
                </a:lnTo>
                <a:lnTo>
                  <a:pt x="61114" y="942561"/>
                </a:lnTo>
                <a:lnTo>
                  <a:pt x="0" y="1385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4"/>
          <p:cNvSpPr/>
          <p:nvPr/>
        </p:nvSpPr>
        <p:spPr>
          <a:xfrm>
            <a:off x="344487" y="201710"/>
            <a:ext cx="4195163" cy="727617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4010" h="908574">
                <a:moveTo>
                  <a:pt x="55418" y="138546"/>
                </a:moveTo>
                <a:lnTo>
                  <a:pt x="5342446" y="0"/>
                </a:lnTo>
                <a:lnTo>
                  <a:pt x="5384010" y="714610"/>
                </a:lnTo>
                <a:lnTo>
                  <a:pt x="0" y="908574"/>
                </a:lnTo>
                <a:lnTo>
                  <a:pt x="55418" y="13854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336010" y="394387"/>
            <a:ext cx="3184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 la fin de la période 4, je sais :</a:t>
            </a: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14622" y="158454"/>
            <a:ext cx="821388" cy="81042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 rot="20976963">
            <a:off x="490784" y="246885"/>
            <a:ext cx="821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CE1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325965"/>
              </p:ext>
            </p:extLst>
          </p:nvPr>
        </p:nvGraphicFramePr>
        <p:xfrm>
          <a:off x="215512" y="2636912"/>
          <a:ext cx="4545098" cy="3660528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72992"/>
                <a:gridCol w="3384376"/>
                <a:gridCol w="295910"/>
                <a:gridCol w="295910"/>
                <a:gridCol w="295910"/>
              </a:tblGrid>
              <a:tr h="139503"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athématiques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Num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E</a:t>
                      </a:r>
                      <a:r>
                        <a:rPr lang="fr-FR" sz="1000" b="0" dirty="0" smtClean="0"/>
                        <a:t>crire en chiffres et en lettres des nombres &lt; 1000.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7815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P</a:t>
                      </a:r>
                      <a:r>
                        <a:rPr lang="fr-FR" sz="1000" b="0" dirty="0" smtClean="0"/>
                        <a:t>lacer</a:t>
                      </a:r>
                      <a:r>
                        <a:rPr lang="fr-FR" sz="1000" b="0" baseline="0" dirty="0" smtClean="0"/>
                        <a:t> des nombres &lt; 1000 sur une ligne graduée.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1024">
                <a:tc rowSpan="4">
                  <a:txBody>
                    <a:bodyPr/>
                    <a:lstStyle/>
                    <a:p>
                      <a:pPr algn="ctr"/>
                      <a:r>
                        <a:rPr lang="fr-FR" sz="1000" b="1" i="1" dirty="0" smtClean="0"/>
                        <a:t>Calc.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onnaitre les tables de multiplication jusqu’à 5.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10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M</a:t>
                      </a:r>
                      <a:r>
                        <a:rPr lang="fr-FR" sz="1000" b="0" dirty="0" smtClean="0"/>
                        <a:t>ultiplier par 10 ou par 100.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10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alculer des différences en ligne ou par soustraction posée en colonnes.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1024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T</a:t>
                      </a:r>
                      <a:r>
                        <a:rPr lang="fr-FR" sz="1000" b="0" dirty="0" smtClean="0"/>
                        <a:t>rouver le nombre de parts dans un problème de partage par 2 ou par 5.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1921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1" dirty="0" smtClean="0"/>
                        <a:t>Géom.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econnaitre un angle droit à l’aide d’un gabarit.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19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onstruire un triangle à l’aide de la règle.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eproduire</a:t>
                      </a:r>
                      <a:r>
                        <a:rPr lang="fr-FR" sz="1000" b="0" baseline="0" dirty="0" smtClean="0"/>
                        <a:t> une figure sur quadrillage.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0676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1" dirty="0" smtClean="0"/>
                        <a:t>Mes.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L</a:t>
                      </a:r>
                      <a:r>
                        <a:rPr lang="fr-FR" sz="1000" b="0" dirty="0" smtClean="0"/>
                        <a:t>ire l’heure sur une horloge : heures entières, heures et demie,</a:t>
                      </a:r>
                      <a:r>
                        <a:rPr lang="fr-FR" sz="1000" b="0" baseline="0" dirty="0" smtClean="0"/>
                        <a:t> heure et quart.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067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i="1" dirty="0" smtClean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omparer des</a:t>
                      </a:r>
                      <a:r>
                        <a:rPr lang="fr-FR" sz="1000" b="0" baseline="0" dirty="0" smtClean="0"/>
                        <a:t> longueurs exprimées en cm et des longueurs exprimées en m et cm.</a:t>
                      </a:r>
                      <a:endParaRPr lang="fr-FR" sz="10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44485" y="1071027"/>
            <a:ext cx="419516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latin typeface="+mj-lt"/>
              </a:rPr>
              <a:t>Au cours de cette période, je vais devoir apprendre à maitriser ces compétences. Je colorie :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00CC00"/>
                </a:solidFill>
                <a:latin typeface="+mj-lt"/>
              </a:rPr>
              <a:t>vert</a:t>
            </a:r>
            <a:r>
              <a:rPr lang="fr-FR" sz="1050" b="1" dirty="0" smtClean="0">
                <a:latin typeface="+mj-lt"/>
              </a:rPr>
              <a:t> : j’ai su faire.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FF00"/>
                </a:solidFill>
                <a:latin typeface="+mj-lt"/>
              </a:rPr>
              <a:t>jaune</a:t>
            </a:r>
            <a:r>
              <a:rPr lang="fr-FR" sz="1050" b="1" dirty="0" smtClean="0">
                <a:latin typeface="+mj-lt"/>
              </a:rPr>
              <a:t> : </a:t>
            </a:r>
            <a:r>
              <a:rPr lang="fr-FR" sz="1050" b="1" dirty="0">
                <a:latin typeface="+mj-lt"/>
              </a:rPr>
              <a:t>j’y suis presque.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9900"/>
                </a:solidFill>
                <a:latin typeface="+mj-lt"/>
              </a:rPr>
              <a:t>orange</a:t>
            </a:r>
            <a:r>
              <a:rPr lang="fr-FR" sz="1050" b="1" dirty="0" smtClean="0">
                <a:latin typeface="+mj-lt"/>
              </a:rPr>
              <a:t> : je dois encore progresser.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0000"/>
                </a:solidFill>
                <a:latin typeface="+mj-lt"/>
              </a:rPr>
              <a:t>rouge</a:t>
            </a:r>
            <a:r>
              <a:rPr lang="fr-FR" sz="1050" b="1" dirty="0" smtClean="0">
                <a:latin typeface="+mj-lt"/>
              </a:rPr>
              <a:t> : je n’ai pas compris.</a:t>
            </a:r>
          </a:p>
          <a:p>
            <a:r>
              <a:rPr lang="fr-FR" sz="1050" b="1" dirty="0" smtClean="0">
                <a:latin typeface="+mj-lt"/>
              </a:rPr>
              <a:t>Pour chacune de ces compétences, j’ai droit à </a:t>
            </a:r>
            <a:r>
              <a:rPr lang="fr-FR" sz="1050" b="1" u="sng" dirty="0" smtClean="0">
                <a:latin typeface="+mj-lt"/>
              </a:rPr>
              <a:t>3 essais</a:t>
            </a:r>
            <a:r>
              <a:rPr lang="fr-FR" sz="1050" b="1" dirty="0" smtClean="0">
                <a:latin typeface="+mj-lt"/>
              </a:rPr>
              <a:t>.</a:t>
            </a:r>
            <a:endParaRPr lang="fr-FR" sz="1050" b="1" dirty="0">
              <a:latin typeface="+mj-lt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313816"/>
              </p:ext>
            </p:extLst>
          </p:nvPr>
        </p:nvGraphicFramePr>
        <p:xfrm>
          <a:off x="5097016" y="3284984"/>
          <a:ext cx="4608511" cy="1371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694559"/>
                <a:gridCol w="276394"/>
                <a:gridCol w="318779"/>
                <a:gridCol w="318779"/>
              </a:tblGrid>
              <a:tr h="125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oésie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2"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2"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dirty="0" smtClean="0"/>
                        <a:t>ire sans</a:t>
                      </a:r>
                      <a:r>
                        <a:rPr lang="fr-FR" sz="1000" baseline="0" dirty="0" smtClean="0"/>
                        <a:t> erreur une poésie choisie dans une liste proposée en faisant attention de bien articuler, de mettre l’intonation et de ne pas aller trop vite.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dirty="0" smtClean="0"/>
                        <a:t>ire une deuxième poésie choisie</a:t>
                      </a:r>
                      <a:r>
                        <a:rPr lang="fr-FR" sz="1000" baseline="0" dirty="0" smtClean="0"/>
                        <a:t> dans une liste proposée en faisant attention de bien articuler, de mettre l’intonation et de ne pas aller trop vite.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266852"/>
              </p:ext>
            </p:extLst>
          </p:nvPr>
        </p:nvGraphicFramePr>
        <p:xfrm>
          <a:off x="5097016" y="135485"/>
          <a:ext cx="4606429" cy="3067619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30589"/>
                <a:gridCol w="3467785"/>
                <a:gridCol w="302685"/>
                <a:gridCol w="302685"/>
                <a:gridCol w="302685"/>
              </a:tblGrid>
              <a:tr h="125116">
                <a:tc>
                  <a:txBody>
                    <a:bodyPr/>
                    <a:lstStyle/>
                    <a:p>
                      <a:pPr algn="ctr"/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F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rançais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4899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Voc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T</a:t>
                      </a:r>
                      <a:r>
                        <a:rPr lang="fr-FR" sz="1000" b="0" dirty="0" smtClean="0"/>
                        <a:t>rouver un mot </a:t>
                      </a:r>
                      <a:r>
                        <a:rPr lang="fr-FR" sz="1000" b="0" smtClean="0"/>
                        <a:t>de même sens </a:t>
                      </a:r>
                      <a:r>
                        <a:rPr lang="fr-FR" sz="1000" b="0" dirty="0" smtClean="0"/>
                        <a:t>pour un adjectif ou un verbe.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24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i="1" dirty="0" smtClean="0"/>
                        <a:t>Gram.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I</a:t>
                      </a:r>
                      <a:r>
                        <a:rPr lang="fr-FR" sz="1000" b="0" dirty="0" smtClean="0"/>
                        <a:t>dentifier le genre du</a:t>
                      </a:r>
                      <a:r>
                        <a:rPr lang="fr-FR" sz="1000" b="0" baseline="0" dirty="0" smtClean="0"/>
                        <a:t> nom : masculin ou féminin.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60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I</a:t>
                      </a:r>
                      <a:r>
                        <a:rPr lang="fr-FR" sz="1000" b="0" dirty="0" smtClean="0"/>
                        <a:t>dentifier le nombre du nom : singulier ou pluriel.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8208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Conj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C</a:t>
                      </a:r>
                      <a:r>
                        <a:rPr lang="fr-FR" sz="1000" dirty="0" smtClean="0"/>
                        <a:t>onjuguer les verbes en –ER à l’imparfait.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8820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Conjuguer</a:t>
                      </a:r>
                      <a:r>
                        <a:rPr lang="fr-FR" sz="1000" baseline="0" dirty="0" smtClean="0"/>
                        <a:t> les verbes être et avoir à l’imparfait.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8617">
                <a:tc rowSpan="4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Orth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E</a:t>
                      </a:r>
                      <a:r>
                        <a:rPr lang="fr-FR" sz="1000" b="0" dirty="0" smtClean="0"/>
                        <a:t>crire le </a:t>
                      </a:r>
                      <a:r>
                        <a:rPr lang="fr-FR" sz="1000" dirty="0" smtClean="0"/>
                        <a:t>féminin des noms.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2371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E</a:t>
                      </a:r>
                      <a:r>
                        <a:rPr lang="fr-FR" sz="1000" dirty="0" smtClean="0"/>
                        <a:t>crire le pluriel des noms.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237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A</a:t>
                      </a:r>
                      <a:r>
                        <a:rPr lang="fr-FR" sz="1000" dirty="0" smtClean="0"/>
                        <a:t>ccorder en genre</a:t>
                      </a:r>
                      <a:r>
                        <a:rPr lang="fr-FR" sz="1000" baseline="0" dirty="0" smtClean="0"/>
                        <a:t> et en nombre le groupe nominal.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0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E</a:t>
                      </a:r>
                      <a:r>
                        <a:rPr lang="fr-FR" sz="1000" dirty="0" smtClean="0"/>
                        <a:t>crire les sons [è], [f], [v], [in], [b], [g].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8697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Réd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dirty="0" smtClean="0"/>
                        <a:t>édiger</a:t>
                      </a:r>
                      <a:r>
                        <a:rPr lang="fr-FR" sz="1000" baseline="0" dirty="0" smtClean="0"/>
                        <a:t> un dialogue.</a:t>
                      </a:r>
                      <a:endParaRPr lang="fr-FR" sz="10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86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dirty="0" smtClean="0"/>
                        <a:t>onnaitre le genre de la bande</a:t>
                      </a:r>
                      <a:r>
                        <a:rPr lang="fr-FR" sz="1000" baseline="0" dirty="0" smtClean="0"/>
                        <a:t> dessinée.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5097016" y="6054058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Je m’engage à effectuer ces évaluations au cours de la période.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Signature de l’élève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 :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24" name="Ellipse 23"/>
          <p:cNvSpPr/>
          <p:nvPr/>
        </p:nvSpPr>
        <p:spPr>
          <a:xfrm rot="20589023">
            <a:off x="8252551" y="5942557"/>
            <a:ext cx="1540817" cy="6526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8410892" y="5945737"/>
            <a:ext cx="1224136" cy="64633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9418" y="4689140"/>
            <a:ext cx="1091934" cy="1364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706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0323" y="102863"/>
            <a:ext cx="4434645" cy="2354587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839231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  <a:gd name="connsiteX0" fmla="*/ 0 w 5328592"/>
              <a:gd name="connsiteY0" fmla="*/ 138546 h 942561"/>
              <a:gd name="connsiteX1" fmla="*/ 5287028 w 5328592"/>
              <a:gd name="connsiteY1" fmla="*/ 0 h 942561"/>
              <a:gd name="connsiteX2" fmla="*/ 5328592 w 5328592"/>
              <a:gd name="connsiteY2" fmla="*/ 839231 h 942561"/>
              <a:gd name="connsiteX3" fmla="*/ 61114 w 5328592"/>
              <a:gd name="connsiteY3" fmla="*/ 942561 h 942561"/>
              <a:gd name="connsiteX4" fmla="*/ 0 w 5328592"/>
              <a:gd name="connsiteY4" fmla="*/ 138546 h 942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28592" h="942561">
                <a:moveTo>
                  <a:pt x="0" y="138546"/>
                </a:moveTo>
                <a:lnTo>
                  <a:pt x="5287028" y="0"/>
                </a:lnTo>
                <a:lnTo>
                  <a:pt x="5328592" y="839231"/>
                </a:lnTo>
                <a:lnTo>
                  <a:pt x="61114" y="942561"/>
                </a:lnTo>
                <a:lnTo>
                  <a:pt x="0" y="138546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4"/>
          <p:cNvSpPr/>
          <p:nvPr/>
        </p:nvSpPr>
        <p:spPr>
          <a:xfrm>
            <a:off x="344487" y="201710"/>
            <a:ext cx="4195163" cy="727617"/>
          </a:xfrm>
          <a:custGeom>
            <a:avLst/>
            <a:gdLst>
              <a:gd name="connsiteX0" fmla="*/ 0 w 5328592"/>
              <a:gd name="connsiteY0" fmla="*/ 0 h 576064"/>
              <a:gd name="connsiteX1" fmla="*/ 5328592 w 5328592"/>
              <a:gd name="connsiteY1" fmla="*/ 0 h 576064"/>
              <a:gd name="connsiteX2" fmla="*/ 5328592 w 5328592"/>
              <a:gd name="connsiteY2" fmla="*/ 576064 h 576064"/>
              <a:gd name="connsiteX3" fmla="*/ 0 w 5328592"/>
              <a:gd name="connsiteY3" fmla="*/ 576064 h 576064"/>
              <a:gd name="connsiteX4" fmla="*/ 0 w 5328592"/>
              <a:gd name="connsiteY4" fmla="*/ 0 h 576064"/>
              <a:gd name="connsiteX0" fmla="*/ 55418 w 5384010"/>
              <a:gd name="connsiteY0" fmla="*/ 0 h 770028"/>
              <a:gd name="connsiteX1" fmla="*/ 5384010 w 5384010"/>
              <a:gd name="connsiteY1" fmla="*/ 0 h 770028"/>
              <a:gd name="connsiteX2" fmla="*/ 5384010 w 5384010"/>
              <a:gd name="connsiteY2" fmla="*/ 576064 h 770028"/>
              <a:gd name="connsiteX3" fmla="*/ 0 w 5384010"/>
              <a:gd name="connsiteY3" fmla="*/ 770028 h 770028"/>
              <a:gd name="connsiteX4" fmla="*/ 55418 w 5384010"/>
              <a:gd name="connsiteY4" fmla="*/ 0 h 770028"/>
              <a:gd name="connsiteX0" fmla="*/ 55418 w 5384010"/>
              <a:gd name="connsiteY0" fmla="*/ 138546 h 908574"/>
              <a:gd name="connsiteX1" fmla="*/ 5342446 w 5384010"/>
              <a:gd name="connsiteY1" fmla="*/ 0 h 908574"/>
              <a:gd name="connsiteX2" fmla="*/ 5384010 w 5384010"/>
              <a:gd name="connsiteY2" fmla="*/ 714610 h 908574"/>
              <a:gd name="connsiteX3" fmla="*/ 0 w 5384010"/>
              <a:gd name="connsiteY3" fmla="*/ 908574 h 908574"/>
              <a:gd name="connsiteX4" fmla="*/ 55418 w 5384010"/>
              <a:gd name="connsiteY4" fmla="*/ 138546 h 9085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84010" h="908574">
                <a:moveTo>
                  <a:pt x="55418" y="138546"/>
                </a:moveTo>
                <a:lnTo>
                  <a:pt x="5342446" y="0"/>
                </a:lnTo>
                <a:lnTo>
                  <a:pt x="5384010" y="714610"/>
                </a:lnTo>
                <a:lnTo>
                  <a:pt x="0" y="908574"/>
                </a:lnTo>
                <a:lnTo>
                  <a:pt x="55418" y="138546"/>
                </a:lnTo>
                <a:close/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336010" y="394387"/>
            <a:ext cx="3184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 Demi" pitchFamily="34" charset="0"/>
              </a:rPr>
              <a:t>A la fin de la période 5, je sais :</a:t>
            </a:r>
            <a:endParaRPr lang="fr-FR"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lin Sans FB Demi" pitchFamily="34" charset="0"/>
            </a:endParaRPr>
          </a:p>
        </p:txBody>
      </p:sp>
      <p:sp>
        <p:nvSpPr>
          <p:cNvPr id="8" name="Ellipse 7"/>
          <p:cNvSpPr/>
          <p:nvPr/>
        </p:nvSpPr>
        <p:spPr>
          <a:xfrm>
            <a:off x="514622" y="158454"/>
            <a:ext cx="821388" cy="810420"/>
          </a:xfrm>
          <a:prstGeom prst="ellipse">
            <a:avLst/>
          </a:prstGeom>
          <a:solidFill>
            <a:srgbClr val="FF99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 rot="20976963">
            <a:off x="490784" y="246885"/>
            <a:ext cx="821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28 Days Later" pitchFamily="34" charset="0"/>
              </a:rPr>
              <a:t>CE1</a:t>
            </a:r>
            <a:endParaRPr lang="fr-FR" sz="2800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28 Days Later" pitchFamily="34" charset="0"/>
            </a:endParaRPr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29102"/>
              </p:ext>
            </p:extLst>
          </p:nvPr>
        </p:nvGraphicFramePr>
        <p:xfrm>
          <a:off x="215512" y="2636912"/>
          <a:ext cx="4545098" cy="4083604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72992"/>
                <a:gridCol w="3384376"/>
                <a:gridCol w="295910"/>
                <a:gridCol w="295910"/>
                <a:gridCol w="295910"/>
              </a:tblGrid>
              <a:tr h="139503"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athématiques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shade val="30000"/>
                            <a:satMod val="115000"/>
                          </a:srgbClr>
                        </a:gs>
                        <a:gs pos="50000">
                          <a:srgbClr val="FF0000">
                            <a:shade val="67500"/>
                            <a:satMod val="115000"/>
                          </a:srgbClr>
                        </a:gs>
                        <a:gs pos="100000">
                          <a:srgbClr val="FF000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Num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E</a:t>
                      </a:r>
                      <a:r>
                        <a:rPr lang="fr-FR" sz="1000" b="0" dirty="0" smtClean="0"/>
                        <a:t>crire en chiffres et en lettres des nombres &lt; 1000.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7815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P</a:t>
                      </a:r>
                      <a:r>
                        <a:rPr lang="fr-FR" sz="1000" b="0" dirty="0" smtClean="0"/>
                        <a:t>lacer</a:t>
                      </a:r>
                      <a:r>
                        <a:rPr lang="fr-FR" sz="1000" b="0" baseline="0" dirty="0" smtClean="0"/>
                        <a:t> des nombres &lt; 1000 sur une ligne graduée.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1024">
                <a:tc rowSpan="5">
                  <a:txBody>
                    <a:bodyPr/>
                    <a:lstStyle/>
                    <a:p>
                      <a:pPr algn="ctr"/>
                      <a:r>
                        <a:rPr lang="fr-FR" sz="1000" b="1" i="1" dirty="0" smtClean="0"/>
                        <a:t>Calc.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onnaitre les tables de multiplication jusqu’à 5, la multiplication par 10, 100.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10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M</a:t>
                      </a:r>
                      <a:r>
                        <a:rPr lang="fr-FR" sz="1000" b="0" dirty="0" smtClean="0"/>
                        <a:t>ultiplier un</a:t>
                      </a:r>
                      <a:r>
                        <a:rPr lang="fr-FR" sz="1000" b="0" baseline="0" dirty="0" smtClean="0"/>
                        <a:t> nombre à deux chiffres par un nombre à un chiffre.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10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A</a:t>
                      </a:r>
                      <a:r>
                        <a:rPr lang="fr-FR" sz="1000" b="0" dirty="0" smtClean="0"/>
                        <a:t>jouter ou retrancher</a:t>
                      </a:r>
                      <a:r>
                        <a:rPr lang="fr-FR" sz="1000" b="0" baseline="0" dirty="0" smtClean="0"/>
                        <a:t> un nombre entier de dizaines ou de centaines.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1024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alculer des doubles et des moitiés.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91024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U</a:t>
                      </a:r>
                      <a:r>
                        <a:rPr lang="fr-FR" sz="1000" b="0" dirty="0" smtClean="0"/>
                        <a:t>tiliser</a:t>
                      </a:r>
                      <a:r>
                        <a:rPr lang="fr-FR" sz="1000" b="0" baseline="0" dirty="0" smtClean="0"/>
                        <a:t> la technique opératoire de la soustraction.</a:t>
                      </a:r>
                      <a:endParaRPr lang="fr-FR" sz="1000" b="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1921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1" dirty="0" smtClean="0"/>
                        <a:t>Géom.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D</a:t>
                      </a:r>
                      <a:r>
                        <a:rPr lang="fr-FR" sz="1000" b="0" dirty="0" smtClean="0"/>
                        <a:t>éterminer</a:t>
                      </a:r>
                      <a:r>
                        <a:rPr lang="fr-FR" sz="1000" b="0" baseline="0" dirty="0" smtClean="0"/>
                        <a:t> l’axe de symétrie d’une figure.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19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ompléter une figure par symétrie sur papier quadrillé.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0676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1" dirty="0" smtClean="0"/>
                        <a:t>Mes.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L</a:t>
                      </a:r>
                      <a:r>
                        <a:rPr lang="fr-FR" sz="1000" b="0" dirty="0" smtClean="0"/>
                        <a:t>ire l’heure sur une horloge : heures entières, heures et demie,</a:t>
                      </a:r>
                      <a:r>
                        <a:rPr lang="fr-FR" sz="1000" b="0" baseline="0" dirty="0" smtClean="0"/>
                        <a:t> heure et quart.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0676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C</a:t>
                      </a:r>
                      <a:r>
                        <a:rPr lang="fr-FR" sz="1000" b="0" dirty="0" smtClean="0"/>
                        <a:t>ompléter</a:t>
                      </a:r>
                      <a:r>
                        <a:rPr lang="fr-FR" sz="1000" b="0" baseline="0" dirty="0" smtClean="0"/>
                        <a:t> des expressions de mesure de longueur et de masse avec des unités adéquates.</a:t>
                      </a:r>
                      <a:endParaRPr lang="fr-FR" sz="1000" b="1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70676"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b="1" i="1" dirty="0" smtClean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D</a:t>
                      </a:r>
                      <a:r>
                        <a:rPr lang="fr-FR" sz="1000" b="0" dirty="0" smtClean="0"/>
                        <a:t>éterminer une</a:t>
                      </a:r>
                      <a:r>
                        <a:rPr lang="fr-FR" sz="1000" b="0" baseline="0" dirty="0" smtClean="0"/>
                        <a:t> durée connaissant deux horaires.</a:t>
                      </a:r>
                      <a:endParaRPr lang="fr-FR" sz="1000" b="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ZoneTexte 1"/>
          <p:cNvSpPr txBox="1"/>
          <p:nvPr/>
        </p:nvSpPr>
        <p:spPr>
          <a:xfrm>
            <a:off x="344485" y="1071027"/>
            <a:ext cx="4195165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b="1" dirty="0" smtClean="0">
                <a:latin typeface="+mj-lt"/>
              </a:rPr>
              <a:t>Au cours de cette période, je vais devoir apprendre à maitriser ces compétences. Je colorie :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00CC00"/>
                </a:solidFill>
                <a:latin typeface="+mj-lt"/>
              </a:rPr>
              <a:t>vert</a:t>
            </a:r>
            <a:r>
              <a:rPr lang="fr-FR" sz="1050" b="1" dirty="0" smtClean="0">
                <a:latin typeface="+mj-lt"/>
              </a:rPr>
              <a:t> : j’ai su faire.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FF00"/>
                </a:solidFill>
                <a:latin typeface="+mj-lt"/>
              </a:rPr>
              <a:t>jaune</a:t>
            </a:r>
            <a:r>
              <a:rPr lang="fr-FR" sz="1050" b="1" dirty="0" smtClean="0">
                <a:latin typeface="+mj-lt"/>
              </a:rPr>
              <a:t> : </a:t>
            </a:r>
            <a:r>
              <a:rPr lang="fr-FR" sz="1050" b="1" dirty="0">
                <a:latin typeface="+mj-lt"/>
              </a:rPr>
              <a:t>j’y suis presque.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9900"/>
                </a:solidFill>
                <a:latin typeface="+mj-lt"/>
              </a:rPr>
              <a:t>orange</a:t>
            </a:r>
            <a:r>
              <a:rPr lang="fr-FR" sz="1050" b="1" dirty="0" smtClean="0">
                <a:latin typeface="+mj-lt"/>
              </a:rPr>
              <a:t> : je dois encore progresser.</a:t>
            </a:r>
          </a:p>
          <a:p>
            <a:pPr marL="285750" indent="-285750">
              <a:buFontTx/>
              <a:buChar char="-"/>
            </a:pPr>
            <a:r>
              <a:rPr lang="fr-FR" sz="1050" b="1" dirty="0" smtClean="0">
                <a:latin typeface="+mj-lt"/>
              </a:rPr>
              <a:t>Une case en </a:t>
            </a:r>
            <a:r>
              <a:rPr lang="fr-FR" sz="1050" b="1" dirty="0" smtClean="0">
                <a:solidFill>
                  <a:srgbClr val="FF0000"/>
                </a:solidFill>
                <a:latin typeface="+mj-lt"/>
              </a:rPr>
              <a:t>rouge</a:t>
            </a:r>
            <a:r>
              <a:rPr lang="fr-FR" sz="1050" b="1" dirty="0" smtClean="0">
                <a:latin typeface="+mj-lt"/>
              </a:rPr>
              <a:t> : je n’ai pas compris.</a:t>
            </a:r>
          </a:p>
          <a:p>
            <a:r>
              <a:rPr lang="fr-FR" sz="1050" b="1" dirty="0" smtClean="0">
                <a:latin typeface="+mj-lt"/>
              </a:rPr>
              <a:t>Pour chacune de ces compétences, j’ai droit à </a:t>
            </a:r>
            <a:r>
              <a:rPr lang="fr-FR" sz="1050" b="1" u="sng" dirty="0" smtClean="0">
                <a:latin typeface="+mj-lt"/>
              </a:rPr>
              <a:t>3 essais</a:t>
            </a:r>
            <a:r>
              <a:rPr lang="fr-FR" sz="1050" b="1" dirty="0" smtClean="0">
                <a:latin typeface="+mj-lt"/>
              </a:rPr>
              <a:t>.</a:t>
            </a:r>
            <a:endParaRPr lang="fr-FR" sz="1050" b="1" dirty="0">
              <a:latin typeface="+mj-lt"/>
            </a:endParaRP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559215"/>
              </p:ext>
            </p:extLst>
          </p:nvPr>
        </p:nvGraphicFramePr>
        <p:xfrm>
          <a:off x="5097016" y="2849488"/>
          <a:ext cx="4608511" cy="137160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3694559"/>
                <a:gridCol w="276394"/>
                <a:gridCol w="318779"/>
                <a:gridCol w="318779"/>
              </a:tblGrid>
              <a:tr h="125116"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P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oésie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2"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chemeClr val="tx2">
                            <a:shade val="30000"/>
                            <a:satMod val="115000"/>
                          </a:schemeClr>
                        </a:gs>
                        <a:gs pos="50000">
                          <a:schemeClr val="tx2">
                            <a:shade val="67500"/>
                            <a:satMod val="115000"/>
                          </a:schemeClr>
                        </a:gs>
                        <a:gs pos="100000">
                          <a:schemeClr val="tx2">
                            <a:shade val="100000"/>
                            <a:satMod val="115000"/>
                          </a:scheme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94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dirty="0" smtClean="0"/>
                        <a:t>ire sans</a:t>
                      </a:r>
                      <a:r>
                        <a:rPr lang="fr-FR" sz="1000" baseline="0" dirty="0" smtClean="0"/>
                        <a:t> erreur une poésie choisie dans une liste proposée en faisant attention de bien articuler, de mettre l’intonation et de ne pas aller trop vite.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38615"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D</a:t>
                      </a:r>
                      <a:r>
                        <a:rPr lang="fr-FR" sz="1000" dirty="0" smtClean="0"/>
                        <a:t>ire une deuxième poésie choisie</a:t>
                      </a:r>
                      <a:r>
                        <a:rPr lang="fr-FR" sz="1000" baseline="0" dirty="0" smtClean="0"/>
                        <a:t> dans une liste proposée en faisant attention de bien articuler, de mettre l’intonation et de ne pas aller trop vite.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Tableau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0376053"/>
              </p:ext>
            </p:extLst>
          </p:nvPr>
        </p:nvGraphicFramePr>
        <p:xfrm>
          <a:off x="5097016" y="135485"/>
          <a:ext cx="4606429" cy="2413043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230589"/>
                <a:gridCol w="3467785"/>
                <a:gridCol w="302685"/>
                <a:gridCol w="302685"/>
                <a:gridCol w="302685"/>
              </a:tblGrid>
              <a:tr h="125116">
                <a:tc>
                  <a:txBody>
                    <a:bodyPr/>
                    <a:lstStyle/>
                    <a:p>
                      <a:pPr algn="ctr"/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F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rançais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fr-FR" sz="1200" b="1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M</a:t>
                      </a:r>
                      <a:r>
                        <a:rPr lang="fr-FR" sz="1200" b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es</a:t>
                      </a:r>
                      <a:r>
                        <a:rPr lang="fr-FR" sz="1200" b="0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j-lt"/>
                        </a:rPr>
                        <a:t> essais</a:t>
                      </a:r>
                      <a:endParaRPr lang="fr-FR" sz="1200" b="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j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00B0F0">
                            <a:shade val="30000"/>
                            <a:satMod val="115000"/>
                          </a:srgbClr>
                        </a:gs>
                        <a:gs pos="50000">
                          <a:srgbClr val="00B0F0">
                            <a:shade val="67500"/>
                            <a:satMod val="115000"/>
                          </a:srgbClr>
                        </a:gs>
                        <a:gs pos="100000">
                          <a:srgbClr val="00B0F0">
                            <a:shade val="100000"/>
                            <a:satMod val="115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4899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Voc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T</a:t>
                      </a:r>
                      <a:r>
                        <a:rPr lang="fr-FR" sz="1000" b="0" dirty="0" smtClean="0"/>
                        <a:t>rouver un mot de sens opposé pour un adjectif ou un verbe.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 smtClean="0"/>
                        <a:t>Gram.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M</a:t>
                      </a:r>
                      <a:r>
                        <a:rPr lang="fr-FR" sz="1000" b="0" dirty="0" smtClean="0"/>
                        <a:t>odifier le sens d’un verbe en ajoutant un adverbe.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44016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Conj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C</a:t>
                      </a:r>
                      <a:r>
                        <a:rPr lang="fr-FR" sz="1000" dirty="0" smtClean="0"/>
                        <a:t>onjuguer les verbes en en</a:t>
                      </a:r>
                      <a:r>
                        <a:rPr lang="fr-FR" sz="1000" baseline="0" dirty="0" smtClean="0"/>
                        <a:t> –ER à l’imparfait.</a:t>
                      </a:r>
                      <a:endParaRPr lang="fr-FR" sz="1000" dirty="0" smtClean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7640">
                <a:tc vMerge="1">
                  <a:txBody>
                    <a:bodyPr/>
                    <a:lstStyle/>
                    <a:p>
                      <a:pPr algn="ctr"/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dirty="0" smtClean="0"/>
                        <a:t>Conjuguer </a:t>
                      </a:r>
                      <a:r>
                        <a:rPr lang="fr-FR" sz="1000" smtClean="0"/>
                        <a:t>les verbes</a:t>
                      </a:r>
                      <a:r>
                        <a:rPr lang="fr-FR" sz="1000" baseline="0" smtClean="0"/>
                        <a:t> </a:t>
                      </a:r>
                      <a:r>
                        <a:rPr lang="fr-FR" sz="1000" baseline="0" dirty="0" smtClean="0"/>
                        <a:t>être et avoir à l’imparfait.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76416">
                <a:tc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Orth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dirty="0" smtClean="0"/>
                        <a:t>E</a:t>
                      </a:r>
                      <a:r>
                        <a:rPr lang="fr-FR" sz="1000" dirty="0" smtClean="0"/>
                        <a:t>crire les sons [j], [</a:t>
                      </a:r>
                      <a:r>
                        <a:rPr lang="fr-FR" sz="1000" dirty="0" err="1" smtClean="0"/>
                        <a:t>ch</a:t>
                      </a:r>
                      <a:r>
                        <a:rPr lang="fr-FR" sz="1000" dirty="0" smtClean="0"/>
                        <a:t>], [</a:t>
                      </a:r>
                      <a:r>
                        <a:rPr lang="fr-FR" sz="1000" dirty="0" err="1" smtClean="0"/>
                        <a:t>gn</a:t>
                      </a:r>
                      <a:r>
                        <a:rPr lang="fr-FR" sz="1000" dirty="0" smtClean="0"/>
                        <a:t>], [</a:t>
                      </a:r>
                      <a:r>
                        <a:rPr lang="fr-FR" sz="1000" dirty="0" err="1" smtClean="0"/>
                        <a:t>ui</a:t>
                      </a:r>
                      <a:r>
                        <a:rPr lang="fr-FR" sz="1000" dirty="0" smtClean="0"/>
                        <a:t>], [</a:t>
                      </a:r>
                      <a:r>
                        <a:rPr lang="fr-FR" sz="1000" dirty="0" err="1" smtClean="0"/>
                        <a:t>ill</a:t>
                      </a:r>
                      <a:r>
                        <a:rPr lang="fr-FR" sz="1000" dirty="0" smtClean="0"/>
                        <a:t>].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8697">
                <a:tc rowSpan="2">
                  <a:txBody>
                    <a:bodyPr/>
                    <a:lstStyle/>
                    <a:p>
                      <a:pPr algn="ctr"/>
                      <a:r>
                        <a:rPr lang="fr-FR" sz="1000" b="1" i="1" dirty="0" err="1" smtClean="0"/>
                        <a:t>Réd</a:t>
                      </a:r>
                      <a:r>
                        <a:rPr lang="fr-FR" sz="1000" b="1" i="1" dirty="0" smtClean="0"/>
                        <a:t>.</a:t>
                      </a:r>
                      <a:endParaRPr lang="fr-FR" sz="1000" b="1" i="1" dirty="0"/>
                    </a:p>
                  </a:txBody>
                  <a:tcPr vert="vert27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R</a:t>
                      </a:r>
                      <a:r>
                        <a:rPr lang="fr-FR" sz="1000" b="0" dirty="0" smtClean="0"/>
                        <a:t>édiger un carnet de voyage.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98697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000" b="1" dirty="0" smtClean="0"/>
                        <a:t>C</a:t>
                      </a:r>
                      <a:r>
                        <a:rPr lang="fr-FR" sz="1000" dirty="0" smtClean="0"/>
                        <a:t>onnaitre le genre</a:t>
                      </a:r>
                      <a:r>
                        <a:rPr lang="fr-FR" sz="1000" baseline="0" dirty="0" smtClean="0"/>
                        <a:t> du théâtre.</a:t>
                      </a:r>
                      <a:endParaRPr lang="fr-FR" sz="1000" dirty="0"/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3" name="ZoneTexte 22"/>
          <p:cNvSpPr txBox="1"/>
          <p:nvPr/>
        </p:nvSpPr>
        <p:spPr>
          <a:xfrm>
            <a:off x="5097016" y="6054058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Je m’engage à effectuer ces évaluations au cours de la période. </a:t>
            </a:r>
            <a:r>
              <a:rPr lang="fr-FR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Signature de l’élève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ere Castor" pitchFamily="2" charset="0"/>
              </a:rPr>
              <a:t> :</a:t>
            </a: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ere Castor" pitchFamily="2" charset="0"/>
            </a:endParaRPr>
          </a:p>
        </p:txBody>
      </p:sp>
      <p:sp>
        <p:nvSpPr>
          <p:cNvPr id="24" name="Ellipse 23"/>
          <p:cNvSpPr/>
          <p:nvPr/>
        </p:nvSpPr>
        <p:spPr>
          <a:xfrm rot="20589023">
            <a:off x="8252551" y="5942557"/>
            <a:ext cx="1540817" cy="652689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Ellipse 24"/>
          <p:cNvSpPr/>
          <p:nvPr/>
        </p:nvSpPr>
        <p:spPr>
          <a:xfrm>
            <a:off x="8410892" y="5945737"/>
            <a:ext cx="1224136" cy="646330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92"/>
          <a:stretch/>
        </p:blipFill>
        <p:spPr>
          <a:xfrm>
            <a:off x="6825208" y="4367695"/>
            <a:ext cx="1728192" cy="132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67504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1518</TotalTime>
  <Words>1952</Words>
  <Application>Microsoft Office PowerPoint</Application>
  <PresentationFormat>Format A4 (210 x 297 mm)</PresentationFormat>
  <Paragraphs>230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Gaëlle Lavillat</dc:creator>
  <cp:lastModifiedBy>Mysticlolly</cp:lastModifiedBy>
  <cp:revision>67</cp:revision>
  <dcterms:created xsi:type="dcterms:W3CDTF">2013-07-03T11:15:04Z</dcterms:created>
  <dcterms:modified xsi:type="dcterms:W3CDTF">2018-07-31T15:03:44Z</dcterms:modified>
</cp:coreProperties>
</file>