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432" y="-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64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16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91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9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96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95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70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262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22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95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49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ADD07-42F2-4960-B891-EFC49998EE84}" type="datetimeFigureOut">
              <a:rPr lang="fr-FR" smtClean="0"/>
              <a:t>05/08/2017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86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/>
        </p:nvSpPr>
        <p:spPr>
          <a:xfrm>
            <a:off x="0" y="0"/>
            <a:ext cx="6858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30238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30238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" name="Espace réservé du texte 9"/>
          <p:cNvSpPr txBox="1">
            <a:spLocks/>
          </p:cNvSpPr>
          <p:nvPr/>
        </p:nvSpPr>
        <p:spPr>
          <a:xfrm>
            <a:off x="0" y="128464"/>
            <a:ext cx="5733256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Programmation Graphisme PS-MS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61"/>
          <a:stretch/>
        </p:blipFill>
        <p:spPr>
          <a:xfrm>
            <a:off x="4941168" y="111934"/>
            <a:ext cx="1916832" cy="89715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15888" y="992560"/>
            <a:ext cx="657225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400" b="1" dirty="0" smtClean="0"/>
              <a:t>Latéralité/Tenue du crayon (Méthode Dumont)</a:t>
            </a:r>
            <a:endParaRPr lang="fr-FR" sz="1400" b="1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169863" y="1296343"/>
            <a:ext cx="6572250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508446"/>
              </p:ext>
            </p:extLst>
          </p:nvPr>
        </p:nvGraphicFramePr>
        <p:xfrm>
          <a:off x="180975" y="1565771"/>
          <a:ext cx="6561138" cy="3315220"/>
        </p:xfrm>
        <a:graphic>
          <a:graphicData uri="http://schemas.openxmlformats.org/drawingml/2006/table">
            <a:tbl>
              <a:tblPr firstCol="1">
                <a:tableStyleId>{073A0DAA-6AF3-43AB-8588-CEC1D06C72B9}</a:tableStyleId>
              </a:tblPr>
              <a:tblGrid>
                <a:gridCol w="511721"/>
                <a:gridCol w="6049417"/>
              </a:tblGrid>
              <a:tr h="66304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Période</a:t>
                      </a:r>
                      <a:r>
                        <a:rPr lang="fr-FR" sz="12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 1</a:t>
                      </a:r>
                      <a:endParaRPr lang="fr-FR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mandine" pitchFamily="2" charset="0"/>
                        <a:cs typeface="Arial" pitchFamily="34" charset="0"/>
                      </a:endParaRPr>
                    </a:p>
                  </a:txBody>
                  <a:tcPr marL="91449" marR="91449" marT="45714" marB="45714" vert="vert27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</a:t>
                      </a:r>
                      <a:r>
                        <a:rPr lang="fr-FR" sz="11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atéralisation (3 séances)</a:t>
                      </a:r>
                    </a:p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atéralisation et repérage du sens de déroulement de l’écriture sur la ligne (1 séance)</a:t>
                      </a: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1449" marR="91449" marT="45714" marB="45714" anchor="ctr"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63044">
                <a:tc>
                  <a:txBody>
                    <a:bodyPr/>
                    <a:lstStyle/>
                    <a:p>
                      <a:pPr algn="ctr"/>
                      <a:r>
                        <a:rPr lang="fr-FR" sz="12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Période</a:t>
                      </a:r>
                      <a:r>
                        <a:rPr lang="fr-FR" sz="1200" b="0" baseline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 2</a:t>
                      </a:r>
                      <a:endParaRPr lang="fr-FR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mandine" pitchFamily="2" charset="0"/>
                        <a:cs typeface="Arial" pitchFamily="34" charset="0"/>
                      </a:endParaRPr>
                    </a:p>
                  </a:txBody>
                  <a:tcPr marL="91449" marR="91449" marT="0" marB="0" vert="vert27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pprentissage de la tenue du crayon : reconnaissance des doigts (3 séances)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pprentissage de la tenue du crayon : position des doigts (1 séance)</a:t>
                      </a:r>
                    </a:p>
                  </a:txBody>
                  <a:tcPr marL="91449" marR="91449" marT="0" marB="0" anchor="ctr"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66304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Période 3</a:t>
                      </a:r>
                      <a:endParaRPr lang="fr-FR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mandine" pitchFamily="2" charset="0"/>
                        <a:cs typeface="Arial" pitchFamily="34" charset="0"/>
                      </a:endParaRPr>
                    </a:p>
                  </a:txBody>
                  <a:tcPr marL="91449" marR="91449" marT="0" marB="0" vert="vert27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pprentissage de la tenue du crayon : position des doigts et de la main (1 séance)</a:t>
                      </a:r>
                    </a:p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pprentissage de la tenue du crayon : position des doigts et de la main (3 séances)</a:t>
                      </a:r>
                    </a:p>
                    <a:p>
                      <a:pPr algn="l"/>
                      <a:endParaRPr lang="fr-FR" sz="11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1449" marR="91449" marT="0" marB="0" anchor="ctr"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304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Période 4</a:t>
                      </a:r>
                      <a:endParaRPr lang="fr-FR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mandine" pitchFamily="2" charset="0"/>
                        <a:cs typeface="Arial" pitchFamily="34" charset="0"/>
                      </a:endParaRPr>
                    </a:p>
                  </a:txBody>
                  <a:tcPr marL="91449" marR="91449" marT="0" marB="0" vert="vert27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pprentissage de la tenue du crayon : position des doigts et de la main (3 séances)</a:t>
                      </a:r>
                    </a:p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otricité fine des doigts (1 séance)</a:t>
                      </a:r>
                    </a:p>
                  </a:txBody>
                  <a:tcPr marL="91449" marR="91449" marT="0" marB="0" anchor="ctr"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66304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Période 5</a:t>
                      </a:r>
                      <a:endParaRPr lang="fr-FR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mandine" pitchFamily="2" charset="0"/>
                        <a:cs typeface="Arial" pitchFamily="34" charset="0"/>
                      </a:endParaRPr>
                    </a:p>
                  </a:txBody>
                  <a:tcPr marL="91449" marR="91449" marT="0" marB="0" vert="vert27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otricité fine des doigts (2 séances)</a:t>
                      </a:r>
                    </a:p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otricité fine des doigts et déplacement horizontal (2 séances)</a:t>
                      </a:r>
                    </a:p>
                  </a:txBody>
                  <a:tcPr marL="91449" marR="91449" marT="0" marB="0" anchor="ctr"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121735" y="5459909"/>
            <a:ext cx="657225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400" b="1" dirty="0" smtClean="0"/>
              <a:t>Gestion de l’espace graphique (Méthode Dumont)</a:t>
            </a:r>
            <a:endParaRPr lang="fr-FR" sz="1400" b="1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175710" y="5763692"/>
            <a:ext cx="6572250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643792"/>
              </p:ext>
            </p:extLst>
          </p:nvPr>
        </p:nvGraphicFramePr>
        <p:xfrm>
          <a:off x="186822" y="6033120"/>
          <a:ext cx="6561138" cy="3414164"/>
        </p:xfrm>
        <a:graphic>
          <a:graphicData uri="http://schemas.openxmlformats.org/drawingml/2006/table">
            <a:tbl>
              <a:tblPr firstCol="1">
                <a:tableStyleId>{073A0DAA-6AF3-43AB-8588-CEC1D06C72B9}</a:tableStyleId>
              </a:tblPr>
              <a:tblGrid>
                <a:gridCol w="511721"/>
                <a:gridCol w="6049417"/>
              </a:tblGrid>
              <a:tr h="66304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Période</a:t>
                      </a:r>
                      <a:r>
                        <a:rPr lang="fr-FR" sz="12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 1</a:t>
                      </a:r>
                      <a:endParaRPr lang="fr-FR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mandine" pitchFamily="2" charset="0"/>
                        <a:cs typeface="Arial" pitchFamily="34" charset="0"/>
                      </a:endParaRPr>
                    </a:p>
                  </a:txBody>
                  <a:tcPr marL="91449" marR="91449" marT="45714" marB="45714" vert="vert27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orizontalité de la ligne et régularité des espaces sur une ligne en reproduction d’un modèle (3 séances)</a:t>
                      </a:r>
                    </a:p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orizontalité de la ligne et régularité des espaces sur plusieurs lignes en reproduction d’un modèle (3 séances)</a:t>
                      </a:r>
                    </a:p>
                  </a:txBody>
                  <a:tcPr marL="91449" marR="91449" marT="45714" marB="45714" anchor="ctr"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63044">
                <a:tc>
                  <a:txBody>
                    <a:bodyPr/>
                    <a:lstStyle/>
                    <a:p>
                      <a:pPr algn="ctr"/>
                      <a:r>
                        <a:rPr lang="fr-FR" sz="12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Période</a:t>
                      </a:r>
                      <a:r>
                        <a:rPr lang="fr-FR" sz="1200" b="0" baseline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 2</a:t>
                      </a:r>
                      <a:endParaRPr lang="fr-FR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mandine" pitchFamily="2" charset="0"/>
                        <a:cs typeface="Arial" pitchFamily="34" charset="0"/>
                      </a:endParaRPr>
                    </a:p>
                  </a:txBody>
                  <a:tcPr marL="91449" marR="91449" marT="0" marB="0" vert="vert27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orizontalité de la ligne et régularité des espaces sur une ligne sans modèle (3 séances)</a:t>
                      </a:r>
                    </a:p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H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orizontalité de la ligne et régularité des espaces sur plusieurs lignes sans modèle (3 séances)</a:t>
                      </a:r>
                    </a:p>
                  </a:txBody>
                  <a:tcPr marL="91449" marR="91449" marT="0" marB="0" anchor="ctr"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66304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Période 3</a:t>
                      </a:r>
                      <a:endParaRPr lang="fr-FR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mandine" pitchFamily="2" charset="0"/>
                        <a:cs typeface="Arial" pitchFamily="34" charset="0"/>
                      </a:endParaRPr>
                    </a:p>
                  </a:txBody>
                  <a:tcPr marL="91449" marR="91449" marT="0" marB="0" vert="vert27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onceptualisation de l’horizontalité sans alignement continu (3 séances)</a:t>
                      </a:r>
                    </a:p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erception des différences de dimension (3 séances)</a:t>
                      </a: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1449" marR="91449" marT="0" marB="0" anchor="ctr"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304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Période 4</a:t>
                      </a:r>
                      <a:endParaRPr lang="fr-FR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mandine" pitchFamily="2" charset="0"/>
                        <a:cs typeface="Arial" pitchFamily="34" charset="0"/>
                      </a:endParaRPr>
                    </a:p>
                  </a:txBody>
                  <a:tcPr marL="91449" marR="91449" marT="0" marB="0" vert="vert27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ifférenciation des espacements (3 séances)</a:t>
                      </a:r>
                    </a:p>
                    <a:p>
                      <a:pPr lvl="0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égularité de la verticalité (3 séances)</a:t>
                      </a:r>
                    </a:p>
                  </a:txBody>
                  <a:tcPr marL="91449" marR="91449" marT="0" marB="0" anchor="ctr"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66304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mandine" pitchFamily="2" charset="0"/>
                          <a:cs typeface="Arial" pitchFamily="34" charset="0"/>
                        </a:rPr>
                        <a:t>Période 5</a:t>
                      </a:r>
                      <a:endParaRPr lang="fr-FR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mandine" pitchFamily="2" charset="0"/>
                        <a:cs typeface="Arial" pitchFamily="34" charset="0"/>
                      </a:endParaRPr>
                    </a:p>
                  </a:txBody>
                  <a:tcPr marL="91449" marR="91449" marT="0" marB="0" vert="vert27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ise en application avant l’apprentissage de l’écriture cursive (6 séances)</a:t>
                      </a:r>
                    </a:p>
                  </a:txBody>
                  <a:tcPr marL="91449" marR="91449" marT="0" marB="0" anchor="ctr"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108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/>
        </p:nvSpPr>
        <p:spPr>
          <a:xfrm>
            <a:off x="0" y="0"/>
            <a:ext cx="6858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30238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30238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" name="Espace réservé du texte 9"/>
          <p:cNvSpPr txBox="1">
            <a:spLocks/>
          </p:cNvSpPr>
          <p:nvPr/>
        </p:nvSpPr>
        <p:spPr>
          <a:xfrm>
            <a:off x="0" y="128464"/>
            <a:ext cx="5733256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Programmation Graphisme PS-MS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61"/>
          <a:stretch/>
        </p:blipFill>
        <p:spPr>
          <a:xfrm>
            <a:off x="4941168" y="111934"/>
            <a:ext cx="1916832" cy="89715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15888" y="992560"/>
            <a:ext cx="657225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400" b="1" dirty="0" smtClean="0"/>
              <a:t>Latéralité/Tenue du crayon (Ateliers graphiques PS et MS - Retz)</a:t>
            </a:r>
            <a:endParaRPr lang="fr-FR" sz="1400" b="1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169863" y="1296343"/>
            <a:ext cx="6572250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15463"/>
              </p:ext>
            </p:extLst>
          </p:nvPr>
        </p:nvGraphicFramePr>
        <p:xfrm>
          <a:off x="169863" y="1640632"/>
          <a:ext cx="6572250" cy="8173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86125"/>
                <a:gridCol w="32861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PS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MS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Période 1</a:t>
                      </a:r>
                      <a:r>
                        <a:rPr lang="fr-FR" sz="1400" b="0" u="none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(4 séances)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Trait vertical 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Carton gondolé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Fines bandes de carton gondolé et feutre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Languettes de papier et feutre noir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Bandes de papier et feutres</a:t>
                      </a: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u="sng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Période 1</a:t>
                      </a:r>
                      <a:r>
                        <a:rPr lang="fr-FR" sz="1100" b="1" u="none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(5 séances)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Trait vertical 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Carton gondolé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Ronds de couleur et feutres noirs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Bandes, ronds de couleur et feutres noirs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Drawing-gum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encres de couleur et feutre noir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Trait horizontal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Etiquettes adhésives et feutres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Période 2</a:t>
                      </a:r>
                      <a:r>
                        <a:rPr lang="fr-FR" sz="1400" b="0" u="none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(4 séances)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Trait vertical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Trois bandes de papier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Drawing-gum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encres et feutre noir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Trait horizontal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Gommettes de couleur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Gommettes roses et feutres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u="sng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Période 2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(5 séances)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Quadrillage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Encres et feutre noir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Trait oblique 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Carton gondolé et feutres de couleur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Etoile et feutres de couleur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Rond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 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Peinture, collage et feutre noir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Encres de couleur et feutre noir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Période 3</a:t>
                      </a:r>
                      <a:r>
                        <a:rPr lang="fr-FR" sz="1100" b="1" u="none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(4 séances)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Trait horizontal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Soleil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Encres de couleur et feutre noir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Rond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Feuille ronde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Empreintes rondes, peinture et feutres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Période 3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(5 séances)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Rond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 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Peinture, encres et feutres de couleur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Bandes de couleur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Bandes bleues, feuille jaune et feutre noir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Ligne brisée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Papier adhésif et feutre noir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Eponges et feutre noir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Période 4</a:t>
                      </a:r>
                      <a:r>
                        <a:rPr lang="fr-FR" sz="1400" b="0" u="none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(4 séances)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Rond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Ronds de couleur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Empreinte de ronds, de mousse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Grands, petits ronds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Petits carrés de couleur et feutres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Période 4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(5 séances)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Ligne brisée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Ronds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Bandes de couleur et feutre noir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Pont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Rayures d’encres de couleur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Ronds en peinture et feutre noir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Peinture et feutres de couleur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Période 5</a:t>
                      </a:r>
                      <a:r>
                        <a:rPr lang="fr-FR" sz="1400" b="0" u="none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(4 séances)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Rond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Ronds du plus grand au plus petit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Empreintes de bobines de fil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Anneau, ronds de couleur et feutre noir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Anneau et feutres</a:t>
                      </a:r>
                      <a:endParaRPr lang="fr-FR" sz="11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u="sng" kern="1200" dirty="0" smtClean="0">
                          <a:solidFill>
                            <a:schemeClr val="dk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Période 5 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(7 séances)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Pont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Demi-cercles de couleur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Bandes de couleur et feutres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Boucle</a:t>
                      </a: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 :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Encres de couleur et feutre noir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Règles et feutres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Ronds d’encres de couleur et feutre noir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Encre bleue et effaceur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- Petites gommettes et feutres</a:t>
                      </a:r>
                      <a:endParaRPr lang="fr-FR" sz="11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8125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306</Words>
  <Application>Microsoft Office PowerPoint</Application>
  <PresentationFormat>Format A4 (210 x 297 mm)</PresentationFormat>
  <Paragraphs>111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Mysticlolly</cp:lastModifiedBy>
  <cp:revision>5</cp:revision>
  <dcterms:created xsi:type="dcterms:W3CDTF">2017-08-04T10:19:28Z</dcterms:created>
  <dcterms:modified xsi:type="dcterms:W3CDTF">2017-08-05T12:42:13Z</dcterms:modified>
</cp:coreProperties>
</file>