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7" r:id="rId4"/>
    <p:sldId id="260" r:id="rId5"/>
    <p:sldId id="269" r:id="rId6"/>
    <p:sldId id="268" r:id="rId7"/>
    <p:sldId id="261" r:id="rId8"/>
    <p:sldId id="270" r:id="rId9"/>
    <p:sldId id="262" r:id="rId10"/>
    <p:sldId id="271" r:id="rId11"/>
    <p:sldId id="263" r:id="rId12"/>
    <p:sldId id="272" r:id="rId13"/>
    <p:sldId id="264" r:id="rId14"/>
    <p:sldId id="273" r:id="rId15"/>
    <p:sldId id="265" r:id="rId16"/>
    <p:sldId id="274" r:id="rId17"/>
    <p:sldId id="266" r:id="rId18"/>
  </p:sldIdLst>
  <p:sldSz cx="6858000" cy="9906000" type="A4"/>
  <p:notesSz cx="6884988" cy="100187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F5C3"/>
    <a:srgbClr val="FF5050"/>
    <a:srgbClr val="FFB9B9"/>
    <a:srgbClr val="FF8F8F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886" autoAdjust="0"/>
  </p:normalViewPr>
  <p:slideViewPr>
    <p:cSldViewPr>
      <p:cViewPr varScale="1">
        <p:scale>
          <a:sx n="81" d="100"/>
          <a:sy n="81" d="100"/>
        </p:scale>
        <p:origin x="-3252" y="-90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4E9B0-5A10-426F-9A4D-2ED60EFB4F05}" type="datetimeFigureOut">
              <a:rPr lang="fr-FR" smtClean="0"/>
              <a:t>05/08/2017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BA1A-AB9E-4337-8691-BEC32F90B5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420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4E9B0-5A10-426F-9A4D-2ED60EFB4F05}" type="datetimeFigureOut">
              <a:rPr lang="fr-FR" smtClean="0"/>
              <a:t>05/08/2017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BA1A-AB9E-4337-8691-BEC32F90B5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1109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4E9B0-5A10-426F-9A4D-2ED60EFB4F05}" type="datetimeFigureOut">
              <a:rPr lang="fr-FR" smtClean="0"/>
              <a:t>05/08/2017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BA1A-AB9E-4337-8691-BEC32F90B5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5114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430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4E9B0-5A10-426F-9A4D-2ED60EFB4F05}" type="datetimeFigureOut">
              <a:rPr lang="fr-FR" smtClean="0"/>
              <a:t>05/08/2017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BA1A-AB9E-4337-8691-BEC32F90B5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4718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4E9B0-5A10-426F-9A4D-2ED60EFB4F05}" type="datetimeFigureOut">
              <a:rPr lang="fr-FR" smtClean="0"/>
              <a:t>05/08/2017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BA1A-AB9E-4337-8691-BEC32F90B5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6003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7176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628901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4E9B0-5A10-426F-9A4D-2ED60EFB4F05}" type="datetimeFigureOut">
              <a:rPr lang="fr-FR" smtClean="0"/>
              <a:t>05/08/2017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BA1A-AB9E-4337-8691-BEC32F90B5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1963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4E9B0-5A10-426F-9A4D-2ED60EFB4F05}" type="datetimeFigureOut">
              <a:rPr lang="fr-FR" smtClean="0"/>
              <a:t>05/08/2017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BA1A-AB9E-4337-8691-BEC32F90B5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1326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4E9B0-5A10-426F-9A4D-2ED60EFB4F05}" type="datetimeFigureOut">
              <a:rPr lang="fr-FR" smtClean="0"/>
              <a:t>05/08/2017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BA1A-AB9E-4337-8691-BEC32F90B5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5587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4E9B0-5A10-426F-9A4D-2ED60EFB4F05}" type="datetimeFigureOut">
              <a:rPr lang="fr-FR" smtClean="0"/>
              <a:t>05/08/2017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BA1A-AB9E-4337-8691-BEC32F90B5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1256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4E9B0-5A10-426F-9A4D-2ED60EFB4F05}" type="datetimeFigureOut">
              <a:rPr lang="fr-FR" smtClean="0"/>
              <a:t>05/08/2017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BA1A-AB9E-4337-8691-BEC32F90B5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2182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4E9B0-5A10-426F-9A4D-2ED60EFB4F05}" type="datetimeFigureOut">
              <a:rPr lang="fr-FR" smtClean="0"/>
              <a:t>05/08/2017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BA1A-AB9E-4337-8691-BEC32F90B5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8750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4E9B0-5A10-426F-9A4D-2ED60EFB4F05}" type="datetimeFigureOut">
              <a:rPr lang="fr-FR" smtClean="0"/>
              <a:t>05/08/2017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9BA1A-AB9E-4337-8691-BEC32F90B5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7595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microsoft.com/office/2007/relationships/hdphoto" Target="../media/hdphoto1.wdp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3454400" y="8961438"/>
            <a:ext cx="3303588" cy="673100"/>
          </a:xfrm>
          <a:prstGeom prst="round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>
            <a:solidFill>
              <a:schemeClr val="tx1"/>
            </a:solidFill>
            <a:prstDash val="sys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" name="ZoneTexte 10"/>
          <p:cNvSpPr txBox="1">
            <a:spLocks noChangeArrowheads="1"/>
          </p:cNvSpPr>
          <p:nvPr/>
        </p:nvSpPr>
        <p:spPr bwMode="auto">
          <a:xfrm>
            <a:off x="3454400" y="9097963"/>
            <a:ext cx="33035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fr-F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Prénom NOM</a:t>
            </a:r>
            <a:endParaRPr lang="fr-FR" sz="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pic>
        <p:nvPicPr>
          <p:cNvPr id="4" name="Picture 11" descr="D:\Dropbox\Blog\Mystik's\Couleur\mystiks_accoudé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713" y="8496300"/>
            <a:ext cx="160813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"/>
          <p:cNvSpPr/>
          <p:nvPr/>
        </p:nvSpPr>
        <p:spPr>
          <a:xfrm>
            <a:off x="233363" y="379413"/>
            <a:ext cx="6413500" cy="3494087"/>
          </a:xfrm>
          <a:custGeom>
            <a:avLst/>
            <a:gdLst>
              <a:gd name="connsiteX0" fmla="*/ 0 w 5832648"/>
              <a:gd name="connsiteY0" fmla="*/ 0 h 2808312"/>
              <a:gd name="connsiteX1" fmla="*/ 5832648 w 5832648"/>
              <a:gd name="connsiteY1" fmla="*/ 0 h 2808312"/>
              <a:gd name="connsiteX2" fmla="*/ 5832648 w 5832648"/>
              <a:gd name="connsiteY2" fmla="*/ 2808312 h 2808312"/>
              <a:gd name="connsiteX3" fmla="*/ 0 w 5832648"/>
              <a:gd name="connsiteY3" fmla="*/ 2808312 h 2808312"/>
              <a:gd name="connsiteX4" fmla="*/ 0 w 5832648"/>
              <a:gd name="connsiteY4" fmla="*/ 0 h 2808312"/>
              <a:gd name="connsiteX0" fmla="*/ 171450 w 6004098"/>
              <a:gd name="connsiteY0" fmla="*/ 0 h 3046437"/>
              <a:gd name="connsiteX1" fmla="*/ 6004098 w 6004098"/>
              <a:gd name="connsiteY1" fmla="*/ 0 h 3046437"/>
              <a:gd name="connsiteX2" fmla="*/ 6004098 w 6004098"/>
              <a:gd name="connsiteY2" fmla="*/ 2808312 h 3046437"/>
              <a:gd name="connsiteX3" fmla="*/ 0 w 6004098"/>
              <a:gd name="connsiteY3" fmla="*/ 3046437 h 3046437"/>
              <a:gd name="connsiteX4" fmla="*/ 171450 w 6004098"/>
              <a:gd name="connsiteY4" fmla="*/ 0 h 3046437"/>
              <a:gd name="connsiteX0" fmla="*/ 171450 w 6280323"/>
              <a:gd name="connsiteY0" fmla="*/ 180975 h 3227412"/>
              <a:gd name="connsiteX1" fmla="*/ 6280323 w 6280323"/>
              <a:gd name="connsiteY1" fmla="*/ 0 h 3227412"/>
              <a:gd name="connsiteX2" fmla="*/ 6004098 w 6280323"/>
              <a:gd name="connsiteY2" fmla="*/ 2989287 h 3227412"/>
              <a:gd name="connsiteX3" fmla="*/ 0 w 6280323"/>
              <a:gd name="connsiteY3" fmla="*/ 3227412 h 3227412"/>
              <a:gd name="connsiteX4" fmla="*/ 171450 w 6280323"/>
              <a:gd name="connsiteY4" fmla="*/ 180975 h 3227412"/>
              <a:gd name="connsiteX0" fmla="*/ 857250 w 6280323"/>
              <a:gd name="connsiteY0" fmla="*/ 295275 h 3227412"/>
              <a:gd name="connsiteX1" fmla="*/ 6280323 w 6280323"/>
              <a:gd name="connsiteY1" fmla="*/ 0 h 3227412"/>
              <a:gd name="connsiteX2" fmla="*/ 6004098 w 6280323"/>
              <a:gd name="connsiteY2" fmla="*/ 2989287 h 3227412"/>
              <a:gd name="connsiteX3" fmla="*/ 0 w 6280323"/>
              <a:gd name="connsiteY3" fmla="*/ 3227412 h 3227412"/>
              <a:gd name="connsiteX4" fmla="*/ 857250 w 6280323"/>
              <a:gd name="connsiteY4" fmla="*/ 295275 h 3227412"/>
              <a:gd name="connsiteX0" fmla="*/ 857250 w 6413673"/>
              <a:gd name="connsiteY0" fmla="*/ 295275 h 3494112"/>
              <a:gd name="connsiteX1" fmla="*/ 6280323 w 6413673"/>
              <a:gd name="connsiteY1" fmla="*/ 0 h 3494112"/>
              <a:gd name="connsiteX2" fmla="*/ 6413673 w 6413673"/>
              <a:gd name="connsiteY2" fmla="*/ 3494112 h 3494112"/>
              <a:gd name="connsiteX3" fmla="*/ 0 w 6413673"/>
              <a:gd name="connsiteY3" fmla="*/ 3227412 h 3494112"/>
              <a:gd name="connsiteX4" fmla="*/ 857250 w 6413673"/>
              <a:gd name="connsiteY4" fmla="*/ 295275 h 3494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13673" h="3494112">
                <a:moveTo>
                  <a:pt x="857250" y="295275"/>
                </a:moveTo>
                <a:lnTo>
                  <a:pt x="6280323" y="0"/>
                </a:lnTo>
                <a:lnTo>
                  <a:pt x="6413673" y="3494112"/>
                </a:lnTo>
                <a:lnTo>
                  <a:pt x="0" y="3227412"/>
                </a:lnTo>
                <a:lnTo>
                  <a:pt x="857250" y="295275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908050" y="776288"/>
            <a:ext cx="5473700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" pitchFamily="2" charset="0"/>
              </a:rPr>
              <a:t>MON CARNET </a:t>
            </a:r>
          </a:p>
          <a:p>
            <a:pPr algn="ctr">
              <a:defRPr/>
            </a:pPr>
            <a:r>
              <a:rPr lang="fr-FR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" pitchFamily="2" charset="0"/>
              </a:rPr>
              <a:t>DE SUIVI</a:t>
            </a:r>
            <a:endParaRPr lang="fr-FR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ingthings Lupine" pitchFamily="2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04813" y="2720975"/>
            <a:ext cx="50879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fr-FR" sz="2400" dirty="0">
                <a:latin typeface="Daniel Black" pitchFamily="34" charset="0"/>
              </a:rPr>
              <a:t>Tout ce </a:t>
            </a:r>
            <a:r>
              <a:rPr lang="fr-FR" sz="2400" dirty="0" smtClean="0">
                <a:latin typeface="Daniel Black" pitchFamily="34" charset="0"/>
              </a:rPr>
              <a:t>que j’ai appris à faire à la maternelle</a:t>
            </a:r>
            <a:endParaRPr lang="fr-FR" sz="2400" dirty="0">
              <a:latin typeface="Daniel Black" pitchFamily="34" charset="0"/>
            </a:endParaRPr>
          </a:p>
        </p:txBody>
      </p:sp>
      <p:sp>
        <p:nvSpPr>
          <p:cNvPr id="8" name="Rectangle 1"/>
          <p:cNvSpPr/>
          <p:nvPr/>
        </p:nvSpPr>
        <p:spPr>
          <a:xfrm>
            <a:off x="233363" y="385763"/>
            <a:ext cx="6413500" cy="3494087"/>
          </a:xfrm>
          <a:custGeom>
            <a:avLst/>
            <a:gdLst>
              <a:gd name="connsiteX0" fmla="*/ 0 w 5832648"/>
              <a:gd name="connsiteY0" fmla="*/ 0 h 2808312"/>
              <a:gd name="connsiteX1" fmla="*/ 5832648 w 5832648"/>
              <a:gd name="connsiteY1" fmla="*/ 0 h 2808312"/>
              <a:gd name="connsiteX2" fmla="*/ 5832648 w 5832648"/>
              <a:gd name="connsiteY2" fmla="*/ 2808312 h 2808312"/>
              <a:gd name="connsiteX3" fmla="*/ 0 w 5832648"/>
              <a:gd name="connsiteY3" fmla="*/ 2808312 h 2808312"/>
              <a:gd name="connsiteX4" fmla="*/ 0 w 5832648"/>
              <a:gd name="connsiteY4" fmla="*/ 0 h 2808312"/>
              <a:gd name="connsiteX0" fmla="*/ 171450 w 6004098"/>
              <a:gd name="connsiteY0" fmla="*/ 0 h 3046437"/>
              <a:gd name="connsiteX1" fmla="*/ 6004098 w 6004098"/>
              <a:gd name="connsiteY1" fmla="*/ 0 h 3046437"/>
              <a:gd name="connsiteX2" fmla="*/ 6004098 w 6004098"/>
              <a:gd name="connsiteY2" fmla="*/ 2808312 h 3046437"/>
              <a:gd name="connsiteX3" fmla="*/ 0 w 6004098"/>
              <a:gd name="connsiteY3" fmla="*/ 3046437 h 3046437"/>
              <a:gd name="connsiteX4" fmla="*/ 171450 w 6004098"/>
              <a:gd name="connsiteY4" fmla="*/ 0 h 3046437"/>
              <a:gd name="connsiteX0" fmla="*/ 171450 w 6280323"/>
              <a:gd name="connsiteY0" fmla="*/ 180975 h 3227412"/>
              <a:gd name="connsiteX1" fmla="*/ 6280323 w 6280323"/>
              <a:gd name="connsiteY1" fmla="*/ 0 h 3227412"/>
              <a:gd name="connsiteX2" fmla="*/ 6004098 w 6280323"/>
              <a:gd name="connsiteY2" fmla="*/ 2989287 h 3227412"/>
              <a:gd name="connsiteX3" fmla="*/ 0 w 6280323"/>
              <a:gd name="connsiteY3" fmla="*/ 3227412 h 3227412"/>
              <a:gd name="connsiteX4" fmla="*/ 171450 w 6280323"/>
              <a:gd name="connsiteY4" fmla="*/ 180975 h 3227412"/>
              <a:gd name="connsiteX0" fmla="*/ 857250 w 6280323"/>
              <a:gd name="connsiteY0" fmla="*/ 295275 h 3227412"/>
              <a:gd name="connsiteX1" fmla="*/ 6280323 w 6280323"/>
              <a:gd name="connsiteY1" fmla="*/ 0 h 3227412"/>
              <a:gd name="connsiteX2" fmla="*/ 6004098 w 6280323"/>
              <a:gd name="connsiteY2" fmla="*/ 2989287 h 3227412"/>
              <a:gd name="connsiteX3" fmla="*/ 0 w 6280323"/>
              <a:gd name="connsiteY3" fmla="*/ 3227412 h 3227412"/>
              <a:gd name="connsiteX4" fmla="*/ 857250 w 6280323"/>
              <a:gd name="connsiteY4" fmla="*/ 295275 h 3227412"/>
              <a:gd name="connsiteX0" fmla="*/ 857250 w 6413673"/>
              <a:gd name="connsiteY0" fmla="*/ 295275 h 3494112"/>
              <a:gd name="connsiteX1" fmla="*/ 6280323 w 6413673"/>
              <a:gd name="connsiteY1" fmla="*/ 0 h 3494112"/>
              <a:gd name="connsiteX2" fmla="*/ 6413673 w 6413673"/>
              <a:gd name="connsiteY2" fmla="*/ 3494112 h 3494112"/>
              <a:gd name="connsiteX3" fmla="*/ 0 w 6413673"/>
              <a:gd name="connsiteY3" fmla="*/ 3227412 h 3494112"/>
              <a:gd name="connsiteX4" fmla="*/ 857250 w 6413673"/>
              <a:gd name="connsiteY4" fmla="*/ 295275 h 3494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13673" h="3494112">
                <a:moveTo>
                  <a:pt x="857250" y="295275"/>
                </a:moveTo>
                <a:lnTo>
                  <a:pt x="6280323" y="0"/>
                </a:lnTo>
                <a:lnTo>
                  <a:pt x="6413673" y="3494112"/>
                </a:lnTo>
                <a:lnTo>
                  <a:pt x="0" y="3227412"/>
                </a:lnTo>
                <a:lnTo>
                  <a:pt x="857250" y="295275"/>
                </a:lnTo>
                <a:close/>
              </a:path>
            </a:pathLst>
          </a:custGeom>
          <a:noFill/>
          <a:ln>
            <a:solidFill>
              <a:schemeClr val="tx1"/>
            </a:solidFill>
            <a:prstDash val="sys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9" name="Imag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863" y="2770188"/>
            <a:ext cx="1917700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0273851"/>
              </p:ext>
            </p:extLst>
          </p:nvPr>
        </p:nvGraphicFramePr>
        <p:xfrm>
          <a:off x="404813" y="5025008"/>
          <a:ext cx="6052266" cy="324036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2017422"/>
                <a:gridCol w="2017422"/>
                <a:gridCol w="2017422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bg1"/>
                          </a:solidFill>
                          <a:effectLst/>
                        </a:rPr>
                        <a:t>Niveau</a:t>
                      </a:r>
                      <a:endParaRPr lang="fr-FR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bg1"/>
                          </a:solidFill>
                          <a:effectLst/>
                        </a:rPr>
                        <a:t>Année scolaire</a:t>
                      </a:r>
                      <a:endParaRPr lang="fr-FR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bg1"/>
                          </a:solidFill>
                          <a:effectLst/>
                        </a:rPr>
                        <a:t>Maitresse</a:t>
                      </a:r>
                      <a:endParaRPr lang="fr-FR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/>
                        <a:t>T</a:t>
                      </a:r>
                      <a:r>
                        <a:rPr lang="fr-FR" sz="1600" dirty="0" smtClean="0"/>
                        <a:t>oute </a:t>
                      </a:r>
                      <a:r>
                        <a:rPr lang="fr-FR" sz="1600" b="1" dirty="0" smtClean="0"/>
                        <a:t>P</a:t>
                      </a:r>
                      <a:r>
                        <a:rPr lang="fr-FR" sz="1600" dirty="0" smtClean="0"/>
                        <a:t>etite </a:t>
                      </a:r>
                      <a:r>
                        <a:rPr lang="fr-FR" sz="1600" b="1" dirty="0" smtClean="0"/>
                        <a:t>S</a:t>
                      </a:r>
                      <a:r>
                        <a:rPr lang="fr-FR" sz="1600" dirty="0" smtClean="0"/>
                        <a:t>ection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/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/>
                        <a:t>P</a:t>
                      </a:r>
                      <a:r>
                        <a:rPr lang="fr-FR" sz="1600" dirty="0" smtClean="0"/>
                        <a:t>etite </a:t>
                      </a:r>
                      <a:r>
                        <a:rPr lang="fr-FR" sz="1600" b="1" dirty="0" smtClean="0"/>
                        <a:t>S</a:t>
                      </a:r>
                      <a:r>
                        <a:rPr lang="fr-FR" sz="1600" dirty="0" smtClean="0"/>
                        <a:t>ection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anchor="ctr"/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/>
                        <a:t>M</a:t>
                      </a:r>
                      <a:r>
                        <a:rPr lang="fr-FR" sz="1600" dirty="0" smtClean="0"/>
                        <a:t>oyenne </a:t>
                      </a:r>
                      <a:r>
                        <a:rPr lang="fr-FR" sz="1600" b="1" dirty="0" smtClean="0"/>
                        <a:t>S</a:t>
                      </a:r>
                      <a:r>
                        <a:rPr lang="fr-FR" sz="1600" dirty="0" smtClean="0"/>
                        <a:t>ection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/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/>
                        <a:t>G</a:t>
                      </a:r>
                      <a:r>
                        <a:rPr lang="fr-FR" sz="1600" dirty="0" smtClean="0"/>
                        <a:t>rande </a:t>
                      </a:r>
                      <a:r>
                        <a:rPr lang="fr-FR" sz="1600" b="1" dirty="0" smtClean="0"/>
                        <a:t>S</a:t>
                      </a:r>
                      <a:r>
                        <a:rPr lang="fr-FR" sz="1600" dirty="0" smtClean="0"/>
                        <a:t>ection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518" y="5112106"/>
            <a:ext cx="573979" cy="447213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713" y="4808984"/>
            <a:ext cx="759147" cy="52672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153" y="5155922"/>
            <a:ext cx="576064" cy="35523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63" y="4808984"/>
            <a:ext cx="471374" cy="450879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90" y="8032424"/>
            <a:ext cx="696119" cy="37696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286" y="7976872"/>
            <a:ext cx="463255" cy="36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014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6858000" cy="849313"/>
          </a:xfrm>
          <a:custGeom>
            <a:avLst/>
            <a:gdLst>
              <a:gd name="connsiteX0" fmla="*/ 0 w 6858000"/>
              <a:gd name="connsiteY0" fmla="*/ 0 h 849313"/>
              <a:gd name="connsiteX1" fmla="*/ 6858000 w 6858000"/>
              <a:gd name="connsiteY1" fmla="*/ 0 h 849313"/>
              <a:gd name="connsiteX2" fmla="*/ 6858000 w 6858000"/>
              <a:gd name="connsiteY2" fmla="*/ 849313 h 849313"/>
              <a:gd name="connsiteX3" fmla="*/ 0 w 6858000"/>
              <a:gd name="connsiteY3" fmla="*/ 849313 h 849313"/>
              <a:gd name="connsiteX4" fmla="*/ 0 w 6858000"/>
              <a:gd name="connsiteY4" fmla="*/ 0 h 849313"/>
              <a:gd name="connsiteX0" fmla="*/ 0 w 6858000"/>
              <a:gd name="connsiteY0" fmla="*/ 0 h 849313"/>
              <a:gd name="connsiteX1" fmla="*/ 6858000 w 6858000"/>
              <a:gd name="connsiteY1" fmla="*/ 0 h 849313"/>
              <a:gd name="connsiteX2" fmla="*/ 6858000 w 6858000"/>
              <a:gd name="connsiteY2" fmla="*/ 630238 h 849313"/>
              <a:gd name="connsiteX3" fmla="*/ 0 w 6858000"/>
              <a:gd name="connsiteY3" fmla="*/ 849313 h 849313"/>
              <a:gd name="connsiteX4" fmla="*/ 0 w 6858000"/>
              <a:gd name="connsiteY4" fmla="*/ 0 h 849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8000" h="849313">
                <a:moveTo>
                  <a:pt x="0" y="0"/>
                </a:moveTo>
                <a:lnTo>
                  <a:pt x="6858000" y="0"/>
                </a:lnTo>
                <a:lnTo>
                  <a:pt x="6858000" y="630238"/>
                </a:lnTo>
                <a:lnTo>
                  <a:pt x="0" y="849313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noFill/>
            <a:prstDash val="sys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3" name="Espace réservé du texte 9"/>
          <p:cNvSpPr txBox="1">
            <a:spLocks/>
          </p:cNvSpPr>
          <p:nvPr/>
        </p:nvSpPr>
        <p:spPr>
          <a:xfrm>
            <a:off x="0" y="-15552"/>
            <a:ext cx="5373216" cy="432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indent="0" algn="l" defTabSz="914400" rtl="0" eaLnBrk="1" latinLnBrk="0" hangingPunct="1">
              <a:buNone/>
              <a:defRPr sz="16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Dylan Plain" pitchFamily="8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800" dirty="0" smtClean="0">
                <a:latin typeface="Kingthings Lupine" panose="02000000000000000000" pitchFamily="2" charset="0"/>
              </a:rPr>
              <a:t>CONSTRUIRE LES 1ERS OUTILS DE SA PENSEE</a:t>
            </a:r>
            <a:endParaRPr lang="fr-FR" sz="1800" dirty="0" smtClean="0">
              <a:latin typeface="Kingthings Lupine" panose="02000000000000000000" pitchFamily="2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0" y="1424608"/>
            <a:ext cx="6857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fr-FR" sz="2000" dirty="0" smtClean="0">
                <a:latin typeface="Amandine" pitchFamily="2" charset="0"/>
              </a:rPr>
              <a:t>Ce qui est attendu des enfants </a:t>
            </a:r>
            <a:r>
              <a:rPr lang="fr-FR" sz="2000" u="sng" dirty="0" smtClean="0">
                <a:latin typeface="Amandine" pitchFamily="2" charset="0"/>
              </a:rPr>
              <a:t>en fin d’école maternelle </a:t>
            </a:r>
            <a:r>
              <a:rPr lang="fr-FR" sz="2000" dirty="0" smtClean="0">
                <a:latin typeface="Amandine" pitchFamily="2" charset="0"/>
              </a:rPr>
              <a:t>:</a:t>
            </a:r>
            <a:endParaRPr lang="fr-FR" sz="2000" dirty="0">
              <a:latin typeface="Amandine" pitchFamily="2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0" y="416496"/>
            <a:ext cx="5373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Amandine" pitchFamily="2" charset="0"/>
              </a:rPr>
              <a:t>Découvrir les nombres et leurs utilisations</a:t>
            </a:r>
            <a:endParaRPr lang="fr-FR" sz="2000" dirty="0">
              <a:latin typeface="Amandine" pitchFamily="2" charset="0"/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2042356"/>
              </p:ext>
            </p:extLst>
          </p:nvPr>
        </p:nvGraphicFramePr>
        <p:xfrm>
          <a:off x="197850" y="2062863"/>
          <a:ext cx="6452189" cy="4480560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6452189"/>
              </a:tblGrid>
              <a:tr h="234026"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Utiliser les nombres</a:t>
                      </a:r>
                    </a:p>
                  </a:txBody>
                  <a:tcPr>
                    <a:solidFill>
                      <a:srgbClr val="FFB9B9"/>
                    </a:solidFill>
                  </a:tcPr>
                </a:tc>
              </a:tr>
              <a:tr h="23402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/>
                        <a:t>- É</a:t>
                      </a:r>
                      <a:r>
                        <a:rPr lang="fr-FR" sz="1200" dirty="0" smtClean="0"/>
                        <a:t>valuer et comparer des collections d'objets avec des procédures numériques ou non numériques.</a:t>
                      </a:r>
                      <a:endParaRPr lang="fr-FR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3402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/>
                        <a:t>- R</a:t>
                      </a:r>
                      <a:r>
                        <a:rPr lang="fr-FR" sz="1200" dirty="0" smtClean="0"/>
                        <a:t>éaliser une collection dont le cardinal est donné. Utiliser le dénombrement pour comparer deux quantités, pour constituer une collection d'une taille donnée ou pour réaliser une collection de quantité égale à la collection proposée.</a:t>
                      </a:r>
                    </a:p>
                  </a:txBody>
                  <a:tcPr>
                    <a:solidFill>
                      <a:srgbClr val="FFB9B9"/>
                    </a:solidFill>
                  </a:tcPr>
                </a:tc>
              </a:tr>
              <a:tr h="23402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/>
                        <a:t>- U</a:t>
                      </a:r>
                      <a:r>
                        <a:rPr lang="fr-FR" sz="1200" dirty="0" smtClean="0"/>
                        <a:t>tiliser le nombre pour exprimer la position d'un objet ou d'une personne dans un jeu, dans une situation organisée, sur un rang ou pour comparer des positions.</a:t>
                      </a:r>
                    </a:p>
                  </a:txBody>
                  <a:tcPr/>
                </a:tc>
              </a:tr>
              <a:tr h="23402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/>
                        <a:t>- M</a:t>
                      </a:r>
                      <a:r>
                        <a:rPr lang="fr-FR" sz="1200" dirty="0" smtClean="0"/>
                        <a:t>obiliser des symboles analogiques, verbaux ou écrits, conventionnels ou non conventionnels pour communiquer des informations orales et écrites sur une quantité.</a:t>
                      </a:r>
                    </a:p>
                  </a:txBody>
                  <a:tcPr>
                    <a:solidFill>
                      <a:srgbClr val="FFB9B9"/>
                    </a:solidFill>
                  </a:tcPr>
                </a:tc>
              </a:tr>
              <a:tr h="23402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/>
                        <a:t>Étudier les nombres</a:t>
                      </a:r>
                    </a:p>
                  </a:txBody>
                  <a:tcPr/>
                </a:tc>
              </a:tr>
              <a:tr h="23402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/>
                        <a:t>- A</a:t>
                      </a:r>
                      <a:r>
                        <a:rPr lang="fr-FR" sz="1200" dirty="0" smtClean="0"/>
                        <a:t>voir compris que le cardinal ne change pas si on modifie la disposition spatiale ou la nature des éléments.</a:t>
                      </a:r>
                    </a:p>
                  </a:txBody>
                  <a:tcPr>
                    <a:solidFill>
                      <a:srgbClr val="FFB9B9"/>
                    </a:solidFill>
                  </a:tcPr>
                </a:tc>
              </a:tr>
              <a:tr h="23402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/>
                        <a:t>- A</a:t>
                      </a:r>
                      <a:r>
                        <a:rPr lang="fr-FR" sz="1200" dirty="0" smtClean="0"/>
                        <a:t>voir compris que tout nombre s'obtient en ajoutant un au nombre précédent et que cela correspond à l'ajout d'une unité à la quantité précédente.</a:t>
                      </a:r>
                    </a:p>
                  </a:txBody>
                  <a:tcPr/>
                </a:tc>
              </a:tr>
              <a:tr h="23402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/>
                        <a:t>- Q</a:t>
                      </a:r>
                      <a:r>
                        <a:rPr lang="fr-FR" sz="1200" dirty="0" smtClean="0"/>
                        <a:t>uantifier des collections jusqu'à dix au moins ; les composer et les décomposer par manipulations effectives puis mentales. Dire combien il faut ajouter ou enlever pour obtenir des quantités ne dépassant pas dix.</a:t>
                      </a:r>
                    </a:p>
                  </a:txBody>
                  <a:tcPr>
                    <a:solidFill>
                      <a:srgbClr val="FFB9B9"/>
                    </a:solidFill>
                  </a:tcPr>
                </a:tc>
              </a:tr>
              <a:tr h="23402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/>
                        <a:t>- P</a:t>
                      </a:r>
                      <a:r>
                        <a:rPr lang="fr-FR" sz="1200" dirty="0" smtClean="0"/>
                        <a:t>arler des nombres à l'aide de leur décomposition.</a:t>
                      </a:r>
                    </a:p>
                  </a:txBody>
                  <a:tcPr/>
                </a:tc>
              </a:tr>
              <a:tr h="23402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/>
                        <a:t>- D</a:t>
                      </a:r>
                      <a:r>
                        <a:rPr lang="fr-FR" sz="1200" dirty="0" smtClean="0"/>
                        <a:t>ire la suite des nombres jusqu'à trente. Lire les nombres écrits en chiffres jusqu'à dix.</a:t>
                      </a:r>
                    </a:p>
                  </a:txBody>
                  <a:tcPr>
                    <a:solidFill>
                      <a:srgbClr val="FFB9B9"/>
                    </a:solidFill>
                  </a:tcPr>
                </a:tc>
              </a:tr>
            </a:tbl>
          </a:graphicData>
        </a:graphic>
      </p:graphicFrame>
      <p:pic>
        <p:nvPicPr>
          <p:cNvPr id="12" name="Imag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240" y="59707"/>
            <a:ext cx="1080120" cy="84054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6" y="6681192"/>
            <a:ext cx="3048006" cy="243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20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44624" y="128464"/>
            <a:ext cx="809329" cy="972108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449288" y="128464"/>
            <a:ext cx="6355704" cy="972108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692696" y="180009"/>
            <a:ext cx="5976664" cy="961040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10"/>
          <p:cNvSpPr/>
          <p:nvPr/>
        </p:nvSpPr>
        <p:spPr>
          <a:xfrm>
            <a:off x="683170" y="157605"/>
            <a:ext cx="3393902" cy="402907"/>
          </a:xfrm>
          <a:custGeom>
            <a:avLst/>
            <a:gdLst>
              <a:gd name="connsiteX0" fmla="*/ 0 w 1800200"/>
              <a:gd name="connsiteY0" fmla="*/ 0 h 504056"/>
              <a:gd name="connsiteX1" fmla="*/ 1800200 w 1800200"/>
              <a:gd name="connsiteY1" fmla="*/ 0 h 504056"/>
              <a:gd name="connsiteX2" fmla="*/ 1800200 w 1800200"/>
              <a:gd name="connsiteY2" fmla="*/ 504056 h 504056"/>
              <a:gd name="connsiteX3" fmla="*/ 0 w 1800200"/>
              <a:gd name="connsiteY3" fmla="*/ 504056 h 504056"/>
              <a:gd name="connsiteX4" fmla="*/ 0 w 1800200"/>
              <a:gd name="connsiteY4" fmla="*/ 0 h 504056"/>
              <a:gd name="connsiteX0" fmla="*/ 0 w 2169577"/>
              <a:gd name="connsiteY0" fmla="*/ 0 h 504056"/>
              <a:gd name="connsiteX1" fmla="*/ 1800200 w 2169577"/>
              <a:gd name="connsiteY1" fmla="*/ 0 h 504056"/>
              <a:gd name="connsiteX2" fmla="*/ 2169567 w 2169577"/>
              <a:gd name="connsiteY2" fmla="*/ 275782 h 504056"/>
              <a:gd name="connsiteX3" fmla="*/ 1800200 w 2169577"/>
              <a:gd name="connsiteY3" fmla="*/ 504056 h 504056"/>
              <a:gd name="connsiteX4" fmla="*/ 0 w 2169577"/>
              <a:gd name="connsiteY4" fmla="*/ 504056 h 504056"/>
              <a:gd name="connsiteX5" fmla="*/ 0 w 216957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9567" h="504056">
                <a:moveTo>
                  <a:pt x="0" y="0"/>
                </a:moveTo>
                <a:lnTo>
                  <a:pt x="1800200" y="0"/>
                </a:lnTo>
                <a:cubicBezTo>
                  <a:pt x="1988410" y="147490"/>
                  <a:pt x="1957544" y="118767"/>
                  <a:pt x="2169567" y="275782"/>
                </a:cubicBezTo>
                <a:lnTo>
                  <a:pt x="1800200" y="504056"/>
                </a:ln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 rot="16200000">
            <a:off x="-4209014" y="4885092"/>
            <a:ext cx="9221017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less" pitchFamily="2" charset="0"/>
              </a:rPr>
              <a:t>CONSTRUIRE LES 1</a:t>
            </a:r>
            <a:r>
              <a:rPr lang="fr-FR" sz="20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less" pitchFamily="2" charset="0"/>
              </a:rPr>
              <a:t>ERS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less" pitchFamily="2" charset="0"/>
              </a:rPr>
              <a:t> OUTILS POUR STRUCTURER SA PENSEE</a:t>
            </a:r>
            <a:endParaRPr lang="fr-F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ndine" pitchFamily="2" charset="0"/>
            </a:endParaRPr>
          </a:p>
          <a:p>
            <a:pPr algn="ctr"/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ndine" pitchFamily="2" charset="0"/>
              </a:rPr>
              <a:t>Découvrir les nombres et leurs utilisations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ndine" pitchFamily="2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2" y="76754"/>
            <a:ext cx="621639" cy="483758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740847" y="129285"/>
            <a:ext cx="279511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2400" dirty="0" smtClean="0">
                <a:latin typeface="Amandine" pitchFamily="2" charset="0"/>
              </a:rPr>
              <a:t>Bilan des progrès</a:t>
            </a:r>
            <a:endParaRPr lang="fr-FR" sz="1400" dirty="0">
              <a:latin typeface="Amandine" pitchFamily="2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853952" y="818927"/>
            <a:ext cx="5815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mandine" pitchFamily="2" charset="0"/>
              </a:rPr>
              <a:t>Commentaires </a:t>
            </a:r>
            <a:r>
              <a:rPr lang="fr-FR" sz="2400" dirty="0" smtClean="0">
                <a:latin typeface="Amandine" pitchFamily="2" charset="0"/>
              </a:rPr>
              <a:t>de la maitresse :</a:t>
            </a:r>
            <a:endParaRPr lang="fr-FR" sz="2400" dirty="0">
              <a:latin typeface="Amandine" pitchFamily="2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853953" y="1424608"/>
            <a:ext cx="5815407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Arial Rounded MT Bold" panose="020F0704030504030204" pitchFamily="34" charset="0"/>
              </a:rPr>
              <a:t>Janvier 2018 :</a:t>
            </a:r>
          </a:p>
          <a:p>
            <a:r>
              <a:rPr lang="fr-FR" sz="1400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r>
              <a:rPr lang="fr-FR" sz="1400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r>
              <a:rPr lang="fr-FR" sz="1400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r>
              <a:rPr lang="fr-FR" sz="1400" dirty="0"/>
              <a:t>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fr-FR" sz="1400" dirty="0"/>
          </a:p>
        </p:txBody>
      </p:sp>
      <p:sp>
        <p:nvSpPr>
          <p:cNvPr id="15" name="ZoneTexte 14"/>
          <p:cNvSpPr txBox="1"/>
          <p:nvPr/>
        </p:nvSpPr>
        <p:spPr>
          <a:xfrm>
            <a:off x="773324" y="5745088"/>
            <a:ext cx="5815407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Arial Rounded MT Bold" panose="020F0704030504030204" pitchFamily="34" charset="0"/>
              </a:rPr>
              <a:t>Juin </a:t>
            </a:r>
            <a:r>
              <a:rPr lang="fr-FR" dirty="0" smtClean="0">
                <a:latin typeface="Arial Rounded MT Bold" panose="020F0704030504030204" pitchFamily="34" charset="0"/>
              </a:rPr>
              <a:t>2018 :</a:t>
            </a:r>
          </a:p>
          <a:p>
            <a:r>
              <a:rPr lang="fr-FR" sz="1400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r>
              <a:rPr lang="fr-FR" sz="1400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r>
              <a:rPr lang="fr-FR" sz="1400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r>
              <a:rPr lang="fr-FR" sz="1400" dirty="0"/>
              <a:t>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579950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6858000" cy="849313"/>
          </a:xfrm>
          <a:custGeom>
            <a:avLst/>
            <a:gdLst>
              <a:gd name="connsiteX0" fmla="*/ 0 w 6858000"/>
              <a:gd name="connsiteY0" fmla="*/ 0 h 849313"/>
              <a:gd name="connsiteX1" fmla="*/ 6858000 w 6858000"/>
              <a:gd name="connsiteY1" fmla="*/ 0 h 849313"/>
              <a:gd name="connsiteX2" fmla="*/ 6858000 w 6858000"/>
              <a:gd name="connsiteY2" fmla="*/ 849313 h 849313"/>
              <a:gd name="connsiteX3" fmla="*/ 0 w 6858000"/>
              <a:gd name="connsiteY3" fmla="*/ 849313 h 849313"/>
              <a:gd name="connsiteX4" fmla="*/ 0 w 6858000"/>
              <a:gd name="connsiteY4" fmla="*/ 0 h 849313"/>
              <a:gd name="connsiteX0" fmla="*/ 0 w 6858000"/>
              <a:gd name="connsiteY0" fmla="*/ 0 h 849313"/>
              <a:gd name="connsiteX1" fmla="*/ 6858000 w 6858000"/>
              <a:gd name="connsiteY1" fmla="*/ 0 h 849313"/>
              <a:gd name="connsiteX2" fmla="*/ 6858000 w 6858000"/>
              <a:gd name="connsiteY2" fmla="*/ 630238 h 849313"/>
              <a:gd name="connsiteX3" fmla="*/ 0 w 6858000"/>
              <a:gd name="connsiteY3" fmla="*/ 849313 h 849313"/>
              <a:gd name="connsiteX4" fmla="*/ 0 w 6858000"/>
              <a:gd name="connsiteY4" fmla="*/ 0 h 849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8000" h="849313">
                <a:moveTo>
                  <a:pt x="0" y="0"/>
                </a:moveTo>
                <a:lnTo>
                  <a:pt x="6858000" y="0"/>
                </a:lnTo>
                <a:lnTo>
                  <a:pt x="6858000" y="630238"/>
                </a:lnTo>
                <a:lnTo>
                  <a:pt x="0" y="849313"/>
                </a:lnTo>
                <a:lnTo>
                  <a:pt x="0" y="0"/>
                </a:lnTo>
                <a:close/>
              </a:path>
            </a:pathLst>
          </a:custGeom>
          <a:solidFill>
            <a:srgbClr val="FF5050"/>
          </a:solidFill>
          <a:ln>
            <a:noFill/>
            <a:prstDash val="sys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3" name="Espace réservé du texte 9"/>
          <p:cNvSpPr txBox="1">
            <a:spLocks/>
          </p:cNvSpPr>
          <p:nvPr/>
        </p:nvSpPr>
        <p:spPr>
          <a:xfrm>
            <a:off x="0" y="-15552"/>
            <a:ext cx="5373216" cy="432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indent="0" algn="l" defTabSz="914400" rtl="0" eaLnBrk="1" latinLnBrk="0" hangingPunct="1">
              <a:buNone/>
              <a:defRPr sz="16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Dylan Plain" pitchFamily="8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800" dirty="0" smtClean="0">
                <a:latin typeface="Kingthings Lupine" panose="02000000000000000000" pitchFamily="2" charset="0"/>
              </a:rPr>
              <a:t>CONSTRUIRE LES 1ERS OUTILS DE SA PENSEE</a:t>
            </a:r>
            <a:endParaRPr lang="fr-FR" sz="1800" dirty="0" smtClean="0">
              <a:latin typeface="Kingthings Lupine" panose="02000000000000000000" pitchFamily="2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0" y="1424608"/>
            <a:ext cx="6857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fr-FR" sz="2000" dirty="0" smtClean="0">
                <a:latin typeface="Amandine" pitchFamily="2" charset="0"/>
              </a:rPr>
              <a:t>Ce qui est attendu des enfants </a:t>
            </a:r>
            <a:r>
              <a:rPr lang="fr-FR" sz="2000" u="sng" dirty="0" smtClean="0">
                <a:latin typeface="Amandine" pitchFamily="2" charset="0"/>
              </a:rPr>
              <a:t>en fin d’école maternelle </a:t>
            </a:r>
            <a:r>
              <a:rPr lang="fr-FR" sz="2000" dirty="0" smtClean="0">
                <a:latin typeface="Amandine" pitchFamily="2" charset="0"/>
              </a:rPr>
              <a:t>:</a:t>
            </a:r>
            <a:endParaRPr lang="fr-FR" sz="2000" dirty="0">
              <a:latin typeface="Amandine" pitchFamily="2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0" y="416496"/>
            <a:ext cx="5373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Amandine" pitchFamily="2" charset="0"/>
              </a:rPr>
              <a:t>Explorer des formes, des grandeurs, des suites organisées</a:t>
            </a:r>
            <a:endParaRPr lang="fr-FR" sz="1600" dirty="0">
              <a:latin typeface="Amandine" pitchFamily="2" charset="0"/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2115984"/>
              </p:ext>
            </p:extLst>
          </p:nvPr>
        </p:nvGraphicFramePr>
        <p:xfrm>
          <a:off x="197850" y="2062863"/>
          <a:ext cx="6452189" cy="1737360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6452189"/>
              </a:tblGrid>
              <a:tr h="234026">
                <a:tc>
                  <a:txBody>
                    <a:bodyPr/>
                    <a:lstStyle/>
                    <a:p>
                      <a:pPr algn="just"/>
                      <a:r>
                        <a:rPr lang="fr-FR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C</a:t>
                      </a:r>
                      <a:r>
                        <a:rPr lang="fr-F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lasser des objets en fonction de caractéristiques liées à leur forme. Savoir nommer quelques formes planes (carré, triangle, cercle ou disque, rectangle) et reconnaître quelques solides (cube, pyramide, boule, cylindre).</a:t>
                      </a:r>
                    </a:p>
                  </a:txBody>
                  <a:tcPr/>
                </a:tc>
              </a:tr>
              <a:tr h="23402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C</a:t>
                      </a:r>
                      <a:r>
                        <a:rPr lang="fr-F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lasser ou ranger des objets selon un critère de longueur ou de masse ou de contenance.</a:t>
                      </a:r>
                    </a:p>
                  </a:txBody>
                  <a:tcPr/>
                </a:tc>
              </a:tr>
              <a:tr h="23402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R</a:t>
                      </a:r>
                      <a:r>
                        <a:rPr lang="fr-F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eproduire un assemblage à partir d'un modèle (puzzle, pavage, assemblage de solides).</a:t>
                      </a:r>
                    </a:p>
                  </a:txBody>
                  <a:tcPr/>
                </a:tc>
              </a:tr>
              <a:tr h="23402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R</a:t>
                      </a:r>
                      <a:r>
                        <a:rPr lang="fr-F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eproduire, dessiner des formes planes.</a:t>
                      </a:r>
                    </a:p>
                  </a:txBody>
                  <a:tcPr/>
                </a:tc>
              </a:tr>
              <a:tr h="23402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I</a:t>
                      </a:r>
                      <a:r>
                        <a:rPr lang="fr-F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dentifier le principe d'organisation d'un algorithme et poursuivre son application.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216" y="127585"/>
            <a:ext cx="1296144" cy="70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1492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44624" y="128464"/>
            <a:ext cx="809329" cy="9721080"/>
          </a:xfrm>
          <a:prstGeom prst="roundRect">
            <a:avLst/>
          </a:prstGeom>
          <a:solidFill>
            <a:srgbClr val="FF5050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449288" y="128464"/>
            <a:ext cx="6355704" cy="9721080"/>
          </a:xfrm>
          <a:prstGeom prst="rect">
            <a:avLst/>
          </a:prstGeom>
          <a:solidFill>
            <a:srgbClr val="FF5050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692696" y="180009"/>
            <a:ext cx="5976664" cy="961040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10"/>
          <p:cNvSpPr/>
          <p:nvPr/>
        </p:nvSpPr>
        <p:spPr>
          <a:xfrm>
            <a:off x="683170" y="157605"/>
            <a:ext cx="3393902" cy="402907"/>
          </a:xfrm>
          <a:custGeom>
            <a:avLst/>
            <a:gdLst>
              <a:gd name="connsiteX0" fmla="*/ 0 w 1800200"/>
              <a:gd name="connsiteY0" fmla="*/ 0 h 504056"/>
              <a:gd name="connsiteX1" fmla="*/ 1800200 w 1800200"/>
              <a:gd name="connsiteY1" fmla="*/ 0 h 504056"/>
              <a:gd name="connsiteX2" fmla="*/ 1800200 w 1800200"/>
              <a:gd name="connsiteY2" fmla="*/ 504056 h 504056"/>
              <a:gd name="connsiteX3" fmla="*/ 0 w 1800200"/>
              <a:gd name="connsiteY3" fmla="*/ 504056 h 504056"/>
              <a:gd name="connsiteX4" fmla="*/ 0 w 1800200"/>
              <a:gd name="connsiteY4" fmla="*/ 0 h 504056"/>
              <a:gd name="connsiteX0" fmla="*/ 0 w 2169577"/>
              <a:gd name="connsiteY0" fmla="*/ 0 h 504056"/>
              <a:gd name="connsiteX1" fmla="*/ 1800200 w 2169577"/>
              <a:gd name="connsiteY1" fmla="*/ 0 h 504056"/>
              <a:gd name="connsiteX2" fmla="*/ 2169567 w 2169577"/>
              <a:gd name="connsiteY2" fmla="*/ 275782 h 504056"/>
              <a:gd name="connsiteX3" fmla="*/ 1800200 w 2169577"/>
              <a:gd name="connsiteY3" fmla="*/ 504056 h 504056"/>
              <a:gd name="connsiteX4" fmla="*/ 0 w 2169577"/>
              <a:gd name="connsiteY4" fmla="*/ 504056 h 504056"/>
              <a:gd name="connsiteX5" fmla="*/ 0 w 216957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9567" h="504056">
                <a:moveTo>
                  <a:pt x="0" y="0"/>
                </a:moveTo>
                <a:lnTo>
                  <a:pt x="1800200" y="0"/>
                </a:lnTo>
                <a:cubicBezTo>
                  <a:pt x="1988410" y="147490"/>
                  <a:pt x="1957544" y="118767"/>
                  <a:pt x="2169567" y="275782"/>
                </a:cubicBezTo>
                <a:lnTo>
                  <a:pt x="1800200" y="504056"/>
                </a:ln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26" y="59645"/>
            <a:ext cx="840308" cy="455041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 rot="16200000">
            <a:off x="-4246592" y="4885092"/>
            <a:ext cx="9221017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less" pitchFamily="2" charset="0"/>
              </a:rPr>
              <a:t>CONSTRUIRE LES 1</a:t>
            </a:r>
            <a:r>
              <a:rPr lang="fr-FR" sz="20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less" pitchFamily="2" charset="0"/>
              </a:rPr>
              <a:t>ERS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less" pitchFamily="2" charset="0"/>
              </a:rPr>
              <a:t> OUTILS POUR STRUCTURER SA PENSEE</a:t>
            </a:r>
            <a:endParaRPr lang="fr-F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ndine" pitchFamily="2" charset="0"/>
            </a:endParaRPr>
          </a:p>
          <a:p>
            <a:pPr algn="ctr"/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ndine" pitchFamily="2" charset="0"/>
              </a:rPr>
              <a:t>Explorer des formes, des grandeurs, des suites organisées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ndine" pitchFamily="2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891159" y="129285"/>
            <a:ext cx="279511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2400" dirty="0" smtClean="0">
                <a:latin typeface="Amandine" pitchFamily="2" charset="0"/>
              </a:rPr>
              <a:t>Bilan des progrès</a:t>
            </a:r>
            <a:endParaRPr lang="fr-FR" sz="1400" dirty="0">
              <a:latin typeface="Amandine" pitchFamily="2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853952" y="818927"/>
            <a:ext cx="5815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mandine" pitchFamily="2" charset="0"/>
              </a:rPr>
              <a:t>Commentaires </a:t>
            </a:r>
            <a:r>
              <a:rPr lang="fr-FR" sz="2400" dirty="0" smtClean="0">
                <a:latin typeface="Amandine" pitchFamily="2" charset="0"/>
              </a:rPr>
              <a:t>de la maitresse :</a:t>
            </a:r>
            <a:endParaRPr lang="fr-FR" sz="2400" dirty="0">
              <a:latin typeface="Amandine" pitchFamily="2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853953" y="1424608"/>
            <a:ext cx="5815407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Arial Rounded MT Bold" panose="020F0704030504030204" pitchFamily="34" charset="0"/>
              </a:rPr>
              <a:t>Janvier 2018 :</a:t>
            </a:r>
          </a:p>
          <a:p>
            <a:r>
              <a:rPr lang="fr-FR" sz="1400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r>
              <a:rPr lang="fr-FR" sz="1400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r>
              <a:rPr lang="fr-FR" sz="1400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r>
              <a:rPr lang="fr-FR" sz="1400" dirty="0"/>
              <a:t>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fr-FR" sz="1400" dirty="0"/>
          </a:p>
        </p:txBody>
      </p:sp>
      <p:sp>
        <p:nvSpPr>
          <p:cNvPr id="16" name="ZoneTexte 15"/>
          <p:cNvSpPr txBox="1"/>
          <p:nvPr/>
        </p:nvSpPr>
        <p:spPr>
          <a:xfrm>
            <a:off x="773324" y="5745088"/>
            <a:ext cx="5815407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Arial Rounded MT Bold" panose="020F0704030504030204" pitchFamily="34" charset="0"/>
              </a:rPr>
              <a:t>Juin </a:t>
            </a:r>
            <a:r>
              <a:rPr lang="fr-FR" dirty="0" smtClean="0">
                <a:latin typeface="Arial Rounded MT Bold" panose="020F0704030504030204" pitchFamily="34" charset="0"/>
              </a:rPr>
              <a:t>2018 :</a:t>
            </a:r>
          </a:p>
          <a:p>
            <a:r>
              <a:rPr lang="fr-FR" sz="1400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r>
              <a:rPr lang="fr-FR" sz="1400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r>
              <a:rPr lang="fr-FR" sz="1400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r>
              <a:rPr lang="fr-FR" sz="1400" dirty="0"/>
              <a:t>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3749001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6858000" cy="849313"/>
          </a:xfrm>
          <a:custGeom>
            <a:avLst/>
            <a:gdLst>
              <a:gd name="connsiteX0" fmla="*/ 0 w 6858000"/>
              <a:gd name="connsiteY0" fmla="*/ 0 h 849313"/>
              <a:gd name="connsiteX1" fmla="*/ 6858000 w 6858000"/>
              <a:gd name="connsiteY1" fmla="*/ 0 h 849313"/>
              <a:gd name="connsiteX2" fmla="*/ 6858000 w 6858000"/>
              <a:gd name="connsiteY2" fmla="*/ 849313 h 849313"/>
              <a:gd name="connsiteX3" fmla="*/ 0 w 6858000"/>
              <a:gd name="connsiteY3" fmla="*/ 849313 h 849313"/>
              <a:gd name="connsiteX4" fmla="*/ 0 w 6858000"/>
              <a:gd name="connsiteY4" fmla="*/ 0 h 849313"/>
              <a:gd name="connsiteX0" fmla="*/ 0 w 6858000"/>
              <a:gd name="connsiteY0" fmla="*/ 0 h 849313"/>
              <a:gd name="connsiteX1" fmla="*/ 6858000 w 6858000"/>
              <a:gd name="connsiteY1" fmla="*/ 0 h 849313"/>
              <a:gd name="connsiteX2" fmla="*/ 6858000 w 6858000"/>
              <a:gd name="connsiteY2" fmla="*/ 630238 h 849313"/>
              <a:gd name="connsiteX3" fmla="*/ 0 w 6858000"/>
              <a:gd name="connsiteY3" fmla="*/ 849313 h 849313"/>
              <a:gd name="connsiteX4" fmla="*/ 0 w 6858000"/>
              <a:gd name="connsiteY4" fmla="*/ 0 h 849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8000" h="849313">
                <a:moveTo>
                  <a:pt x="0" y="0"/>
                </a:moveTo>
                <a:lnTo>
                  <a:pt x="6858000" y="0"/>
                </a:lnTo>
                <a:lnTo>
                  <a:pt x="6858000" y="630238"/>
                </a:lnTo>
                <a:lnTo>
                  <a:pt x="0" y="849313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  <a:prstDash val="sys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3" name="Espace réservé du texte 9"/>
          <p:cNvSpPr txBox="1">
            <a:spLocks/>
          </p:cNvSpPr>
          <p:nvPr/>
        </p:nvSpPr>
        <p:spPr>
          <a:xfrm>
            <a:off x="0" y="-15552"/>
            <a:ext cx="5373216" cy="432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indent="0" algn="l" defTabSz="914400" rtl="0" eaLnBrk="1" latinLnBrk="0" hangingPunct="1">
              <a:buNone/>
              <a:defRPr sz="16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Dylan Plain" pitchFamily="8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dirty="0" smtClean="0">
                <a:latin typeface="Kingthings Lupine" panose="02000000000000000000" pitchFamily="2" charset="0"/>
              </a:rPr>
              <a:t>EXPLORER LE MONDE</a:t>
            </a:r>
            <a:endParaRPr lang="fr-FR" sz="2400" dirty="0" smtClean="0">
              <a:latin typeface="Kingthings Lupine" panose="02000000000000000000" pitchFamily="2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0" y="1424608"/>
            <a:ext cx="6857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fr-FR" sz="2000" dirty="0" smtClean="0">
                <a:latin typeface="Amandine" pitchFamily="2" charset="0"/>
              </a:rPr>
              <a:t>Ce qui est attendu des enfants </a:t>
            </a:r>
            <a:r>
              <a:rPr lang="fr-FR" sz="2000" u="sng" dirty="0" smtClean="0">
                <a:latin typeface="Amandine" pitchFamily="2" charset="0"/>
              </a:rPr>
              <a:t>en fin d’école maternelle </a:t>
            </a:r>
            <a:r>
              <a:rPr lang="fr-FR" sz="2000" dirty="0" smtClean="0">
                <a:latin typeface="Amandine" pitchFamily="2" charset="0"/>
              </a:rPr>
              <a:t>:</a:t>
            </a:r>
            <a:endParaRPr lang="fr-FR" sz="2000" dirty="0">
              <a:latin typeface="Amandine" pitchFamily="2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0" y="416496"/>
            <a:ext cx="5373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Amandine" pitchFamily="2" charset="0"/>
              </a:rPr>
              <a:t>Se repérer dans le temps et l’espace</a:t>
            </a:r>
            <a:endParaRPr lang="fr-FR" dirty="0">
              <a:latin typeface="Amandine" pitchFamily="2" charset="0"/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3070393"/>
              </p:ext>
            </p:extLst>
          </p:nvPr>
        </p:nvGraphicFramePr>
        <p:xfrm>
          <a:off x="197850" y="2062863"/>
          <a:ext cx="6452189" cy="3749040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6452189"/>
              </a:tblGrid>
              <a:tr h="234026">
                <a:tc>
                  <a:txBody>
                    <a:bodyPr/>
                    <a:lstStyle/>
                    <a:p>
                      <a:pPr algn="just"/>
                      <a:r>
                        <a:rPr lang="fr-FR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S</a:t>
                      </a:r>
                      <a:r>
                        <a:rPr lang="fr-F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ituer des événements vécus les uns par rapport aux autres et en les repérant dans la journée, la semaine, le mois ou une saison.</a:t>
                      </a:r>
                    </a:p>
                  </a:txBody>
                  <a:tcPr/>
                </a:tc>
              </a:tr>
              <a:tr h="23402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O</a:t>
                      </a:r>
                      <a:r>
                        <a:rPr lang="fr-F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rdonner une suite de photographies ou d'images, pour rendre compte d'une situation vécue ou d'un récit fictif entendu, en marquant de manière exacte succession et simultanéité.</a:t>
                      </a:r>
                    </a:p>
                  </a:txBody>
                  <a:tcPr/>
                </a:tc>
              </a:tr>
              <a:tr h="23402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U</a:t>
                      </a:r>
                      <a:r>
                        <a:rPr lang="fr-F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tiliser des marqueurs temporels adaptés (puis, pendant, avant, après...) dans des récits, descriptions ou explications.</a:t>
                      </a:r>
                    </a:p>
                  </a:txBody>
                  <a:tcPr/>
                </a:tc>
              </a:tr>
              <a:tr h="23402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S</a:t>
                      </a:r>
                      <a:r>
                        <a:rPr lang="fr-F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ituer des objets par rapport à soi, entre eux, par rapport à des objets repères.</a:t>
                      </a:r>
                    </a:p>
                  </a:txBody>
                  <a:tcPr/>
                </a:tc>
              </a:tr>
              <a:tr h="23402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S</a:t>
                      </a:r>
                      <a:r>
                        <a:rPr lang="fr-F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 situer par rapport à d'autres, par rapport à des objets repères.</a:t>
                      </a:r>
                    </a:p>
                  </a:txBody>
                  <a:tcPr/>
                </a:tc>
              </a:tr>
              <a:tr h="23402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D</a:t>
                      </a:r>
                      <a:r>
                        <a:rPr lang="fr-F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ans un environnement bien connu, réaliser un trajet, un parcours à partir de sa représentation (dessin ou codage).</a:t>
                      </a:r>
                    </a:p>
                  </a:txBody>
                  <a:tcPr/>
                </a:tc>
              </a:tr>
              <a:tr h="23402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É</a:t>
                      </a:r>
                      <a:r>
                        <a:rPr lang="fr-F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laborer des premiers essais de représentation plane, communicables (construction d'un code commun).</a:t>
                      </a:r>
                    </a:p>
                  </a:txBody>
                  <a:tcPr/>
                </a:tc>
              </a:tr>
              <a:tr h="23402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O</a:t>
                      </a:r>
                      <a:r>
                        <a:rPr lang="fr-F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rienter et utiliser correctement une feuille de papier, un livre ou un autre support d'écrit, en fonction de consignes, d'un but ou d'un projet précis.</a:t>
                      </a:r>
                    </a:p>
                  </a:txBody>
                  <a:tcPr/>
                </a:tc>
              </a:tr>
              <a:tr h="23402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U</a:t>
                      </a:r>
                      <a:r>
                        <a:rPr lang="fr-F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tiliser des marqueurs spatiaux adaptés (devant, derrière, droite, gauche, dessus, dessous...) dans des récits, descriptions ou explications.</a:t>
                      </a: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4" name="Groupe 13"/>
          <p:cNvGrpSpPr/>
          <p:nvPr/>
        </p:nvGrpSpPr>
        <p:grpSpPr>
          <a:xfrm>
            <a:off x="2132856" y="6249051"/>
            <a:ext cx="4270785" cy="3168445"/>
            <a:chOff x="2132856" y="6249051"/>
            <a:chExt cx="4270785" cy="3168445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2856" y="6609091"/>
              <a:ext cx="2348880" cy="2414127"/>
            </a:xfrm>
            <a:prstGeom prst="rect">
              <a:avLst/>
            </a:prstGeom>
          </p:spPr>
        </p:pic>
        <p:sp>
          <p:nvSpPr>
            <p:cNvPr id="11" name="Cube 10"/>
            <p:cNvSpPr/>
            <p:nvPr/>
          </p:nvSpPr>
          <p:spPr>
            <a:xfrm>
              <a:off x="2299185" y="8032271"/>
              <a:ext cx="1656185" cy="1385225"/>
            </a:xfrm>
            <a:prstGeom prst="cub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 à coins arrondis 11"/>
            <p:cNvSpPr/>
            <p:nvPr/>
          </p:nvSpPr>
          <p:spPr>
            <a:xfrm>
              <a:off x="4243401" y="6249051"/>
              <a:ext cx="2160240" cy="720080"/>
            </a:xfrm>
            <a:prstGeom prst="wedgeRoundRectCallout">
              <a:avLst>
                <a:gd name="adj1" fmla="val -64925"/>
                <a:gd name="adj2" fmla="val 38249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4362568" y="6284700"/>
              <a:ext cx="19219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latin typeface="Amandine" pitchFamily="2" charset="0"/>
                </a:rPr>
                <a:t>Je suis derrière  le cube !</a:t>
              </a:r>
              <a:endParaRPr lang="fr-FR" dirty="0">
                <a:latin typeface="Amandine" pitchFamily="2" charset="0"/>
              </a:endParaRPr>
            </a:p>
          </p:txBody>
        </p:sp>
      </p:grpSp>
      <p:pic>
        <p:nvPicPr>
          <p:cNvPr id="15" name="Imag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144" y="37246"/>
            <a:ext cx="1944216" cy="99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482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44624" y="128464"/>
            <a:ext cx="809329" cy="9721080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449288" y="128464"/>
            <a:ext cx="6355704" cy="972108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692696" y="180009"/>
            <a:ext cx="5976664" cy="961040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10"/>
          <p:cNvSpPr/>
          <p:nvPr/>
        </p:nvSpPr>
        <p:spPr>
          <a:xfrm>
            <a:off x="683170" y="157605"/>
            <a:ext cx="3393902" cy="402907"/>
          </a:xfrm>
          <a:custGeom>
            <a:avLst/>
            <a:gdLst>
              <a:gd name="connsiteX0" fmla="*/ 0 w 1800200"/>
              <a:gd name="connsiteY0" fmla="*/ 0 h 504056"/>
              <a:gd name="connsiteX1" fmla="*/ 1800200 w 1800200"/>
              <a:gd name="connsiteY1" fmla="*/ 0 h 504056"/>
              <a:gd name="connsiteX2" fmla="*/ 1800200 w 1800200"/>
              <a:gd name="connsiteY2" fmla="*/ 504056 h 504056"/>
              <a:gd name="connsiteX3" fmla="*/ 0 w 1800200"/>
              <a:gd name="connsiteY3" fmla="*/ 504056 h 504056"/>
              <a:gd name="connsiteX4" fmla="*/ 0 w 1800200"/>
              <a:gd name="connsiteY4" fmla="*/ 0 h 504056"/>
              <a:gd name="connsiteX0" fmla="*/ 0 w 2169577"/>
              <a:gd name="connsiteY0" fmla="*/ 0 h 504056"/>
              <a:gd name="connsiteX1" fmla="*/ 1800200 w 2169577"/>
              <a:gd name="connsiteY1" fmla="*/ 0 h 504056"/>
              <a:gd name="connsiteX2" fmla="*/ 2169567 w 2169577"/>
              <a:gd name="connsiteY2" fmla="*/ 275782 h 504056"/>
              <a:gd name="connsiteX3" fmla="*/ 1800200 w 2169577"/>
              <a:gd name="connsiteY3" fmla="*/ 504056 h 504056"/>
              <a:gd name="connsiteX4" fmla="*/ 0 w 2169577"/>
              <a:gd name="connsiteY4" fmla="*/ 504056 h 504056"/>
              <a:gd name="connsiteX5" fmla="*/ 0 w 216957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9567" h="504056">
                <a:moveTo>
                  <a:pt x="0" y="0"/>
                </a:moveTo>
                <a:lnTo>
                  <a:pt x="1800200" y="0"/>
                </a:lnTo>
                <a:cubicBezTo>
                  <a:pt x="1988410" y="147490"/>
                  <a:pt x="1957544" y="118767"/>
                  <a:pt x="2169567" y="275782"/>
                </a:cubicBezTo>
                <a:lnTo>
                  <a:pt x="1800200" y="504056"/>
                </a:ln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4" y="25787"/>
            <a:ext cx="788953" cy="403145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 rot="16200000">
            <a:off x="-4246592" y="4885092"/>
            <a:ext cx="9221017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less" pitchFamily="2" charset="0"/>
              </a:rPr>
              <a:t>EXPLORER LE MONDE</a:t>
            </a:r>
            <a:endParaRPr lang="fr-F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ndine" pitchFamily="2" charset="0"/>
            </a:endParaRPr>
          </a:p>
          <a:p>
            <a:pPr algn="ctr"/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ndine" pitchFamily="2" charset="0"/>
              </a:rPr>
              <a:t>Se repérer dans le temps et l’espace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ndine" pitchFamily="2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891159" y="129285"/>
            <a:ext cx="279511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2400" dirty="0" smtClean="0">
                <a:latin typeface="Amandine" pitchFamily="2" charset="0"/>
              </a:rPr>
              <a:t>Bilan des progrès</a:t>
            </a:r>
            <a:endParaRPr lang="fr-FR" sz="1400" dirty="0">
              <a:latin typeface="Amandine" pitchFamily="2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853952" y="818927"/>
            <a:ext cx="5815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mandine" pitchFamily="2" charset="0"/>
              </a:rPr>
              <a:t>Commentaires </a:t>
            </a:r>
            <a:r>
              <a:rPr lang="fr-FR" sz="2400" dirty="0" smtClean="0">
                <a:latin typeface="Amandine" pitchFamily="2" charset="0"/>
              </a:rPr>
              <a:t>de la maitresse :</a:t>
            </a:r>
            <a:endParaRPr lang="fr-FR" sz="2400" dirty="0">
              <a:latin typeface="Amandine" pitchFamily="2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853953" y="1424608"/>
            <a:ext cx="5815407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Arial Rounded MT Bold" panose="020F0704030504030204" pitchFamily="34" charset="0"/>
              </a:rPr>
              <a:t>Janvier 2018 :</a:t>
            </a:r>
          </a:p>
          <a:p>
            <a:r>
              <a:rPr lang="fr-FR" sz="1400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r>
              <a:rPr lang="fr-FR" sz="1400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r>
              <a:rPr lang="fr-FR" sz="1400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r>
              <a:rPr lang="fr-FR" sz="1400" dirty="0"/>
              <a:t>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fr-FR" sz="1400" dirty="0"/>
          </a:p>
        </p:txBody>
      </p:sp>
      <p:sp>
        <p:nvSpPr>
          <p:cNvPr id="16" name="ZoneTexte 15"/>
          <p:cNvSpPr txBox="1"/>
          <p:nvPr/>
        </p:nvSpPr>
        <p:spPr>
          <a:xfrm>
            <a:off x="773324" y="5745088"/>
            <a:ext cx="5815407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Arial Rounded MT Bold" panose="020F0704030504030204" pitchFamily="34" charset="0"/>
              </a:rPr>
              <a:t>Juin </a:t>
            </a:r>
            <a:r>
              <a:rPr lang="fr-FR" dirty="0" smtClean="0">
                <a:latin typeface="Arial Rounded MT Bold" panose="020F0704030504030204" pitchFamily="34" charset="0"/>
              </a:rPr>
              <a:t>2018 :</a:t>
            </a:r>
          </a:p>
          <a:p>
            <a:r>
              <a:rPr lang="fr-FR" sz="1400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r>
              <a:rPr lang="fr-FR" sz="1400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r>
              <a:rPr lang="fr-FR" sz="1400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r>
              <a:rPr lang="fr-FR" sz="1400" dirty="0"/>
              <a:t>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5467607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6858000" cy="849313"/>
          </a:xfrm>
          <a:custGeom>
            <a:avLst/>
            <a:gdLst>
              <a:gd name="connsiteX0" fmla="*/ 0 w 6858000"/>
              <a:gd name="connsiteY0" fmla="*/ 0 h 849313"/>
              <a:gd name="connsiteX1" fmla="*/ 6858000 w 6858000"/>
              <a:gd name="connsiteY1" fmla="*/ 0 h 849313"/>
              <a:gd name="connsiteX2" fmla="*/ 6858000 w 6858000"/>
              <a:gd name="connsiteY2" fmla="*/ 849313 h 849313"/>
              <a:gd name="connsiteX3" fmla="*/ 0 w 6858000"/>
              <a:gd name="connsiteY3" fmla="*/ 849313 h 849313"/>
              <a:gd name="connsiteX4" fmla="*/ 0 w 6858000"/>
              <a:gd name="connsiteY4" fmla="*/ 0 h 849313"/>
              <a:gd name="connsiteX0" fmla="*/ 0 w 6858000"/>
              <a:gd name="connsiteY0" fmla="*/ 0 h 849313"/>
              <a:gd name="connsiteX1" fmla="*/ 6858000 w 6858000"/>
              <a:gd name="connsiteY1" fmla="*/ 0 h 849313"/>
              <a:gd name="connsiteX2" fmla="*/ 6858000 w 6858000"/>
              <a:gd name="connsiteY2" fmla="*/ 630238 h 849313"/>
              <a:gd name="connsiteX3" fmla="*/ 0 w 6858000"/>
              <a:gd name="connsiteY3" fmla="*/ 849313 h 849313"/>
              <a:gd name="connsiteX4" fmla="*/ 0 w 6858000"/>
              <a:gd name="connsiteY4" fmla="*/ 0 h 849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8000" h="849313">
                <a:moveTo>
                  <a:pt x="0" y="0"/>
                </a:moveTo>
                <a:lnTo>
                  <a:pt x="6858000" y="0"/>
                </a:lnTo>
                <a:lnTo>
                  <a:pt x="6858000" y="630238"/>
                </a:lnTo>
                <a:lnTo>
                  <a:pt x="0" y="849313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  <a:prstDash val="sys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3" name="Espace réservé du texte 9"/>
          <p:cNvSpPr txBox="1">
            <a:spLocks/>
          </p:cNvSpPr>
          <p:nvPr/>
        </p:nvSpPr>
        <p:spPr>
          <a:xfrm>
            <a:off x="0" y="-15552"/>
            <a:ext cx="5373216" cy="432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indent="0" algn="l" defTabSz="914400" rtl="0" eaLnBrk="1" latinLnBrk="0" hangingPunct="1">
              <a:buNone/>
              <a:defRPr sz="16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Dylan Plain" pitchFamily="8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dirty="0" smtClean="0">
                <a:latin typeface="Kingthings Lupine" panose="02000000000000000000" pitchFamily="2" charset="0"/>
              </a:rPr>
              <a:t>EXPLORER LE MONDE</a:t>
            </a:r>
            <a:endParaRPr lang="fr-FR" sz="2400" dirty="0" smtClean="0">
              <a:latin typeface="Kingthings Lupine" panose="02000000000000000000" pitchFamily="2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0" y="1424608"/>
            <a:ext cx="6857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fr-FR" sz="2000" dirty="0" smtClean="0">
                <a:latin typeface="Amandine" pitchFamily="2" charset="0"/>
              </a:rPr>
              <a:t>Ce qui est attendu des enfants </a:t>
            </a:r>
            <a:r>
              <a:rPr lang="fr-FR" sz="2000" u="sng" dirty="0" smtClean="0">
                <a:latin typeface="Amandine" pitchFamily="2" charset="0"/>
              </a:rPr>
              <a:t>en fin d’école maternelle </a:t>
            </a:r>
            <a:r>
              <a:rPr lang="fr-FR" sz="2000" dirty="0" smtClean="0">
                <a:latin typeface="Amandine" pitchFamily="2" charset="0"/>
              </a:rPr>
              <a:t>:</a:t>
            </a:r>
            <a:endParaRPr lang="fr-FR" sz="2000" dirty="0">
              <a:latin typeface="Amandine" pitchFamily="2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0" y="416496"/>
            <a:ext cx="5373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Amandine" pitchFamily="2" charset="0"/>
              </a:rPr>
              <a:t>Explorer le monde du vivant, des objets et de la matière</a:t>
            </a:r>
            <a:endParaRPr lang="fr-FR" sz="1600" dirty="0">
              <a:latin typeface="Amandine" pitchFamily="2" charset="0"/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5061884"/>
              </p:ext>
            </p:extLst>
          </p:nvPr>
        </p:nvGraphicFramePr>
        <p:xfrm>
          <a:off x="197850" y="2062863"/>
          <a:ext cx="6452189" cy="2926080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6452189"/>
              </a:tblGrid>
              <a:tr h="234026">
                <a:tc>
                  <a:txBody>
                    <a:bodyPr/>
                    <a:lstStyle/>
                    <a:p>
                      <a:pPr algn="just"/>
                      <a:r>
                        <a:rPr lang="fr-FR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R</a:t>
                      </a:r>
                      <a:r>
                        <a:rPr lang="fr-F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econnaître les principales étapes du développement d'un animal ou d'un végétal, dans une situation d'observation du réel ou sur une image.</a:t>
                      </a:r>
                    </a:p>
                  </a:txBody>
                  <a:tcPr>
                    <a:solidFill>
                      <a:srgbClr val="D1F5C3"/>
                    </a:solidFill>
                  </a:tcPr>
                </a:tc>
              </a:tr>
              <a:tr h="272697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C</a:t>
                      </a:r>
                      <a:r>
                        <a:rPr lang="fr-F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onnaître les besoins essentiels de quelques animaux et végétaux.</a:t>
                      </a:r>
                    </a:p>
                  </a:txBody>
                  <a:tcPr/>
                </a:tc>
              </a:tr>
              <a:tr h="23402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S</a:t>
                      </a:r>
                      <a:r>
                        <a:rPr lang="fr-F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ituer et nommer les différentes parties du corps humain, sur soi ou sur une représentation.</a:t>
                      </a:r>
                    </a:p>
                  </a:txBody>
                  <a:tcPr>
                    <a:solidFill>
                      <a:srgbClr val="D1F5C3"/>
                    </a:solidFill>
                  </a:tcPr>
                </a:tc>
              </a:tr>
              <a:tr h="23402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C</a:t>
                      </a:r>
                      <a:r>
                        <a:rPr lang="fr-F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onnaître et mettre en œuvre quelques règles d'hygiène corporelle et d'une vie saine.</a:t>
                      </a:r>
                    </a:p>
                  </a:txBody>
                  <a:tcPr/>
                </a:tc>
              </a:tr>
              <a:tr h="23402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C</a:t>
                      </a:r>
                      <a:r>
                        <a:rPr lang="fr-F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hoisir, utiliser et savoir désigner des outils et des matériaux adaptés à une situation, à des actions techniques spécifiques (plier, couper, coller, assembler, actionner...).</a:t>
                      </a:r>
                    </a:p>
                  </a:txBody>
                  <a:tcPr>
                    <a:solidFill>
                      <a:srgbClr val="D1F5C3"/>
                    </a:solidFill>
                  </a:tcPr>
                </a:tc>
              </a:tr>
              <a:tr h="23402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R</a:t>
                      </a:r>
                      <a:r>
                        <a:rPr lang="fr-F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éaliser des constructions ; construire des maquettes simples en fonction de plans ou d'instructions de montage.</a:t>
                      </a:r>
                    </a:p>
                  </a:txBody>
                  <a:tcPr/>
                </a:tc>
              </a:tr>
              <a:tr h="23402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U</a:t>
                      </a:r>
                      <a:r>
                        <a:rPr lang="fr-F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tiliser des objets numériques : appareil photo, tablette, ordinateur.</a:t>
                      </a:r>
                    </a:p>
                  </a:txBody>
                  <a:tcPr>
                    <a:solidFill>
                      <a:srgbClr val="D1F5C3"/>
                    </a:solidFill>
                  </a:tcPr>
                </a:tc>
              </a:tr>
              <a:tr h="23402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P</a:t>
                      </a:r>
                      <a:r>
                        <a:rPr lang="fr-F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rendre en compte les risques de l'environnement familier proche (objets et comportements dangereux, produits toxiques).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" name="Imag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794" y="37246"/>
            <a:ext cx="1689574" cy="99347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967" y="6033120"/>
            <a:ext cx="2188063" cy="34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7476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44624" y="128464"/>
            <a:ext cx="809329" cy="972108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449288" y="128464"/>
            <a:ext cx="6355704" cy="972108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692696" y="180009"/>
            <a:ext cx="5976664" cy="961040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10"/>
          <p:cNvSpPr/>
          <p:nvPr/>
        </p:nvSpPr>
        <p:spPr>
          <a:xfrm>
            <a:off x="683170" y="157605"/>
            <a:ext cx="3393902" cy="402907"/>
          </a:xfrm>
          <a:custGeom>
            <a:avLst/>
            <a:gdLst>
              <a:gd name="connsiteX0" fmla="*/ 0 w 1800200"/>
              <a:gd name="connsiteY0" fmla="*/ 0 h 504056"/>
              <a:gd name="connsiteX1" fmla="*/ 1800200 w 1800200"/>
              <a:gd name="connsiteY1" fmla="*/ 0 h 504056"/>
              <a:gd name="connsiteX2" fmla="*/ 1800200 w 1800200"/>
              <a:gd name="connsiteY2" fmla="*/ 504056 h 504056"/>
              <a:gd name="connsiteX3" fmla="*/ 0 w 1800200"/>
              <a:gd name="connsiteY3" fmla="*/ 504056 h 504056"/>
              <a:gd name="connsiteX4" fmla="*/ 0 w 1800200"/>
              <a:gd name="connsiteY4" fmla="*/ 0 h 504056"/>
              <a:gd name="connsiteX0" fmla="*/ 0 w 2169577"/>
              <a:gd name="connsiteY0" fmla="*/ 0 h 504056"/>
              <a:gd name="connsiteX1" fmla="*/ 1800200 w 2169577"/>
              <a:gd name="connsiteY1" fmla="*/ 0 h 504056"/>
              <a:gd name="connsiteX2" fmla="*/ 2169567 w 2169577"/>
              <a:gd name="connsiteY2" fmla="*/ 275782 h 504056"/>
              <a:gd name="connsiteX3" fmla="*/ 1800200 w 2169577"/>
              <a:gd name="connsiteY3" fmla="*/ 504056 h 504056"/>
              <a:gd name="connsiteX4" fmla="*/ 0 w 2169577"/>
              <a:gd name="connsiteY4" fmla="*/ 504056 h 504056"/>
              <a:gd name="connsiteX5" fmla="*/ 0 w 216957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9567" h="504056">
                <a:moveTo>
                  <a:pt x="0" y="0"/>
                </a:moveTo>
                <a:lnTo>
                  <a:pt x="1800200" y="0"/>
                </a:lnTo>
                <a:cubicBezTo>
                  <a:pt x="1988410" y="147490"/>
                  <a:pt x="1957544" y="118767"/>
                  <a:pt x="2169567" y="275782"/>
                </a:cubicBezTo>
                <a:lnTo>
                  <a:pt x="1800200" y="504056"/>
                </a:ln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53" y="128464"/>
            <a:ext cx="774793" cy="455577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 rot="16200000">
            <a:off x="-4246592" y="4885092"/>
            <a:ext cx="9221017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less" pitchFamily="2" charset="0"/>
              </a:rPr>
              <a:t>EXPLORER LE MONDE</a:t>
            </a:r>
            <a:endParaRPr lang="fr-F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ndine" pitchFamily="2" charset="0"/>
            </a:endParaRPr>
          </a:p>
          <a:p>
            <a:pPr algn="ctr"/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ndine" pitchFamily="2" charset="0"/>
              </a:rPr>
              <a:t>Explorer le monde du vivant, des objets et de la matière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ndine" pitchFamily="2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891159" y="129285"/>
            <a:ext cx="279511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2400" dirty="0" smtClean="0">
                <a:latin typeface="Amandine" pitchFamily="2" charset="0"/>
              </a:rPr>
              <a:t>Bilan des progrès</a:t>
            </a:r>
            <a:endParaRPr lang="fr-FR" sz="1400" dirty="0">
              <a:latin typeface="Amandine" pitchFamily="2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853952" y="818927"/>
            <a:ext cx="5815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mandine" pitchFamily="2" charset="0"/>
              </a:rPr>
              <a:t>Commentaires </a:t>
            </a:r>
            <a:r>
              <a:rPr lang="fr-FR" sz="2400" dirty="0" smtClean="0">
                <a:latin typeface="Amandine" pitchFamily="2" charset="0"/>
              </a:rPr>
              <a:t>de la maitresse :</a:t>
            </a:r>
            <a:endParaRPr lang="fr-FR" sz="2400" dirty="0">
              <a:latin typeface="Amandine" pitchFamily="2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853953" y="1424608"/>
            <a:ext cx="5815407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Arial Rounded MT Bold" panose="020F0704030504030204" pitchFamily="34" charset="0"/>
              </a:rPr>
              <a:t>Janvier 2018 :</a:t>
            </a:r>
          </a:p>
          <a:p>
            <a:r>
              <a:rPr lang="fr-FR" sz="1400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r>
              <a:rPr lang="fr-FR" sz="1400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r>
              <a:rPr lang="fr-FR" sz="1400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r>
              <a:rPr lang="fr-FR" sz="1400" dirty="0"/>
              <a:t>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fr-FR" sz="1400" dirty="0"/>
          </a:p>
        </p:txBody>
      </p:sp>
      <p:sp>
        <p:nvSpPr>
          <p:cNvPr id="16" name="ZoneTexte 15"/>
          <p:cNvSpPr txBox="1"/>
          <p:nvPr/>
        </p:nvSpPr>
        <p:spPr>
          <a:xfrm>
            <a:off x="773324" y="5745088"/>
            <a:ext cx="5815407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Arial Rounded MT Bold" panose="020F0704030504030204" pitchFamily="34" charset="0"/>
              </a:rPr>
              <a:t>Juin </a:t>
            </a:r>
            <a:r>
              <a:rPr lang="fr-FR" dirty="0" smtClean="0">
                <a:latin typeface="Arial Rounded MT Bold" panose="020F0704030504030204" pitchFamily="34" charset="0"/>
              </a:rPr>
              <a:t>2018 :</a:t>
            </a:r>
          </a:p>
          <a:p>
            <a:r>
              <a:rPr lang="fr-FR" sz="1400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r>
              <a:rPr lang="fr-FR" sz="1400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r>
              <a:rPr lang="fr-FR" sz="1400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r>
              <a:rPr lang="fr-FR" sz="1400" dirty="0"/>
              <a:t>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032686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/>
          <p:cNvSpPr/>
          <p:nvPr/>
        </p:nvSpPr>
        <p:spPr>
          <a:xfrm>
            <a:off x="291698" y="128464"/>
            <a:ext cx="6480720" cy="957706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  <a:prstDash val="sysDash"/>
          </a:ln>
          <a:effectLst>
            <a:outerShdw blurRad="63500" sx="101000" sy="101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à coins arrondis 1"/>
          <p:cNvSpPr/>
          <p:nvPr/>
        </p:nvSpPr>
        <p:spPr>
          <a:xfrm>
            <a:off x="435714" y="272480"/>
            <a:ext cx="6192688" cy="928903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867762" y="416496"/>
            <a:ext cx="5544616" cy="8354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1300" dirty="0" smtClean="0">
                <a:latin typeface="Amandine" pitchFamily="2" charset="0"/>
              </a:rPr>
              <a:t>Chers parents,</a:t>
            </a:r>
          </a:p>
          <a:p>
            <a:pPr algn="just">
              <a:lnSpc>
                <a:spcPct val="150000"/>
              </a:lnSpc>
            </a:pPr>
            <a:endParaRPr lang="fr-FR" sz="1300" dirty="0" smtClean="0">
              <a:latin typeface="Amandine" pitchFamily="2" charset="0"/>
            </a:endParaRPr>
          </a:p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fr-FR" sz="1300" dirty="0" smtClean="0">
                <a:latin typeface="Amandine" pitchFamily="2" charset="0"/>
              </a:rPr>
              <a:t>Ce </a:t>
            </a:r>
            <a:r>
              <a:rPr lang="fr-FR" sz="1300" dirty="0" smtClean="0">
                <a:latin typeface="Amandine" pitchFamily="2" charset="0"/>
              </a:rPr>
              <a:t>carnet de suivi, </a:t>
            </a:r>
            <a:r>
              <a:rPr lang="fr-FR" sz="1300" dirty="0">
                <a:latin typeface="Amandine" pitchFamily="2" charset="0"/>
              </a:rPr>
              <a:t>réalisé à partir des nouveaux programmes pour la maternelle de 2015, va suivre votre enfant durant </a:t>
            </a:r>
            <a:r>
              <a:rPr lang="fr-FR" sz="1300" dirty="0" smtClean="0">
                <a:latin typeface="Amandine" pitchFamily="2" charset="0"/>
              </a:rPr>
              <a:t>toutes ses années de maternelle.</a:t>
            </a:r>
          </a:p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fr-FR" sz="1300" dirty="0">
                <a:latin typeface="Amandine" pitchFamily="2" charset="0"/>
              </a:rPr>
              <a:t>L’organisation du carnet se présente ainsi pour chaque domaine d’apprentissage :</a:t>
            </a:r>
          </a:p>
          <a:p>
            <a:pPr marL="285750" indent="-285750" algn="just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fr-FR" sz="1300" dirty="0">
                <a:latin typeface="Amandine" pitchFamily="2" charset="0"/>
              </a:rPr>
              <a:t>Nom du domaine d’apprentissage</a:t>
            </a:r>
          </a:p>
          <a:p>
            <a:pPr marL="285750" indent="-285750" algn="just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fr-FR" sz="1300" dirty="0">
                <a:latin typeface="Amandine" pitchFamily="2" charset="0"/>
              </a:rPr>
              <a:t>Liste des attendus de fin de cycle 1 (fin de Grande Section)</a:t>
            </a:r>
          </a:p>
          <a:p>
            <a:pPr marL="285750" indent="-285750" algn="just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fr-FR" sz="1300" dirty="0">
                <a:latin typeface="Amandine" pitchFamily="2" charset="0"/>
              </a:rPr>
              <a:t>Réussites, « petits exploits » décrits ou illustrés</a:t>
            </a:r>
          </a:p>
          <a:p>
            <a:pPr marL="285750" indent="-285750" algn="just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fr-FR" sz="1300" dirty="0">
                <a:latin typeface="Amandine" pitchFamily="2" charset="0"/>
              </a:rPr>
              <a:t>Bilans des progrès de </a:t>
            </a:r>
            <a:r>
              <a:rPr lang="fr-FR" sz="1300" dirty="0" smtClean="0">
                <a:latin typeface="Amandine" pitchFamily="2" charset="0"/>
              </a:rPr>
              <a:t>l’enfant</a:t>
            </a:r>
            <a:endParaRPr lang="fr-FR" sz="1300" dirty="0">
              <a:latin typeface="Amandine" pitchFamily="2" charset="0"/>
            </a:endParaRPr>
          </a:p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fr-FR" sz="1300" dirty="0" smtClean="0">
                <a:latin typeface="Amandine" pitchFamily="2" charset="0"/>
              </a:rPr>
              <a:t>Au fu</a:t>
            </a:r>
            <a:r>
              <a:rPr lang="fr-FR" sz="1300" dirty="0" smtClean="0">
                <a:latin typeface="Amandine" pitchFamily="2" charset="0"/>
              </a:rPr>
              <a:t>r et à mesure du parcours de votre enfant, ses réussites remarquables, ses « petits exploits » seront ajoutés par domaine d’apprentissage sous forme de texte, photos, vidéos ou enregistrements sonores.</a:t>
            </a:r>
          </a:p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fr-FR" sz="1300" dirty="0" smtClean="0">
                <a:latin typeface="Amandine" pitchFamily="2" charset="0"/>
              </a:rPr>
              <a:t>Un « Bilan des progrès » sera complété en janvier et en juin pour vous renseigner sur l’ensemble des progrès de votre enfant dans les différents domaines d’apprentissage au-delà des réussites et des « petits exploits » décrits et illustrés. Ce sera l’occasion de nous rencontrer pour en parler :o) </a:t>
            </a:r>
          </a:p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fr-FR" sz="1300" dirty="0" smtClean="0">
                <a:latin typeface="Amandine" pitchFamily="2" charset="0"/>
              </a:rPr>
              <a:t>Le carnet se remplit petit à petit, au rythme de votre enfant, l’objectif étant de mettre l’accent sur les progrès déjà accomplis afin de l’encourager et de le soutenir.</a:t>
            </a:r>
          </a:p>
          <a:p>
            <a:pPr algn="r">
              <a:lnSpc>
                <a:spcPct val="150000"/>
              </a:lnSpc>
            </a:pPr>
            <a:r>
              <a:rPr lang="fr-FR" sz="1300" dirty="0" smtClean="0">
                <a:latin typeface="Amandine" pitchFamily="2" charset="0"/>
              </a:rPr>
              <a:t>La </a:t>
            </a:r>
            <a:r>
              <a:rPr lang="fr-FR" sz="1300" dirty="0" smtClean="0">
                <a:latin typeface="Amandine" pitchFamily="2" charset="0"/>
              </a:rPr>
              <a:t>maitresse</a:t>
            </a:r>
            <a:endParaRPr lang="fr-FR" sz="1300" dirty="0">
              <a:latin typeface="Amandine" pitchFamily="2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232" y="-15552"/>
            <a:ext cx="1440159" cy="1078269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40" y="8044321"/>
            <a:ext cx="2448272" cy="1992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03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6858000" cy="849313"/>
          </a:xfrm>
          <a:custGeom>
            <a:avLst/>
            <a:gdLst>
              <a:gd name="connsiteX0" fmla="*/ 0 w 6858000"/>
              <a:gd name="connsiteY0" fmla="*/ 0 h 849313"/>
              <a:gd name="connsiteX1" fmla="*/ 6858000 w 6858000"/>
              <a:gd name="connsiteY1" fmla="*/ 0 h 849313"/>
              <a:gd name="connsiteX2" fmla="*/ 6858000 w 6858000"/>
              <a:gd name="connsiteY2" fmla="*/ 849313 h 849313"/>
              <a:gd name="connsiteX3" fmla="*/ 0 w 6858000"/>
              <a:gd name="connsiteY3" fmla="*/ 849313 h 849313"/>
              <a:gd name="connsiteX4" fmla="*/ 0 w 6858000"/>
              <a:gd name="connsiteY4" fmla="*/ 0 h 849313"/>
              <a:gd name="connsiteX0" fmla="*/ 0 w 6858000"/>
              <a:gd name="connsiteY0" fmla="*/ 0 h 849313"/>
              <a:gd name="connsiteX1" fmla="*/ 6858000 w 6858000"/>
              <a:gd name="connsiteY1" fmla="*/ 0 h 849313"/>
              <a:gd name="connsiteX2" fmla="*/ 6858000 w 6858000"/>
              <a:gd name="connsiteY2" fmla="*/ 630238 h 849313"/>
              <a:gd name="connsiteX3" fmla="*/ 0 w 6858000"/>
              <a:gd name="connsiteY3" fmla="*/ 849313 h 849313"/>
              <a:gd name="connsiteX4" fmla="*/ 0 w 6858000"/>
              <a:gd name="connsiteY4" fmla="*/ 0 h 849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8000" h="849313">
                <a:moveTo>
                  <a:pt x="0" y="0"/>
                </a:moveTo>
                <a:lnTo>
                  <a:pt x="6858000" y="0"/>
                </a:lnTo>
                <a:lnTo>
                  <a:pt x="6858000" y="630238"/>
                </a:lnTo>
                <a:lnTo>
                  <a:pt x="0" y="84931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  <a:prstDash val="sys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3" name="Espace réservé du texte 9"/>
          <p:cNvSpPr txBox="1">
            <a:spLocks/>
          </p:cNvSpPr>
          <p:nvPr/>
        </p:nvSpPr>
        <p:spPr>
          <a:xfrm>
            <a:off x="0" y="-15552"/>
            <a:ext cx="5373216" cy="432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indent="0" algn="l" defTabSz="914400" rtl="0" eaLnBrk="1" latinLnBrk="0" hangingPunct="1">
              <a:buNone/>
              <a:defRPr sz="16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Dylan Plain" pitchFamily="8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800" dirty="0" smtClean="0">
                <a:latin typeface="Kingthings Lupine" panose="02000000000000000000" pitchFamily="2" charset="0"/>
              </a:rPr>
              <a:t>LE LANGAGE DANS TOUTES SES DIMENSIONS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0" y="1424608"/>
            <a:ext cx="6857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fr-FR" sz="2000" dirty="0" smtClean="0">
                <a:latin typeface="Amandine" pitchFamily="2" charset="0"/>
              </a:rPr>
              <a:t>Ce qui est attendu des enfants </a:t>
            </a:r>
            <a:r>
              <a:rPr lang="fr-FR" sz="2000" u="sng" dirty="0" smtClean="0">
                <a:latin typeface="Amandine" pitchFamily="2" charset="0"/>
              </a:rPr>
              <a:t>en fin d’école maternelle </a:t>
            </a:r>
            <a:r>
              <a:rPr lang="fr-FR" sz="2000" dirty="0" smtClean="0">
                <a:latin typeface="Amandine" pitchFamily="2" charset="0"/>
              </a:rPr>
              <a:t>:</a:t>
            </a:r>
            <a:endParaRPr lang="fr-FR" sz="2000" dirty="0">
              <a:latin typeface="Amandine" pitchFamily="2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0" y="416496"/>
            <a:ext cx="5373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Amandine" pitchFamily="2" charset="0"/>
              </a:rPr>
              <a:t>L’oral et l’écrit</a:t>
            </a:r>
            <a:endParaRPr lang="fr-FR" sz="2000" dirty="0">
              <a:latin typeface="Amandine" pitchFamily="2" charset="0"/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8831864"/>
              </p:ext>
            </p:extLst>
          </p:nvPr>
        </p:nvGraphicFramePr>
        <p:xfrm>
          <a:off x="197850" y="2062863"/>
          <a:ext cx="6452189" cy="5029200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6452189"/>
              </a:tblGrid>
              <a:tr h="23402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fr-F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fr-F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ommuniquer avec les adultes et avec les autres enfants par le langage, en se faisant comprendre.</a:t>
                      </a:r>
                    </a:p>
                  </a:txBody>
                  <a:tcPr/>
                </a:tc>
              </a:tr>
              <a:tr h="23402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S</a:t>
                      </a:r>
                      <a:r>
                        <a:rPr lang="fr-F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'exprimer dans un langage syntaxiquement correct et précis. Reformuler pour se faire mieux comprendre.</a:t>
                      </a:r>
                    </a:p>
                  </a:txBody>
                  <a:tcPr/>
                </a:tc>
              </a:tr>
              <a:tr h="23402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P</a:t>
                      </a:r>
                      <a:r>
                        <a:rPr lang="fr-F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ratiquer divers usages du langage oral : raconter, décrire, évoquer, expliquer, questionner, proposer des solutions, discuter un point de vue.</a:t>
                      </a:r>
                    </a:p>
                  </a:txBody>
                  <a:tcPr/>
                </a:tc>
              </a:tr>
              <a:tr h="234026">
                <a:tc>
                  <a:txBody>
                    <a:bodyPr/>
                    <a:lstStyle/>
                    <a:p>
                      <a:pPr algn="just"/>
                      <a:r>
                        <a:rPr lang="fr-FR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D</a:t>
                      </a:r>
                      <a:r>
                        <a:rPr lang="fr-F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ire de mémoire et de manière expressive plusieurs comptines et poésies.</a:t>
                      </a:r>
                    </a:p>
                  </a:txBody>
                  <a:tcPr/>
                </a:tc>
              </a:tr>
              <a:tr h="23402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C</a:t>
                      </a:r>
                      <a:r>
                        <a:rPr lang="fr-F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omprendre des textes écrits sans autre aide que le langage entendu.</a:t>
                      </a:r>
                    </a:p>
                  </a:txBody>
                  <a:tcPr/>
                </a:tc>
              </a:tr>
              <a:tr h="23402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M</a:t>
                      </a:r>
                      <a:r>
                        <a:rPr lang="fr-F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anifester de la curiosité par rapport à l'écrit. Pouvoir redire les mots d'une phrase écrite après sa lecture par l'adulte, les mots du titre connu d'un livre ou d'un texte.</a:t>
                      </a:r>
                    </a:p>
                  </a:txBody>
                  <a:tcPr/>
                </a:tc>
              </a:tr>
              <a:tr h="23402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P</a:t>
                      </a:r>
                      <a:r>
                        <a:rPr lang="fr-F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articiper verbalement à la production d'un écrit. Savoir qu'on n'écrit pas comme on parle.</a:t>
                      </a:r>
                    </a:p>
                  </a:txBody>
                  <a:tcPr/>
                </a:tc>
              </a:tr>
              <a:tr h="23402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R</a:t>
                      </a:r>
                      <a:r>
                        <a:rPr lang="fr-F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epérer des régularités dans la langue à l'oral en français (éventuellement dans une autre langue).</a:t>
                      </a:r>
                    </a:p>
                  </a:txBody>
                  <a:tcPr/>
                </a:tc>
              </a:tr>
              <a:tr h="23402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M</a:t>
                      </a:r>
                      <a:r>
                        <a:rPr lang="fr-F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anipuler des syllabes.</a:t>
                      </a:r>
                    </a:p>
                  </a:txBody>
                  <a:tcPr/>
                </a:tc>
              </a:tr>
              <a:tr h="23402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D</a:t>
                      </a:r>
                      <a:r>
                        <a:rPr lang="fr-F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iscriminer des sons (syllabes, sons – voyelles ; quelques sons - consonnes hors des consonnes occlusives).</a:t>
                      </a:r>
                    </a:p>
                  </a:txBody>
                  <a:tcPr/>
                </a:tc>
              </a:tr>
              <a:tr h="23402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R</a:t>
                      </a:r>
                      <a:r>
                        <a:rPr lang="fr-F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econnaître les lettres de l'alphabet et connaître les correspondances entre les trois manières de les écrire : cursive, script, capitales d'imprimerie. Copier à l'aide d'un clavier.</a:t>
                      </a:r>
                    </a:p>
                  </a:txBody>
                  <a:tcPr/>
                </a:tc>
              </a:tr>
              <a:tr h="23402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É</a:t>
                      </a:r>
                      <a:r>
                        <a:rPr lang="fr-F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crire son prénom en écriture cursive, sans modèle.</a:t>
                      </a:r>
                    </a:p>
                  </a:txBody>
                  <a:tcPr/>
                </a:tc>
              </a:tr>
              <a:tr h="23402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É</a:t>
                      </a:r>
                      <a:r>
                        <a:rPr lang="fr-F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crire seul un mot en utilisant des lettres ou groupes de lettres empruntés aux mots connus.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158" y="7499570"/>
            <a:ext cx="2973683" cy="237894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232" y="47225"/>
            <a:ext cx="1224136" cy="754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675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44624" y="128464"/>
            <a:ext cx="809329" cy="9721080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191775" y="128464"/>
            <a:ext cx="6613217" cy="972108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692696" y="180009"/>
            <a:ext cx="5976664" cy="961040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10"/>
          <p:cNvSpPr/>
          <p:nvPr/>
        </p:nvSpPr>
        <p:spPr>
          <a:xfrm>
            <a:off x="683170" y="157605"/>
            <a:ext cx="3393902" cy="402907"/>
          </a:xfrm>
          <a:custGeom>
            <a:avLst/>
            <a:gdLst>
              <a:gd name="connsiteX0" fmla="*/ 0 w 1800200"/>
              <a:gd name="connsiteY0" fmla="*/ 0 h 504056"/>
              <a:gd name="connsiteX1" fmla="*/ 1800200 w 1800200"/>
              <a:gd name="connsiteY1" fmla="*/ 0 h 504056"/>
              <a:gd name="connsiteX2" fmla="*/ 1800200 w 1800200"/>
              <a:gd name="connsiteY2" fmla="*/ 504056 h 504056"/>
              <a:gd name="connsiteX3" fmla="*/ 0 w 1800200"/>
              <a:gd name="connsiteY3" fmla="*/ 504056 h 504056"/>
              <a:gd name="connsiteX4" fmla="*/ 0 w 1800200"/>
              <a:gd name="connsiteY4" fmla="*/ 0 h 504056"/>
              <a:gd name="connsiteX0" fmla="*/ 0 w 2169577"/>
              <a:gd name="connsiteY0" fmla="*/ 0 h 504056"/>
              <a:gd name="connsiteX1" fmla="*/ 1800200 w 2169577"/>
              <a:gd name="connsiteY1" fmla="*/ 0 h 504056"/>
              <a:gd name="connsiteX2" fmla="*/ 2169567 w 2169577"/>
              <a:gd name="connsiteY2" fmla="*/ 275782 h 504056"/>
              <a:gd name="connsiteX3" fmla="*/ 1800200 w 2169577"/>
              <a:gd name="connsiteY3" fmla="*/ 504056 h 504056"/>
              <a:gd name="connsiteX4" fmla="*/ 0 w 2169577"/>
              <a:gd name="connsiteY4" fmla="*/ 504056 h 504056"/>
              <a:gd name="connsiteX5" fmla="*/ 0 w 216957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9567" h="504056">
                <a:moveTo>
                  <a:pt x="0" y="0"/>
                </a:moveTo>
                <a:lnTo>
                  <a:pt x="1800200" y="0"/>
                </a:lnTo>
                <a:cubicBezTo>
                  <a:pt x="1988410" y="147490"/>
                  <a:pt x="1957544" y="118767"/>
                  <a:pt x="2169567" y="275782"/>
                </a:cubicBezTo>
                <a:lnTo>
                  <a:pt x="1800200" y="504056"/>
                </a:ln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 rot="16200000">
            <a:off x="-4484098" y="4788949"/>
            <a:ext cx="9721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less" pitchFamily="2" charset="0"/>
              </a:rPr>
              <a:t>LE LANGAGE DANS TOUTES SES DIMENSIONS : L’ORAL ET L’ECRIT</a:t>
            </a:r>
            <a:endParaRPr lang="fr-F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ingthings Lupineless" pitchFamily="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03269" y="129285"/>
            <a:ext cx="279511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2400" dirty="0" smtClean="0">
                <a:latin typeface="Amandine" pitchFamily="2" charset="0"/>
              </a:rPr>
              <a:t>Bilan des progrès</a:t>
            </a:r>
            <a:endParaRPr lang="fr-FR" sz="1400" dirty="0">
              <a:latin typeface="Amandine" pitchFamily="2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853952" y="818927"/>
            <a:ext cx="5815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mandine" pitchFamily="2" charset="0"/>
              </a:rPr>
              <a:t>Commentaires </a:t>
            </a:r>
            <a:r>
              <a:rPr lang="fr-FR" sz="2400" dirty="0" smtClean="0">
                <a:latin typeface="Amandine" pitchFamily="2" charset="0"/>
              </a:rPr>
              <a:t>de la maitresse :</a:t>
            </a:r>
            <a:endParaRPr lang="fr-FR" sz="2400" dirty="0">
              <a:latin typeface="Amandine" pitchFamily="2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853953" y="1424608"/>
            <a:ext cx="5815407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Arial Rounded MT Bold" panose="020F0704030504030204" pitchFamily="34" charset="0"/>
              </a:rPr>
              <a:t>Janvier 2018 :</a:t>
            </a:r>
          </a:p>
          <a:p>
            <a:r>
              <a:rPr lang="fr-FR" sz="1400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r>
              <a:rPr lang="fr-FR" sz="1400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r>
              <a:rPr lang="fr-FR" sz="1400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r>
              <a:rPr lang="fr-FR" sz="1400" dirty="0"/>
              <a:t>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fr-FR" sz="1400" dirty="0"/>
          </a:p>
        </p:txBody>
      </p:sp>
      <p:sp>
        <p:nvSpPr>
          <p:cNvPr id="13" name="ZoneTexte 12"/>
          <p:cNvSpPr txBox="1"/>
          <p:nvPr/>
        </p:nvSpPr>
        <p:spPr>
          <a:xfrm>
            <a:off x="773324" y="5745088"/>
            <a:ext cx="5815407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Arial Rounded MT Bold" panose="020F0704030504030204" pitchFamily="34" charset="0"/>
              </a:rPr>
              <a:t>Juin </a:t>
            </a:r>
            <a:r>
              <a:rPr lang="fr-FR" dirty="0" smtClean="0">
                <a:latin typeface="Arial Rounded MT Bold" panose="020F0704030504030204" pitchFamily="34" charset="0"/>
              </a:rPr>
              <a:t>2018 :</a:t>
            </a:r>
          </a:p>
          <a:p>
            <a:r>
              <a:rPr lang="fr-FR" sz="1400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r>
              <a:rPr lang="fr-FR" sz="1400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r>
              <a:rPr lang="fr-FR" sz="1400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r>
              <a:rPr lang="fr-FR" sz="1400" dirty="0"/>
              <a:t>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fr-FR" sz="1400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1" y="53398"/>
            <a:ext cx="822369" cy="50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437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/>
          <p:nvPr/>
        </p:nvSpPr>
        <p:spPr>
          <a:xfrm>
            <a:off x="0" y="0"/>
            <a:ext cx="6858000" cy="849313"/>
          </a:xfrm>
          <a:custGeom>
            <a:avLst/>
            <a:gdLst>
              <a:gd name="connsiteX0" fmla="*/ 0 w 6858000"/>
              <a:gd name="connsiteY0" fmla="*/ 0 h 849313"/>
              <a:gd name="connsiteX1" fmla="*/ 6858000 w 6858000"/>
              <a:gd name="connsiteY1" fmla="*/ 0 h 849313"/>
              <a:gd name="connsiteX2" fmla="*/ 6858000 w 6858000"/>
              <a:gd name="connsiteY2" fmla="*/ 849313 h 849313"/>
              <a:gd name="connsiteX3" fmla="*/ 0 w 6858000"/>
              <a:gd name="connsiteY3" fmla="*/ 849313 h 849313"/>
              <a:gd name="connsiteX4" fmla="*/ 0 w 6858000"/>
              <a:gd name="connsiteY4" fmla="*/ 0 h 849313"/>
              <a:gd name="connsiteX0" fmla="*/ 0 w 6858000"/>
              <a:gd name="connsiteY0" fmla="*/ 0 h 849313"/>
              <a:gd name="connsiteX1" fmla="*/ 6858000 w 6858000"/>
              <a:gd name="connsiteY1" fmla="*/ 0 h 849313"/>
              <a:gd name="connsiteX2" fmla="*/ 6858000 w 6858000"/>
              <a:gd name="connsiteY2" fmla="*/ 630238 h 849313"/>
              <a:gd name="connsiteX3" fmla="*/ 0 w 6858000"/>
              <a:gd name="connsiteY3" fmla="*/ 849313 h 849313"/>
              <a:gd name="connsiteX4" fmla="*/ 0 w 6858000"/>
              <a:gd name="connsiteY4" fmla="*/ 0 h 849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8000" h="849313">
                <a:moveTo>
                  <a:pt x="0" y="0"/>
                </a:moveTo>
                <a:lnTo>
                  <a:pt x="6858000" y="0"/>
                </a:lnTo>
                <a:lnTo>
                  <a:pt x="6858000" y="630238"/>
                </a:lnTo>
                <a:lnTo>
                  <a:pt x="0" y="849313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  <a:prstDash val="sys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5" name="Espace réservé du texte 9"/>
          <p:cNvSpPr txBox="1">
            <a:spLocks/>
          </p:cNvSpPr>
          <p:nvPr/>
        </p:nvSpPr>
        <p:spPr>
          <a:xfrm>
            <a:off x="0" y="200472"/>
            <a:ext cx="5373216" cy="432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indent="0" algn="l" defTabSz="914400" rtl="0" eaLnBrk="1" latinLnBrk="0" hangingPunct="1">
              <a:buNone/>
              <a:defRPr sz="16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Dylan Plain" pitchFamily="8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800" dirty="0" smtClean="0"/>
              <a:t>Mon </a:t>
            </a:r>
            <a:r>
              <a:rPr lang="fr-FR" sz="2800" dirty="0" smtClean="0"/>
              <a:t>petit exploit</a:t>
            </a:r>
            <a:endParaRPr lang="fr-FR" sz="2800" dirty="0" smtClean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216" y="-1476"/>
            <a:ext cx="1276824" cy="1039276"/>
          </a:xfrm>
          <a:prstGeom prst="rect">
            <a:avLst/>
          </a:prstGeom>
        </p:spPr>
      </p:pic>
      <p:sp>
        <p:nvSpPr>
          <p:cNvPr id="15" name="Rectangle à coins arrondis 14"/>
          <p:cNvSpPr/>
          <p:nvPr/>
        </p:nvSpPr>
        <p:spPr>
          <a:xfrm>
            <a:off x="116632" y="1037800"/>
            <a:ext cx="6624736" cy="6748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260648" y="1116831"/>
            <a:ext cx="6389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Amandine" pitchFamily="2" charset="0"/>
              </a:rPr>
              <a:t>Pendant le temps des espaces, à l’espace écriture.</a:t>
            </a:r>
            <a:endParaRPr lang="fr-FR" sz="1600" dirty="0">
              <a:latin typeface="Amandine" pitchFamily="2" charset="0"/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404664" y="2072680"/>
            <a:ext cx="6336704" cy="4179612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404664" y="6825208"/>
            <a:ext cx="6336704" cy="296788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08" y="4755813"/>
            <a:ext cx="1196752" cy="1637347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396" y="7713990"/>
            <a:ext cx="1048124" cy="2279570"/>
          </a:xfrm>
          <a:prstGeom prst="rect">
            <a:avLst/>
          </a:prstGeom>
        </p:spPr>
      </p:pic>
      <p:grpSp>
        <p:nvGrpSpPr>
          <p:cNvPr id="27" name="Groupe 26"/>
          <p:cNvGrpSpPr/>
          <p:nvPr/>
        </p:nvGrpSpPr>
        <p:grpSpPr>
          <a:xfrm>
            <a:off x="1412776" y="5558717"/>
            <a:ext cx="5237264" cy="909599"/>
            <a:chOff x="3245036" y="4979505"/>
            <a:chExt cx="3405004" cy="909599"/>
          </a:xfrm>
        </p:grpSpPr>
        <p:sp>
          <p:nvSpPr>
            <p:cNvPr id="24" name="Rectangle 22"/>
            <p:cNvSpPr/>
            <p:nvPr/>
          </p:nvSpPr>
          <p:spPr>
            <a:xfrm>
              <a:off x="3245036" y="5096197"/>
              <a:ext cx="3279382" cy="792907"/>
            </a:xfrm>
            <a:custGeom>
              <a:avLst/>
              <a:gdLst>
                <a:gd name="connsiteX0" fmla="*/ 0 w 3888432"/>
                <a:gd name="connsiteY0" fmla="*/ 0 h 720080"/>
                <a:gd name="connsiteX1" fmla="*/ 3888432 w 3888432"/>
                <a:gd name="connsiteY1" fmla="*/ 0 h 720080"/>
                <a:gd name="connsiteX2" fmla="*/ 3888432 w 3888432"/>
                <a:gd name="connsiteY2" fmla="*/ 720080 h 720080"/>
                <a:gd name="connsiteX3" fmla="*/ 0 w 3888432"/>
                <a:gd name="connsiteY3" fmla="*/ 720080 h 720080"/>
                <a:gd name="connsiteX4" fmla="*/ 0 w 3888432"/>
                <a:gd name="connsiteY4" fmla="*/ 0 h 720080"/>
                <a:gd name="connsiteX0" fmla="*/ 225469 w 3888432"/>
                <a:gd name="connsiteY0" fmla="*/ 0 h 945549"/>
                <a:gd name="connsiteX1" fmla="*/ 3888432 w 3888432"/>
                <a:gd name="connsiteY1" fmla="*/ 225469 h 945549"/>
                <a:gd name="connsiteX2" fmla="*/ 3888432 w 3888432"/>
                <a:gd name="connsiteY2" fmla="*/ 945549 h 945549"/>
                <a:gd name="connsiteX3" fmla="*/ 0 w 3888432"/>
                <a:gd name="connsiteY3" fmla="*/ 945549 h 945549"/>
                <a:gd name="connsiteX4" fmla="*/ 225469 w 3888432"/>
                <a:gd name="connsiteY4" fmla="*/ 0 h 945549"/>
                <a:gd name="connsiteX0" fmla="*/ 225469 w 4464629"/>
                <a:gd name="connsiteY0" fmla="*/ 0 h 945549"/>
                <a:gd name="connsiteX1" fmla="*/ 3888432 w 4464629"/>
                <a:gd name="connsiteY1" fmla="*/ 225469 h 945549"/>
                <a:gd name="connsiteX2" fmla="*/ 4464629 w 4464629"/>
                <a:gd name="connsiteY2" fmla="*/ 770185 h 945549"/>
                <a:gd name="connsiteX3" fmla="*/ 0 w 4464629"/>
                <a:gd name="connsiteY3" fmla="*/ 945549 h 945549"/>
                <a:gd name="connsiteX4" fmla="*/ 225469 w 4464629"/>
                <a:gd name="connsiteY4" fmla="*/ 0 h 945549"/>
                <a:gd name="connsiteX0" fmla="*/ 187891 w 4427051"/>
                <a:gd name="connsiteY0" fmla="*/ 0 h 1108387"/>
                <a:gd name="connsiteX1" fmla="*/ 3850854 w 4427051"/>
                <a:gd name="connsiteY1" fmla="*/ 225469 h 1108387"/>
                <a:gd name="connsiteX2" fmla="*/ 4427051 w 4427051"/>
                <a:gd name="connsiteY2" fmla="*/ 770185 h 1108387"/>
                <a:gd name="connsiteX3" fmla="*/ 0 w 4427051"/>
                <a:gd name="connsiteY3" fmla="*/ 1108387 h 1108387"/>
                <a:gd name="connsiteX4" fmla="*/ 187891 w 4427051"/>
                <a:gd name="connsiteY4" fmla="*/ 0 h 1108387"/>
                <a:gd name="connsiteX0" fmla="*/ 0 w 4715149"/>
                <a:gd name="connsiteY0" fmla="*/ 0 h 1058283"/>
                <a:gd name="connsiteX1" fmla="*/ 4138952 w 4715149"/>
                <a:gd name="connsiteY1" fmla="*/ 175365 h 1058283"/>
                <a:gd name="connsiteX2" fmla="*/ 4715149 w 4715149"/>
                <a:gd name="connsiteY2" fmla="*/ 720081 h 1058283"/>
                <a:gd name="connsiteX3" fmla="*/ 288098 w 4715149"/>
                <a:gd name="connsiteY3" fmla="*/ 1058283 h 1058283"/>
                <a:gd name="connsiteX4" fmla="*/ 0 w 4715149"/>
                <a:gd name="connsiteY4" fmla="*/ 0 h 1058283"/>
                <a:gd name="connsiteX0" fmla="*/ 0 w 4715149"/>
                <a:gd name="connsiteY0" fmla="*/ 0 h 1058283"/>
                <a:gd name="connsiteX1" fmla="*/ 4101374 w 4715149"/>
                <a:gd name="connsiteY1" fmla="*/ 87683 h 1058283"/>
                <a:gd name="connsiteX2" fmla="*/ 4715149 w 4715149"/>
                <a:gd name="connsiteY2" fmla="*/ 720081 h 1058283"/>
                <a:gd name="connsiteX3" fmla="*/ 288098 w 4715149"/>
                <a:gd name="connsiteY3" fmla="*/ 1058283 h 1058283"/>
                <a:gd name="connsiteX4" fmla="*/ 0 w 4715149"/>
                <a:gd name="connsiteY4" fmla="*/ 0 h 1058283"/>
                <a:gd name="connsiteX0" fmla="*/ 0 w 4376947"/>
                <a:gd name="connsiteY0" fmla="*/ 0 h 1058283"/>
                <a:gd name="connsiteX1" fmla="*/ 4101374 w 4376947"/>
                <a:gd name="connsiteY1" fmla="*/ 87683 h 1058283"/>
                <a:gd name="connsiteX2" fmla="*/ 4376947 w 4376947"/>
                <a:gd name="connsiteY2" fmla="*/ 870394 h 1058283"/>
                <a:gd name="connsiteX3" fmla="*/ 288098 w 4376947"/>
                <a:gd name="connsiteY3" fmla="*/ 1058283 h 1058283"/>
                <a:gd name="connsiteX4" fmla="*/ 0 w 4376947"/>
                <a:gd name="connsiteY4" fmla="*/ 0 h 1058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6947" h="1058283">
                  <a:moveTo>
                    <a:pt x="0" y="0"/>
                  </a:moveTo>
                  <a:lnTo>
                    <a:pt x="4101374" y="87683"/>
                  </a:lnTo>
                  <a:lnTo>
                    <a:pt x="4376947" y="870394"/>
                  </a:lnTo>
                  <a:lnTo>
                    <a:pt x="288098" y="1058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304963" y="4979505"/>
              <a:ext cx="3345077" cy="802293"/>
            </a:xfrm>
            <a:custGeom>
              <a:avLst/>
              <a:gdLst>
                <a:gd name="connsiteX0" fmla="*/ 0 w 3888432"/>
                <a:gd name="connsiteY0" fmla="*/ 0 h 720080"/>
                <a:gd name="connsiteX1" fmla="*/ 3888432 w 3888432"/>
                <a:gd name="connsiteY1" fmla="*/ 0 h 720080"/>
                <a:gd name="connsiteX2" fmla="*/ 3888432 w 3888432"/>
                <a:gd name="connsiteY2" fmla="*/ 720080 h 720080"/>
                <a:gd name="connsiteX3" fmla="*/ 0 w 3888432"/>
                <a:gd name="connsiteY3" fmla="*/ 720080 h 720080"/>
                <a:gd name="connsiteX4" fmla="*/ 0 w 3888432"/>
                <a:gd name="connsiteY4" fmla="*/ 0 h 720080"/>
                <a:gd name="connsiteX0" fmla="*/ 225469 w 3888432"/>
                <a:gd name="connsiteY0" fmla="*/ 0 h 945549"/>
                <a:gd name="connsiteX1" fmla="*/ 3888432 w 3888432"/>
                <a:gd name="connsiteY1" fmla="*/ 225469 h 945549"/>
                <a:gd name="connsiteX2" fmla="*/ 3888432 w 3888432"/>
                <a:gd name="connsiteY2" fmla="*/ 945549 h 945549"/>
                <a:gd name="connsiteX3" fmla="*/ 0 w 3888432"/>
                <a:gd name="connsiteY3" fmla="*/ 945549 h 945549"/>
                <a:gd name="connsiteX4" fmla="*/ 225469 w 3888432"/>
                <a:gd name="connsiteY4" fmla="*/ 0 h 945549"/>
                <a:gd name="connsiteX0" fmla="*/ 225469 w 4464629"/>
                <a:gd name="connsiteY0" fmla="*/ 0 h 945549"/>
                <a:gd name="connsiteX1" fmla="*/ 3888432 w 4464629"/>
                <a:gd name="connsiteY1" fmla="*/ 225469 h 945549"/>
                <a:gd name="connsiteX2" fmla="*/ 4464629 w 4464629"/>
                <a:gd name="connsiteY2" fmla="*/ 770185 h 945549"/>
                <a:gd name="connsiteX3" fmla="*/ 0 w 4464629"/>
                <a:gd name="connsiteY3" fmla="*/ 945549 h 945549"/>
                <a:gd name="connsiteX4" fmla="*/ 225469 w 4464629"/>
                <a:gd name="connsiteY4" fmla="*/ 0 h 945549"/>
                <a:gd name="connsiteX0" fmla="*/ 212943 w 4464629"/>
                <a:gd name="connsiteY0" fmla="*/ 0 h 1070810"/>
                <a:gd name="connsiteX1" fmla="*/ 3888432 w 4464629"/>
                <a:gd name="connsiteY1" fmla="*/ 350730 h 1070810"/>
                <a:gd name="connsiteX2" fmla="*/ 4464629 w 4464629"/>
                <a:gd name="connsiteY2" fmla="*/ 895446 h 1070810"/>
                <a:gd name="connsiteX3" fmla="*/ 0 w 4464629"/>
                <a:gd name="connsiteY3" fmla="*/ 1070810 h 1070810"/>
                <a:gd name="connsiteX4" fmla="*/ 212943 w 4464629"/>
                <a:gd name="connsiteY4" fmla="*/ 0 h 1070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4629" h="1070810">
                  <a:moveTo>
                    <a:pt x="212943" y="0"/>
                  </a:moveTo>
                  <a:lnTo>
                    <a:pt x="3888432" y="350730"/>
                  </a:lnTo>
                  <a:lnTo>
                    <a:pt x="4464629" y="895446"/>
                  </a:lnTo>
                  <a:lnTo>
                    <a:pt x="0" y="1070810"/>
                  </a:lnTo>
                  <a:lnTo>
                    <a:pt x="212943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6" name="ZoneTexte 25"/>
          <p:cNvSpPr txBox="1"/>
          <p:nvPr/>
        </p:nvSpPr>
        <p:spPr>
          <a:xfrm>
            <a:off x="1680305" y="5810952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Amandine" pitchFamily="2" charset="0"/>
              </a:rPr>
              <a:t>Le 12/05/2017, j’ai 4 ans et 1 mois.</a:t>
            </a:r>
            <a:endParaRPr lang="fr-FR" dirty="0">
              <a:latin typeface="Amandine" pitchFamily="2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692696" y="2216696"/>
            <a:ext cx="5688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Arial Rounded MT Bold" pitchFamily="34" charset="0"/>
              </a:rPr>
              <a:t>Ce qu’en dit l’élève ...</a:t>
            </a:r>
            <a:endParaRPr lang="fr-FR" sz="1400" dirty="0">
              <a:latin typeface="Arial Rounded MT Bold" pitchFamily="34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594935" y="6949479"/>
            <a:ext cx="2860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Arial Rounded MT Bold" pitchFamily="34" charset="0"/>
              </a:rPr>
              <a:t>Ce qu’en dit la maitresse ...</a:t>
            </a:r>
            <a:endParaRPr lang="fr-FR" sz="1400" dirty="0">
              <a:latin typeface="Arial Rounded MT Bold" pitchFamily="34" charset="0"/>
            </a:endParaRPr>
          </a:p>
        </p:txBody>
      </p:sp>
      <p:pic>
        <p:nvPicPr>
          <p:cNvPr id="1026" name="Picture 2" descr="https://entecole.ac-montpellier.fr/ent/media_download.php?filename=ecriture-prenom-hanae.JPG&amp;mime_type=image%2Fjpeg&amp;pattern=2017_06_26%2F4172446%2F1484051%2F&amp;temp_url_sig=eab009549bb351884a8ce06bb26f3059df124d1f&amp;temp_url_expires=150184080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11" y="2811597"/>
            <a:ext cx="2592289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ZoneTexte 1"/>
          <p:cNvSpPr txBox="1"/>
          <p:nvPr/>
        </p:nvSpPr>
        <p:spPr>
          <a:xfrm>
            <a:off x="3946808" y="3322040"/>
            <a:ext cx="23793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Amandine" pitchFamily="2" charset="0"/>
              </a:rPr>
              <a:t>« J’ai écrit mon prénom toute seule avec le modèle ! »</a:t>
            </a:r>
            <a:endParaRPr lang="fr-FR" dirty="0">
              <a:latin typeface="Amandine" pitchFamily="2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980728" y="7401272"/>
            <a:ext cx="54760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/>
              <a:t>Hanaé a décidé d’apprendre à écrire son prénom. Après s’être entrainée à écrire les lettres dans le sable et dans le gel, elle s’est entrainée sur l’ardoise. Après avoir récupéré le modèle de son prénom sur l’affichage de la classe, elle a écrit seule son prénom en respectant le sens de l’écriture, la forme des lettres et leur tracé.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92634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6858000" cy="849313"/>
          </a:xfrm>
          <a:custGeom>
            <a:avLst/>
            <a:gdLst>
              <a:gd name="connsiteX0" fmla="*/ 0 w 6858000"/>
              <a:gd name="connsiteY0" fmla="*/ 0 h 849313"/>
              <a:gd name="connsiteX1" fmla="*/ 6858000 w 6858000"/>
              <a:gd name="connsiteY1" fmla="*/ 0 h 849313"/>
              <a:gd name="connsiteX2" fmla="*/ 6858000 w 6858000"/>
              <a:gd name="connsiteY2" fmla="*/ 849313 h 849313"/>
              <a:gd name="connsiteX3" fmla="*/ 0 w 6858000"/>
              <a:gd name="connsiteY3" fmla="*/ 849313 h 849313"/>
              <a:gd name="connsiteX4" fmla="*/ 0 w 6858000"/>
              <a:gd name="connsiteY4" fmla="*/ 0 h 849313"/>
              <a:gd name="connsiteX0" fmla="*/ 0 w 6858000"/>
              <a:gd name="connsiteY0" fmla="*/ 0 h 849313"/>
              <a:gd name="connsiteX1" fmla="*/ 6858000 w 6858000"/>
              <a:gd name="connsiteY1" fmla="*/ 0 h 849313"/>
              <a:gd name="connsiteX2" fmla="*/ 6858000 w 6858000"/>
              <a:gd name="connsiteY2" fmla="*/ 630238 h 849313"/>
              <a:gd name="connsiteX3" fmla="*/ 0 w 6858000"/>
              <a:gd name="connsiteY3" fmla="*/ 849313 h 849313"/>
              <a:gd name="connsiteX4" fmla="*/ 0 w 6858000"/>
              <a:gd name="connsiteY4" fmla="*/ 0 h 849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8000" h="849313">
                <a:moveTo>
                  <a:pt x="0" y="0"/>
                </a:moveTo>
                <a:lnTo>
                  <a:pt x="6858000" y="0"/>
                </a:lnTo>
                <a:lnTo>
                  <a:pt x="6858000" y="630238"/>
                </a:lnTo>
                <a:lnTo>
                  <a:pt x="0" y="849313"/>
                </a:lnTo>
                <a:lnTo>
                  <a:pt x="0" y="0"/>
                </a:lnTo>
                <a:close/>
              </a:path>
            </a:pathLst>
          </a:custGeom>
          <a:solidFill>
            <a:srgbClr val="CC3399"/>
          </a:solidFill>
          <a:ln>
            <a:noFill/>
            <a:prstDash val="sys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3" name="Espace réservé du texte 9"/>
          <p:cNvSpPr txBox="1">
            <a:spLocks/>
          </p:cNvSpPr>
          <p:nvPr/>
        </p:nvSpPr>
        <p:spPr>
          <a:xfrm>
            <a:off x="0" y="128464"/>
            <a:ext cx="5373216" cy="432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indent="0" algn="l" defTabSz="914400" rtl="0" eaLnBrk="1" latinLnBrk="0" hangingPunct="1">
              <a:buNone/>
              <a:defRPr sz="16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Dylan Plain" pitchFamily="8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800" dirty="0" smtClean="0">
                <a:latin typeface="Kingthings Lupine" panose="02000000000000000000" pitchFamily="2" charset="0"/>
              </a:rPr>
              <a:t>AGIR, S’EXPRIMER, COMPRENDRE A TRAVERS L’ACTIVITE PHYSIQUE</a:t>
            </a: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4021687"/>
              </p:ext>
            </p:extLst>
          </p:nvPr>
        </p:nvGraphicFramePr>
        <p:xfrm>
          <a:off x="197850" y="2072680"/>
          <a:ext cx="6452189" cy="256032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6452189"/>
              </a:tblGrid>
              <a:tr h="234026"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C</a:t>
                      </a:r>
                      <a:r>
                        <a:rPr lang="fr-F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ourir, sauter, lancer de différentes façons, dans des espaces et avec des matériels variés, dans un but précis.</a:t>
                      </a:r>
                    </a:p>
                  </a:txBody>
                  <a:tcPr/>
                </a:tc>
              </a:tr>
              <a:tr h="23402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A</a:t>
                      </a:r>
                      <a:r>
                        <a:rPr lang="fr-F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juster et enchaîner ses actions et ses déplacements en fonction d'obstacles à franchir ou de la trajectoire d'objets sur lesquels agir.</a:t>
                      </a:r>
                    </a:p>
                  </a:txBody>
                  <a:tcPr/>
                </a:tc>
              </a:tr>
              <a:tr h="23402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S</a:t>
                      </a:r>
                      <a:r>
                        <a:rPr lang="fr-F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 déplacer avec aisance dans des environnements variés, naturels ou aménagés.</a:t>
                      </a:r>
                    </a:p>
                  </a:txBody>
                  <a:tcPr/>
                </a:tc>
              </a:tr>
              <a:tr h="23402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C</a:t>
                      </a:r>
                      <a:r>
                        <a:rPr lang="fr-F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onstruire et conserver une séquence d'actions et de déplacements, en relation avec d'autres partenaires, avec ou sans support musical.</a:t>
                      </a:r>
                    </a:p>
                  </a:txBody>
                  <a:tcPr/>
                </a:tc>
              </a:tr>
              <a:tr h="23402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C</a:t>
                      </a:r>
                      <a:r>
                        <a:rPr lang="fr-F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oordonner ses gestes et ses déplacements avec ceux des autres, lors de rondes et jeux chantés.</a:t>
                      </a:r>
                    </a:p>
                  </a:txBody>
                  <a:tcPr/>
                </a:tc>
              </a:tr>
              <a:tr h="23402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C</a:t>
                      </a:r>
                      <a:r>
                        <a:rPr lang="fr-F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oopérer, exercer des rôles différents complémentaires, s'opposer, élaborer des stratégies pour viser un but ou un effet commun.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0" y="1424608"/>
            <a:ext cx="6857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fr-FR" sz="2000" dirty="0" smtClean="0">
                <a:latin typeface="Amandine" pitchFamily="2" charset="0"/>
              </a:rPr>
              <a:t>Ce qui est attendu des enfants </a:t>
            </a:r>
            <a:r>
              <a:rPr lang="fr-FR" sz="2000" u="sng" dirty="0" smtClean="0">
                <a:latin typeface="Amandine" pitchFamily="2" charset="0"/>
              </a:rPr>
              <a:t>en fin d’école maternelle </a:t>
            </a:r>
            <a:r>
              <a:rPr lang="fr-FR" sz="2000" dirty="0" smtClean="0">
                <a:latin typeface="Amandine" pitchFamily="2" charset="0"/>
              </a:rPr>
              <a:t>:</a:t>
            </a:r>
            <a:endParaRPr lang="fr-FR" sz="2000" dirty="0">
              <a:latin typeface="Amandine" pitchFamily="2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240" y="103985"/>
            <a:ext cx="1111165" cy="8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311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44624" y="128464"/>
            <a:ext cx="809329" cy="9721080"/>
          </a:xfrm>
          <a:prstGeom prst="roundRect">
            <a:avLst/>
          </a:prstGeom>
          <a:solidFill>
            <a:srgbClr val="CC0099"/>
          </a:solidFill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449288" y="128464"/>
            <a:ext cx="6355704" cy="9721080"/>
          </a:xfrm>
          <a:prstGeom prst="rect">
            <a:avLst/>
          </a:prstGeom>
          <a:solidFill>
            <a:srgbClr val="CC0099"/>
          </a:solidFill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692696" y="180009"/>
            <a:ext cx="5976664" cy="961040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10"/>
          <p:cNvSpPr/>
          <p:nvPr/>
        </p:nvSpPr>
        <p:spPr>
          <a:xfrm>
            <a:off x="683170" y="157605"/>
            <a:ext cx="3393902" cy="402907"/>
          </a:xfrm>
          <a:custGeom>
            <a:avLst/>
            <a:gdLst>
              <a:gd name="connsiteX0" fmla="*/ 0 w 1800200"/>
              <a:gd name="connsiteY0" fmla="*/ 0 h 504056"/>
              <a:gd name="connsiteX1" fmla="*/ 1800200 w 1800200"/>
              <a:gd name="connsiteY1" fmla="*/ 0 h 504056"/>
              <a:gd name="connsiteX2" fmla="*/ 1800200 w 1800200"/>
              <a:gd name="connsiteY2" fmla="*/ 504056 h 504056"/>
              <a:gd name="connsiteX3" fmla="*/ 0 w 1800200"/>
              <a:gd name="connsiteY3" fmla="*/ 504056 h 504056"/>
              <a:gd name="connsiteX4" fmla="*/ 0 w 1800200"/>
              <a:gd name="connsiteY4" fmla="*/ 0 h 504056"/>
              <a:gd name="connsiteX0" fmla="*/ 0 w 2169577"/>
              <a:gd name="connsiteY0" fmla="*/ 0 h 504056"/>
              <a:gd name="connsiteX1" fmla="*/ 1800200 w 2169577"/>
              <a:gd name="connsiteY1" fmla="*/ 0 h 504056"/>
              <a:gd name="connsiteX2" fmla="*/ 2169567 w 2169577"/>
              <a:gd name="connsiteY2" fmla="*/ 275782 h 504056"/>
              <a:gd name="connsiteX3" fmla="*/ 1800200 w 2169577"/>
              <a:gd name="connsiteY3" fmla="*/ 504056 h 504056"/>
              <a:gd name="connsiteX4" fmla="*/ 0 w 2169577"/>
              <a:gd name="connsiteY4" fmla="*/ 504056 h 504056"/>
              <a:gd name="connsiteX5" fmla="*/ 0 w 216957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9567" h="504056">
                <a:moveTo>
                  <a:pt x="0" y="0"/>
                </a:moveTo>
                <a:lnTo>
                  <a:pt x="1800200" y="0"/>
                </a:lnTo>
                <a:cubicBezTo>
                  <a:pt x="1988410" y="147490"/>
                  <a:pt x="1957544" y="118767"/>
                  <a:pt x="2169567" y="275782"/>
                </a:cubicBezTo>
                <a:lnTo>
                  <a:pt x="1800200" y="504056"/>
                </a:ln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CC00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 rot="16200000">
            <a:off x="-4290988" y="4982059"/>
            <a:ext cx="933485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less" pitchFamily="2" charset="0"/>
              </a:rPr>
              <a:t>AGIR, S’EXPRIMER, COMPRENDRE A TRAVERS L’ACTIVITE PHYSIQUE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703269" y="116759"/>
            <a:ext cx="279511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2400" dirty="0" smtClean="0">
                <a:latin typeface="Amandine" pitchFamily="2" charset="0"/>
              </a:rPr>
              <a:t>Bilan des progrès</a:t>
            </a:r>
            <a:endParaRPr lang="fr-FR" sz="1400" dirty="0">
              <a:latin typeface="Amandine" pitchFamily="2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8" y="40128"/>
            <a:ext cx="823133" cy="641341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853952" y="818927"/>
            <a:ext cx="5815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mandine" pitchFamily="2" charset="0"/>
              </a:rPr>
              <a:t>Commentaires </a:t>
            </a:r>
            <a:r>
              <a:rPr lang="fr-FR" sz="2400" dirty="0" smtClean="0">
                <a:latin typeface="Amandine" pitchFamily="2" charset="0"/>
              </a:rPr>
              <a:t>de la maitresse :</a:t>
            </a:r>
            <a:endParaRPr lang="fr-FR" sz="2400" dirty="0">
              <a:latin typeface="Amandine" pitchFamily="2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853953" y="1424608"/>
            <a:ext cx="5815407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Arial Rounded MT Bold" panose="020F0704030504030204" pitchFamily="34" charset="0"/>
              </a:rPr>
              <a:t>Janvier 2018 :</a:t>
            </a:r>
          </a:p>
          <a:p>
            <a:r>
              <a:rPr lang="fr-FR" sz="1400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r>
              <a:rPr lang="fr-FR" sz="1400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r>
              <a:rPr lang="fr-FR" sz="1400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r>
              <a:rPr lang="fr-FR" sz="1400" dirty="0"/>
              <a:t>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fr-FR" sz="1400" dirty="0"/>
          </a:p>
        </p:txBody>
      </p:sp>
      <p:sp>
        <p:nvSpPr>
          <p:cNvPr id="13" name="ZoneTexte 12"/>
          <p:cNvSpPr txBox="1"/>
          <p:nvPr/>
        </p:nvSpPr>
        <p:spPr>
          <a:xfrm>
            <a:off x="773324" y="5745088"/>
            <a:ext cx="5815407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Arial Rounded MT Bold" panose="020F0704030504030204" pitchFamily="34" charset="0"/>
              </a:rPr>
              <a:t>Juin </a:t>
            </a:r>
            <a:r>
              <a:rPr lang="fr-FR" dirty="0" smtClean="0">
                <a:latin typeface="Arial Rounded MT Bold" panose="020F0704030504030204" pitchFamily="34" charset="0"/>
              </a:rPr>
              <a:t>2018 :</a:t>
            </a:r>
          </a:p>
          <a:p>
            <a:r>
              <a:rPr lang="fr-FR" sz="1400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r>
              <a:rPr lang="fr-FR" sz="1400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r>
              <a:rPr lang="fr-FR" sz="1400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r>
              <a:rPr lang="fr-FR" sz="1400" dirty="0"/>
              <a:t>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778813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6858000" cy="849313"/>
          </a:xfrm>
          <a:custGeom>
            <a:avLst/>
            <a:gdLst>
              <a:gd name="connsiteX0" fmla="*/ 0 w 6858000"/>
              <a:gd name="connsiteY0" fmla="*/ 0 h 849313"/>
              <a:gd name="connsiteX1" fmla="*/ 6858000 w 6858000"/>
              <a:gd name="connsiteY1" fmla="*/ 0 h 849313"/>
              <a:gd name="connsiteX2" fmla="*/ 6858000 w 6858000"/>
              <a:gd name="connsiteY2" fmla="*/ 849313 h 849313"/>
              <a:gd name="connsiteX3" fmla="*/ 0 w 6858000"/>
              <a:gd name="connsiteY3" fmla="*/ 849313 h 849313"/>
              <a:gd name="connsiteX4" fmla="*/ 0 w 6858000"/>
              <a:gd name="connsiteY4" fmla="*/ 0 h 849313"/>
              <a:gd name="connsiteX0" fmla="*/ 0 w 6858000"/>
              <a:gd name="connsiteY0" fmla="*/ 0 h 849313"/>
              <a:gd name="connsiteX1" fmla="*/ 6858000 w 6858000"/>
              <a:gd name="connsiteY1" fmla="*/ 0 h 849313"/>
              <a:gd name="connsiteX2" fmla="*/ 6858000 w 6858000"/>
              <a:gd name="connsiteY2" fmla="*/ 630238 h 849313"/>
              <a:gd name="connsiteX3" fmla="*/ 0 w 6858000"/>
              <a:gd name="connsiteY3" fmla="*/ 849313 h 849313"/>
              <a:gd name="connsiteX4" fmla="*/ 0 w 6858000"/>
              <a:gd name="connsiteY4" fmla="*/ 0 h 849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8000" h="849313">
                <a:moveTo>
                  <a:pt x="0" y="0"/>
                </a:moveTo>
                <a:lnTo>
                  <a:pt x="6858000" y="0"/>
                </a:lnTo>
                <a:lnTo>
                  <a:pt x="6858000" y="630238"/>
                </a:lnTo>
                <a:lnTo>
                  <a:pt x="0" y="849313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  <a:prstDash val="sys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3" name="Espace réservé du texte 9"/>
          <p:cNvSpPr txBox="1">
            <a:spLocks/>
          </p:cNvSpPr>
          <p:nvPr/>
        </p:nvSpPr>
        <p:spPr>
          <a:xfrm>
            <a:off x="0" y="128464"/>
            <a:ext cx="5373216" cy="432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indent="0" algn="l" defTabSz="914400" rtl="0" eaLnBrk="1" latinLnBrk="0" hangingPunct="1">
              <a:buNone/>
              <a:defRPr sz="16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Dylan Plain" pitchFamily="8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800" dirty="0" smtClean="0">
                <a:latin typeface="Kingthings Lupine" panose="02000000000000000000" pitchFamily="2" charset="0"/>
              </a:rPr>
              <a:t>AGIR, S’EXPRIMER, COMPRENDRE A TRAVERS LES ACTIVITES ARTISTIQUES</a:t>
            </a: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9616"/>
              </p:ext>
            </p:extLst>
          </p:nvPr>
        </p:nvGraphicFramePr>
        <p:xfrm>
          <a:off x="197850" y="2072680"/>
          <a:ext cx="6452189" cy="3749040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6452189"/>
              </a:tblGrid>
              <a:tr h="234026"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- C</a:t>
                      </a:r>
                      <a:r>
                        <a:rPr lang="fr-FR" sz="1200" dirty="0" smtClean="0"/>
                        <a:t>hoisir différents outils, médiums, supports en fonction d'un projet ou d'une consigne et les utiliser en adaptant son geste.</a:t>
                      </a:r>
                    </a:p>
                  </a:txBody>
                  <a:tcPr/>
                </a:tc>
              </a:tr>
              <a:tr h="23402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/>
                        <a:t>- P</a:t>
                      </a:r>
                      <a:r>
                        <a:rPr lang="fr-FR" sz="1200" dirty="0" smtClean="0"/>
                        <a:t>ratiquer le dessin pour représenter ou illustrer, en étant fidèle au réel ou à un modèle, ou en inventant.</a:t>
                      </a:r>
                    </a:p>
                  </a:txBody>
                  <a:tcPr/>
                </a:tc>
              </a:tr>
              <a:tr h="23402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/>
                        <a:t>- R</a:t>
                      </a:r>
                      <a:r>
                        <a:rPr lang="fr-FR" sz="1200" dirty="0" smtClean="0"/>
                        <a:t>éaliser une composition personnelle en reproduisant des graphismes. Créer des graphismes nouveaux.</a:t>
                      </a:r>
                    </a:p>
                  </a:txBody>
                  <a:tcPr/>
                </a:tc>
              </a:tr>
              <a:tr h="23402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/>
                        <a:t>- R</a:t>
                      </a:r>
                      <a:r>
                        <a:rPr lang="fr-FR" sz="1200" dirty="0" smtClean="0"/>
                        <a:t>éaliser des compositions plastiques, seul ou en petit groupe, en choisissant et combinant des matériaux, en réinvestissant des techniques et des procédés.</a:t>
                      </a:r>
                    </a:p>
                  </a:txBody>
                  <a:tcPr/>
                </a:tc>
              </a:tr>
              <a:tr h="23402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/>
                        <a:t>- A</a:t>
                      </a:r>
                      <a:r>
                        <a:rPr lang="fr-FR" sz="1200" dirty="0" smtClean="0"/>
                        <a:t>voir mémorisé un répertoire varié de comptines et de chansons et les interpréter de manière expressive.</a:t>
                      </a:r>
                    </a:p>
                  </a:txBody>
                  <a:tcPr/>
                </a:tc>
              </a:tr>
              <a:tr h="23402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/>
                        <a:t>- J</a:t>
                      </a:r>
                      <a:r>
                        <a:rPr lang="fr-FR" sz="1200" dirty="0" smtClean="0"/>
                        <a:t>ouer avec sa voix pour explorer des variantes de timbre, d'intensité, de hauteur, de nuance.</a:t>
                      </a:r>
                    </a:p>
                  </a:txBody>
                  <a:tcPr/>
                </a:tc>
              </a:tr>
              <a:tr h="23402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/>
                        <a:t>- R</a:t>
                      </a:r>
                      <a:r>
                        <a:rPr lang="fr-FR" sz="1200" dirty="0" smtClean="0"/>
                        <a:t>epérer et reproduire, corporellement ou avec des instruments, des formules rythmiques simples.</a:t>
                      </a:r>
                    </a:p>
                  </a:txBody>
                  <a:tcPr/>
                </a:tc>
              </a:tr>
              <a:tr h="23402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/>
                        <a:t>- D</a:t>
                      </a:r>
                      <a:r>
                        <a:rPr lang="fr-FR" sz="1200" dirty="0" smtClean="0"/>
                        <a:t>écrire une image, parler d'un extrait musical et exprimer son ressenti ou sa compréhension en utilisant un vocabulaire adapté.</a:t>
                      </a:r>
                    </a:p>
                  </a:txBody>
                  <a:tcPr/>
                </a:tc>
              </a:tr>
              <a:tr h="23402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/>
                        <a:t>- P</a:t>
                      </a:r>
                      <a:r>
                        <a:rPr lang="fr-FR" sz="1200" dirty="0" smtClean="0"/>
                        <a:t>roposer des solutions dans des situations de projet, de création, de résolution de problèmes, avec son corps, sa voix ou des objets sonores.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0" y="1424608"/>
            <a:ext cx="6857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fr-FR" sz="2000" dirty="0" smtClean="0">
                <a:latin typeface="Amandine" pitchFamily="2" charset="0"/>
              </a:rPr>
              <a:t>Ce qui est attendu des enfants </a:t>
            </a:r>
            <a:r>
              <a:rPr lang="fr-FR" sz="2000" u="sng" dirty="0" smtClean="0">
                <a:latin typeface="Amandine" pitchFamily="2" charset="0"/>
              </a:rPr>
              <a:t>en fin d’école maternelle </a:t>
            </a:r>
            <a:r>
              <a:rPr lang="fr-FR" sz="2000" dirty="0" smtClean="0">
                <a:latin typeface="Amandine" pitchFamily="2" charset="0"/>
              </a:rPr>
              <a:t>:</a:t>
            </a:r>
            <a:endParaRPr lang="fr-FR" sz="2000" dirty="0">
              <a:latin typeface="Amandine" pitchFamily="2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896" y="91952"/>
            <a:ext cx="1080120" cy="83283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439" y="6890383"/>
            <a:ext cx="4509120" cy="254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655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44624" y="128464"/>
            <a:ext cx="809329" cy="9721080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449288" y="128464"/>
            <a:ext cx="6355704" cy="972108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692696" y="180009"/>
            <a:ext cx="5976664" cy="961040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10"/>
          <p:cNvSpPr/>
          <p:nvPr/>
        </p:nvSpPr>
        <p:spPr>
          <a:xfrm>
            <a:off x="683170" y="157605"/>
            <a:ext cx="3393902" cy="402907"/>
          </a:xfrm>
          <a:custGeom>
            <a:avLst/>
            <a:gdLst>
              <a:gd name="connsiteX0" fmla="*/ 0 w 1800200"/>
              <a:gd name="connsiteY0" fmla="*/ 0 h 504056"/>
              <a:gd name="connsiteX1" fmla="*/ 1800200 w 1800200"/>
              <a:gd name="connsiteY1" fmla="*/ 0 h 504056"/>
              <a:gd name="connsiteX2" fmla="*/ 1800200 w 1800200"/>
              <a:gd name="connsiteY2" fmla="*/ 504056 h 504056"/>
              <a:gd name="connsiteX3" fmla="*/ 0 w 1800200"/>
              <a:gd name="connsiteY3" fmla="*/ 504056 h 504056"/>
              <a:gd name="connsiteX4" fmla="*/ 0 w 1800200"/>
              <a:gd name="connsiteY4" fmla="*/ 0 h 504056"/>
              <a:gd name="connsiteX0" fmla="*/ 0 w 2169577"/>
              <a:gd name="connsiteY0" fmla="*/ 0 h 504056"/>
              <a:gd name="connsiteX1" fmla="*/ 1800200 w 2169577"/>
              <a:gd name="connsiteY1" fmla="*/ 0 h 504056"/>
              <a:gd name="connsiteX2" fmla="*/ 2169567 w 2169577"/>
              <a:gd name="connsiteY2" fmla="*/ 275782 h 504056"/>
              <a:gd name="connsiteX3" fmla="*/ 1800200 w 2169577"/>
              <a:gd name="connsiteY3" fmla="*/ 504056 h 504056"/>
              <a:gd name="connsiteX4" fmla="*/ 0 w 2169577"/>
              <a:gd name="connsiteY4" fmla="*/ 504056 h 504056"/>
              <a:gd name="connsiteX5" fmla="*/ 0 w 216957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  <a:gd name="connsiteX0" fmla="*/ 0 w 2169567"/>
              <a:gd name="connsiteY0" fmla="*/ 0 h 504056"/>
              <a:gd name="connsiteX1" fmla="*/ 1800200 w 2169567"/>
              <a:gd name="connsiteY1" fmla="*/ 0 h 504056"/>
              <a:gd name="connsiteX2" fmla="*/ 2169567 w 2169567"/>
              <a:gd name="connsiteY2" fmla="*/ 275782 h 504056"/>
              <a:gd name="connsiteX3" fmla="*/ 1800200 w 2169567"/>
              <a:gd name="connsiteY3" fmla="*/ 504056 h 504056"/>
              <a:gd name="connsiteX4" fmla="*/ 0 w 2169567"/>
              <a:gd name="connsiteY4" fmla="*/ 504056 h 504056"/>
              <a:gd name="connsiteX5" fmla="*/ 0 w 2169567"/>
              <a:gd name="connsiteY5" fmla="*/ 0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9567" h="504056">
                <a:moveTo>
                  <a:pt x="0" y="0"/>
                </a:moveTo>
                <a:lnTo>
                  <a:pt x="1800200" y="0"/>
                </a:lnTo>
                <a:cubicBezTo>
                  <a:pt x="1988410" y="147490"/>
                  <a:pt x="1957544" y="118767"/>
                  <a:pt x="2169567" y="275782"/>
                </a:cubicBezTo>
                <a:lnTo>
                  <a:pt x="1800200" y="504056"/>
                </a:ln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 rot="16200000">
            <a:off x="-4290988" y="4997448"/>
            <a:ext cx="933485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ngthings Lupineless" pitchFamily="2" charset="0"/>
              </a:rPr>
              <a:t>AGIR ET S’EXPRIMER, COMPRENDRE A TRAVERS LES ACTIVITES ARTISTIQUES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ingthings Lupineless" pitchFamily="2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12" y="104350"/>
            <a:ext cx="656691" cy="506345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703269" y="129285"/>
            <a:ext cx="279511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2400" dirty="0" smtClean="0">
                <a:latin typeface="Amandine" pitchFamily="2" charset="0"/>
              </a:rPr>
              <a:t>Bilan des progrès</a:t>
            </a:r>
            <a:endParaRPr lang="fr-FR" sz="1400" dirty="0">
              <a:latin typeface="Amandine" pitchFamily="2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853952" y="818927"/>
            <a:ext cx="5815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mandine" pitchFamily="2" charset="0"/>
              </a:rPr>
              <a:t>Commentaires </a:t>
            </a:r>
            <a:r>
              <a:rPr lang="fr-FR" sz="2400" dirty="0" smtClean="0">
                <a:latin typeface="Amandine" pitchFamily="2" charset="0"/>
              </a:rPr>
              <a:t>de la maitresse :</a:t>
            </a:r>
            <a:endParaRPr lang="fr-FR" sz="2400" dirty="0">
              <a:latin typeface="Amandine" pitchFamily="2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853953" y="1424608"/>
            <a:ext cx="5815407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Arial Rounded MT Bold" panose="020F0704030504030204" pitchFamily="34" charset="0"/>
              </a:rPr>
              <a:t>Janvier 2018 :</a:t>
            </a:r>
          </a:p>
          <a:p>
            <a:r>
              <a:rPr lang="fr-FR" sz="1400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r>
              <a:rPr lang="fr-FR" sz="1400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r>
              <a:rPr lang="fr-FR" sz="1400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r>
              <a:rPr lang="fr-FR" sz="1400" dirty="0"/>
              <a:t>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fr-FR" sz="1400" dirty="0"/>
          </a:p>
        </p:txBody>
      </p:sp>
      <p:sp>
        <p:nvSpPr>
          <p:cNvPr id="15" name="ZoneTexte 14"/>
          <p:cNvSpPr txBox="1"/>
          <p:nvPr/>
        </p:nvSpPr>
        <p:spPr>
          <a:xfrm>
            <a:off x="773324" y="5745088"/>
            <a:ext cx="5815407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Arial Rounded MT Bold" panose="020F0704030504030204" pitchFamily="34" charset="0"/>
              </a:rPr>
              <a:t>Juin </a:t>
            </a:r>
            <a:r>
              <a:rPr lang="fr-FR" dirty="0" smtClean="0">
                <a:latin typeface="Arial Rounded MT Bold" panose="020F0704030504030204" pitchFamily="34" charset="0"/>
              </a:rPr>
              <a:t>2018 :</a:t>
            </a:r>
          </a:p>
          <a:p>
            <a:r>
              <a:rPr lang="fr-FR" sz="1400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r>
              <a:rPr lang="fr-FR" sz="1400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r>
              <a:rPr lang="fr-FR" sz="1400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r>
              <a:rPr lang="fr-FR" sz="1400" dirty="0"/>
              <a:t>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55530057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1846</Words>
  <Application>Microsoft Office PowerPoint</Application>
  <PresentationFormat>Format A4 (210 x 297 mm)</PresentationFormat>
  <Paragraphs>206</Paragraphs>
  <Slides>17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Gaelle</dc:creator>
  <cp:lastModifiedBy>Mysticlolly</cp:lastModifiedBy>
  <cp:revision>20</cp:revision>
  <cp:lastPrinted>2017-08-05T10:33:47Z</cp:lastPrinted>
  <dcterms:created xsi:type="dcterms:W3CDTF">2017-08-04T07:47:36Z</dcterms:created>
  <dcterms:modified xsi:type="dcterms:W3CDTF">2017-08-05T12:04:05Z</dcterms:modified>
</cp:coreProperties>
</file>