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8" r:id="rId3"/>
    <p:sldId id="258" r:id="rId4"/>
    <p:sldId id="264" r:id="rId5"/>
    <p:sldId id="265" r:id="rId6"/>
    <p:sldId id="266" r:id="rId7"/>
    <p:sldId id="267" r:id="rId8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3" autoAdjust="0"/>
    <p:restoredTop sz="94660"/>
  </p:normalViewPr>
  <p:slideViewPr>
    <p:cSldViewPr>
      <p:cViewPr>
        <p:scale>
          <a:sx n="80" d="100"/>
          <a:sy n="80" d="100"/>
        </p:scale>
        <p:origin x="-3270" y="1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r">
              <a:defRPr sz="1300"/>
            </a:lvl1pPr>
          </a:lstStyle>
          <a:p>
            <a:fld id="{3B0A4830-4249-4985-88D4-A45FA4F81BF5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7" tIns="47779" rIns="95557" bIns="4777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7" tIns="47779" rIns="95557" bIns="4777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r">
              <a:defRPr sz="1300"/>
            </a:lvl1pPr>
          </a:lstStyle>
          <a:p>
            <a:fld id="{10C4037A-85D9-4B09-BA6F-BDE1253A9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57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-15552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052736" y="6232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Liste des mots</a:t>
            </a:r>
            <a:r>
              <a:rPr lang="fr-FR" sz="1800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 à connaitre</a:t>
            </a:r>
            <a:endParaRPr lang="fr-FR" sz="180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" name="Ellipse 7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 rot="20976963">
            <a:off x="111291" y="61296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396184"/>
            <a:ext cx="1512168" cy="7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4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37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376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34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4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-15552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396184"/>
            <a:ext cx="1512168" cy="731875"/>
          </a:xfrm>
          <a:prstGeom prst="rect">
            <a:avLst/>
          </a:prstGeom>
        </p:spPr>
      </p:pic>
      <p:sp>
        <p:nvSpPr>
          <p:cNvPr id="23" name="ZoneTexte 22"/>
          <p:cNvSpPr txBox="1"/>
          <p:nvPr userDrawn="1"/>
        </p:nvSpPr>
        <p:spPr>
          <a:xfrm>
            <a:off x="1052736" y="6232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Liste des mots</a:t>
            </a:r>
            <a:r>
              <a:rPr lang="fr-FR" sz="1800" u="non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 à connaitre</a:t>
            </a:r>
            <a:endParaRPr lang="fr-FR" sz="180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" name="Ellipse 7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 rot="20976963">
            <a:off x="111291" y="61296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52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4" y="165726"/>
            <a:ext cx="5559127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/>
              <a:t>Les mots de mes dictées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71"/>
          <a:stretch/>
        </p:blipFill>
        <p:spPr>
          <a:xfrm>
            <a:off x="2400104" y="1189689"/>
            <a:ext cx="2057791" cy="2989275"/>
          </a:xfrm>
          <a:prstGeom prst="rect">
            <a:avLst/>
          </a:prstGeom>
        </p:spPr>
      </p:pic>
      <p:sp>
        <p:nvSpPr>
          <p:cNvPr id="7" name="Ellipse 6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 rot="20976963">
            <a:off x="111291" y="61296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Cm1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CM2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9" name="ZoneTexte 1"/>
          <p:cNvSpPr txBox="1"/>
          <p:nvPr userDrawn="1"/>
        </p:nvSpPr>
        <p:spPr>
          <a:xfrm>
            <a:off x="5519438" y="9721640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dirty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</a:p>
        </p:txBody>
      </p:sp>
    </p:spTree>
    <p:extLst>
      <p:ext uri="{BB962C8B-B14F-4D97-AF65-F5344CB8AC3E}">
        <p14:creationId xmlns:p14="http://schemas.microsoft.com/office/powerpoint/2010/main" val="75586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29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57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91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04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11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29/08/2017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03676" y="9720768"/>
            <a:ext cx="1872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bg1"/>
                </a:solidFill>
              </a:rPr>
              <a:t>http://www.mysticlolly-leblog.fr</a:t>
            </a:r>
          </a:p>
        </p:txBody>
      </p:sp>
    </p:spTree>
    <p:extLst>
      <p:ext uri="{BB962C8B-B14F-4D97-AF65-F5344CB8AC3E}">
        <p14:creationId xmlns:p14="http://schemas.microsoft.com/office/powerpoint/2010/main" val="346695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Les mots de mes dictées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8263" y="4273689"/>
            <a:ext cx="65290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dirty="0">
                <a:latin typeface="Agent Orange" panose="00000400000000000000" pitchFamily="2" charset="0"/>
                <a:cs typeface="Agent Orange" panose="00000400000000000000" pitchFamily="2" charset="0"/>
              </a:rPr>
              <a:t>Ce livret appartient </a:t>
            </a:r>
            <a:endParaRPr lang="fr-FR" sz="2800" dirty="0" smtClean="0">
              <a:latin typeface="Agent Orange" panose="00000400000000000000" pitchFamily="2" charset="0"/>
              <a:cs typeface="Agent Orange" panose="000004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28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a </a:t>
            </a:r>
            <a:r>
              <a:rPr lang="fr-FR" sz="32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:</a:t>
            </a:r>
          </a:p>
          <a:p>
            <a:pPr algn="ctr">
              <a:lnSpc>
                <a:spcPct val="150000"/>
              </a:lnSpc>
            </a:pPr>
            <a:endParaRPr lang="fr-FR" sz="3200" dirty="0">
              <a:latin typeface="Agent Orange" panose="00000400000000000000" pitchFamily="2" charset="0"/>
              <a:cs typeface="Agent Orange" panose="000004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Nom : </a:t>
            </a:r>
            <a:r>
              <a:rPr lang="fr-FR" sz="2400" dirty="0" smtClean="0">
                <a:cs typeface="Agent Orange" panose="00000400000000000000" pitchFamily="2" charset="0"/>
              </a:rPr>
              <a:t>_____________________</a:t>
            </a:r>
            <a:endParaRPr lang="fr-FR" sz="2400" dirty="0">
              <a:cs typeface="Agent Orange" panose="00000400000000000000" pitchFamily="2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gent Orange" panose="00000400000000000000" pitchFamily="2" charset="0"/>
              <a:cs typeface="Agent Orange" panose="000004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2400" dirty="0" err="1" smtClean="0">
                <a:latin typeface="Agent Orange" panose="00000400000000000000" pitchFamily="2" charset="0"/>
                <a:cs typeface="Agent Orange" panose="00000400000000000000" pitchFamily="2" charset="0"/>
              </a:rPr>
              <a:t>Prenom</a:t>
            </a:r>
            <a:r>
              <a:rPr lang="fr-FR" sz="2400" dirty="0" smtClean="0">
                <a:latin typeface="Agent Orange" panose="00000400000000000000" pitchFamily="2" charset="0"/>
                <a:cs typeface="Agent Orange" panose="00000400000000000000" pitchFamily="2" charset="0"/>
              </a:rPr>
              <a:t> : </a:t>
            </a:r>
            <a:r>
              <a:rPr lang="fr-FR" sz="2400" dirty="0" smtClean="0">
                <a:cs typeface="Agent Orange" panose="00000400000000000000" pitchFamily="2" charset="0"/>
              </a:rPr>
              <a:t>__________________________</a:t>
            </a:r>
            <a:endParaRPr lang="fr-FR" sz="2400" dirty="0">
              <a:latin typeface="Agent Orange" panose="00000400000000000000" pitchFamily="2" charset="0"/>
              <a:cs typeface="Agent Orange" panose="00000400000000000000" pitchFamily="2" charset="0"/>
            </a:endParaRPr>
          </a:p>
          <a:p>
            <a:pPr algn="ctr">
              <a:lnSpc>
                <a:spcPct val="150000"/>
              </a:lnSpc>
            </a:pPr>
            <a:endParaRPr lang="fr-FR" sz="3200" dirty="0">
              <a:latin typeface="Agent Orange" panose="00000400000000000000" pitchFamily="2" charset="0"/>
              <a:cs typeface="Agent Orange" panose="00000400000000000000" pitchFamily="2" charset="0"/>
            </a:endParaRPr>
          </a:p>
          <a:p>
            <a:pPr algn="ctr">
              <a:lnSpc>
                <a:spcPct val="150000"/>
              </a:lnSpc>
            </a:pPr>
            <a:endParaRPr lang="fr-FR" sz="3200" dirty="0">
              <a:latin typeface="Agent Orange" panose="00000400000000000000" pitchFamily="2" charset="0"/>
              <a:cs typeface="Agent Orang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88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xmlns="" id="{6BA1058F-4C96-41F5-A8E2-4ADBDBFCC9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FEEB995A-D023-4B6E-AFAE-8E1551B01FF6}"/>
              </a:ext>
            </a:extLst>
          </p:cNvPr>
          <p:cNvSpPr txBox="1"/>
          <p:nvPr/>
        </p:nvSpPr>
        <p:spPr>
          <a:xfrm>
            <a:off x="77019" y="4016896"/>
            <a:ext cx="6529088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V</a:t>
            </a:r>
            <a:r>
              <a:rPr lang="fr-FR" sz="1400" dirty="0">
                <a:latin typeface="+mj-lt"/>
              </a:rPr>
              <a:t>oici tous les mots que tu auras à apprendre au cours de ton année et que tu retrouveras dans les dictées quotidiennes et les dictées bilans.</a:t>
            </a:r>
          </a:p>
          <a:p>
            <a:pPr algn="just">
              <a:lnSpc>
                <a:spcPct val="150000"/>
              </a:lnSpc>
            </a:pPr>
            <a:r>
              <a:rPr lang="fr-FR" sz="1400" dirty="0">
                <a:latin typeface="+mj-lt"/>
              </a:rPr>
              <a:t>Les dictées quotidiennes nous serviront d’entrainement et de préparation aux dictées bilans.</a:t>
            </a:r>
          </a:p>
          <a:p>
            <a:pPr algn="just">
              <a:lnSpc>
                <a:spcPct val="150000"/>
              </a:lnSpc>
            </a:pPr>
            <a:r>
              <a:rPr lang="fr-FR" sz="1400" dirty="0">
                <a:latin typeface="+mj-lt"/>
              </a:rPr>
              <a:t>Voici comment ton travail va s’organiser au fur et à mesure de la semaine:</a:t>
            </a:r>
          </a:p>
          <a:p>
            <a:pPr algn="just">
              <a:lnSpc>
                <a:spcPct val="150000"/>
              </a:lnSpc>
            </a:pPr>
            <a:r>
              <a:rPr lang="fr-FR" sz="1400" dirty="0">
                <a:latin typeface="+mj-lt"/>
              </a:rPr>
              <a:t>La première colonne de mots est à apprendre pour le</a:t>
            </a:r>
            <a:r>
              <a:rPr lang="fr-FR" sz="1400" b="1" dirty="0">
                <a:latin typeface="+mj-lt"/>
              </a:rPr>
              <a:t> lundi</a:t>
            </a:r>
            <a:r>
              <a:rPr lang="fr-FR" sz="1400" dirty="0">
                <a:latin typeface="+mj-lt"/>
              </a:rPr>
              <a:t>, la 2</a:t>
            </a:r>
            <a:r>
              <a:rPr lang="fr-FR" sz="1400" baseline="30000" dirty="0">
                <a:latin typeface="+mj-lt"/>
              </a:rPr>
              <a:t>e</a:t>
            </a:r>
            <a:r>
              <a:rPr lang="fr-FR" sz="1400" dirty="0">
                <a:latin typeface="+mj-lt"/>
              </a:rPr>
              <a:t> colonne pour le </a:t>
            </a:r>
            <a:r>
              <a:rPr lang="fr-FR" sz="1400" b="1" dirty="0">
                <a:latin typeface="+mj-lt"/>
              </a:rPr>
              <a:t>mardi</a:t>
            </a:r>
            <a:r>
              <a:rPr lang="fr-FR" sz="1400" dirty="0">
                <a:latin typeface="+mj-lt"/>
              </a:rPr>
              <a:t>, le 3</a:t>
            </a:r>
            <a:r>
              <a:rPr lang="fr-FR" sz="1400" baseline="30000" dirty="0">
                <a:latin typeface="+mj-lt"/>
              </a:rPr>
              <a:t>e</a:t>
            </a:r>
            <a:r>
              <a:rPr lang="fr-FR" sz="1400" dirty="0">
                <a:latin typeface="+mj-lt"/>
              </a:rPr>
              <a:t> pour le </a:t>
            </a:r>
            <a:r>
              <a:rPr lang="fr-FR" sz="1400" b="1" dirty="0">
                <a:latin typeface="+mj-lt"/>
              </a:rPr>
              <a:t>jeudi</a:t>
            </a:r>
            <a:r>
              <a:rPr lang="fr-FR" sz="1400" dirty="0">
                <a:latin typeface="+mj-lt"/>
              </a:rPr>
              <a:t>. Pour le </a:t>
            </a:r>
            <a:r>
              <a:rPr lang="fr-FR" sz="1400" b="1" dirty="0">
                <a:latin typeface="+mj-lt"/>
              </a:rPr>
              <a:t>vendredi</a:t>
            </a:r>
            <a:r>
              <a:rPr lang="fr-FR" sz="1400" dirty="0">
                <a:latin typeface="+mj-lt"/>
              </a:rPr>
              <a:t>, tu révises tous les mots pour la dictée bilan. A chaque fois que tu apprends une nouvelle colonne de mots, tu écris à côté la nature du mot (tu peux t’aider d’un dictionnaire):</a:t>
            </a:r>
          </a:p>
          <a:p>
            <a:pPr algn="just">
              <a:lnSpc>
                <a:spcPct val="150000"/>
              </a:lnSpc>
            </a:pPr>
            <a:r>
              <a:rPr lang="fr-FR" sz="1400" dirty="0" smtClean="0">
                <a:latin typeface="+mj-lt"/>
              </a:rPr>
              <a:t>N : </a:t>
            </a:r>
            <a:r>
              <a:rPr lang="fr-FR" sz="1400" dirty="0">
                <a:latin typeface="+mj-lt"/>
              </a:rPr>
              <a:t>nom		</a:t>
            </a:r>
            <a:r>
              <a:rPr lang="fr-FR" sz="1400" dirty="0" err="1" smtClean="0">
                <a:latin typeface="+mj-lt"/>
              </a:rPr>
              <a:t>inv</a:t>
            </a:r>
            <a:r>
              <a:rPr lang="fr-FR" sz="1400" dirty="0" smtClean="0">
                <a:latin typeface="+mj-lt"/>
              </a:rPr>
              <a:t> : mot invariable</a:t>
            </a:r>
            <a:endParaRPr lang="fr-FR" sz="1400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fr-FR" sz="1400" dirty="0" err="1" smtClean="0">
                <a:latin typeface="+mj-lt"/>
              </a:rPr>
              <a:t>Adj</a:t>
            </a:r>
            <a:r>
              <a:rPr lang="fr-FR" sz="1400" dirty="0" smtClean="0">
                <a:latin typeface="+mj-lt"/>
              </a:rPr>
              <a:t> : </a:t>
            </a:r>
            <a:r>
              <a:rPr lang="fr-FR" sz="1400" dirty="0">
                <a:latin typeface="+mj-lt"/>
              </a:rPr>
              <a:t>adjectif		</a:t>
            </a:r>
            <a:r>
              <a:rPr lang="fr-FR" sz="1400" dirty="0" smtClean="0">
                <a:latin typeface="+mj-lt"/>
              </a:rPr>
              <a:t>V : </a:t>
            </a:r>
            <a:r>
              <a:rPr lang="fr-FR" sz="1400" dirty="0">
                <a:latin typeface="+mj-lt"/>
              </a:rPr>
              <a:t>verbe</a:t>
            </a:r>
          </a:p>
          <a:p>
            <a:pPr algn="just">
              <a:lnSpc>
                <a:spcPct val="150000"/>
              </a:lnSpc>
            </a:pPr>
            <a:endParaRPr lang="fr-FR" sz="1200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fr-FR" sz="1400" b="1" dirty="0">
                <a:latin typeface="+mj-lt"/>
              </a:rPr>
              <a:t>Pour bien apprendre tes mots</a:t>
            </a:r>
            <a:r>
              <a:rPr lang="fr-FR" sz="1400" dirty="0">
                <a:latin typeface="+mj-lt"/>
              </a:rPr>
              <a:t>, tu peux/dois: les lire, les écrire, les épeler, les utiliser dans une phrase. Tu peux aussi demander à quelqu’un de te les dicter! Et si tu ne connais pas un mot, cherche dans le dictionnaire son sens!</a:t>
            </a:r>
          </a:p>
          <a:p>
            <a:pPr algn="just">
              <a:lnSpc>
                <a:spcPct val="150000"/>
              </a:lnSpc>
            </a:pPr>
            <a:endParaRPr lang="fr-FR" sz="1400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fr-FR" sz="1400" u="sng" dirty="0">
                <a:latin typeface="+mj-lt"/>
              </a:rPr>
              <a:t>Petit conseil</a:t>
            </a:r>
            <a:r>
              <a:rPr lang="fr-FR" sz="1400" dirty="0">
                <a:latin typeface="+mj-lt"/>
              </a:rPr>
              <a:t>: n’attends pas pour apprendre tes </a:t>
            </a:r>
            <a:r>
              <a:rPr lang="fr-FR" sz="1400" dirty="0" smtClean="0">
                <a:latin typeface="+mj-lt"/>
              </a:rPr>
              <a:t>mots ! </a:t>
            </a:r>
            <a:r>
              <a:rPr lang="fr-FR" sz="1400" dirty="0">
                <a:latin typeface="+mj-lt"/>
              </a:rPr>
              <a:t>Tu dois tous les connaitre pour le </a:t>
            </a:r>
            <a:r>
              <a:rPr lang="fr-FR" sz="1400" dirty="0" smtClean="0">
                <a:latin typeface="+mj-lt"/>
              </a:rPr>
              <a:t>vendredi, mais </a:t>
            </a:r>
            <a:r>
              <a:rPr lang="fr-FR" sz="1400" dirty="0">
                <a:latin typeface="+mj-lt"/>
              </a:rPr>
              <a:t>tu peux les apprendre </a:t>
            </a:r>
            <a:r>
              <a:rPr lang="fr-FR" sz="1400" dirty="0" smtClean="0">
                <a:latin typeface="+mj-lt"/>
              </a:rPr>
              <a:t>avant ! </a:t>
            </a:r>
            <a:r>
              <a:rPr lang="fr-FR" sz="1400" dirty="0">
                <a:latin typeface="+mj-lt"/>
              </a:rPr>
              <a:t>Organise ton </a:t>
            </a:r>
            <a:r>
              <a:rPr lang="fr-FR" sz="1400" dirty="0" smtClean="0">
                <a:latin typeface="+mj-lt"/>
              </a:rPr>
              <a:t>travail</a:t>
            </a:r>
            <a:r>
              <a:rPr lang="fr-FR" sz="1400" dirty="0">
                <a:latin typeface="+mj-lt"/>
              </a:rPr>
              <a:t> </a:t>
            </a:r>
            <a:r>
              <a:rPr lang="fr-FR" sz="1400" dirty="0" smtClean="0">
                <a:latin typeface="+mj-lt"/>
                <a:sym typeface="Wingdings" panose="05000000000000000000" pitchFamily="2" charset="2"/>
              </a:rPr>
              <a:t></a:t>
            </a:r>
            <a:endParaRPr lang="fr-F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034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Dictées de la période 1</a:t>
            </a:r>
          </a:p>
        </p:txBody>
      </p:sp>
      <p:sp>
        <p:nvSpPr>
          <p:cNvPr id="40" name="Carré corné 39"/>
          <p:cNvSpPr/>
          <p:nvPr/>
        </p:nvSpPr>
        <p:spPr>
          <a:xfrm>
            <a:off x="224644" y="1503554"/>
            <a:ext cx="6444716" cy="1027015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400527" y="1536654"/>
            <a:ext cx="6124817" cy="1200329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bâtiment….	</a:t>
            </a:r>
          </a:p>
          <a:p>
            <a:pPr algn="just">
              <a:defRPr/>
            </a:pPr>
            <a:r>
              <a:rPr lang="fr-FR" sz="1200" dirty="0"/>
              <a:t>aujourd’hui….</a:t>
            </a:r>
          </a:p>
          <a:p>
            <a:pPr algn="just">
              <a:defRPr/>
            </a:pPr>
            <a:r>
              <a:rPr lang="fr-FR" sz="1200" dirty="0"/>
              <a:t>scolaire…..</a:t>
            </a:r>
          </a:p>
          <a:p>
            <a:pPr algn="just">
              <a:defRPr/>
            </a:pPr>
            <a:r>
              <a:rPr lang="fr-FR" sz="1200" dirty="0"/>
              <a:t>maternel/maternelle…..</a:t>
            </a:r>
          </a:p>
          <a:p>
            <a:pPr algn="just">
              <a:defRPr/>
            </a:pPr>
            <a:r>
              <a:rPr lang="fr-FR" sz="1200" dirty="0"/>
              <a:t>nouveau/nouveaux…..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institutrice….</a:t>
            </a:r>
          </a:p>
          <a:p>
            <a:pPr algn="just">
              <a:defRPr/>
            </a:pPr>
            <a:r>
              <a:rPr lang="fr-FR" sz="1200" dirty="0"/>
              <a:t>exercice…..</a:t>
            </a:r>
          </a:p>
          <a:p>
            <a:pPr algn="just">
              <a:defRPr/>
            </a:pPr>
            <a:r>
              <a:rPr lang="fr-FR" sz="1200" dirty="0"/>
              <a:t>quelques….</a:t>
            </a:r>
          </a:p>
          <a:p>
            <a:pPr algn="just">
              <a:defRPr/>
            </a:pPr>
            <a:r>
              <a:rPr lang="fr-FR" sz="1200" dirty="0"/>
              <a:t>gymnase….</a:t>
            </a:r>
          </a:p>
          <a:p>
            <a:pPr algn="just">
              <a:defRPr/>
            </a:pPr>
            <a:r>
              <a:rPr lang="fr-FR" sz="1200" dirty="0"/>
              <a:t>avant….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expliquer….</a:t>
            </a:r>
          </a:p>
          <a:p>
            <a:pPr algn="just">
              <a:defRPr/>
            </a:pPr>
            <a:r>
              <a:rPr lang="fr-FR" sz="1200" dirty="0"/>
              <a:t>éducation….</a:t>
            </a:r>
          </a:p>
          <a:p>
            <a:pPr algn="just">
              <a:defRPr/>
            </a:pPr>
            <a:r>
              <a:rPr lang="fr-FR" sz="1200" dirty="0"/>
              <a:t>toujours….</a:t>
            </a:r>
          </a:p>
          <a:p>
            <a:pPr algn="just">
              <a:defRPr/>
            </a:pPr>
            <a:r>
              <a:rPr lang="fr-FR" sz="1200" dirty="0"/>
              <a:t>physique….</a:t>
            </a:r>
          </a:p>
          <a:p>
            <a:pPr algn="just">
              <a:defRPr/>
            </a:pPr>
            <a:r>
              <a:rPr lang="fr-FR" sz="1200" dirty="0"/>
              <a:t>bien….</a:t>
            </a:r>
          </a:p>
        </p:txBody>
      </p:sp>
      <p:sp>
        <p:nvSpPr>
          <p:cNvPr id="73" name="Carré corné 72"/>
          <p:cNvSpPr/>
          <p:nvPr/>
        </p:nvSpPr>
        <p:spPr>
          <a:xfrm>
            <a:off x="224644" y="2756756"/>
            <a:ext cx="6444716" cy="11174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76736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644098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7"/>
            <a:ext cx="6410780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41612" y="5794517"/>
            <a:ext cx="6410780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457056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52906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3" y="7184901"/>
            <a:ext cx="6376845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97216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960071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62862" y="8735071"/>
            <a:ext cx="6516726" cy="119470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dirty="0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409384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45555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8126BC1-64E6-4952-B8B6-AA868578E6D7}"/>
              </a:ext>
            </a:extLst>
          </p:cNvPr>
          <p:cNvSpPr txBox="1"/>
          <p:nvPr/>
        </p:nvSpPr>
        <p:spPr>
          <a:xfrm>
            <a:off x="510607" y="2888576"/>
            <a:ext cx="6124817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de travers…..</a:t>
            </a:r>
          </a:p>
          <a:p>
            <a:pPr algn="just">
              <a:defRPr/>
            </a:pPr>
            <a:r>
              <a:rPr lang="fr-FR" sz="1200" dirty="0"/>
              <a:t>mettre….</a:t>
            </a:r>
          </a:p>
          <a:p>
            <a:pPr algn="just">
              <a:defRPr/>
            </a:pPr>
            <a:r>
              <a:rPr lang="fr-FR" sz="1200" dirty="0"/>
              <a:t>culotte….</a:t>
            </a:r>
          </a:p>
          <a:p>
            <a:pPr algn="just">
              <a:defRPr/>
            </a:pPr>
            <a:r>
              <a:rPr lang="fr-FR" sz="1200" dirty="0"/>
              <a:t>pied….</a:t>
            </a:r>
          </a:p>
          <a:p>
            <a:pPr algn="just">
              <a:defRPr/>
            </a:pPr>
            <a:r>
              <a:rPr lang="fr-FR" sz="1200" dirty="0"/>
              <a:t>couronne….</a:t>
            </a:r>
          </a:p>
          <a:p>
            <a:pPr algn="just">
              <a:defRPr/>
            </a:pPr>
            <a:r>
              <a:rPr lang="fr-FR" sz="1200" dirty="0"/>
              <a:t>l’intérieur….</a:t>
            </a:r>
          </a:p>
          <a:p>
            <a:pPr algn="just">
              <a:defRPr/>
            </a:pPr>
            <a:r>
              <a:rPr lang="fr-FR" sz="1200" dirty="0"/>
              <a:t>botte…</a:t>
            </a:r>
          </a:p>
          <a:p>
            <a:pPr algn="just">
              <a:defRPr/>
            </a:pPr>
            <a:r>
              <a:rPr lang="fr-FR" sz="1200" dirty="0"/>
              <a:t>pantoufle….</a:t>
            </a:r>
          </a:p>
          <a:p>
            <a:pPr algn="just">
              <a:defRPr/>
            </a:pPr>
            <a:r>
              <a:rPr lang="fr-FR" sz="1200" dirty="0"/>
              <a:t>patauger….</a:t>
            </a:r>
          </a:p>
          <a:p>
            <a:pPr algn="just">
              <a:defRPr/>
            </a:pPr>
            <a:r>
              <a:rPr lang="fr-FR" sz="1200" dirty="0"/>
              <a:t>chaussette….</a:t>
            </a:r>
          </a:p>
          <a:p>
            <a:pPr algn="just">
              <a:defRPr/>
            </a:pPr>
            <a:r>
              <a:rPr lang="fr-FR" sz="1200" dirty="0"/>
              <a:t>contrariant….</a:t>
            </a:r>
          </a:p>
          <a:p>
            <a:pPr algn="just">
              <a:defRPr/>
            </a:pPr>
            <a:r>
              <a:rPr lang="fr-FR" sz="1200" dirty="0"/>
              <a:t>très…</a:t>
            </a:r>
          </a:p>
          <a:p>
            <a:pPr algn="just">
              <a:defRPr/>
            </a:pPr>
            <a:r>
              <a:rPr lang="fr-FR" sz="1200" dirty="0"/>
              <a:t>parfois….</a:t>
            </a:r>
          </a:p>
          <a:p>
            <a:pPr algn="just">
              <a:defRPr/>
            </a:pPr>
            <a:r>
              <a:rPr lang="fr-FR" sz="1200" dirty="0"/>
              <a:t>toujours…</a:t>
            </a:r>
          </a:p>
          <a:p>
            <a:pPr algn="just">
              <a:defRPr/>
            </a:pPr>
            <a:r>
              <a:rPr lang="fr-FR" sz="1200" dirty="0"/>
              <a:t>à l’envers….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D63340A4-CF15-4FA3-AA15-5AA2F625EC8B}"/>
              </a:ext>
            </a:extLst>
          </p:cNvPr>
          <p:cNvSpPr txBox="1"/>
          <p:nvPr/>
        </p:nvSpPr>
        <p:spPr>
          <a:xfrm>
            <a:off x="476672" y="4347827"/>
            <a:ext cx="6124817" cy="1200329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la terre….</a:t>
            </a:r>
          </a:p>
          <a:p>
            <a:pPr algn="just">
              <a:defRPr/>
            </a:pPr>
            <a:r>
              <a:rPr lang="fr-FR" sz="1200" dirty="0"/>
              <a:t>réchauffer….</a:t>
            </a:r>
          </a:p>
          <a:p>
            <a:pPr algn="just">
              <a:defRPr/>
            </a:pPr>
            <a:r>
              <a:rPr lang="fr-FR" sz="1200" dirty="0"/>
              <a:t>végétal(e)….</a:t>
            </a:r>
          </a:p>
          <a:p>
            <a:pPr algn="just">
              <a:defRPr/>
            </a:pPr>
            <a:r>
              <a:rPr lang="fr-FR" sz="1200" dirty="0"/>
              <a:t>dès que….</a:t>
            </a:r>
          </a:p>
          <a:p>
            <a:pPr algn="just">
              <a:defRPr/>
            </a:pPr>
            <a:r>
              <a:rPr lang="fr-FR" sz="1200" dirty="0"/>
              <a:t>redémarrer….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précédent(e)….</a:t>
            </a:r>
          </a:p>
          <a:p>
            <a:pPr algn="just">
              <a:defRPr/>
            </a:pPr>
            <a:r>
              <a:rPr lang="fr-FR" sz="1200" dirty="0"/>
              <a:t>un minéral/des minéraux…</a:t>
            </a:r>
          </a:p>
          <a:p>
            <a:pPr algn="just">
              <a:defRPr/>
            </a:pPr>
            <a:r>
              <a:rPr lang="fr-FR" sz="1200" dirty="0"/>
              <a:t>un bourgeon….</a:t>
            </a:r>
          </a:p>
          <a:p>
            <a:pPr algn="just">
              <a:defRPr/>
            </a:pPr>
            <a:r>
              <a:rPr lang="fr-FR" sz="1200" dirty="0"/>
              <a:t>alors…</a:t>
            </a:r>
          </a:p>
          <a:p>
            <a:pPr algn="just">
              <a:defRPr/>
            </a:pPr>
            <a:r>
              <a:rPr lang="fr-FR" sz="1200" dirty="0"/>
              <a:t>nutritif/nutritive….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précédent(e)…</a:t>
            </a:r>
          </a:p>
          <a:p>
            <a:pPr algn="just">
              <a:defRPr/>
            </a:pPr>
            <a:r>
              <a:rPr lang="fr-FR" sz="1200" dirty="0"/>
              <a:t>surtout…</a:t>
            </a:r>
          </a:p>
          <a:p>
            <a:pPr algn="just">
              <a:defRPr/>
            </a:pPr>
            <a:r>
              <a:rPr lang="fr-FR" sz="1200" dirty="0"/>
              <a:t>feuille….</a:t>
            </a:r>
          </a:p>
          <a:p>
            <a:pPr algn="just">
              <a:defRPr/>
            </a:pPr>
            <a:r>
              <a:rPr lang="fr-FR" sz="1200" dirty="0"/>
              <a:t>accumulé(e)….</a:t>
            </a:r>
          </a:p>
          <a:p>
            <a:pPr algn="just">
              <a:defRPr/>
            </a:pPr>
            <a:r>
              <a:rPr lang="fr-FR" sz="1200" dirty="0"/>
              <a:t>naissance….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A5FFA746-0B2B-4525-8E41-62182FAA7F93}"/>
              </a:ext>
            </a:extLst>
          </p:cNvPr>
          <p:cNvSpPr txBox="1"/>
          <p:nvPr/>
        </p:nvSpPr>
        <p:spPr>
          <a:xfrm>
            <a:off x="544543" y="5868633"/>
            <a:ext cx="6124817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demain….</a:t>
            </a:r>
          </a:p>
          <a:p>
            <a:pPr algn="just">
              <a:defRPr/>
            </a:pPr>
            <a:r>
              <a:rPr lang="fr-FR" sz="1200" dirty="0"/>
              <a:t>emmener….</a:t>
            </a:r>
          </a:p>
          <a:p>
            <a:pPr algn="just">
              <a:defRPr/>
            </a:pPr>
            <a:r>
              <a:rPr lang="fr-FR" sz="1200" dirty="0"/>
              <a:t>le zoo….</a:t>
            </a:r>
          </a:p>
          <a:p>
            <a:pPr algn="just">
              <a:defRPr/>
            </a:pPr>
            <a:r>
              <a:rPr lang="fr-FR" sz="1200" dirty="0"/>
              <a:t>lointain(e)….</a:t>
            </a:r>
          </a:p>
          <a:p>
            <a:pPr algn="just">
              <a:defRPr/>
            </a:pPr>
            <a:r>
              <a:rPr lang="fr-FR" sz="1200" dirty="0"/>
              <a:t>blanc/blanche….</a:t>
            </a:r>
          </a:p>
          <a:p>
            <a:pPr algn="just">
              <a:defRPr/>
            </a:pPr>
            <a:r>
              <a:rPr lang="fr-FR" sz="1200" dirty="0"/>
              <a:t>nourriture….</a:t>
            </a:r>
          </a:p>
          <a:p>
            <a:pPr algn="just">
              <a:defRPr/>
            </a:pPr>
            <a:r>
              <a:rPr lang="fr-FR" sz="1200" dirty="0"/>
              <a:t>un peu de ….</a:t>
            </a:r>
          </a:p>
          <a:p>
            <a:pPr algn="just">
              <a:defRPr/>
            </a:pPr>
            <a:r>
              <a:rPr lang="fr-FR" sz="1200" dirty="0"/>
              <a:t>ceux-là….</a:t>
            </a:r>
          </a:p>
          <a:p>
            <a:pPr algn="just">
              <a:defRPr/>
            </a:pPr>
            <a:r>
              <a:rPr lang="fr-FR" sz="1200" dirty="0"/>
              <a:t>clown…</a:t>
            </a:r>
          </a:p>
          <a:p>
            <a:pPr algn="just">
              <a:defRPr/>
            </a:pPr>
            <a:r>
              <a:rPr lang="fr-FR" sz="1200" dirty="0"/>
              <a:t>vraiment…</a:t>
            </a:r>
          </a:p>
          <a:p>
            <a:pPr algn="just">
              <a:defRPr/>
            </a:pPr>
            <a:r>
              <a:rPr lang="fr-FR" sz="1200" dirty="0"/>
              <a:t>un animal….</a:t>
            </a:r>
          </a:p>
          <a:p>
            <a:pPr algn="just">
              <a:defRPr/>
            </a:pPr>
            <a:r>
              <a:rPr lang="fr-FR" sz="1200" dirty="0"/>
              <a:t>se chamailler….</a:t>
            </a:r>
          </a:p>
          <a:p>
            <a:pPr algn="just">
              <a:defRPr/>
            </a:pPr>
            <a:r>
              <a:rPr lang="fr-FR" sz="1200" dirty="0"/>
              <a:t>apprécier….</a:t>
            </a:r>
          </a:p>
          <a:p>
            <a:pPr algn="just">
              <a:defRPr/>
            </a:pPr>
            <a:r>
              <a:rPr lang="fr-FR" sz="1200" dirty="0"/>
              <a:t>une pitrerie….</a:t>
            </a:r>
          </a:p>
          <a:p>
            <a:pPr algn="just">
              <a:defRPr/>
            </a:pPr>
            <a:r>
              <a:rPr lang="fr-FR" sz="1200" dirty="0"/>
              <a:t>une friandise….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57E00955-062C-47F9-96BD-D26A9C3283B5}"/>
              </a:ext>
            </a:extLst>
          </p:cNvPr>
          <p:cNvSpPr txBox="1"/>
          <p:nvPr/>
        </p:nvSpPr>
        <p:spPr>
          <a:xfrm>
            <a:off x="424099" y="7282833"/>
            <a:ext cx="6124817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depuis…</a:t>
            </a:r>
          </a:p>
          <a:p>
            <a:pPr algn="just">
              <a:defRPr/>
            </a:pPr>
            <a:r>
              <a:rPr lang="fr-FR" sz="1200" dirty="0"/>
              <a:t>seul(e)….</a:t>
            </a:r>
          </a:p>
          <a:p>
            <a:pPr algn="just">
              <a:defRPr/>
            </a:pPr>
            <a:r>
              <a:rPr lang="fr-FR" sz="1200" dirty="0"/>
              <a:t>goudronnée(e)….</a:t>
            </a:r>
          </a:p>
          <a:p>
            <a:pPr algn="just">
              <a:defRPr/>
            </a:pPr>
            <a:r>
              <a:rPr lang="fr-FR" sz="1200" dirty="0"/>
              <a:t>envahi(e)….</a:t>
            </a:r>
          </a:p>
          <a:p>
            <a:pPr algn="just">
              <a:defRPr/>
            </a:pPr>
            <a:r>
              <a:rPr lang="fr-FR" sz="1200" dirty="0"/>
              <a:t>la longueur….</a:t>
            </a:r>
          </a:p>
          <a:p>
            <a:pPr algn="just">
              <a:defRPr/>
            </a:pPr>
            <a:r>
              <a:rPr lang="fr-FR" sz="1200" dirty="0"/>
              <a:t>un réfugié….</a:t>
            </a:r>
          </a:p>
          <a:p>
            <a:pPr algn="just">
              <a:defRPr/>
            </a:pPr>
            <a:r>
              <a:rPr lang="fr-FR" sz="1200" dirty="0"/>
              <a:t>la sècheresse….</a:t>
            </a:r>
          </a:p>
          <a:p>
            <a:pPr algn="just">
              <a:defRPr/>
            </a:pPr>
            <a:r>
              <a:rPr lang="fr-FR" sz="1200" dirty="0"/>
              <a:t>chez eux….</a:t>
            </a:r>
          </a:p>
          <a:p>
            <a:pPr algn="just">
              <a:defRPr/>
            </a:pPr>
            <a:r>
              <a:rPr lang="fr-FR" sz="1200" dirty="0"/>
              <a:t>installer….</a:t>
            </a:r>
          </a:p>
          <a:p>
            <a:pPr algn="just">
              <a:defRPr/>
            </a:pPr>
            <a:r>
              <a:rPr lang="fr-FR" sz="1200" dirty="0"/>
              <a:t>décimer….</a:t>
            </a:r>
          </a:p>
          <a:p>
            <a:pPr algn="just">
              <a:defRPr/>
            </a:pPr>
            <a:r>
              <a:rPr lang="fr-FR" sz="1200" dirty="0"/>
              <a:t>commencer….</a:t>
            </a:r>
          </a:p>
          <a:p>
            <a:pPr algn="just">
              <a:defRPr/>
            </a:pPr>
            <a:r>
              <a:rPr lang="fr-FR" sz="1200" dirty="0"/>
              <a:t>désespérer….</a:t>
            </a:r>
          </a:p>
          <a:p>
            <a:pPr algn="just">
              <a:defRPr/>
            </a:pPr>
            <a:r>
              <a:rPr lang="fr-FR" sz="1200" dirty="0"/>
              <a:t>incertain(e)….</a:t>
            </a:r>
          </a:p>
          <a:p>
            <a:pPr algn="just">
              <a:defRPr/>
            </a:pPr>
            <a:r>
              <a:rPr lang="fr-FR" sz="1200" dirty="0"/>
              <a:t>troupeau….</a:t>
            </a:r>
          </a:p>
          <a:p>
            <a:pPr algn="just">
              <a:defRPr/>
            </a:pPr>
            <a:r>
              <a:rPr lang="fr-FR" sz="1200" dirty="0"/>
              <a:t>végétation….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DB95A304-8E99-45FA-8C46-B0619F6CD712}"/>
              </a:ext>
            </a:extLst>
          </p:cNvPr>
          <p:cNvSpPr txBox="1"/>
          <p:nvPr/>
        </p:nvSpPr>
        <p:spPr>
          <a:xfrm>
            <a:off x="476671" y="8862451"/>
            <a:ext cx="6124817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 vulcanologue….</a:t>
            </a:r>
          </a:p>
          <a:p>
            <a:pPr algn="just">
              <a:defRPr/>
            </a:pPr>
            <a:r>
              <a:rPr lang="fr-FR" sz="1200" dirty="0"/>
              <a:t>observer….</a:t>
            </a:r>
          </a:p>
          <a:p>
            <a:pPr algn="just">
              <a:defRPr/>
            </a:pPr>
            <a:r>
              <a:rPr lang="fr-FR" sz="1200" dirty="0"/>
              <a:t>grandiose….</a:t>
            </a:r>
          </a:p>
          <a:p>
            <a:pPr algn="just">
              <a:defRPr/>
            </a:pPr>
            <a:r>
              <a:rPr lang="fr-FR" sz="1200" dirty="0"/>
              <a:t>spectacle….</a:t>
            </a:r>
          </a:p>
          <a:p>
            <a:pPr algn="just">
              <a:defRPr/>
            </a:pPr>
            <a:r>
              <a:rPr lang="fr-FR" sz="1200" dirty="0"/>
              <a:t>s’abaisser….</a:t>
            </a:r>
          </a:p>
          <a:p>
            <a:pPr algn="just">
              <a:defRPr/>
            </a:pPr>
            <a:r>
              <a:rPr lang="fr-FR" sz="1200" dirty="0"/>
              <a:t>un camp….</a:t>
            </a:r>
          </a:p>
          <a:p>
            <a:pPr algn="just">
              <a:defRPr/>
            </a:pPr>
            <a:r>
              <a:rPr lang="fr-FR" sz="1200" dirty="0"/>
              <a:t>une plate-forme….</a:t>
            </a:r>
          </a:p>
          <a:p>
            <a:pPr algn="just">
              <a:defRPr/>
            </a:pPr>
            <a:r>
              <a:rPr lang="fr-FR" sz="1200" dirty="0"/>
              <a:t>un gouffre….</a:t>
            </a:r>
          </a:p>
          <a:p>
            <a:pPr algn="just">
              <a:defRPr/>
            </a:pPr>
            <a:r>
              <a:rPr lang="fr-FR" sz="1200" dirty="0"/>
              <a:t>descente….</a:t>
            </a:r>
          </a:p>
          <a:p>
            <a:pPr algn="just">
              <a:defRPr/>
            </a:pPr>
            <a:r>
              <a:rPr lang="fr-FR" sz="1200" dirty="0"/>
              <a:t>fumant….</a:t>
            </a:r>
          </a:p>
          <a:p>
            <a:pPr algn="just">
              <a:defRPr/>
            </a:pPr>
            <a:r>
              <a:rPr lang="fr-FR" sz="1200" dirty="0"/>
              <a:t>l’atmosphère….</a:t>
            </a:r>
          </a:p>
          <a:p>
            <a:pPr algn="just">
              <a:defRPr/>
            </a:pPr>
            <a:r>
              <a:rPr lang="fr-FR" sz="1200" dirty="0"/>
              <a:t>asphyxiant(e)….</a:t>
            </a:r>
          </a:p>
          <a:p>
            <a:pPr algn="just">
              <a:defRPr/>
            </a:pPr>
            <a:r>
              <a:rPr lang="fr-FR" sz="1200" dirty="0"/>
              <a:t>suffocant(e)….</a:t>
            </a:r>
          </a:p>
          <a:p>
            <a:pPr algn="just">
              <a:defRPr/>
            </a:pPr>
            <a:r>
              <a:rPr lang="fr-FR" sz="1200" dirty="0"/>
              <a:t>moins….</a:t>
            </a:r>
          </a:p>
          <a:p>
            <a:pPr algn="just">
              <a:defRPr/>
            </a:pPr>
            <a:r>
              <a:rPr lang="fr-FR" sz="1200" dirty="0"/>
              <a:t>un gaz…</a:t>
            </a:r>
          </a:p>
        </p:txBody>
      </p:sp>
    </p:spTree>
    <p:extLst>
      <p:ext uri="{BB962C8B-B14F-4D97-AF65-F5344CB8AC3E}">
        <p14:creationId xmlns:p14="http://schemas.microsoft.com/office/powerpoint/2010/main" val="397487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Dictées de la période 2</a:t>
            </a:r>
          </a:p>
        </p:txBody>
      </p:sp>
      <p:sp>
        <p:nvSpPr>
          <p:cNvPr id="40" name="Carré corné 39"/>
          <p:cNvSpPr/>
          <p:nvPr/>
        </p:nvSpPr>
        <p:spPr>
          <a:xfrm>
            <a:off x="224644" y="1448383"/>
            <a:ext cx="6156684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</a:p>
        </p:txBody>
      </p:sp>
      <p:sp>
        <p:nvSpPr>
          <p:cNvPr id="73" name="Carré corné 72"/>
          <p:cNvSpPr/>
          <p:nvPr/>
        </p:nvSpPr>
        <p:spPr>
          <a:xfrm>
            <a:off x="224644" y="2828377"/>
            <a:ext cx="6156684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376648"/>
            <a:ext cx="6156684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807224"/>
            <a:ext cx="6156684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457056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52906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184085"/>
            <a:ext cx="6156684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97216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960071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10072" y="8710008"/>
            <a:ext cx="6156684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409384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45555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8005232E-2DA8-4451-A8AF-B9FF30256CFD}"/>
              </a:ext>
            </a:extLst>
          </p:cNvPr>
          <p:cNvSpPr txBox="1"/>
          <p:nvPr/>
        </p:nvSpPr>
        <p:spPr>
          <a:xfrm>
            <a:off x="414881" y="1508244"/>
            <a:ext cx="6124817" cy="1200329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L’éruption….</a:t>
            </a:r>
          </a:p>
          <a:p>
            <a:pPr algn="just">
              <a:defRPr/>
            </a:pPr>
            <a:r>
              <a:rPr lang="fr-FR" sz="1200" dirty="0"/>
              <a:t>un scientifique….</a:t>
            </a:r>
          </a:p>
          <a:p>
            <a:pPr algn="just">
              <a:defRPr/>
            </a:pPr>
            <a:r>
              <a:rPr lang="fr-FR" sz="1200" dirty="0"/>
              <a:t>commencer….</a:t>
            </a:r>
          </a:p>
          <a:p>
            <a:pPr algn="just">
              <a:defRPr/>
            </a:pPr>
            <a:r>
              <a:rPr lang="fr-FR" sz="1200" dirty="0"/>
              <a:t>déjà….</a:t>
            </a:r>
          </a:p>
          <a:p>
            <a:pPr algn="just">
              <a:defRPr/>
            </a:pPr>
            <a:r>
              <a:rPr lang="fr-FR" sz="1200" dirty="0"/>
              <a:t>se réveiller….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quand…</a:t>
            </a:r>
          </a:p>
          <a:p>
            <a:pPr algn="just">
              <a:defRPr/>
            </a:pPr>
            <a:r>
              <a:rPr lang="fr-FR" sz="1200" dirty="0"/>
              <a:t>meurtrier/meurtrière….</a:t>
            </a:r>
          </a:p>
          <a:p>
            <a:pPr algn="just">
              <a:defRPr/>
            </a:pPr>
            <a:r>
              <a:rPr lang="fr-FR" sz="1200" dirty="0"/>
              <a:t>un sauve-qui-peut ….</a:t>
            </a:r>
          </a:p>
          <a:p>
            <a:pPr algn="just">
              <a:defRPr/>
            </a:pPr>
            <a:r>
              <a:rPr lang="fr-FR" sz="1200" dirty="0"/>
              <a:t>prix….</a:t>
            </a:r>
          </a:p>
          <a:p>
            <a:pPr algn="just">
              <a:defRPr/>
            </a:pPr>
            <a:r>
              <a:rPr lang="fr-FR" sz="1200" dirty="0"/>
              <a:t>le port….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trembler….</a:t>
            </a:r>
          </a:p>
          <a:p>
            <a:pPr algn="just">
              <a:defRPr/>
            </a:pPr>
            <a:r>
              <a:rPr lang="fr-FR" sz="1200" dirty="0"/>
              <a:t>dévaster…</a:t>
            </a:r>
          </a:p>
          <a:p>
            <a:pPr algn="just">
              <a:defRPr/>
            </a:pPr>
            <a:r>
              <a:rPr lang="fr-FR" sz="1200" dirty="0"/>
              <a:t>surtout….</a:t>
            </a:r>
          </a:p>
          <a:p>
            <a:pPr algn="just">
              <a:defRPr/>
            </a:pPr>
            <a:r>
              <a:rPr lang="fr-FR" sz="1200" dirty="0"/>
              <a:t>s’affaisser….</a:t>
            </a:r>
          </a:p>
          <a:p>
            <a:pPr algn="just">
              <a:defRPr/>
            </a:pPr>
            <a:r>
              <a:rPr lang="fr-FR" sz="1200" dirty="0"/>
              <a:t>sous….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BD112A95-0009-4566-8F2E-AC7CC94C2F56}"/>
              </a:ext>
            </a:extLst>
          </p:cNvPr>
          <p:cNvSpPr txBox="1"/>
          <p:nvPr/>
        </p:nvSpPr>
        <p:spPr>
          <a:xfrm>
            <a:off x="398259" y="2876582"/>
            <a:ext cx="6124817" cy="1200329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peu à peu….</a:t>
            </a:r>
          </a:p>
          <a:p>
            <a:pPr algn="just">
              <a:defRPr/>
            </a:pPr>
            <a:r>
              <a:rPr lang="fr-FR" sz="1200" dirty="0"/>
              <a:t>bibliothèque…</a:t>
            </a:r>
          </a:p>
          <a:p>
            <a:pPr algn="just">
              <a:defRPr/>
            </a:pPr>
            <a:r>
              <a:rPr lang="fr-FR" sz="1200" dirty="0"/>
              <a:t>illustration….</a:t>
            </a:r>
          </a:p>
          <a:p>
            <a:pPr algn="just">
              <a:defRPr/>
            </a:pPr>
            <a:r>
              <a:rPr lang="fr-FR" sz="1200" dirty="0"/>
              <a:t>sembler….</a:t>
            </a:r>
          </a:p>
          <a:p>
            <a:pPr algn="just">
              <a:defRPr/>
            </a:pPr>
            <a:r>
              <a:rPr lang="fr-FR" sz="1200" dirty="0"/>
              <a:t>caractère…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aventure…</a:t>
            </a:r>
          </a:p>
          <a:p>
            <a:pPr algn="just">
              <a:defRPr/>
            </a:pPr>
            <a:r>
              <a:rPr lang="fr-FR" sz="1200" dirty="0"/>
              <a:t>voyager….</a:t>
            </a:r>
          </a:p>
          <a:p>
            <a:pPr algn="just">
              <a:defRPr/>
            </a:pPr>
            <a:r>
              <a:rPr lang="fr-FR" sz="1200" dirty="0"/>
              <a:t>une cité….</a:t>
            </a:r>
          </a:p>
          <a:p>
            <a:pPr algn="just">
              <a:defRPr/>
            </a:pPr>
            <a:r>
              <a:rPr lang="fr-FR" sz="1200" dirty="0"/>
              <a:t>un fauve….</a:t>
            </a:r>
          </a:p>
          <a:p>
            <a:pPr algn="just">
              <a:defRPr/>
            </a:pPr>
            <a:r>
              <a:rPr lang="fr-FR" sz="1200" dirty="0"/>
              <a:t>captivant(e)….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après….</a:t>
            </a:r>
          </a:p>
          <a:p>
            <a:pPr algn="just">
              <a:defRPr/>
            </a:pPr>
            <a:r>
              <a:rPr lang="fr-FR" sz="1200" dirty="0"/>
              <a:t>tristesse…</a:t>
            </a:r>
          </a:p>
          <a:p>
            <a:pPr algn="just">
              <a:defRPr/>
            </a:pPr>
            <a:r>
              <a:rPr lang="fr-FR" sz="1200" dirty="0"/>
              <a:t>magique….</a:t>
            </a:r>
          </a:p>
          <a:p>
            <a:pPr algn="just">
              <a:defRPr/>
            </a:pPr>
            <a:r>
              <a:rPr lang="fr-FR" sz="1200" dirty="0"/>
              <a:t>univers…</a:t>
            </a:r>
          </a:p>
          <a:p>
            <a:pPr algn="just">
              <a:defRPr/>
            </a:pPr>
            <a:r>
              <a:rPr lang="fr-FR" sz="1200" dirty="0"/>
              <a:t>quitter….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AEAFCC1F-6B8B-4CE6-839B-668542F0E749}"/>
              </a:ext>
            </a:extLst>
          </p:cNvPr>
          <p:cNvSpPr txBox="1"/>
          <p:nvPr/>
        </p:nvSpPr>
        <p:spPr>
          <a:xfrm>
            <a:off x="472535" y="4436893"/>
            <a:ext cx="6124817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vieux/vieille…</a:t>
            </a:r>
          </a:p>
          <a:p>
            <a:pPr algn="just">
              <a:defRPr/>
            </a:pPr>
            <a:r>
              <a:rPr lang="fr-FR" sz="1200" dirty="0"/>
              <a:t>un causse…</a:t>
            </a:r>
          </a:p>
          <a:p>
            <a:pPr algn="just">
              <a:defRPr/>
            </a:pPr>
            <a:r>
              <a:rPr lang="fr-FR" sz="1200" dirty="0"/>
              <a:t>restaurer….</a:t>
            </a:r>
          </a:p>
          <a:p>
            <a:pPr algn="just">
              <a:defRPr/>
            </a:pPr>
            <a:r>
              <a:rPr lang="fr-FR" sz="1200" dirty="0"/>
              <a:t>rénovation….</a:t>
            </a:r>
          </a:p>
          <a:p>
            <a:pPr algn="just">
              <a:defRPr/>
            </a:pPr>
            <a:r>
              <a:rPr lang="fr-FR" sz="1200" dirty="0"/>
              <a:t>entreprendre….</a:t>
            </a:r>
          </a:p>
          <a:p>
            <a:pPr algn="just">
              <a:defRPr/>
            </a:pPr>
            <a:r>
              <a:rPr lang="fr-FR" sz="1200" dirty="0"/>
              <a:t>plomberie….</a:t>
            </a:r>
          </a:p>
          <a:p>
            <a:pPr algn="just">
              <a:defRPr/>
            </a:pPr>
            <a:r>
              <a:rPr lang="fr-FR" sz="1200" dirty="0"/>
              <a:t>malgré…</a:t>
            </a:r>
          </a:p>
          <a:p>
            <a:pPr algn="just">
              <a:defRPr/>
            </a:pPr>
            <a:r>
              <a:rPr lang="fr-FR" sz="1200" dirty="0"/>
              <a:t>mais….</a:t>
            </a:r>
          </a:p>
          <a:p>
            <a:pPr algn="just">
              <a:defRPr/>
            </a:pPr>
            <a:r>
              <a:rPr lang="fr-FR" sz="1200" dirty="0"/>
              <a:t>bien….</a:t>
            </a:r>
          </a:p>
          <a:p>
            <a:pPr algn="just">
              <a:defRPr/>
            </a:pPr>
            <a:r>
              <a:rPr lang="fr-FR" sz="1200" dirty="0"/>
              <a:t>le temps….</a:t>
            </a:r>
          </a:p>
          <a:p>
            <a:pPr algn="just">
              <a:defRPr/>
            </a:pPr>
            <a:r>
              <a:rPr lang="fr-FR" sz="1200" dirty="0"/>
              <a:t>ancien/ancienne….</a:t>
            </a:r>
          </a:p>
          <a:p>
            <a:pPr algn="just">
              <a:defRPr/>
            </a:pPr>
            <a:r>
              <a:rPr lang="fr-FR" sz="1200" dirty="0"/>
              <a:t>une demeure…</a:t>
            </a:r>
          </a:p>
          <a:p>
            <a:pPr algn="just">
              <a:defRPr/>
            </a:pPr>
            <a:r>
              <a:rPr lang="fr-FR" sz="1200" dirty="0"/>
              <a:t>certain(e)….</a:t>
            </a:r>
          </a:p>
          <a:p>
            <a:pPr algn="just">
              <a:defRPr/>
            </a:pPr>
            <a:r>
              <a:rPr lang="fr-FR" sz="1200" dirty="0"/>
              <a:t>à côté de….</a:t>
            </a:r>
          </a:p>
          <a:p>
            <a:pPr algn="just">
              <a:defRPr/>
            </a:pPr>
            <a:r>
              <a:rPr lang="fr-FR" sz="1200" dirty="0"/>
              <a:t>beaucoup….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EF6F7970-2A9B-4ADD-84BD-B488E521FD45}"/>
              </a:ext>
            </a:extLst>
          </p:cNvPr>
          <p:cNvSpPr txBox="1"/>
          <p:nvPr/>
        </p:nvSpPr>
        <p:spPr>
          <a:xfrm>
            <a:off x="433083" y="5804608"/>
            <a:ext cx="6124817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une femme…</a:t>
            </a:r>
          </a:p>
          <a:p>
            <a:pPr algn="just">
              <a:defRPr/>
            </a:pPr>
            <a:r>
              <a:rPr lang="fr-FR" sz="1200" dirty="0"/>
              <a:t>prêt(e)…</a:t>
            </a:r>
          </a:p>
          <a:p>
            <a:pPr algn="just">
              <a:defRPr/>
            </a:pPr>
            <a:r>
              <a:rPr lang="fr-FR" sz="1200" dirty="0"/>
              <a:t>entrer….</a:t>
            </a:r>
          </a:p>
          <a:p>
            <a:pPr algn="just">
              <a:defRPr/>
            </a:pPr>
            <a:r>
              <a:rPr lang="fr-FR" sz="1200" dirty="0"/>
              <a:t>ouvert(e)…..</a:t>
            </a:r>
          </a:p>
          <a:p>
            <a:pPr algn="just">
              <a:defRPr/>
            </a:pPr>
            <a:r>
              <a:rPr lang="fr-FR" sz="1200" dirty="0"/>
              <a:t>allure….</a:t>
            </a:r>
          </a:p>
          <a:p>
            <a:pPr algn="just">
              <a:defRPr/>
            </a:pPr>
            <a:r>
              <a:rPr lang="fr-FR" sz="1200" dirty="0"/>
              <a:t>chignon….</a:t>
            </a:r>
          </a:p>
          <a:p>
            <a:pPr algn="just">
              <a:defRPr/>
            </a:pPr>
            <a:r>
              <a:rPr lang="fr-FR" sz="1200" dirty="0"/>
              <a:t>une crotte….</a:t>
            </a:r>
          </a:p>
          <a:p>
            <a:pPr algn="just">
              <a:defRPr/>
            </a:pPr>
            <a:r>
              <a:rPr lang="fr-FR" sz="1200" dirty="0"/>
              <a:t>museau….</a:t>
            </a:r>
          </a:p>
          <a:p>
            <a:pPr algn="just">
              <a:defRPr/>
            </a:pPr>
            <a:r>
              <a:rPr lang="fr-FR" sz="1200" dirty="0"/>
              <a:t>corps….</a:t>
            </a:r>
          </a:p>
          <a:p>
            <a:pPr algn="just">
              <a:defRPr/>
            </a:pPr>
            <a:r>
              <a:rPr lang="fr-FR" sz="1200" dirty="0"/>
              <a:t>une sacoche….</a:t>
            </a:r>
          </a:p>
          <a:p>
            <a:pPr algn="just">
              <a:defRPr/>
            </a:pPr>
            <a:r>
              <a:rPr lang="fr-FR" sz="1200" dirty="0"/>
              <a:t>jambe….</a:t>
            </a:r>
          </a:p>
          <a:p>
            <a:pPr algn="just">
              <a:defRPr/>
            </a:pPr>
            <a:r>
              <a:rPr lang="fr-FR" sz="1200" dirty="0"/>
              <a:t>maigre….</a:t>
            </a:r>
          </a:p>
          <a:p>
            <a:pPr algn="just">
              <a:defRPr/>
            </a:pPr>
            <a:r>
              <a:rPr lang="fr-FR" sz="1200" dirty="0"/>
              <a:t>autour…..</a:t>
            </a:r>
          </a:p>
          <a:p>
            <a:pPr algn="just">
              <a:defRPr/>
            </a:pPr>
            <a:r>
              <a:rPr lang="fr-FR" sz="1200" dirty="0"/>
              <a:t>comme….</a:t>
            </a:r>
          </a:p>
          <a:p>
            <a:pPr algn="just">
              <a:defRPr/>
            </a:pPr>
            <a:r>
              <a:rPr lang="fr-FR" sz="1200" dirty="0"/>
              <a:t>plisser….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61306763-6E22-4323-96C5-DC1F68E69FF0}"/>
              </a:ext>
            </a:extLst>
          </p:cNvPr>
          <p:cNvSpPr txBox="1"/>
          <p:nvPr/>
        </p:nvSpPr>
        <p:spPr>
          <a:xfrm>
            <a:off x="433083" y="7281714"/>
            <a:ext cx="6124817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 parent….</a:t>
            </a:r>
          </a:p>
          <a:p>
            <a:pPr algn="just">
              <a:defRPr/>
            </a:pPr>
            <a:r>
              <a:rPr lang="fr-FR" sz="1200" dirty="0"/>
              <a:t>installer….</a:t>
            </a:r>
          </a:p>
          <a:p>
            <a:pPr algn="just">
              <a:defRPr/>
            </a:pPr>
            <a:r>
              <a:rPr lang="fr-FR" sz="1200" dirty="0"/>
              <a:t>le coin….</a:t>
            </a:r>
          </a:p>
          <a:p>
            <a:pPr algn="just">
              <a:defRPr/>
            </a:pPr>
            <a:r>
              <a:rPr lang="fr-FR" sz="1200" dirty="0"/>
              <a:t>magie….</a:t>
            </a:r>
          </a:p>
          <a:p>
            <a:pPr algn="just">
              <a:defRPr/>
            </a:pPr>
            <a:r>
              <a:rPr lang="fr-FR" sz="1200" dirty="0"/>
              <a:t>bientôt…</a:t>
            </a:r>
          </a:p>
          <a:p>
            <a:pPr algn="just">
              <a:defRPr/>
            </a:pPr>
            <a:r>
              <a:rPr lang="fr-FR" sz="1200" dirty="0"/>
              <a:t>argenté(e)…</a:t>
            </a:r>
          </a:p>
          <a:p>
            <a:pPr algn="just">
              <a:defRPr/>
            </a:pPr>
            <a:r>
              <a:rPr lang="fr-FR" sz="1200" dirty="0"/>
              <a:t>doré(e)….</a:t>
            </a:r>
          </a:p>
          <a:p>
            <a:pPr algn="just">
              <a:defRPr/>
            </a:pPr>
            <a:r>
              <a:rPr lang="fr-FR" sz="1200" dirty="0"/>
              <a:t>guirlande….</a:t>
            </a:r>
          </a:p>
          <a:p>
            <a:pPr algn="just">
              <a:defRPr/>
            </a:pPr>
            <a:r>
              <a:rPr lang="fr-FR" sz="1200" dirty="0"/>
              <a:t>entourer….</a:t>
            </a:r>
          </a:p>
          <a:p>
            <a:pPr algn="just">
              <a:defRPr/>
            </a:pPr>
            <a:r>
              <a:rPr lang="fr-FR" sz="1200" dirty="0"/>
              <a:t>puis….</a:t>
            </a:r>
          </a:p>
          <a:p>
            <a:pPr algn="just">
              <a:defRPr/>
            </a:pPr>
            <a:r>
              <a:rPr lang="fr-FR" sz="1200" dirty="0"/>
              <a:t>pulvériser…</a:t>
            </a:r>
          </a:p>
          <a:p>
            <a:pPr algn="just">
              <a:defRPr/>
            </a:pPr>
            <a:r>
              <a:rPr lang="fr-FR" sz="1200" dirty="0"/>
              <a:t>artificiel/artificielle…</a:t>
            </a:r>
          </a:p>
          <a:p>
            <a:pPr algn="just">
              <a:defRPr/>
            </a:pPr>
            <a:r>
              <a:rPr lang="fr-FR" sz="1200" dirty="0"/>
              <a:t>enfin…</a:t>
            </a:r>
          </a:p>
          <a:p>
            <a:pPr algn="just">
              <a:defRPr/>
            </a:pPr>
            <a:r>
              <a:rPr lang="fr-FR" sz="1200" dirty="0"/>
              <a:t>gaieté….</a:t>
            </a:r>
          </a:p>
          <a:p>
            <a:pPr algn="just">
              <a:defRPr/>
            </a:pPr>
            <a:r>
              <a:rPr lang="fr-FR" sz="1200" dirty="0"/>
              <a:t>un souffle….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xmlns="" id="{09F1A24E-E8FC-4602-8C8A-4E6B3B37B135}"/>
              </a:ext>
            </a:extLst>
          </p:cNvPr>
          <p:cNvSpPr txBox="1"/>
          <p:nvPr/>
        </p:nvSpPr>
        <p:spPr>
          <a:xfrm>
            <a:off x="456148" y="8706233"/>
            <a:ext cx="6124817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encore…</a:t>
            </a:r>
          </a:p>
          <a:p>
            <a:pPr algn="just">
              <a:defRPr/>
            </a:pPr>
            <a:r>
              <a:rPr lang="fr-FR" sz="1200" dirty="0"/>
              <a:t>un pays…</a:t>
            </a:r>
          </a:p>
          <a:p>
            <a:pPr algn="just">
              <a:defRPr/>
            </a:pPr>
            <a:r>
              <a:rPr lang="fr-FR" sz="1200" dirty="0"/>
              <a:t>le désert…</a:t>
            </a:r>
          </a:p>
          <a:p>
            <a:pPr algn="just">
              <a:defRPr/>
            </a:pPr>
            <a:r>
              <a:rPr lang="fr-FR" sz="1200" dirty="0"/>
              <a:t>parcourir…</a:t>
            </a:r>
          </a:p>
          <a:p>
            <a:pPr algn="just">
              <a:defRPr/>
            </a:pPr>
            <a:r>
              <a:rPr lang="fr-FR" sz="1200" dirty="0"/>
              <a:t>un enfant….</a:t>
            </a:r>
          </a:p>
          <a:p>
            <a:pPr algn="just">
              <a:defRPr/>
            </a:pPr>
            <a:r>
              <a:rPr lang="fr-FR" sz="1200" dirty="0"/>
              <a:t>le vent….</a:t>
            </a:r>
          </a:p>
          <a:p>
            <a:pPr algn="just">
              <a:defRPr/>
            </a:pPr>
            <a:r>
              <a:rPr lang="fr-FR" sz="1200" dirty="0"/>
              <a:t>gravir….</a:t>
            </a:r>
          </a:p>
          <a:p>
            <a:pPr algn="just">
              <a:defRPr/>
            </a:pPr>
            <a:r>
              <a:rPr lang="fr-FR" sz="1200" dirty="0"/>
              <a:t>un sommet….</a:t>
            </a:r>
          </a:p>
          <a:p>
            <a:pPr algn="just">
              <a:defRPr/>
            </a:pPr>
            <a:r>
              <a:rPr lang="fr-FR" sz="1200" dirty="0"/>
              <a:t>haut(e)….</a:t>
            </a:r>
          </a:p>
          <a:p>
            <a:pPr algn="just">
              <a:defRPr/>
            </a:pPr>
            <a:r>
              <a:rPr lang="fr-FR" sz="1200" dirty="0"/>
              <a:t>découverte….</a:t>
            </a:r>
          </a:p>
          <a:p>
            <a:pPr algn="just">
              <a:defRPr/>
            </a:pPr>
            <a:r>
              <a:rPr lang="fr-FR" sz="1200" dirty="0"/>
              <a:t>une forêt….</a:t>
            </a:r>
          </a:p>
          <a:p>
            <a:pPr algn="just">
              <a:defRPr/>
            </a:pPr>
            <a:r>
              <a:rPr lang="fr-FR" sz="1200" dirty="0"/>
              <a:t>tropical(e)….</a:t>
            </a:r>
          </a:p>
          <a:p>
            <a:pPr algn="just">
              <a:defRPr/>
            </a:pPr>
            <a:r>
              <a:rPr lang="fr-FR" sz="1200" dirty="0"/>
              <a:t>vers…</a:t>
            </a:r>
          </a:p>
          <a:p>
            <a:pPr algn="just">
              <a:defRPr/>
            </a:pPr>
            <a:r>
              <a:rPr lang="fr-FR" sz="1200" dirty="0"/>
              <a:t>ensemble…</a:t>
            </a:r>
          </a:p>
          <a:p>
            <a:pPr algn="just">
              <a:defRPr/>
            </a:pPr>
            <a:r>
              <a:rPr lang="fr-FR" sz="1200" dirty="0"/>
              <a:t>connaître…</a:t>
            </a:r>
          </a:p>
        </p:txBody>
      </p:sp>
    </p:spTree>
    <p:extLst>
      <p:ext uri="{BB962C8B-B14F-4D97-AF65-F5344CB8AC3E}">
        <p14:creationId xmlns:p14="http://schemas.microsoft.com/office/powerpoint/2010/main" val="49912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Dictées de la période 3</a:t>
            </a:r>
          </a:p>
        </p:txBody>
      </p:sp>
      <p:sp>
        <p:nvSpPr>
          <p:cNvPr id="40" name="Carré corné 39"/>
          <p:cNvSpPr/>
          <p:nvPr/>
        </p:nvSpPr>
        <p:spPr>
          <a:xfrm>
            <a:off x="224644" y="1434079"/>
            <a:ext cx="6228692" cy="108700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350658" y="1524092"/>
            <a:ext cx="6228692" cy="1200329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la crevasse…</a:t>
            </a:r>
          </a:p>
          <a:p>
            <a:pPr algn="just">
              <a:defRPr/>
            </a:pPr>
            <a:r>
              <a:rPr lang="fr-FR" sz="1200" dirty="0"/>
              <a:t>connaissance….</a:t>
            </a:r>
          </a:p>
          <a:p>
            <a:pPr algn="just">
              <a:defRPr/>
            </a:pPr>
            <a:r>
              <a:rPr lang="fr-FR" sz="1200" dirty="0"/>
              <a:t>intérieur(e)….</a:t>
            </a:r>
          </a:p>
          <a:p>
            <a:pPr algn="just">
              <a:defRPr/>
            </a:pPr>
            <a:r>
              <a:rPr lang="fr-FR" sz="1200" dirty="0"/>
              <a:t>le glacier…</a:t>
            </a:r>
          </a:p>
          <a:p>
            <a:pPr algn="just">
              <a:defRPr/>
            </a:pPr>
            <a:r>
              <a:rPr lang="fr-FR" sz="1200" dirty="0"/>
              <a:t>le pont….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entrevoir….</a:t>
            </a:r>
          </a:p>
          <a:p>
            <a:pPr algn="just">
              <a:defRPr/>
            </a:pPr>
            <a:r>
              <a:rPr lang="fr-FR" sz="1200" dirty="0"/>
              <a:t>le ciel…..</a:t>
            </a:r>
          </a:p>
          <a:p>
            <a:pPr algn="just">
              <a:defRPr/>
            </a:pPr>
            <a:r>
              <a:rPr lang="fr-FR" sz="1200" dirty="0"/>
              <a:t>au-dessus….</a:t>
            </a:r>
          </a:p>
          <a:p>
            <a:pPr algn="just">
              <a:defRPr/>
            </a:pPr>
            <a:r>
              <a:rPr lang="fr-FR" sz="1200" dirty="0"/>
              <a:t>celui que…</a:t>
            </a:r>
          </a:p>
          <a:p>
            <a:pPr algn="just">
              <a:defRPr/>
            </a:pPr>
            <a:r>
              <a:rPr lang="fr-FR" sz="1200" dirty="0"/>
              <a:t>le bout….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tout de suite….</a:t>
            </a:r>
          </a:p>
          <a:p>
            <a:pPr algn="just">
              <a:defRPr/>
            </a:pPr>
            <a:r>
              <a:rPr lang="fr-FR" sz="1200" dirty="0"/>
              <a:t>gelé(e)….</a:t>
            </a:r>
          </a:p>
          <a:p>
            <a:pPr algn="just">
              <a:defRPr/>
            </a:pPr>
            <a:r>
              <a:rPr lang="fr-FR" sz="1200" dirty="0"/>
              <a:t>la tirelire….</a:t>
            </a:r>
          </a:p>
          <a:p>
            <a:pPr algn="just">
              <a:defRPr/>
            </a:pPr>
            <a:r>
              <a:rPr lang="fr-FR" sz="1200" dirty="0"/>
              <a:t>tandis que….</a:t>
            </a:r>
          </a:p>
          <a:p>
            <a:pPr algn="just">
              <a:defRPr/>
            </a:pPr>
            <a:r>
              <a:rPr lang="fr-FR" sz="1200" dirty="0"/>
              <a:t>la glace….</a:t>
            </a:r>
          </a:p>
        </p:txBody>
      </p:sp>
      <p:sp>
        <p:nvSpPr>
          <p:cNvPr id="73" name="Carré corné 72"/>
          <p:cNvSpPr/>
          <p:nvPr/>
        </p:nvSpPr>
        <p:spPr>
          <a:xfrm>
            <a:off x="224644" y="2801110"/>
            <a:ext cx="6228692" cy="111416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344083"/>
            <a:ext cx="6228692" cy="110915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846682"/>
            <a:ext cx="6228692" cy="1062438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561831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633839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65120" y="7161147"/>
            <a:ext cx="6188215" cy="1104728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745649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80850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44881" y="8603976"/>
            <a:ext cx="6228691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9B867953-FAFA-47E7-AE77-A832544981CF}"/>
              </a:ext>
            </a:extLst>
          </p:cNvPr>
          <p:cNvSpPr txBox="1"/>
          <p:nvPr/>
        </p:nvSpPr>
        <p:spPr>
          <a:xfrm>
            <a:off x="350658" y="2876831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l’hibernation…</a:t>
            </a:r>
          </a:p>
          <a:p>
            <a:pPr algn="just">
              <a:defRPr/>
            </a:pPr>
            <a:r>
              <a:rPr lang="fr-FR" sz="1200" dirty="0"/>
              <a:t>la nourriture….</a:t>
            </a:r>
          </a:p>
          <a:p>
            <a:pPr algn="just">
              <a:defRPr/>
            </a:pPr>
            <a:r>
              <a:rPr lang="fr-FR" sz="1200" dirty="0"/>
              <a:t>insecte….</a:t>
            </a:r>
          </a:p>
          <a:p>
            <a:pPr algn="just">
              <a:defRPr/>
            </a:pPr>
            <a:r>
              <a:rPr lang="fr-FR" sz="1200" dirty="0"/>
              <a:t>le gland….</a:t>
            </a:r>
          </a:p>
          <a:p>
            <a:pPr algn="just">
              <a:defRPr/>
            </a:pPr>
            <a:r>
              <a:rPr lang="fr-FR" sz="1200" dirty="0"/>
              <a:t>débusquer….</a:t>
            </a:r>
          </a:p>
          <a:p>
            <a:pPr algn="just">
              <a:defRPr/>
            </a:pPr>
            <a:r>
              <a:rPr lang="fr-FR" sz="1200" dirty="0"/>
              <a:t>le mammifère….</a:t>
            </a:r>
          </a:p>
          <a:p>
            <a:pPr algn="just">
              <a:defRPr/>
            </a:pPr>
            <a:r>
              <a:rPr lang="fr-FR" sz="1200" dirty="0"/>
              <a:t>gratter….</a:t>
            </a:r>
          </a:p>
          <a:p>
            <a:pPr algn="just">
              <a:defRPr/>
            </a:pPr>
            <a:r>
              <a:rPr lang="fr-FR" sz="1200" dirty="0"/>
              <a:t>racine….</a:t>
            </a:r>
          </a:p>
          <a:p>
            <a:pPr algn="just">
              <a:defRPr/>
            </a:pPr>
            <a:r>
              <a:rPr lang="fr-FR" sz="1200" dirty="0"/>
              <a:t>cueillir….</a:t>
            </a:r>
          </a:p>
          <a:p>
            <a:pPr algn="just">
              <a:defRPr/>
            </a:pPr>
            <a:r>
              <a:rPr lang="fr-FR" sz="1200" dirty="0"/>
              <a:t>groseille….</a:t>
            </a:r>
          </a:p>
          <a:p>
            <a:pPr algn="just">
              <a:defRPr/>
            </a:pPr>
            <a:r>
              <a:rPr lang="fr-FR" sz="1200" dirty="0"/>
              <a:t>l’automne….</a:t>
            </a:r>
          </a:p>
          <a:p>
            <a:pPr algn="just">
              <a:defRPr/>
            </a:pPr>
            <a:r>
              <a:rPr lang="fr-FR" sz="1200" dirty="0"/>
              <a:t>sec/sèche….</a:t>
            </a:r>
          </a:p>
          <a:p>
            <a:pPr algn="just">
              <a:defRPr/>
            </a:pPr>
            <a:r>
              <a:rPr lang="fr-FR" sz="1200" dirty="0"/>
              <a:t>territoire…..</a:t>
            </a:r>
          </a:p>
          <a:p>
            <a:pPr algn="just">
              <a:defRPr/>
            </a:pPr>
            <a:r>
              <a:rPr lang="fr-FR" sz="1200" dirty="0"/>
              <a:t>l’essentiel….</a:t>
            </a:r>
          </a:p>
          <a:p>
            <a:pPr algn="just">
              <a:defRPr/>
            </a:pPr>
            <a:r>
              <a:rPr lang="fr-FR" sz="1200" dirty="0"/>
              <a:t>la mûre….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7B676FF8-D5BB-4CBF-B0E0-5C2E78971E4B}"/>
              </a:ext>
            </a:extLst>
          </p:cNvPr>
          <p:cNvSpPr txBox="1"/>
          <p:nvPr/>
        </p:nvSpPr>
        <p:spPr>
          <a:xfrm>
            <a:off x="396195" y="4442716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debout…..</a:t>
            </a:r>
          </a:p>
          <a:p>
            <a:pPr algn="just">
              <a:defRPr/>
            </a:pPr>
            <a:r>
              <a:rPr lang="fr-FR" sz="1200" dirty="0"/>
              <a:t>le tronc…..</a:t>
            </a:r>
          </a:p>
          <a:p>
            <a:pPr algn="just">
              <a:defRPr/>
            </a:pPr>
            <a:r>
              <a:rPr lang="fr-FR" sz="1200" dirty="0"/>
              <a:t>le pêcheur…..</a:t>
            </a:r>
          </a:p>
          <a:p>
            <a:pPr algn="just">
              <a:defRPr/>
            </a:pPr>
            <a:r>
              <a:rPr lang="fr-FR" sz="1200" dirty="0"/>
              <a:t>la vague….</a:t>
            </a:r>
          </a:p>
          <a:p>
            <a:pPr algn="just">
              <a:defRPr/>
            </a:pPr>
            <a:r>
              <a:rPr lang="fr-FR" sz="1200" dirty="0"/>
              <a:t>monstrueux(se)….</a:t>
            </a:r>
          </a:p>
          <a:p>
            <a:pPr algn="just">
              <a:defRPr/>
            </a:pPr>
            <a:r>
              <a:rPr lang="fr-FR" sz="1200" dirty="0"/>
              <a:t>nouveau….</a:t>
            </a:r>
          </a:p>
          <a:p>
            <a:pPr algn="just">
              <a:defRPr/>
            </a:pPr>
            <a:r>
              <a:rPr lang="fr-FR" sz="1200" dirty="0"/>
              <a:t>rapidement….</a:t>
            </a:r>
          </a:p>
          <a:p>
            <a:pPr algn="just">
              <a:defRPr/>
            </a:pPr>
            <a:r>
              <a:rPr lang="fr-FR" sz="1200" dirty="0"/>
              <a:t>le plaisir….</a:t>
            </a:r>
          </a:p>
          <a:p>
            <a:pPr algn="just">
              <a:defRPr/>
            </a:pPr>
            <a:r>
              <a:rPr lang="fr-FR" sz="1200" dirty="0"/>
              <a:t>propager….</a:t>
            </a:r>
          </a:p>
          <a:p>
            <a:pPr algn="just">
              <a:defRPr/>
            </a:pPr>
            <a:r>
              <a:rPr lang="fr-FR" sz="1200" dirty="0"/>
              <a:t>le sport….	</a:t>
            </a:r>
          </a:p>
          <a:p>
            <a:pPr algn="just">
              <a:defRPr/>
            </a:pPr>
            <a:r>
              <a:rPr lang="fr-FR" sz="1200" dirty="0"/>
              <a:t>un adepte….</a:t>
            </a:r>
          </a:p>
          <a:p>
            <a:pPr algn="just">
              <a:defRPr/>
            </a:pPr>
            <a:r>
              <a:rPr lang="fr-FR" sz="1200" dirty="0"/>
              <a:t>le sommet….</a:t>
            </a:r>
          </a:p>
          <a:p>
            <a:pPr algn="just">
              <a:defRPr/>
            </a:pPr>
            <a:r>
              <a:rPr lang="fr-FR" sz="1200" dirty="0"/>
              <a:t>tenter….</a:t>
            </a:r>
          </a:p>
          <a:p>
            <a:pPr algn="just">
              <a:defRPr/>
            </a:pPr>
            <a:r>
              <a:rPr lang="fr-FR" sz="1200" dirty="0"/>
              <a:t>ainsi…..</a:t>
            </a:r>
          </a:p>
          <a:p>
            <a:pPr algn="just">
              <a:defRPr/>
            </a:pPr>
            <a:r>
              <a:rPr lang="fr-FR" sz="1200" dirty="0"/>
              <a:t>aérien(ne)….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D277219E-550E-4E4E-83FE-1BC9180C85E5}"/>
              </a:ext>
            </a:extLst>
          </p:cNvPr>
          <p:cNvSpPr txBox="1"/>
          <p:nvPr/>
        </p:nvSpPr>
        <p:spPr>
          <a:xfrm>
            <a:off x="434399" y="5878649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 muscle….</a:t>
            </a:r>
          </a:p>
          <a:p>
            <a:pPr algn="just">
              <a:defRPr/>
            </a:pPr>
            <a:r>
              <a:rPr lang="fr-FR" sz="1200" dirty="0"/>
              <a:t>le squelette….</a:t>
            </a:r>
          </a:p>
          <a:p>
            <a:pPr algn="just">
              <a:defRPr/>
            </a:pPr>
            <a:r>
              <a:rPr lang="fr-FR" sz="1200" dirty="0"/>
              <a:t>un mouvement….</a:t>
            </a:r>
          </a:p>
          <a:p>
            <a:pPr algn="just">
              <a:defRPr/>
            </a:pPr>
            <a:r>
              <a:rPr lang="fr-FR" sz="1200" dirty="0"/>
              <a:t>varié(e)….</a:t>
            </a:r>
          </a:p>
          <a:p>
            <a:pPr algn="just">
              <a:defRPr/>
            </a:pPr>
            <a:r>
              <a:rPr lang="fr-FR" sz="1200" dirty="0"/>
              <a:t>permettre….</a:t>
            </a:r>
          </a:p>
          <a:p>
            <a:pPr algn="just">
              <a:defRPr/>
            </a:pPr>
            <a:r>
              <a:rPr lang="fr-FR" sz="1200" dirty="0"/>
              <a:t>une paire….</a:t>
            </a:r>
          </a:p>
          <a:p>
            <a:pPr algn="just">
              <a:defRPr/>
            </a:pPr>
            <a:r>
              <a:rPr lang="fr-FR" sz="1200" dirty="0"/>
              <a:t>le premier….</a:t>
            </a:r>
          </a:p>
          <a:p>
            <a:pPr algn="just">
              <a:defRPr/>
            </a:pPr>
            <a:r>
              <a:rPr lang="fr-FR" sz="1200" dirty="0"/>
              <a:t>opposition….</a:t>
            </a:r>
          </a:p>
          <a:p>
            <a:pPr algn="just">
              <a:defRPr/>
            </a:pPr>
            <a:r>
              <a:rPr lang="fr-FR" sz="1200" dirty="0"/>
              <a:t>contracter….</a:t>
            </a:r>
          </a:p>
          <a:p>
            <a:pPr algn="just">
              <a:defRPr/>
            </a:pPr>
            <a:r>
              <a:rPr lang="fr-FR" sz="1200" dirty="0"/>
              <a:t>second(e)…..</a:t>
            </a:r>
          </a:p>
          <a:p>
            <a:pPr algn="just">
              <a:defRPr/>
            </a:pPr>
            <a:r>
              <a:rPr lang="fr-FR" sz="1200" dirty="0"/>
              <a:t>fonctionnement….	</a:t>
            </a:r>
          </a:p>
          <a:p>
            <a:pPr algn="just">
              <a:defRPr/>
            </a:pPr>
            <a:r>
              <a:rPr lang="fr-FR" sz="1200" dirty="0"/>
              <a:t>aussi…..</a:t>
            </a:r>
          </a:p>
          <a:p>
            <a:pPr algn="just">
              <a:defRPr/>
            </a:pPr>
            <a:r>
              <a:rPr lang="fr-FR" sz="1200" dirty="0"/>
              <a:t>le corps….</a:t>
            </a:r>
          </a:p>
          <a:p>
            <a:pPr algn="just">
              <a:defRPr/>
            </a:pPr>
            <a:r>
              <a:rPr lang="fr-FR" sz="1200" dirty="0"/>
              <a:t>quand….</a:t>
            </a:r>
          </a:p>
          <a:p>
            <a:pPr algn="just">
              <a:defRPr/>
            </a:pPr>
            <a:r>
              <a:rPr lang="fr-FR" sz="1200" dirty="0"/>
              <a:t>travailler…..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FF3FC9F1-5E79-4535-8D07-5B2708D41BC9}"/>
              </a:ext>
            </a:extLst>
          </p:cNvPr>
          <p:cNvSpPr txBox="1"/>
          <p:nvPr/>
        </p:nvSpPr>
        <p:spPr>
          <a:xfrm>
            <a:off x="476672" y="7159948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 savant….</a:t>
            </a:r>
          </a:p>
          <a:p>
            <a:pPr algn="just">
              <a:defRPr/>
            </a:pPr>
            <a:r>
              <a:rPr lang="fr-FR" sz="1200" dirty="0"/>
              <a:t>prodigieux(se)….</a:t>
            </a:r>
          </a:p>
          <a:p>
            <a:pPr algn="just">
              <a:defRPr/>
            </a:pPr>
            <a:r>
              <a:rPr lang="fr-FR" sz="1200" dirty="0"/>
              <a:t>l’anatomie….</a:t>
            </a:r>
          </a:p>
          <a:p>
            <a:pPr algn="just">
              <a:defRPr/>
            </a:pPr>
            <a:r>
              <a:rPr lang="fr-FR" sz="1200" dirty="0"/>
              <a:t>la géologie….</a:t>
            </a:r>
          </a:p>
          <a:p>
            <a:pPr algn="just">
              <a:defRPr/>
            </a:pPr>
            <a:r>
              <a:rPr lang="fr-FR" sz="1200" dirty="0"/>
              <a:t>la cartographie…</a:t>
            </a:r>
          </a:p>
          <a:p>
            <a:pPr algn="just">
              <a:defRPr/>
            </a:pPr>
            <a:r>
              <a:rPr lang="fr-FR" sz="1200" dirty="0"/>
              <a:t>extraordinaire….</a:t>
            </a:r>
          </a:p>
          <a:p>
            <a:pPr algn="just">
              <a:defRPr/>
            </a:pPr>
            <a:r>
              <a:rPr lang="fr-FR" sz="1200" dirty="0"/>
              <a:t>un esprit….</a:t>
            </a:r>
          </a:p>
          <a:p>
            <a:pPr algn="just">
              <a:defRPr/>
            </a:pPr>
            <a:r>
              <a:rPr lang="fr-FR" sz="1200" dirty="0"/>
              <a:t>inventif(</a:t>
            </a:r>
            <a:r>
              <a:rPr lang="fr-FR" sz="1200" dirty="0" err="1"/>
              <a:t>ve</a:t>
            </a:r>
            <a:r>
              <a:rPr lang="fr-FR" sz="1200" dirty="0"/>
              <a:t>)….</a:t>
            </a:r>
          </a:p>
          <a:p>
            <a:pPr algn="just">
              <a:defRPr/>
            </a:pPr>
            <a:r>
              <a:rPr lang="fr-FR" sz="1200" dirty="0"/>
              <a:t>un carnet….</a:t>
            </a:r>
          </a:p>
          <a:p>
            <a:pPr algn="just">
              <a:defRPr/>
            </a:pPr>
            <a:r>
              <a:rPr lang="fr-FR" sz="1200" dirty="0"/>
              <a:t>un observateur…..</a:t>
            </a:r>
          </a:p>
          <a:p>
            <a:pPr algn="just">
              <a:defRPr/>
            </a:pPr>
            <a:r>
              <a:rPr lang="fr-FR" sz="1200" dirty="0"/>
              <a:t>un résultat….</a:t>
            </a:r>
          </a:p>
          <a:p>
            <a:pPr algn="just">
              <a:defRPr/>
            </a:pPr>
            <a:r>
              <a:rPr lang="fr-FR" sz="1200" dirty="0"/>
              <a:t>un chef-d’œuvre….</a:t>
            </a:r>
          </a:p>
          <a:p>
            <a:pPr algn="just">
              <a:defRPr/>
            </a:pPr>
            <a:r>
              <a:rPr lang="fr-FR" sz="1200" dirty="0"/>
              <a:t>mais….</a:t>
            </a:r>
          </a:p>
          <a:p>
            <a:pPr algn="just">
              <a:defRPr/>
            </a:pPr>
            <a:r>
              <a:rPr lang="fr-FR" sz="1200" dirty="0"/>
              <a:t>un témoin…..</a:t>
            </a:r>
          </a:p>
          <a:p>
            <a:pPr algn="just">
              <a:defRPr/>
            </a:pPr>
            <a:r>
              <a:rPr lang="fr-FR" sz="1200" dirty="0"/>
              <a:t>un sous-marin….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CD57B8C4-C2A2-4817-AE18-31870DB4781A}"/>
              </a:ext>
            </a:extLst>
          </p:cNvPr>
          <p:cNvSpPr txBox="1"/>
          <p:nvPr/>
        </p:nvSpPr>
        <p:spPr>
          <a:xfrm>
            <a:off x="431461" y="8725833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tranquillement….</a:t>
            </a:r>
          </a:p>
          <a:p>
            <a:pPr algn="just">
              <a:defRPr/>
            </a:pPr>
            <a:r>
              <a:rPr lang="fr-FR" sz="1200" dirty="0"/>
              <a:t>le trottoir….</a:t>
            </a:r>
          </a:p>
          <a:p>
            <a:pPr algn="just">
              <a:defRPr/>
            </a:pPr>
            <a:r>
              <a:rPr lang="fr-FR" sz="1200" dirty="0"/>
              <a:t>imaginer….</a:t>
            </a:r>
          </a:p>
          <a:p>
            <a:pPr algn="just">
              <a:defRPr/>
            </a:pPr>
            <a:r>
              <a:rPr lang="fr-FR" sz="1200" dirty="0"/>
              <a:t>paresseux….</a:t>
            </a:r>
          </a:p>
          <a:p>
            <a:pPr algn="just">
              <a:defRPr/>
            </a:pPr>
            <a:r>
              <a:rPr lang="fr-FR" sz="1200" dirty="0"/>
              <a:t>jusqu’à…..</a:t>
            </a:r>
          </a:p>
          <a:p>
            <a:pPr algn="just">
              <a:defRPr/>
            </a:pPr>
            <a:r>
              <a:rPr lang="fr-FR" sz="1200" dirty="0"/>
              <a:t>d’abord….</a:t>
            </a:r>
          </a:p>
          <a:p>
            <a:pPr algn="just">
              <a:defRPr/>
            </a:pPr>
            <a:r>
              <a:rPr lang="fr-FR" sz="1200" dirty="0"/>
              <a:t>un bruit….</a:t>
            </a:r>
          </a:p>
          <a:p>
            <a:pPr algn="just">
              <a:defRPr/>
            </a:pPr>
            <a:r>
              <a:rPr lang="fr-FR" sz="1200" dirty="0"/>
              <a:t>soudain….</a:t>
            </a:r>
          </a:p>
          <a:p>
            <a:pPr algn="just">
              <a:defRPr/>
            </a:pPr>
            <a:r>
              <a:rPr lang="fr-FR" sz="1200" dirty="0"/>
              <a:t>amplifier….</a:t>
            </a:r>
          </a:p>
          <a:p>
            <a:pPr algn="just">
              <a:defRPr/>
            </a:pPr>
            <a:r>
              <a:rPr lang="fr-FR" sz="1200" dirty="0"/>
              <a:t>assourdissant….</a:t>
            </a:r>
          </a:p>
          <a:p>
            <a:pPr algn="just">
              <a:defRPr/>
            </a:pPr>
            <a:r>
              <a:rPr lang="fr-FR" sz="1200" dirty="0"/>
              <a:t>d’un seul coup….</a:t>
            </a:r>
          </a:p>
          <a:p>
            <a:pPr algn="just">
              <a:defRPr/>
            </a:pPr>
            <a:r>
              <a:rPr lang="fr-FR" sz="1200" dirty="0"/>
              <a:t>cesser….</a:t>
            </a:r>
          </a:p>
          <a:p>
            <a:pPr algn="just">
              <a:defRPr/>
            </a:pPr>
            <a:r>
              <a:rPr lang="fr-FR" sz="1200" dirty="0"/>
              <a:t>au-dessus….</a:t>
            </a:r>
          </a:p>
          <a:p>
            <a:pPr algn="just">
              <a:defRPr/>
            </a:pPr>
            <a:r>
              <a:rPr lang="fr-FR" sz="1200" dirty="0"/>
              <a:t>jamais….</a:t>
            </a:r>
          </a:p>
          <a:p>
            <a:pPr algn="just">
              <a:defRPr/>
            </a:pPr>
            <a:r>
              <a:rPr lang="fr-FR" sz="1200" dirty="0"/>
              <a:t>prêter….</a:t>
            </a:r>
          </a:p>
        </p:txBody>
      </p:sp>
    </p:spTree>
    <p:extLst>
      <p:ext uri="{BB962C8B-B14F-4D97-AF65-F5344CB8AC3E}">
        <p14:creationId xmlns:p14="http://schemas.microsoft.com/office/powerpoint/2010/main" val="421293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Dictées de la période 4</a:t>
            </a:r>
          </a:p>
        </p:txBody>
      </p:sp>
      <p:sp>
        <p:nvSpPr>
          <p:cNvPr id="40" name="Carré corné 39"/>
          <p:cNvSpPr/>
          <p:nvPr/>
        </p:nvSpPr>
        <p:spPr>
          <a:xfrm>
            <a:off x="224644" y="1442442"/>
            <a:ext cx="6228692" cy="1062285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</a:p>
        </p:txBody>
      </p:sp>
      <p:sp>
        <p:nvSpPr>
          <p:cNvPr id="73" name="Carré corné 72"/>
          <p:cNvSpPr/>
          <p:nvPr/>
        </p:nvSpPr>
        <p:spPr>
          <a:xfrm>
            <a:off x="232380" y="2844321"/>
            <a:ext cx="6228692" cy="1158515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295513"/>
            <a:ext cx="6228692" cy="1017528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700908"/>
            <a:ext cx="6228692" cy="109908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385048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457056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113239"/>
            <a:ext cx="6236428" cy="103947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25208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888063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602595"/>
            <a:ext cx="6236428" cy="1110483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1B364DCF-C269-4012-A6D2-CE0C33F65857}"/>
              </a:ext>
            </a:extLst>
          </p:cNvPr>
          <p:cNvSpPr txBox="1"/>
          <p:nvPr/>
        </p:nvSpPr>
        <p:spPr>
          <a:xfrm>
            <a:off x="476672" y="1442442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travail/travaux…</a:t>
            </a:r>
          </a:p>
          <a:p>
            <a:pPr algn="just">
              <a:defRPr/>
            </a:pPr>
            <a:r>
              <a:rPr lang="fr-FR" sz="1200" dirty="0"/>
              <a:t>presque….</a:t>
            </a:r>
          </a:p>
          <a:p>
            <a:pPr algn="just">
              <a:defRPr/>
            </a:pPr>
            <a:r>
              <a:rPr lang="fr-FR" sz="1200" dirty="0"/>
              <a:t>un champ….</a:t>
            </a:r>
          </a:p>
          <a:p>
            <a:pPr algn="just">
              <a:defRPr/>
            </a:pPr>
            <a:r>
              <a:rPr lang="fr-FR" sz="1200" dirty="0"/>
              <a:t>l’âge….</a:t>
            </a:r>
          </a:p>
          <a:p>
            <a:pPr algn="just">
              <a:defRPr/>
            </a:pPr>
            <a:r>
              <a:rPr lang="fr-FR" sz="1200" dirty="0"/>
              <a:t>aider….</a:t>
            </a:r>
          </a:p>
          <a:p>
            <a:pPr algn="just">
              <a:defRPr/>
            </a:pPr>
            <a:r>
              <a:rPr lang="fr-FR" sz="1200" dirty="0"/>
              <a:t>l’apprenti….</a:t>
            </a:r>
          </a:p>
          <a:p>
            <a:pPr algn="just">
              <a:defRPr/>
            </a:pPr>
            <a:r>
              <a:rPr lang="fr-FR" sz="1200" dirty="0"/>
              <a:t>un métier….</a:t>
            </a:r>
          </a:p>
          <a:p>
            <a:pPr algn="just">
              <a:defRPr/>
            </a:pPr>
            <a:r>
              <a:rPr lang="fr-FR" sz="1200" dirty="0"/>
              <a:t>le forgeron….</a:t>
            </a:r>
          </a:p>
          <a:p>
            <a:pPr algn="just">
              <a:defRPr/>
            </a:pPr>
            <a:r>
              <a:rPr lang="fr-FR" sz="1200" dirty="0"/>
              <a:t>le boulanger….</a:t>
            </a:r>
          </a:p>
          <a:p>
            <a:pPr algn="just">
              <a:defRPr/>
            </a:pPr>
            <a:r>
              <a:rPr lang="fr-FR" sz="1200" dirty="0"/>
              <a:t>un charpentier….</a:t>
            </a:r>
          </a:p>
          <a:p>
            <a:pPr algn="just">
              <a:defRPr/>
            </a:pPr>
            <a:r>
              <a:rPr lang="fr-FR" sz="1200" dirty="0"/>
              <a:t>le seigneur….</a:t>
            </a:r>
          </a:p>
          <a:p>
            <a:pPr algn="just">
              <a:defRPr/>
            </a:pPr>
            <a:r>
              <a:rPr lang="fr-FR" sz="1200" dirty="0"/>
              <a:t>un page….</a:t>
            </a:r>
          </a:p>
          <a:p>
            <a:pPr algn="just">
              <a:defRPr/>
            </a:pPr>
            <a:r>
              <a:rPr lang="fr-FR" sz="1200" dirty="0"/>
              <a:t>éduquer….</a:t>
            </a:r>
          </a:p>
          <a:p>
            <a:pPr algn="just">
              <a:defRPr/>
            </a:pPr>
            <a:r>
              <a:rPr lang="fr-FR" sz="1200" dirty="0"/>
              <a:t>souvent….</a:t>
            </a:r>
          </a:p>
          <a:p>
            <a:pPr algn="just">
              <a:defRPr/>
            </a:pPr>
            <a:r>
              <a:rPr lang="fr-FR" sz="1200" dirty="0"/>
              <a:t>chez….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41CCE1BA-3EE9-4B85-91F6-3F20DEBFEC69}"/>
              </a:ext>
            </a:extLst>
          </p:cNvPr>
          <p:cNvSpPr txBox="1"/>
          <p:nvPr/>
        </p:nvSpPr>
        <p:spPr>
          <a:xfrm>
            <a:off x="467651" y="2930096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 paysan….</a:t>
            </a:r>
          </a:p>
          <a:p>
            <a:pPr algn="just">
              <a:defRPr/>
            </a:pPr>
            <a:r>
              <a:rPr lang="fr-FR" sz="1200" dirty="0"/>
              <a:t>pauvre….</a:t>
            </a:r>
          </a:p>
          <a:p>
            <a:pPr algn="just">
              <a:defRPr/>
            </a:pPr>
            <a:r>
              <a:rPr lang="fr-FR" sz="1200" dirty="0"/>
              <a:t>appartenir….</a:t>
            </a:r>
          </a:p>
          <a:p>
            <a:pPr algn="just">
              <a:defRPr/>
            </a:pPr>
            <a:r>
              <a:rPr lang="fr-FR" sz="1200" dirty="0"/>
              <a:t>un serf….</a:t>
            </a:r>
          </a:p>
          <a:p>
            <a:pPr algn="just">
              <a:defRPr/>
            </a:pPr>
            <a:r>
              <a:rPr lang="fr-FR" sz="1200" dirty="0"/>
              <a:t>libre….</a:t>
            </a:r>
          </a:p>
          <a:p>
            <a:pPr algn="just">
              <a:defRPr/>
            </a:pPr>
            <a:r>
              <a:rPr lang="fr-FR" sz="1200" dirty="0"/>
              <a:t>vendre….</a:t>
            </a:r>
          </a:p>
          <a:p>
            <a:pPr algn="just">
              <a:defRPr/>
            </a:pPr>
            <a:r>
              <a:rPr lang="fr-FR" sz="1200" dirty="0"/>
              <a:t>l’autorisation….</a:t>
            </a:r>
          </a:p>
          <a:p>
            <a:pPr algn="just">
              <a:defRPr/>
            </a:pPr>
            <a:r>
              <a:rPr lang="fr-FR" sz="1200" dirty="0"/>
              <a:t>particulier(ère)….</a:t>
            </a:r>
          </a:p>
          <a:p>
            <a:pPr algn="just">
              <a:defRPr/>
            </a:pPr>
            <a:r>
              <a:rPr lang="fr-FR" sz="1200" dirty="0"/>
              <a:t>deuxième….</a:t>
            </a:r>
          </a:p>
          <a:p>
            <a:pPr algn="just">
              <a:defRPr/>
            </a:pPr>
            <a:r>
              <a:rPr lang="fr-FR" sz="1200" dirty="0"/>
              <a:t>autre….</a:t>
            </a:r>
          </a:p>
          <a:p>
            <a:pPr algn="just">
              <a:defRPr/>
            </a:pPr>
            <a:r>
              <a:rPr lang="fr-FR" sz="1200" dirty="0"/>
              <a:t>cultiver….</a:t>
            </a:r>
          </a:p>
          <a:p>
            <a:pPr algn="just">
              <a:defRPr/>
            </a:pPr>
            <a:r>
              <a:rPr lang="fr-FR" sz="1200" dirty="0"/>
              <a:t>une jachère….</a:t>
            </a:r>
          </a:p>
          <a:p>
            <a:pPr algn="just">
              <a:defRPr/>
            </a:pPr>
            <a:r>
              <a:rPr lang="fr-FR" sz="1200" dirty="0"/>
              <a:t>une technique….</a:t>
            </a:r>
          </a:p>
          <a:p>
            <a:pPr algn="just">
              <a:defRPr/>
            </a:pPr>
            <a:r>
              <a:rPr lang="fr-FR" sz="1200" dirty="0"/>
              <a:t>une façon….</a:t>
            </a:r>
          </a:p>
          <a:p>
            <a:pPr algn="just">
              <a:defRPr/>
            </a:pPr>
            <a:r>
              <a:rPr lang="fr-FR" sz="1200" dirty="0"/>
              <a:t>fertile….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CB2C9450-3BE3-47B6-BC69-A06D48AB6347}"/>
              </a:ext>
            </a:extLst>
          </p:cNvPr>
          <p:cNvSpPr txBox="1"/>
          <p:nvPr/>
        </p:nvSpPr>
        <p:spPr>
          <a:xfrm>
            <a:off x="445326" y="4315502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 peuple….</a:t>
            </a:r>
          </a:p>
          <a:p>
            <a:pPr algn="just">
              <a:defRPr/>
            </a:pPr>
            <a:r>
              <a:rPr lang="fr-FR" sz="1200" dirty="0"/>
              <a:t>un barbare….</a:t>
            </a:r>
          </a:p>
          <a:p>
            <a:pPr algn="just">
              <a:defRPr/>
            </a:pPr>
            <a:r>
              <a:rPr lang="fr-FR" sz="1200" dirty="0"/>
              <a:t>envahir….</a:t>
            </a:r>
          </a:p>
          <a:p>
            <a:pPr algn="just">
              <a:defRPr/>
            </a:pPr>
            <a:r>
              <a:rPr lang="fr-FR" sz="1200" dirty="0"/>
              <a:t>actuel(le)….</a:t>
            </a:r>
          </a:p>
          <a:p>
            <a:pPr algn="just">
              <a:defRPr/>
            </a:pPr>
            <a:r>
              <a:rPr lang="fr-FR" sz="1200" dirty="0"/>
              <a:t>un guerrier….</a:t>
            </a:r>
          </a:p>
          <a:p>
            <a:pPr algn="just">
              <a:defRPr/>
            </a:pPr>
            <a:r>
              <a:rPr lang="fr-FR" sz="1200" dirty="0"/>
              <a:t>une époque…..</a:t>
            </a:r>
          </a:p>
          <a:p>
            <a:pPr algn="just">
              <a:defRPr/>
            </a:pPr>
            <a:r>
              <a:rPr lang="fr-FR" sz="1200" dirty="0"/>
              <a:t>régner….</a:t>
            </a:r>
          </a:p>
          <a:p>
            <a:pPr algn="just">
              <a:defRPr/>
            </a:pPr>
            <a:r>
              <a:rPr lang="fr-FR" sz="1200" dirty="0"/>
              <a:t>se partager….</a:t>
            </a:r>
          </a:p>
          <a:p>
            <a:pPr algn="just">
              <a:defRPr/>
            </a:pPr>
            <a:r>
              <a:rPr lang="fr-FR" sz="1200" dirty="0"/>
              <a:t>l’un d’eux….</a:t>
            </a:r>
          </a:p>
          <a:p>
            <a:pPr algn="just">
              <a:defRPr/>
            </a:pPr>
            <a:r>
              <a:rPr lang="fr-FR" sz="1200" dirty="0"/>
              <a:t>chacun…..</a:t>
            </a:r>
          </a:p>
          <a:p>
            <a:pPr algn="just">
              <a:defRPr/>
            </a:pPr>
            <a:r>
              <a:rPr lang="fr-FR" sz="1200" dirty="0"/>
              <a:t>provoquer….</a:t>
            </a:r>
          </a:p>
          <a:p>
            <a:pPr algn="just">
              <a:defRPr/>
            </a:pPr>
            <a:r>
              <a:rPr lang="fr-FR" sz="1200" dirty="0"/>
              <a:t>nombreux(se)….</a:t>
            </a:r>
          </a:p>
          <a:p>
            <a:pPr algn="just">
              <a:defRPr/>
            </a:pPr>
            <a:r>
              <a:rPr lang="fr-FR" sz="1200" dirty="0"/>
              <a:t>la guerre….</a:t>
            </a:r>
          </a:p>
          <a:p>
            <a:pPr algn="just">
              <a:defRPr/>
            </a:pPr>
            <a:r>
              <a:rPr lang="fr-FR" sz="1200" dirty="0"/>
              <a:t>un voisin….</a:t>
            </a:r>
          </a:p>
          <a:p>
            <a:pPr algn="just">
              <a:defRPr/>
            </a:pPr>
            <a:r>
              <a:rPr lang="fr-FR" sz="1200" dirty="0"/>
              <a:t>le royaume….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8BE4A260-9C49-4DAA-9B99-0F18ECFEBDD4}"/>
              </a:ext>
            </a:extLst>
          </p:cNvPr>
          <p:cNvSpPr txBox="1"/>
          <p:nvPr/>
        </p:nvSpPr>
        <p:spPr>
          <a:xfrm>
            <a:off x="440668" y="5689875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une source….</a:t>
            </a:r>
          </a:p>
          <a:p>
            <a:pPr algn="just">
              <a:defRPr/>
            </a:pPr>
            <a:r>
              <a:rPr lang="fr-FR" sz="1200" dirty="0"/>
              <a:t>l’énergie….</a:t>
            </a:r>
          </a:p>
          <a:p>
            <a:pPr algn="just">
              <a:defRPr/>
            </a:pPr>
            <a:r>
              <a:rPr lang="fr-FR" sz="1200" dirty="0"/>
              <a:t>polluant(e)….</a:t>
            </a:r>
          </a:p>
          <a:p>
            <a:pPr algn="just">
              <a:defRPr/>
            </a:pPr>
            <a:r>
              <a:rPr lang="fr-FR" sz="1200" dirty="0"/>
              <a:t>combustible….</a:t>
            </a:r>
          </a:p>
          <a:p>
            <a:pPr algn="just">
              <a:defRPr/>
            </a:pPr>
            <a:r>
              <a:rPr lang="fr-FR" sz="1200" dirty="0"/>
              <a:t>carburant….</a:t>
            </a:r>
          </a:p>
          <a:p>
            <a:pPr algn="just">
              <a:defRPr/>
            </a:pPr>
            <a:r>
              <a:rPr lang="fr-FR" sz="1200" dirty="0"/>
              <a:t>nécessiter….</a:t>
            </a:r>
          </a:p>
          <a:p>
            <a:pPr algn="just">
              <a:defRPr/>
            </a:pPr>
            <a:r>
              <a:rPr lang="fr-FR" sz="1200" dirty="0"/>
              <a:t>production….</a:t>
            </a:r>
          </a:p>
          <a:p>
            <a:pPr algn="just">
              <a:defRPr/>
            </a:pPr>
            <a:r>
              <a:rPr lang="fr-FR" sz="1200" dirty="0"/>
              <a:t>hydrogène….</a:t>
            </a:r>
          </a:p>
          <a:p>
            <a:pPr algn="just">
              <a:defRPr/>
            </a:pPr>
            <a:r>
              <a:rPr lang="fr-FR" sz="1200" dirty="0"/>
              <a:t>générer….</a:t>
            </a:r>
          </a:p>
          <a:p>
            <a:pPr algn="just">
              <a:defRPr/>
            </a:pPr>
            <a:r>
              <a:rPr lang="fr-FR" sz="1200" dirty="0"/>
              <a:t>l’électricité….</a:t>
            </a:r>
          </a:p>
          <a:p>
            <a:pPr algn="just">
              <a:defRPr/>
            </a:pPr>
            <a:r>
              <a:rPr lang="fr-FR" sz="1200" dirty="0"/>
              <a:t>sous-marin(e)…</a:t>
            </a:r>
          </a:p>
          <a:p>
            <a:pPr algn="just">
              <a:defRPr/>
            </a:pPr>
            <a:r>
              <a:rPr lang="fr-FR" sz="1200" dirty="0"/>
              <a:t>puissant(e)….</a:t>
            </a:r>
          </a:p>
          <a:p>
            <a:pPr algn="just">
              <a:defRPr/>
            </a:pPr>
            <a:r>
              <a:rPr lang="fr-FR" sz="1200" dirty="0"/>
              <a:t>un courant….</a:t>
            </a:r>
          </a:p>
          <a:p>
            <a:pPr algn="just">
              <a:defRPr/>
            </a:pPr>
            <a:r>
              <a:rPr lang="fr-FR" sz="1200" dirty="0"/>
              <a:t>produire….</a:t>
            </a:r>
          </a:p>
          <a:p>
            <a:pPr algn="just">
              <a:defRPr/>
            </a:pPr>
            <a:r>
              <a:rPr lang="fr-FR" sz="1200" dirty="0"/>
              <a:t>moins….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49DFFD6F-3F8E-4986-B94D-AD2CC920DC6C}"/>
              </a:ext>
            </a:extLst>
          </p:cNvPr>
          <p:cNvSpPr txBox="1"/>
          <p:nvPr/>
        </p:nvSpPr>
        <p:spPr>
          <a:xfrm>
            <a:off x="476672" y="7133769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lorsque….</a:t>
            </a:r>
          </a:p>
          <a:p>
            <a:pPr algn="just">
              <a:defRPr/>
            </a:pPr>
            <a:r>
              <a:rPr lang="fr-FR" sz="1200" dirty="0"/>
              <a:t>un habitant….</a:t>
            </a:r>
          </a:p>
          <a:p>
            <a:pPr algn="just">
              <a:defRPr/>
            </a:pPr>
            <a:r>
              <a:rPr lang="fr-FR" sz="1200" dirty="0"/>
              <a:t>regroupé(e)…..</a:t>
            </a:r>
          </a:p>
          <a:p>
            <a:pPr algn="just">
              <a:defRPr/>
            </a:pPr>
            <a:r>
              <a:rPr lang="fr-FR" sz="1200" dirty="0"/>
              <a:t>une commune….</a:t>
            </a:r>
          </a:p>
          <a:p>
            <a:pPr algn="just">
              <a:defRPr/>
            </a:pPr>
            <a:r>
              <a:rPr lang="fr-FR" sz="1200" dirty="0"/>
              <a:t>équipé(e)….</a:t>
            </a:r>
          </a:p>
          <a:p>
            <a:pPr algn="just">
              <a:defRPr/>
            </a:pPr>
            <a:r>
              <a:rPr lang="fr-FR" sz="1200" dirty="0"/>
              <a:t>un exode….</a:t>
            </a:r>
          </a:p>
          <a:p>
            <a:pPr algn="just">
              <a:defRPr/>
            </a:pPr>
            <a:r>
              <a:rPr lang="fr-FR" sz="1200" dirty="0"/>
              <a:t>rural(e)….</a:t>
            </a:r>
          </a:p>
          <a:p>
            <a:pPr algn="just">
              <a:defRPr/>
            </a:pPr>
            <a:r>
              <a:rPr lang="fr-FR" sz="1200" dirty="0"/>
              <a:t>mieux….</a:t>
            </a:r>
          </a:p>
          <a:p>
            <a:pPr algn="just">
              <a:defRPr/>
            </a:pPr>
            <a:r>
              <a:rPr lang="fr-FR" sz="1200" dirty="0"/>
              <a:t>une population….</a:t>
            </a:r>
          </a:p>
          <a:p>
            <a:pPr algn="just">
              <a:defRPr/>
            </a:pPr>
            <a:r>
              <a:rPr lang="fr-FR" sz="1200" dirty="0"/>
              <a:t>une campagne....</a:t>
            </a:r>
          </a:p>
          <a:p>
            <a:pPr algn="just">
              <a:defRPr/>
            </a:pPr>
            <a:r>
              <a:rPr lang="fr-FR" sz="1200" dirty="0"/>
              <a:t>une banlieue….</a:t>
            </a:r>
          </a:p>
          <a:p>
            <a:pPr algn="just">
              <a:defRPr/>
            </a:pPr>
            <a:r>
              <a:rPr lang="fr-FR" sz="1200" dirty="0"/>
              <a:t>développer….</a:t>
            </a:r>
          </a:p>
          <a:p>
            <a:pPr algn="just">
              <a:defRPr/>
            </a:pPr>
            <a:r>
              <a:rPr lang="fr-FR" sz="1200" dirty="0"/>
              <a:t>un citadin….</a:t>
            </a:r>
          </a:p>
          <a:p>
            <a:pPr algn="just">
              <a:defRPr/>
            </a:pPr>
            <a:r>
              <a:rPr lang="fr-FR" sz="1200" dirty="0"/>
              <a:t>accueillir….</a:t>
            </a:r>
          </a:p>
          <a:p>
            <a:pPr algn="just">
              <a:defRPr/>
            </a:pPr>
            <a:r>
              <a:rPr lang="fr-FR" sz="1200" dirty="0"/>
              <a:t>un hôpital….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xmlns="" id="{3D8585F5-ED2B-4363-8F7F-27221A131352}"/>
              </a:ext>
            </a:extLst>
          </p:cNvPr>
          <p:cNvSpPr txBox="1"/>
          <p:nvPr/>
        </p:nvSpPr>
        <p:spPr>
          <a:xfrm>
            <a:off x="440668" y="8635626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l’agriculture….</a:t>
            </a:r>
          </a:p>
          <a:p>
            <a:pPr algn="just">
              <a:defRPr/>
            </a:pPr>
            <a:r>
              <a:rPr lang="fr-FR" sz="1200" dirty="0"/>
              <a:t>biologique….</a:t>
            </a:r>
          </a:p>
          <a:p>
            <a:pPr algn="just">
              <a:defRPr/>
            </a:pPr>
            <a:r>
              <a:rPr lang="fr-FR" sz="1200" dirty="0"/>
              <a:t>considérablement….</a:t>
            </a:r>
          </a:p>
          <a:p>
            <a:pPr algn="just">
              <a:defRPr/>
            </a:pPr>
            <a:r>
              <a:rPr lang="fr-FR" sz="1200" dirty="0"/>
              <a:t>naturel(le)….</a:t>
            </a:r>
          </a:p>
          <a:p>
            <a:pPr algn="just">
              <a:defRPr/>
            </a:pPr>
            <a:r>
              <a:rPr lang="fr-FR" sz="1200" dirty="0"/>
              <a:t>dangereux(se)….</a:t>
            </a:r>
          </a:p>
          <a:p>
            <a:pPr algn="just">
              <a:defRPr/>
            </a:pPr>
            <a:r>
              <a:rPr lang="fr-FR" sz="1200" dirty="0"/>
              <a:t>un fertilisant….</a:t>
            </a:r>
          </a:p>
          <a:p>
            <a:pPr algn="just">
              <a:defRPr/>
            </a:pPr>
            <a:r>
              <a:rPr lang="fr-FR" sz="1200" dirty="0"/>
              <a:t>l’engrais….</a:t>
            </a:r>
          </a:p>
          <a:p>
            <a:pPr algn="just">
              <a:defRPr/>
            </a:pPr>
            <a:r>
              <a:rPr lang="fr-FR" sz="1200" dirty="0"/>
              <a:t>polluer….</a:t>
            </a:r>
          </a:p>
          <a:p>
            <a:pPr algn="just">
              <a:defRPr/>
            </a:pPr>
            <a:r>
              <a:rPr lang="fr-FR" sz="1200" dirty="0"/>
              <a:t>le sol….</a:t>
            </a:r>
          </a:p>
          <a:p>
            <a:pPr algn="just">
              <a:defRPr/>
            </a:pPr>
            <a:r>
              <a:rPr lang="fr-FR" sz="1200" dirty="0"/>
              <a:t>appauvrir….</a:t>
            </a:r>
          </a:p>
          <a:p>
            <a:pPr algn="just">
              <a:defRPr/>
            </a:pPr>
            <a:r>
              <a:rPr lang="fr-FR" sz="1200" dirty="0"/>
              <a:t>la viande….</a:t>
            </a:r>
          </a:p>
          <a:p>
            <a:pPr algn="just">
              <a:defRPr/>
            </a:pPr>
            <a:r>
              <a:rPr lang="fr-FR" sz="1200" dirty="0"/>
              <a:t>nourrir….</a:t>
            </a:r>
          </a:p>
          <a:p>
            <a:pPr algn="just">
              <a:defRPr/>
            </a:pPr>
            <a:r>
              <a:rPr lang="fr-FR" sz="1200" dirty="0"/>
              <a:t>un produit….</a:t>
            </a:r>
          </a:p>
          <a:p>
            <a:pPr algn="just">
              <a:defRPr/>
            </a:pPr>
            <a:r>
              <a:rPr lang="fr-FR" sz="1200" dirty="0"/>
              <a:t>le lait….</a:t>
            </a:r>
          </a:p>
          <a:p>
            <a:pPr algn="just">
              <a:defRPr/>
            </a:pPr>
            <a:r>
              <a:rPr lang="fr-FR" sz="1200" dirty="0"/>
              <a:t>une place….</a:t>
            </a:r>
          </a:p>
        </p:txBody>
      </p:sp>
    </p:spTree>
    <p:extLst>
      <p:ext uri="{BB962C8B-B14F-4D97-AF65-F5344CB8AC3E}">
        <p14:creationId xmlns:p14="http://schemas.microsoft.com/office/powerpoint/2010/main" val="380389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Dictées de la période 5</a:t>
            </a:r>
          </a:p>
        </p:txBody>
      </p:sp>
      <p:sp>
        <p:nvSpPr>
          <p:cNvPr id="40" name="Carré corné 39"/>
          <p:cNvSpPr/>
          <p:nvPr/>
        </p:nvSpPr>
        <p:spPr>
          <a:xfrm>
            <a:off x="224643" y="1454225"/>
            <a:ext cx="6400243" cy="105050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</a:p>
        </p:txBody>
      </p:sp>
      <p:sp>
        <p:nvSpPr>
          <p:cNvPr id="73" name="Carré corné 72"/>
          <p:cNvSpPr/>
          <p:nvPr/>
        </p:nvSpPr>
        <p:spPr>
          <a:xfrm>
            <a:off x="224644" y="2874226"/>
            <a:ext cx="6400242" cy="107066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348894"/>
            <a:ext cx="6400242" cy="964147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754625"/>
            <a:ext cx="6400242" cy="1045367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385048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457056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196691"/>
            <a:ext cx="6400242" cy="1076227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25208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888063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616361"/>
            <a:ext cx="6400242" cy="1096717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585501AA-3487-4E42-896A-DC63FBAA9B91}"/>
              </a:ext>
            </a:extLst>
          </p:cNvPr>
          <p:cNvSpPr txBox="1"/>
          <p:nvPr/>
        </p:nvSpPr>
        <p:spPr>
          <a:xfrm>
            <a:off x="436433" y="1537432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sacré(e)….</a:t>
            </a:r>
          </a:p>
          <a:p>
            <a:pPr algn="just">
              <a:defRPr/>
            </a:pPr>
            <a:r>
              <a:rPr lang="fr-FR" sz="1200" dirty="0"/>
              <a:t>un règne….</a:t>
            </a:r>
          </a:p>
          <a:p>
            <a:pPr algn="just">
              <a:defRPr/>
            </a:pPr>
            <a:r>
              <a:rPr lang="fr-FR" sz="1200" dirty="0"/>
              <a:t>développement….</a:t>
            </a:r>
          </a:p>
          <a:p>
            <a:pPr algn="just">
              <a:defRPr/>
            </a:pPr>
            <a:r>
              <a:rPr lang="fr-FR" sz="1200" dirty="0"/>
              <a:t>un art….</a:t>
            </a:r>
          </a:p>
          <a:p>
            <a:pPr algn="just">
              <a:defRPr/>
            </a:pPr>
            <a:r>
              <a:rPr lang="fr-FR" sz="1200" dirty="0"/>
              <a:t>permettre….</a:t>
            </a:r>
          </a:p>
          <a:p>
            <a:pPr algn="just">
              <a:defRPr/>
            </a:pPr>
            <a:r>
              <a:rPr lang="fr-FR" sz="1200" dirty="0"/>
              <a:t>une idée….</a:t>
            </a:r>
          </a:p>
          <a:p>
            <a:pPr algn="just">
              <a:defRPr/>
            </a:pPr>
            <a:r>
              <a:rPr lang="fr-FR" sz="1200" dirty="0"/>
              <a:t>italien(ne)….</a:t>
            </a:r>
          </a:p>
          <a:p>
            <a:pPr algn="just">
              <a:defRPr/>
            </a:pPr>
            <a:r>
              <a:rPr lang="fr-FR" sz="1200" dirty="0"/>
              <a:t>diffuser….</a:t>
            </a:r>
          </a:p>
          <a:p>
            <a:pPr algn="just">
              <a:defRPr/>
            </a:pPr>
            <a:r>
              <a:rPr lang="fr-FR" sz="1200" dirty="0"/>
              <a:t>dont…</a:t>
            </a:r>
          </a:p>
          <a:p>
            <a:pPr algn="just">
              <a:defRPr/>
            </a:pPr>
            <a:r>
              <a:rPr lang="fr-FR" sz="1200" dirty="0"/>
              <a:t>une invention….</a:t>
            </a:r>
          </a:p>
          <a:p>
            <a:pPr algn="just">
              <a:defRPr/>
            </a:pPr>
            <a:r>
              <a:rPr lang="fr-FR" sz="1200" dirty="0"/>
              <a:t>un peintre….</a:t>
            </a:r>
          </a:p>
          <a:p>
            <a:pPr algn="just">
              <a:defRPr/>
            </a:pPr>
            <a:r>
              <a:rPr lang="fr-FR" sz="1200" dirty="0"/>
              <a:t>célèbre….</a:t>
            </a:r>
          </a:p>
          <a:p>
            <a:pPr algn="just">
              <a:defRPr/>
            </a:pPr>
            <a:r>
              <a:rPr lang="fr-FR" sz="1200" dirty="0"/>
              <a:t>nouveau/nouvelle….</a:t>
            </a:r>
          </a:p>
          <a:p>
            <a:pPr algn="just">
              <a:defRPr/>
            </a:pPr>
            <a:r>
              <a:rPr lang="fr-FR" sz="1200" dirty="0"/>
              <a:t>sensible….</a:t>
            </a:r>
          </a:p>
          <a:p>
            <a:pPr algn="just">
              <a:defRPr/>
            </a:pPr>
            <a:r>
              <a:rPr lang="fr-FR" sz="1200" dirty="0"/>
              <a:t>culturel(le)….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3A368B17-E998-49D7-859F-A27BCE9331AA}"/>
              </a:ext>
            </a:extLst>
          </p:cNvPr>
          <p:cNvSpPr txBox="1"/>
          <p:nvPr/>
        </p:nvSpPr>
        <p:spPr>
          <a:xfrm>
            <a:off x="418987" y="2943163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 renouvellement….</a:t>
            </a:r>
          </a:p>
          <a:p>
            <a:pPr algn="just">
              <a:defRPr/>
            </a:pPr>
            <a:r>
              <a:rPr lang="fr-FR" sz="1200" dirty="0"/>
              <a:t>le siècle….</a:t>
            </a:r>
          </a:p>
          <a:p>
            <a:pPr algn="just">
              <a:defRPr/>
            </a:pPr>
            <a:r>
              <a:rPr lang="fr-FR" sz="1200" dirty="0"/>
              <a:t>manifester….</a:t>
            </a:r>
          </a:p>
          <a:p>
            <a:pPr algn="just">
              <a:defRPr/>
            </a:pPr>
            <a:r>
              <a:rPr lang="fr-FR" sz="1200" dirty="0"/>
              <a:t>également….</a:t>
            </a:r>
          </a:p>
          <a:p>
            <a:pPr algn="just">
              <a:defRPr/>
            </a:pPr>
            <a:r>
              <a:rPr lang="fr-FR" sz="1200" dirty="0"/>
              <a:t>une coupole….</a:t>
            </a:r>
          </a:p>
          <a:p>
            <a:pPr algn="just">
              <a:defRPr/>
            </a:pPr>
            <a:r>
              <a:rPr lang="fr-FR" sz="1200" dirty="0"/>
              <a:t>le palais….</a:t>
            </a:r>
          </a:p>
          <a:p>
            <a:pPr algn="just">
              <a:defRPr/>
            </a:pPr>
            <a:r>
              <a:rPr lang="fr-FR" sz="1200" dirty="0"/>
              <a:t>confortable….</a:t>
            </a:r>
          </a:p>
          <a:p>
            <a:pPr algn="just">
              <a:defRPr/>
            </a:pPr>
            <a:r>
              <a:rPr lang="fr-FR" sz="1200" dirty="0"/>
              <a:t>une ouverture….</a:t>
            </a:r>
          </a:p>
          <a:p>
            <a:pPr algn="just">
              <a:defRPr/>
            </a:pPr>
            <a:r>
              <a:rPr lang="fr-FR" sz="1200" dirty="0"/>
              <a:t>la frise…</a:t>
            </a:r>
          </a:p>
          <a:p>
            <a:pPr algn="just">
              <a:defRPr/>
            </a:pPr>
            <a:r>
              <a:rPr lang="fr-FR" sz="1200" dirty="0"/>
              <a:t>une colonne….</a:t>
            </a:r>
          </a:p>
          <a:p>
            <a:pPr algn="just">
              <a:defRPr/>
            </a:pPr>
            <a:r>
              <a:rPr lang="fr-FR" sz="1200" dirty="0"/>
              <a:t>la perspective….</a:t>
            </a:r>
          </a:p>
          <a:p>
            <a:pPr algn="just">
              <a:defRPr/>
            </a:pPr>
            <a:r>
              <a:rPr lang="fr-FR" sz="1200" dirty="0"/>
              <a:t>véritable….</a:t>
            </a:r>
          </a:p>
          <a:p>
            <a:pPr algn="just">
              <a:defRPr/>
            </a:pPr>
            <a:r>
              <a:rPr lang="fr-FR" sz="1200" dirty="0"/>
              <a:t>la façon….</a:t>
            </a:r>
          </a:p>
          <a:p>
            <a:pPr algn="just">
              <a:defRPr/>
            </a:pPr>
            <a:r>
              <a:rPr lang="fr-FR" sz="1200" dirty="0"/>
              <a:t>peindre….</a:t>
            </a:r>
          </a:p>
          <a:p>
            <a:pPr algn="just">
              <a:defRPr/>
            </a:pPr>
            <a:r>
              <a:rPr lang="fr-FR" sz="1200" dirty="0"/>
              <a:t>puis….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CC195EF3-9507-45FA-926C-0EC3172BEA83}"/>
              </a:ext>
            </a:extLst>
          </p:cNvPr>
          <p:cNvSpPr txBox="1"/>
          <p:nvPr/>
        </p:nvSpPr>
        <p:spPr>
          <a:xfrm>
            <a:off x="439337" y="4348894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engager….</a:t>
            </a:r>
          </a:p>
          <a:p>
            <a:pPr algn="just">
              <a:defRPr/>
            </a:pPr>
            <a:r>
              <a:rPr lang="fr-FR" sz="1200" dirty="0"/>
              <a:t>colonial(e)….</a:t>
            </a:r>
          </a:p>
          <a:p>
            <a:pPr algn="just">
              <a:defRPr/>
            </a:pPr>
            <a:r>
              <a:rPr lang="fr-FR" sz="1200" dirty="0"/>
              <a:t>un navigateur….</a:t>
            </a:r>
          </a:p>
          <a:p>
            <a:pPr algn="just">
              <a:defRPr/>
            </a:pPr>
            <a:r>
              <a:rPr lang="fr-FR" sz="1200" dirty="0"/>
              <a:t>un passage….</a:t>
            </a:r>
          </a:p>
          <a:p>
            <a:pPr algn="just">
              <a:defRPr/>
            </a:pPr>
            <a:r>
              <a:rPr lang="fr-FR" sz="1200" dirty="0"/>
              <a:t>direct(e)….</a:t>
            </a:r>
          </a:p>
          <a:p>
            <a:pPr algn="just">
              <a:defRPr/>
            </a:pPr>
            <a:r>
              <a:rPr lang="fr-FR" sz="1200" dirty="0"/>
              <a:t>explorer….</a:t>
            </a:r>
          </a:p>
          <a:p>
            <a:pPr algn="just">
              <a:defRPr/>
            </a:pPr>
            <a:r>
              <a:rPr lang="fr-FR" sz="1200" dirty="0"/>
              <a:t>une possession….</a:t>
            </a:r>
          </a:p>
          <a:p>
            <a:pPr algn="just">
              <a:defRPr/>
            </a:pPr>
            <a:r>
              <a:rPr lang="fr-FR" sz="1200" dirty="0"/>
              <a:t>découvert(e)….</a:t>
            </a:r>
          </a:p>
          <a:p>
            <a:pPr algn="just">
              <a:defRPr/>
            </a:pPr>
            <a:r>
              <a:rPr lang="fr-FR" sz="1200" dirty="0"/>
              <a:t>une terre….</a:t>
            </a:r>
          </a:p>
          <a:p>
            <a:pPr algn="just">
              <a:defRPr/>
            </a:pPr>
            <a:r>
              <a:rPr lang="fr-FR" sz="1200" dirty="0"/>
              <a:t>le nord….</a:t>
            </a:r>
          </a:p>
          <a:p>
            <a:pPr algn="just">
              <a:defRPr/>
            </a:pPr>
            <a:r>
              <a:rPr lang="fr-FR" sz="1200" dirty="0"/>
              <a:t>atteindre….</a:t>
            </a:r>
          </a:p>
          <a:p>
            <a:pPr algn="just">
              <a:defRPr/>
            </a:pPr>
            <a:r>
              <a:rPr lang="fr-FR" sz="1200" dirty="0"/>
              <a:t>un nom….</a:t>
            </a:r>
          </a:p>
          <a:p>
            <a:pPr algn="just">
              <a:defRPr/>
            </a:pPr>
            <a:r>
              <a:rPr lang="fr-FR" sz="1200" dirty="0"/>
              <a:t>une politique….</a:t>
            </a:r>
          </a:p>
          <a:p>
            <a:pPr algn="just">
              <a:defRPr/>
            </a:pPr>
            <a:r>
              <a:rPr lang="fr-FR" sz="1200" dirty="0"/>
              <a:t>prendre…</a:t>
            </a:r>
          </a:p>
          <a:p>
            <a:pPr algn="just">
              <a:defRPr/>
            </a:pPr>
            <a:r>
              <a:rPr lang="fr-FR" sz="1200" dirty="0"/>
              <a:t>vers….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D291C46D-FB56-4667-8085-E278304320AB}"/>
              </a:ext>
            </a:extLst>
          </p:cNvPr>
          <p:cNvSpPr txBox="1"/>
          <p:nvPr/>
        </p:nvSpPr>
        <p:spPr>
          <a:xfrm>
            <a:off x="463552" y="5804900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intelligent(e)….</a:t>
            </a:r>
          </a:p>
          <a:p>
            <a:pPr algn="just">
              <a:defRPr/>
            </a:pPr>
            <a:r>
              <a:rPr lang="fr-FR" sz="1200" dirty="0"/>
              <a:t>ambitieux(se)….</a:t>
            </a:r>
          </a:p>
          <a:p>
            <a:pPr algn="just">
              <a:defRPr/>
            </a:pPr>
            <a:r>
              <a:rPr lang="fr-FR" sz="1200" dirty="0"/>
              <a:t>un astre…</a:t>
            </a:r>
          </a:p>
          <a:p>
            <a:pPr algn="just">
              <a:defRPr/>
            </a:pPr>
            <a:r>
              <a:rPr lang="fr-FR" sz="1200" dirty="0"/>
              <a:t>le soleil….</a:t>
            </a:r>
          </a:p>
          <a:p>
            <a:pPr algn="just">
              <a:defRPr/>
            </a:pPr>
            <a:r>
              <a:rPr lang="fr-FR" sz="1200" dirty="0"/>
              <a:t>se comparer….</a:t>
            </a:r>
          </a:p>
          <a:p>
            <a:pPr algn="just">
              <a:defRPr/>
            </a:pPr>
            <a:r>
              <a:rPr lang="fr-FR" sz="1200" dirty="0"/>
              <a:t>sûr(e)…</a:t>
            </a:r>
          </a:p>
          <a:p>
            <a:pPr algn="just">
              <a:defRPr/>
            </a:pPr>
            <a:r>
              <a:rPr lang="fr-FR" sz="1200" dirty="0"/>
              <a:t>la puissance….</a:t>
            </a:r>
          </a:p>
          <a:p>
            <a:pPr algn="just">
              <a:defRPr/>
            </a:pPr>
            <a:r>
              <a:rPr lang="fr-FR" sz="1200" dirty="0"/>
              <a:t>le pouvoir….</a:t>
            </a:r>
          </a:p>
          <a:p>
            <a:pPr algn="just">
              <a:defRPr/>
            </a:pPr>
            <a:r>
              <a:rPr lang="fr-FR" sz="1200" dirty="0"/>
              <a:t>longtemps….</a:t>
            </a:r>
          </a:p>
          <a:p>
            <a:pPr algn="just">
              <a:defRPr/>
            </a:pPr>
            <a:r>
              <a:rPr lang="fr-FR" sz="1200" dirty="0"/>
              <a:t>devenir….</a:t>
            </a:r>
          </a:p>
          <a:p>
            <a:pPr algn="just">
              <a:defRPr/>
            </a:pPr>
            <a:r>
              <a:rPr lang="fr-FR" sz="1200" dirty="0"/>
              <a:t>organiser….</a:t>
            </a:r>
          </a:p>
          <a:p>
            <a:pPr algn="just">
              <a:defRPr/>
            </a:pPr>
            <a:r>
              <a:rPr lang="fr-FR" sz="1200" dirty="0"/>
              <a:t>absolu(e)….</a:t>
            </a:r>
          </a:p>
          <a:p>
            <a:pPr algn="just">
              <a:defRPr/>
            </a:pPr>
            <a:r>
              <a:rPr lang="fr-FR" sz="1200" dirty="0"/>
              <a:t>un musicien(ne)….</a:t>
            </a:r>
          </a:p>
          <a:p>
            <a:pPr algn="just">
              <a:defRPr/>
            </a:pPr>
            <a:r>
              <a:rPr lang="fr-FR" sz="1200" dirty="0"/>
              <a:t>un peintre….</a:t>
            </a:r>
          </a:p>
          <a:p>
            <a:pPr algn="just">
              <a:defRPr/>
            </a:pPr>
            <a:r>
              <a:rPr lang="fr-FR" sz="1200" dirty="0"/>
              <a:t>pendant….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9F660ED8-B7ED-4AC4-A6FF-9420A78AC562}"/>
              </a:ext>
            </a:extLst>
          </p:cNvPr>
          <p:cNvSpPr txBox="1"/>
          <p:nvPr/>
        </p:nvSpPr>
        <p:spPr>
          <a:xfrm>
            <a:off x="504206" y="7196691"/>
            <a:ext cx="6228692" cy="1200329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certain(e)….</a:t>
            </a:r>
          </a:p>
          <a:p>
            <a:pPr algn="just">
              <a:defRPr/>
            </a:pPr>
            <a:r>
              <a:rPr lang="fr-FR" sz="1200" dirty="0"/>
              <a:t>exprimer….</a:t>
            </a:r>
          </a:p>
          <a:p>
            <a:pPr algn="just">
              <a:defRPr/>
            </a:pPr>
            <a:r>
              <a:rPr lang="fr-FR" sz="1200" dirty="0"/>
              <a:t>critiquer….</a:t>
            </a:r>
          </a:p>
          <a:p>
            <a:pPr algn="just">
              <a:defRPr/>
            </a:pPr>
            <a:r>
              <a:rPr lang="fr-FR" sz="1200" dirty="0"/>
              <a:t>une religion….</a:t>
            </a:r>
          </a:p>
          <a:p>
            <a:pPr algn="just">
              <a:defRPr/>
            </a:pPr>
            <a:r>
              <a:rPr lang="fr-FR" sz="1200" dirty="0"/>
              <a:t>un gouvernement….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l’humanité….</a:t>
            </a:r>
          </a:p>
          <a:p>
            <a:pPr algn="just">
              <a:defRPr/>
            </a:pPr>
            <a:r>
              <a:rPr lang="fr-FR" sz="1200" dirty="0"/>
              <a:t>se soucier….</a:t>
            </a:r>
          </a:p>
          <a:p>
            <a:pPr algn="just">
              <a:defRPr/>
            </a:pPr>
            <a:r>
              <a:rPr lang="fr-FR" sz="1200" dirty="0"/>
              <a:t>un philosophe….</a:t>
            </a:r>
          </a:p>
          <a:p>
            <a:pPr algn="just">
              <a:defRPr/>
            </a:pPr>
            <a:r>
              <a:rPr lang="fr-FR" sz="1200" dirty="0"/>
              <a:t>devoir….</a:t>
            </a:r>
          </a:p>
          <a:p>
            <a:pPr algn="just">
              <a:defRPr/>
            </a:pPr>
            <a:r>
              <a:rPr lang="fr-FR" sz="1200" dirty="0"/>
              <a:t>sans….</a:t>
            </a:r>
          </a:p>
          <a:p>
            <a:pPr algn="just">
              <a:defRPr/>
            </a:pPr>
            <a:endParaRPr lang="fr-FR" sz="1200" dirty="0"/>
          </a:p>
          <a:p>
            <a:pPr algn="just">
              <a:defRPr/>
            </a:pPr>
            <a:r>
              <a:rPr lang="fr-FR" sz="1200" dirty="0"/>
              <a:t>une origine….</a:t>
            </a:r>
          </a:p>
          <a:p>
            <a:pPr algn="just">
              <a:defRPr/>
            </a:pPr>
            <a:r>
              <a:rPr lang="fr-FR" sz="1200" dirty="0"/>
              <a:t>français(e)….</a:t>
            </a:r>
          </a:p>
          <a:p>
            <a:pPr algn="just">
              <a:defRPr/>
            </a:pPr>
            <a:r>
              <a:rPr lang="fr-FR" sz="1200" dirty="0"/>
              <a:t>la révolution….</a:t>
            </a:r>
          </a:p>
          <a:p>
            <a:pPr algn="just">
              <a:defRPr/>
            </a:pPr>
            <a:r>
              <a:rPr lang="fr-FR" sz="1200" dirty="0"/>
              <a:t>une époque….</a:t>
            </a:r>
          </a:p>
          <a:p>
            <a:pPr algn="just">
              <a:defRPr/>
            </a:pPr>
            <a:r>
              <a:rPr lang="fr-FR" sz="1200" dirty="0"/>
              <a:t>un ouvrage….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xmlns="" id="{55AE1C8D-1CE1-4322-9A2D-DF228FC0B8D1}"/>
              </a:ext>
            </a:extLst>
          </p:cNvPr>
          <p:cNvSpPr txBox="1"/>
          <p:nvPr/>
        </p:nvSpPr>
        <p:spPr>
          <a:xfrm>
            <a:off x="529177" y="8615395"/>
            <a:ext cx="6228692" cy="1015663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 algn="just">
              <a:defRPr/>
            </a:pPr>
            <a:r>
              <a:rPr lang="fr-FR" sz="1200" dirty="0"/>
              <a:t>un état….</a:t>
            </a:r>
          </a:p>
          <a:p>
            <a:pPr algn="just">
              <a:defRPr/>
            </a:pPr>
            <a:r>
              <a:rPr lang="fr-FR" sz="1200" dirty="0"/>
              <a:t>une récolte….</a:t>
            </a:r>
          </a:p>
          <a:p>
            <a:pPr algn="just">
              <a:defRPr/>
            </a:pPr>
            <a:r>
              <a:rPr lang="fr-FR" sz="1200" dirty="0"/>
              <a:t>mauvais(e)….</a:t>
            </a:r>
          </a:p>
          <a:p>
            <a:pPr algn="just">
              <a:defRPr/>
            </a:pPr>
            <a:r>
              <a:rPr lang="fr-FR" sz="1200" dirty="0"/>
              <a:t>général(e)….</a:t>
            </a:r>
          </a:p>
          <a:p>
            <a:pPr algn="just">
              <a:defRPr/>
            </a:pPr>
            <a:r>
              <a:rPr lang="fr-FR" sz="1200" dirty="0"/>
              <a:t>assez….</a:t>
            </a:r>
          </a:p>
          <a:p>
            <a:pPr algn="just">
              <a:defRPr/>
            </a:pPr>
            <a:r>
              <a:rPr lang="fr-FR" sz="1200" dirty="0"/>
              <a:t>un ordre….</a:t>
            </a:r>
          </a:p>
          <a:p>
            <a:pPr algn="just">
              <a:defRPr/>
            </a:pPr>
            <a:r>
              <a:rPr lang="fr-FR" sz="1200" dirty="0"/>
              <a:t>le clergé….</a:t>
            </a:r>
          </a:p>
          <a:p>
            <a:pPr algn="just">
              <a:defRPr/>
            </a:pPr>
            <a:r>
              <a:rPr lang="fr-FR" sz="1200" dirty="0"/>
              <a:t>un noble….</a:t>
            </a:r>
          </a:p>
          <a:p>
            <a:pPr algn="just">
              <a:defRPr/>
            </a:pPr>
            <a:r>
              <a:rPr lang="fr-FR" sz="1200" dirty="0"/>
              <a:t>le tiers état….</a:t>
            </a:r>
          </a:p>
          <a:p>
            <a:pPr algn="just">
              <a:defRPr/>
            </a:pPr>
            <a:r>
              <a:rPr lang="fr-FR" sz="1200" dirty="0"/>
              <a:t>représenter….</a:t>
            </a:r>
          </a:p>
          <a:p>
            <a:pPr algn="just">
              <a:defRPr/>
            </a:pPr>
            <a:r>
              <a:rPr lang="fr-FR" sz="1200" dirty="0"/>
              <a:t>la campagne…..</a:t>
            </a:r>
          </a:p>
          <a:p>
            <a:pPr algn="just">
              <a:defRPr/>
            </a:pPr>
            <a:r>
              <a:rPr lang="fr-FR" sz="1200" dirty="0"/>
              <a:t>la société….</a:t>
            </a:r>
          </a:p>
          <a:p>
            <a:pPr algn="just">
              <a:defRPr/>
            </a:pPr>
            <a:r>
              <a:rPr lang="fr-FR" sz="1200" dirty="0"/>
              <a:t>un privilège….</a:t>
            </a:r>
          </a:p>
          <a:p>
            <a:pPr algn="just">
              <a:defRPr/>
            </a:pPr>
            <a:r>
              <a:rPr lang="fr-FR" sz="1200" dirty="0"/>
              <a:t>changer…</a:t>
            </a:r>
          </a:p>
          <a:p>
            <a:pPr algn="just">
              <a:defRPr/>
            </a:pPr>
            <a:r>
              <a:rPr lang="fr-FR" sz="1200" dirty="0"/>
              <a:t>vouloir…..</a:t>
            </a:r>
          </a:p>
        </p:txBody>
      </p:sp>
    </p:spTree>
    <p:extLst>
      <p:ext uri="{BB962C8B-B14F-4D97-AF65-F5344CB8AC3E}">
        <p14:creationId xmlns:p14="http://schemas.microsoft.com/office/powerpoint/2010/main" val="1730707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12374</TotalTime>
  <Words>1279</Words>
  <Application>Microsoft Office PowerPoint</Application>
  <PresentationFormat>Format A4 (210 x 297 mm)</PresentationFormat>
  <Paragraphs>544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Mysticlolly</cp:lastModifiedBy>
  <cp:revision>100</cp:revision>
  <cp:lastPrinted>2016-03-18T13:18:46Z</cp:lastPrinted>
  <dcterms:created xsi:type="dcterms:W3CDTF">2013-09-05T19:16:21Z</dcterms:created>
  <dcterms:modified xsi:type="dcterms:W3CDTF">2017-08-29T08:43:31Z</dcterms:modified>
</cp:coreProperties>
</file>