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6858000" cy="9906000" type="A4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7E7E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9D7B26C5-4107-4FEC-AEDC-1716B250A1EF}" styleName="Style clair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073A0DAA-6AF3-43AB-8588-CEC1D06C72B9}" styleName="Style moye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3942" y="-90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14350" y="3077283"/>
            <a:ext cx="5829300" cy="2123369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ADD07-42F2-4960-B891-EFC49998EE84}" type="datetimeFigureOut">
              <a:rPr lang="fr-FR" smtClean="0"/>
              <a:t>06/08/2017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9F0D9-BB29-479C-9E0C-CAD2428BA70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186470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ADD07-42F2-4960-B891-EFC49998EE84}" type="datetimeFigureOut">
              <a:rPr lang="fr-FR" smtClean="0"/>
              <a:t>06/08/2017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9F0D9-BB29-479C-9E0C-CAD2428BA70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021629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5386387" y="396701"/>
            <a:ext cx="1671638" cy="8452203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71475" y="396701"/>
            <a:ext cx="4900613" cy="8452203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ADD07-42F2-4960-B891-EFC49998EE84}" type="datetimeFigureOut">
              <a:rPr lang="fr-FR" smtClean="0"/>
              <a:t>06/08/2017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9F0D9-BB29-479C-9E0C-CAD2428BA70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599153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ADD07-42F2-4960-B891-EFC49998EE84}" type="datetimeFigureOut">
              <a:rPr lang="fr-FR" smtClean="0"/>
              <a:t>06/08/2017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9F0D9-BB29-479C-9E0C-CAD2428BA70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019926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1735" y="6365524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ADD07-42F2-4960-B891-EFC49998EE84}" type="datetimeFigureOut">
              <a:rPr lang="fr-FR" smtClean="0"/>
              <a:t>06/08/2017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9F0D9-BB29-479C-9E0C-CAD2428BA70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509614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71475" y="2311402"/>
            <a:ext cx="3286125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771900" y="2311402"/>
            <a:ext cx="3286125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ADD07-42F2-4960-B891-EFC49998EE84}" type="datetimeFigureOut">
              <a:rPr lang="fr-FR" smtClean="0"/>
              <a:t>06/08/2017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9F0D9-BB29-479C-9E0C-CAD2428BA70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499577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2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2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ADD07-42F2-4960-B891-EFC49998EE84}" type="datetimeFigureOut">
              <a:rPr lang="fr-FR" smtClean="0"/>
              <a:t>06/08/2017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9F0D9-BB29-479C-9E0C-CAD2428BA70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707089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ADD07-42F2-4960-B891-EFC49998EE84}" type="datetimeFigureOut">
              <a:rPr lang="fr-FR" smtClean="0"/>
              <a:t>06/08/2017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9F0D9-BB29-479C-9E0C-CAD2428BA70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542622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ADD07-42F2-4960-B891-EFC49998EE84}" type="datetimeFigureOut">
              <a:rPr lang="fr-FR" smtClean="0"/>
              <a:t>06/08/2017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9F0D9-BB29-479C-9E0C-CAD2428BA70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432205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681288" y="394408"/>
            <a:ext cx="3833812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42900" y="2072924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ADD07-42F2-4960-B891-EFC49998EE84}" type="datetimeFigureOut">
              <a:rPr lang="fr-FR" smtClean="0"/>
              <a:t>06/08/2017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9F0D9-BB29-479C-9E0C-CAD2428BA70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279581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ADD07-42F2-4960-B891-EFC49998EE84}" type="datetimeFigureOut">
              <a:rPr lang="fr-FR" smtClean="0"/>
              <a:t>06/08/2017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9F0D9-BB29-479C-9E0C-CAD2428BA70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644996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42900" y="9181397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3ADD07-42F2-4960-B891-EFC49998EE84}" type="datetimeFigureOut">
              <a:rPr lang="fr-FR" smtClean="0"/>
              <a:t>06/08/2017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343150" y="9181397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4914900" y="9181397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09F0D9-BB29-479C-9E0C-CAD2428BA70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448694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/>
          <p:nvPr/>
        </p:nvSpPr>
        <p:spPr>
          <a:xfrm>
            <a:off x="0" y="0"/>
            <a:ext cx="6858000" cy="849313"/>
          </a:xfrm>
          <a:custGeom>
            <a:avLst/>
            <a:gdLst>
              <a:gd name="connsiteX0" fmla="*/ 0 w 6858000"/>
              <a:gd name="connsiteY0" fmla="*/ 0 h 849313"/>
              <a:gd name="connsiteX1" fmla="*/ 6858000 w 6858000"/>
              <a:gd name="connsiteY1" fmla="*/ 0 h 849313"/>
              <a:gd name="connsiteX2" fmla="*/ 6858000 w 6858000"/>
              <a:gd name="connsiteY2" fmla="*/ 849313 h 849313"/>
              <a:gd name="connsiteX3" fmla="*/ 0 w 6858000"/>
              <a:gd name="connsiteY3" fmla="*/ 849313 h 849313"/>
              <a:gd name="connsiteX4" fmla="*/ 0 w 6858000"/>
              <a:gd name="connsiteY4" fmla="*/ 0 h 849313"/>
              <a:gd name="connsiteX0" fmla="*/ 0 w 6858000"/>
              <a:gd name="connsiteY0" fmla="*/ 0 h 849313"/>
              <a:gd name="connsiteX1" fmla="*/ 6858000 w 6858000"/>
              <a:gd name="connsiteY1" fmla="*/ 0 h 849313"/>
              <a:gd name="connsiteX2" fmla="*/ 6858000 w 6858000"/>
              <a:gd name="connsiteY2" fmla="*/ 630238 h 849313"/>
              <a:gd name="connsiteX3" fmla="*/ 0 w 6858000"/>
              <a:gd name="connsiteY3" fmla="*/ 849313 h 849313"/>
              <a:gd name="connsiteX4" fmla="*/ 0 w 6858000"/>
              <a:gd name="connsiteY4" fmla="*/ 0 h 8493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58000" h="849313">
                <a:moveTo>
                  <a:pt x="0" y="0"/>
                </a:moveTo>
                <a:lnTo>
                  <a:pt x="6858000" y="0"/>
                </a:lnTo>
                <a:lnTo>
                  <a:pt x="6858000" y="630238"/>
                </a:lnTo>
                <a:lnTo>
                  <a:pt x="0" y="849313"/>
                </a:lnTo>
                <a:lnTo>
                  <a:pt x="0" y="0"/>
                </a:lnTo>
                <a:close/>
              </a:path>
            </a:pathLst>
          </a:custGeo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  <a:prstDash val="sysDash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/>
          </a:p>
        </p:txBody>
      </p:sp>
      <p:sp>
        <p:nvSpPr>
          <p:cNvPr id="5" name="Espace réservé du texte 9"/>
          <p:cNvSpPr txBox="1">
            <a:spLocks/>
          </p:cNvSpPr>
          <p:nvPr/>
        </p:nvSpPr>
        <p:spPr>
          <a:xfrm>
            <a:off x="0" y="-15552"/>
            <a:ext cx="5733256" cy="4320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fr-FR"/>
            </a:defPPr>
            <a:lvl1pPr marL="0" indent="0" algn="l" defTabSz="914400" rtl="0" eaLnBrk="1" latinLnBrk="0" hangingPunct="1">
              <a:buNone/>
              <a:defRPr sz="1600" kern="12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kaDylan Plain" pitchFamily="82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r-FR" sz="2000" dirty="0" smtClean="0"/>
              <a:t>Carnet de suivi</a:t>
            </a:r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48474" y="111934"/>
            <a:ext cx="1102219" cy="897155"/>
          </a:xfrm>
          <a:prstGeom prst="rect">
            <a:avLst/>
          </a:prstGeom>
        </p:spPr>
      </p:pic>
      <p:sp>
        <p:nvSpPr>
          <p:cNvPr id="2" name="ZoneTexte 1"/>
          <p:cNvSpPr txBox="1"/>
          <p:nvPr/>
        </p:nvSpPr>
        <p:spPr>
          <a:xfrm>
            <a:off x="742392" y="375845"/>
            <a:ext cx="42484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dirty="0" smtClean="0">
                <a:latin typeface="Amandine" pitchFamily="2" charset="0"/>
              </a:rPr>
              <a:t>Liste des observables</a:t>
            </a:r>
            <a:endParaRPr lang="fr-FR" sz="2400" dirty="0">
              <a:latin typeface="Amandine" pitchFamily="2" charset="0"/>
            </a:endParaRPr>
          </a:p>
        </p:txBody>
      </p:sp>
      <p:graphicFrame>
        <p:nvGraphicFramePr>
          <p:cNvPr id="13" name="Tableau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8333443"/>
              </p:ext>
            </p:extLst>
          </p:nvPr>
        </p:nvGraphicFramePr>
        <p:xfrm>
          <a:off x="82725" y="1424608"/>
          <a:ext cx="6697490" cy="791083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606176"/>
                <a:gridCol w="2972277"/>
                <a:gridCol w="3119037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fr-FR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PS</a:t>
                      </a:r>
                      <a:endParaRPr lang="fr-FR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MS</a:t>
                      </a:r>
                      <a:endParaRPr lang="fr-FR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1200" kern="1200" dirty="0" smtClean="0">
                          <a:solidFill>
                            <a:schemeClr val="tx1"/>
                          </a:solidFill>
                          <a:effectLst/>
                          <a:latin typeface="Amandine" pitchFamily="2" charset="0"/>
                          <a:ea typeface="Arial Unicode MS" pitchFamily="34" charset="-128"/>
                          <a:cs typeface="Arial Unicode MS" pitchFamily="34" charset="-128"/>
                        </a:rPr>
                        <a:t>Domaine 1</a:t>
                      </a:r>
                    </a:p>
                    <a:p>
                      <a:pPr algn="ctr"/>
                      <a:r>
                        <a:rPr lang="fr-FR" sz="1200" kern="1200" dirty="0" smtClean="0">
                          <a:solidFill>
                            <a:schemeClr val="tx1"/>
                          </a:solidFill>
                          <a:effectLst/>
                          <a:latin typeface="Amandine" pitchFamily="2" charset="0"/>
                          <a:ea typeface="Arial Unicode MS" pitchFamily="34" charset="-128"/>
                          <a:cs typeface="Arial Unicode MS" pitchFamily="34" charset="-128"/>
                        </a:rPr>
                        <a:t>L’oral</a:t>
                      </a:r>
                      <a:endParaRPr lang="fr-FR" sz="1200" kern="1200" dirty="0">
                        <a:solidFill>
                          <a:schemeClr val="tx1"/>
                        </a:solidFill>
                        <a:effectLst/>
                        <a:latin typeface="Amandine" pitchFamily="2" charset="0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vert="vert27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Tx/>
                        <a:buChar char="-"/>
                      </a:pPr>
                      <a:r>
                        <a:rPr lang="fr-FR" sz="1100" kern="1200" dirty="0" smtClean="0">
                          <a:solidFill>
                            <a:schemeClr val="dk1"/>
                          </a:solidFill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Je dis des comptines/jeux de doigts devant les copains.</a:t>
                      </a:r>
                    </a:p>
                    <a:p>
                      <a:pPr marL="171450" indent="-171450">
                        <a:buFontTx/>
                        <a:buChar char="-"/>
                      </a:pPr>
                      <a:r>
                        <a:rPr lang="fr-FR" sz="1100" kern="1200" dirty="0" smtClean="0">
                          <a:solidFill>
                            <a:schemeClr val="dk1"/>
                          </a:solidFill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Je sais raconter</a:t>
                      </a:r>
                      <a:r>
                        <a:rPr lang="fr-FR" sz="1100" kern="1200" baseline="0" dirty="0" smtClean="0">
                          <a:solidFill>
                            <a:schemeClr val="dk1"/>
                          </a:solidFill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l’histoire que me montre les images.</a:t>
                      </a:r>
                      <a:endParaRPr lang="fr-FR" sz="1100" kern="1200" dirty="0">
                        <a:solidFill>
                          <a:schemeClr val="dk1"/>
                        </a:solidFill>
                        <a:effectLst/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anchor="ctr"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Tx/>
                        <a:buChar char="-"/>
                      </a:pPr>
                      <a:r>
                        <a:rPr lang="fr-FR" sz="1100" b="0" u="none" kern="1200" dirty="0" smtClean="0">
                          <a:solidFill>
                            <a:schemeClr val="dk1"/>
                          </a:solidFill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Je raconte une histoire</a:t>
                      </a:r>
                      <a:r>
                        <a:rPr lang="fr-FR" sz="1100" b="0" u="none" kern="1200" baseline="0" dirty="0" smtClean="0">
                          <a:solidFill>
                            <a:schemeClr val="dk1"/>
                          </a:solidFill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vue en classe avec le livre comme support ou les marottes.</a:t>
                      </a:r>
                    </a:p>
                    <a:p>
                      <a:pPr marL="171450" indent="-171450">
                        <a:buFontTx/>
                        <a:buChar char="-"/>
                      </a:pPr>
                      <a:r>
                        <a:rPr lang="fr-FR" sz="1100" b="0" u="none" kern="1200" baseline="0" dirty="0" smtClean="0">
                          <a:solidFill>
                            <a:schemeClr val="dk1"/>
                          </a:solidFill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J’utilise des phrases simple (sujet + verbe + complément) pour raconter/décrire/expliquer</a:t>
                      </a:r>
                    </a:p>
                    <a:p>
                      <a:pPr marL="171450" indent="-171450">
                        <a:buFontTx/>
                        <a:buChar char="-"/>
                      </a:pPr>
                      <a:r>
                        <a:rPr lang="fr-FR" sz="1100" b="0" u="none" kern="1200" baseline="0" dirty="0" smtClean="0">
                          <a:solidFill>
                            <a:schemeClr val="dk1"/>
                          </a:solidFill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Je sais taper/compter les syllabes</a:t>
                      </a:r>
                      <a:endParaRPr lang="fr-FR" sz="1100" u="none" kern="1200" dirty="0" smtClean="0">
                        <a:solidFill>
                          <a:schemeClr val="dk1"/>
                        </a:solidFill>
                        <a:effectLst/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anchor="ctr">
                    <a:solidFill>
                      <a:srgbClr val="E7E7E7"/>
                    </a:solidFill>
                  </a:tcPr>
                </a:tc>
              </a:tr>
              <a:tr h="1264920">
                <a:tc rowSpan="2">
                  <a:txBody>
                    <a:bodyPr/>
                    <a:lstStyle/>
                    <a:p>
                      <a:pPr algn="ctr"/>
                      <a:r>
                        <a:rPr lang="fr-FR" sz="1200" kern="1200" dirty="0" smtClean="0">
                          <a:solidFill>
                            <a:schemeClr val="tx1"/>
                          </a:solidFill>
                          <a:effectLst/>
                          <a:latin typeface="Amandine" pitchFamily="2" charset="0"/>
                          <a:ea typeface="Arial Unicode MS" pitchFamily="34" charset="-128"/>
                          <a:cs typeface="Arial Unicode MS" pitchFamily="34" charset="-128"/>
                        </a:rPr>
                        <a:t>Domaine 1</a:t>
                      </a:r>
                    </a:p>
                    <a:p>
                      <a:pPr algn="ctr"/>
                      <a:r>
                        <a:rPr lang="fr-FR" sz="1200" kern="1200" dirty="0" smtClean="0">
                          <a:solidFill>
                            <a:schemeClr val="tx1"/>
                          </a:solidFill>
                          <a:effectLst/>
                          <a:latin typeface="Amandine" pitchFamily="2" charset="0"/>
                          <a:ea typeface="Arial Unicode MS" pitchFamily="34" charset="-128"/>
                          <a:cs typeface="Arial Unicode MS" pitchFamily="34" charset="-128"/>
                        </a:rPr>
                        <a:t>L’écrit</a:t>
                      </a:r>
                    </a:p>
                  </a:txBody>
                  <a:tcPr vert="vert27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Tx/>
                        <a:buChar char="-"/>
                      </a:pPr>
                      <a:r>
                        <a:rPr lang="fr-FR" sz="1100" kern="1200" dirty="0" smtClean="0">
                          <a:solidFill>
                            <a:schemeClr val="dk1"/>
                          </a:solidFill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Je reconnais</a:t>
                      </a:r>
                      <a:r>
                        <a:rPr lang="fr-FR" sz="1100" kern="1200" baseline="0" dirty="0" smtClean="0">
                          <a:solidFill>
                            <a:schemeClr val="dk1"/>
                          </a:solidFill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mon prénom/initiale en capitales d’imprimerie.</a:t>
                      </a:r>
                    </a:p>
                    <a:p>
                      <a:pPr marL="171450" indent="-171450">
                        <a:buFontTx/>
                        <a:buChar char="-"/>
                      </a:pPr>
                      <a:r>
                        <a:rPr lang="fr-FR" sz="1100" kern="1200" baseline="0" dirty="0" smtClean="0">
                          <a:solidFill>
                            <a:schemeClr val="dk1"/>
                          </a:solidFill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Je reconnais (quelques) les prénoms des copains de la classe en capitales.</a:t>
                      </a:r>
                    </a:p>
                    <a:p>
                      <a:pPr marL="171450" indent="-171450">
                        <a:buFontTx/>
                        <a:buChar char="-"/>
                      </a:pPr>
                      <a:r>
                        <a:rPr lang="fr-FR" sz="1100" kern="1200" baseline="0" dirty="0" smtClean="0">
                          <a:solidFill>
                            <a:schemeClr val="dk1"/>
                          </a:solidFill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J’écris mon prénom (lettres mobiles, crayon, avec/sans modèle).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Tx/>
                        <a:buChar char="-"/>
                      </a:pPr>
                      <a:r>
                        <a:rPr lang="fr-FR" sz="1100" kern="1200" dirty="0" smtClean="0">
                          <a:solidFill>
                            <a:schemeClr val="dk1"/>
                          </a:solidFill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Je reconnais mon prénom en scripte.</a:t>
                      </a:r>
                    </a:p>
                    <a:p>
                      <a:pPr marL="171450" indent="-171450">
                        <a:buFontTx/>
                        <a:buChar char="-"/>
                      </a:pPr>
                      <a:r>
                        <a:rPr lang="fr-FR" sz="1100" kern="1200" dirty="0" smtClean="0">
                          <a:solidFill>
                            <a:schemeClr val="dk1"/>
                          </a:solidFill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Je reconnais les prénoms</a:t>
                      </a:r>
                      <a:r>
                        <a:rPr lang="fr-FR" sz="1100" kern="1200" baseline="0" dirty="0" smtClean="0">
                          <a:solidFill>
                            <a:schemeClr val="dk1"/>
                          </a:solidFill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des copains en scripte.</a:t>
                      </a:r>
                    </a:p>
                    <a:p>
                      <a:pPr marL="171450" indent="-171450">
                        <a:buFontTx/>
                        <a:buChar char="-"/>
                      </a:pPr>
                      <a:r>
                        <a:rPr lang="fr-FR" sz="1100" kern="1200" baseline="0" dirty="0" smtClean="0">
                          <a:solidFill>
                            <a:schemeClr val="dk1"/>
                          </a:solidFill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J’écris mon prénom en capitales (avec/sans modèle).</a:t>
                      </a:r>
                    </a:p>
                    <a:p>
                      <a:pPr marL="171450" indent="-171450">
                        <a:buFontTx/>
                        <a:buChar char="-"/>
                      </a:pPr>
                      <a:r>
                        <a:rPr lang="fr-FR" sz="1100" kern="1200" baseline="0" dirty="0" smtClean="0">
                          <a:solidFill>
                            <a:schemeClr val="dk1"/>
                          </a:solidFill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J’écris des mots de la classe.</a:t>
                      </a:r>
                      <a:endParaRPr lang="fr-FR" sz="1100" kern="1200" dirty="0" smtClean="0">
                        <a:solidFill>
                          <a:schemeClr val="dk1"/>
                        </a:solidFill>
                        <a:effectLst/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632460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171450" marR="0" indent="-17145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fr-FR" sz="1100" kern="1200" baseline="0" dirty="0" smtClean="0">
                          <a:solidFill>
                            <a:schemeClr val="dk1"/>
                          </a:solidFill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Je tiens correctement mon crayon (pince).</a:t>
                      </a:r>
                      <a:endParaRPr lang="fr-FR" sz="1100" kern="1200" dirty="0" smtClean="0">
                        <a:solidFill>
                          <a:schemeClr val="dk1"/>
                        </a:solidFill>
                        <a:effectLst/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1200" kern="1200" dirty="0" smtClean="0">
                          <a:solidFill>
                            <a:schemeClr val="tx1"/>
                          </a:solidFill>
                          <a:effectLst/>
                          <a:latin typeface="Amandine" pitchFamily="2" charset="0"/>
                          <a:ea typeface="Arial Unicode MS" pitchFamily="34" charset="-128"/>
                          <a:cs typeface="Arial Unicode MS" pitchFamily="34" charset="-128"/>
                        </a:rPr>
                        <a:t>Domaine 3</a:t>
                      </a:r>
                    </a:p>
                    <a:p>
                      <a:pPr algn="ctr"/>
                      <a:r>
                        <a:rPr lang="fr-FR" sz="1200" kern="1200" dirty="0" smtClean="0">
                          <a:solidFill>
                            <a:schemeClr val="tx1"/>
                          </a:solidFill>
                          <a:effectLst/>
                          <a:latin typeface="Amandine" pitchFamily="2" charset="0"/>
                          <a:ea typeface="Arial Unicode MS" pitchFamily="34" charset="-128"/>
                          <a:cs typeface="Arial Unicode MS" pitchFamily="34" charset="-128"/>
                        </a:rPr>
                        <a:t>Activités</a:t>
                      </a:r>
                      <a:r>
                        <a:rPr lang="fr-FR" sz="1200" kern="1200" baseline="0" dirty="0" smtClean="0">
                          <a:solidFill>
                            <a:schemeClr val="tx1"/>
                          </a:solidFill>
                          <a:effectLst/>
                          <a:latin typeface="Amandine" pitchFamily="2" charset="0"/>
                          <a:ea typeface="Arial Unicode MS" pitchFamily="34" charset="-128"/>
                          <a:cs typeface="Arial Unicode MS" pitchFamily="34" charset="-128"/>
                        </a:rPr>
                        <a:t> artistiques</a:t>
                      </a:r>
                      <a:endParaRPr lang="fr-FR" sz="1200" kern="1200" dirty="0" smtClean="0">
                        <a:solidFill>
                          <a:schemeClr val="tx1"/>
                        </a:solidFill>
                        <a:effectLst/>
                        <a:latin typeface="Amandine" pitchFamily="2" charset="0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vert="vert27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Tx/>
                        <a:buChar char="-"/>
                      </a:pPr>
                      <a:r>
                        <a:rPr lang="fr-FR" sz="1100" kern="1200" dirty="0" smtClean="0">
                          <a:solidFill>
                            <a:schemeClr val="dk1"/>
                          </a:solidFill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J’utilise des graphismes</a:t>
                      </a:r>
                      <a:r>
                        <a:rPr lang="fr-FR" sz="1100" kern="1200" baseline="0" dirty="0" smtClean="0">
                          <a:solidFill>
                            <a:schemeClr val="dk1"/>
                          </a:solidFill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simples dans une production plastique (trait vertical, trait horizontal, rond).</a:t>
                      </a:r>
                    </a:p>
                    <a:p>
                      <a:pPr marL="171450" indent="-171450">
                        <a:buFontTx/>
                        <a:buChar char="-"/>
                      </a:pPr>
                      <a:r>
                        <a:rPr lang="fr-FR" sz="1100" kern="1200" baseline="0" dirty="0" smtClean="0">
                          <a:solidFill>
                            <a:schemeClr val="dk1"/>
                          </a:solidFill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Je sais tenir des ciseaux correctement et découper.</a:t>
                      </a:r>
                    </a:p>
                    <a:p>
                      <a:pPr marL="171450" indent="-171450">
                        <a:buFontTx/>
                        <a:buChar char="-"/>
                      </a:pPr>
                      <a:r>
                        <a:rPr lang="fr-FR" sz="1100" kern="1200" baseline="0" dirty="0" smtClean="0">
                          <a:solidFill>
                            <a:schemeClr val="dk1"/>
                          </a:solidFill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Je connais quelques chansons simples.</a:t>
                      </a:r>
                    </a:p>
                    <a:p>
                      <a:pPr marL="171450" indent="-171450">
                        <a:buFontTx/>
                        <a:buChar char="-"/>
                      </a:pPr>
                      <a:r>
                        <a:rPr lang="fr-FR" sz="1100" kern="1200" baseline="0" dirty="0" smtClean="0">
                          <a:solidFill>
                            <a:schemeClr val="dk1"/>
                          </a:solidFill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Je reproduis un rythme simple avec mon corps ou un instrument.</a:t>
                      </a:r>
                      <a:endParaRPr lang="fr-FR" sz="1100" kern="1200" dirty="0" smtClean="0">
                        <a:solidFill>
                          <a:schemeClr val="dk1"/>
                        </a:solidFill>
                        <a:effectLst/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anchor="ctr"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Tx/>
                        <a:buChar char="-"/>
                      </a:pPr>
                      <a:r>
                        <a:rPr lang="fr-FR" sz="1100" kern="1200" dirty="0" smtClean="0">
                          <a:solidFill>
                            <a:schemeClr val="dk1"/>
                          </a:solidFill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J’utilise des graphismes connus</a:t>
                      </a:r>
                      <a:r>
                        <a:rPr lang="fr-FR" sz="1100" kern="1200" baseline="0" dirty="0" smtClean="0">
                          <a:solidFill>
                            <a:schemeClr val="dk1"/>
                          </a:solidFill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dans une production plastique (ligne brisée, pont, boucle, spirale).</a:t>
                      </a:r>
                    </a:p>
                    <a:p>
                      <a:pPr marL="171450" indent="-171450">
                        <a:buFontTx/>
                        <a:buChar char="-"/>
                      </a:pPr>
                      <a:r>
                        <a:rPr lang="fr-FR" sz="1100" kern="1200" baseline="0" dirty="0" smtClean="0">
                          <a:solidFill>
                            <a:schemeClr val="dk1"/>
                          </a:solidFill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Je sais découper des formes simples.</a:t>
                      </a:r>
                    </a:p>
                    <a:p>
                      <a:pPr marL="171450" indent="-171450">
                        <a:buFontTx/>
                        <a:buChar char="-"/>
                      </a:pPr>
                      <a:r>
                        <a:rPr lang="fr-FR" sz="1100" kern="1200" baseline="0" dirty="0" smtClean="0">
                          <a:solidFill>
                            <a:schemeClr val="dk1"/>
                          </a:solidFill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Je connais quelques chansons un peu longues (couplet + refrain).</a:t>
                      </a:r>
                    </a:p>
                    <a:p>
                      <a:pPr marL="171450" indent="-171450">
                        <a:buFontTx/>
                        <a:buChar char="-"/>
                      </a:pPr>
                      <a:r>
                        <a:rPr lang="fr-FR" sz="1100" kern="1200" baseline="0" dirty="0" smtClean="0">
                          <a:solidFill>
                            <a:schemeClr val="dk1"/>
                          </a:solidFill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Je reproduis un rythme varié (lent/rapide).</a:t>
                      </a:r>
                      <a:endParaRPr lang="fr-FR" sz="1100" kern="1200" dirty="0" smtClean="0">
                        <a:solidFill>
                          <a:schemeClr val="dk1"/>
                        </a:solidFill>
                        <a:effectLst/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anchor="ctr">
                    <a:solidFill>
                      <a:srgbClr val="E7E7E7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1200" kern="1200" dirty="0" smtClean="0">
                          <a:solidFill>
                            <a:schemeClr val="tx1"/>
                          </a:solidFill>
                          <a:effectLst/>
                          <a:latin typeface="Amandine" pitchFamily="2" charset="0"/>
                          <a:ea typeface="Arial Unicode MS" pitchFamily="34" charset="-128"/>
                          <a:cs typeface="Arial Unicode MS" pitchFamily="34" charset="-128"/>
                        </a:rPr>
                        <a:t>Domaine 4</a:t>
                      </a:r>
                    </a:p>
                    <a:p>
                      <a:pPr algn="ctr"/>
                      <a:r>
                        <a:rPr lang="fr-FR" sz="1200" kern="1200" dirty="0" smtClean="0">
                          <a:solidFill>
                            <a:schemeClr val="tx1"/>
                          </a:solidFill>
                          <a:effectLst/>
                          <a:latin typeface="Amandine" pitchFamily="2" charset="0"/>
                          <a:ea typeface="Arial Unicode MS" pitchFamily="34" charset="-128"/>
                          <a:cs typeface="Arial Unicode MS" pitchFamily="34" charset="-128"/>
                        </a:rPr>
                        <a:t>Les nombres et leurs utilisations</a:t>
                      </a:r>
                    </a:p>
                  </a:txBody>
                  <a:tcPr vert="vert27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Tx/>
                        <a:buChar char="-"/>
                      </a:pPr>
                      <a:r>
                        <a:rPr lang="fr-FR" sz="1100" kern="1200" dirty="0" smtClean="0">
                          <a:solidFill>
                            <a:schemeClr val="dk1"/>
                          </a:solidFill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Je reconnais sans compter une collection d’objets jusqu’à 3.</a:t>
                      </a:r>
                    </a:p>
                    <a:p>
                      <a:pPr marL="171450" indent="-171450">
                        <a:buFontTx/>
                        <a:buChar char="-"/>
                      </a:pPr>
                      <a:r>
                        <a:rPr lang="fr-FR" sz="1100" kern="1200" dirty="0" smtClean="0">
                          <a:solidFill>
                            <a:schemeClr val="dk1"/>
                          </a:solidFill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Je récite la comptine numérique</a:t>
                      </a:r>
                      <a:r>
                        <a:rPr lang="fr-FR" sz="1100" kern="1200" baseline="0" dirty="0" smtClean="0">
                          <a:solidFill>
                            <a:schemeClr val="dk1"/>
                          </a:solidFill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jusqu’à 10.</a:t>
                      </a:r>
                    </a:p>
                    <a:p>
                      <a:pPr marL="171450" indent="-171450">
                        <a:buFontTx/>
                        <a:buChar char="-"/>
                      </a:pPr>
                      <a:r>
                        <a:rPr lang="fr-FR" sz="1100" kern="1200" baseline="0" dirty="0" smtClean="0">
                          <a:solidFill>
                            <a:schemeClr val="dk1"/>
                          </a:solidFill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Je connais les représentations du nombre jusqu’à 3 (doigts, dé, écriture chiffrée).</a:t>
                      </a:r>
                    </a:p>
                    <a:p>
                      <a:pPr marL="171450" indent="-171450">
                        <a:buFontTx/>
                        <a:buChar char="-"/>
                      </a:pPr>
                      <a:r>
                        <a:rPr lang="fr-FR" sz="1100" kern="1200" baseline="0" dirty="0" smtClean="0">
                          <a:solidFill>
                            <a:schemeClr val="dk1"/>
                          </a:solidFill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Je réalise une collection d’objets jusqu’à 3.</a:t>
                      </a:r>
                      <a:endParaRPr lang="fr-FR" sz="1100" kern="1200" dirty="0" smtClean="0">
                        <a:solidFill>
                          <a:schemeClr val="dk1"/>
                        </a:solidFill>
                        <a:effectLst/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Tx/>
                        <a:buChar char="-"/>
                      </a:pPr>
                      <a:r>
                        <a:rPr lang="fr-FR" sz="1100" kern="1200" dirty="0" smtClean="0">
                          <a:solidFill>
                            <a:schemeClr val="dk1"/>
                          </a:solidFill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Je sais compléter une collection jusqu’à 5.</a:t>
                      </a:r>
                    </a:p>
                    <a:p>
                      <a:pPr marL="171450" indent="-171450">
                        <a:buFontTx/>
                        <a:buChar char="-"/>
                      </a:pPr>
                      <a:r>
                        <a:rPr lang="fr-FR" sz="1100" kern="1200" dirty="0" smtClean="0">
                          <a:solidFill>
                            <a:schemeClr val="dk1"/>
                          </a:solidFill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Je récite la comptine numérique jusqu’à 19.</a:t>
                      </a:r>
                    </a:p>
                    <a:p>
                      <a:pPr marL="171450" indent="-171450">
                        <a:buFontTx/>
                        <a:buChar char="-"/>
                      </a:pPr>
                      <a:r>
                        <a:rPr lang="fr-FR" sz="1100" kern="1200" dirty="0" smtClean="0">
                          <a:solidFill>
                            <a:schemeClr val="dk1"/>
                          </a:solidFill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Je connais les représentations du nombre jusqu’à 6 (doigts,</a:t>
                      </a:r>
                      <a:r>
                        <a:rPr lang="fr-FR" sz="1100" kern="1200" baseline="0" dirty="0" smtClean="0">
                          <a:solidFill>
                            <a:schemeClr val="dk1"/>
                          </a:solidFill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dé, écriture chiffrée).</a:t>
                      </a:r>
                    </a:p>
                    <a:p>
                      <a:pPr marL="171450" indent="-171450">
                        <a:buFontTx/>
                        <a:buChar char="-"/>
                      </a:pPr>
                      <a:r>
                        <a:rPr lang="fr-FR" sz="1100" kern="1200" baseline="0" dirty="0" smtClean="0">
                          <a:solidFill>
                            <a:schemeClr val="dk1"/>
                          </a:solidFill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Je réalise une collection jusqu’à 6 objets.</a:t>
                      </a:r>
                      <a:endParaRPr lang="fr-FR" sz="1100" kern="1200" dirty="0" smtClean="0">
                        <a:solidFill>
                          <a:schemeClr val="dk1"/>
                        </a:solidFill>
                        <a:effectLst/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906780">
                <a:tc rowSpan="2">
                  <a:txBody>
                    <a:bodyPr/>
                    <a:lstStyle/>
                    <a:p>
                      <a:pPr algn="ctr"/>
                      <a:r>
                        <a:rPr lang="fr-FR" sz="1200" dirty="0" smtClean="0">
                          <a:solidFill>
                            <a:schemeClr val="tx1"/>
                          </a:solidFill>
                          <a:latin typeface="Amandine" pitchFamily="2" charset="0"/>
                          <a:ea typeface="Arial Unicode MS" pitchFamily="34" charset="-128"/>
                          <a:cs typeface="Arial Unicode MS" pitchFamily="34" charset="-128"/>
                        </a:rPr>
                        <a:t>Domaine 4</a:t>
                      </a:r>
                    </a:p>
                    <a:p>
                      <a:pPr algn="ctr"/>
                      <a:r>
                        <a:rPr lang="fr-FR" sz="1200" dirty="0" smtClean="0">
                          <a:solidFill>
                            <a:schemeClr val="tx1"/>
                          </a:solidFill>
                          <a:latin typeface="Amandine" pitchFamily="2" charset="0"/>
                          <a:ea typeface="Arial Unicode MS" pitchFamily="34" charset="-128"/>
                          <a:cs typeface="Arial Unicode MS" pitchFamily="34" charset="-128"/>
                        </a:rPr>
                        <a:t>Formes, grandeurs et suites organisées</a:t>
                      </a:r>
                      <a:endParaRPr lang="fr-FR" sz="1200" dirty="0">
                        <a:solidFill>
                          <a:schemeClr val="tx1"/>
                        </a:solidFill>
                        <a:latin typeface="Amandine" pitchFamily="2" charset="0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vert="vert27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Tx/>
                        <a:buChar char="-"/>
                      </a:pPr>
                      <a:r>
                        <a:rPr lang="fr-FR" sz="110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Je reproduis un algorithme simple.</a:t>
                      </a:r>
                    </a:p>
                    <a:p>
                      <a:pPr marL="171450" indent="-171450">
                        <a:buFontTx/>
                        <a:buChar char="-"/>
                      </a:pPr>
                      <a:r>
                        <a:rPr lang="fr-FR" sz="110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Je nomme des formes simples (cercle, carré, triangle).</a:t>
                      </a:r>
                    </a:p>
                  </a:txBody>
                  <a:tcPr anchor="ctr"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Tx/>
                        <a:buChar char="-"/>
                      </a:pPr>
                      <a:r>
                        <a:rPr lang="fr-FR" sz="1100" kern="1200" dirty="0" smtClean="0">
                          <a:solidFill>
                            <a:schemeClr val="dk1"/>
                          </a:solidFill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Je reproduis</a:t>
                      </a:r>
                      <a:r>
                        <a:rPr lang="fr-FR" sz="1100" kern="1200" baseline="0" dirty="0" smtClean="0">
                          <a:solidFill>
                            <a:schemeClr val="dk1"/>
                          </a:solidFill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un algorithme complexe.</a:t>
                      </a:r>
                    </a:p>
                    <a:p>
                      <a:pPr marL="171450" indent="-171450">
                        <a:buFontTx/>
                        <a:buChar char="-"/>
                      </a:pPr>
                      <a:r>
                        <a:rPr lang="fr-FR" sz="1100" kern="1200" baseline="0" dirty="0" smtClean="0">
                          <a:solidFill>
                            <a:schemeClr val="dk1"/>
                          </a:solidFill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Je nomme des formes simples (idem PS + rectangle).</a:t>
                      </a:r>
                    </a:p>
                    <a:p>
                      <a:pPr marL="171450" indent="-171450">
                        <a:buFontTx/>
                        <a:buChar char="-"/>
                      </a:pPr>
                      <a:r>
                        <a:rPr lang="fr-FR" sz="1100" kern="1200" baseline="0" dirty="0" smtClean="0">
                          <a:solidFill>
                            <a:schemeClr val="dk1"/>
                          </a:solidFill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Je nomme des solides simples (boule, cube).</a:t>
                      </a:r>
                      <a:endParaRPr lang="fr-FR" sz="1100" dirty="0" smtClean="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anchor="ctr">
                    <a:solidFill>
                      <a:srgbClr val="E7E7E7"/>
                    </a:solidFill>
                  </a:tcPr>
                </a:tc>
              </a:tr>
              <a:tr h="918210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171450" marR="0" indent="-17145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fr-FR" sz="110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Je</a:t>
                      </a:r>
                      <a:r>
                        <a:rPr lang="fr-FR" sz="1100" baseline="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dessine des formes planes (cercle, carré).</a:t>
                      </a:r>
                    </a:p>
                    <a:p>
                      <a:pPr marL="171450" marR="0" indent="-17145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fr-FR" sz="1100" baseline="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Je range des objets selon un critère : masse, longueur, volume</a:t>
                      </a:r>
                      <a:endParaRPr lang="fr-FR" sz="1100" dirty="0" smtClean="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  <a:p>
                      <a:pPr marL="0" indent="0" algn="ctr">
                        <a:buFontTx/>
                        <a:buNone/>
                      </a:pPr>
                      <a:endParaRPr lang="fr-FR" sz="1100" dirty="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anchor="ctr">
                    <a:solidFill>
                      <a:srgbClr val="E7E7E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 anchor="ctr">
                    <a:solidFill>
                      <a:srgbClr val="E7E7E7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721083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/>
          <p:nvPr/>
        </p:nvSpPr>
        <p:spPr>
          <a:xfrm>
            <a:off x="0" y="0"/>
            <a:ext cx="6858000" cy="849313"/>
          </a:xfrm>
          <a:custGeom>
            <a:avLst/>
            <a:gdLst>
              <a:gd name="connsiteX0" fmla="*/ 0 w 6858000"/>
              <a:gd name="connsiteY0" fmla="*/ 0 h 849313"/>
              <a:gd name="connsiteX1" fmla="*/ 6858000 w 6858000"/>
              <a:gd name="connsiteY1" fmla="*/ 0 h 849313"/>
              <a:gd name="connsiteX2" fmla="*/ 6858000 w 6858000"/>
              <a:gd name="connsiteY2" fmla="*/ 849313 h 849313"/>
              <a:gd name="connsiteX3" fmla="*/ 0 w 6858000"/>
              <a:gd name="connsiteY3" fmla="*/ 849313 h 849313"/>
              <a:gd name="connsiteX4" fmla="*/ 0 w 6858000"/>
              <a:gd name="connsiteY4" fmla="*/ 0 h 849313"/>
              <a:gd name="connsiteX0" fmla="*/ 0 w 6858000"/>
              <a:gd name="connsiteY0" fmla="*/ 0 h 849313"/>
              <a:gd name="connsiteX1" fmla="*/ 6858000 w 6858000"/>
              <a:gd name="connsiteY1" fmla="*/ 0 h 849313"/>
              <a:gd name="connsiteX2" fmla="*/ 6858000 w 6858000"/>
              <a:gd name="connsiteY2" fmla="*/ 630238 h 849313"/>
              <a:gd name="connsiteX3" fmla="*/ 0 w 6858000"/>
              <a:gd name="connsiteY3" fmla="*/ 849313 h 849313"/>
              <a:gd name="connsiteX4" fmla="*/ 0 w 6858000"/>
              <a:gd name="connsiteY4" fmla="*/ 0 h 8493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58000" h="849313">
                <a:moveTo>
                  <a:pt x="0" y="0"/>
                </a:moveTo>
                <a:lnTo>
                  <a:pt x="6858000" y="0"/>
                </a:lnTo>
                <a:lnTo>
                  <a:pt x="6858000" y="630238"/>
                </a:lnTo>
                <a:lnTo>
                  <a:pt x="0" y="849313"/>
                </a:lnTo>
                <a:lnTo>
                  <a:pt x="0" y="0"/>
                </a:lnTo>
                <a:close/>
              </a:path>
            </a:pathLst>
          </a:custGeo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  <a:prstDash val="sysDash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/>
          </a:p>
        </p:txBody>
      </p:sp>
      <p:sp>
        <p:nvSpPr>
          <p:cNvPr id="5" name="Espace réservé du texte 9"/>
          <p:cNvSpPr txBox="1">
            <a:spLocks/>
          </p:cNvSpPr>
          <p:nvPr/>
        </p:nvSpPr>
        <p:spPr>
          <a:xfrm>
            <a:off x="0" y="-15552"/>
            <a:ext cx="5733256" cy="4320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fr-FR"/>
            </a:defPPr>
            <a:lvl1pPr marL="0" indent="0" algn="l" defTabSz="914400" rtl="0" eaLnBrk="1" latinLnBrk="0" hangingPunct="1">
              <a:buNone/>
              <a:defRPr sz="1600" kern="12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kaDylan Plain" pitchFamily="82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r-FR" sz="2000" dirty="0" smtClean="0"/>
              <a:t>Carnet de suivi</a:t>
            </a:r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48474" y="111934"/>
            <a:ext cx="1102219" cy="897155"/>
          </a:xfrm>
          <a:prstGeom prst="rect">
            <a:avLst/>
          </a:prstGeom>
        </p:spPr>
      </p:pic>
      <p:sp>
        <p:nvSpPr>
          <p:cNvPr id="2" name="ZoneTexte 1"/>
          <p:cNvSpPr txBox="1"/>
          <p:nvPr/>
        </p:nvSpPr>
        <p:spPr>
          <a:xfrm>
            <a:off x="742392" y="375845"/>
            <a:ext cx="42484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dirty="0" smtClean="0">
                <a:latin typeface="Amandine" pitchFamily="2" charset="0"/>
              </a:rPr>
              <a:t>Liste des observables</a:t>
            </a:r>
            <a:endParaRPr lang="fr-FR" sz="2400" dirty="0">
              <a:latin typeface="Amandine" pitchFamily="2" charset="0"/>
            </a:endParaRPr>
          </a:p>
        </p:txBody>
      </p:sp>
      <p:graphicFrame>
        <p:nvGraphicFramePr>
          <p:cNvPr id="13" name="Tableau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6619843"/>
              </p:ext>
            </p:extLst>
          </p:nvPr>
        </p:nvGraphicFramePr>
        <p:xfrm>
          <a:off x="82725" y="1424608"/>
          <a:ext cx="6697490" cy="290068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606176"/>
                <a:gridCol w="2972277"/>
                <a:gridCol w="3119037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fr-FR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PS</a:t>
                      </a:r>
                      <a:endParaRPr lang="fr-FR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MS</a:t>
                      </a:r>
                      <a:endParaRPr lang="fr-FR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1200" kern="1200" dirty="0" smtClean="0">
                          <a:solidFill>
                            <a:schemeClr val="tx1"/>
                          </a:solidFill>
                          <a:effectLst/>
                          <a:latin typeface="Amandine" pitchFamily="2" charset="0"/>
                          <a:ea typeface="Arial Unicode MS" pitchFamily="34" charset="-128"/>
                          <a:cs typeface="Arial Unicode MS" pitchFamily="34" charset="-128"/>
                        </a:rPr>
                        <a:t>Domaine 5</a:t>
                      </a:r>
                    </a:p>
                    <a:p>
                      <a:pPr algn="ctr"/>
                      <a:r>
                        <a:rPr lang="fr-FR" sz="1200" kern="1200" dirty="0" smtClean="0">
                          <a:solidFill>
                            <a:schemeClr val="tx1"/>
                          </a:solidFill>
                          <a:effectLst/>
                          <a:latin typeface="Amandine" pitchFamily="2" charset="0"/>
                          <a:ea typeface="Arial Unicode MS" pitchFamily="34" charset="-128"/>
                          <a:cs typeface="Arial Unicode MS" pitchFamily="34" charset="-128"/>
                        </a:rPr>
                        <a:t>Le temps et l’espace</a:t>
                      </a:r>
                      <a:endParaRPr lang="fr-FR" sz="1200" kern="1200" dirty="0">
                        <a:solidFill>
                          <a:schemeClr val="tx1"/>
                        </a:solidFill>
                        <a:effectLst/>
                        <a:latin typeface="Amandine" pitchFamily="2" charset="0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vert="vert270" anchor="ctr"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Tx/>
                        <a:buChar char="-"/>
                      </a:pPr>
                      <a:r>
                        <a:rPr lang="fr-FR" sz="1100" kern="1200" dirty="0" smtClean="0">
                          <a:solidFill>
                            <a:schemeClr val="dk1"/>
                          </a:solidFill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Je sais situer un objet par</a:t>
                      </a:r>
                      <a:r>
                        <a:rPr lang="fr-FR" sz="1100" kern="1200" baseline="0" dirty="0" smtClean="0">
                          <a:solidFill>
                            <a:schemeClr val="dk1"/>
                          </a:solidFill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rapport à moi (devant, derrière, sur, sous).</a:t>
                      </a:r>
                    </a:p>
                    <a:p>
                      <a:pPr marL="171450" indent="-171450">
                        <a:buFontTx/>
                        <a:buChar char="-"/>
                      </a:pPr>
                      <a:r>
                        <a:rPr lang="fr-FR" sz="1100" kern="1200" baseline="0" dirty="0" smtClean="0">
                          <a:solidFill>
                            <a:schemeClr val="dk1"/>
                          </a:solidFill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Je remets dans l’ordre 3-4 images séquentielles (albums, recettes, déroulement de la journée, etc.).</a:t>
                      </a:r>
                      <a:endParaRPr lang="fr-FR" sz="1100" kern="1200" dirty="0">
                        <a:solidFill>
                          <a:schemeClr val="dk1"/>
                        </a:solidFill>
                        <a:effectLst/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anchor="ctr"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Tx/>
                        <a:buChar char="-"/>
                      </a:pPr>
                      <a:r>
                        <a:rPr lang="fr-FR" sz="1100" kern="1200" dirty="0" smtClean="0">
                          <a:solidFill>
                            <a:schemeClr val="dk1"/>
                          </a:solidFill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Je sais situer un objet par rapport à un autre (idem PS + entre, dedans, dehors, à</a:t>
                      </a:r>
                      <a:r>
                        <a:rPr lang="fr-FR" sz="1100" kern="1200" baseline="0" dirty="0" smtClean="0">
                          <a:solidFill>
                            <a:schemeClr val="dk1"/>
                          </a:solidFill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côté).</a:t>
                      </a:r>
                    </a:p>
                    <a:p>
                      <a:pPr marL="171450" indent="-171450">
                        <a:buFontTx/>
                        <a:buChar char="-"/>
                      </a:pPr>
                      <a:r>
                        <a:rPr lang="fr-FR" sz="1100" kern="1200" baseline="0" dirty="0" smtClean="0">
                          <a:solidFill>
                            <a:schemeClr val="dk1"/>
                          </a:solidFill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Je remets dans l’ordre 4-5 images séquentielles.</a:t>
                      </a:r>
                    </a:p>
                    <a:p>
                      <a:pPr marL="171450" indent="-171450">
                        <a:buFontTx/>
                        <a:buChar char="-"/>
                      </a:pPr>
                      <a:r>
                        <a:rPr lang="fr-FR" sz="1100" kern="1200" baseline="0" dirty="0" smtClean="0">
                          <a:solidFill>
                            <a:schemeClr val="dk1"/>
                          </a:solidFill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Je connais les jours de la semaine.</a:t>
                      </a:r>
                      <a:endParaRPr lang="fr-FR" sz="1100" kern="1200" dirty="0" smtClean="0">
                        <a:solidFill>
                          <a:schemeClr val="dk1"/>
                        </a:solidFill>
                        <a:effectLst/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anchor="ctr">
                    <a:solidFill>
                      <a:srgbClr val="E7E7E7"/>
                    </a:solidFill>
                  </a:tcPr>
                </a:tc>
              </a:tr>
              <a:tr h="800100">
                <a:tc rowSpan="2">
                  <a:txBody>
                    <a:bodyPr/>
                    <a:lstStyle/>
                    <a:p>
                      <a:pPr algn="ctr"/>
                      <a:r>
                        <a:rPr lang="fr-FR" sz="1200" kern="1200" dirty="0" smtClean="0">
                          <a:solidFill>
                            <a:schemeClr val="tx1"/>
                          </a:solidFill>
                          <a:effectLst/>
                          <a:latin typeface="Amandine" pitchFamily="2" charset="0"/>
                          <a:ea typeface="Arial Unicode MS" pitchFamily="34" charset="-128"/>
                          <a:cs typeface="Arial Unicode MS" pitchFamily="34" charset="-128"/>
                        </a:rPr>
                        <a:t>Domaine 5</a:t>
                      </a:r>
                    </a:p>
                    <a:p>
                      <a:pPr algn="ctr"/>
                      <a:r>
                        <a:rPr lang="fr-FR" sz="1200" kern="1200" dirty="0" smtClean="0">
                          <a:solidFill>
                            <a:schemeClr val="tx1"/>
                          </a:solidFill>
                          <a:effectLst/>
                          <a:latin typeface="Amandine" pitchFamily="2" charset="0"/>
                          <a:ea typeface="Arial Unicode MS" pitchFamily="34" charset="-128"/>
                          <a:cs typeface="Arial Unicode MS" pitchFamily="34" charset="-128"/>
                        </a:rPr>
                        <a:t>Le monde</a:t>
                      </a:r>
                      <a:r>
                        <a:rPr lang="fr-FR" sz="1200" kern="1200" baseline="0" dirty="0" smtClean="0">
                          <a:solidFill>
                            <a:schemeClr val="tx1"/>
                          </a:solidFill>
                          <a:effectLst/>
                          <a:latin typeface="Amandine" pitchFamily="2" charset="0"/>
                          <a:ea typeface="Arial Unicode MS" pitchFamily="34" charset="-128"/>
                          <a:cs typeface="Arial Unicode MS" pitchFamily="34" charset="-128"/>
                        </a:rPr>
                        <a:t> du vivant, les objets et la matière</a:t>
                      </a:r>
                      <a:endParaRPr lang="fr-FR" sz="1200" kern="1200" dirty="0" smtClean="0">
                        <a:solidFill>
                          <a:schemeClr val="tx1"/>
                        </a:solidFill>
                        <a:effectLst/>
                        <a:latin typeface="Amandine" pitchFamily="2" charset="0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vert="vert27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Tx/>
                        <a:buChar char="-"/>
                      </a:pPr>
                      <a:r>
                        <a:rPr lang="fr-FR" sz="1100" kern="1200" dirty="0" smtClean="0">
                          <a:solidFill>
                            <a:schemeClr val="dk1"/>
                          </a:solidFill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Je nomme et situe les</a:t>
                      </a:r>
                      <a:r>
                        <a:rPr lang="fr-FR" sz="1100" kern="1200" baseline="0" dirty="0" smtClean="0">
                          <a:solidFill>
                            <a:schemeClr val="dk1"/>
                          </a:solidFill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différentes parties du corps (membres, visage).</a:t>
                      </a:r>
                    </a:p>
                    <a:p>
                      <a:pPr marL="171450" indent="-171450">
                        <a:buFontTx/>
                        <a:buChar char="-"/>
                      </a:pPr>
                      <a:r>
                        <a:rPr lang="fr-FR" sz="1100" kern="1200" baseline="0" dirty="0" smtClean="0">
                          <a:solidFill>
                            <a:schemeClr val="dk1"/>
                          </a:solidFill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Je sais utiliser quelques applications sur la tablette.</a:t>
                      </a:r>
                      <a:endParaRPr lang="fr-FR" sz="1100" kern="1200" dirty="0" smtClean="0">
                        <a:solidFill>
                          <a:schemeClr val="dk1"/>
                        </a:solidFill>
                        <a:effectLst/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Tx/>
                        <a:buChar char="-"/>
                      </a:pPr>
                      <a:r>
                        <a:rPr lang="fr-FR" sz="1100" b="0" u="none" kern="1200" dirty="0" smtClean="0">
                          <a:solidFill>
                            <a:schemeClr val="dk1"/>
                          </a:solidFill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Je nomme et</a:t>
                      </a:r>
                      <a:r>
                        <a:rPr lang="fr-FR" sz="1100" b="0" u="none" kern="1200" baseline="0" dirty="0" smtClean="0">
                          <a:solidFill>
                            <a:schemeClr val="dk1"/>
                          </a:solidFill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situe les différentes parties du corps (idem PS + articulations).</a:t>
                      </a:r>
                    </a:p>
                    <a:p>
                      <a:pPr marL="171450" indent="-171450">
                        <a:buFontTx/>
                        <a:buChar char="-"/>
                      </a:pPr>
                      <a:r>
                        <a:rPr lang="fr-FR" sz="1100" b="0" u="none" kern="1200" baseline="0" dirty="0" smtClean="0">
                          <a:solidFill>
                            <a:schemeClr val="dk1"/>
                          </a:solidFill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Je sais utiliser l’appareil photo de la classe.</a:t>
                      </a:r>
                      <a:endParaRPr lang="fr-FR" sz="1100" u="none" kern="1200" dirty="0" smtClean="0">
                        <a:solidFill>
                          <a:schemeClr val="dk1"/>
                        </a:solidFill>
                        <a:effectLst/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800100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171450" indent="-171450" algn="ctr">
                        <a:buFontTx/>
                        <a:buChar char="-"/>
                      </a:pPr>
                      <a:r>
                        <a:rPr lang="fr-FR" sz="1100" kern="1200" dirty="0" smtClean="0">
                          <a:solidFill>
                            <a:schemeClr val="dk1"/>
                          </a:solidFill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Je sais me moucher, me laver les mains/les dents.</a:t>
                      </a:r>
                    </a:p>
                    <a:p>
                      <a:pPr marL="171450" indent="-171450" algn="ctr">
                        <a:buFontTx/>
                        <a:buChar char="-"/>
                      </a:pPr>
                      <a:r>
                        <a:rPr lang="fr-FR" sz="1100" kern="1200" dirty="0" smtClean="0">
                          <a:solidFill>
                            <a:schemeClr val="dk1"/>
                          </a:solidFill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Je sais dessiner un bonhomme</a:t>
                      </a:r>
                      <a:r>
                        <a:rPr lang="fr-FR" sz="1100" kern="1200" baseline="0" dirty="0" smtClean="0">
                          <a:solidFill>
                            <a:schemeClr val="dk1"/>
                          </a:solidFill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(têtard, fil de fer, abouti).</a:t>
                      </a:r>
                      <a:endParaRPr lang="fr-FR" sz="1100" kern="1200" dirty="0" smtClean="0">
                        <a:solidFill>
                          <a:schemeClr val="dk1"/>
                        </a:solidFill>
                        <a:effectLst/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171450" indent="-171450">
                        <a:buFontTx/>
                        <a:buChar char="-"/>
                      </a:pPr>
                      <a:endParaRPr lang="fr-FR" sz="1100" u="none" kern="1200" dirty="0" smtClean="0">
                        <a:solidFill>
                          <a:schemeClr val="dk1"/>
                        </a:solidFill>
                        <a:effectLst/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9512060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68</TotalTime>
  <Words>575</Words>
  <Application>Microsoft Office PowerPoint</Application>
  <PresentationFormat>Format A4 (210 x 297 mm)</PresentationFormat>
  <Paragraphs>69</Paragraphs>
  <Slides>2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3" baseType="lpstr">
      <vt:lpstr>Thème Office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Gaelle</dc:creator>
  <cp:lastModifiedBy>Mysticlolly</cp:lastModifiedBy>
  <cp:revision>10</cp:revision>
  <dcterms:created xsi:type="dcterms:W3CDTF">2017-08-04T10:19:28Z</dcterms:created>
  <dcterms:modified xsi:type="dcterms:W3CDTF">2017-08-06T09:05:17Z</dcterms:modified>
</cp:coreProperties>
</file>