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18" r:id="rId3"/>
    <p:sldId id="310" r:id="rId4"/>
    <p:sldId id="256" r:id="rId5"/>
    <p:sldId id="257" r:id="rId6"/>
    <p:sldId id="347" r:id="rId7"/>
    <p:sldId id="349" r:id="rId8"/>
    <p:sldId id="348" r:id="rId9"/>
    <p:sldId id="345" r:id="rId10"/>
    <p:sldId id="258" r:id="rId11"/>
    <p:sldId id="313" r:id="rId12"/>
    <p:sldId id="299" r:id="rId13"/>
    <p:sldId id="319" r:id="rId14"/>
    <p:sldId id="301" r:id="rId15"/>
    <p:sldId id="320" r:id="rId16"/>
    <p:sldId id="321" r:id="rId17"/>
    <p:sldId id="322" r:id="rId18"/>
    <p:sldId id="323" r:id="rId19"/>
    <p:sldId id="324" r:id="rId20"/>
    <p:sldId id="325" r:id="rId21"/>
    <p:sldId id="326" r:id="rId22"/>
    <p:sldId id="260" r:id="rId23"/>
    <p:sldId id="314" r:id="rId24"/>
    <p:sldId id="312" r:id="rId25"/>
    <p:sldId id="327" r:id="rId26"/>
    <p:sldId id="303" r:id="rId27"/>
    <p:sldId id="270" r:id="rId28"/>
    <p:sldId id="271" r:id="rId29"/>
    <p:sldId id="272" r:id="rId30"/>
    <p:sldId id="273" r:id="rId31"/>
    <p:sldId id="274" r:id="rId32"/>
    <p:sldId id="275" r:id="rId33"/>
    <p:sldId id="276" r:id="rId34"/>
    <p:sldId id="261" r:id="rId35"/>
    <p:sldId id="315" r:id="rId36"/>
    <p:sldId id="304" r:id="rId37"/>
    <p:sldId id="305" r:id="rId38"/>
    <p:sldId id="328" r:id="rId39"/>
    <p:sldId id="329" r:id="rId40"/>
    <p:sldId id="330" r:id="rId41"/>
    <p:sldId id="331" r:id="rId42"/>
    <p:sldId id="332" r:id="rId43"/>
    <p:sldId id="333" r:id="rId44"/>
    <p:sldId id="334" r:id="rId45"/>
    <p:sldId id="335" r:id="rId46"/>
    <p:sldId id="262" r:id="rId47"/>
    <p:sldId id="316" r:id="rId48"/>
    <p:sldId id="306" r:id="rId49"/>
    <p:sldId id="336" r:id="rId50"/>
    <p:sldId id="307" r:id="rId51"/>
    <p:sldId id="337" r:id="rId52"/>
    <p:sldId id="338" r:id="rId53"/>
    <p:sldId id="339" r:id="rId54"/>
    <p:sldId id="340" r:id="rId55"/>
    <p:sldId id="341" r:id="rId56"/>
    <p:sldId id="342" r:id="rId57"/>
    <p:sldId id="343" r:id="rId58"/>
    <p:sldId id="263" r:id="rId59"/>
    <p:sldId id="317" r:id="rId60"/>
    <p:sldId id="308" r:id="rId61"/>
    <p:sldId id="344" r:id="rId62"/>
    <p:sldId id="309" r:id="rId63"/>
    <p:sldId id="289" r:id="rId64"/>
    <p:sldId id="290" r:id="rId65"/>
    <p:sldId id="291" r:id="rId66"/>
    <p:sldId id="292" r:id="rId67"/>
    <p:sldId id="293" r:id="rId68"/>
    <p:sldId id="294" r:id="rId69"/>
    <p:sldId id="295" r:id="rId70"/>
    <p:sldId id="296" r:id="rId71"/>
    <p:sldId id="297" r:id="rId72"/>
    <p:sldId id="298" r:id="rId73"/>
    <p:sldId id="350" r:id="rId74"/>
    <p:sldId id="351" r:id="rId75"/>
    <p:sldId id="352" r:id="rId76"/>
    <p:sldId id="353" r:id="rId77"/>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360"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42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31704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6" y="529697"/>
            <a:ext cx="3357563" cy="11268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133019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917D48D-C3CA-455C-8C5E-BC87E5104210}" type="datetimeFigureOut">
              <a:rPr lang="fr-FR" smtClean="0"/>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251953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917D48D-C3CA-455C-8C5E-BC87E5104210}" type="datetimeFigureOut">
              <a:rPr lang="fr-FR" smtClean="0"/>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64388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917D48D-C3CA-455C-8C5E-BC87E5104210}" type="datetimeFigureOut">
              <a:rPr lang="fr-FR" smtClean="0"/>
              <a:t>05/08/2017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424330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917D48D-C3CA-455C-8C5E-BC87E5104210}" type="datetimeFigureOut">
              <a:rPr lang="fr-FR" smtClean="0"/>
              <a:t>05/08/2017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271218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917D48D-C3CA-455C-8C5E-BC87E5104210}" type="datetimeFigureOut">
              <a:rPr lang="fr-FR" smtClean="0"/>
              <a:t>05/08/2017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1485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17D48D-C3CA-455C-8C5E-BC87E5104210}" type="datetimeFigureOut">
              <a:rPr lang="fr-FR" smtClean="0"/>
              <a:t>05/08/2017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3187581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17D48D-C3CA-455C-8C5E-BC87E5104210}" type="datetimeFigureOut">
              <a:rPr lang="fr-FR" smtClean="0"/>
              <a:t>05/08/2017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407029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17D48D-C3CA-455C-8C5E-BC87E5104210}" type="datetimeFigureOut">
              <a:rPr lang="fr-FR" smtClean="0"/>
              <a:t>05/08/2017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B8E5B4-43B8-4EDE-907D-84AB8794A4A5}" type="slidenum">
              <a:rPr lang="fr-FR" smtClean="0"/>
              <a:t>‹N°›</a:t>
            </a:fld>
            <a:endParaRPr lang="fr-FR"/>
          </a:p>
        </p:txBody>
      </p:sp>
    </p:spTree>
    <p:extLst>
      <p:ext uri="{BB962C8B-B14F-4D97-AF65-F5344CB8AC3E}">
        <p14:creationId xmlns:p14="http://schemas.microsoft.com/office/powerpoint/2010/main" val="369963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E917D48D-C3CA-455C-8C5E-BC87E5104210}" type="datetimeFigureOut">
              <a:rPr lang="fr-FR" smtClean="0"/>
              <a:t>05/08/2017</a:t>
            </a:fld>
            <a:endParaRPr lang="fr-FR"/>
          </a:p>
        </p:txBody>
      </p:sp>
      <p:sp>
        <p:nvSpPr>
          <p:cNvPr id="5" name="Espace réservé du pied de page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36B8E5B4-43B8-4EDE-907D-84AB8794A4A5}" type="slidenum">
              <a:rPr lang="fr-FR" smtClean="0"/>
              <a:t>‹N°›</a:t>
            </a:fld>
            <a:endParaRPr lang="fr-FR"/>
          </a:p>
        </p:txBody>
      </p:sp>
    </p:spTree>
    <p:extLst>
      <p:ext uri="{BB962C8B-B14F-4D97-AF65-F5344CB8AC3E}">
        <p14:creationId xmlns:p14="http://schemas.microsoft.com/office/powerpoint/2010/main" val="293167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guerche.com/image/coloriage-anti-stress-3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64" t="3466" r="3207" b="3508"/>
          <a:stretch/>
        </p:blipFill>
        <p:spPr bwMode="auto">
          <a:xfrm>
            <a:off x="288865" y="383082"/>
            <a:ext cx="6288066" cy="91064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09286" y="-10328"/>
            <a:ext cx="6288066" cy="1938992"/>
          </a:xfrm>
          <a:prstGeom prst="rect">
            <a:avLst/>
          </a:prstGeom>
          <a:noFill/>
        </p:spPr>
        <p:txBody>
          <a:bodyPr wrap="square" rtlCol="0">
            <a:spAutoFit/>
          </a:bodyPr>
          <a:lstStyle/>
          <a:p>
            <a:pPr algn="ctr"/>
            <a:r>
              <a:rPr lang="fr-FR" sz="6000" dirty="0" smtClean="0">
                <a:ln w="38100">
                  <a:solidFill>
                    <a:schemeClr val="tx1"/>
                  </a:solidFill>
                </a:ln>
                <a:solidFill>
                  <a:schemeClr val="bg1"/>
                </a:solidFill>
                <a:latin typeface="akaDylan Plain" panose="04070A00000000020004" pitchFamily="82" charset="0"/>
              </a:rPr>
              <a:t>Mon Bullet</a:t>
            </a:r>
          </a:p>
          <a:p>
            <a:pPr algn="ctr"/>
            <a:r>
              <a:rPr lang="fr-FR" sz="6000" dirty="0" smtClean="0">
                <a:ln w="38100">
                  <a:solidFill>
                    <a:schemeClr val="tx1"/>
                  </a:solidFill>
                </a:ln>
                <a:solidFill>
                  <a:schemeClr val="bg1"/>
                </a:solidFill>
                <a:latin typeface="akaDylan Plain" panose="04070A00000000020004" pitchFamily="82" charset="0"/>
              </a:rPr>
              <a:t>Journal</a:t>
            </a:r>
            <a:endParaRPr lang="fr-FR" sz="6000" dirty="0">
              <a:ln w="38100">
                <a:solidFill>
                  <a:schemeClr val="tx1"/>
                </a:solidFill>
              </a:ln>
              <a:solidFill>
                <a:schemeClr val="bg1"/>
              </a:solidFill>
              <a:latin typeface="akaDylan Plain" panose="04070A00000000020004" pitchFamily="82" charset="0"/>
            </a:endParaRPr>
          </a:p>
        </p:txBody>
      </p:sp>
      <p:sp>
        <p:nvSpPr>
          <p:cNvPr id="4" name="ZoneTexte 3"/>
          <p:cNvSpPr txBox="1"/>
          <p:nvPr/>
        </p:nvSpPr>
        <p:spPr>
          <a:xfrm>
            <a:off x="282785" y="8905889"/>
            <a:ext cx="6288066" cy="1015663"/>
          </a:xfrm>
          <a:prstGeom prst="rect">
            <a:avLst/>
          </a:prstGeom>
          <a:noFill/>
        </p:spPr>
        <p:txBody>
          <a:bodyPr wrap="square" rtlCol="0">
            <a:spAutoFit/>
          </a:bodyPr>
          <a:lstStyle/>
          <a:p>
            <a:pPr algn="ctr"/>
            <a:r>
              <a:rPr lang="fr-FR" sz="6000" dirty="0" smtClean="0">
                <a:ln w="38100">
                  <a:solidFill>
                    <a:schemeClr val="tx1"/>
                  </a:solidFill>
                </a:ln>
                <a:solidFill>
                  <a:schemeClr val="bg1"/>
                </a:solidFill>
                <a:latin typeface="akaDylan Plain" panose="04070A00000000020004" pitchFamily="82" charset="0"/>
              </a:rPr>
              <a:t>2017 - 2018</a:t>
            </a:r>
            <a:endParaRPr lang="fr-FR" sz="6000" dirty="0">
              <a:ln w="38100">
                <a:solidFill>
                  <a:schemeClr val="tx1"/>
                </a:solidFill>
              </a:ln>
              <a:solidFill>
                <a:schemeClr val="bg1"/>
              </a:solidFill>
              <a:latin typeface="akaDylan Plain" panose="04070A00000000020004" pitchFamily="82" charset="0"/>
            </a:endParaRPr>
          </a:p>
        </p:txBody>
      </p:sp>
    </p:spTree>
    <p:extLst>
      <p:ext uri="{BB962C8B-B14F-4D97-AF65-F5344CB8AC3E}">
        <p14:creationId xmlns:p14="http://schemas.microsoft.com/office/powerpoint/2010/main" val="48803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1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989171656"/>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
        <p:nvSpPr>
          <p:cNvPr id="9" name="ZoneTexte 8"/>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Tree>
    <p:extLst>
      <p:ext uri="{BB962C8B-B14F-4D97-AF65-F5344CB8AC3E}">
        <p14:creationId xmlns:p14="http://schemas.microsoft.com/office/powerpoint/2010/main" val="333775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1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76636811"/>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
        <p:nvSpPr>
          <p:cNvPr id="9" name="ZoneTexte 8"/>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Tree>
    <p:extLst>
      <p:ext uri="{BB962C8B-B14F-4D97-AF65-F5344CB8AC3E}">
        <p14:creationId xmlns:p14="http://schemas.microsoft.com/office/powerpoint/2010/main" val="322077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65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48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37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418924450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11963210"/>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43323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406611723"/>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9801807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6868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713335703"/>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979002363"/>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88495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20910863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6315829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8619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74235219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71790707"/>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1335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34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37162759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642540177"/>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540726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7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0651298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87257026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58557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133324733"/>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10"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2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1" name="ZoneTexte 10"/>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9" name="ZoneTexte 8"/>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721233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77854730"/>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10"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2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1" name="ZoneTexte 10"/>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9" name="ZoneTexte 8"/>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337019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911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330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48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8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709026076"/>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89181622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144432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9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13982738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7144229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057091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605195053"/>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94256226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62937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4" name="Espace réservé du texte 9"/>
          <p:cNvSpPr txBox="1">
            <a:spLocks/>
          </p:cNvSpPr>
          <p:nvPr/>
        </p:nvSpPr>
        <p:spPr>
          <a:xfrm>
            <a:off x="116632" y="128464"/>
            <a:ext cx="4968552"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Les clés de mon Bullet Journal</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9240" y="109037"/>
            <a:ext cx="1110264" cy="857155"/>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2958" b="40483"/>
          <a:stretch/>
        </p:blipFill>
        <p:spPr bwMode="auto">
          <a:xfrm>
            <a:off x="1433411" y="3044863"/>
            <a:ext cx="1038850" cy="226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118" r="65763" b="41966"/>
          <a:stretch/>
        </p:blipFill>
        <p:spPr bwMode="auto">
          <a:xfrm>
            <a:off x="2511190" y="3101397"/>
            <a:ext cx="1043533" cy="221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825" t="-936" r="47056" b="42341"/>
          <a:stretch/>
        </p:blipFill>
        <p:spPr bwMode="auto">
          <a:xfrm>
            <a:off x="3735326" y="3080037"/>
            <a:ext cx="1043533" cy="223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256" r="30625" b="38527"/>
          <a:stretch/>
        </p:blipFill>
        <p:spPr bwMode="auto">
          <a:xfrm>
            <a:off x="4743438" y="2970399"/>
            <a:ext cx="1043533" cy="23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9180" t="-1206" r="13701" b="41688"/>
          <a:stretch/>
        </p:blipFill>
        <p:spPr bwMode="auto">
          <a:xfrm>
            <a:off x="5784915" y="3044863"/>
            <a:ext cx="1043533" cy="226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a:spLocks noChangeArrowheads="1"/>
          </p:cNvSpPr>
          <p:nvPr/>
        </p:nvSpPr>
        <p:spPr bwMode="auto">
          <a:xfrm>
            <a:off x="428625" y="1144076"/>
            <a:ext cx="6000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altLang="fr-FR" sz="1200" i="1" dirty="0" smtClean="0">
                <a:latin typeface="Calibri" pitchFamily="34" charset="0"/>
              </a:rPr>
              <a:t>Afin de voir en un coup d’œil le type du </a:t>
            </a:r>
            <a:r>
              <a:rPr lang="fr-FR" altLang="fr-FR" sz="1200" i="1" dirty="0" err="1" smtClean="0">
                <a:latin typeface="Calibri" pitchFamily="34" charset="0"/>
              </a:rPr>
              <a:t>bullet</a:t>
            </a:r>
            <a:r>
              <a:rPr lang="fr-FR" altLang="fr-FR" sz="1200" i="1" dirty="0" smtClean="0">
                <a:latin typeface="Calibri" pitchFamily="34" charset="0"/>
              </a:rPr>
              <a:t>, utiliser le code suivant devant chaque intitulé. Il est possible d’utiliser un code couleur pour différencier le côté classe, école, direction et perso par exemple. Préciser le code couleur en dessous de la légende.</a:t>
            </a:r>
            <a:endParaRPr lang="fr-FR" altLang="fr-FR" dirty="0">
              <a:latin typeface="Calibri" pitchFamily="34" charset="0"/>
            </a:endParaRPr>
          </a:p>
        </p:txBody>
      </p:sp>
      <p:sp>
        <p:nvSpPr>
          <p:cNvPr id="12" name="Rectangle 11"/>
          <p:cNvSpPr/>
          <p:nvPr/>
        </p:nvSpPr>
        <p:spPr>
          <a:xfrm>
            <a:off x="707501" y="7062560"/>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70134" y="6985906"/>
            <a:ext cx="2016224" cy="369332"/>
          </a:xfrm>
          <a:prstGeom prst="rect">
            <a:avLst/>
          </a:prstGeom>
          <a:noFill/>
        </p:spPr>
        <p:txBody>
          <a:bodyPr wrap="square" rtlCol="0">
            <a:spAutoFit/>
          </a:bodyPr>
          <a:lstStyle/>
          <a:p>
            <a:r>
              <a:rPr lang="fr-FR" dirty="0">
                <a:latin typeface="Amandine" pitchFamily="2" charset="0"/>
              </a:rPr>
              <a:t>C</a:t>
            </a:r>
            <a:r>
              <a:rPr lang="fr-FR" dirty="0" smtClean="0">
                <a:latin typeface="Amandine" pitchFamily="2" charset="0"/>
              </a:rPr>
              <a:t>lasse</a:t>
            </a:r>
            <a:endParaRPr lang="fr-FR" dirty="0">
              <a:latin typeface="Amandine" pitchFamily="2" charset="0"/>
            </a:endParaRPr>
          </a:p>
        </p:txBody>
      </p:sp>
      <p:sp>
        <p:nvSpPr>
          <p:cNvPr id="19" name="ZoneTexte 18"/>
          <p:cNvSpPr txBox="1"/>
          <p:nvPr/>
        </p:nvSpPr>
        <p:spPr>
          <a:xfrm>
            <a:off x="1073371" y="7689304"/>
            <a:ext cx="2016224" cy="369332"/>
          </a:xfrm>
          <a:prstGeom prst="rect">
            <a:avLst/>
          </a:prstGeom>
          <a:noFill/>
        </p:spPr>
        <p:txBody>
          <a:bodyPr wrap="square" rtlCol="0">
            <a:spAutoFit/>
          </a:bodyPr>
          <a:lstStyle/>
          <a:p>
            <a:r>
              <a:rPr lang="fr-FR" dirty="0" smtClean="0">
                <a:latin typeface="Amandine" pitchFamily="2" charset="0"/>
              </a:rPr>
              <a:t>Ecole</a:t>
            </a:r>
            <a:endParaRPr lang="fr-FR" dirty="0">
              <a:latin typeface="Amandine" pitchFamily="2" charset="0"/>
            </a:endParaRPr>
          </a:p>
        </p:txBody>
      </p:sp>
      <p:sp>
        <p:nvSpPr>
          <p:cNvPr id="21" name="ZoneTexte 20"/>
          <p:cNvSpPr txBox="1"/>
          <p:nvPr/>
        </p:nvSpPr>
        <p:spPr>
          <a:xfrm>
            <a:off x="1073371" y="8337376"/>
            <a:ext cx="2016224" cy="369332"/>
          </a:xfrm>
          <a:prstGeom prst="rect">
            <a:avLst/>
          </a:prstGeom>
          <a:noFill/>
        </p:spPr>
        <p:txBody>
          <a:bodyPr wrap="square" rtlCol="0">
            <a:spAutoFit/>
          </a:bodyPr>
          <a:lstStyle/>
          <a:p>
            <a:r>
              <a:rPr lang="fr-FR" smtClean="0">
                <a:latin typeface="Amandine" pitchFamily="2" charset="0"/>
              </a:rPr>
              <a:t>Direction</a:t>
            </a:r>
            <a:endParaRPr lang="fr-FR" dirty="0">
              <a:latin typeface="Amandine" pitchFamily="2" charset="0"/>
            </a:endParaRPr>
          </a:p>
        </p:txBody>
      </p:sp>
      <p:sp>
        <p:nvSpPr>
          <p:cNvPr id="23" name="ZoneTexte 22"/>
          <p:cNvSpPr txBox="1"/>
          <p:nvPr/>
        </p:nvSpPr>
        <p:spPr>
          <a:xfrm>
            <a:off x="1073371" y="9057456"/>
            <a:ext cx="2016224" cy="369332"/>
          </a:xfrm>
          <a:prstGeom prst="rect">
            <a:avLst/>
          </a:prstGeom>
          <a:noFill/>
        </p:spPr>
        <p:txBody>
          <a:bodyPr wrap="square" rtlCol="0">
            <a:spAutoFit/>
          </a:bodyPr>
          <a:lstStyle/>
          <a:p>
            <a:r>
              <a:rPr lang="fr-FR" dirty="0" smtClean="0">
                <a:latin typeface="Amandine" pitchFamily="2" charset="0"/>
              </a:rPr>
              <a:t>Personnel</a:t>
            </a:r>
            <a:endParaRPr lang="fr-FR" dirty="0">
              <a:latin typeface="Amandine" pitchFamily="2" charset="0"/>
            </a:endParaRPr>
          </a:p>
        </p:txBody>
      </p:sp>
      <p:sp>
        <p:nvSpPr>
          <p:cNvPr id="24" name="ZoneTexte 23"/>
          <p:cNvSpPr txBox="1"/>
          <p:nvPr/>
        </p:nvSpPr>
        <p:spPr>
          <a:xfrm>
            <a:off x="153988" y="2144688"/>
            <a:ext cx="6572250" cy="307777"/>
          </a:xfrm>
          <a:prstGeom prst="rect">
            <a:avLst/>
          </a:prstGeom>
          <a:noFill/>
        </p:spPr>
        <p:txBody>
          <a:bodyPr>
            <a:spAutoFit/>
          </a:bodyPr>
          <a:lstStyle/>
          <a:p>
            <a:pPr>
              <a:defRPr/>
            </a:pPr>
            <a:r>
              <a:rPr lang="fr-FR" sz="1400" b="1" dirty="0" smtClean="0"/>
              <a:t>LÉGENDE UTILISÉE</a:t>
            </a:r>
            <a:endParaRPr lang="fr-FR" sz="1400" b="1" dirty="0"/>
          </a:p>
        </p:txBody>
      </p:sp>
      <p:cxnSp>
        <p:nvCxnSpPr>
          <p:cNvPr id="25" name="Connecteur droit 24"/>
          <p:cNvCxnSpPr/>
          <p:nvPr/>
        </p:nvCxnSpPr>
        <p:spPr>
          <a:xfrm>
            <a:off x="207963" y="2420194"/>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53988" y="6333678"/>
            <a:ext cx="6572250" cy="307777"/>
          </a:xfrm>
          <a:prstGeom prst="rect">
            <a:avLst/>
          </a:prstGeom>
          <a:noFill/>
        </p:spPr>
        <p:txBody>
          <a:bodyPr>
            <a:spAutoFit/>
          </a:bodyPr>
          <a:lstStyle/>
          <a:p>
            <a:pPr>
              <a:defRPr/>
            </a:pPr>
            <a:r>
              <a:rPr lang="fr-FR" sz="1400" b="1" dirty="0" smtClean="0"/>
              <a:t>CODE COULEUR UTILISÉ</a:t>
            </a:r>
            <a:endParaRPr lang="fr-FR" sz="1400" b="1" dirty="0"/>
          </a:p>
        </p:txBody>
      </p:sp>
      <p:cxnSp>
        <p:nvCxnSpPr>
          <p:cNvPr id="27" name="Connecteur droit 26"/>
          <p:cNvCxnSpPr/>
          <p:nvPr/>
        </p:nvCxnSpPr>
        <p:spPr>
          <a:xfrm>
            <a:off x="207963" y="6609184"/>
            <a:ext cx="6570662" cy="0"/>
          </a:xfrm>
          <a:prstGeom prst="line">
            <a:avLst/>
          </a:prstGeom>
          <a:ln w="19050">
            <a:solidFill>
              <a:schemeClr val="bg2">
                <a:lumMod val="2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7501" y="7765958"/>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707501" y="8414030"/>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707501" y="9134110"/>
            <a:ext cx="216024" cy="216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196752" y="2732065"/>
            <a:ext cx="1512168" cy="369332"/>
          </a:xfrm>
          <a:prstGeom prst="rect">
            <a:avLst/>
          </a:prstGeom>
          <a:noFill/>
        </p:spPr>
        <p:txBody>
          <a:bodyPr wrap="square" rtlCol="0">
            <a:spAutoFit/>
          </a:bodyPr>
          <a:lstStyle/>
          <a:p>
            <a:pPr algn="ctr"/>
            <a:r>
              <a:rPr lang="fr-FR" dirty="0" smtClean="0">
                <a:latin typeface="Amandine" pitchFamily="2" charset="0"/>
              </a:rPr>
              <a:t>Symbole</a:t>
            </a:r>
            <a:endParaRPr lang="fr-FR" dirty="0">
              <a:latin typeface="Amandine" pitchFamily="2" charset="0"/>
            </a:endParaRPr>
          </a:p>
        </p:txBody>
      </p:sp>
      <p:sp>
        <p:nvSpPr>
          <p:cNvPr id="32" name="ZoneTexte 31"/>
          <p:cNvSpPr txBox="1"/>
          <p:nvPr/>
        </p:nvSpPr>
        <p:spPr>
          <a:xfrm>
            <a:off x="2276872" y="2732065"/>
            <a:ext cx="1512168" cy="369332"/>
          </a:xfrm>
          <a:prstGeom prst="rect">
            <a:avLst/>
          </a:prstGeom>
          <a:noFill/>
        </p:spPr>
        <p:txBody>
          <a:bodyPr wrap="square" rtlCol="0">
            <a:spAutoFit/>
          </a:bodyPr>
          <a:lstStyle/>
          <a:p>
            <a:pPr algn="ctr"/>
            <a:r>
              <a:rPr lang="fr-FR" dirty="0" smtClean="0">
                <a:latin typeface="Amandine" pitchFamily="2" charset="0"/>
              </a:rPr>
              <a:t>Commencé</a:t>
            </a:r>
            <a:endParaRPr lang="fr-FR" dirty="0">
              <a:latin typeface="Amandine" pitchFamily="2" charset="0"/>
            </a:endParaRPr>
          </a:p>
        </p:txBody>
      </p:sp>
      <p:sp>
        <p:nvSpPr>
          <p:cNvPr id="33" name="ZoneTexte 32"/>
          <p:cNvSpPr txBox="1"/>
          <p:nvPr/>
        </p:nvSpPr>
        <p:spPr>
          <a:xfrm>
            <a:off x="3501008" y="2732065"/>
            <a:ext cx="1512168" cy="369332"/>
          </a:xfrm>
          <a:prstGeom prst="rect">
            <a:avLst/>
          </a:prstGeom>
          <a:noFill/>
        </p:spPr>
        <p:txBody>
          <a:bodyPr wrap="square" rtlCol="0">
            <a:spAutoFit/>
          </a:bodyPr>
          <a:lstStyle/>
          <a:p>
            <a:pPr algn="ctr"/>
            <a:r>
              <a:rPr lang="fr-FR" dirty="0" smtClean="0">
                <a:latin typeface="Amandine" pitchFamily="2" charset="0"/>
              </a:rPr>
              <a:t>Terminé</a:t>
            </a:r>
            <a:endParaRPr lang="fr-FR" dirty="0">
              <a:latin typeface="Amandine" pitchFamily="2" charset="0"/>
            </a:endParaRPr>
          </a:p>
        </p:txBody>
      </p:sp>
      <p:sp>
        <p:nvSpPr>
          <p:cNvPr id="34" name="ZoneTexte 33"/>
          <p:cNvSpPr txBox="1"/>
          <p:nvPr/>
        </p:nvSpPr>
        <p:spPr>
          <a:xfrm>
            <a:off x="4509120" y="2732065"/>
            <a:ext cx="1512168" cy="369332"/>
          </a:xfrm>
          <a:prstGeom prst="rect">
            <a:avLst/>
          </a:prstGeom>
          <a:noFill/>
        </p:spPr>
        <p:txBody>
          <a:bodyPr wrap="square" rtlCol="0">
            <a:spAutoFit/>
          </a:bodyPr>
          <a:lstStyle/>
          <a:p>
            <a:pPr algn="ctr"/>
            <a:r>
              <a:rPr lang="fr-FR" dirty="0" smtClean="0">
                <a:latin typeface="Amandine" pitchFamily="2" charset="0"/>
              </a:rPr>
              <a:t>Annulé</a:t>
            </a:r>
            <a:endParaRPr lang="fr-FR" dirty="0">
              <a:latin typeface="Amandine" pitchFamily="2" charset="0"/>
            </a:endParaRPr>
          </a:p>
        </p:txBody>
      </p:sp>
      <p:sp>
        <p:nvSpPr>
          <p:cNvPr id="35" name="ZoneTexte 34"/>
          <p:cNvSpPr txBox="1"/>
          <p:nvPr/>
        </p:nvSpPr>
        <p:spPr>
          <a:xfrm>
            <a:off x="5517232" y="2732065"/>
            <a:ext cx="1512168" cy="369332"/>
          </a:xfrm>
          <a:prstGeom prst="rect">
            <a:avLst/>
          </a:prstGeom>
          <a:noFill/>
        </p:spPr>
        <p:txBody>
          <a:bodyPr wrap="square" rtlCol="0">
            <a:spAutoFit/>
          </a:bodyPr>
          <a:lstStyle/>
          <a:p>
            <a:pPr algn="ctr"/>
            <a:r>
              <a:rPr lang="fr-FR" dirty="0" smtClean="0">
                <a:latin typeface="Amandine" pitchFamily="2" charset="0"/>
              </a:rPr>
              <a:t>Reporté</a:t>
            </a:r>
            <a:endParaRPr lang="fr-FR" dirty="0">
              <a:latin typeface="Amandine" pitchFamily="2" charset="0"/>
            </a:endParaRPr>
          </a:p>
        </p:txBody>
      </p:sp>
      <p:sp>
        <p:nvSpPr>
          <p:cNvPr id="36" name="ZoneTexte 35"/>
          <p:cNvSpPr txBox="1"/>
          <p:nvPr/>
        </p:nvSpPr>
        <p:spPr>
          <a:xfrm>
            <a:off x="108012" y="3418928"/>
            <a:ext cx="1342958" cy="307777"/>
          </a:xfrm>
          <a:prstGeom prst="rect">
            <a:avLst/>
          </a:prstGeom>
          <a:noFill/>
        </p:spPr>
        <p:txBody>
          <a:bodyPr wrap="square" rtlCol="0">
            <a:spAutoFit/>
          </a:bodyPr>
          <a:lstStyle/>
          <a:p>
            <a:r>
              <a:rPr lang="fr-FR" sz="1400" dirty="0" smtClean="0">
                <a:latin typeface="Arial Rounded MT Bold" panose="020F0704030504030204" pitchFamily="34" charset="0"/>
              </a:rPr>
              <a:t>TÂCHE</a:t>
            </a:r>
            <a:endParaRPr lang="fr-FR" sz="1400" dirty="0">
              <a:latin typeface="Arial Rounded MT Bold" panose="020F0704030504030204" pitchFamily="34" charset="0"/>
            </a:endParaRPr>
          </a:p>
        </p:txBody>
      </p:sp>
      <p:sp>
        <p:nvSpPr>
          <p:cNvPr id="37" name="ZoneTexte 36"/>
          <p:cNvSpPr txBox="1"/>
          <p:nvPr/>
        </p:nvSpPr>
        <p:spPr>
          <a:xfrm>
            <a:off x="108012" y="4016896"/>
            <a:ext cx="1342958" cy="523220"/>
          </a:xfrm>
          <a:prstGeom prst="rect">
            <a:avLst/>
          </a:prstGeom>
          <a:noFill/>
        </p:spPr>
        <p:txBody>
          <a:bodyPr wrap="square" rtlCol="0">
            <a:spAutoFit/>
          </a:bodyPr>
          <a:lstStyle/>
          <a:p>
            <a:r>
              <a:rPr lang="fr-FR" sz="1400" dirty="0" smtClean="0">
                <a:latin typeface="Arial Rounded MT Bold" panose="020F0704030504030204" pitchFamily="34" charset="0"/>
              </a:rPr>
              <a:t>ÉVÉNEMENTRÉUNION</a:t>
            </a:r>
            <a:endParaRPr lang="fr-FR" sz="1400" dirty="0">
              <a:latin typeface="Arial Rounded MT Bold" panose="020F0704030504030204" pitchFamily="34" charset="0"/>
            </a:endParaRPr>
          </a:p>
        </p:txBody>
      </p:sp>
      <p:sp>
        <p:nvSpPr>
          <p:cNvPr id="38" name="ZoneTexte 37"/>
          <p:cNvSpPr txBox="1"/>
          <p:nvPr/>
        </p:nvSpPr>
        <p:spPr>
          <a:xfrm>
            <a:off x="108012" y="4808984"/>
            <a:ext cx="1736812" cy="307777"/>
          </a:xfrm>
          <a:prstGeom prst="rect">
            <a:avLst/>
          </a:prstGeom>
          <a:noFill/>
        </p:spPr>
        <p:txBody>
          <a:bodyPr wrap="square" rtlCol="0">
            <a:spAutoFit/>
          </a:bodyPr>
          <a:lstStyle/>
          <a:p>
            <a:r>
              <a:rPr lang="fr-FR" sz="1400" dirty="0" smtClean="0">
                <a:latin typeface="Arial Rounded MT Bold" panose="020F0704030504030204" pitchFamily="34" charset="0"/>
              </a:rPr>
              <a:t>RENDEZ-VOUS</a:t>
            </a:r>
            <a:endParaRPr lang="fr-FR" sz="1400" dirty="0">
              <a:latin typeface="Arial Rounded MT Bold" panose="020F0704030504030204" pitchFamily="34" charset="0"/>
            </a:endParaRPr>
          </a:p>
        </p:txBody>
      </p:sp>
    </p:spTree>
    <p:extLst>
      <p:ext uri="{BB962C8B-B14F-4D97-AF65-F5344CB8AC3E}">
        <p14:creationId xmlns:p14="http://schemas.microsoft.com/office/powerpoint/2010/main" val="650788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46368765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75830909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74038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0392227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2917175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537820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669833899"/>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9720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74564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48166466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0253342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714342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754419113"/>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3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060428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932802702"/>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3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654915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59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48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364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99121277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83329982"/>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83268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6" name="Espace réservé du texte 9"/>
          <p:cNvSpPr txBox="1">
            <a:spLocks/>
          </p:cNvSpPr>
          <p:nvPr/>
        </p:nvSpPr>
        <p:spPr>
          <a:xfrm>
            <a:off x="116632" y="128464"/>
            <a:ext cx="4968552"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Temps forts de l’année 2017-2018</a:t>
            </a:r>
          </a:p>
        </p:txBody>
      </p:sp>
      <p:graphicFrame>
        <p:nvGraphicFramePr>
          <p:cNvPr id="7" name="Tableau 6"/>
          <p:cNvGraphicFramePr>
            <a:graphicFrameLocks noGrp="1"/>
          </p:cNvGraphicFramePr>
          <p:nvPr>
            <p:extLst>
              <p:ext uri="{D42A27DB-BD31-4B8C-83A1-F6EECF244321}">
                <p14:modId xmlns:p14="http://schemas.microsoft.com/office/powerpoint/2010/main" val="1614103370"/>
              </p:ext>
            </p:extLst>
          </p:nvPr>
        </p:nvGraphicFramePr>
        <p:xfrm>
          <a:off x="116632" y="2005216"/>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Septembre 2017</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363682604"/>
              </p:ext>
            </p:extLst>
          </p:nvPr>
        </p:nvGraphicFramePr>
        <p:xfrm>
          <a:off x="3501008" y="2005216"/>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Octobre 2017</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607894033"/>
              </p:ext>
            </p:extLst>
          </p:nvPr>
        </p:nvGraphicFramePr>
        <p:xfrm>
          <a:off x="116632" y="474152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Novembre 2017</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722898961"/>
              </p:ext>
            </p:extLst>
          </p:nvPr>
        </p:nvGraphicFramePr>
        <p:xfrm>
          <a:off x="3501008" y="474152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Décembre 2017</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31090602"/>
              </p:ext>
            </p:extLst>
          </p:nvPr>
        </p:nvGraphicFramePr>
        <p:xfrm>
          <a:off x="116632" y="762184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Janvier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819367041"/>
              </p:ext>
            </p:extLst>
          </p:nvPr>
        </p:nvGraphicFramePr>
        <p:xfrm>
          <a:off x="3501008" y="7621840"/>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Février 2018</a:t>
                      </a:r>
                      <a:endParaRPr lang="fr-FR" sz="2400"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sp>
        <p:nvSpPr>
          <p:cNvPr id="13" name="ZoneTexte 7"/>
          <p:cNvSpPr txBox="1">
            <a:spLocks noChangeArrowheads="1"/>
          </p:cNvSpPr>
          <p:nvPr/>
        </p:nvSpPr>
        <p:spPr bwMode="auto">
          <a:xfrm>
            <a:off x="428625" y="1064568"/>
            <a:ext cx="6000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préparation de l’année scolaire, noter ici les temps forts de l’année que vous connaissez déjà (ex. : semaine du goût, marché de Noël, remplissage des livrets…), sans en connaitre forcément la date précise.</a:t>
            </a:r>
            <a:endParaRPr lang="fr-FR" altLang="fr-FR" dirty="0">
              <a:latin typeface="Calibri" pitchFamily="34" charset="0"/>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015" y="1791169"/>
            <a:ext cx="770549" cy="590459"/>
          </a:xfrm>
          <a:prstGeom prst="rect">
            <a:avLst/>
          </a:prstGeom>
        </p:spPr>
      </p:pic>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4" y="4592960"/>
            <a:ext cx="1052387" cy="537756"/>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633" y="7371772"/>
            <a:ext cx="1065184" cy="627307"/>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3254" y="4594873"/>
            <a:ext cx="770548" cy="535843"/>
          </a:xfrm>
          <a:prstGeom prst="rect">
            <a:avLst/>
          </a:prstGeom>
        </p:spPr>
      </p:pic>
      <p:pic>
        <p:nvPicPr>
          <p:cNvPr id="18" name="Imag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166" y="1793935"/>
            <a:ext cx="770548" cy="587693"/>
          </a:xfrm>
          <a:prstGeom prst="rect">
            <a:avLst/>
          </a:prstGeom>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3254" y="7227065"/>
            <a:ext cx="915932" cy="761093"/>
          </a:xfrm>
          <a:prstGeom prst="rect">
            <a:avLst/>
          </a:prstGeom>
        </p:spPr>
      </p:pic>
      <p:pic>
        <p:nvPicPr>
          <p:cNvPr id="20" name="Imag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9240" y="109037"/>
            <a:ext cx="1110264" cy="857155"/>
          </a:xfrm>
          <a:prstGeom prst="rect">
            <a:avLst/>
          </a:prstGeom>
        </p:spPr>
      </p:pic>
    </p:spTree>
    <p:extLst>
      <p:ext uri="{BB962C8B-B14F-4D97-AF65-F5344CB8AC3E}">
        <p14:creationId xmlns:p14="http://schemas.microsoft.com/office/powerpoint/2010/main" val="415769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830346754"/>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94648514"/>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26333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17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68716058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5440044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00300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18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594765299"/>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985606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93823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19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645571204"/>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007333080"/>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242293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093972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2201422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92657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338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3484931571"/>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4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218792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185553755"/>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4 – </a:t>
            </a:r>
            <a:r>
              <a:rPr lang="fr-FR" sz="2800" dirty="0">
                <a:latin typeface="Amandine" pitchFamily="2" charset="0"/>
              </a:rPr>
              <a:t>À </a:t>
            </a:r>
            <a:r>
              <a:rPr lang="fr-FR" sz="2800" dirty="0" smtClean="0">
                <a:latin typeface="Amandine" pitchFamily="2" charset="0"/>
              </a:rPr>
              <a:t>faire</a:t>
            </a:r>
            <a:endParaRPr lang="fr-FR" sz="2800" dirty="0">
              <a:latin typeface="Amandine" pitchFamily="2" charset="0"/>
            </a:endParaRP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95460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59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6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44878" y="128464"/>
            <a:ext cx="4840306"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Temps forts de l’année 2017-2018</a:t>
            </a:r>
          </a:p>
        </p:txBody>
      </p:sp>
      <p:graphicFrame>
        <p:nvGraphicFramePr>
          <p:cNvPr id="4" name="Tableau 3"/>
          <p:cNvGraphicFramePr>
            <a:graphicFrameLocks noGrp="1"/>
          </p:cNvGraphicFramePr>
          <p:nvPr>
            <p:extLst>
              <p:ext uri="{D42A27DB-BD31-4B8C-83A1-F6EECF244321}">
                <p14:modId xmlns:p14="http://schemas.microsoft.com/office/powerpoint/2010/main" val="2688245248"/>
              </p:ext>
            </p:extLst>
          </p:nvPr>
        </p:nvGraphicFramePr>
        <p:xfrm>
          <a:off x="116632" y="1501835"/>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Mars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501575933"/>
              </p:ext>
            </p:extLst>
          </p:nvPr>
        </p:nvGraphicFramePr>
        <p:xfrm>
          <a:off x="3501008" y="1501835"/>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Avril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767653635"/>
              </p:ext>
            </p:extLst>
          </p:nvPr>
        </p:nvGraphicFramePr>
        <p:xfrm>
          <a:off x="116632" y="423813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Mai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685168888"/>
              </p:ext>
            </p:extLst>
          </p:nvPr>
        </p:nvGraphicFramePr>
        <p:xfrm>
          <a:off x="3501008" y="423813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Juin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389050979"/>
              </p:ext>
            </p:extLst>
          </p:nvPr>
        </p:nvGraphicFramePr>
        <p:xfrm>
          <a:off x="116632" y="711845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Juillet 2018</a:t>
                      </a:r>
                      <a:endParaRPr lang="fr-FR"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231223180"/>
              </p:ext>
            </p:extLst>
          </p:nvPr>
        </p:nvGraphicFramePr>
        <p:xfrm>
          <a:off x="3501008" y="7118459"/>
          <a:ext cx="3168352" cy="2103120"/>
        </p:xfrm>
        <a:graphic>
          <a:graphicData uri="http://schemas.openxmlformats.org/drawingml/2006/table">
            <a:tbl>
              <a:tblPr firstRow="1" bandRow="1">
                <a:tableStyleId>{9D7B26C5-4107-4FEC-AEDC-1716B250A1EF}</a:tableStyleId>
              </a:tblPr>
              <a:tblGrid>
                <a:gridCol w="3168352"/>
              </a:tblGrid>
              <a:tr h="228025">
                <a:tc>
                  <a:txBody>
                    <a:bodyPr/>
                    <a:lstStyle/>
                    <a:p>
                      <a:pPr algn="r"/>
                      <a:r>
                        <a:rPr lang="fr-FR" sz="2400" b="0" dirty="0" smtClean="0">
                          <a:latin typeface="Amandine" pitchFamily="2" charset="0"/>
                        </a:rPr>
                        <a:t>Août 2018</a:t>
                      </a:r>
                      <a:endParaRPr lang="fr-FR" sz="2400" b="0" dirty="0">
                        <a:latin typeface="Amandine" pitchFamily="2" charset="0"/>
                      </a:endParaRPr>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r h="228025">
                <a:tc>
                  <a:txBody>
                    <a:bodyPr/>
                    <a:lstStyle/>
                    <a:p>
                      <a:endParaRPr lang="fr-FR" sz="1200" dirty="0"/>
                    </a:p>
                  </a:txBody>
                  <a:tcPr/>
                </a:tc>
              </a:tr>
            </a:tbl>
          </a:graphicData>
        </a:graphic>
      </p:graphicFrame>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394" y="1353274"/>
            <a:ext cx="1124819" cy="524973"/>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15" y="3894588"/>
            <a:ext cx="1329994" cy="732747"/>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980" y="3768553"/>
            <a:ext cx="1085163" cy="858783"/>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930" y="992560"/>
            <a:ext cx="1131829" cy="885688"/>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3254" y="6732133"/>
            <a:ext cx="915932" cy="744194"/>
          </a:xfrm>
          <a:prstGeom prst="rect">
            <a:avLst/>
          </a:prstGeom>
        </p:spPr>
      </p:pic>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878" y="6732133"/>
            <a:ext cx="915932" cy="744194"/>
          </a:xfrm>
          <a:prstGeom prst="rect">
            <a:avLst/>
          </a:prstGeom>
        </p:spPr>
      </p:pic>
      <p:pic>
        <p:nvPicPr>
          <p:cNvPr id="17" name="Imag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389" y="9415771"/>
            <a:ext cx="743221" cy="458307"/>
          </a:xfrm>
          <a:prstGeom prst="rect">
            <a:avLst/>
          </a:prstGeom>
        </p:spPr>
      </p:pic>
      <p:pic>
        <p:nvPicPr>
          <p:cNvPr id="18" name="Imag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9240" y="109037"/>
            <a:ext cx="1110264" cy="857155"/>
          </a:xfrm>
          <a:prstGeom prst="rect">
            <a:avLst/>
          </a:prstGeom>
        </p:spPr>
      </p:pic>
    </p:spTree>
    <p:extLst>
      <p:ext uri="{BB962C8B-B14F-4D97-AF65-F5344CB8AC3E}">
        <p14:creationId xmlns:p14="http://schemas.microsoft.com/office/powerpoint/2010/main" val="4144070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48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2823973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07641797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041318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06329055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19403025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50934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96714367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3924951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34131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50633858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2758728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00674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33588565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1293167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049872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567146326"/>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829599037"/>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461791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82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953546987"/>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5 – </a:t>
            </a:r>
            <a:r>
              <a:rPr lang="fr-FR" sz="2800" dirty="0" smtClean="0">
                <a:latin typeface="Amandine" pitchFamily="2" charset="0"/>
              </a:rPr>
              <a:t>À faire</a:t>
            </a: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069538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4148703408"/>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9"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Période 5 – </a:t>
            </a:r>
            <a:r>
              <a:rPr lang="fr-FR" sz="2800" dirty="0" smtClean="0">
                <a:latin typeface="Amandine" pitchFamily="2" charset="0"/>
              </a:rPr>
              <a:t>À faire</a:t>
            </a:r>
          </a:p>
        </p:txBody>
      </p:sp>
      <p:sp>
        <p:nvSpPr>
          <p:cNvPr id="10" name="ZoneTexte 9"/>
          <p:cNvSpPr txBox="1"/>
          <p:nvPr/>
        </p:nvSpPr>
        <p:spPr>
          <a:xfrm>
            <a:off x="2011152" y="382066"/>
            <a:ext cx="4032448" cy="369332"/>
          </a:xfrm>
          <a:prstGeom prst="rect">
            <a:avLst/>
          </a:prstGeom>
          <a:noFill/>
        </p:spPr>
        <p:txBody>
          <a:bodyPr wrap="square" rtlCol="0">
            <a:spAutoFit/>
          </a:bodyPr>
          <a:lstStyle/>
          <a:p>
            <a:pPr algn="ctr"/>
            <a:r>
              <a:rPr lang="fr-FR" dirty="0" smtClean="0">
                <a:latin typeface="Amandine" pitchFamily="2" charset="0"/>
              </a:rPr>
              <a:t>Du __/__ au __/__</a:t>
            </a:r>
            <a:endParaRPr lang="fr-FR" dirty="0">
              <a:latin typeface="Amandine" pitchFamily="2" charset="0"/>
            </a:endParaRPr>
          </a:p>
        </p:txBody>
      </p:sp>
      <p:sp>
        <p:nvSpPr>
          <p:cNvPr id="11" name="ZoneTexte 10"/>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51577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a:t>
            </a:r>
            <a:r>
              <a:rPr lang="fr-FR" sz="2800" dirty="0" smtClean="0"/>
              <a:t>d’été 2017</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445480266"/>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614089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59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579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2393504" y="150423"/>
            <a:ext cx="422108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Prises de notes</a:t>
            </a:r>
            <a:endParaRPr lang="fr-FR" sz="2800" dirty="0" smtClean="0">
              <a:latin typeface="Amandine"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77"/>
            <a:ext cx="2060848" cy="1270821"/>
          </a:xfrm>
          <a:prstGeom prst="rect">
            <a:avLst/>
          </a:prstGeom>
        </p:spPr>
      </p:pic>
      <p:cxnSp>
        <p:nvCxnSpPr>
          <p:cNvPr id="7" name="Connecteur droit 6"/>
          <p:cNvCxnSpPr/>
          <p:nvPr/>
        </p:nvCxnSpPr>
        <p:spPr>
          <a:xfrm>
            <a:off x="188640" y="16406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88640" y="19286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88640" y="22166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88640" y="250472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188640" y="279276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88640" y="308079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88640" y="336882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88640" y="365685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8640" y="394488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88640" y="423292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188640" y="452095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88640" y="480898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88640" y="509701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0" y="538504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88640" y="567308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88640" y="596111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8640" y="624914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188640" y="653717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188640" y="682520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88640" y="711324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88640" y="740127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88640" y="768930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188640" y="797733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188640" y="8265368"/>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88640" y="8553400"/>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88640" y="8841432"/>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188640" y="9129464"/>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188640" y="9417496"/>
            <a:ext cx="6425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48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27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86260770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15092666"/>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59219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28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6015702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87672592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642796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29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565532489"/>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12072326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646205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037347922"/>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7356077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88020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31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05017410"/>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23267028"/>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8202236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32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8534942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569826635"/>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6635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33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63583016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1642123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12377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a:t>
            </a:r>
            <a:r>
              <a:rPr lang="fr-FR" sz="2800" dirty="0" smtClean="0"/>
              <a:t>d’été 2017</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596849004"/>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905008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34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236408951"/>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28128990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595595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35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89241585"/>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068855771"/>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89268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36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12319426"/>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563118024"/>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98160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a:t>
            </a:r>
            <a:r>
              <a:rPr lang="fr-FR" sz="2800" dirty="0" smtClean="0"/>
              <a:t>d’été 2018</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916733609"/>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1561913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a:t>
            </a:r>
            <a:r>
              <a:rPr lang="fr-FR" sz="2800" dirty="0" smtClean="0"/>
              <a:t>d’été 2018</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840851583"/>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3748545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a:t>
            </a:r>
            <a:r>
              <a:rPr lang="fr-FR" sz="2800" dirty="0" smtClean="0"/>
              <a:t>d’été 2018</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2375013618"/>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405411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541724327"/>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78572222"/>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465640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56456"/>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Vacances </a:t>
            </a:r>
            <a:r>
              <a:rPr lang="fr-FR" sz="2800" dirty="0" smtClean="0"/>
              <a:t>d’été 2017</a:t>
            </a:r>
            <a:endParaRPr lang="fr-FR" sz="2800" dirty="0">
              <a:latin typeface="Amandine" pitchFamily="2"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581" y="42478"/>
            <a:ext cx="596542" cy="1113545"/>
          </a:xfrm>
          <a:prstGeom prst="rect">
            <a:avLst/>
          </a:prstGeom>
        </p:spPr>
      </p:pic>
      <p:graphicFrame>
        <p:nvGraphicFramePr>
          <p:cNvPr id="7" name="Tableau 6"/>
          <p:cNvGraphicFramePr>
            <a:graphicFrameLocks noGrp="1"/>
          </p:cNvGraphicFramePr>
          <p:nvPr>
            <p:extLst>
              <p:ext uri="{D42A27DB-BD31-4B8C-83A1-F6EECF244321}">
                <p14:modId xmlns:p14="http://schemas.microsoft.com/office/powerpoint/2010/main" val="1806024417"/>
              </p:ext>
            </p:extLst>
          </p:nvPr>
        </p:nvGraphicFramePr>
        <p:xfrm>
          <a:off x="116632" y="1352600"/>
          <a:ext cx="6624736" cy="8321040"/>
        </p:xfrm>
        <a:graphic>
          <a:graphicData uri="http://schemas.openxmlformats.org/drawingml/2006/table">
            <a:tbl>
              <a:tblPr firstRow="1" bandRow="1">
                <a:tableStyleId>{9D7B26C5-4107-4FEC-AEDC-1716B250A1EF}</a:tableStyleId>
              </a:tblPr>
              <a:tblGrid>
                <a:gridCol w="1058551"/>
                <a:gridCol w="5566185"/>
              </a:tblGrid>
              <a:tr h="2280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Bullet</a:t>
                      </a:r>
                    </a:p>
                  </a:txBody>
                  <a:tcP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latin typeface="Amandine" pitchFamily="2" charset="0"/>
                        </a:rPr>
                        <a:t>Intitulé</a:t>
                      </a:r>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r h="228025">
                <a:tc>
                  <a:txBody>
                    <a:bodyPr/>
                    <a:lstStyle/>
                    <a:p>
                      <a:endParaRPr lang="fr-FR" sz="1200" dirty="0"/>
                    </a:p>
                  </a:txBody>
                  <a:tcPr>
                    <a:lnR w="12700" cap="flat" cmpd="sng" algn="ctr">
                      <a:solidFill>
                        <a:schemeClr val="tx1"/>
                      </a:solidFill>
                      <a:prstDash val="solid"/>
                      <a:round/>
                      <a:headEnd type="none" w="med" len="med"/>
                      <a:tailEnd type="none" w="med" len="med"/>
                    </a:lnR>
                  </a:tcPr>
                </a:tc>
                <a:tc>
                  <a:txBody>
                    <a:bodyPr/>
                    <a:lstStyle/>
                    <a:p>
                      <a:endParaRPr lang="fr-FR" sz="1200" dirty="0"/>
                    </a:p>
                  </a:txBody>
                  <a:tcPr>
                    <a:lnL w="12700" cap="flat" cmpd="sng" algn="ctr">
                      <a:solidFill>
                        <a:schemeClr val="tx1"/>
                      </a:solidFill>
                      <a:prstDash val="solid"/>
                      <a:round/>
                      <a:headEnd type="none" w="med" len="med"/>
                      <a:tailEnd type="none" w="med" len="med"/>
                    </a:lnL>
                  </a:tcPr>
                </a:tc>
              </a:tr>
            </a:tbl>
          </a:graphicData>
        </a:graphic>
      </p:graphicFrame>
      <p:sp>
        <p:nvSpPr>
          <p:cNvPr id="8" name="ZoneTexte 7"/>
          <p:cNvSpPr txBox="1">
            <a:spLocks noChangeArrowheads="1"/>
          </p:cNvSpPr>
          <p:nvPr/>
        </p:nvSpPr>
        <p:spPr bwMode="auto">
          <a:xfrm>
            <a:off x="825014" y="895932"/>
            <a:ext cx="6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200" i="1" dirty="0" smtClean="0">
                <a:latin typeface="Calibri" pitchFamily="34" charset="0"/>
              </a:rPr>
              <a:t>En début de période, reporter ici les temps forts prévus. Y ajouter les tâches, les événements et les rendez-vous au fur et à mesure.</a:t>
            </a:r>
            <a:endParaRPr lang="fr-FR" altLang="fr-FR" dirty="0">
              <a:latin typeface="Calibri" pitchFamily="34" charset="0"/>
            </a:endParaRPr>
          </a:p>
        </p:txBody>
      </p:sp>
    </p:spTree>
    <p:extLst>
      <p:ext uri="{BB962C8B-B14F-4D97-AF65-F5344CB8AC3E}">
        <p14:creationId xmlns:p14="http://schemas.microsoft.com/office/powerpoint/2010/main" val="277977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6858000" cy="849313"/>
          </a:xfrm>
          <a:custGeom>
            <a:avLst/>
            <a:gdLst>
              <a:gd name="connsiteX0" fmla="*/ 0 w 6858000"/>
              <a:gd name="connsiteY0" fmla="*/ 0 h 849313"/>
              <a:gd name="connsiteX1" fmla="*/ 6858000 w 6858000"/>
              <a:gd name="connsiteY1" fmla="*/ 0 h 849313"/>
              <a:gd name="connsiteX2" fmla="*/ 6858000 w 6858000"/>
              <a:gd name="connsiteY2" fmla="*/ 849313 h 849313"/>
              <a:gd name="connsiteX3" fmla="*/ 0 w 6858000"/>
              <a:gd name="connsiteY3" fmla="*/ 849313 h 849313"/>
              <a:gd name="connsiteX4" fmla="*/ 0 w 6858000"/>
              <a:gd name="connsiteY4" fmla="*/ 0 h 849313"/>
              <a:gd name="connsiteX0" fmla="*/ 0 w 6858000"/>
              <a:gd name="connsiteY0" fmla="*/ 0 h 849313"/>
              <a:gd name="connsiteX1" fmla="*/ 6858000 w 6858000"/>
              <a:gd name="connsiteY1" fmla="*/ 0 h 849313"/>
              <a:gd name="connsiteX2" fmla="*/ 6858000 w 6858000"/>
              <a:gd name="connsiteY2" fmla="*/ 630238 h 849313"/>
              <a:gd name="connsiteX3" fmla="*/ 0 w 6858000"/>
              <a:gd name="connsiteY3" fmla="*/ 849313 h 849313"/>
              <a:gd name="connsiteX4" fmla="*/ 0 w 6858000"/>
              <a:gd name="connsiteY4" fmla="*/ 0 h 84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849313">
                <a:moveTo>
                  <a:pt x="0" y="0"/>
                </a:moveTo>
                <a:lnTo>
                  <a:pt x="6858000" y="0"/>
                </a:lnTo>
                <a:lnTo>
                  <a:pt x="6858000" y="630238"/>
                </a:lnTo>
                <a:lnTo>
                  <a:pt x="0" y="849313"/>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3" name="Espace réservé du texte 9"/>
          <p:cNvSpPr txBox="1">
            <a:spLocks/>
          </p:cNvSpPr>
          <p:nvPr/>
        </p:nvSpPr>
        <p:spPr>
          <a:xfrm>
            <a:off x="1196752" y="128464"/>
            <a:ext cx="5661248" cy="432048"/>
          </a:xfrm>
          <a:prstGeom prst="rect">
            <a:avLst/>
          </a:prstGeom>
        </p:spPr>
        <p:txBody>
          <a:bodyPr vert="horz" lIns="91440" tIns="45720" rIns="91440" bIns="45720" rtlCol="0" anchor="ctr"/>
          <a:lstStyle>
            <a:defPPr>
              <a:defRPr lang="fr-FR"/>
            </a:defPPr>
            <a:lvl1pPr marL="0" indent="0" algn="l" defTabSz="914400" rtl="0" eaLnBrk="1" latinLnBrk="0" hangingPunct="1">
              <a:buNone/>
              <a:defRPr sz="1600" kern="1200">
                <a:solidFill>
                  <a:schemeClr val="bg1"/>
                </a:solidFill>
                <a:effectLst>
                  <a:outerShdw blurRad="38100" dist="38100" dir="2700000" algn="tl">
                    <a:srgbClr val="000000">
                      <a:alpha val="43137"/>
                    </a:srgbClr>
                  </a:outerShdw>
                </a:effectLst>
                <a:latin typeface="akaDylan Plain" pitchFamily="8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dirty="0" smtClean="0"/>
              <a:t>Semaine 0 – </a:t>
            </a:r>
            <a:r>
              <a:rPr lang="fr-FR" sz="2800" dirty="0" smtClean="0">
                <a:latin typeface="Amandine" pitchFamily="2" charset="0"/>
              </a:rPr>
              <a:t>À faire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56" y="68153"/>
            <a:ext cx="1315211" cy="98471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86830168"/>
              </p:ext>
            </p:extLst>
          </p:nvPr>
        </p:nvGraphicFramePr>
        <p:xfrm>
          <a:off x="81676" y="1208584"/>
          <a:ext cx="6659691" cy="4114800"/>
        </p:xfrm>
        <a:graphic>
          <a:graphicData uri="http://schemas.openxmlformats.org/drawingml/2006/table">
            <a:tbl>
              <a:tblPr firstRow="1" bandRow="1">
                <a:tableStyleId>{9D7B26C5-4107-4FEC-AEDC-1716B250A1EF}</a:tableStyleId>
              </a:tblPr>
              <a:tblGrid>
                <a:gridCol w="2219897"/>
                <a:gridCol w="2219897"/>
                <a:gridCol w="2219897"/>
              </a:tblGrid>
              <a:tr h="124152">
                <a:tc>
                  <a:txBody>
                    <a:bodyPr/>
                    <a:lstStyle/>
                    <a:p>
                      <a:pPr algn="l"/>
                      <a:r>
                        <a:rPr lang="fr-FR" sz="2400" b="0" dirty="0" smtClean="0">
                          <a:latin typeface="Amandine" pitchFamily="2" charset="0"/>
                        </a:rPr>
                        <a:t>Lundi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Mardi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Mercredi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sz="1800"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5538389"/>
              </p:ext>
            </p:extLst>
          </p:nvPr>
        </p:nvGraphicFramePr>
        <p:xfrm>
          <a:off x="99154" y="5673080"/>
          <a:ext cx="6659691" cy="4114800"/>
        </p:xfrm>
        <a:graphic>
          <a:graphicData uri="http://schemas.openxmlformats.org/drawingml/2006/table">
            <a:tbl>
              <a:tblPr firstRow="1" bandRow="1">
                <a:tableStyleId>{9D7B26C5-4107-4FEC-AEDC-1716B250A1EF}</a:tableStyleId>
              </a:tblPr>
              <a:tblGrid>
                <a:gridCol w="2219897"/>
                <a:gridCol w="2219897"/>
                <a:gridCol w="2219897"/>
              </a:tblGrid>
              <a:tr h="0">
                <a:tc>
                  <a:txBody>
                    <a:bodyPr/>
                    <a:lstStyle/>
                    <a:p>
                      <a:pPr algn="l"/>
                      <a:r>
                        <a:rPr lang="fr-FR" sz="2400" b="0" dirty="0" smtClean="0">
                          <a:latin typeface="Amandine" pitchFamily="2" charset="0"/>
                        </a:rPr>
                        <a:t>Jeudi</a:t>
                      </a:r>
                      <a:endParaRPr lang="fr-FR" sz="2400" b="0" dirty="0">
                        <a:latin typeface="Amandine" pitchFamily="2" charset="0"/>
                      </a:endParaRPr>
                    </a:p>
                  </a:txBody>
                  <a:tcPr anchor="ctr">
                    <a:lnR w="12700" cap="flat" cmpd="sng" algn="ctr">
                      <a:solidFill>
                        <a:schemeClr val="tx1"/>
                      </a:solidFill>
                      <a:prstDash val="solid"/>
                      <a:round/>
                      <a:headEnd type="none" w="med" len="med"/>
                      <a:tailEnd type="none" w="med" len="med"/>
                    </a:lnR>
                  </a:tcPr>
                </a:tc>
                <a:tc>
                  <a:txBody>
                    <a:bodyPr/>
                    <a:lstStyle/>
                    <a:p>
                      <a:pPr algn="l"/>
                      <a:r>
                        <a:rPr lang="fr-FR" sz="2400" b="0" dirty="0" smtClean="0">
                          <a:latin typeface="Amandine" pitchFamily="2" charset="0"/>
                        </a:rPr>
                        <a:t>Vendredi</a:t>
                      </a:r>
                      <a:endParaRPr lang="fr-FR" sz="2400" b="0" dirty="0">
                        <a:latin typeface="Amandine"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fr-FR" sz="1800" b="0" dirty="0" smtClean="0">
                          <a:latin typeface="Amandine" pitchFamily="2" charset="0"/>
                        </a:rPr>
                        <a:t>Samedi</a:t>
                      </a:r>
                      <a:r>
                        <a:rPr lang="fr-FR" sz="1800" b="0" baseline="0" dirty="0" smtClean="0">
                          <a:latin typeface="Amandine" pitchFamily="2" charset="0"/>
                        </a:rPr>
                        <a:t> &amp; Dimanche</a:t>
                      </a:r>
                      <a:endParaRPr lang="fr-FR" sz="1800" b="0" dirty="0">
                        <a:latin typeface="Amandine" pitchFamily="2" charset="0"/>
                      </a:endParaRPr>
                    </a:p>
                  </a:txBody>
                  <a:tcPr anchor="ct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r h="0">
                <a:tc>
                  <a:txBody>
                    <a:bodyPr/>
                    <a:lstStyle/>
                    <a:p>
                      <a:endParaRPr lang="fr-FR" dirty="0"/>
                    </a:p>
                  </a:txBody>
                  <a:tcPr>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fr-FR"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388896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1282</Words>
  <Application>Microsoft Office PowerPoint</Application>
  <PresentationFormat>Format A4 (210 x 297 mm)</PresentationFormat>
  <Paragraphs>389</Paragraphs>
  <Slides>76</Slides>
  <Notes>0</Notes>
  <HiddenSlides>0</HiddenSlides>
  <MMClips>0</MMClips>
  <ScaleCrop>false</ScaleCrop>
  <HeadingPairs>
    <vt:vector size="4" baseType="variant">
      <vt:variant>
        <vt:lpstr>Thème</vt:lpstr>
      </vt:variant>
      <vt:variant>
        <vt:i4>1</vt:i4>
      </vt:variant>
      <vt:variant>
        <vt:lpstr>Titres des diapositives</vt:lpstr>
      </vt:variant>
      <vt:variant>
        <vt:i4>76</vt:i4>
      </vt:variant>
    </vt:vector>
  </HeadingPairs>
  <TitlesOfParts>
    <vt:vector size="7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Mysticlolly</dc:creator>
  <cp:lastModifiedBy>Mysticlolly</cp:lastModifiedBy>
  <cp:revision>21</cp:revision>
  <cp:lastPrinted>2017-08-02T07:09:13Z</cp:lastPrinted>
  <dcterms:created xsi:type="dcterms:W3CDTF">2017-07-31T14:44:40Z</dcterms:created>
  <dcterms:modified xsi:type="dcterms:W3CDTF">2017-08-05T08:34:37Z</dcterms:modified>
</cp:coreProperties>
</file>