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61" r:id="rId10"/>
    <p:sldId id="262" r:id="rId11"/>
    <p:sldId id="256" r:id="rId12"/>
    <p:sldId id="257" r:id="rId13"/>
    <p:sldId id="263" r:id="rId14"/>
    <p:sldId id="264" r:id="rId15"/>
    <p:sldId id="271" r:id="rId16"/>
    <p:sldId id="272" r:id="rId17"/>
    <p:sldId id="273" r:id="rId18"/>
    <p:sldId id="274" r:id="rId19"/>
  </p:sldIdLst>
  <p:sldSz cx="9906000" cy="6858000" type="A4"/>
  <p:notesSz cx="6858000" cy="10052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>
        <p:scale>
          <a:sx n="75" d="100"/>
          <a:sy n="75" d="100"/>
        </p:scale>
        <p:origin x="-2454" y="-8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7673752" y="6604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/>
                </a:solidFill>
              </a:rPr>
              <a:t>http://www.mysticlolly-leblog.fr</a:t>
            </a:r>
            <a:endParaRPr lang="fr-FR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0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3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65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7673752" y="6604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/>
                </a:solidFill>
              </a:rPr>
              <a:t>http://www.mysticlolly-leblog.fr</a:t>
            </a:r>
            <a:endParaRPr lang="fr-FR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8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3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56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04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26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1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0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14B1D-EE66-466C-A76C-95853ABC223C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C6E8-336E-4D2C-B164-4E56EF2D3A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6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114101" y="5723233"/>
            <a:ext cx="1105000" cy="956737"/>
          </a:xfrm>
          <a:prstGeom prst="rect">
            <a:avLst/>
          </a:prstGeom>
        </p:spPr>
      </p:pic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577436" y="5762762"/>
            <a:ext cx="1105000" cy="956737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1269352">
            <a:off x="6960617" y="5704691"/>
            <a:ext cx="1105000" cy="9567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0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de l’imparfait de l’indicatif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81277"/>
              </p:ext>
            </p:extLst>
          </p:nvPr>
        </p:nvGraphicFramePr>
        <p:xfrm>
          <a:off x="56456" y="1124744"/>
          <a:ext cx="6408711" cy="460092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07380"/>
                <a:gridCol w="1147617"/>
                <a:gridCol w="907380"/>
                <a:gridCol w="1261984"/>
                <a:gridCol w="907380"/>
                <a:gridCol w="1276970"/>
              </a:tblGrid>
              <a:tr h="57861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498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676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98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Crier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5313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dirty="0" smtClean="0"/>
                        <a:t>cr</a:t>
                      </a:r>
                      <a:r>
                        <a:rPr lang="fr-FR" sz="1600" b="1" dirty="0" smtClean="0"/>
                        <a:t>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dirty="0" smtClean="0"/>
                        <a:t>cr</a:t>
                      </a:r>
                      <a:r>
                        <a:rPr lang="fr-FR" sz="1600" b="1" dirty="0" smtClean="0"/>
                        <a:t>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dirty="0" smtClean="0"/>
                        <a:t>cri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77954"/>
              </p:ext>
            </p:extLst>
          </p:nvPr>
        </p:nvGraphicFramePr>
        <p:xfrm>
          <a:off x="6907591" y="1124744"/>
          <a:ext cx="2797937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014113"/>
                <a:gridCol w="178382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issais</a:t>
                      </a:r>
                    </a:p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38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33336"/>
              </p:ext>
            </p:extLst>
          </p:nvPr>
        </p:nvGraphicFramePr>
        <p:xfrm>
          <a:off x="200472" y="332656"/>
          <a:ext cx="7219508" cy="4355584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805752"/>
                <a:gridCol w="876618"/>
                <a:gridCol w="829564"/>
                <a:gridCol w="876618"/>
                <a:gridCol w="1007745"/>
                <a:gridCol w="876618"/>
                <a:gridCol w="1069975"/>
              </a:tblGrid>
              <a:tr h="576064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irent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irent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int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înmes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întes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inrent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ûmes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ûtes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ûmes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ûtes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67089"/>
              </p:ext>
            </p:extLst>
          </p:nvPr>
        </p:nvGraphicFramePr>
        <p:xfrm>
          <a:off x="7880367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ûmes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ûtes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urent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ûmes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ûtes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urent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èrent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4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1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 smtClean="0"/>
              <a:t>Tableau des conjugaisons du présent de l’indicatif</a:t>
            </a:r>
            <a:endParaRPr lang="fr-FR" sz="30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725832"/>
              </p:ext>
            </p:extLst>
          </p:nvPr>
        </p:nvGraphicFramePr>
        <p:xfrm>
          <a:off x="135701" y="1124744"/>
          <a:ext cx="5967923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62673"/>
                <a:gridCol w="876618"/>
                <a:gridCol w="1090930"/>
                <a:gridCol w="876618"/>
                <a:gridCol w="1184466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-e, -es, -e,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/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pa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pa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dirty="0" smtClean="0"/>
                        <a:t>appu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dirty="0" smtClean="0"/>
                        <a:t>appu</a:t>
                      </a:r>
                      <a:r>
                        <a:rPr lang="fr-FR" sz="1600" b="1" dirty="0" smtClean="0"/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dirty="0" smtClean="0"/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94657"/>
              </p:ext>
            </p:extLst>
          </p:nvPr>
        </p:nvGraphicFramePr>
        <p:xfrm>
          <a:off x="6321152" y="1124744"/>
          <a:ext cx="3456384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36104"/>
                <a:gridCol w="25202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issons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issez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issent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701">
            <a:off x="666946" y="5594415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953" y="5556315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9942">
            <a:off x="7182546" y="5566979"/>
            <a:ext cx="1174094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18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594422"/>
              </p:ext>
            </p:extLst>
          </p:nvPr>
        </p:nvGraphicFramePr>
        <p:xfrm>
          <a:off x="200472" y="332656"/>
          <a:ext cx="729189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00633"/>
                <a:gridCol w="876618"/>
                <a:gridCol w="963613"/>
                <a:gridCol w="876618"/>
                <a:gridCol w="879475"/>
                <a:gridCol w="876618"/>
                <a:gridCol w="941705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-s/-x, -s/-x, -t/-d,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ent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/-ont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peuv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65437"/>
              </p:ext>
            </p:extLst>
          </p:nvPr>
        </p:nvGraphicFramePr>
        <p:xfrm>
          <a:off x="7761312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suis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est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sommes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êtes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avons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avez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vais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allons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allez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39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0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 smtClean="0"/>
              <a:t>Tableau des conjugaisons du futur de l’indicatif</a:t>
            </a:r>
            <a:endParaRPr lang="fr-FR" sz="30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378069"/>
              </p:ext>
            </p:extLst>
          </p:nvPr>
        </p:nvGraphicFramePr>
        <p:xfrm>
          <a:off x="135701" y="1124744"/>
          <a:ext cx="6354764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226058"/>
                <a:gridCol w="876618"/>
                <a:gridCol w="1151001"/>
                <a:gridCol w="876618"/>
                <a:gridCol w="1347851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49296"/>
              </p:ext>
            </p:extLst>
          </p:nvPr>
        </p:nvGraphicFramePr>
        <p:xfrm>
          <a:off x="7319960" y="1124744"/>
          <a:ext cx="238556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36104"/>
                <a:gridCol w="14494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>
            <a:off x="4322921" y="5661248"/>
            <a:ext cx="1260157" cy="1052711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 rot="20959932">
            <a:off x="1038224" y="5639494"/>
            <a:ext cx="1260157" cy="1052711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2699" r="970" b="12257"/>
          <a:stretch/>
        </p:blipFill>
        <p:spPr>
          <a:xfrm rot="1074172">
            <a:off x="7511966" y="5640129"/>
            <a:ext cx="1101931" cy="92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53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286691"/>
              </p:ext>
            </p:extLst>
          </p:nvPr>
        </p:nvGraphicFramePr>
        <p:xfrm>
          <a:off x="200472" y="332656"/>
          <a:ext cx="7488832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720080"/>
                <a:gridCol w="180213"/>
                <a:gridCol w="1027657"/>
                <a:gridCol w="736346"/>
                <a:gridCol w="163947"/>
                <a:gridCol w="989638"/>
                <a:gridCol w="646615"/>
                <a:gridCol w="253678"/>
                <a:gridCol w="903227"/>
                <a:gridCol w="900293"/>
                <a:gridCol w="967138"/>
              </a:tblGrid>
              <a:tr h="432048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-ont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843431"/>
              </p:ext>
            </p:extLst>
          </p:nvPr>
        </p:nvGraphicFramePr>
        <p:xfrm>
          <a:off x="7880367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8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0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900" dirty="0" smtClean="0"/>
              <a:t>Tableau des conjugaisons du présent du conditionnel</a:t>
            </a:r>
            <a:endParaRPr lang="fr-FR" sz="29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306654"/>
              </p:ext>
            </p:extLst>
          </p:nvPr>
        </p:nvGraphicFramePr>
        <p:xfrm>
          <a:off x="135701" y="1124744"/>
          <a:ext cx="6622939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86161"/>
                <a:gridCol w="1542020"/>
                <a:gridCol w="693909"/>
                <a:gridCol w="1387819"/>
                <a:gridCol w="693909"/>
                <a:gridCol w="1619121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13424"/>
              </p:ext>
            </p:extLst>
          </p:nvPr>
        </p:nvGraphicFramePr>
        <p:xfrm>
          <a:off x="7319960" y="1124744"/>
          <a:ext cx="2385568" cy="460248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36104"/>
                <a:gridCol w="14494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701">
            <a:off x="632426" y="5693332"/>
            <a:ext cx="940353" cy="9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4" y="5676731"/>
            <a:ext cx="940353" cy="9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9942">
            <a:off x="6781108" y="5706804"/>
            <a:ext cx="940353" cy="9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085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074240"/>
              </p:ext>
            </p:extLst>
          </p:nvPr>
        </p:nvGraphicFramePr>
        <p:xfrm>
          <a:off x="200472" y="332656"/>
          <a:ext cx="7488832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720080"/>
                <a:gridCol w="1207870"/>
                <a:gridCol w="736346"/>
                <a:gridCol w="1153585"/>
                <a:gridCol w="646615"/>
                <a:gridCol w="1296144"/>
                <a:gridCol w="648072"/>
                <a:gridCol w="1080120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voudr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122859"/>
              </p:ext>
            </p:extLst>
          </p:nvPr>
        </p:nvGraphicFramePr>
        <p:xfrm>
          <a:off x="7905328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01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0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900" dirty="0" smtClean="0"/>
              <a:t>Tableau des conjugaisons du présent de l’impératif</a:t>
            </a:r>
            <a:endParaRPr lang="fr-FR" sz="29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66351"/>
              </p:ext>
            </p:extLst>
          </p:nvPr>
        </p:nvGraphicFramePr>
        <p:xfrm>
          <a:off x="135701" y="1124744"/>
          <a:ext cx="6622939" cy="35052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86161"/>
                <a:gridCol w="1542020"/>
                <a:gridCol w="693909"/>
                <a:gridCol w="1387819"/>
                <a:gridCol w="693909"/>
                <a:gridCol w="1619121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-e,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134002"/>
              </p:ext>
            </p:extLst>
          </p:nvPr>
        </p:nvGraphicFramePr>
        <p:xfrm>
          <a:off x="7319960" y="1124744"/>
          <a:ext cx="2385568" cy="35052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36104"/>
                <a:gridCol w="14494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issons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issez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issez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701">
            <a:off x="632426" y="5693332"/>
            <a:ext cx="940353" cy="9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4" y="5676731"/>
            <a:ext cx="940353" cy="9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9942">
            <a:off x="6781108" y="5706804"/>
            <a:ext cx="940353" cy="9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121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107024"/>
              </p:ext>
            </p:extLst>
          </p:nvPr>
        </p:nvGraphicFramePr>
        <p:xfrm>
          <a:off x="200472" y="332656"/>
          <a:ext cx="7488832" cy="35052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720080"/>
                <a:gridCol w="1207870"/>
                <a:gridCol w="736346"/>
                <a:gridCol w="1153585"/>
                <a:gridCol w="646615"/>
                <a:gridCol w="1296144"/>
                <a:gridCol w="648072"/>
                <a:gridCol w="1080120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/-es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vien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Ne peut</a:t>
                      </a:r>
                      <a:r>
                        <a:rPr lang="fr-FR" sz="1600" baseline="0" dirty="0" smtClean="0"/>
                        <a:t> pas se conjuguer à l’impératif.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Ne peut</a:t>
                      </a:r>
                      <a:r>
                        <a:rPr lang="fr-FR" sz="1600" baseline="0" dirty="0" smtClean="0"/>
                        <a:t> pas se conjuguer à l’impératif.</a:t>
                      </a:r>
                      <a:endParaRPr lang="fr-FR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9756"/>
              </p:ext>
            </p:extLst>
          </p:nvPr>
        </p:nvGraphicFramePr>
        <p:xfrm>
          <a:off x="7905328" y="332656"/>
          <a:ext cx="1897169" cy="515832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va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4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05395"/>
              </p:ext>
            </p:extLst>
          </p:nvPr>
        </p:nvGraphicFramePr>
        <p:xfrm>
          <a:off x="200472" y="332656"/>
          <a:ext cx="754843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00633"/>
                <a:gridCol w="876618"/>
                <a:gridCol w="963613"/>
                <a:gridCol w="876618"/>
                <a:gridCol w="1007745"/>
                <a:gridCol w="876618"/>
                <a:gridCol w="1069975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-ais, -ais, -ait, -ions,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-aient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fais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pren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51204"/>
              </p:ext>
            </p:extLst>
          </p:nvPr>
        </p:nvGraphicFramePr>
        <p:xfrm>
          <a:off x="7880367" y="332656"/>
          <a:ext cx="1897169" cy="62556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020551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4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6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0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du passé composé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48008"/>
              </p:ext>
            </p:extLst>
          </p:nvPr>
        </p:nvGraphicFramePr>
        <p:xfrm>
          <a:off x="56456" y="1124744"/>
          <a:ext cx="6328702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0264"/>
                <a:gridCol w="1387602"/>
                <a:gridCol w="696638"/>
                <a:gridCol w="1399180"/>
                <a:gridCol w="654368"/>
                <a:gridCol w="1580650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avons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avez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ont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avons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avez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ont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77954"/>
              </p:ext>
            </p:extLst>
          </p:nvPr>
        </p:nvGraphicFramePr>
        <p:xfrm>
          <a:off x="6907591" y="1124744"/>
          <a:ext cx="2797937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7177"/>
                <a:gridCol w="21807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chemeClr val="tx1"/>
                          </a:solidFill>
                        </a:rPr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-i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ai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dirty="0" smtClean="0"/>
                        <a:t>as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577436" y="5762762"/>
            <a:ext cx="1105000" cy="956737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1269352">
            <a:off x="7032625" y="5704691"/>
            <a:ext cx="1105000" cy="956737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114101" y="5723233"/>
            <a:ext cx="1105000" cy="95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8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05395"/>
              </p:ext>
            </p:extLst>
          </p:nvPr>
        </p:nvGraphicFramePr>
        <p:xfrm>
          <a:off x="44415" y="342181"/>
          <a:ext cx="7856218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54368"/>
                <a:gridCol w="1060260"/>
                <a:gridCol w="654368"/>
                <a:gridCol w="1455674"/>
                <a:gridCol w="654368"/>
                <a:gridCol w="1212342"/>
                <a:gridCol w="654368"/>
                <a:gridCol w="124562"/>
                <a:gridCol w="1385908"/>
              </a:tblGrid>
              <a:tr h="432048">
                <a:tc gridSpan="9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-t,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-u, -i, 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suis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est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sommes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êtes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sont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suis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est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mtClean="0">
                          <a:solidFill>
                            <a:schemeClr val="tx1"/>
                          </a:solidFill>
                        </a:rPr>
                        <a:t>sommes ven</a:t>
                      </a:r>
                      <a:r>
                        <a:rPr lang="fr-FR" sz="1600" b="1" smtClean="0">
                          <a:solidFill>
                            <a:srgbClr val="FF0000"/>
                          </a:solidFill>
                        </a:rPr>
                        <a:t>us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êtes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sont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51204"/>
              </p:ext>
            </p:extLst>
          </p:nvPr>
        </p:nvGraphicFramePr>
        <p:xfrm>
          <a:off x="7829567" y="342181"/>
          <a:ext cx="2025633" cy="6248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88177"/>
                <a:gridCol w="1337456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été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avons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avez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ont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 eu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suis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est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sommes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êtes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sont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6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105" y="-26454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0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du plus-que-parfait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237132"/>
              </p:ext>
            </p:extLst>
          </p:nvPr>
        </p:nvGraphicFramePr>
        <p:xfrm>
          <a:off x="56456" y="1124744"/>
          <a:ext cx="6696745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45754"/>
                <a:gridCol w="1468297"/>
                <a:gridCol w="737151"/>
                <a:gridCol w="1480549"/>
                <a:gridCol w="692422"/>
                <a:gridCol w="1672572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Auxiliaire être ou avoir à l’imparfait + 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avais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avait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avions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aviez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avaient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avais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avais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avait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avions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aviez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avaient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avais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avait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avions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aviez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avaient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avais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avais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avait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avions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aviez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avaient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avais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avais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avait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avions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aviez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avaient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avais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avait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avions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aviez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avaient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795952"/>
              </p:ext>
            </p:extLst>
          </p:nvPr>
        </p:nvGraphicFramePr>
        <p:xfrm>
          <a:off x="6907591" y="1124744"/>
          <a:ext cx="2797937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7177"/>
                <a:gridCol w="21807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chemeClr val="tx1"/>
                          </a:solidFill>
                        </a:rPr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-i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avais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dirty="0" smtClean="0"/>
                        <a:t>avais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avait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avions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aviez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avaient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avait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aviez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avaient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577436" y="5762762"/>
            <a:ext cx="1105000" cy="956737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1269352">
            <a:off x="7032625" y="5704691"/>
            <a:ext cx="1105000" cy="956737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114101" y="5723233"/>
            <a:ext cx="1105000" cy="95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7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652364"/>
              </p:ext>
            </p:extLst>
          </p:nvPr>
        </p:nvGraphicFramePr>
        <p:xfrm>
          <a:off x="44410" y="349801"/>
          <a:ext cx="8004934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709530"/>
                <a:gridCol w="1174724"/>
                <a:gridCol w="720080"/>
                <a:gridCol w="1368152"/>
                <a:gridCol w="648072"/>
                <a:gridCol w="1368152"/>
                <a:gridCol w="648072"/>
                <a:gridCol w="1368152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Auxiliaire être ou avoir à l’imparfait + 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-t,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-u, -i, 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avait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avions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aviez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avaient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avait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fai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aviez fai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avaient fai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avait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avions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aviez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avaient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étais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étais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était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étions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étiez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étaient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avait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avions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aviez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avaient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étais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étais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était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étions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étiez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étaient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avait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avions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aviez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avaient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avait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avions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aviez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avaient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81359"/>
              </p:ext>
            </p:extLst>
          </p:nvPr>
        </p:nvGraphicFramePr>
        <p:xfrm>
          <a:off x="7986902" y="346511"/>
          <a:ext cx="1875961" cy="6248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88177"/>
                <a:gridCol w="1187784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avait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avions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aviez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avaient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avais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avais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avait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avions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aviez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avaient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étais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étais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était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all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étions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étiez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all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étaient all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2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5" y="-26454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0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du futur antérieur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239642"/>
              </p:ext>
            </p:extLst>
          </p:nvPr>
        </p:nvGraphicFramePr>
        <p:xfrm>
          <a:off x="56456" y="1124744"/>
          <a:ext cx="6696745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45754"/>
                <a:gridCol w="1468297"/>
                <a:gridCol w="737151"/>
                <a:gridCol w="1480549"/>
                <a:gridCol w="692422"/>
                <a:gridCol w="1672572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Auxiliaire être ou avoir au futur + 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aurai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aurons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aurez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auront 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aurai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auras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aura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aurons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aurez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auront 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aurai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aurons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aurez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auront 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aurai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auras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aurons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aurez lanc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auront 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aurai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auras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aurez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auront 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aurai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aura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aurons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aurez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dirty="0" smtClean="0"/>
                        <a:t>auront 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388607"/>
              </p:ext>
            </p:extLst>
          </p:nvPr>
        </p:nvGraphicFramePr>
        <p:xfrm>
          <a:off x="6907591" y="1124744"/>
          <a:ext cx="2797937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7177"/>
                <a:gridCol w="21807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chemeClr val="tx1"/>
                          </a:solidFill>
                        </a:rPr>
                        <a:t>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-i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aurai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dirty="0" smtClean="0"/>
                        <a:t>auras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aurons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aurez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auront 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auras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aurez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auront 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577436" y="5762762"/>
            <a:ext cx="1105000" cy="956737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1269352">
            <a:off x="6960617" y="5704691"/>
            <a:ext cx="1105000" cy="956737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114101" y="5723233"/>
            <a:ext cx="1105000" cy="95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01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58094"/>
              </p:ext>
            </p:extLst>
          </p:nvPr>
        </p:nvGraphicFramePr>
        <p:xfrm>
          <a:off x="44410" y="349801"/>
          <a:ext cx="8004934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709530"/>
                <a:gridCol w="1174724"/>
                <a:gridCol w="720080"/>
                <a:gridCol w="1368152"/>
                <a:gridCol w="648072"/>
                <a:gridCol w="1368152"/>
                <a:gridCol w="648072"/>
                <a:gridCol w="1368152"/>
              </a:tblGrid>
              <a:tr h="432048">
                <a:tc gridSpan="8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3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Auxiliaire être ou avoir au futur + Participe passé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-t,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-u, -i, -é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Partir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di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aura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aurons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aurez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auront di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 fai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fai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aurez fai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auront fai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auras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aurons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aurez v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auront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serai part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seras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sera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serons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serez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seront part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Prendre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pr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auras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aura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aurons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aurez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auront pr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serai ven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seras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sera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serons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serez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seront ven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aurons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aurez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auront voul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auras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aurons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aurez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auront p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92780"/>
              </p:ext>
            </p:extLst>
          </p:nvPr>
        </p:nvGraphicFramePr>
        <p:xfrm>
          <a:off x="7986902" y="346511"/>
          <a:ext cx="1875961" cy="6248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88177"/>
                <a:gridCol w="1187784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AUXILIAIRES et VERBE ALLER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Être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auras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aurons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aurez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auront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été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aurai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auras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aura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aurons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aurez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auront 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eu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serai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seras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sera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serons all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serez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seront all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és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4811837"/>
            <a:ext cx="1642990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7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906000" cy="69269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35701" y="4462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976963">
            <a:off x="118912" y="-2140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Espace réservé du texte 13"/>
          <p:cNvSpPr txBox="1">
            <a:spLocks/>
          </p:cNvSpPr>
          <p:nvPr/>
        </p:nvSpPr>
        <p:spPr>
          <a:xfrm>
            <a:off x="1038224" y="-27384"/>
            <a:ext cx="8867776" cy="6108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Tableau des conjugaisons du passé simple de l’indicatif</a:t>
            </a:r>
            <a:endParaRPr lang="fr-FR" sz="28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97946"/>
              </p:ext>
            </p:extLst>
          </p:nvPr>
        </p:nvGraphicFramePr>
        <p:xfrm>
          <a:off x="56456" y="1124744"/>
          <a:ext cx="6395214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876618"/>
                <a:gridCol w="1210310"/>
                <a:gridCol w="876618"/>
                <a:gridCol w="1219200"/>
                <a:gridCol w="876618"/>
                <a:gridCol w="1335850"/>
              </a:tblGrid>
              <a:tr h="432048"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GROUPE</a:t>
                      </a:r>
                    </a:p>
                    <a:p>
                      <a:pPr algn="ctr"/>
                      <a:r>
                        <a:rPr lang="fr-FR" sz="1600" b="1" i="1" baseline="0" dirty="0" smtClean="0"/>
                        <a:t>Terminaisons : 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-ai, -as, -a, -âmes,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âtes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èrent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Regarder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Conjuguer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âmes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âtes</a:t>
                      </a:r>
                    </a:p>
                    <a:p>
                      <a:r>
                        <a:rPr lang="fr-FR" sz="1600" dirty="0" smtClean="0"/>
                        <a:t>regard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èrent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mang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èrent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âmes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âtes</a:t>
                      </a:r>
                    </a:p>
                    <a:p>
                      <a:r>
                        <a:rPr lang="fr-FR" sz="1600" dirty="0" smtClean="0"/>
                        <a:t>conjugu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èrent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Lancer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Appuyer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âmes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1" dirty="0" smtClean="0"/>
                        <a:t>ç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âtes</a:t>
                      </a:r>
                    </a:p>
                    <a:p>
                      <a:r>
                        <a:rPr lang="fr-FR" sz="1600" dirty="0" smtClean="0"/>
                        <a:t>lan</a:t>
                      </a:r>
                      <a:r>
                        <a:rPr lang="fr-FR" sz="1600" b="0" dirty="0" smtClean="0"/>
                        <a:t>c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èrent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âmes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âtes</a:t>
                      </a:r>
                    </a:p>
                    <a:p>
                      <a:r>
                        <a:rPr lang="fr-FR" sz="1600" dirty="0" smtClean="0"/>
                        <a:t>pay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èrent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J’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ai</a:t>
                      </a:r>
                    </a:p>
                    <a:p>
                      <a:r>
                        <a:rPr lang="fr-FR" sz="1600" dirty="0" smtClean="0"/>
                        <a:t>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</a:p>
                    <a:p>
                      <a:r>
                        <a:rPr lang="fr-FR" sz="1600" dirty="0" smtClean="0"/>
                        <a:t>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fr-FR" sz="1600" dirty="0" smtClean="0"/>
                        <a:t>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âmes</a:t>
                      </a:r>
                    </a:p>
                    <a:p>
                      <a:r>
                        <a:rPr lang="fr-FR" sz="1600" dirty="0" smtClean="0"/>
                        <a:t>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âtes</a:t>
                      </a:r>
                    </a:p>
                    <a:p>
                      <a:r>
                        <a:rPr lang="fr-FR" sz="1600" dirty="0" smtClean="0"/>
                        <a:t>appuy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èrent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29085"/>
              </p:ext>
            </p:extLst>
          </p:nvPr>
        </p:nvGraphicFramePr>
        <p:xfrm>
          <a:off x="6907591" y="1124744"/>
          <a:ext cx="2797937" cy="4358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014113"/>
                <a:gridCol w="178382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VERBES</a:t>
                      </a:r>
                      <a:r>
                        <a:rPr lang="fr-FR" sz="1600" b="1" baseline="0" dirty="0" smtClean="0"/>
                        <a:t> DU 2</a:t>
                      </a:r>
                      <a:r>
                        <a:rPr lang="fr-FR" sz="1600" b="1" baseline="30000" dirty="0" smtClean="0"/>
                        <a:t>ème</a:t>
                      </a:r>
                      <a:r>
                        <a:rPr lang="fr-FR" sz="1600" b="1" baseline="0" dirty="0" smtClean="0"/>
                        <a:t> GROUPE </a:t>
                      </a:r>
                    </a:p>
                    <a:p>
                      <a:pPr algn="ctr"/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îmes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îtes</a:t>
                      </a:r>
                      <a:r>
                        <a:rPr lang="fr-FR" sz="1600" b="1" i="1" baseline="0" dirty="0" smtClean="0">
                          <a:solidFill>
                            <a:srgbClr val="FF0000"/>
                          </a:solidFill>
                        </a:rPr>
                        <a:t>, -</a:t>
                      </a:r>
                      <a:r>
                        <a:rPr lang="fr-FR" sz="1600" b="1" i="1" baseline="0" dirty="0" err="1" smtClean="0">
                          <a:solidFill>
                            <a:srgbClr val="FF0000"/>
                          </a:solidFill>
                        </a:rPr>
                        <a:t>irent</a:t>
                      </a:r>
                      <a:endParaRPr lang="fr-FR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7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Finir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 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dirty="0" smtClean="0"/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irent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Remplir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Je</a:t>
                      </a:r>
                    </a:p>
                    <a:p>
                      <a:r>
                        <a:rPr lang="fr-FR" sz="1600" dirty="0" smtClean="0"/>
                        <a:t>Tu</a:t>
                      </a:r>
                    </a:p>
                    <a:p>
                      <a:r>
                        <a:rPr lang="fr-FR" sz="1600" dirty="0" smtClean="0"/>
                        <a:t>Il, elle</a:t>
                      </a:r>
                    </a:p>
                    <a:p>
                      <a:r>
                        <a:rPr lang="fr-FR" sz="1600" dirty="0" smtClean="0"/>
                        <a:t>Nous</a:t>
                      </a:r>
                    </a:p>
                    <a:p>
                      <a:r>
                        <a:rPr lang="fr-FR" sz="1600" dirty="0" smtClean="0"/>
                        <a:t>Vous</a:t>
                      </a:r>
                    </a:p>
                    <a:p>
                      <a:r>
                        <a:rPr lang="fr-FR" sz="1600" dirty="0" smtClean="0"/>
                        <a:t>Ils, 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îmes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îtes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rempl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irent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20781832">
            <a:off x="577436" y="5762762"/>
            <a:ext cx="1105000" cy="956737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 rot="1269352">
            <a:off x="7032625" y="5704691"/>
            <a:ext cx="1105000" cy="956737"/>
          </a:xfrm>
          <a:prstGeom prst="rect">
            <a:avLst/>
          </a:prstGeom>
        </p:spPr>
      </p:pic>
      <p:pic>
        <p:nvPicPr>
          <p:cNvPr id="14" name="Image 13" descr="Capture d’écra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9" r="50000" b="10172"/>
          <a:stretch/>
        </p:blipFill>
        <p:spPr>
          <a:xfrm>
            <a:off x="4114101" y="5723233"/>
            <a:ext cx="1105000" cy="95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56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3407</Words>
  <Application>Microsoft Office PowerPoint</Application>
  <PresentationFormat>Format A4 (210 x 297 mm)</PresentationFormat>
  <Paragraphs>2168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Gaelle</cp:lastModifiedBy>
  <cp:revision>81</cp:revision>
  <dcterms:created xsi:type="dcterms:W3CDTF">2014-01-29T11:44:37Z</dcterms:created>
  <dcterms:modified xsi:type="dcterms:W3CDTF">2014-11-28T09:33:51Z</dcterms:modified>
</cp:coreProperties>
</file>