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65" r:id="rId4"/>
    <p:sldId id="266" r:id="rId5"/>
    <p:sldId id="267" r:id="rId6"/>
    <p:sldId id="268" r:id="rId7"/>
    <p:sldId id="269" r:id="rId8"/>
    <p:sldId id="270" r:id="rId9"/>
    <p:sldId id="261" r:id="rId10"/>
    <p:sldId id="262" r:id="rId11"/>
    <p:sldId id="256" r:id="rId12"/>
    <p:sldId id="257" r:id="rId13"/>
    <p:sldId id="263" r:id="rId14"/>
    <p:sldId id="264" r:id="rId15"/>
    <p:sldId id="271" r:id="rId16"/>
    <p:sldId id="272" r:id="rId17"/>
    <p:sldId id="273" r:id="rId18"/>
    <p:sldId id="274" r:id="rId19"/>
  </p:sldIdLst>
  <p:sldSz cx="9906000" cy="6858000" type="A4"/>
  <p:notesSz cx="6858000" cy="1005205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306" autoAdjust="0"/>
  </p:normalViewPr>
  <p:slideViewPr>
    <p:cSldViewPr>
      <p:cViewPr>
        <p:scale>
          <a:sx n="75" d="100"/>
          <a:sy n="75" d="100"/>
        </p:scale>
        <p:origin x="-2454" y="-85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oneTexte 6"/>
          <p:cNvSpPr txBox="1"/>
          <p:nvPr userDrawn="1"/>
        </p:nvSpPr>
        <p:spPr>
          <a:xfrm>
            <a:off x="7673752" y="6604084"/>
            <a:ext cx="223224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050" dirty="0" smtClean="0">
                <a:solidFill>
                  <a:schemeClr val="bg1"/>
                </a:solidFill>
              </a:rPr>
              <a:t>http://www.mysticlolly-leblog.fr</a:t>
            </a:r>
            <a:endParaRPr lang="fr-FR" sz="105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1772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14B1D-EE66-466C-A76C-95853ABC223C}" type="datetimeFigureOut">
              <a:rPr lang="fr-FR" smtClean="0"/>
              <a:pPr/>
              <a:t>28/11/2014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7C6E8-336E-4D2C-B164-4E56EF2D3A8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936071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14B1D-EE66-466C-A76C-95853ABC223C}" type="datetimeFigureOut">
              <a:rPr lang="fr-FR" smtClean="0"/>
              <a:pPr/>
              <a:t>28/11/2014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7C6E8-336E-4D2C-B164-4E56EF2D3A8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07332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14B1D-EE66-466C-A76C-95853ABC223C}" type="datetimeFigureOut">
              <a:rPr lang="fr-FR" smtClean="0"/>
              <a:pPr/>
              <a:t>28/11/2014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7C6E8-336E-4D2C-B164-4E56EF2D3A8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326566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oneTexte 6"/>
          <p:cNvSpPr txBox="1"/>
          <p:nvPr userDrawn="1"/>
        </p:nvSpPr>
        <p:spPr>
          <a:xfrm>
            <a:off x="7673752" y="6604084"/>
            <a:ext cx="223224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050" dirty="0" smtClean="0">
                <a:solidFill>
                  <a:schemeClr val="bg1"/>
                </a:solidFill>
              </a:rPr>
              <a:t>http://www.mysticlolly-leblog.fr</a:t>
            </a:r>
            <a:endParaRPr lang="fr-FR" sz="105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58881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14B1D-EE66-466C-A76C-95853ABC223C}" type="datetimeFigureOut">
              <a:rPr lang="fr-FR" smtClean="0"/>
              <a:pPr/>
              <a:t>28/11/2014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7C6E8-336E-4D2C-B164-4E56EF2D3A8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70329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14B1D-EE66-466C-A76C-95853ABC223C}" type="datetimeFigureOut">
              <a:rPr lang="fr-FR" smtClean="0"/>
              <a:pPr/>
              <a:t>28/11/2014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7C6E8-336E-4D2C-B164-4E56EF2D3A8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35697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14B1D-EE66-466C-A76C-95853ABC223C}" type="datetimeFigureOut">
              <a:rPr lang="fr-FR" smtClean="0"/>
              <a:pPr/>
              <a:t>28/11/2014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7C6E8-336E-4D2C-B164-4E56EF2D3A8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131379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14B1D-EE66-466C-A76C-95853ABC223C}" type="datetimeFigureOut">
              <a:rPr lang="fr-FR" smtClean="0"/>
              <a:pPr/>
              <a:t>28/11/2014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7C6E8-336E-4D2C-B164-4E56EF2D3A8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75044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14B1D-EE66-466C-A76C-95853ABC223C}" type="datetimeFigureOut">
              <a:rPr lang="fr-FR" smtClean="0"/>
              <a:pPr/>
              <a:t>28/11/2014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7C6E8-336E-4D2C-B164-4E56EF2D3A8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12613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14B1D-EE66-466C-A76C-95853ABC223C}" type="datetimeFigureOut">
              <a:rPr lang="fr-FR" smtClean="0"/>
              <a:pPr/>
              <a:t>28/11/2014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7C6E8-336E-4D2C-B164-4E56EF2D3A8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105149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14B1D-EE66-466C-A76C-95853ABC223C}" type="datetimeFigureOut">
              <a:rPr lang="fr-FR" smtClean="0"/>
              <a:pPr/>
              <a:t>28/11/2014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7C6E8-336E-4D2C-B164-4E56EF2D3A8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50014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514B1D-EE66-466C-A76C-95853ABC223C}" type="datetimeFigureOut">
              <a:rPr lang="fr-FR" smtClean="0"/>
              <a:pPr/>
              <a:t>28/11/2014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A7C6E8-336E-4D2C-B164-4E56EF2D3A8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536507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Image 13" descr="Capture d’écran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509" r="50000" b="10172"/>
          <a:stretch/>
        </p:blipFill>
        <p:spPr>
          <a:xfrm>
            <a:off x="4114101" y="5723233"/>
            <a:ext cx="1105000" cy="956737"/>
          </a:xfrm>
          <a:prstGeom prst="rect">
            <a:avLst/>
          </a:prstGeom>
        </p:spPr>
      </p:pic>
      <p:pic>
        <p:nvPicPr>
          <p:cNvPr id="11" name="Image 10" descr="Capture d’écran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509" r="50000" b="10172"/>
          <a:stretch/>
        </p:blipFill>
        <p:spPr>
          <a:xfrm rot="20781832">
            <a:off x="577436" y="5762762"/>
            <a:ext cx="1105000" cy="956737"/>
          </a:xfrm>
          <a:prstGeom prst="rect">
            <a:avLst/>
          </a:prstGeom>
        </p:spPr>
      </p:pic>
      <p:pic>
        <p:nvPicPr>
          <p:cNvPr id="13" name="Image 12" descr="Capture d’écran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509" r="50000" b="10172"/>
          <a:stretch/>
        </p:blipFill>
        <p:spPr>
          <a:xfrm rot="1269352">
            <a:off x="6960617" y="5704691"/>
            <a:ext cx="1105000" cy="95673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"/>
            <a:ext cx="9906000" cy="692696"/>
          </a:xfrm>
          <a:custGeom>
            <a:avLst/>
            <a:gdLst>
              <a:gd name="connsiteX0" fmla="*/ 0 w 6858000"/>
              <a:gd name="connsiteY0" fmla="*/ 0 h 1064568"/>
              <a:gd name="connsiteX1" fmla="*/ 6858000 w 6858000"/>
              <a:gd name="connsiteY1" fmla="*/ 0 h 1064568"/>
              <a:gd name="connsiteX2" fmla="*/ 6858000 w 6858000"/>
              <a:gd name="connsiteY2" fmla="*/ 1064568 h 1064568"/>
              <a:gd name="connsiteX3" fmla="*/ 0 w 6858000"/>
              <a:gd name="connsiteY3" fmla="*/ 1064568 h 1064568"/>
              <a:gd name="connsiteX4" fmla="*/ 0 w 6858000"/>
              <a:gd name="connsiteY4" fmla="*/ 0 h 1064568"/>
              <a:gd name="connsiteX0" fmla="*/ 0 w 6858000"/>
              <a:gd name="connsiteY0" fmla="*/ 0 h 1361748"/>
              <a:gd name="connsiteX1" fmla="*/ 6858000 w 6858000"/>
              <a:gd name="connsiteY1" fmla="*/ 0 h 1361748"/>
              <a:gd name="connsiteX2" fmla="*/ 6858000 w 6858000"/>
              <a:gd name="connsiteY2" fmla="*/ 1064568 h 1361748"/>
              <a:gd name="connsiteX3" fmla="*/ 0 w 6858000"/>
              <a:gd name="connsiteY3" fmla="*/ 1361748 h 1361748"/>
              <a:gd name="connsiteX4" fmla="*/ 0 w 6858000"/>
              <a:gd name="connsiteY4" fmla="*/ 0 h 13617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58000" h="1361748">
                <a:moveTo>
                  <a:pt x="0" y="0"/>
                </a:moveTo>
                <a:lnTo>
                  <a:pt x="6858000" y="0"/>
                </a:lnTo>
                <a:lnTo>
                  <a:pt x="6858000" y="1064568"/>
                </a:lnTo>
                <a:lnTo>
                  <a:pt x="0" y="1361748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Ellipse 6"/>
          <p:cNvSpPr/>
          <p:nvPr/>
        </p:nvSpPr>
        <p:spPr>
          <a:xfrm>
            <a:off x="135701" y="44624"/>
            <a:ext cx="821388" cy="810420"/>
          </a:xfrm>
          <a:prstGeom prst="ellipse">
            <a:avLst/>
          </a:prstGeom>
          <a:solidFill>
            <a:srgbClr val="00B0F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ZoneTexte 7"/>
          <p:cNvSpPr txBox="1"/>
          <p:nvPr/>
        </p:nvSpPr>
        <p:spPr>
          <a:xfrm rot="20976963">
            <a:off x="118912" y="-2140"/>
            <a:ext cx="8213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28 Days Later" pitchFamily="34" charset="0"/>
              </a:rPr>
              <a:t>CM1</a:t>
            </a:r>
          </a:p>
          <a:p>
            <a:pPr algn="ctr"/>
            <a:r>
              <a:rPr lang="fr-FR" sz="24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28 Days Later" pitchFamily="34" charset="0"/>
              </a:rPr>
              <a:t>CM2</a:t>
            </a:r>
            <a:endParaRPr lang="fr-FR" sz="2000" dirty="0"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28 Days Later" pitchFamily="34" charset="0"/>
            </a:endParaRPr>
          </a:p>
        </p:txBody>
      </p:sp>
      <p:sp>
        <p:nvSpPr>
          <p:cNvPr id="9" name="Espace réservé du texte 13"/>
          <p:cNvSpPr txBox="1">
            <a:spLocks/>
          </p:cNvSpPr>
          <p:nvPr/>
        </p:nvSpPr>
        <p:spPr>
          <a:xfrm>
            <a:off x="1038224" y="-27384"/>
            <a:ext cx="8867776" cy="610810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defPPr>
              <a:defRPr lang="fr-FR"/>
            </a:defPPr>
            <a:lvl1pPr marL="0" indent="0" algn="l" defTabSz="914400" rtl="0" eaLnBrk="1" latinLnBrk="0" hangingPunct="1">
              <a:buNone/>
              <a:defRPr sz="12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2800" dirty="0" smtClean="0"/>
              <a:t>Tableau des conjugaisons de l’imparfait de l’indicatif</a:t>
            </a:r>
            <a:endParaRPr lang="fr-FR" sz="2800" dirty="0"/>
          </a:p>
        </p:txBody>
      </p:sp>
      <p:graphicFrame>
        <p:nvGraphicFramePr>
          <p:cNvPr id="12" name="Tableau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3881277"/>
              </p:ext>
            </p:extLst>
          </p:nvPr>
        </p:nvGraphicFramePr>
        <p:xfrm>
          <a:off x="56456" y="1124744"/>
          <a:ext cx="6408711" cy="4600921"/>
        </p:xfrm>
        <a:graphic>
          <a:graphicData uri="http://schemas.openxmlformats.org/drawingml/2006/table">
            <a:tbl>
              <a:tblPr bandRow="1">
                <a:tableStyleId>{073A0DAA-6AF3-43AB-8588-CEC1D06C72B9}</a:tableStyleId>
              </a:tblPr>
              <a:tblGrid>
                <a:gridCol w="907380"/>
                <a:gridCol w="1147617"/>
                <a:gridCol w="907380"/>
                <a:gridCol w="1261984"/>
                <a:gridCol w="907380"/>
                <a:gridCol w="1276970"/>
              </a:tblGrid>
              <a:tr h="578618">
                <a:tc gridSpan="6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VERBES</a:t>
                      </a:r>
                      <a:r>
                        <a:rPr lang="fr-FR" sz="1600" b="1" baseline="0" dirty="0" smtClean="0"/>
                        <a:t> DU 1</a:t>
                      </a:r>
                      <a:r>
                        <a:rPr lang="fr-FR" sz="1600" b="1" baseline="30000" dirty="0" smtClean="0"/>
                        <a:t>ER</a:t>
                      </a:r>
                      <a:r>
                        <a:rPr lang="fr-FR" sz="1600" b="1" baseline="0" dirty="0" smtClean="0"/>
                        <a:t> GROUPE</a:t>
                      </a:r>
                    </a:p>
                    <a:p>
                      <a:pPr algn="ctr"/>
                      <a:r>
                        <a:rPr lang="fr-FR" sz="1600" b="1" i="1" baseline="0" dirty="0" smtClean="0"/>
                        <a:t>Terminaisons : </a:t>
                      </a:r>
                      <a:r>
                        <a:rPr lang="fr-FR" sz="1600" b="1" i="1" baseline="0" dirty="0" smtClean="0">
                          <a:solidFill>
                            <a:srgbClr val="FF0000"/>
                          </a:solidFill>
                        </a:rPr>
                        <a:t>-ais, -ais, -ait, -ions, -</a:t>
                      </a:r>
                      <a:r>
                        <a:rPr lang="fr-FR" sz="1600" b="1" i="1" baseline="0" dirty="0" err="1" smtClean="0">
                          <a:solidFill>
                            <a:srgbClr val="FF0000"/>
                          </a:solidFill>
                        </a:rPr>
                        <a:t>iez</a:t>
                      </a:r>
                      <a:r>
                        <a:rPr lang="fr-FR" sz="1600" b="1" i="1" baseline="0" dirty="0" smtClean="0">
                          <a:solidFill>
                            <a:srgbClr val="FF0000"/>
                          </a:solidFill>
                        </a:rPr>
                        <a:t>, -aient</a:t>
                      </a:r>
                      <a:endParaRPr lang="fr-FR" sz="1600" b="1" i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34989"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Regarder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Manger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2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Conjuguer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2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96761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Je 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Il, elle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Ils, elles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regard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ais</a:t>
                      </a:r>
                    </a:p>
                    <a:p>
                      <a:r>
                        <a:rPr lang="fr-FR" sz="1600" dirty="0" smtClean="0"/>
                        <a:t>regard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ais</a:t>
                      </a:r>
                    </a:p>
                    <a:p>
                      <a:r>
                        <a:rPr lang="fr-FR" sz="1600" dirty="0" smtClean="0"/>
                        <a:t>regard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ait</a:t>
                      </a:r>
                    </a:p>
                    <a:p>
                      <a:r>
                        <a:rPr lang="fr-FR" sz="1600" dirty="0" smtClean="0"/>
                        <a:t>regard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ions</a:t>
                      </a:r>
                    </a:p>
                    <a:p>
                      <a:r>
                        <a:rPr lang="fr-FR" sz="1600" dirty="0" smtClean="0"/>
                        <a:t>regard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iez</a:t>
                      </a:r>
                    </a:p>
                    <a:p>
                      <a:r>
                        <a:rPr lang="fr-FR" sz="1600" dirty="0" smtClean="0"/>
                        <a:t>regard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aient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Je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Il, elle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Ils, elles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mang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eais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 smtClean="0"/>
                        <a:t>mang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eais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 smtClean="0"/>
                        <a:t>mang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eait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 smtClean="0"/>
                        <a:t>mang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ions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 smtClean="0"/>
                        <a:t>mang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iez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 smtClean="0"/>
                        <a:t>mang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eaient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Je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Il, elle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Ils, elles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conjugu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ais</a:t>
                      </a:r>
                    </a:p>
                    <a:p>
                      <a:r>
                        <a:rPr lang="fr-FR" sz="1600" dirty="0" smtClean="0"/>
                        <a:t>conjugu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ais</a:t>
                      </a:r>
                    </a:p>
                    <a:p>
                      <a:r>
                        <a:rPr lang="fr-FR" sz="1600" dirty="0" smtClean="0"/>
                        <a:t>conjugu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ait</a:t>
                      </a:r>
                    </a:p>
                    <a:p>
                      <a:r>
                        <a:rPr lang="fr-FR" sz="1600" dirty="0" smtClean="0"/>
                        <a:t>conjugu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ions</a:t>
                      </a:r>
                    </a:p>
                    <a:p>
                      <a:r>
                        <a:rPr lang="fr-FR" sz="1600" dirty="0" smtClean="0"/>
                        <a:t>conjugu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iez</a:t>
                      </a:r>
                    </a:p>
                    <a:p>
                      <a:r>
                        <a:rPr lang="fr-FR" sz="1600" dirty="0" smtClean="0"/>
                        <a:t>conjugu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aient</a:t>
                      </a:r>
                      <a:endParaRPr lang="fr-FR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4989"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Lancer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Payer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Crier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553132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Je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Il, elle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Ils, elles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lan</a:t>
                      </a:r>
                      <a:r>
                        <a:rPr lang="fr-FR" sz="1600" b="1" dirty="0" smtClean="0"/>
                        <a:t>ç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ais</a:t>
                      </a:r>
                    </a:p>
                    <a:p>
                      <a:r>
                        <a:rPr lang="fr-FR" sz="1600" dirty="0" smtClean="0"/>
                        <a:t>lan</a:t>
                      </a:r>
                      <a:r>
                        <a:rPr lang="fr-FR" sz="1600" b="1" dirty="0" smtClean="0"/>
                        <a:t>ç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ais</a:t>
                      </a:r>
                    </a:p>
                    <a:p>
                      <a:r>
                        <a:rPr lang="fr-FR" sz="1600" dirty="0" smtClean="0"/>
                        <a:t>lan</a:t>
                      </a:r>
                      <a:r>
                        <a:rPr lang="fr-FR" sz="1600" b="1" dirty="0" smtClean="0"/>
                        <a:t>ç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ait</a:t>
                      </a:r>
                    </a:p>
                    <a:p>
                      <a:r>
                        <a:rPr lang="fr-FR" sz="1600" dirty="0" smtClean="0"/>
                        <a:t>lanc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ions</a:t>
                      </a:r>
                    </a:p>
                    <a:p>
                      <a:r>
                        <a:rPr lang="fr-FR" sz="1600" dirty="0" smtClean="0"/>
                        <a:t>lanc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iez</a:t>
                      </a:r>
                    </a:p>
                    <a:p>
                      <a:r>
                        <a:rPr lang="fr-FR" sz="1600" dirty="0" smtClean="0"/>
                        <a:t>lan</a:t>
                      </a:r>
                      <a:r>
                        <a:rPr lang="fr-FR" sz="1600" b="1" dirty="0" smtClean="0"/>
                        <a:t>ç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aient</a:t>
                      </a:r>
                      <a:endParaRPr lang="fr-FR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Je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Il, elle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Ils, elles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pay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ais</a:t>
                      </a:r>
                    </a:p>
                    <a:p>
                      <a:r>
                        <a:rPr lang="fr-FR" sz="1600" dirty="0" smtClean="0"/>
                        <a:t>pay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ais</a:t>
                      </a:r>
                    </a:p>
                    <a:p>
                      <a:r>
                        <a:rPr lang="fr-FR" sz="1600" dirty="0" smtClean="0"/>
                        <a:t>pay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ait</a:t>
                      </a:r>
                    </a:p>
                    <a:p>
                      <a:r>
                        <a:rPr lang="fr-FR" sz="1600" dirty="0" smtClean="0"/>
                        <a:t>pay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ions</a:t>
                      </a:r>
                    </a:p>
                    <a:p>
                      <a:r>
                        <a:rPr lang="fr-FR" sz="1600" dirty="0" smtClean="0"/>
                        <a:t>pay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iez</a:t>
                      </a:r>
                    </a:p>
                    <a:p>
                      <a:r>
                        <a:rPr lang="fr-FR" sz="1600" dirty="0" smtClean="0"/>
                        <a:t>pay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aient</a:t>
                      </a:r>
                      <a:endParaRPr lang="fr-FR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Je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Il, elle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Ils, elles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cri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ais</a:t>
                      </a:r>
                    </a:p>
                    <a:p>
                      <a:r>
                        <a:rPr lang="fr-FR" sz="1600" dirty="0" smtClean="0"/>
                        <a:t>cri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ais</a:t>
                      </a:r>
                    </a:p>
                    <a:p>
                      <a:r>
                        <a:rPr lang="fr-FR" sz="1600" dirty="0" smtClean="0"/>
                        <a:t>cri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ait</a:t>
                      </a:r>
                    </a:p>
                    <a:p>
                      <a:r>
                        <a:rPr lang="fr-FR" sz="1600" dirty="0" smtClean="0"/>
                        <a:t>cr</a:t>
                      </a:r>
                      <a:r>
                        <a:rPr lang="fr-FR" sz="1600" b="1" dirty="0" smtClean="0"/>
                        <a:t>i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ions</a:t>
                      </a:r>
                    </a:p>
                    <a:p>
                      <a:r>
                        <a:rPr lang="fr-FR" sz="1600" dirty="0" smtClean="0"/>
                        <a:t>cr</a:t>
                      </a:r>
                      <a:r>
                        <a:rPr lang="fr-FR" sz="1600" b="1" dirty="0" smtClean="0"/>
                        <a:t>i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iez</a:t>
                      </a:r>
                    </a:p>
                    <a:p>
                      <a:r>
                        <a:rPr lang="fr-FR" sz="1600" dirty="0" smtClean="0"/>
                        <a:t>cri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aient</a:t>
                      </a:r>
                      <a:endParaRPr lang="fr-FR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7" name="Tableau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9077954"/>
              </p:ext>
            </p:extLst>
          </p:nvPr>
        </p:nvGraphicFramePr>
        <p:xfrm>
          <a:off x="6907591" y="1124744"/>
          <a:ext cx="2797937" cy="4358640"/>
        </p:xfrm>
        <a:graphic>
          <a:graphicData uri="http://schemas.openxmlformats.org/drawingml/2006/table">
            <a:tbl>
              <a:tblPr bandRow="1">
                <a:tableStyleId>{073A0DAA-6AF3-43AB-8588-CEC1D06C72B9}</a:tableStyleId>
              </a:tblPr>
              <a:tblGrid>
                <a:gridCol w="1014113"/>
                <a:gridCol w="1783824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VERBES</a:t>
                      </a:r>
                      <a:r>
                        <a:rPr lang="fr-FR" sz="1600" b="1" baseline="0" dirty="0" smtClean="0"/>
                        <a:t> DU 2</a:t>
                      </a:r>
                      <a:r>
                        <a:rPr lang="fr-FR" sz="1600" b="1" baseline="30000" dirty="0" smtClean="0"/>
                        <a:t>ème</a:t>
                      </a:r>
                      <a:r>
                        <a:rPr lang="fr-FR" sz="1600" b="1" baseline="0" dirty="0" smtClean="0"/>
                        <a:t> GROUPE </a:t>
                      </a:r>
                    </a:p>
                    <a:p>
                      <a:pPr algn="ctr"/>
                      <a:r>
                        <a:rPr lang="fr-FR" sz="1600" b="1" i="1" baseline="0" dirty="0" smtClean="0">
                          <a:solidFill>
                            <a:srgbClr val="FF0000"/>
                          </a:solidFill>
                        </a:rPr>
                        <a:t>-ais, -ais, -ait, -ions, -</a:t>
                      </a:r>
                      <a:r>
                        <a:rPr lang="fr-FR" sz="1600" b="1" i="1" baseline="0" dirty="0" err="1" smtClean="0">
                          <a:solidFill>
                            <a:srgbClr val="FF0000"/>
                          </a:solidFill>
                        </a:rPr>
                        <a:t>iez</a:t>
                      </a:r>
                      <a:r>
                        <a:rPr lang="fr-FR" sz="1600" b="1" i="1" baseline="0" dirty="0" smtClean="0">
                          <a:solidFill>
                            <a:srgbClr val="FF0000"/>
                          </a:solidFill>
                        </a:rPr>
                        <a:t>, -aient</a:t>
                      </a:r>
                      <a:endParaRPr lang="fr-FR" sz="1600" b="1" i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77232"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Finir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188720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Je 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Il, elle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Ils, elles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fin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issais</a:t>
                      </a:r>
                    </a:p>
                    <a:p>
                      <a:r>
                        <a:rPr lang="fr-FR" sz="1600" dirty="0" smtClean="0"/>
                        <a:t>fin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issais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fin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issait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fin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issions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fin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issiez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fin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issaient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Remplir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841216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Je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Il, elle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Ils, elles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rempl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issais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rempl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issais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rempl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issait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rempl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issions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rempl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issiez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rempl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issaient</a:t>
                      </a:r>
                      <a:endParaRPr lang="fr-FR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893835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Tableau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8633336"/>
              </p:ext>
            </p:extLst>
          </p:nvPr>
        </p:nvGraphicFramePr>
        <p:xfrm>
          <a:off x="200472" y="332656"/>
          <a:ext cx="7219508" cy="4355584"/>
        </p:xfrm>
        <a:graphic>
          <a:graphicData uri="http://schemas.openxmlformats.org/drawingml/2006/table">
            <a:tbl>
              <a:tblPr bandRow="1">
                <a:tableStyleId>{073A0DAA-6AF3-43AB-8588-CEC1D06C72B9}</a:tableStyleId>
              </a:tblPr>
              <a:tblGrid>
                <a:gridCol w="876618"/>
                <a:gridCol w="805752"/>
                <a:gridCol w="876618"/>
                <a:gridCol w="829564"/>
                <a:gridCol w="876618"/>
                <a:gridCol w="1007745"/>
                <a:gridCol w="876618"/>
                <a:gridCol w="1069975"/>
              </a:tblGrid>
              <a:tr h="576064">
                <a:tc gridSpan="8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VERBES</a:t>
                      </a:r>
                      <a:r>
                        <a:rPr lang="fr-FR" sz="1600" b="1" baseline="0" dirty="0" smtClean="0"/>
                        <a:t> DU 3</a:t>
                      </a:r>
                      <a:r>
                        <a:rPr lang="fr-FR" sz="1600" b="1" baseline="30000" dirty="0" smtClean="0"/>
                        <a:t>ème</a:t>
                      </a:r>
                      <a:r>
                        <a:rPr lang="fr-FR" sz="1600" b="1" baseline="0" dirty="0" smtClean="0"/>
                        <a:t> GROUPE</a:t>
                      </a:r>
                      <a:endParaRPr lang="fr-FR" sz="1600" b="1" i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 sz="1200" b="1" i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200" b="1" i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7232"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Dire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Faire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2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Voir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2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Partir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200" b="1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188720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Je 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Il, elle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Ils, elles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d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d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d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it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d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îmes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d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îtes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d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irent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Je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Il, elle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Ils, elles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it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îmes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îtes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irent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Je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Il, elle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Ils, elles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v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v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v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it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v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îmes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v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îtes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v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irent</a:t>
                      </a:r>
                      <a:endParaRPr lang="fr-FR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Je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Il, elle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Ils, elles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part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part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part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it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part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îmes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part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îtes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part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irent</a:t>
                      </a:r>
                      <a:endParaRPr lang="fr-FR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Prendre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Venir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Vouloir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Pouvoir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200" b="1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41216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Je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Il, elle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Ils, elles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pr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pr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pr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it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pr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îmes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pr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îtes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pr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irent</a:t>
                      </a:r>
                      <a:endParaRPr lang="fr-FR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Je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Il, elle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Ils, elles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v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ins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v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ins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v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int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v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înmes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v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întes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v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inrent</a:t>
                      </a:r>
                      <a:endParaRPr lang="fr-FR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Je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Il, elle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Ils, elles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voul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us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voul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us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voul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ut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voul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ûmes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voul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ûtes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voul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urent</a:t>
                      </a:r>
                      <a:endParaRPr lang="fr-FR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Je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Il, elle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Ils, elles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p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us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p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us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p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ut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p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ûmes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p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ûtes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p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urent</a:t>
                      </a:r>
                      <a:endParaRPr lang="fr-FR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Tableau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2767089"/>
              </p:ext>
            </p:extLst>
          </p:nvPr>
        </p:nvGraphicFramePr>
        <p:xfrm>
          <a:off x="7880367" y="332656"/>
          <a:ext cx="1897169" cy="6255608"/>
        </p:xfrm>
        <a:graphic>
          <a:graphicData uri="http://schemas.openxmlformats.org/drawingml/2006/table">
            <a:tbl>
              <a:tblPr bandRow="1">
                <a:tableStyleId>{073A0DAA-6AF3-43AB-8588-CEC1D06C72B9}</a:tableStyleId>
              </a:tblPr>
              <a:tblGrid>
                <a:gridCol w="876618"/>
                <a:gridCol w="1020551"/>
              </a:tblGrid>
              <a:tr h="432048"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AUXILIAIRES et VERBE ALLER</a:t>
                      </a:r>
                      <a:endParaRPr lang="fr-FR" sz="1600" b="1" i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77232"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Être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188720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Je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Il, elle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Ils, elles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us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us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ut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ûmes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ûtes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urent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42488"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Avoir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200" dirty="0" smtClean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188720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J’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Il, elle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Ils, elles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e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us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e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us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e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ut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e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ûmes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e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ûtes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e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urent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45720"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Aller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200" dirty="0" smtClean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188720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J’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Il, elle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Ils, elles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all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all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all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all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âmes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all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âtes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all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èrent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2" name="Imag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4808" y="4811837"/>
            <a:ext cx="1642990" cy="1988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01443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"/>
            <a:ext cx="9906000" cy="692696"/>
          </a:xfrm>
          <a:custGeom>
            <a:avLst/>
            <a:gdLst>
              <a:gd name="connsiteX0" fmla="*/ 0 w 6858000"/>
              <a:gd name="connsiteY0" fmla="*/ 0 h 1064568"/>
              <a:gd name="connsiteX1" fmla="*/ 6858000 w 6858000"/>
              <a:gd name="connsiteY1" fmla="*/ 0 h 1064568"/>
              <a:gd name="connsiteX2" fmla="*/ 6858000 w 6858000"/>
              <a:gd name="connsiteY2" fmla="*/ 1064568 h 1064568"/>
              <a:gd name="connsiteX3" fmla="*/ 0 w 6858000"/>
              <a:gd name="connsiteY3" fmla="*/ 1064568 h 1064568"/>
              <a:gd name="connsiteX4" fmla="*/ 0 w 6858000"/>
              <a:gd name="connsiteY4" fmla="*/ 0 h 1064568"/>
              <a:gd name="connsiteX0" fmla="*/ 0 w 6858000"/>
              <a:gd name="connsiteY0" fmla="*/ 0 h 1361748"/>
              <a:gd name="connsiteX1" fmla="*/ 6858000 w 6858000"/>
              <a:gd name="connsiteY1" fmla="*/ 0 h 1361748"/>
              <a:gd name="connsiteX2" fmla="*/ 6858000 w 6858000"/>
              <a:gd name="connsiteY2" fmla="*/ 1064568 h 1361748"/>
              <a:gd name="connsiteX3" fmla="*/ 0 w 6858000"/>
              <a:gd name="connsiteY3" fmla="*/ 1361748 h 1361748"/>
              <a:gd name="connsiteX4" fmla="*/ 0 w 6858000"/>
              <a:gd name="connsiteY4" fmla="*/ 0 h 13617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58000" h="1361748">
                <a:moveTo>
                  <a:pt x="0" y="0"/>
                </a:moveTo>
                <a:lnTo>
                  <a:pt x="6858000" y="0"/>
                </a:lnTo>
                <a:lnTo>
                  <a:pt x="6858000" y="1064568"/>
                </a:lnTo>
                <a:lnTo>
                  <a:pt x="0" y="1361748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Ellipse 6"/>
          <p:cNvSpPr/>
          <p:nvPr/>
        </p:nvSpPr>
        <p:spPr>
          <a:xfrm>
            <a:off x="135701" y="44624"/>
            <a:ext cx="821388" cy="810420"/>
          </a:xfrm>
          <a:prstGeom prst="ellipse">
            <a:avLst/>
          </a:prstGeom>
          <a:solidFill>
            <a:srgbClr val="00B0F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ZoneTexte 7"/>
          <p:cNvSpPr txBox="1"/>
          <p:nvPr/>
        </p:nvSpPr>
        <p:spPr>
          <a:xfrm rot="20976963">
            <a:off x="118912" y="-2141"/>
            <a:ext cx="8213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28 Days Later" pitchFamily="34" charset="0"/>
              </a:rPr>
              <a:t>CM1</a:t>
            </a:r>
          </a:p>
          <a:p>
            <a:pPr algn="ctr"/>
            <a:r>
              <a:rPr lang="fr-FR" sz="2400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28 Days Later" pitchFamily="34" charset="0"/>
              </a:rPr>
              <a:t>CM2</a:t>
            </a:r>
            <a:endParaRPr lang="fr-FR" sz="2000" dirty="0"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28 Days Later" pitchFamily="34" charset="0"/>
            </a:endParaRPr>
          </a:p>
        </p:txBody>
      </p:sp>
      <p:sp>
        <p:nvSpPr>
          <p:cNvPr id="9" name="Espace réservé du texte 13"/>
          <p:cNvSpPr txBox="1">
            <a:spLocks/>
          </p:cNvSpPr>
          <p:nvPr/>
        </p:nvSpPr>
        <p:spPr>
          <a:xfrm>
            <a:off x="1038224" y="-27384"/>
            <a:ext cx="8867776" cy="610810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defPPr>
              <a:defRPr lang="fr-FR"/>
            </a:defPPr>
            <a:lvl1pPr marL="0" indent="0" algn="l" defTabSz="914400" rtl="0" eaLnBrk="1" latinLnBrk="0" hangingPunct="1">
              <a:buNone/>
              <a:defRPr sz="12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3000" dirty="0" smtClean="0"/>
              <a:t>Tableau des conjugaisons du présent de l’indicatif</a:t>
            </a:r>
            <a:endParaRPr lang="fr-FR" sz="3000" dirty="0"/>
          </a:p>
        </p:txBody>
      </p:sp>
      <p:graphicFrame>
        <p:nvGraphicFramePr>
          <p:cNvPr id="12" name="Tableau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5725832"/>
              </p:ext>
            </p:extLst>
          </p:nvPr>
        </p:nvGraphicFramePr>
        <p:xfrm>
          <a:off x="135701" y="1124744"/>
          <a:ext cx="5967923" cy="4358640"/>
        </p:xfrm>
        <a:graphic>
          <a:graphicData uri="http://schemas.openxmlformats.org/drawingml/2006/table">
            <a:tbl>
              <a:tblPr bandRow="1">
                <a:tableStyleId>{073A0DAA-6AF3-43AB-8588-CEC1D06C72B9}</a:tableStyleId>
              </a:tblPr>
              <a:tblGrid>
                <a:gridCol w="876618"/>
                <a:gridCol w="1062673"/>
                <a:gridCol w="876618"/>
                <a:gridCol w="1090930"/>
                <a:gridCol w="876618"/>
                <a:gridCol w="1184466"/>
              </a:tblGrid>
              <a:tr h="432048">
                <a:tc gridSpan="6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VERBES</a:t>
                      </a:r>
                      <a:r>
                        <a:rPr lang="fr-FR" sz="1600" b="1" baseline="0" dirty="0" smtClean="0"/>
                        <a:t> DU 1</a:t>
                      </a:r>
                      <a:r>
                        <a:rPr lang="fr-FR" sz="1600" b="1" baseline="30000" dirty="0" smtClean="0"/>
                        <a:t>ER</a:t>
                      </a:r>
                      <a:r>
                        <a:rPr lang="fr-FR" sz="1600" b="1" baseline="0" dirty="0" smtClean="0"/>
                        <a:t> GROUPE</a:t>
                      </a:r>
                    </a:p>
                    <a:p>
                      <a:pPr algn="ctr"/>
                      <a:r>
                        <a:rPr lang="fr-FR" sz="1600" b="1" i="1" baseline="0" dirty="0" smtClean="0"/>
                        <a:t>Terminaisons : </a:t>
                      </a:r>
                      <a:r>
                        <a:rPr lang="fr-FR" sz="1600" b="1" i="1" baseline="0" dirty="0" smtClean="0">
                          <a:solidFill>
                            <a:srgbClr val="FF0000"/>
                          </a:solidFill>
                        </a:rPr>
                        <a:t>-e, -es, -e, -</a:t>
                      </a:r>
                      <a:r>
                        <a:rPr lang="fr-FR" sz="1600" b="1" i="1" baseline="0" dirty="0" err="1" smtClean="0">
                          <a:solidFill>
                            <a:srgbClr val="FF0000"/>
                          </a:solidFill>
                        </a:rPr>
                        <a:t>ons</a:t>
                      </a:r>
                      <a:r>
                        <a:rPr lang="fr-FR" sz="1600" b="1" i="1" baseline="0" dirty="0" smtClean="0">
                          <a:solidFill>
                            <a:srgbClr val="FF0000"/>
                          </a:solidFill>
                        </a:rPr>
                        <a:t>, -</a:t>
                      </a:r>
                      <a:r>
                        <a:rPr lang="fr-FR" sz="1600" b="1" i="1" baseline="0" dirty="0" err="1" smtClean="0">
                          <a:solidFill>
                            <a:srgbClr val="FF0000"/>
                          </a:solidFill>
                        </a:rPr>
                        <a:t>ez</a:t>
                      </a:r>
                      <a:r>
                        <a:rPr lang="fr-FR" sz="1600" b="1" i="1" baseline="0" dirty="0" smtClean="0">
                          <a:solidFill>
                            <a:srgbClr val="FF0000"/>
                          </a:solidFill>
                        </a:rPr>
                        <a:t>, -</a:t>
                      </a:r>
                      <a:r>
                        <a:rPr lang="fr-FR" sz="1600" b="1" i="1" baseline="0" dirty="0" err="1" smtClean="0">
                          <a:solidFill>
                            <a:srgbClr val="FF0000"/>
                          </a:solidFill>
                        </a:rPr>
                        <a:t>ent</a:t>
                      </a:r>
                      <a:endParaRPr lang="fr-FR" sz="1600" b="1" i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77232"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Regarder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Manger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2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Conjuguer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2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188720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Je 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Il, elle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Ils, elles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regard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e</a:t>
                      </a:r>
                    </a:p>
                    <a:p>
                      <a:r>
                        <a:rPr lang="fr-FR" sz="1600" dirty="0" smtClean="0"/>
                        <a:t>regard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es</a:t>
                      </a:r>
                    </a:p>
                    <a:p>
                      <a:r>
                        <a:rPr lang="fr-FR" sz="1600" dirty="0" smtClean="0"/>
                        <a:t>regard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e</a:t>
                      </a:r>
                    </a:p>
                    <a:p>
                      <a:r>
                        <a:rPr lang="fr-FR" sz="1600" dirty="0" smtClean="0"/>
                        <a:t>regard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ons</a:t>
                      </a:r>
                    </a:p>
                    <a:p>
                      <a:r>
                        <a:rPr lang="fr-FR" sz="1600" dirty="0" smtClean="0"/>
                        <a:t>regard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ez</a:t>
                      </a:r>
                    </a:p>
                    <a:p>
                      <a:r>
                        <a:rPr lang="fr-FR" sz="1600" dirty="0" smtClean="0"/>
                        <a:t>regard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ent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Je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Il, elle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Ils, elles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mang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e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 smtClean="0"/>
                        <a:t>mang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es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 smtClean="0"/>
                        <a:t>mang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e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 smtClean="0"/>
                        <a:t>mang</a:t>
                      </a:r>
                      <a:r>
                        <a:rPr lang="fr-FR" sz="1600" b="1" dirty="0" smtClean="0"/>
                        <a:t>e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ons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 smtClean="0"/>
                        <a:t>mang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ez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 smtClean="0"/>
                        <a:t>mang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ent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Je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Il, elle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Ils, elles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conjugu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e</a:t>
                      </a:r>
                    </a:p>
                    <a:p>
                      <a:r>
                        <a:rPr lang="fr-FR" sz="1600" dirty="0" smtClean="0"/>
                        <a:t>conjugu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es</a:t>
                      </a:r>
                    </a:p>
                    <a:p>
                      <a:r>
                        <a:rPr lang="fr-FR" sz="1600" dirty="0" smtClean="0"/>
                        <a:t>conjugu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e</a:t>
                      </a:r>
                    </a:p>
                    <a:p>
                      <a:r>
                        <a:rPr lang="fr-FR" sz="1600" dirty="0" smtClean="0"/>
                        <a:t>conjugu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ons</a:t>
                      </a:r>
                    </a:p>
                    <a:p>
                      <a:r>
                        <a:rPr lang="fr-FR" sz="1600" dirty="0" smtClean="0"/>
                        <a:t>conjugu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ez</a:t>
                      </a:r>
                    </a:p>
                    <a:p>
                      <a:r>
                        <a:rPr lang="fr-FR" sz="1600" dirty="0" smtClean="0"/>
                        <a:t>conjugu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ent</a:t>
                      </a:r>
                      <a:endParaRPr lang="fr-FR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Lancer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Payer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Appuyer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841216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Je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Il, elle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Ils, elles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lanc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e</a:t>
                      </a:r>
                    </a:p>
                    <a:p>
                      <a:r>
                        <a:rPr lang="fr-FR" sz="1600" dirty="0" smtClean="0"/>
                        <a:t>lanc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es</a:t>
                      </a:r>
                    </a:p>
                    <a:p>
                      <a:r>
                        <a:rPr lang="fr-FR" sz="1600" dirty="0" smtClean="0"/>
                        <a:t>lanc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e</a:t>
                      </a:r>
                    </a:p>
                    <a:p>
                      <a:r>
                        <a:rPr lang="fr-FR" sz="1600" dirty="0" smtClean="0"/>
                        <a:t>lan</a:t>
                      </a:r>
                      <a:r>
                        <a:rPr lang="fr-FR" sz="1600" b="1" dirty="0" smtClean="0"/>
                        <a:t>ç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ons</a:t>
                      </a:r>
                    </a:p>
                    <a:p>
                      <a:r>
                        <a:rPr lang="fr-FR" sz="1600" dirty="0" smtClean="0"/>
                        <a:t>lanc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ez</a:t>
                      </a:r>
                    </a:p>
                    <a:p>
                      <a:r>
                        <a:rPr lang="fr-FR" sz="1600" dirty="0" smtClean="0"/>
                        <a:t>lanc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ent</a:t>
                      </a:r>
                      <a:endParaRPr lang="fr-FR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Je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Il, elle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Ils, elles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pai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e</a:t>
                      </a:r>
                    </a:p>
                    <a:p>
                      <a:r>
                        <a:rPr lang="fr-FR" sz="1600" dirty="0" smtClean="0"/>
                        <a:t>pai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es</a:t>
                      </a:r>
                    </a:p>
                    <a:p>
                      <a:r>
                        <a:rPr lang="fr-FR" sz="1600" dirty="0" smtClean="0"/>
                        <a:t>pai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e</a:t>
                      </a:r>
                    </a:p>
                    <a:p>
                      <a:r>
                        <a:rPr lang="fr-FR" sz="1600" dirty="0" smtClean="0"/>
                        <a:t>pa</a:t>
                      </a:r>
                      <a:r>
                        <a:rPr lang="fr-FR" sz="1600" b="1" dirty="0" smtClean="0"/>
                        <a:t>y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ons</a:t>
                      </a:r>
                    </a:p>
                    <a:p>
                      <a:r>
                        <a:rPr lang="fr-FR" sz="1600" dirty="0" smtClean="0"/>
                        <a:t>pa</a:t>
                      </a:r>
                      <a:r>
                        <a:rPr lang="fr-FR" sz="1600" b="1" dirty="0" smtClean="0"/>
                        <a:t>y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ez</a:t>
                      </a:r>
                    </a:p>
                    <a:p>
                      <a:r>
                        <a:rPr lang="fr-FR" sz="1600" dirty="0" smtClean="0"/>
                        <a:t>pai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ent</a:t>
                      </a:r>
                      <a:endParaRPr lang="fr-FR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J’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Il, elle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Ils, elles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appui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e</a:t>
                      </a:r>
                    </a:p>
                    <a:p>
                      <a:r>
                        <a:rPr lang="fr-FR" sz="1600" dirty="0" smtClean="0"/>
                        <a:t>appui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es</a:t>
                      </a:r>
                    </a:p>
                    <a:p>
                      <a:r>
                        <a:rPr lang="fr-FR" sz="1600" dirty="0" smtClean="0"/>
                        <a:t>appui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e</a:t>
                      </a:r>
                    </a:p>
                    <a:p>
                      <a:r>
                        <a:rPr lang="fr-FR" sz="1600" dirty="0" smtClean="0"/>
                        <a:t>appu</a:t>
                      </a:r>
                      <a:r>
                        <a:rPr lang="fr-FR" sz="1600" b="1" dirty="0" smtClean="0"/>
                        <a:t>y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ons</a:t>
                      </a:r>
                    </a:p>
                    <a:p>
                      <a:r>
                        <a:rPr lang="fr-FR" sz="1600" dirty="0" smtClean="0"/>
                        <a:t>appu</a:t>
                      </a:r>
                      <a:r>
                        <a:rPr lang="fr-FR" sz="1600" b="1" dirty="0" smtClean="0"/>
                        <a:t>y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ez</a:t>
                      </a:r>
                    </a:p>
                    <a:p>
                      <a:r>
                        <a:rPr lang="fr-FR" sz="1600" dirty="0" smtClean="0"/>
                        <a:t>appui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ent</a:t>
                      </a:r>
                      <a:endParaRPr lang="fr-FR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7" name="Tableau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8194657"/>
              </p:ext>
            </p:extLst>
          </p:nvPr>
        </p:nvGraphicFramePr>
        <p:xfrm>
          <a:off x="6321152" y="1124744"/>
          <a:ext cx="3456384" cy="4358640"/>
        </p:xfrm>
        <a:graphic>
          <a:graphicData uri="http://schemas.openxmlformats.org/drawingml/2006/table">
            <a:tbl>
              <a:tblPr bandRow="1">
                <a:tableStyleId>{073A0DAA-6AF3-43AB-8588-CEC1D06C72B9}</a:tableStyleId>
              </a:tblPr>
              <a:tblGrid>
                <a:gridCol w="936104"/>
                <a:gridCol w="2520280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VERBES</a:t>
                      </a:r>
                      <a:r>
                        <a:rPr lang="fr-FR" sz="1600" b="1" baseline="0" dirty="0" smtClean="0"/>
                        <a:t> DU 2</a:t>
                      </a:r>
                      <a:r>
                        <a:rPr lang="fr-FR" sz="1600" b="1" baseline="30000" dirty="0" smtClean="0"/>
                        <a:t>ème</a:t>
                      </a:r>
                      <a:r>
                        <a:rPr lang="fr-FR" sz="1600" b="1" baseline="0" dirty="0" smtClean="0"/>
                        <a:t> GROUPE </a:t>
                      </a:r>
                    </a:p>
                    <a:p>
                      <a:pPr algn="ctr"/>
                      <a:r>
                        <a:rPr lang="fr-FR" sz="1600" b="1" i="1" baseline="0" dirty="0" smtClean="0">
                          <a:solidFill>
                            <a:srgbClr val="FF0000"/>
                          </a:solidFill>
                        </a:rPr>
                        <a:t>-</a:t>
                      </a:r>
                      <a:r>
                        <a:rPr lang="fr-FR" sz="1600" b="1" i="1" baseline="0" dirty="0" err="1" smtClean="0">
                          <a:solidFill>
                            <a:srgbClr val="FF0000"/>
                          </a:solidFill>
                        </a:rPr>
                        <a:t>is</a:t>
                      </a:r>
                      <a:r>
                        <a:rPr lang="fr-FR" sz="1600" b="1" i="1" baseline="0" dirty="0" smtClean="0">
                          <a:solidFill>
                            <a:srgbClr val="FF0000"/>
                          </a:solidFill>
                        </a:rPr>
                        <a:t>, -</a:t>
                      </a:r>
                      <a:r>
                        <a:rPr lang="fr-FR" sz="1600" b="1" i="1" baseline="0" dirty="0" err="1" smtClean="0">
                          <a:solidFill>
                            <a:srgbClr val="FF0000"/>
                          </a:solidFill>
                        </a:rPr>
                        <a:t>is</a:t>
                      </a:r>
                      <a:r>
                        <a:rPr lang="fr-FR" sz="1600" b="1" i="1" baseline="0" dirty="0" smtClean="0">
                          <a:solidFill>
                            <a:srgbClr val="FF0000"/>
                          </a:solidFill>
                        </a:rPr>
                        <a:t>, -</a:t>
                      </a:r>
                      <a:r>
                        <a:rPr lang="fr-FR" sz="1600" b="1" i="1" baseline="0" dirty="0" err="1" smtClean="0">
                          <a:solidFill>
                            <a:srgbClr val="FF0000"/>
                          </a:solidFill>
                        </a:rPr>
                        <a:t>it</a:t>
                      </a:r>
                      <a:r>
                        <a:rPr lang="fr-FR" sz="1600" b="1" i="1" baseline="0" dirty="0" smtClean="0">
                          <a:solidFill>
                            <a:srgbClr val="FF0000"/>
                          </a:solidFill>
                        </a:rPr>
                        <a:t>, -</a:t>
                      </a:r>
                      <a:r>
                        <a:rPr lang="fr-FR" sz="1600" b="1" i="1" baseline="0" dirty="0" err="1" smtClean="0">
                          <a:solidFill>
                            <a:srgbClr val="FF0000"/>
                          </a:solidFill>
                        </a:rPr>
                        <a:t>issons</a:t>
                      </a:r>
                      <a:r>
                        <a:rPr lang="fr-FR" sz="1600" b="1" i="1" baseline="0" dirty="0" smtClean="0">
                          <a:solidFill>
                            <a:srgbClr val="FF0000"/>
                          </a:solidFill>
                        </a:rPr>
                        <a:t>, -</a:t>
                      </a:r>
                      <a:r>
                        <a:rPr lang="fr-FR" sz="1600" b="1" i="1" baseline="0" dirty="0" err="1" smtClean="0">
                          <a:solidFill>
                            <a:srgbClr val="FF0000"/>
                          </a:solidFill>
                        </a:rPr>
                        <a:t>issez</a:t>
                      </a:r>
                      <a:r>
                        <a:rPr lang="fr-FR" sz="1600" b="1" i="1" baseline="0" dirty="0" smtClean="0">
                          <a:solidFill>
                            <a:srgbClr val="FF0000"/>
                          </a:solidFill>
                        </a:rPr>
                        <a:t>, -</a:t>
                      </a:r>
                      <a:r>
                        <a:rPr lang="fr-FR" sz="1600" b="1" i="1" baseline="0" dirty="0" err="1" smtClean="0">
                          <a:solidFill>
                            <a:srgbClr val="FF0000"/>
                          </a:solidFill>
                        </a:rPr>
                        <a:t>issent</a:t>
                      </a:r>
                      <a:endParaRPr lang="fr-FR" sz="1600" b="1" i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77232"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Finir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188720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Je 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Il, elle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Ils, elles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fin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is</a:t>
                      </a:r>
                    </a:p>
                    <a:p>
                      <a:r>
                        <a:rPr lang="fr-FR" sz="1600" dirty="0" smtClean="0"/>
                        <a:t>fin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fin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it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fin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issons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fin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issez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fin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issent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Remplir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841216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Je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Il, elle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Ils, elles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rempl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rempl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rempl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it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rempl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issons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rempl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issez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rempl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issent</a:t>
                      </a:r>
                      <a:endParaRPr lang="fr-FR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22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910701">
            <a:off x="666946" y="5594415"/>
            <a:ext cx="1174094" cy="11967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4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5953" y="5556315"/>
            <a:ext cx="1174094" cy="11967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5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819942">
            <a:off x="7182546" y="5566979"/>
            <a:ext cx="1174094" cy="11967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881860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Tableau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1594422"/>
              </p:ext>
            </p:extLst>
          </p:nvPr>
        </p:nvGraphicFramePr>
        <p:xfrm>
          <a:off x="200472" y="332656"/>
          <a:ext cx="7291898" cy="4358640"/>
        </p:xfrm>
        <a:graphic>
          <a:graphicData uri="http://schemas.openxmlformats.org/drawingml/2006/table">
            <a:tbl>
              <a:tblPr bandRow="1">
                <a:tableStyleId>{073A0DAA-6AF3-43AB-8588-CEC1D06C72B9}</a:tableStyleId>
              </a:tblPr>
              <a:tblGrid>
                <a:gridCol w="876618"/>
                <a:gridCol w="1000633"/>
                <a:gridCol w="876618"/>
                <a:gridCol w="963613"/>
                <a:gridCol w="876618"/>
                <a:gridCol w="879475"/>
                <a:gridCol w="876618"/>
                <a:gridCol w="941705"/>
              </a:tblGrid>
              <a:tr h="432048">
                <a:tc gridSpan="8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VERBES</a:t>
                      </a:r>
                      <a:r>
                        <a:rPr lang="fr-FR" sz="1600" b="1" baseline="0" dirty="0" smtClean="0"/>
                        <a:t> DU 3</a:t>
                      </a:r>
                      <a:r>
                        <a:rPr lang="fr-FR" sz="1600" b="1" baseline="30000" dirty="0" smtClean="0"/>
                        <a:t>ème</a:t>
                      </a:r>
                      <a:r>
                        <a:rPr lang="fr-FR" sz="1600" b="1" baseline="0" dirty="0" smtClean="0"/>
                        <a:t> GROUPE</a:t>
                      </a:r>
                    </a:p>
                    <a:p>
                      <a:pPr algn="ctr"/>
                      <a:r>
                        <a:rPr lang="fr-FR" sz="1600" b="1" i="1" baseline="0" dirty="0" smtClean="0"/>
                        <a:t>Terminaisons : </a:t>
                      </a:r>
                      <a:r>
                        <a:rPr lang="fr-FR" sz="1600" b="1" i="1" baseline="0" dirty="0" smtClean="0">
                          <a:solidFill>
                            <a:srgbClr val="FF0000"/>
                          </a:solidFill>
                        </a:rPr>
                        <a:t>-s/-x, -s/-x, -t/-d, -</a:t>
                      </a:r>
                      <a:r>
                        <a:rPr lang="fr-FR" sz="1600" b="1" i="1" baseline="0" dirty="0" err="1" smtClean="0">
                          <a:solidFill>
                            <a:srgbClr val="FF0000"/>
                          </a:solidFill>
                        </a:rPr>
                        <a:t>ons</a:t>
                      </a:r>
                      <a:r>
                        <a:rPr lang="fr-FR" sz="1600" b="1" i="1" baseline="0" dirty="0" smtClean="0">
                          <a:solidFill>
                            <a:srgbClr val="FF0000"/>
                          </a:solidFill>
                        </a:rPr>
                        <a:t>, -</a:t>
                      </a:r>
                      <a:r>
                        <a:rPr lang="fr-FR" sz="1600" b="1" i="1" baseline="0" dirty="0" err="1" smtClean="0">
                          <a:solidFill>
                            <a:srgbClr val="FF0000"/>
                          </a:solidFill>
                        </a:rPr>
                        <a:t>ez</a:t>
                      </a:r>
                      <a:r>
                        <a:rPr lang="fr-FR" sz="1600" b="1" i="1" baseline="0" dirty="0" smtClean="0">
                          <a:solidFill>
                            <a:srgbClr val="FF0000"/>
                          </a:solidFill>
                        </a:rPr>
                        <a:t>, -</a:t>
                      </a:r>
                      <a:r>
                        <a:rPr lang="fr-FR" sz="1600" b="1" i="1" baseline="0" dirty="0" err="1" smtClean="0">
                          <a:solidFill>
                            <a:srgbClr val="FF0000"/>
                          </a:solidFill>
                        </a:rPr>
                        <a:t>ent</a:t>
                      </a:r>
                      <a:r>
                        <a:rPr lang="fr-FR" sz="1600" b="1" i="1" baseline="0" dirty="0" smtClean="0">
                          <a:solidFill>
                            <a:srgbClr val="FF0000"/>
                          </a:solidFill>
                        </a:rPr>
                        <a:t>/-ont</a:t>
                      </a:r>
                      <a:endParaRPr lang="fr-FR" sz="1600" b="1" i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 sz="1200" b="1" i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200" b="1" i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7232"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Dire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Faire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2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Voir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2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Partir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200" b="1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188720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Je 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Il, elle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Ils, elles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di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di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di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dis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ons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dit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es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dis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ent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Je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Il, elle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Ils, elles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fai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fai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fai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fais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ons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fait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es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ont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Je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Il, elle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Ils, elles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voi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voi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voi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vo</a:t>
                      </a:r>
                      <a:r>
                        <a:rPr lang="fr-FR" sz="1600" b="1" dirty="0" smtClean="0">
                          <a:solidFill>
                            <a:schemeClr val="tx1"/>
                          </a:solidFill>
                        </a:rPr>
                        <a:t>y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ons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vo</a:t>
                      </a:r>
                      <a:r>
                        <a:rPr lang="fr-FR" sz="1600" b="1" dirty="0" smtClean="0">
                          <a:solidFill>
                            <a:schemeClr val="tx1"/>
                          </a:solidFill>
                        </a:rPr>
                        <a:t>y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ez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voi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ent</a:t>
                      </a:r>
                      <a:endParaRPr lang="fr-FR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Je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Il, elle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Ils, elles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par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par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par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part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ons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part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ez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part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ent</a:t>
                      </a:r>
                      <a:endParaRPr lang="fr-FR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Prendre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Venir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Vouloir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Pouvoir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200" b="1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41216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Je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Il, elle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Ils, elles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pren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ds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pren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ds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pren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d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pren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ons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pren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ez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pren</a:t>
                      </a:r>
                      <a:r>
                        <a:rPr lang="fr-FR" sz="1600" b="1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ent</a:t>
                      </a:r>
                      <a:endParaRPr lang="fr-FR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Je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Il, elle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Ils, elles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vien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vien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vien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ven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ons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ven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ez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vien</a:t>
                      </a:r>
                      <a:r>
                        <a:rPr lang="fr-FR" sz="1600" b="1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ent</a:t>
                      </a:r>
                      <a:endParaRPr lang="fr-FR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Je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Il, elle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Ils, elles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veu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veu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veu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voul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ons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voul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ez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veul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ent</a:t>
                      </a:r>
                      <a:endParaRPr lang="fr-FR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Je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Il, elle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Ils, elles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peu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peu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peu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pouv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ons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pouv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ez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peuv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ent</a:t>
                      </a:r>
                      <a:endParaRPr lang="fr-FR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Tableau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6565437"/>
              </p:ext>
            </p:extLst>
          </p:nvPr>
        </p:nvGraphicFramePr>
        <p:xfrm>
          <a:off x="7761312" y="332656"/>
          <a:ext cx="1897169" cy="6255608"/>
        </p:xfrm>
        <a:graphic>
          <a:graphicData uri="http://schemas.openxmlformats.org/drawingml/2006/table">
            <a:tbl>
              <a:tblPr bandRow="1">
                <a:tableStyleId>{073A0DAA-6AF3-43AB-8588-CEC1D06C72B9}</a:tableStyleId>
              </a:tblPr>
              <a:tblGrid>
                <a:gridCol w="876618"/>
                <a:gridCol w="1020551"/>
              </a:tblGrid>
              <a:tr h="432048"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AUXILIAIRES et VERBE ALLER</a:t>
                      </a:r>
                      <a:endParaRPr lang="fr-FR" sz="1600" b="1" i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77232"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Être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188720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Je 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Il, elle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Ils, elles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suis</a:t>
                      </a:r>
                    </a:p>
                    <a:p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es</a:t>
                      </a:r>
                    </a:p>
                    <a:p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est</a:t>
                      </a:r>
                    </a:p>
                    <a:p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sommes</a:t>
                      </a:r>
                    </a:p>
                    <a:p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êtes</a:t>
                      </a:r>
                    </a:p>
                    <a:p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sont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42488"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Avoir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200" dirty="0" smtClean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188720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J’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Il, elle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Ils, elles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</a:t>
                      </a:r>
                    </a:p>
                    <a:p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as</a:t>
                      </a:r>
                    </a:p>
                    <a:p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</a:t>
                      </a:r>
                    </a:p>
                    <a:p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avons</a:t>
                      </a:r>
                    </a:p>
                    <a:p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avez</a:t>
                      </a:r>
                    </a:p>
                    <a:p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ont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45720"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Aller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200" dirty="0" smtClean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188720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Je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Il, elle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Ils, elles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vais</a:t>
                      </a:r>
                    </a:p>
                    <a:p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vas</a:t>
                      </a:r>
                    </a:p>
                    <a:p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va</a:t>
                      </a:r>
                    </a:p>
                    <a:p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allons</a:t>
                      </a:r>
                    </a:p>
                    <a:p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allez</a:t>
                      </a:r>
                    </a:p>
                    <a:p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vont</a:t>
                      </a:r>
                      <a:endParaRPr lang="fr-FR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2" name="Imag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4808" y="4811837"/>
            <a:ext cx="1642990" cy="1988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77396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"/>
            <a:ext cx="9906000" cy="692696"/>
          </a:xfrm>
          <a:custGeom>
            <a:avLst/>
            <a:gdLst>
              <a:gd name="connsiteX0" fmla="*/ 0 w 6858000"/>
              <a:gd name="connsiteY0" fmla="*/ 0 h 1064568"/>
              <a:gd name="connsiteX1" fmla="*/ 6858000 w 6858000"/>
              <a:gd name="connsiteY1" fmla="*/ 0 h 1064568"/>
              <a:gd name="connsiteX2" fmla="*/ 6858000 w 6858000"/>
              <a:gd name="connsiteY2" fmla="*/ 1064568 h 1064568"/>
              <a:gd name="connsiteX3" fmla="*/ 0 w 6858000"/>
              <a:gd name="connsiteY3" fmla="*/ 1064568 h 1064568"/>
              <a:gd name="connsiteX4" fmla="*/ 0 w 6858000"/>
              <a:gd name="connsiteY4" fmla="*/ 0 h 1064568"/>
              <a:gd name="connsiteX0" fmla="*/ 0 w 6858000"/>
              <a:gd name="connsiteY0" fmla="*/ 0 h 1361748"/>
              <a:gd name="connsiteX1" fmla="*/ 6858000 w 6858000"/>
              <a:gd name="connsiteY1" fmla="*/ 0 h 1361748"/>
              <a:gd name="connsiteX2" fmla="*/ 6858000 w 6858000"/>
              <a:gd name="connsiteY2" fmla="*/ 1064568 h 1361748"/>
              <a:gd name="connsiteX3" fmla="*/ 0 w 6858000"/>
              <a:gd name="connsiteY3" fmla="*/ 1361748 h 1361748"/>
              <a:gd name="connsiteX4" fmla="*/ 0 w 6858000"/>
              <a:gd name="connsiteY4" fmla="*/ 0 h 13617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58000" h="1361748">
                <a:moveTo>
                  <a:pt x="0" y="0"/>
                </a:moveTo>
                <a:lnTo>
                  <a:pt x="6858000" y="0"/>
                </a:lnTo>
                <a:lnTo>
                  <a:pt x="6858000" y="1064568"/>
                </a:lnTo>
                <a:lnTo>
                  <a:pt x="0" y="1361748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Ellipse 6"/>
          <p:cNvSpPr/>
          <p:nvPr/>
        </p:nvSpPr>
        <p:spPr>
          <a:xfrm>
            <a:off x="135701" y="44624"/>
            <a:ext cx="821388" cy="810420"/>
          </a:xfrm>
          <a:prstGeom prst="ellipse">
            <a:avLst/>
          </a:prstGeom>
          <a:solidFill>
            <a:srgbClr val="00B0F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ZoneTexte 7"/>
          <p:cNvSpPr txBox="1"/>
          <p:nvPr/>
        </p:nvSpPr>
        <p:spPr>
          <a:xfrm rot="20976963">
            <a:off x="118912" y="-2140"/>
            <a:ext cx="8213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28 Days Later" pitchFamily="34" charset="0"/>
              </a:rPr>
              <a:t>CM1</a:t>
            </a:r>
          </a:p>
          <a:p>
            <a:pPr algn="ctr"/>
            <a:r>
              <a:rPr lang="fr-FR" sz="2400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28 Days Later" pitchFamily="34" charset="0"/>
              </a:rPr>
              <a:t>CM2</a:t>
            </a:r>
            <a:endParaRPr lang="fr-FR" sz="2000" dirty="0"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28 Days Later" pitchFamily="34" charset="0"/>
            </a:endParaRPr>
          </a:p>
        </p:txBody>
      </p:sp>
      <p:sp>
        <p:nvSpPr>
          <p:cNvPr id="9" name="Espace réservé du texte 13"/>
          <p:cNvSpPr txBox="1">
            <a:spLocks/>
          </p:cNvSpPr>
          <p:nvPr/>
        </p:nvSpPr>
        <p:spPr>
          <a:xfrm>
            <a:off x="1038224" y="-27384"/>
            <a:ext cx="8867776" cy="610810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defPPr>
              <a:defRPr lang="fr-FR"/>
            </a:defPPr>
            <a:lvl1pPr marL="0" indent="0" algn="l" defTabSz="914400" rtl="0" eaLnBrk="1" latinLnBrk="0" hangingPunct="1">
              <a:buNone/>
              <a:defRPr sz="12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3000" dirty="0" smtClean="0"/>
              <a:t>Tableau des conjugaisons du futur de l’indicatif</a:t>
            </a:r>
            <a:endParaRPr lang="fr-FR" sz="3000" dirty="0"/>
          </a:p>
        </p:txBody>
      </p:sp>
      <p:graphicFrame>
        <p:nvGraphicFramePr>
          <p:cNvPr id="12" name="Tableau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1378069"/>
              </p:ext>
            </p:extLst>
          </p:nvPr>
        </p:nvGraphicFramePr>
        <p:xfrm>
          <a:off x="135701" y="1124744"/>
          <a:ext cx="6354764" cy="4358640"/>
        </p:xfrm>
        <a:graphic>
          <a:graphicData uri="http://schemas.openxmlformats.org/drawingml/2006/table">
            <a:tbl>
              <a:tblPr bandRow="1">
                <a:tableStyleId>{073A0DAA-6AF3-43AB-8588-CEC1D06C72B9}</a:tableStyleId>
              </a:tblPr>
              <a:tblGrid>
                <a:gridCol w="876618"/>
                <a:gridCol w="1226058"/>
                <a:gridCol w="876618"/>
                <a:gridCol w="1151001"/>
                <a:gridCol w="876618"/>
                <a:gridCol w="1347851"/>
              </a:tblGrid>
              <a:tr h="432048">
                <a:tc gridSpan="6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VERBES</a:t>
                      </a:r>
                      <a:r>
                        <a:rPr lang="fr-FR" sz="1600" b="1" baseline="0" dirty="0" smtClean="0"/>
                        <a:t> DU 1</a:t>
                      </a:r>
                      <a:r>
                        <a:rPr lang="fr-FR" sz="1600" b="1" baseline="30000" dirty="0" smtClean="0"/>
                        <a:t>ER</a:t>
                      </a:r>
                      <a:r>
                        <a:rPr lang="fr-FR" sz="1600" b="1" baseline="0" dirty="0" smtClean="0"/>
                        <a:t> GROUPE</a:t>
                      </a:r>
                    </a:p>
                    <a:p>
                      <a:pPr algn="ctr"/>
                      <a:r>
                        <a:rPr lang="fr-FR" sz="1600" b="1" i="1" baseline="0" dirty="0" smtClean="0"/>
                        <a:t>Terminaisons : </a:t>
                      </a:r>
                      <a:r>
                        <a:rPr lang="fr-FR" sz="1600" b="1" i="1" baseline="0" dirty="0" smtClean="0">
                          <a:solidFill>
                            <a:srgbClr val="FF0000"/>
                          </a:solidFill>
                        </a:rPr>
                        <a:t>-ai, -as, -a, -</a:t>
                      </a:r>
                      <a:r>
                        <a:rPr lang="fr-FR" sz="1600" b="1" i="1" baseline="0" dirty="0" err="1" smtClean="0">
                          <a:solidFill>
                            <a:srgbClr val="FF0000"/>
                          </a:solidFill>
                        </a:rPr>
                        <a:t>ons</a:t>
                      </a:r>
                      <a:r>
                        <a:rPr lang="fr-FR" sz="1600" b="1" i="1" baseline="0" dirty="0" smtClean="0">
                          <a:solidFill>
                            <a:srgbClr val="FF0000"/>
                          </a:solidFill>
                        </a:rPr>
                        <a:t>, -</a:t>
                      </a:r>
                      <a:r>
                        <a:rPr lang="fr-FR" sz="1600" b="1" i="1" baseline="0" dirty="0" err="1" smtClean="0">
                          <a:solidFill>
                            <a:srgbClr val="FF0000"/>
                          </a:solidFill>
                        </a:rPr>
                        <a:t>ez</a:t>
                      </a:r>
                      <a:r>
                        <a:rPr lang="fr-FR" sz="1600" b="1" i="1" baseline="0" dirty="0" smtClean="0">
                          <a:solidFill>
                            <a:srgbClr val="FF0000"/>
                          </a:solidFill>
                        </a:rPr>
                        <a:t>, -ont</a:t>
                      </a:r>
                      <a:endParaRPr lang="fr-FR" sz="1600" b="1" i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77232"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Regarder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Manger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2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Conjuguer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2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188720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Je 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Il, elle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Ils, elles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regarder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regarder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regarder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regarder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ons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regarder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ez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regarder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ont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Je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Il, elle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Ils, elles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manger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manger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manger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manger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ons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manger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ez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manger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ont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Je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Il, elle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Ils, elles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conjuguer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conjuguer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conjuguer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conjuguer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ons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conjuguer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ez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conjuguer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ont</a:t>
                      </a:r>
                      <a:endParaRPr lang="fr-FR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Lancer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Payer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Appuyer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841216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Je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Il, elle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Ils, elles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lancer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lancer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lancer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lancer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ons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lancer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ez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lancer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ont</a:t>
                      </a:r>
                      <a:endParaRPr lang="fr-FR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Je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Il, elle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Ils, elles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paier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paier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paier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paier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ons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paier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ez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paier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ont</a:t>
                      </a:r>
                      <a:endParaRPr lang="fr-FR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J’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Il, elle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Ils, elles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appuier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appuier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appuier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appuier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ons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appuier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ez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appuier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ont</a:t>
                      </a:r>
                      <a:endParaRPr lang="fr-FR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7" name="Tableau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2749296"/>
              </p:ext>
            </p:extLst>
          </p:nvPr>
        </p:nvGraphicFramePr>
        <p:xfrm>
          <a:off x="7319960" y="1124744"/>
          <a:ext cx="2385568" cy="4358640"/>
        </p:xfrm>
        <a:graphic>
          <a:graphicData uri="http://schemas.openxmlformats.org/drawingml/2006/table">
            <a:tbl>
              <a:tblPr bandRow="1">
                <a:tableStyleId>{073A0DAA-6AF3-43AB-8588-CEC1D06C72B9}</a:tableStyleId>
              </a:tblPr>
              <a:tblGrid>
                <a:gridCol w="936104"/>
                <a:gridCol w="1449464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VERBES</a:t>
                      </a:r>
                      <a:r>
                        <a:rPr lang="fr-FR" sz="1600" b="1" baseline="0" dirty="0" smtClean="0"/>
                        <a:t> DU 2</a:t>
                      </a:r>
                      <a:r>
                        <a:rPr lang="fr-FR" sz="1600" b="1" baseline="30000" dirty="0" smtClean="0"/>
                        <a:t>ème</a:t>
                      </a:r>
                      <a:r>
                        <a:rPr lang="fr-FR" sz="1600" b="1" baseline="0" dirty="0" smtClean="0"/>
                        <a:t> GROUPE </a:t>
                      </a:r>
                    </a:p>
                    <a:p>
                      <a:pPr algn="ctr"/>
                      <a:r>
                        <a:rPr lang="fr-FR" sz="1600" b="1" i="1" baseline="0" dirty="0" smtClean="0">
                          <a:solidFill>
                            <a:srgbClr val="FF0000"/>
                          </a:solidFill>
                        </a:rPr>
                        <a:t>-ai, -as, -a, -</a:t>
                      </a:r>
                      <a:r>
                        <a:rPr lang="fr-FR" sz="1600" b="1" i="1" baseline="0" dirty="0" err="1" smtClean="0">
                          <a:solidFill>
                            <a:srgbClr val="FF0000"/>
                          </a:solidFill>
                        </a:rPr>
                        <a:t>ons</a:t>
                      </a:r>
                      <a:r>
                        <a:rPr lang="fr-FR" sz="1600" b="1" i="1" baseline="0" dirty="0" smtClean="0">
                          <a:solidFill>
                            <a:srgbClr val="FF0000"/>
                          </a:solidFill>
                        </a:rPr>
                        <a:t>, -</a:t>
                      </a:r>
                      <a:r>
                        <a:rPr lang="fr-FR" sz="1600" b="1" i="1" baseline="0" dirty="0" err="1" smtClean="0">
                          <a:solidFill>
                            <a:srgbClr val="FF0000"/>
                          </a:solidFill>
                        </a:rPr>
                        <a:t>ez</a:t>
                      </a:r>
                      <a:r>
                        <a:rPr lang="fr-FR" sz="1600" b="1" i="1" baseline="0" dirty="0" smtClean="0">
                          <a:solidFill>
                            <a:srgbClr val="FF0000"/>
                          </a:solidFill>
                        </a:rPr>
                        <a:t>, -ont</a:t>
                      </a:r>
                      <a:endParaRPr lang="fr-FR" sz="1600" b="1" i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77232"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Finir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188720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Je 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Il, elle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Ils, elles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finir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finir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finir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finir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ons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finir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ez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finir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ont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Remplir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841216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Je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Il, elle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Ils, elles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remplir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remplir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remplir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remplir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ons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remplir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ez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remplir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ont</a:t>
                      </a:r>
                      <a:endParaRPr lang="fr-FR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11" name="Image 10" descr="Capture d’écran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1" t="12699" r="970" b="12257"/>
          <a:stretch/>
        </p:blipFill>
        <p:spPr>
          <a:xfrm>
            <a:off x="4322921" y="5661248"/>
            <a:ext cx="1260157" cy="1052711"/>
          </a:xfrm>
          <a:prstGeom prst="rect">
            <a:avLst/>
          </a:prstGeom>
        </p:spPr>
      </p:pic>
      <p:pic>
        <p:nvPicPr>
          <p:cNvPr id="13" name="Image 12" descr="Capture d’écran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1" t="12699" r="970" b="12257"/>
          <a:stretch/>
        </p:blipFill>
        <p:spPr>
          <a:xfrm rot="20959932">
            <a:off x="1038224" y="5639494"/>
            <a:ext cx="1260157" cy="1052711"/>
          </a:xfrm>
          <a:prstGeom prst="rect">
            <a:avLst/>
          </a:prstGeom>
        </p:spPr>
      </p:pic>
      <p:pic>
        <p:nvPicPr>
          <p:cNvPr id="14" name="Image 13" descr="Capture d’écran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1" t="12699" r="970" b="12257"/>
          <a:stretch/>
        </p:blipFill>
        <p:spPr>
          <a:xfrm rot="1074172">
            <a:off x="7511966" y="5640129"/>
            <a:ext cx="1101931" cy="920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43533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Tableau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4286691"/>
              </p:ext>
            </p:extLst>
          </p:nvPr>
        </p:nvGraphicFramePr>
        <p:xfrm>
          <a:off x="200472" y="332656"/>
          <a:ext cx="7488832" cy="4358640"/>
        </p:xfrm>
        <a:graphic>
          <a:graphicData uri="http://schemas.openxmlformats.org/drawingml/2006/table">
            <a:tbl>
              <a:tblPr bandRow="1">
                <a:tableStyleId>{073A0DAA-6AF3-43AB-8588-CEC1D06C72B9}</a:tableStyleId>
              </a:tblPr>
              <a:tblGrid>
                <a:gridCol w="720080"/>
                <a:gridCol w="180213"/>
                <a:gridCol w="1027657"/>
                <a:gridCol w="736346"/>
                <a:gridCol w="163947"/>
                <a:gridCol w="989638"/>
                <a:gridCol w="646615"/>
                <a:gridCol w="253678"/>
                <a:gridCol w="903227"/>
                <a:gridCol w="900293"/>
                <a:gridCol w="967138"/>
              </a:tblGrid>
              <a:tr h="432048">
                <a:tc gridSpan="11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VERBES</a:t>
                      </a:r>
                      <a:r>
                        <a:rPr lang="fr-FR" sz="1600" b="1" baseline="0" dirty="0" smtClean="0"/>
                        <a:t> DU 3</a:t>
                      </a:r>
                      <a:r>
                        <a:rPr lang="fr-FR" sz="1600" b="1" baseline="30000" dirty="0" smtClean="0"/>
                        <a:t>ème</a:t>
                      </a:r>
                      <a:r>
                        <a:rPr lang="fr-FR" sz="1600" b="1" baseline="0" dirty="0" smtClean="0"/>
                        <a:t> GROUPE</a:t>
                      </a:r>
                    </a:p>
                    <a:p>
                      <a:pPr algn="ctr"/>
                      <a:r>
                        <a:rPr lang="fr-FR" sz="1600" b="1" i="1" baseline="0" dirty="0" smtClean="0"/>
                        <a:t>Terminaisons : </a:t>
                      </a:r>
                      <a:r>
                        <a:rPr lang="fr-FR" sz="1600" b="1" i="1" baseline="0" dirty="0" smtClean="0">
                          <a:solidFill>
                            <a:srgbClr val="FF0000"/>
                          </a:solidFill>
                        </a:rPr>
                        <a:t>-ai, -as, -a, -</a:t>
                      </a:r>
                      <a:r>
                        <a:rPr lang="fr-FR" sz="1600" b="1" i="1" baseline="0" dirty="0" err="1" smtClean="0">
                          <a:solidFill>
                            <a:srgbClr val="FF0000"/>
                          </a:solidFill>
                        </a:rPr>
                        <a:t>ons</a:t>
                      </a:r>
                      <a:r>
                        <a:rPr lang="fr-FR" sz="1600" b="1" i="1" baseline="0" dirty="0" smtClean="0">
                          <a:solidFill>
                            <a:srgbClr val="FF0000"/>
                          </a:solidFill>
                        </a:rPr>
                        <a:t>, -</a:t>
                      </a:r>
                      <a:r>
                        <a:rPr lang="fr-FR" sz="1600" b="1" i="1" baseline="0" dirty="0" err="1" smtClean="0">
                          <a:solidFill>
                            <a:srgbClr val="FF0000"/>
                          </a:solidFill>
                        </a:rPr>
                        <a:t>ez</a:t>
                      </a:r>
                      <a:r>
                        <a:rPr lang="fr-FR" sz="1600" b="1" i="1" baseline="0" dirty="0" smtClean="0">
                          <a:solidFill>
                            <a:srgbClr val="FF0000"/>
                          </a:solidFill>
                        </a:rPr>
                        <a:t>, -ont</a:t>
                      </a:r>
                      <a:endParaRPr lang="fr-FR" sz="1600" b="1" i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 sz="1200" b="1" i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200" b="1" i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7232">
                <a:tc gridSpan="3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Dire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Faire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sz="12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Voir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sz="12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Partir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200" b="1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188720">
                <a:tc gridSpan="2">
                  <a:txBody>
                    <a:bodyPr/>
                    <a:lstStyle/>
                    <a:p>
                      <a:r>
                        <a:rPr lang="fr-FR" sz="1600" dirty="0" smtClean="0"/>
                        <a:t>Je 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Il, elle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Ils, elles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dir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dir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dir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dir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ons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dir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ez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dir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ont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fr-FR" sz="1600" dirty="0" smtClean="0"/>
                        <a:t>Je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Il, elle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Ils, elles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fer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fer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fer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fer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ons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fer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ez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fer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ont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fr-FR" sz="1600" dirty="0" smtClean="0"/>
                        <a:t>Je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Il, elle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Ils, elles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ver</a:t>
                      </a:r>
                      <a:r>
                        <a:rPr lang="fr-FR" sz="1600" b="1" dirty="0" smtClean="0">
                          <a:solidFill>
                            <a:schemeClr val="tx1"/>
                          </a:solidFill>
                        </a:rPr>
                        <a:t>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ver</a:t>
                      </a:r>
                      <a:r>
                        <a:rPr lang="fr-FR" sz="1600" b="1" dirty="0" smtClean="0">
                          <a:solidFill>
                            <a:schemeClr val="tx1"/>
                          </a:solidFill>
                        </a:rPr>
                        <a:t>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ver</a:t>
                      </a:r>
                      <a:r>
                        <a:rPr lang="fr-FR" sz="1600" b="1" dirty="0" smtClean="0">
                          <a:solidFill>
                            <a:schemeClr val="tx1"/>
                          </a:solidFill>
                        </a:rPr>
                        <a:t>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ver</a:t>
                      </a:r>
                      <a:r>
                        <a:rPr lang="fr-FR" sz="1600" b="1" dirty="0" smtClean="0">
                          <a:solidFill>
                            <a:schemeClr val="tx1"/>
                          </a:solidFill>
                        </a:rPr>
                        <a:t>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ons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ver</a:t>
                      </a:r>
                      <a:r>
                        <a:rPr lang="fr-FR" sz="1600" b="1" dirty="0" smtClean="0">
                          <a:solidFill>
                            <a:schemeClr val="tx1"/>
                          </a:solidFill>
                        </a:rPr>
                        <a:t>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ez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ver</a:t>
                      </a:r>
                      <a:r>
                        <a:rPr lang="fr-FR" sz="1600" b="1" dirty="0" smtClean="0">
                          <a:solidFill>
                            <a:schemeClr val="tx1"/>
                          </a:solidFill>
                        </a:rPr>
                        <a:t>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ont</a:t>
                      </a:r>
                      <a:endParaRPr lang="fr-FR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Je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Il, elle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Ils, elles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partir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partir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partir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partir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ons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partir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ez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partir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ont</a:t>
                      </a:r>
                      <a:endParaRPr lang="fr-FR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 gridSpan="3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Prendre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Venir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Vouloir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Pouvoir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200" b="1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41216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Je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prendr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prendr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prendr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prendr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ons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prendr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ez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prendr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ont</a:t>
                      </a:r>
                      <a:endParaRPr lang="fr-FR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Je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viendr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viendr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viendr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viendr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ons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viendr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ez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viendr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ont</a:t>
                      </a:r>
                      <a:endParaRPr lang="fr-FR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Je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voudr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voudr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voudr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voudr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ons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voudr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ez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voudr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ont</a:t>
                      </a:r>
                      <a:endParaRPr lang="fr-FR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Je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Il, elle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Ils, elles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pour</a:t>
                      </a:r>
                      <a:r>
                        <a:rPr lang="fr-FR" sz="1600" b="1" dirty="0" smtClean="0">
                          <a:solidFill>
                            <a:schemeClr val="tx1"/>
                          </a:solidFill>
                        </a:rPr>
                        <a:t>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pour</a:t>
                      </a:r>
                      <a:r>
                        <a:rPr lang="fr-FR" sz="1600" b="1" dirty="0" smtClean="0">
                          <a:solidFill>
                            <a:schemeClr val="tx1"/>
                          </a:solidFill>
                        </a:rPr>
                        <a:t>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pour</a:t>
                      </a:r>
                      <a:r>
                        <a:rPr lang="fr-FR" sz="1600" b="1" dirty="0" smtClean="0">
                          <a:solidFill>
                            <a:schemeClr val="tx1"/>
                          </a:solidFill>
                        </a:rPr>
                        <a:t>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pour</a:t>
                      </a:r>
                      <a:r>
                        <a:rPr lang="fr-FR" sz="1600" b="1" dirty="0" smtClean="0">
                          <a:solidFill>
                            <a:schemeClr val="tx1"/>
                          </a:solidFill>
                        </a:rPr>
                        <a:t>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ons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pour</a:t>
                      </a:r>
                      <a:r>
                        <a:rPr lang="fr-FR" sz="1600" b="1" dirty="0" smtClean="0">
                          <a:solidFill>
                            <a:schemeClr val="tx1"/>
                          </a:solidFill>
                        </a:rPr>
                        <a:t>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ez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pour</a:t>
                      </a:r>
                      <a:r>
                        <a:rPr lang="fr-FR" sz="1600" b="1" dirty="0" smtClean="0">
                          <a:solidFill>
                            <a:schemeClr val="tx1"/>
                          </a:solidFill>
                        </a:rPr>
                        <a:t>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ont</a:t>
                      </a:r>
                      <a:endParaRPr lang="fr-FR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Tableau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7843431"/>
              </p:ext>
            </p:extLst>
          </p:nvPr>
        </p:nvGraphicFramePr>
        <p:xfrm>
          <a:off x="7880367" y="332656"/>
          <a:ext cx="1897169" cy="6255608"/>
        </p:xfrm>
        <a:graphic>
          <a:graphicData uri="http://schemas.openxmlformats.org/drawingml/2006/table">
            <a:tbl>
              <a:tblPr bandRow="1">
                <a:tableStyleId>{073A0DAA-6AF3-43AB-8588-CEC1D06C72B9}</a:tableStyleId>
              </a:tblPr>
              <a:tblGrid>
                <a:gridCol w="876618"/>
                <a:gridCol w="1020551"/>
              </a:tblGrid>
              <a:tr h="432048"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AUXILIAIRES et VERBE ALLER</a:t>
                      </a:r>
                      <a:endParaRPr lang="fr-FR" sz="1600" b="1" i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77232"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Être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188720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Je 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Il, elle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Ils, elles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ser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ser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ser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ser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ons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ser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ez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ser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ont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42488"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Avoir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200" dirty="0" smtClean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188720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J’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Il, elle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Ils, elles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aur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aur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aur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aur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ons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aur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ez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aur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ont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45720"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Aller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200" dirty="0" smtClean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188720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J’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Il, elle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Ils, elles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ir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ir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ir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ir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ons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ir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ez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ir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ont</a:t>
                      </a:r>
                      <a:endParaRPr lang="fr-FR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2" name="Imag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4808" y="4811837"/>
            <a:ext cx="1642990" cy="1988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11877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"/>
            <a:ext cx="9906000" cy="692696"/>
          </a:xfrm>
          <a:custGeom>
            <a:avLst/>
            <a:gdLst>
              <a:gd name="connsiteX0" fmla="*/ 0 w 6858000"/>
              <a:gd name="connsiteY0" fmla="*/ 0 h 1064568"/>
              <a:gd name="connsiteX1" fmla="*/ 6858000 w 6858000"/>
              <a:gd name="connsiteY1" fmla="*/ 0 h 1064568"/>
              <a:gd name="connsiteX2" fmla="*/ 6858000 w 6858000"/>
              <a:gd name="connsiteY2" fmla="*/ 1064568 h 1064568"/>
              <a:gd name="connsiteX3" fmla="*/ 0 w 6858000"/>
              <a:gd name="connsiteY3" fmla="*/ 1064568 h 1064568"/>
              <a:gd name="connsiteX4" fmla="*/ 0 w 6858000"/>
              <a:gd name="connsiteY4" fmla="*/ 0 h 1064568"/>
              <a:gd name="connsiteX0" fmla="*/ 0 w 6858000"/>
              <a:gd name="connsiteY0" fmla="*/ 0 h 1361748"/>
              <a:gd name="connsiteX1" fmla="*/ 6858000 w 6858000"/>
              <a:gd name="connsiteY1" fmla="*/ 0 h 1361748"/>
              <a:gd name="connsiteX2" fmla="*/ 6858000 w 6858000"/>
              <a:gd name="connsiteY2" fmla="*/ 1064568 h 1361748"/>
              <a:gd name="connsiteX3" fmla="*/ 0 w 6858000"/>
              <a:gd name="connsiteY3" fmla="*/ 1361748 h 1361748"/>
              <a:gd name="connsiteX4" fmla="*/ 0 w 6858000"/>
              <a:gd name="connsiteY4" fmla="*/ 0 h 13617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58000" h="1361748">
                <a:moveTo>
                  <a:pt x="0" y="0"/>
                </a:moveTo>
                <a:lnTo>
                  <a:pt x="6858000" y="0"/>
                </a:lnTo>
                <a:lnTo>
                  <a:pt x="6858000" y="1064568"/>
                </a:lnTo>
                <a:lnTo>
                  <a:pt x="0" y="1361748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Ellipse 6"/>
          <p:cNvSpPr/>
          <p:nvPr/>
        </p:nvSpPr>
        <p:spPr>
          <a:xfrm>
            <a:off x="135701" y="44624"/>
            <a:ext cx="821388" cy="810420"/>
          </a:xfrm>
          <a:prstGeom prst="ellipse">
            <a:avLst/>
          </a:prstGeom>
          <a:solidFill>
            <a:srgbClr val="00B0F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ZoneTexte 7"/>
          <p:cNvSpPr txBox="1"/>
          <p:nvPr/>
        </p:nvSpPr>
        <p:spPr>
          <a:xfrm rot="20976963">
            <a:off x="118912" y="-2140"/>
            <a:ext cx="8213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28 Days Later" pitchFamily="34" charset="0"/>
              </a:rPr>
              <a:t>CM1</a:t>
            </a:r>
          </a:p>
          <a:p>
            <a:pPr algn="ctr"/>
            <a:r>
              <a:rPr lang="fr-FR" sz="2400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28 Days Later" pitchFamily="34" charset="0"/>
              </a:rPr>
              <a:t>CM2</a:t>
            </a:r>
            <a:endParaRPr lang="fr-FR" sz="2000" dirty="0"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28 Days Later" pitchFamily="34" charset="0"/>
            </a:endParaRPr>
          </a:p>
        </p:txBody>
      </p:sp>
      <p:sp>
        <p:nvSpPr>
          <p:cNvPr id="9" name="Espace réservé du texte 13"/>
          <p:cNvSpPr txBox="1">
            <a:spLocks/>
          </p:cNvSpPr>
          <p:nvPr/>
        </p:nvSpPr>
        <p:spPr>
          <a:xfrm>
            <a:off x="1038224" y="-27384"/>
            <a:ext cx="8867776" cy="610810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defPPr>
              <a:defRPr lang="fr-FR"/>
            </a:defPPr>
            <a:lvl1pPr marL="0" indent="0" algn="l" defTabSz="914400" rtl="0" eaLnBrk="1" latinLnBrk="0" hangingPunct="1">
              <a:buNone/>
              <a:defRPr sz="12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2900" dirty="0" smtClean="0"/>
              <a:t>Tableau des conjugaisons du présent du conditionnel</a:t>
            </a:r>
            <a:endParaRPr lang="fr-FR" sz="2900" dirty="0"/>
          </a:p>
        </p:txBody>
      </p:sp>
      <p:graphicFrame>
        <p:nvGraphicFramePr>
          <p:cNvPr id="12" name="Tableau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2306654"/>
              </p:ext>
            </p:extLst>
          </p:nvPr>
        </p:nvGraphicFramePr>
        <p:xfrm>
          <a:off x="135701" y="1124744"/>
          <a:ext cx="6622939" cy="4358640"/>
        </p:xfrm>
        <a:graphic>
          <a:graphicData uri="http://schemas.openxmlformats.org/drawingml/2006/table">
            <a:tbl>
              <a:tblPr bandRow="1">
                <a:tableStyleId>{073A0DAA-6AF3-43AB-8588-CEC1D06C72B9}</a:tableStyleId>
              </a:tblPr>
              <a:tblGrid>
                <a:gridCol w="686161"/>
                <a:gridCol w="1542020"/>
                <a:gridCol w="693909"/>
                <a:gridCol w="1387819"/>
                <a:gridCol w="693909"/>
                <a:gridCol w="1619121"/>
              </a:tblGrid>
              <a:tr h="432048">
                <a:tc gridSpan="6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VERBES</a:t>
                      </a:r>
                      <a:r>
                        <a:rPr lang="fr-FR" sz="1600" b="1" baseline="0" dirty="0" smtClean="0"/>
                        <a:t> DU 1</a:t>
                      </a:r>
                      <a:r>
                        <a:rPr lang="fr-FR" sz="1600" b="1" baseline="30000" dirty="0" smtClean="0"/>
                        <a:t>ER</a:t>
                      </a:r>
                      <a:r>
                        <a:rPr lang="fr-FR" sz="1600" b="1" baseline="0" dirty="0" smtClean="0"/>
                        <a:t> GROUPE</a:t>
                      </a:r>
                    </a:p>
                    <a:p>
                      <a:pPr algn="ctr"/>
                      <a:r>
                        <a:rPr lang="fr-FR" sz="1600" b="1" i="1" baseline="0" dirty="0" smtClean="0"/>
                        <a:t>Terminaisons : </a:t>
                      </a:r>
                      <a:r>
                        <a:rPr lang="fr-FR" sz="1600" b="1" i="1" baseline="0" dirty="0" smtClean="0">
                          <a:solidFill>
                            <a:srgbClr val="FF0000"/>
                          </a:solidFill>
                        </a:rPr>
                        <a:t>-ais, -ais, -ait, -ions, -</a:t>
                      </a:r>
                      <a:r>
                        <a:rPr lang="fr-FR" sz="1600" b="1" i="1" baseline="0" dirty="0" err="1" smtClean="0">
                          <a:solidFill>
                            <a:srgbClr val="FF0000"/>
                          </a:solidFill>
                        </a:rPr>
                        <a:t>iez</a:t>
                      </a:r>
                      <a:r>
                        <a:rPr lang="fr-FR" sz="1600" b="1" i="1" baseline="0" dirty="0" smtClean="0">
                          <a:solidFill>
                            <a:srgbClr val="FF0000"/>
                          </a:solidFill>
                        </a:rPr>
                        <a:t>, -aient</a:t>
                      </a:r>
                      <a:endParaRPr lang="fr-FR" sz="1600" b="1" i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77232"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Regarder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Manger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Conjuguer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188720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Je 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regarder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regarder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regarder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ait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regarder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ions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regarder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iez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regarder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aient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Je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manger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manger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manger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ait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manger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ions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manger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iez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manger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aient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Je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conjuguer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conjuguer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conjuguer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ait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conjuguer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ions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conjuguer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iez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conjuguer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aient</a:t>
                      </a:r>
                      <a:endParaRPr lang="fr-FR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Lancer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Payer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Appuyer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841216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Je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lancer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lancer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lancer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ait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lancer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ions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lancer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iez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lancer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aient</a:t>
                      </a:r>
                      <a:endParaRPr lang="fr-FR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Je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paier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paier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paier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ait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paier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ions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paier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iez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paier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aient</a:t>
                      </a:r>
                      <a:endParaRPr lang="fr-FR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J’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appuier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appuier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appuier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ait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appuier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ions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appuier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iez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appuier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aient</a:t>
                      </a:r>
                      <a:endParaRPr lang="fr-FR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7" name="Tableau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8113424"/>
              </p:ext>
            </p:extLst>
          </p:nvPr>
        </p:nvGraphicFramePr>
        <p:xfrm>
          <a:off x="7319960" y="1124744"/>
          <a:ext cx="2385568" cy="4602480"/>
        </p:xfrm>
        <a:graphic>
          <a:graphicData uri="http://schemas.openxmlformats.org/drawingml/2006/table">
            <a:tbl>
              <a:tblPr bandRow="1">
                <a:tableStyleId>{073A0DAA-6AF3-43AB-8588-CEC1D06C72B9}</a:tableStyleId>
              </a:tblPr>
              <a:tblGrid>
                <a:gridCol w="936104"/>
                <a:gridCol w="1449464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VERBES</a:t>
                      </a:r>
                      <a:r>
                        <a:rPr lang="fr-FR" sz="1600" b="1" baseline="0" dirty="0" smtClean="0"/>
                        <a:t> DU 2</a:t>
                      </a:r>
                      <a:r>
                        <a:rPr lang="fr-FR" sz="1600" b="1" baseline="30000" dirty="0" smtClean="0"/>
                        <a:t>ème</a:t>
                      </a:r>
                      <a:r>
                        <a:rPr lang="fr-FR" sz="1600" b="1" baseline="0" dirty="0" smtClean="0"/>
                        <a:t> GROUPE </a:t>
                      </a:r>
                    </a:p>
                    <a:p>
                      <a:pPr algn="ctr"/>
                      <a:r>
                        <a:rPr lang="fr-FR" sz="1600" b="1" i="1" baseline="0" dirty="0" smtClean="0">
                          <a:solidFill>
                            <a:srgbClr val="FF0000"/>
                          </a:solidFill>
                        </a:rPr>
                        <a:t>-ais, -ais, -ait, </a:t>
                      </a:r>
                    </a:p>
                    <a:p>
                      <a:pPr algn="ctr"/>
                      <a:r>
                        <a:rPr lang="fr-FR" sz="1600" b="1" i="1" baseline="0" dirty="0" smtClean="0">
                          <a:solidFill>
                            <a:srgbClr val="FF0000"/>
                          </a:solidFill>
                        </a:rPr>
                        <a:t>-ions, -</a:t>
                      </a:r>
                      <a:r>
                        <a:rPr lang="fr-FR" sz="1600" b="1" i="1" baseline="0" dirty="0" err="1" smtClean="0">
                          <a:solidFill>
                            <a:srgbClr val="FF0000"/>
                          </a:solidFill>
                        </a:rPr>
                        <a:t>iez</a:t>
                      </a:r>
                      <a:r>
                        <a:rPr lang="fr-FR" sz="1600" b="1" i="1" baseline="0" dirty="0" smtClean="0">
                          <a:solidFill>
                            <a:srgbClr val="FF0000"/>
                          </a:solidFill>
                        </a:rPr>
                        <a:t>, -aient</a:t>
                      </a:r>
                      <a:endParaRPr lang="fr-FR" sz="1600" b="1" i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77232"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Finir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188720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Je 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Il, elle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Ils, elles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finir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finir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finir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ait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finir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ions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finir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iez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finir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aient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Remplir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841216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Je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Il, elle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Ils, elles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remplir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remplir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remplir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ait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remplir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ions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remplir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iez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remplir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aient</a:t>
                      </a:r>
                      <a:endParaRPr lang="fr-FR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15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910701">
            <a:off x="632426" y="5693332"/>
            <a:ext cx="940353" cy="958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8864" y="5676731"/>
            <a:ext cx="940353" cy="958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819942">
            <a:off x="6781108" y="5706804"/>
            <a:ext cx="940353" cy="958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570851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Tableau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1074240"/>
              </p:ext>
            </p:extLst>
          </p:nvPr>
        </p:nvGraphicFramePr>
        <p:xfrm>
          <a:off x="200472" y="332656"/>
          <a:ext cx="7488832" cy="4358640"/>
        </p:xfrm>
        <a:graphic>
          <a:graphicData uri="http://schemas.openxmlformats.org/drawingml/2006/table">
            <a:tbl>
              <a:tblPr bandRow="1">
                <a:tableStyleId>{073A0DAA-6AF3-43AB-8588-CEC1D06C72B9}</a:tableStyleId>
              </a:tblPr>
              <a:tblGrid>
                <a:gridCol w="720080"/>
                <a:gridCol w="1207870"/>
                <a:gridCol w="736346"/>
                <a:gridCol w="1153585"/>
                <a:gridCol w="646615"/>
                <a:gridCol w="1296144"/>
                <a:gridCol w="648072"/>
                <a:gridCol w="1080120"/>
              </a:tblGrid>
              <a:tr h="432048">
                <a:tc gridSpan="8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VERBES</a:t>
                      </a:r>
                      <a:r>
                        <a:rPr lang="fr-FR" sz="1600" b="1" baseline="0" dirty="0" smtClean="0"/>
                        <a:t> DU 3</a:t>
                      </a:r>
                      <a:r>
                        <a:rPr lang="fr-FR" sz="1600" b="1" baseline="30000" dirty="0" smtClean="0"/>
                        <a:t>ème</a:t>
                      </a:r>
                      <a:r>
                        <a:rPr lang="fr-FR" sz="1600" b="1" baseline="0" dirty="0" smtClean="0"/>
                        <a:t> GROUPE</a:t>
                      </a:r>
                    </a:p>
                    <a:p>
                      <a:pPr algn="ctr"/>
                      <a:r>
                        <a:rPr lang="fr-FR" sz="1600" b="1" i="1" baseline="0" dirty="0" smtClean="0"/>
                        <a:t>Terminaisons : </a:t>
                      </a:r>
                      <a:r>
                        <a:rPr lang="fr-FR" sz="1600" b="1" i="1" baseline="0" dirty="0" smtClean="0">
                          <a:solidFill>
                            <a:srgbClr val="FF0000"/>
                          </a:solidFill>
                        </a:rPr>
                        <a:t>-ais, -ais, -ait, -ions, -</a:t>
                      </a:r>
                      <a:r>
                        <a:rPr lang="fr-FR" sz="1600" b="1" i="1" baseline="0" dirty="0" err="1" smtClean="0">
                          <a:solidFill>
                            <a:srgbClr val="FF0000"/>
                          </a:solidFill>
                        </a:rPr>
                        <a:t>iez</a:t>
                      </a:r>
                      <a:r>
                        <a:rPr lang="fr-FR" sz="1600" b="1" i="1" baseline="0" dirty="0" smtClean="0">
                          <a:solidFill>
                            <a:srgbClr val="FF0000"/>
                          </a:solidFill>
                        </a:rPr>
                        <a:t>, -aient</a:t>
                      </a:r>
                      <a:endParaRPr lang="fr-FR" sz="1600" b="1" i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 sz="1200" b="1" i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77232"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Dire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Faire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Voir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Partir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188720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Je 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dir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dir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dir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ait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dir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ions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dir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iez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dir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aient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Je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fer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fer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fer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ait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fer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ions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fer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iez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fer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aient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Je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ver</a:t>
                      </a:r>
                      <a:r>
                        <a:rPr lang="fr-FR" sz="1600" b="1" dirty="0" smtClean="0">
                          <a:solidFill>
                            <a:schemeClr val="tx1"/>
                          </a:solidFill>
                        </a:rPr>
                        <a:t>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ver</a:t>
                      </a:r>
                      <a:r>
                        <a:rPr lang="fr-FR" sz="1600" b="1" dirty="0" smtClean="0">
                          <a:solidFill>
                            <a:schemeClr val="tx1"/>
                          </a:solidFill>
                        </a:rPr>
                        <a:t>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ver</a:t>
                      </a:r>
                      <a:r>
                        <a:rPr lang="fr-FR" sz="1600" b="1" dirty="0" smtClean="0">
                          <a:solidFill>
                            <a:schemeClr val="tx1"/>
                          </a:solidFill>
                        </a:rPr>
                        <a:t>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ait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ver</a:t>
                      </a:r>
                      <a:r>
                        <a:rPr lang="fr-FR" sz="1600" b="1" dirty="0" smtClean="0">
                          <a:solidFill>
                            <a:schemeClr val="tx1"/>
                          </a:solidFill>
                        </a:rPr>
                        <a:t>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ions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ver</a:t>
                      </a:r>
                      <a:r>
                        <a:rPr lang="fr-FR" sz="1600" b="1" dirty="0" smtClean="0">
                          <a:solidFill>
                            <a:schemeClr val="tx1"/>
                          </a:solidFill>
                        </a:rPr>
                        <a:t>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iez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ver</a:t>
                      </a:r>
                      <a:r>
                        <a:rPr lang="fr-FR" sz="1600" b="1" dirty="0" smtClean="0">
                          <a:solidFill>
                            <a:schemeClr val="tx1"/>
                          </a:solidFill>
                        </a:rPr>
                        <a:t>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aient</a:t>
                      </a:r>
                      <a:endParaRPr lang="fr-FR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Je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partir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partir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partir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ait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partir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ions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partir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iez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partir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aient</a:t>
                      </a:r>
                      <a:endParaRPr lang="fr-FR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Prendre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Venir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Vouloir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Pouvoir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841216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Je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prendr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prendr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prendr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ait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prendr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ions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prendr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iez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prendr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aient</a:t>
                      </a:r>
                      <a:endParaRPr lang="fr-FR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Je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viendr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viendr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viendr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ait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viendr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ions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viendr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iez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viendr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aient</a:t>
                      </a:r>
                      <a:endParaRPr lang="fr-FR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Je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voudr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voudr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voudr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ait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voudr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ions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voudr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iez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voudr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aient</a:t>
                      </a:r>
                      <a:endParaRPr lang="fr-FR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Je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pour</a:t>
                      </a:r>
                      <a:r>
                        <a:rPr lang="fr-FR" sz="1600" b="1" dirty="0" smtClean="0">
                          <a:solidFill>
                            <a:schemeClr val="tx1"/>
                          </a:solidFill>
                        </a:rPr>
                        <a:t>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pour</a:t>
                      </a:r>
                      <a:r>
                        <a:rPr lang="fr-FR" sz="1600" b="1" dirty="0" smtClean="0">
                          <a:solidFill>
                            <a:schemeClr val="tx1"/>
                          </a:solidFill>
                        </a:rPr>
                        <a:t>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pour</a:t>
                      </a:r>
                      <a:r>
                        <a:rPr lang="fr-FR" sz="1600" b="1" dirty="0" smtClean="0">
                          <a:solidFill>
                            <a:schemeClr val="tx1"/>
                          </a:solidFill>
                        </a:rPr>
                        <a:t>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ait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pour</a:t>
                      </a:r>
                      <a:r>
                        <a:rPr lang="fr-FR" sz="1600" b="1" dirty="0" smtClean="0">
                          <a:solidFill>
                            <a:schemeClr val="tx1"/>
                          </a:solidFill>
                        </a:rPr>
                        <a:t>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ions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pour</a:t>
                      </a:r>
                      <a:r>
                        <a:rPr lang="fr-FR" sz="1600" b="1" dirty="0" smtClean="0">
                          <a:solidFill>
                            <a:schemeClr val="tx1"/>
                          </a:solidFill>
                        </a:rPr>
                        <a:t>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iez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pour</a:t>
                      </a:r>
                      <a:r>
                        <a:rPr lang="fr-FR" sz="1600" b="1" dirty="0" smtClean="0">
                          <a:solidFill>
                            <a:schemeClr val="tx1"/>
                          </a:solidFill>
                        </a:rPr>
                        <a:t>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aient</a:t>
                      </a:r>
                      <a:endParaRPr lang="fr-FR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Tableau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0122859"/>
              </p:ext>
            </p:extLst>
          </p:nvPr>
        </p:nvGraphicFramePr>
        <p:xfrm>
          <a:off x="7905328" y="332656"/>
          <a:ext cx="1897169" cy="6255608"/>
        </p:xfrm>
        <a:graphic>
          <a:graphicData uri="http://schemas.openxmlformats.org/drawingml/2006/table">
            <a:tbl>
              <a:tblPr bandRow="1">
                <a:tableStyleId>{073A0DAA-6AF3-43AB-8588-CEC1D06C72B9}</a:tableStyleId>
              </a:tblPr>
              <a:tblGrid>
                <a:gridCol w="876618"/>
                <a:gridCol w="1020551"/>
              </a:tblGrid>
              <a:tr h="432048"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AUXILIAIRES et VERBE ALLER</a:t>
                      </a:r>
                      <a:endParaRPr lang="fr-FR" sz="1600" b="1" i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77232"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Être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188720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Je 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Il, elle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Ils, elles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ser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ser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ser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ait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ser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ions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ser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iez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ser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aient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42488"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Avoir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200" dirty="0" smtClean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188720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J’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Il, elle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Ils, elles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aur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aur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aur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ait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aur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ions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aur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iez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aur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aient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45720"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Aller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200" dirty="0" smtClean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188720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J’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Il, elle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Ils, elles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ir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ir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ir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ait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ir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ions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ir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iez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ir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aient</a:t>
                      </a:r>
                      <a:endParaRPr lang="fr-FR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2" name="Imag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4808" y="4811837"/>
            <a:ext cx="1642990" cy="1988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36012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"/>
            <a:ext cx="9906000" cy="692696"/>
          </a:xfrm>
          <a:custGeom>
            <a:avLst/>
            <a:gdLst>
              <a:gd name="connsiteX0" fmla="*/ 0 w 6858000"/>
              <a:gd name="connsiteY0" fmla="*/ 0 h 1064568"/>
              <a:gd name="connsiteX1" fmla="*/ 6858000 w 6858000"/>
              <a:gd name="connsiteY1" fmla="*/ 0 h 1064568"/>
              <a:gd name="connsiteX2" fmla="*/ 6858000 w 6858000"/>
              <a:gd name="connsiteY2" fmla="*/ 1064568 h 1064568"/>
              <a:gd name="connsiteX3" fmla="*/ 0 w 6858000"/>
              <a:gd name="connsiteY3" fmla="*/ 1064568 h 1064568"/>
              <a:gd name="connsiteX4" fmla="*/ 0 w 6858000"/>
              <a:gd name="connsiteY4" fmla="*/ 0 h 1064568"/>
              <a:gd name="connsiteX0" fmla="*/ 0 w 6858000"/>
              <a:gd name="connsiteY0" fmla="*/ 0 h 1361748"/>
              <a:gd name="connsiteX1" fmla="*/ 6858000 w 6858000"/>
              <a:gd name="connsiteY1" fmla="*/ 0 h 1361748"/>
              <a:gd name="connsiteX2" fmla="*/ 6858000 w 6858000"/>
              <a:gd name="connsiteY2" fmla="*/ 1064568 h 1361748"/>
              <a:gd name="connsiteX3" fmla="*/ 0 w 6858000"/>
              <a:gd name="connsiteY3" fmla="*/ 1361748 h 1361748"/>
              <a:gd name="connsiteX4" fmla="*/ 0 w 6858000"/>
              <a:gd name="connsiteY4" fmla="*/ 0 h 13617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58000" h="1361748">
                <a:moveTo>
                  <a:pt x="0" y="0"/>
                </a:moveTo>
                <a:lnTo>
                  <a:pt x="6858000" y="0"/>
                </a:lnTo>
                <a:lnTo>
                  <a:pt x="6858000" y="1064568"/>
                </a:lnTo>
                <a:lnTo>
                  <a:pt x="0" y="1361748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Ellipse 6"/>
          <p:cNvSpPr/>
          <p:nvPr/>
        </p:nvSpPr>
        <p:spPr>
          <a:xfrm>
            <a:off x="135701" y="44624"/>
            <a:ext cx="821388" cy="810420"/>
          </a:xfrm>
          <a:prstGeom prst="ellipse">
            <a:avLst/>
          </a:prstGeom>
          <a:solidFill>
            <a:srgbClr val="00B0F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ZoneTexte 7"/>
          <p:cNvSpPr txBox="1"/>
          <p:nvPr/>
        </p:nvSpPr>
        <p:spPr>
          <a:xfrm rot="20976963">
            <a:off x="118912" y="-2140"/>
            <a:ext cx="8213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28 Days Later" pitchFamily="34" charset="0"/>
              </a:rPr>
              <a:t>CM1</a:t>
            </a:r>
          </a:p>
          <a:p>
            <a:pPr algn="ctr"/>
            <a:r>
              <a:rPr lang="fr-FR" sz="2400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28 Days Later" pitchFamily="34" charset="0"/>
              </a:rPr>
              <a:t>CM2</a:t>
            </a:r>
            <a:endParaRPr lang="fr-FR" sz="2000" dirty="0"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28 Days Later" pitchFamily="34" charset="0"/>
            </a:endParaRPr>
          </a:p>
        </p:txBody>
      </p:sp>
      <p:sp>
        <p:nvSpPr>
          <p:cNvPr id="9" name="Espace réservé du texte 13"/>
          <p:cNvSpPr txBox="1">
            <a:spLocks/>
          </p:cNvSpPr>
          <p:nvPr/>
        </p:nvSpPr>
        <p:spPr>
          <a:xfrm>
            <a:off x="1038224" y="-27384"/>
            <a:ext cx="8867776" cy="610810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defPPr>
              <a:defRPr lang="fr-FR"/>
            </a:defPPr>
            <a:lvl1pPr marL="0" indent="0" algn="l" defTabSz="914400" rtl="0" eaLnBrk="1" latinLnBrk="0" hangingPunct="1">
              <a:buNone/>
              <a:defRPr sz="12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2900" dirty="0" smtClean="0"/>
              <a:t>Tableau des conjugaisons du présent de l’impératif</a:t>
            </a:r>
            <a:endParaRPr lang="fr-FR" sz="2900" dirty="0"/>
          </a:p>
        </p:txBody>
      </p:sp>
      <p:graphicFrame>
        <p:nvGraphicFramePr>
          <p:cNvPr id="12" name="Tableau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4566351"/>
              </p:ext>
            </p:extLst>
          </p:nvPr>
        </p:nvGraphicFramePr>
        <p:xfrm>
          <a:off x="135701" y="1124744"/>
          <a:ext cx="6622939" cy="3505200"/>
        </p:xfrm>
        <a:graphic>
          <a:graphicData uri="http://schemas.openxmlformats.org/drawingml/2006/table">
            <a:tbl>
              <a:tblPr bandRow="1">
                <a:tableStyleId>{073A0DAA-6AF3-43AB-8588-CEC1D06C72B9}</a:tableStyleId>
              </a:tblPr>
              <a:tblGrid>
                <a:gridCol w="686161"/>
                <a:gridCol w="1542020"/>
                <a:gridCol w="693909"/>
                <a:gridCol w="1387819"/>
                <a:gridCol w="693909"/>
                <a:gridCol w="1619121"/>
              </a:tblGrid>
              <a:tr h="432048">
                <a:tc gridSpan="6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VERBES</a:t>
                      </a:r>
                      <a:r>
                        <a:rPr lang="fr-FR" sz="1600" b="1" baseline="0" dirty="0" smtClean="0"/>
                        <a:t> DU 1</a:t>
                      </a:r>
                      <a:r>
                        <a:rPr lang="fr-FR" sz="1600" b="1" baseline="30000" dirty="0" smtClean="0"/>
                        <a:t>ER</a:t>
                      </a:r>
                      <a:r>
                        <a:rPr lang="fr-FR" sz="1600" b="1" baseline="0" dirty="0" smtClean="0"/>
                        <a:t> GROUPE</a:t>
                      </a:r>
                    </a:p>
                    <a:p>
                      <a:pPr algn="ctr"/>
                      <a:r>
                        <a:rPr lang="fr-FR" sz="1600" b="1" i="1" baseline="0" dirty="0" smtClean="0"/>
                        <a:t>Terminaisons : </a:t>
                      </a:r>
                      <a:r>
                        <a:rPr lang="fr-FR" sz="1600" b="1" i="1" baseline="0" dirty="0" smtClean="0">
                          <a:solidFill>
                            <a:srgbClr val="FF0000"/>
                          </a:solidFill>
                        </a:rPr>
                        <a:t>-e, -</a:t>
                      </a:r>
                      <a:r>
                        <a:rPr lang="fr-FR" sz="1600" b="1" i="1" baseline="0" dirty="0" err="1" smtClean="0">
                          <a:solidFill>
                            <a:srgbClr val="FF0000"/>
                          </a:solidFill>
                        </a:rPr>
                        <a:t>ons</a:t>
                      </a:r>
                      <a:r>
                        <a:rPr lang="fr-FR" sz="1600" b="1" i="1" baseline="0" dirty="0" smtClean="0">
                          <a:solidFill>
                            <a:srgbClr val="FF0000"/>
                          </a:solidFill>
                        </a:rPr>
                        <a:t>, -</a:t>
                      </a:r>
                      <a:r>
                        <a:rPr lang="fr-FR" sz="1600" b="1" i="1" baseline="0" dirty="0" err="1" smtClean="0">
                          <a:solidFill>
                            <a:srgbClr val="FF0000"/>
                          </a:solidFill>
                        </a:rPr>
                        <a:t>ez</a:t>
                      </a:r>
                      <a:endParaRPr lang="fr-FR" sz="1600" b="1" i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77232"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Regarder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Manger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Conjuguer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188720">
                <a:tc>
                  <a:txBody>
                    <a:bodyPr/>
                    <a:lstStyle/>
                    <a:p>
                      <a:endParaRPr lang="fr-FR" sz="1600" dirty="0" smtClean="0"/>
                    </a:p>
                    <a:p>
                      <a:endParaRPr lang="fr-FR" sz="1600" dirty="0" smtClean="0"/>
                    </a:p>
                    <a:p>
                      <a:endParaRPr lang="fr-FR" sz="16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600" b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regard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e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regard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ons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regard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ez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600" dirty="0" smtClean="0"/>
                    </a:p>
                    <a:p>
                      <a:endParaRPr lang="fr-FR" sz="16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600" b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mang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e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mang</a:t>
                      </a:r>
                      <a:r>
                        <a:rPr lang="fr-FR" sz="1600" b="1" dirty="0" smtClean="0">
                          <a:solidFill>
                            <a:schemeClr val="tx1"/>
                          </a:solidFill>
                        </a:rPr>
                        <a:t>e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ons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mang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ez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600" dirty="0" smtClean="0"/>
                    </a:p>
                    <a:p>
                      <a:endParaRPr lang="fr-FR" sz="16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600" b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conjugu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e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conjugu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ons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conjugu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ez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Lancer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Payer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Appuyer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841216">
                <a:tc>
                  <a:txBody>
                    <a:bodyPr/>
                    <a:lstStyle/>
                    <a:p>
                      <a:endParaRPr lang="fr-FR" sz="1600" dirty="0" smtClean="0"/>
                    </a:p>
                    <a:p>
                      <a:endParaRPr lang="fr-FR" sz="16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600" b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lanc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e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lan</a:t>
                      </a:r>
                      <a:r>
                        <a:rPr lang="fr-FR" sz="1600" b="1" dirty="0" smtClean="0">
                          <a:solidFill>
                            <a:schemeClr val="tx1"/>
                          </a:solidFill>
                        </a:rPr>
                        <a:t>ç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ons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lanc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ez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600" dirty="0" smtClean="0"/>
                    </a:p>
                    <a:p>
                      <a:endParaRPr lang="fr-FR" sz="1600" dirty="0" smtClean="0"/>
                    </a:p>
                    <a:p>
                      <a:endParaRPr lang="fr-FR" sz="16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600" b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pai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e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pay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ons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pay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ez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600" dirty="0" smtClean="0"/>
                    </a:p>
                    <a:p>
                      <a:endParaRPr lang="fr-FR" sz="16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600" b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appui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e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appuy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ons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appuy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ez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7" name="Tableau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9134002"/>
              </p:ext>
            </p:extLst>
          </p:nvPr>
        </p:nvGraphicFramePr>
        <p:xfrm>
          <a:off x="7319960" y="1124744"/>
          <a:ext cx="2385568" cy="3505200"/>
        </p:xfrm>
        <a:graphic>
          <a:graphicData uri="http://schemas.openxmlformats.org/drawingml/2006/table">
            <a:tbl>
              <a:tblPr bandRow="1">
                <a:tableStyleId>{073A0DAA-6AF3-43AB-8588-CEC1D06C72B9}</a:tableStyleId>
              </a:tblPr>
              <a:tblGrid>
                <a:gridCol w="936104"/>
                <a:gridCol w="1449464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VERBES</a:t>
                      </a:r>
                      <a:r>
                        <a:rPr lang="fr-FR" sz="1600" b="1" baseline="0" dirty="0" smtClean="0"/>
                        <a:t> DU 2</a:t>
                      </a:r>
                      <a:r>
                        <a:rPr lang="fr-FR" sz="1600" b="1" baseline="30000" dirty="0" smtClean="0"/>
                        <a:t>ème</a:t>
                      </a:r>
                      <a:r>
                        <a:rPr lang="fr-FR" sz="1600" b="1" baseline="0" dirty="0" smtClean="0"/>
                        <a:t> GROUPE </a:t>
                      </a:r>
                    </a:p>
                    <a:p>
                      <a:pPr algn="ctr"/>
                      <a:r>
                        <a:rPr lang="fr-FR" sz="1600" b="1" i="1" baseline="0" dirty="0" smtClean="0">
                          <a:solidFill>
                            <a:srgbClr val="FF0000"/>
                          </a:solidFill>
                        </a:rPr>
                        <a:t>-</a:t>
                      </a:r>
                      <a:r>
                        <a:rPr lang="fr-FR" sz="1600" b="1" i="1" baseline="0" dirty="0" err="1" smtClean="0">
                          <a:solidFill>
                            <a:srgbClr val="FF0000"/>
                          </a:solidFill>
                        </a:rPr>
                        <a:t>is</a:t>
                      </a:r>
                      <a:r>
                        <a:rPr lang="fr-FR" sz="1600" b="1" i="1" baseline="0" dirty="0" smtClean="0">
                          <a:solidFill>
                            <a:srgbClr val="FF0000"/>
                          </a:solidFill>
                        </a:rPr>
                        <a:t>, -</a:t>
                      </a:r>
                      <a:r>
                        <a:rPr lang="fr-FR" sz="1600" b="1" i="1" baseline="0" dirty="0" err="1" smtClean="0">
                          <a:solidFill>
                            <a:srgbClr val="FF0000"/>
                          </a:solidFill>
                        </a:rPr>
                        <a:t>issons</a:t>
                      </a:r>
                      <a:r>
                        <a:rPr lang="fr-FR" sz="1600" b="1" i="1" baseline="0" dirty="0" smtClean="0">
                          <a:solidFill>
                            <a:srgbClr val="FF0000"/>
                          </a:solidFill>
                        </a:rPr>
                        <a:t>, -</a:t>
                      </a:r>
                      <a:r>
                        <a:rPr lang="fr-FR" sz="1600" b="1" i="1" baseline="0" dirty="0" err="1" smtClean="0">
                          <a:solidFill>
                            <a:srgbClr val="FF0000"/>
                          </a:solidFill>
                        </a:rPr>
                        <a:t>issez</a:t>
                      </a:r>
                      <a:endParaRPr lang="fr-FR" sz="1600" b="1" i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77232"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Finir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188720">
                <a:tc>
                  <a:txBody>
                    <a:bodyPr/>
                    <a:lstStyle/>
                    <a:p>
                      <a:endParaRPr lang="fr-FR" sz="1600" dirty="0" smtClean="0"/>
                    </a:p>
                    <a:p>
                      <a:endParaRPr lang="fr-FR" sz="1600" dirty="0" smtClean="0"/>
                    </a:p>
                    <a:p>
                      <a:endParaRPr lang="fr-FR" sz="16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600" b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fin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fin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issons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fin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issez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Remplir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841216">
                <a:tc>
                  <a:txBody>
                    <a:bodyPr/>
                    <a:lstStyle/>
                    <a:p>
                      <a:endParaRPr lang="fr-FR" sz="1600" dirty="0" smtClean="0"/>
                    </a:p>
                    <a:p>
                      <a:endParaRPr lang="fr-FR" sz="1600" dirty="0" smtClean="0"/>
                    </a:p>
                    <a:p>
                      <a:endParaRPr lang="fr-FR" sz="16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600" b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rempl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rempl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issons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rempl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issez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15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910701">
            <a:off x="632426" y="5693332"/>
            <a:ext cx="940353" cy="958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8864" y="5676731"/>
            <a:ext cx="940353" cy="958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819942">
            <a:off x="6781108" y="5706804"/>
            <a:ext cx="940353" cy="958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0712176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Tableau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9107024"/>
              </p:ext>
            </p:extLst>
          </p:nvPr>
        </p:nvGraphicFramePr>
        <p:xfrm>
          <a:off x="200472" y="332656"/>
          <a:ext cx="7488832" cy="3505200"/>
        </p:xfrm>
        <a:graphic>
          <a:graphicData uri="http://schemas.openxmlformats.org/drawingml/2006/table">
            <a:tbl>
              <a:tblPr bandRow="1">
                <a:tableStyleId>{073A0DAA-6AF3-43AB-8588-CEC1D06C72B9}</a:tableStyleId>
              </a:tblPr>
              <a:tblGrid>
                <a:gridCol w="720080"/>
                <a:gridCol w="1207870"/>
                <a:gridCol w="736346"/>
                <a:gridCol w="1153585"/>
                <a:gridCol w="646615"/>
                <a:gridCol w="1296144"/>
                <a:gridCol w="648072"/>
                <a:gridCol w="1080120"/>
              </a:tblGrid>
              <a:tr h="432048">
                <a:tc gridSpan="8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VERBES</a:t>
                      </a:r>
                      <a:r>
                        <a:rPr lang="fr-FR" sz="1600" b="1" baseline="0" dirty="0" smtClean="0"/>
                        <a:t> DU 3</a:t>
                      </a:r>
                      <a:r>
                        <a:rPr lang="fr-FR" sz="1600" b="1" baseline="30000" dirty="0" smtClean="0"/>
                        <a:t>ème</a:t>
                      </a:r>
                      <a:r>
                        <a:rPr lang="fr-FR" sz="1600" b="1" baseline="0" dirty="0" smtClean="0"/>
                        <a:t> GROUPE</a:t>
                      </a:r>
                    </a:p>
                    <a:p>
                      <a:pPr algn="ctr"/>
                      <a:r>
                        <a:rPr lang="fr-FR" sz="1600" b="1" i="1" baseline="0" dirty="0" smtClean="0"/>
                        <a:t>Terminaisons : </a:t>
                      </a:r>
                      <a:r>
                        <a:rPr lang="fr-FR" sz="1600" b="1" i="1" baseline="0" dirty="0" smtClean="0">
                          <a:solidFill>
                            <a:srgbClr val="FF0000"/>
                          </a:solidFill>
                        </a:rPr>
                        <a:t>-s, -</a:t>
                      </a:r>
                      <a:r>
                        <a:rPr lang="fr-FR" sz="1600" b="1" i="1" baseline="0" dirty="0" err="1" smtClean="0">
                          <a:solidFill>
                            <a:srgbClr val="FF0000"/>
                          </a:solidFill>
                        </a:rPr>
                        <a:t>ons</a:t>
                      </a:r>
                      <a:r>
                        <a:rPr lang="fr-FR" sz="1600" b="1" i="1" baseline="0" dirty="0" smtClean="0">
                          <a:solidFill>
                            <a:srgbClr val="FF0000"/>
                          </a:solidFill>
                        </a:rPr>
                        <a:t>, -</a:t>
                      </a:r>
                      <a:r>
                        <a:rPr lang="fr-FR" sz="1600" b="1" i="1" baseline="0" dirty="0" err="1" smtClean="0">
                          <a:solidFill>
                            <a:srgbClr val="FF0000"/>
                          </a:solidFill>
                        </a:rPr>
                        <a:t>ez</a:t>
                      </a:r>
                      <a:r>
                        <a:rPr lang="fr-FR" sz="1600" b="1" i="1" baseline="0" dirty="0" smtClean="0">
                          <a:solidFill>
                            <a:srgbClr val="FF0000"/>
                          </a:solidFill>
                        </a:rPr>
                        <a:t>/-es</a:t>
                      </a:r>
                      <a:endParaRPr lang="fr-FR" sz="1600" b="1" i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 sz="1200" b="1" i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77232"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Dire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Faire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Voir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Partir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188720">
                <a:tc>
                  <a:txBody>
                    <a:bodyPr/>
                    <a:lstStyle/>
                    <a:p>
                      <a:endParaRPr lang="fr-FR" sz="1600" dirty="0" smtClean="0"/>
                    </a:p>
                    <a:p>
                      <a:endParaRPr lang="fr-FR" sz="1600" dirty="0" smtClean="0"/>
                    </a:p>
                    <a:p>
                      <a:endParaRPr lang="fr-FR" sz="16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600" b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d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d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isons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d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ites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600" dirty="0" smtClean="0"/>
                    </a:p>
                    <a:p>
                      <a:endParaRPr lang="fr-FR" sz="1600" dirty="0" smtClean="0"/>
                    </a:p>
                    <a:p>
                      <a:endParaRPr lang="fr-FR" sz="16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600" b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fais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ons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fa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ites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600" dirty="0" smtClean="0"/>
                    </a:p>
                    <a:p>
                      <a:endParaRPr lang="fr-FR" sz="1600" dirty="0" smtClean="0"/>
                    </a:p>
                    <a:p>
                      <a:endParaRPr lang="fr-FR" sz="16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600" b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vo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voy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ons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voy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ez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600" dirty="0" smtClean="0"/>
                    </a:p>
                    <a:p>
                      <a:endParaRPr lang="fr-FR" sz="1600" dirty="0" smtClean="0"/>
                    </a:p>
                    <a:p>
                      <a:endParaRPr lang="fr-FR" sz="16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600" b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par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part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ons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part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ez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Prendre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Venir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Vouloir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Pouvoir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841216">
                <a:tc>
                  <a:txBody>
                    <a:bodyPr/>
                    <a:lstStyle/>
                    <a:p>
                      <a:endParaRPr lang="fr-FR" sz="1600" dirty="0" smtClean="0"/>
                    </a:p>
                    <a:p>
                      <a:endParaRPr lang="fr-FR" sz="1600" dirty="0" smtClean="0"/>
                    </a:p>
                    <a:p>
                      <a:endParaRPr lang="fr-FR" sz="16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600" b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prend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pren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ons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pren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ez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600" dirty="0" smtClean="0"/>
                    </a:p>
                    <a:p>
                      <a:endParaRPr lang="fr-FR" sz="1600" dirty="0" smtClean="0"/>
                    </a:p>
                    <a:p>
                      <a:endParaRPr lang="fr-FR" sz="16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600" b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vien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ven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ons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ven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ez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 smtClean="0"/>
                        <a:t>Ne peut</a:t>
                      </a:r>
                      <a:r>
                        <a:rPr lang="fr-FR" sz="1600" baseline="0" dirty="0" smtClean="0"/>
                        <a:t> pas se conjuguer à l’impératif.</a:t>
                      </a:r>
                      <a:endParaRPr lang="fr-FR" sz="1600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600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dirty="0" smtClean="0"/>
                        <a:t>Ne peut</a:t>
                      </a:r>
                      <a:r>
                        <a:rPr lang="fr-FR" sz="1600" baseline="0" dirty="0" smtClean="0"/>
                        <a:t> pas se conjuguer à l’impératif.</a:t>
                      </a:r>
                      <a:endParaRPr lang="fr-FR" sz="1600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600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Tableau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749756"/>
              </p:ext>
            </p:extLst>
          </p:nvPr>
        </p:nvGraphicFramePr>
        <p:xfrm>
          <a:off x="7905328" y="332656"/>
          <a:ext cx="1897169" cy="5158328"/>
        </p:xfrm>
        <a:graphic>
          <a:graphicData uri="http://schemas.openxmlformats.org/drawingml/2006/table">
            <a:tbl>
              <a:tblPr bandRow="1">
                <a:tableStyleId>{073A0DAA-6AF3-43AB-8588-CEC1D06C72B9}</a:tableStyleId>
              </a:tblPr>
              <a:tblGrid>
                <a:gridCol w="876618"/>
                <a:gridCol w="1020551"/>
              </a:tblGrid>
              <a:tr h="432048"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AUXILIAIRES et VERBE ALLER</a:t>
                      </a:r>
                      <a:endParaRPr lang="fr-FR" sz="1600" b="1" i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77232"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Être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188720">
                <a:tc>
                  <a:txBody>
                    <a:bodyPr/>
                    <a:lstStyle/>
                    <a:p>
                      <a:endParaRPr lang="fr-FR" sz="1600" dirty="0" smtClean="0"/>
                    </a:p>
                    <a:p>
                      <a:endParaRPr lang="fr-FR" sz="1600" dirty="0" smtClean="0"/>
                    </a:p>
                    <a:p>
                      <a:endParaRPr lang="fr-FR" sz="16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600" b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soi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soy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ons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soy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ez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42488"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Avoir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200" dirty="0" smtClean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188720">
                <a:tc>
                  <a:txBody>
                    <a:bodyPr/>
                    <a:lstStyle/>
                    <a:p>
                      <a:endParaRPr lang="fr-FR" sz="1600" dirty="0" smtClean="0"/>
                    </a:p>
                    <a:p>
                      <a:endParaRPr lang="fr-FR" sz="1600" dirty="0" smtClean="0"/>
                    </a:p>
                    <a:p>
                      <a:endParaRPr lang="fr-FR" sz="16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600" b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ai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e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ay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ons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ay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ez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45720"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Aller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200" dirty="0" smtClean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188720">
                <a:tc>
                  <a:txBody>
                    <a:bodyPr/>
                    <a:lstStyle/>
                    <a:p>
                      <a:endParaRPr lang="fr-FR" sz="1600" dirty="0" smtClean="0"/>
                    </a:p>
                    <a:p>
                      <a:endParaRPr lang="fr-FR" sz="1600" dirty="0" smtClean="0"/>
                    </a:p>
                    <a:p>
                      <a:endParaRPr lang="fr-FR" sz="16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600" b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va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all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ons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all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ez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2" name="Imag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4808" y="4811837"/>
            <a:ext cx="1642990" cy="1988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11456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Tableau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3605395"/>
              </p:ext>
            </p:extLst>
          </p:nvPr>
        </p:nvGraphicFramePr>
        <p:xfrm>
          <a:off x="200472" y="332656"/>
          <a:ext cx="7548438" cy="4358640"/>
        </p:xfrm>
        <a:graphic>
          <a:graphicData uri="http://schemas.openxmlformats.org/drawingml/2006/table">
            <a:tbl>
              <a:tblPr bandRow="1">
                <a:tableStyleId>{073A0DAA-6AF3-43AB-8588-CEC1D06C72B9}</a:tableStyleId>
              </a:tblPr>
              <a:tblGrid>
                <a:gridCol w="876618"/>
                <a:gridCol w="1000633"/>
                <a:gridCol w="876618"/>
                <a:gridCol w="963613"/>
                <a:gridCol w="876618"/>
                <a:gridCol w="1007745"/>
                <a:gridCol w="876618"/>
                <a:gridCol w="1069975"/>
              </a:tblGrid>
              <a:tr h="432048">
                <a:tc gridSpan="8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VERBES</a:t>
                      </a:r>
                      <a:r>
                        <a:rPr lang="fr-FR" sz="1600" b="1" baseline="0" dirty="0" smtClean="0"/>
                        <a:t> DU 3</a:t>
                      </a:r>
                      <a:r>
                        <a:rPr lang="fr-FR" sz="1600" b="1" baseline="30000" dirty="0" smtClean="0"/>
                        <a:t>ème</a:t>
                      </a:r>
                      <a:r>
                        <a:rPr lang="fr-FR" sz="1600" b="1" baseline="0" dirty="0" smtClean="0"/>
                        <a:t> GROUPE</a:t>
                      </a:r>
                    </a:p>
                    <a:p>
                      <a:pPr algn="ctr"/>
                      <a:r>
                        <a:rPr lang="fr-FR" sz="1600" b="1" i="1" baseline="0" dirty="0" smtClean="0"/>
                        <a:t>Terminaisons : </a:t>
                      </a:r>
                      <a:r>
                        <a:rPr lang="fr-FR" sz="1600" b="1" i="1" baseline="0" dirty="0" smtClean="0">
                          <a:solidFill>
                            <a:srgbClr val="FF0000"/>
                          </a:solidFill>
                        </a:rPr>
                        <a:t>-ais, -ais, -ait, -ions, -</a:t>
                      </a:r>
                      <a:r>
                        <a:rPr lang="fr-FR" sz="1600" b="1" i="1" baseline="0" dirty="0" err="1" smtClean="0">
                          <a:solidFill>
                            <a:srgbClr val="FF0000"/>
                          </a:solidFill>
                        </a:rPr>
                        <a:t>iez</a:t>
                      </a:r>
                      <a:r>
                        <a:rPr lang="fr-FR" sz="1600" b="1" i="1" baseline="0" dirty="0" smtClean="0">
                          <a:solidFill>
                            <a:srgbClr val="FF0000"/>
                          </a:solidFill>
                        </a:rPr>
                        <a:t>, -aient</a:t>
                      </a:r>
                      <a:endParaRPr lang="fr-FR" sz="1600" b="1" i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 sz="1200" b="1" i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200" b="1" i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7232"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Dire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Faire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2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Voir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2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Partir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200" b="1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188720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Je 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Il, elle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Ils, elles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dis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dis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dis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ait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dis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ions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dis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iez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dis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aient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Je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Il, elle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Ils, elles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fais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fais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fais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ait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fais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ions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fais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iez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fais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aient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Je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Il, elle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Ils, elles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voy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voy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voy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ait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voy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ions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voy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iez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voy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aient</a:t>
                      </a:r>
                      <a:endParaRPr lang="fr-FR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Je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Il, elle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Ils, elles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part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part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part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ait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part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ions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part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iez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part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aient</a:t>
                      </a:r>
                      <a:endParaRPr lang="fr-FR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Prendre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Venir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Vouloir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Pouvoir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200" b="1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41216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Je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Il, elle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Ils, elles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pren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pren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pren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ait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pren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ions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pren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iez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pren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aient</a:t>
                      </a:r>
                      <a:endParaRPr lang="fr-FR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Je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Il, elle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Ils, elles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ven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ven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ven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ait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ven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ions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ven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iez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ven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aient</a:t>
                      </a:r>
                      <a:endParaRPr lang="fr-FR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Je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Il, elle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Ils, elles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voul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voul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voul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ait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voul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ions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voul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iez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voul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aient</a:t>
                      </a:r>
                      <a:endParaRPr lang="fr-FR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Je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Il, elle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Ils, elles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pouv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pouv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pouv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ait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pouv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ions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pouv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iez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pouv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aient</a:t>
                      </a:r>
                      <a:endParaRPr lang="fr-FR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Tableau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4651204"/>
              </p:ext>
            </p:extLst>
          </p:nvPr>
        </p:nvGraphicFramePr>
        <p:xfrm>
          <a:off x="7880367" y="332656"/>
          <a:ext cx="1897169" cy="6255608"/>
        </p:xfrm>
        <a:graphic>
          <a:graphicData uri="http://schemas.openxmlformats.org/drawingml/2006/table">
            <a:tbl>
              <a:tblPr bandRow="1">
                <a:tableStyleId>{073A0DAA-6AF3-43AB-8588-CEC1D06C72B9}</a:tableStyleId>
              </a:tblPr>
              <a:tblGrid>
                <a:gridCol w="876618"/>
                <a:gridCol w="1020551"/>
              </a:tblGrid>
              <a:tr h="432048"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AUXILIAIRES et VERBE ALLER</a:t>
                      </a:r>
                      <a:endParaRPr lang="fr-FR" sz="1600" b="1" i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77232"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Être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188720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J’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Il, elle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Ils, elles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ét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ét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ét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ait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ét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ions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ét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iez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ét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aient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42488"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Avoir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200" dirty="0" smtClean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188720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J’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Il, elle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Ils, elles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av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av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av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ait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av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ions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av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iez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av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aient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45720"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Aller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200" dirty="0" smtClean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188720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J’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Il, elle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Ils, elles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all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all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all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ait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all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ions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all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iez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all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aient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2" name="Imag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4808" y="4811837"/>
            <a:ext cx="1642990" cy="1988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30605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"/>
            <a:ext cx="9906000" cy="692696"/>
          </a:xfrm>
          <a:custGeom>
            <a:avLst/>
            <a:gdLst>
              <a:gd name="connsiteX0" fmla="*/ 0 w 6858000"/>
              <a:gd name="connsiteY0" fmla="*/ 0 h 1064568"/>
              <a:gd name="connsiteX1" fmla="*/ 6858000 w 6858000"/>
              <a:gd name="connsiteY1" fmla="*/ 0 h 1064568"/>
              <a:gd name="connsiteX2" fmla="*/ 6858000 w 6858000"/>
              <a:gd name="connsiteY2" fmla="*/ 1064568 h 1064568"/>
              <a:gd name="connsiteX3" fmla="*/ 0 w 6858000"/>
              <a:gd name="connsiteY3" fmla="*/ 1064568 h 1064568"/>
              <a:gd name="connsiteX4" fmla="*/ 0 w 6858000"/>
              <a:gd name="connsiteY4" fmla="*/ 0 h 1064568"/>
              <a:gd name="connsiteX0" fmla="*/ 0 w 6858000"/>
              <a:gd name="connsiteY0" fmla="*/ 0 h 1361748"/>
              <a:gd name="connsiteX1" fmla="*/ 6858000 w 6858000"/>
              <a:gd name="connsiteY1" fmla="*/ 0 h 1361748"/>
              <a:gd name="connsiteX2" fmla="*/ 6858000 w 6858000"/>
              <a:gd name="connsiteY2" fmla="*/ 1064568 h 1361748"/>
              <a:gd name="connsiteX3" fmla="*/ 0 w 6858000"/>
              <a:gd name="connsiteY3" fmla="*/ 1361748 h 1361748"/>
              <a:gd name="connsiteX4" fmla="*/ 0 w 6858000"/>
              <a:gd name="connsiteY4" fmla="*/ 0 h 13617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58000" h="1361748">
                <a:moveTo>
                  <a:pt x="0" y="0"/>
                </a:moveTo>
                <a:lnTo>
                  <a:pt x="6858000" y="0"/>
                </a:lnTo>
                <a:lnTo>
                  <a:pt x="6858000" y="1064568"/>
                </a:lnTo>
                <a:lnTo>
                  <a:pt x="0" y="1361748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Ellipse 6"/>
          <p:cNvSpPr/>
          <p:nvPr/>
        </p:nvSpPr>
        <p:spPr>
          <a:xfrm>
            <a:off x="135701" y="44624"/>
            <a:ext cx="821388" cy="810420"/>
          </a:xfrm>
          <a:prstGeom prst="ellipse">
            <a:avLst/>
          </a:prstGeom>
          <a:solidFill>
            <a:srgbClr val="00B0F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ZoneTexte 7"/>
          <p:cNvSpPr txBox="1"/>
          <p:nvPr/>
        </p:nvSpPr>
        <p:spPr>
          <a:xfrm rot="20976963">
            <a:off x="118912" y="-2140"/>
            <a:ext cx="8213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28 Days Later" pitchFamily="34" charset="0"/>
              </a:rPr>
              <a:t>CM1</a:t>
            </a:r>
          </a:p>
          <a:p>
            <a:pPr algn="ctr"/>
            <a:r>
              <a:rPr lang="fr-FR" sz="2400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28 Days Later" pitchFamily="34" charset="0"/>
              </a:rPr>
              <a:t>CM2</a:t>
            </a:r>
            <a:endParaRPr lang="fr-FR" sz="2000" dirty="0"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28 Days Later" pitchFamily="34" charset="0"/>
            </a:endParaRPr>
          </a:p>
        </p:txBody>
      </p:sp>
      <p:sp>
        <p:nvSpPr>
          <p:cNvPr id="9" name="Espace réservé du texte 13"/>
          <p:cNvSpPr txBox="1">
            <a:spLocks/>
          </p:cNvSpPr>
          <p:nvPr/>
        </p:nvSpPr>
        <p:spPr>
          <a:xfrm>
            <a:off x="1038224" y="-27384"/>
            <a:ext cx="8867776" cy="610810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defPPr>
              <a:defRPr lang="fr-FR"/>
            </a:defPPr>
            <a:lvl1pPr marL="0" indent="0" algn="l" defTabSz="914400" rtl="0" eaLnBrk="1" latinLnBrk="0" hangingPunct="1">
              <a:buNone/>
              <a:defRPr sz="12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2800" dirty="0" smtClean="0"/>
              <a:t>Tableau des conjugaisons du passé composé</a:t>
            </a:r>
            <a:endParaRPr lang="fr-FR" sz="2800" dirty="0"/>
          </a:p>
        </p:txBody>
      </p:sp>
      <p:graphicFrame>
        <p:nvGraphicFramePr>
          <p:cNvPr id="12" name="Tableau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3048008"/>
              </p:ext>
            </p:extLst>
          </p:nvPr>
        </p:nvGraphicFramePr>
        <p:xfrm>
          <a:off x="56456" y="1124744"/>
          <a:ext cx="6328702" cy="4358640"/>
        </p:xfrm>
        <a:graphic>
          <a:graphicData uri="http://schemas.openxmlformats.org/drawingml/2006/table">
            <a:tbl>
              <a:tblPr bandRow="1">
                <a:tableStyleId>{073A0DAA-6AF3-43AB-8588-CEC1D06C72B9}</a:tableStyleId>
              </a:tblPr>
              <a:tblGrid>
                <a:gridCol w="610264"/>
                <a:gridCol w="1387602"/>
                <a:gridCol w="696638"/>
                <a:gridCol w="1399180"/>
                <a:gridCol w="654368"/>
                <a:gridCol w="1580650"/>
              </a:tblGrid>
              <a:tr h="432048">
                <a:tc gridSpan="6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VERBES</a:t>
                      </a:r>
                      <a:r>
                        <a:rPr lang="fr-FR" sz="1600" b="1" baseline="0" dirty="0" smtClean="0"/>
                        <a:t> DU 1</a:t>
                      </a:r>
                      <a:r>
                        <a:rPr lang="fr-FR" sz="1600" b="1" baseline="30000" dirty="0" smtClean="0"/>
                        <a:t>ER</a:t>
                      </a:r>
                      <a:r>
                        <a:rPr lang="fr-FR" sz="1600" b="1" baseline="0" dirty="0" smtClean="0"/>
                        <a:t> GROUPE</a:t>
                      </a:r>
                    </a:p>
                    <a:p>
                      <a:pPr algn="ctr"/>
                      <a:r>
                        <a:rPr lang="fr-FR" sz="1600" b="1" i="1" baseline="0" dirty="0" smtClean="0"/>
                        <a:t>Participe passé : </a:t>
                      </a:r>
                      <a:r>
                        <a:rPr lang="fr-FR" sz="1600" b="1" i="1" baseline="0" dirty="0" smtClean="0">
                          <a:solidFill>
                            <a:srgbClr val="FF0000"/>
                          </a:solidFill>
                        </a:rPr>
                        <a:t>-é</a:t>
                      </a:r>
                      <a:endParaRPr lang="fr-FR" sz="1600" b="1" i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77232"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Regarder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Manger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Conjuguer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188720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J’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ai regard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é</a:t>
                      </a:r>
                    </a:p>
                    <a:p>
                      <a:r>
                        <a:rPr lang="fr-FR" sz="1600" dirty="0" smtClean="0"/>
                        <a:t>as regard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é</a:t>
                      </a:r>
                    </a:p>
                    <a:p>
                      <a:r>
                        <a:rPr lang="fr-FR" sz="1600" dirty="0" smtClean="0"/>
                        <a:t>a regard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é</a:t>
                      </a:r>
                    </a:p>
                    <a:p>
                      <a:r>
                        <a:rPr lang="fr-FR" sz="1600" dirty="0" smtClean="0"/>
                        <a:t>avons regard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é</a:t>
                      </a:r>
                    </a:p>
                    <a:p>
                      <a:r>
                        <a:rPr lang="fr-FR" sz="1600" dirty="0" smtClean="0"/>
                        <a:t>avez regard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é</a:t>
                      </a:r>
                    </a:p>
                    <a:p>
                      <a:r>
                        <a:rPr lang="fr-FR" sz="1600" dirty="0" smtClean="0"/>
                        <a:t>ont regard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é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J’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ai mang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é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 smtClean="0"/>
                        <a:t>as mang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é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 smtClean="0"/>
                        <a:t>a mang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é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 smtClean="0"/>
                        <a:t>avons mang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é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 smtClean="0"/>
                        <a:t>avez mang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é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 smtClean="0"/>
                        <a:t>ont mang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é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J’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ai conjugu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é</a:t>
                      </a:r>
                    </a:p>
                    <a:p>
                      <a:r>
                        <a:rPr lang="fr-FR" sz="1600" dirty="0" smtClean="0"/>
                        <a:t>as conjugu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é</a:t>
                      </a:r>
                    </a:p>
                    <a:p>
                      <a:r>
                        <a:rPr lang="fr-FR" sz="1600" dirty="0" smtClean="0"/>
                        <a:t>a conjugu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é</a:t>
                      </a:r>
                    </a:p>
                    <a:p>
                      <a:r>
                        <a:rPr lang="fr-FR" sz="1600" dirty="0" smtClean="0"/>
                        <a:t>avons conjugu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é</a:t>
                      </a:r>
                    </a:p>
                    <a:p>
                      <a:r>
                        <a:rPr lang="fr-FR" sz="1600" dirty="0" smtClean="0"/>
                        <a:t>avez conjugu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é</a:t>
                      </a:r>
                    </a:p>
                    <a:p>
                      <a:r>
                        <a:rPr lang="fr-FR" sz="1600" dirty="0" smtClean="0"/>
                        <a:t>ont</a:t>
                      </a:r>
                      <a:r>
                        <a:rPr lang="fr-FR" sz="1600" baseline="0" dirty="0" smtClean="0"/>
                        <a:t> </a:t>
                      </a:r>
                      <a:r>
                        <a:rPr lang="fr-FR" sz="1600" dirty="0" smtClean="0"/>
                        <a:t>conjugu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é</a:t>
                      </a:r>
                      <a:endParaRPr lang="fr-FR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Lancer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Payer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Appuyer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841216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J’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ai lan</a:t>
                      </a:r>
                      <a:r>
                        <a:rPr lang="fr-FR" sz="1600" b="0" dirty="0" smtClean="0"/>
                        <a:t>c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é</a:t>
                      </a:r>
                    </a:p>
                    <a:p>
                      <a:r>
                        <a:rPr lang="fr-FR" sz="1600" dirty="0" smtClean="0"/>
                        <a:t>as lan</a:t>
                      </a:r>
                      <a:r>
                        <a:rPr lang="fr-FR" sz="1600" b="0" dirty="0" smtClean="0"/>
                        <a:t>c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é</a:t>
                      </a:r>
                    </a:p>
                    <a:p>
                      <a:r>
                        <a:rPr lang="fr-FR" sz="1600" dirty="0" smtClean="0"/>
                        <a:t>a lan</a:t>
                      </a:r>
                      <a:r>
                        <a:rPr lang="fr-FR" sz="1600" b="0" dirty="0" smtClean="0"/>
                        <a:t>c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é</a:t>
                      </a:r>
                    </a:p>
                    <a:p>
                      <a:r>
                        <a:rPr lang="fr-FR" sz="1600" dirty="0" smtClean="0"/>
                        <a:t>avons lanc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é</a:t>
                      </a:r>
                    </a:p>
                    <a:p>
                      <a:r>
                        <a:rPr lang="fr-FR" sz="1600" dirty="0" smtClean="0"/>
                        <a:t>avez lanc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é</a:t>
                      </a:r>
                    </a:p>
                    <a:p>
                      <a:r>
                        <a:rPr lang="fr-FR" sz="1600" dirty="0" smtClean="0"/>
                        <a:t>ont lan</a:t>
                      </a:r>
                      <a:r>
                        <a:rPr lang="fr-FR" sz="1600" b="0" dirty="0" smtClean="0"/>
                        <a:t>c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é</a:t>
                      </a:r>
                      <a:endParaRPr lang="fr-FR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J’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ai pay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é</a:t>
                      </a:r>
                    </a:p>
                    <a:p>
                      <a:r>
                        <a:rPr lang="fr-FR" sz="1600" dirty="0" smtClean="0"/>
                        <a:t>as pay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é</a:t>
                      </a:r>
                    </a:p>
                    <a:p>
                      <a:r>
                        <a:rPr lang="fr-FR" sz="1600" dirty="0" smtClean="0"/>
                        <a:t>a pay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é</a:t>
                      </a:r>
                    </a:p>
                    <a:p>
                      <a:r>
                        <a:rPr lang="fr-FR" sz="1600" dirty="0" smtClean="0"/>
                        <a:t>avons</a:t>
                      </a:r>
                      <a:r>
                        <a:rPr lang="fr-FR" sz="1600" baseline="0" dirty="0" smtClean="0"/>
                        <a:t> </a:t>
                      </a:r>
                      <a:r>
                        <a:rPr lang="fr-FR" sz="1600" dirty="0" smtClean="0"/>
                        <a:t>pay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é</a:t>
                      </a:r>
                    </a:p>
                    <a:p>
                      <a:r>
                        <a:rPr lang="fr-FR" sz="1600" dirty="0" smtClean="0"/>
                        <a:t>avez pay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é</a:t>
                      </a:r>
                    </a:p>
                    <a:p>
                      <a:r>
                        <a:rPr lang="fr-FR" sz="1600" dirty="0" smtClean="0"/>
                        <a:t>ont pay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é</a:t>
                      </a:r>
                      <a:endParaRPr lang="fr-FR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J’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ai appuy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é</a:t>
                      </a:r>
                    </a:p>
                    <a:p>
                      <a:r>
                        <a:rPr lang="fr-FR" sz="1600" dirty="0" smtClean="0"/>
                        <a:t>as appuy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é</a:t>
                      </a:r>
                    </a:p>
                    <a:p>
                      <a:r>
                        <a:rPr lang="fr-FR" sz="1600" dirty="0" smtClean="0"/>
                        <a:t>a appuy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é</a:t>
                      </a:r>
                    </a:p>
                    <a:p>
                      <a:r>
                        <a:rPr lang="fr-FR" sz="1600" dirty="0" smtClean="0"/>
                        <a:t>avons appuy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é</a:t>
                      </a:r>
                    </a:p>
                    <a:p>
                      <a:r>
                        <a:rPr lang="fr-FR" sz="1600" dirty="0" smtClean="0"/>
                        <a:t>avez appuy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é</a:t>
                      </a:r>
                    </a:p>
                    <a:p>
                      <a:r>
                        <a:rPr lang="fr-FR" sz="1600" dirty="0" smtClean="0"/>
                        <a:t>ont appuy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é</a:t>
                      </a:r>
                      <a:endParaRPr lang="fr-FR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7" name="Tableau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9077954"/>
              </p:ext>
            </p:extLst>
          </p:nvPr>
        </p:nvGraphicFramePr>
        <p:xfrm>
          <a:off x="6907591" y="1124744"/>
          <a:ext cx="2797937" cy="4358640"/>
        </p:xfrm>
        <a:graphic>
          <a:graphicData uri="http://schemas.openxmlformats.org/drawingml/2006/table">
            <a:tbl>
              <a:tblPr bandRow="1">
                <a:tableStyleId>{073A0DAA-6AF3-43AB-8588-CEC1D06C72B9}</a:tableStyleId>
              </a:tblPr>
              <a:tblGrid>
                <a:gridCol w="617177"/>
                <a:gridCol w="2180760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VERBES</a:t>
                      </a:r>
                      <a:r>
                        <a:rPr lang="fr-FR" sz="1600" b="1" baseline="0" dirty="0" smtClean="0"/>
                        <a:t> DU 2</a:t>
                      </a:r>
                      <a:r>
                        <a:rPr lang="fr-FR" sz="1600" b="1" baseline="30000" dirty="0" smtClean="0"/>
                        <a:t>ème</a:t>
                      </a:r>
                      <a:r>
                        <a:rPr lang="fr-FR" sz="1600" b="1" baseline="0" dirty="0" smtClean="0"/>
                        <a:t> GROUPE </a:t>
                      </a:r>
                    </a:p>
                    <a:p>
                      <a:pPr algn="ctr"/>
                      <a:r>
                        <a:rPr lang="fr-FR" sz="1600" b="1" i="1" baseline="0" dirty="0" smtClean="0">
                          <a:solidFill>
                            <a:schemeClr val="tx1"/>
                          </a:solidFill>
                        </a:rPr>
                        <a:t>Participe passé : </a:t>
                      </a:r>
                      <a:r>
                        <a:rPr lang="fr-FR" sz="1600" b="1" i="1" baseline="0" dirty="0" smtClean="0">
                          <a:solidFill>
                            <a:srgbClr val="FF0000"/>
                          </a:solidFill>
                        </a:rPr>
                        <a:t>-i</a:t>
                      </a:r>
                      <a:endParaRPr lang="fr-FR" sz="1600" b="1" i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77232"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Finir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188720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J’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ai fin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</a:t>
                      </a:r>
                    </a:p>
                    <a:p>
                      <a:r>
                        <a:rPr lang="fr-FR" sz="1600" dirty="0" smtClean="0"/>
                        <a:t>as fin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 fin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avons fin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avez fin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ont fin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Remplir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841216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J’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ai rempl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as rempl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 rempl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avons</a:t>
                      </a:r>
                      <a:r>
                        <a:rPr lang="fr-FR" sz="16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rempl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avez rempl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ont rempl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</a:t>
                      </a:r>
                      <a:endParaRPr lang="fr-FR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11" name="Image 10" descr="Capture d’écran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509" r="50000" b="10172"/>
          <a:stretch/>
        </p:blipFill>
        <p:spPr>
          <a:xfrm rot="20781832">
            <a:off x="577436" y="5762762"/>
            <a:ext cx="1105000" cy="956737"/>
          </a:xfrm>
          <a:prstGeom prst="rect">
            <a:avLst/>
          </a:prstGeom>
        </p:spPr>
      </p:pic>
      <p:pic>
        <p:nvPicPr>
          <p:cNvPr id="13" name="Image 12" descr="Capture d’écran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509" r="50000" b="10172"/>
          <a:stretch/>
        </p:blipFill>
        <p:spPr>
          <a:xfrm rot="1269352">
            <a:off x="7032625" y="5704691"/>
            <a:ext cx="1105000" cy="956737"/>
          </a:xfrm>
          <a:prstGeom prst="rect">
            <a:avLst/>
          </a:prstGeom>
        </p:spPr>
      </p:pic>
      <p:pic>
        <p:nvPicPr>
          <p:cNvPr id="14" name="Image 13" descr="Capture d’écran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509" r="50000" b="10172"/>
          <a:stretch/>
        </p:blipFill>
        <p:spPr>
          <a:xfrm>
            <a:off x="4114101" y="5723233"/>
            <a:ext cx="1105000" cy="9567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93835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Tableau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3605395"/>
              </p:ext>
            </p:extLst>
          </p:nvPr>
        </p:nvGraphicFramePr>
        <p:xfrm>
          <a:off x="44415" y="342181"/>
          <a:ext cx="7856218" cy="4358640"/>
        </p:xfrm>
        <a:graphic>
          <a:graphicData uri="http://schemas.openxmlformats.org/drawingml/2006/table">
            <a:tbl>
              <a:tblPr bandRow="1">
                <a:tableStyleId>{073A0DAA-6AF3-43AB-8588-CEC1D06C72B9}</a:tableStyleId>
              </a:tblPr>
              <a:tblGrid>
                <a:gridCol w="654368"/>
                <a:gridCol w="1060260"/>
                <a:gridCol w="654368"/>
                <a:gridCol w="1455674"/>
                <a:gridCol w="654368"/>
                <a:gridCol w="1212342"/>
                <a:gridCol w="654368"/>
                <a:gridCol w="124562"/>
                <a:gridCol w="1385908"/>
              </a:tblGrid>
              <a:tr h="432048">
                <a:tc gridSpan="9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VERBES</a:t>
                      </a:r>
                      <a:r>
                        <a:rPr lang="fr-FR" sz="1600" b="1" baseline="0" dirty="0" smtClean="0"/>
                        <a:t> DU 3</a:t>
                      </a:r>
                      <a:r>
                        <a:rPr lang="fr-FR" sz="1600" b="1" baseline="30000" dirty="0" smtClean="0"/>
                        <a:t>ème</a:t>
                      </a:r>
                      <a:r>
                        <a:rPr lang="fr-FR" sz="1600" b="1" baseline="0" dirty="0" smtClean="0"/>
                        <a:t> GROUPE</a:t>
                      </a:r>
                    </a:p>
                    <a:p>
                      <a:pPr algn="ctr"/>
                      <a:r>
                        <a:rPr lang="fr-FR" sz="1600" b="1" i="1" baseline="0" dirty="0" smtClean="0"/>
                        <a:t>Participe passé : </a:t>
                      </a:r>
                      <a:r>
                        <a:rPr lang="fr-FR" sz="1600" b="1" i="1" baseline="0" dirty="0" smtClean="0">
                          <a:solidFill>
                            <a:srgbClr val="FF0000"/>
                          </a:solidFill>
                        </a:rPr>
                        <a:t>-t, -</a:t>
                      </a:r>
                      <a:r>
                        <a:rPr lang="fr-FR" sz="1600" b="1" i="1" baseline="0" dirty="0" err="1" smtClean="0">
                          <a:solidFill>
                            <a:srgbClr val="FF0000"/>
                          </a:solidFill>
                        </a:rPr>
                        <a:t>is</a:t>
                      </a:r>
                      <a:r>
                        <a:rPr lang="fr-FR" sz="1600" b="1" i="1" baseline="0" dirty="0" smtClean="0">
                          <a:solidFill>
                            <a:srgbClr val="FF0000"/>
                          </a:solidFill>
                        </a:rPr>
                        <a:t>, -u, -i, -é</a:t>
                      </a:r>
                      <a:endParaRPr lang="fr-FR" sz="1600" b="1" i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 sz="1200" b="1" i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77232"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Dire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Faire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Voir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Partir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188720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J’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ai di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as di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 di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avons di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avez di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ont di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J’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ai fai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as fai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 fai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avons fai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avez fai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ont fai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J’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ai v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u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as v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u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 v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u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avons</a:t>
                      </a:r>
                      <a:r>
                        <a:rPr lang="fr-FR" sz="16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v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u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avez v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u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ont v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u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Je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suis</a:t>
                      </a:r>
                      <a:r>
                        <a:rPr lang="fr-FR" sz="16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part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es part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est</a:t>
                      </a:r>
                      <a:r>
                        <a:rPr lang="fr-FR" sz="16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part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sommes part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êtes part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sont part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600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Prendre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Venir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Vouloir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Pouvoir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841216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J’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ai pr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as pr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 pr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avons pr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avez pr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ont pr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is</a:t>
                      </a:r>
                      <a:endParaRPr lang="fr-FR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Je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suis ven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u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es ven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u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est ven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u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0" smtClean="0">
                          <a:solidFill>
                            <a:schemeClr val="tx1"/>
                          </a:solidFill>
                        </a:rPr>
                        <a:t>sommes ven</a:t>
                      </a:r>
                      <a:r>
                        <a:rPr lang="fr-FR" sz="1600" b="1" smtClean="0">
                          <a:solidFill>
                            <a:srgbClr val="FF0000"/>
                          </a:solidFill>
                        </a:rPr>
                        <a:t>us</a:t>
                      </a:r>
                      <a:endParaRPr lang="fr-FR" sz="1600" b="1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êtes ven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us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sont ven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us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J’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ai voul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u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as voul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u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 voul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u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avons voul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u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avez voul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u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ont</a:t>
                      </a:r>
                      <a:r>
                        <a:rPr lang="fr-FR" sz="16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voul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u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fr-FR" sz="1600" dirty="0" smtClean="0"/>
                        <a:t>J’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ai p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u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as p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u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 p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u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avons</a:t>
                      </a:r>
                      <a:r>
                        <a:rPr lang="fr-FR" sz="16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p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u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avez p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u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ont p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u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Tableau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4651204"/>
              </p:ext>
            </p:extLst>
          </p:nvPr>
        </p:nvGraphicFramePr>
        <p:xfrm>
          <a:off x="7829567" y="342181"/>
          <a:ext cx="2025633" cy="6248400"/>
        </p:xfrm>
        <a:graphic>
          <a:graphicData uri="http://schemas.openxmlformats.org/drawingml/2006/table">
            <a:tbl>
              <a:tblPr bandRow="1">
                <a:tableStyleId>{073A0DAA-6AF3-43AB-8588-CEC1D06C72B9}</a:tableStyleId>
              </a:tblPr>
              <a:tblGrid>
                <a:gridCol w="688177"/>
                <a:gridCol w="1337456"/>
              </a:tblGrid>
              <a:tr h="432048"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AUXILIAIRES et VERBE ALLER</a:t>
                      </a:r>
                      <a:endParaRPr lang="fr-FR" sz="1600" b="1" i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77232"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Être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188720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J’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ai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 été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as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 été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 été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avons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 été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avez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 été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ont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 été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2187"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Avoir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188720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J’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ai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 eu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as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 eu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 eu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avons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 eu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avez</a:t>
                      </a:r>
                      <a:r>
                        <a:rPr lang="fr-FR" sz="1600" b="1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eu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ont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 eu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45720"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Aller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188720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J’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suis all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é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es all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é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est all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é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sommes all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és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êtes all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és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sont all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és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2" name="Imag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4808" y="4811837"/>
            <a:ext cx="1642990" cy="1988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30605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8105" y="-26454"/>
            <a:ext cx="9906000" cy="692696"/>
          </a:xfrm>
          <a:custGeom>
            <a:avLst/>
            <a:gdLst>
              <a:gd name="connsiteX0" fmla="*/ 0 w 6858000"/>
              <a:gd name="connsiteY0" fmla="*/ 0 h 1064568"/>
              <a:gd name="connsiteX1" fmla="*/ 6858000 w 6858000"/>
              <a:gd name="connsiteY1" fmla="*/ 0 h 1064568"/>
              <a:gd name="connsiteX2" fmla="*/ 6858000 w 6858000"/>
              <a:gd name="connsiteY2" fmla="*/ 1064568 h 1064568"/>
              <a:gd name="connsiteX3" fmla="*/ 0 w 6858000"/>
              <a:gd name="connsiteY3" fmla="*/ 1064568 h 1064568"/>
              <a:gd name="connsiteX4" fmla="*/ 0 w 6858000"/>
              <a:gd name="connsiteY4" fmla="*/ 0 h 1064568"/>
              <a:gd name="connsiteX0" fmla="*/ 0 w 6858000"/>
              <a:gd name="connsiteY0" fmla="*/ 0 h 1361748"/>
              <a:gd name="connsiteX1" fmla="*/ 6858000 w 6858000"/>
              <a:gd name="connsiteY1" fmla="*/ 0 h 1361748"/>
              <a:gd name="connsiteX2" fmla="*/ 6858000 w 6858000"/>
              <a:gd name="connsiteY2" fmla="*/ 1064568 h 1361748"/>
              <a:gd name="connsiteX3" fmla="*/ 0 w 6858000"/>
              <a:gd name="connsiteY3" fmla="*/ 1361748 h 1361748"/>
              <a:gd name="connsiteX4" fmla="*/ 0 w 6858000"/>
              <a:gd name="connsiteY4" fmla="*/ 0 h 13617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58000" h="1361748">
                <a:moveTo>
                  <a:pt x="0" y="0"/>
                </a:moveTo>
                <a:lnTo>
                  <a:pt x="6858000" y="0"/>
                </a:lnTo>
                <a:lnTo>
                  <a:pt x="6858000" y="1064568"/>
                </a:lnTo>
                <a:lnTo>
                  <a:pt x="0" y="1361748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Ellipse 6"/>
          <p:cNvSpPr/>
          <p:nvPr/>
        </p:nvSpPr>
        <p:spPr>
          <a:xfrm>
            <a:off x="135701" y="44624"/>
            <a:ext cx="821388" cy="810420"/>
          </a:xfrm>
          <a:prstGeom prst="ellipse">
            <a:avLst/>
          </a:prstGeom>
          <a:solidFill>
            <a:srgbClr val="00B0F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ZoneTexte 7"/>
          <p:cNvSpPr txBox="1"/>
          <p:nvPr/>
        </p:nvSpPr>
        <p:spPr>
          <a:xfrm rot="20976963">
            <a:off x="118912" y="-2140"/>
            <a:ext cx="8213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28 Days Later" pitchFamily="34" charset="0"/>
              </a:rPr>
              <a:t>CM1</a:t>
            </a:r>
          </a:p>
          <a:p>
            <a:pPr algn="ctr"/>
            <a:r>
              <a:rPr lang="fr-FR" sz="2400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28 Days Later" pitchFamily="34" charset="0"/>
              </a:rPr>
              <a:t>CM2</a:t>
            </a:r>
            <a:endParaRPr lang="fr-FR" sz="2000" dirty="0"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28 Days Later" pitchFamily="34" charset="0"/>
            </a:endParaRPr>
          </a:p>
        </p:txBody>
      </p:sp>
      <p:sp>
        <p:nvSpPr>
          <p:cNvPr id="9" name="Espace réservé du texte 13"/>
          <p:cNvSpPr txBox="1">
            <a:spLocks/>
          </p:cNvSpPr>
          <p:nvPr/>
        </p:nvSpPr>
        <p:spPr>
          <a:xfrm>
            <a:off x="1038224" y="-27384"/>
            <a:ext cx="8867776" cy="610810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defPPr>
              <a:defRPr lang="fr-FR"/>
            </a:defPPr>
            <a:lvl1pPr marL="0" indent="0" algn="l" defTabSz="914400" rtl="0" eaLnBrk="1" latinLnBrk="0" hangingPunct="1">
              <a:buNone/>
              <a:defRPr sz="12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2800" dirty="0" smtClean="0"/>
              <a:t>Tableau des conjugaisons du plus-que-parfait</a:t>
            </a:r>
            <a:endParaRPr lang="fr-FR" sz="2800" dirty="0"/>
          </a:p>
        </p:txBody>
      </p:sp>
      <p:graphicFrame>
        <p:nvGraphicFramePr>
          <p:cNvPr id="12" name="Tableau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3237132"/>
              </p:ext>
            </p:extLst>
          </p:nvPr>
        </p:nvGraphicFramePr>
        <p:xfrm>
          <a:off x="56456" y="1124744"/>
          <a:ext cx="6696745" cy="4358640"/>
        </p:xfrm>
        <a:graphic>
          <a:graphicData uri="http://schemas.openxmlformats.org/drawingml/2006/table">
            <a:tbl>
              <a:tblPr bandRow="1">
                <a:tableStyleId>{073A0DAA-6AF3-43AB-8588-CEC1D06C72B9}</a:tableStyleId>
              </a:tblPr>
              <a:tblGrid>
                <a:gridCol w="645754"/>
                <a:gridCol w="1468297"/>
                <a:gridCol w="737151"/>
                <a:gridCol w="1480549"/>
                <a:gridCol w="692422"/>
                <a:gridCol w="1672572"/>
              </a:tblGrid>
              <a:tr h="432048">
                <a:tc gridSpan="6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VERBES</a:t>
                      </a:r>
                      <a:r>
                        <a:rPr lang="fr-FR" sz="1600" b="1" baseline="0" dirty="0" smtClean="0"/>
                        <a:t> DU 1</a:t>
                      </a:r>
                      <a:r>
                        <a:rPr lang="fr-FR" sz="1600" b="1" baseline="30000" dirty="0" smtClean="0"/>
                        <a:t>ER</a:t>
                      </a:r>
                      <a:r>
                        <a:rPr lang="fr-FR" sz="1600" b="1" baseline="0" dirty="0" smtClean="0"/>
                        <a:t> GROUPE</a:t>
                      </a:r>
                    </a:p>
                    <a:p>
                      <a:pPr algn="ctr"/>
                      <a:r>
                        <a:rPr lang="fr-FR" sz="1600" b="1" i="1" baseline="0" dirty="0" smtClean="0"/>
                        <a:t>Auxiliaire être ou avoir à l’imparfait + Participe passé : </a:t>
                      </a:r>
                      <a:r>
                        <a:rPr lang="fr-FR" sz="1600" b="1" i="1" baseline="0" dirty="0" smtClean="0">
                          <a:solidFill>
                            <a:srgbClr val="FF0000"/>
                          </a:solidFill>
                        </a:rPr>
                        <a:t>-é</a:t>
                      </a:r>
                      <a:endParaRPr lang="fr-FR" sz="1600" b="1" i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77232"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Regarder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Manger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Conjuguer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188720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J’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avais regard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é</a:t>
                      </a:r>
                    </a:p>
                    <a:p>
                      <a:r>
                        <a:rPr lang="fr-FR" sz="1600" dirty="0" smtClean="0"/>
                        <a:t>avais regard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é</a:t>
                      </a:r>
                    </a:p>
                    <a:p>
                      <a:r>
                        <a:rPr lang="fr-FR" sz="1600" dirty="0" smtClean="0"/>
                        <a:t>avait regard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é</a:t>
                      </a:r>
                    </a:p>
                    <a:p>
                      <a:r>
                        <a:rPr lang="fr-FR" sz="1600" dirty="0" smtClean="0"/>
                        <a:t>avions regard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é</a:t>
                      </a:r>
                    </a:p>
                    <a:p>
                      <a:r>
                        <a:rPr lang="fr-FR" sz="1600" dirty="0" smtClean="0"/>
                        <a:t>aviez regard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é</a:t>
                      </a:r>
                    </a:p>
                    <a:p>
                      <a:r>
                        <a:rPr lang="fr-FR" sz="1600" dirty="0" smtClean="0"/>
                        <a:t>avaient regard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é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J’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avais mang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é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 smtClean="0"/>
                        <a:t>avais mang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é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 smtClean="0"/>
                        <a:t>avait mang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é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 smtClean="0"/>
                        <a:t>avions mang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é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 smtClean="0"/>
                        <a:t>aviez mang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é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 smtClean="0"/>
                        <a:t>avaient mang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é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J’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avais conjugu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é</a:t>
                      </a:r>
                    </a:p>
                    <a:p>
                      <a:r>
                        <a:rPr lang="fr-FR" sz="1600" dirty="0" smtClean="0"/>
                        <a:t>avais conjugu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é</a:t>
                      </a:r>
                    </a:p>
                    <a:p>
                      <a:r>
                        <a:rPr lang="fr-FR" sz="1600" dirty="0" smtClean="0"/>
                        <a:t>avait conjugu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é</a:t>
                      </a:r>
                    </a:p>
                    <a:p>
                      <a:r>
                        <a:rPr lang="fr-FR" sz="1600" dirty="0" smtClean="0"/>
                        <a:t>avions conjugu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é</a:t>
                      </a:r>
                    </a:p>
                    <a:p>
                      <a:r>
                        <a:rPr lang="fr-FR" sz="1600" dirty="0" smtClean="0"/>
                        <a:t>aviez conjugu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é</a:t>
                      </a:r>
                    </a:p>
                    <a:p>
                      <a:r>
                        <a:rPr lang="fr-FR" sz="1600" dirty="0" smtClean="0"/>
                        <a:t>avaient</a:t>
                      </a:r>
                      <a:r>
                        <a:rPr lang="fr-FR" sz="1600" baseline="0" dirty="0" smtClean="0"/>
                        <a:t> </a:t>
                      </a:r>
                      <a:r>
                        <a:rPr lang="fr-FR" sz="1600" dirty="0" smtClean="0"/>
                        <a:t>conjugu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é</a:t>
                      </a:r>
                      <a:endParaRPr lang="fr-FR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Lancer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Payer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Appuyer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841216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J’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avais lan</a:t>
                      </a:r>
                      <a:r>
                        <a:rPr lang="fr-FR" sz="1600" b="0" dirty="0" smtClean="0"/>
                        <a:t>c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é</a:t>
                      </a:r>
                    </a:p>
                    <a:p>
                      <a:r>
                        <a:rPr lang="fr-FR" sz="1600" dirty="0" smtClean="0"/>
                        <a:t>avais lan</a:t>
                      </a:r>
                      <a:r>
                        <a:rPr lang="fr-FR" sz="1600" b="0" dirty="0" smtClean="0"/>
                        <a:t>c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é</a:t>
                      </a:r>
                    </a:p>
                    <a:p>
                      <a:r>
                        <a:rPr lang="fr-FR" sz="1600" dirty="0" smtClean="0"/>
                        <a:t>avait lan</a:t>
                      </a:r>
                      <a:r>
                        <a:rPr lang="fr-FR" sz="1600" b="0" dirty="0" smtClean="0"/>
                        <a:t>c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é</a:t>
                      </a:r>
                    </a:p>
                    <a:p>
                      <a:r>
                        <a:rPr lang="fr-FR" sz="1600" dirty="0" smtClean="0"/>
                        <a:t>avions lanc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é</a:t>
                      </a:r>
                    </a:p>
                    <a:p>
                      <a:r>
                        <a:rPr lang="fr-FR" sz="1600" dirty="0" smtClean="0"/>
                        <a:t>aviez lanc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é</a:t>
                      </a:r>
                    </a:p>
                    <a:p>
                      <a:r>
                        <a:rPr lang="fr-FR" sz="1600" dirty="0" smtClean="0"/>
                        <a:t>avaient lan</a:t>
                      </a:r>
                      <a:r>
                        <a:rPr lang="fr-FR" sz="1600" b="0" dirty="0" smtClean="0"/>
                        <a:t>c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é</a:t>
                      </a:r>
                      <a:endParaRPr lang="fr-FR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J’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avais pay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é</a:t>
                      </a:r>
                    </a:p>
                    <a:p>
                      <a:r>
                        <a:rPr lang="fr-FR" sz="1600" dirty="0" smtClean="0"/>
                        <a:t>avais pay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é</a:t>
                      </a:r>
                    </a:p>
                    <a:p>
                      <a:r>
                        <a:rPr lang="fr-FR" sz="1600" dirty="0" smtClean="0"/>
                        <a:t>avait pay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é</a:t>
                      </a:r>
                    </a:p>
                    <a:p>
                      <a:r>
                        <a:rPr lang="fr-FR" sz="1600" dirty="0" smtClean="0"/>
                        <a:t>avions</a:t>
                      </a:r>
                      <a:r>
                        <a:rPr lang="fr-FR" sz="1600" baseline="0" dirty="0" smtClean="0"/>
                        <a:t> </a:t>
                      </a:r>
                      <a:r>
                        <a:rPr lang="fr-FR" sz="1600" dirty="0" smtClean="0"/>
                        <a:t>pay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é</a:t>
                      </a:r>
                    </a:p>
                    <a:p>
                      <a:r>
                        <a:rPr lang="fr-FR" sz="1600" dirty="0" smtClean="0"/>
                        <a:t>aviez pay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é</a:t>
                      </a:r>
                    </a:p>
                    <a:p>
                      <a:r>
                        <a:rPr lang="fr-FR" sz="1600" dirty="0" smtClean="0"/>
                        <a:t>avaient pay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é</a:t>
                      </a:r>
                      <a:endParaRPr lang="fr-FR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J’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avais appuy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é</a:t>
                      </a:r>
                    </a:p>
                    <a:p>
                      <a:r>
                        <a:rPr lang="fr-FR" sz="1600" dirty="0" smtClean="0"/>
                        <a:t>avais appuy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é</a:t>
                      </a:r>
                    </a:p>
                    <a:p>
                      <a:r>
                        <a:rPr lang="fr-FR" sz="1600" dirty="0" smtClean="0"/>
                        <a:t>avait appuy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é</a:t>
                      </a:r>
                    </a:p>
                    <a:p>
                      <a:r>
                        <a:rPr lang="fr-FR" sz="1600" dirty="0" smtClean="0"/>
                        <a:t>avions appuy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é</a:t>
                      </a:r>
                    </a:p>
                    <a:p>
                      <a:r>
                        <a:rPr lang="fr-FR" sz="1600" dirty="0" smtClean="0"/>
                        <a:t>aviez appuy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é</a:t>
                      </a:r>
                    </a:p>
                    <a:p>
                      <a:r>
                        <a:rPr lang="fr-FR" sz="1600" dirty="0" smtClean="0"/>
                        <a:t>avaient appuy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é</a:t>
                      </a:r>
                      <a:endParaRPr lang="fr-FR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7" name="Tableau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8795952"/>
              </p:ext>
            </p:extLst>
          </p:nvPr>
        </p:nvGraphicFramePr>
        <p:xfrm>
          <a:off x="6907591" y="1124744"/>
          <a:ext cx="2797937" cy="4358640"/>
        </p:xfrm>
        <a:graphic>
          <a:graphicData uri="http://schemas.openxmlformats.org/drawingml/2006/table">
            <a:tbl>
              <a:tblPr bandRow="1">
                <a:tableStyleId>{073A0DAA-6AF3-43AB-8588-CEC1D06C72B9}</a:tableStyleId>
              </a:tblPr>
              <a:tblGrid>
                <a:gridCol w="617177"/>
                <a:gridCol w="2180760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VERBES</a:t>
                      </a:r>
                      <a:r>
                        <a:rPr lang="fr-FR" sz="1600" b="1" baseline="0" dirty="0" smtClean="0"/>
                        <a:t> DU 2</a:t>
                      </a:r>
                      <a:r>
                        <a:rPr lang="fr-FR" sz="1600" b="1" baseline="30000" dirty="0" smtClean="0"/>
                        <a:t>ème</a:t>
                      </a:r>
                      <a:r>
                        <a:rPr lang="fr-FR" sz="1600" b="1" baseline="0" dirty="0" smtClean="0"/>
                        <a:t> GROUPE </a:t>
                      </a:r>
                    </a:p>
                    <a:p>
                      <a:pPr algn="ctr"/>
                      <a:r>
                        <a:rPr lang="fr-FR" sz="1600" b="1" i="1" baseline="0" dirty="0" smtClean="0">
                          <a:solidFill>
                            <a:schemeClr val="tx1"/>
                          </a:solidFill>
                        </a:rPr>
                        <a:t>Participe passé : </a:t>
                      </a:r>
                      <a:r>
                        <a:rPr lang="fr-FR" sz="1600" b="1" i="1" baseline="0" dirty="0" smtClean="0">
                          <a:solidFill>
                            <a:srgbClr val="FF0000"/>
                          </a:solidFill>
                        </a:rPr>
                        <a:t>-i</a:t>
                      </a:r>
                      <a:endParaRPr lang="fr-FR" sz="1600" b="1" i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77232"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Finir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188720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J’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avais fin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</a:t>
                      </a:r>
                    </a:p>
                    <a:p>
                      <a:r>
                        <a:rPr lang="fr-FR" sz="1600" dirty="0" smtClean="0"/>
                        <a:t>avais fin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avait fin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avions fin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aviez fin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avaient fin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Remplir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841216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J’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avais rempl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avais rempl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avait rempl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avions</a:t>
                      </a:r>
                      <a:r>
                        <a:rPr lang="fr-FR" sz="16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rempl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aviez rempl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avaient rempl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</a:t>
                      </a:r>
                      <a:endParaRPr lang="fr-FR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11" name="Image 10" descr="Capture d’écran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509" r="50000" b="10172"/>
          <a:stretch/>
        </p:blipFill>
        <p:spPr>
          <a:xfrm rot="20781832">
            <a:off x="577436" y="5762762"/>
            <a:ext cx="1105000" cy="956737"/>
          </a:xfrm>
          <a:prstGeom prst="rect">
            <a:avLst/>
          </a:prstGeom>
        </p:spPr>
      </p:pic>
      <p:pic>
        <p:nvPicPr>
          <p:cNvPr id="13" name="Image 12" descr="Capture d’écran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509" r="50000" b="10172"/>
          <a:stretch/>
        </p:blipFill>
        <p:spPr>
          <a:xfrm rot="1269352">
            <a:off x="7032625" y="5704691"/>
            <a:ext cx="1105000" cy="956737"/>
          </a:xfrm>
          <a:prstGeom prst="rect">
            <a:avLst/>
          </a:prstGeom>
        </p:spPr>
      </p:pic>
      <p:pic>
        <p:nvPicPr>
          <p:cNvPr id="14" name="Image 13" descr="Capture d’écran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509" r="50000" b="10172"/>
          <a:stretch/>
        </p:blipFill>
        <p:spPr>
          <a:xfrm>
            <a:off x="4114101" y="5723233"/>
            <a:ext cx="1105000" cy="9567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67761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Tableau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9652364"/>
              </p:ext>
            </p:extLst>
          </p:nvPr>
        </p:nvGraphicFramePr>
        <p:xfrm>
          <a:off x="44410" y="349801"/>
          <a:ext cx="8004934" cy="4358640"/>
        </p:xfrm>
        <a:graphic>
          <a:graphicData uri="http://schemas.openxmlformats.org/drawingml/2006/table">
            <a:tbl>
              <a:tblPr bandRow="1">
                <a:tableStyleId>{073A0DAA-6AF3-43AB-8588-CEC1D06C72B9}</a:tableStyleId>
              </a:tblPr>
              <a:tblGrid>
                <a:gridCol w="709530"/>
                <a:gridCol w="1174724"/>
                <a:gridCol w="720080"/>
                <a:gridCol w="1368152"/>
                <a:gridCol w="648072"/>
                <a:gridCol w="1368152"/>
                <a:gridCol w="648072"/>
                <a:gridCol w="1368152"/>
              </a:tblGrid>
              <a:tr h="432048">
                <a:tc gridSpan="8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VERBES</a:t>
                      </a:r>
                      <a:r>
                        <a:rPr lang="fr-FR" sz="1600" b="1" baseline="0" dirty="0" smtClean="0"/>
                        <a:t> DU 3</a:t>
                      </a:r>
                      <a:r>
                        <a:rPr lang="fr-FR" sz="1600" b="1" baseline="30000" dirty="0" smtClean="0"/>
                        <a:t>ème</a:t>
                      </a:r>
                      <a:r>
                        <a:rPr lang="fr-FR" sz="1600" b="1" baseline="0" dirty="0" smtClean="0"/>
                        <a:t> GROUPE</a:t>
                      </a:r>
                    </a:p>
                    <a:p>
                      <a:pPr algn="ctr"/>
                      <a:r>
                        <a:rPr lang="fr-FR" sz="1600" b="1" i="1" baseline="0" dirty="0" smtClean="0"/>
                        <a:t>Auxiliaire être ou avoir à l’imparfait + Participe passé : </a:t>
                      </a:r>
                      <a:r>
                        <a:rPr lang="fr-FR" sz="1600" b="1" i="1" baseline="0" dirty="0" smtClean="0">
                          <a:solidFill>
                            <a:srgbClr val="FF0000"/>
                          </a:solidFill>
                        </a:rPr>
                        <a:t>-t, -</a:t>
                      </a:r>
                      <a:r>
                        <a:rPr lang="fr-FR" sz="1600" b="1" i="1" baseline="0" dirty="0" err="1" smtClean="0">
                          <a:solidFill>
                            <a:srgbClr val="FF0000"/>
                          </a:solidFill>
                        </a:rPr>
                        <a:t>is</a:t>
                      </a:r>
                      <a:r>
                        <a:rPr lang="fr-FR" sz="1600" b="1" i="1" baseline="0" dirty="0" smtClean="0">
                          <a:solidFill>
                            <a:srgbClr val="FF0000"/>
                          </a:solidFill>
                        </a:rPr>
                        <a:t>, -u, -i, -é</a:t>
                      </a:r>
                      <a:endParaRPr lang="fr-FR" sz="1600" b="1" i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 sz="1200" b="1" i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77232"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Dire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Faire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Voir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Partir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188720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J’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avais di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avais</a:t>
                      </a:r>
                      <a:r>
                        <a:rPr lang="fr-FR" sz="1600" b="0" baseline="0" dirty="0" smtClean="0">
                          <a:solidFill>
                            <a:schemeClr val="tx1"/>
                          </a:solidFill>
                        </a:rPr>
                        <a:t> di</a:t>
                      </a:r>
                      <a:r>
                        <a:rPr lang="fr-FR" sz="1600" b="1" baseline="0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</a:p>
                    <a:p>
                      <a:r>
                        <a:rPr lang="fr-FR" sz="1600" b="0" baseline="0" dirty="0" smtClean="0">
                          <a:solidFill>
                            <a:schemeClr val="tx1"/>
                          </a:solidFill>
                        </a:rPr>
                        <a:t>avait di</a:t>
                      </a:r>
                      <a:r>
                        <a:rPr lang="fr-FR" sz="1600" b="1" baseline="0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</a:p>
                    <a:p>
                      <a:r>
                        <a:rPr lang="fr-FR" sz="1600" b="0" baseline="0" dirty="0" smtClean="0">
                          <a:solidFill>
                            <a:schemeClr val="tx1"/>
                          </a:solidFill>
                        </a:rPr>
                        <a:t>avions di</a:t>
                      </a:r>
                      <a:r>
                        <a:rPr lang="fr-FR" sz="1600" b="1" baseline="0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</a:p>
                    <a:p>
                      <a:r>
                        <a:rPr lang="fr-FR" sz="1600" b="0" baseline="0" dirty="0" smtClean="0">
                          <a:solidFill>
                            <a:schemeClr val="tx1"/>
                          </a:solidFill>
                        </a:rPr>
                        <a:t>aviez di</a:t>
                      </a:r>
                      <a:r>
                        <a:rPr lang="fr-FR" sz="1600" b="1" baseline="0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</a:p>
                    <a:p>
                      <a:r>
                        <a:rPr lang="fr-FR" sz="1600" b="0" baseline="0" dirty="0" smtClean="0">
                          <a:solidFill>
                            <a:schemeClr val="tx1"/>
                          </a:solidFill>
                        </a:rPr>
                        <a:t>avaient di</a:t>
                      </a:r>
                      <a:r>
                        <a:rPr lang="fr-FR" sz="1600" b="1" baseline="0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  <a:endParaRPr lang="fr-FR" sz="1600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J’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avais fai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avais fai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avait fai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avions</a:t>
                      </a:r>
                      <a:r>
                        <a:rPr lang="fr-FR" sz="1600" b="0" baseline="0" dirty="0" smtClean="0">
                          <a:solidFill>
                            <a:schemeClr val="tx1"/>
                          </a:solidFill>
                        </a:rPr>
                        <a:t> fai</a:t>
                      </a:r>
                      <a:r>
                        <a:rPr lang="fr-FR" sz="1600" b="1" baseline="0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</a:p>
                    <a:p>
                      <a:r>
                        <a:rPr lang="fr-FR" sz="1600" b="0" baseline="0" dirty="0" smtClean="0">
                          <a:solidFill>
                            <a:schemeClr val="tx1"/>
                          </a:solidFill>
                        </a:rPr>
                        <a:t>aviez fai</a:t>
                      </a:r>
                      <a:r>
                        <a:rPr lang="fr-FR" sz="1600" b="1" baseline="0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</a:p>
                    <a:p>
                      <a:r>
                        <a:rPr lang="fr-FR" sz="1600" b="0" baseline="0" dirty="0" smtClean="0">
                          <a:solidFill>
                            <a:schemeClr val="tx1"/>
                          </a:solidFill>
                        </a:rPr>
                        <a:t>avaient fai</a:t>
                      </a:r>
                      <a:r>
                        <a:rPr lang="fr-FR" sz="1600" b="1" baseline="0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  <a:endParaRPr lang="fr-FR" sz="1600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J’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avais v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u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avais v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u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avait v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u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avions v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u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aviez v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u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avaient</a:t>
                      </a:r>
                      <a:r>
                        <a:rPr lang="fr-FR" sz="1600" b="0" baseline="0" dirty="0" smtClean="0">
                          <a:solidFill>
                            <a:schemeClr val="tx1"/>
                          </a:solidFill>
                        </a:rPr>
                        <a:t> v</a:t>
                      </a:r>
                      <a:r>
                        <a:rPr lang="fr-FR" sz="1600" b="1" baseline="0" dirty="0" smtClean="0">
                          <a:solidFill>
                            <a:srgbClr val="FF0000"/>
                          </a:solidFill>
                        </a:rPr>
                        <a:t>u</a:t>
                      </a:r>
                      <a:endParaRPr lang="fr-FR" sz="1600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J’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étais part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étais</a:t>
                      </a:r>
                      <a:r>
                        <a:rPr lang="fr-FR" sz="1600" b="0" baseline="0" dirty="0" smtClean="0">
                          <a:solidFill>
                            <a:schemeClr val="tx1"/>
                          </a:solidFill>
                        </a:rPr>
                        <a:t> part</a:t>
                      </a:r>
                      <a:r>
                        <a:rPr lang="fr-FR" sz="1600" b="1" baseline="0" dirty="0" smtClean="0">
                          <a:solidFill>
                            <a:srgbClr val="FF0000"/>
                          </a:solidFill>
                        </a:rPr>
                        <a:t>i</a:t>
                      </a:r>
                    </a:p>
                    <a:p>
                      <a:r>
                        <a:rPr lang="fr-FR" sz="1600" b="0" baseline="0" dirty="0" smtClean="0">
                          <a:solidFill>
                            <a:schemeClr val="tx1"/>
                          </a:solidFill>
                        </a:rPr>
                        <a:t>était part</a:t>
                      </a:r>
                      <a:r>
                        <a:rPr lang="fr-FR" sz="1600" b="1" baseline="0" dirty="0" smtClean="0">
                          <a:solidFill>
                            <a:srgbClr val="FF0000"/>
                          </a:solidFill>
                        </a:rPr>
                        <a:t>i</a:t>
                      </a:r>
                    </a:p>
                    <a:p>
                      <a:r>
                        <a:rPr lang="fr-FR" sz="1600" b="0" baseline="0" dirty="0" smtClean="0">
                          <a:solidFill>
                            <a:schemeClr val="tx1"/>
                          </a:solidFill>
                        </a:rPr>
                        <a:t>étions part</a:t>
                      </a:r>
                      <a:r>
                        <a:rPr lang="fr-FR" sz="1600" b="1" baseline="0" dirty="0" smtClean="0">
                          <a:solidFill>
                            <a:srgbClr val="FF0000"/>
                          </a:solidFill>
                        </a:rPr>
                        <a:t>is</a:t>
                      </a:r>
                    </a:p>
                    <a:p>
                      <a:r>
                        <a:rPr lang="fr-FR" sz="1600" b="0" baseline="0" dirty="0" smtClean="0">
                          <a:solidFill>
                            <a:schemeClr val="tx1"/>
                          </a:solidFill>
                        </a:rPr>
                        <a:t>étiez part</a:t>
                      </a:r>
                      <a:r>
                        <a:rPr lang="fr-FR" sz="1600" b="1" baseline="0" dirty="0" smtClean="0">
                          <a:solidFill>
                            <a:srgbClr val="FF0000"/>
                          </a:solidFill>
                        </a:rPr>
                        <a:t>is</a:t>
                      </a:r>
                    </a:p>
                    <a:p>
                      <a:r>
                        <a:rPr lang="fr-FR" sz="1600" b="0" baseline="0" dirty="0" smtClean="0">
                          <a:solidFill>
                            <a:schemeClr val="tx1"/>
                          </a:solidFill>
                        </a:rPr>
                        <a:t>étaient part</a:t>
                      </a:r>
                      <a:r>
                        <a:rPr lang="fr-FR" sz="1600" b="1" baseline="0" dirty="0" smtClean="0">
                          <a:solidFill>
                            <a:srgbClr val="FF0000"/>
                          </a:solidFill>
                        </a:rPr>
                        <a:t>is</a:t>
                      </a:r>
                      <a:endParaRPr lang="fr-FR" sz="1600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Prendre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Venir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Vouloir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Pouvoir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841216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J’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avais pr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avais</a:t>
                      </a:r>
                      <a:r>
                        <a:rPr lang="fr-FR" sz="1600" b="0" baseline="0" dirty="0" smtClean="0">
                          <a:solidFill>
                            <a:schemeClr val="tx1"/>
                          </a:solidFill>
                        </a:rPr>
                        <a:t> pr</a:t>
                      </a:r>
                      <a:r>
                        <a:rPr lang="fr-FR" sz="1600" b="1" baseline="0" dirty="0" smtClean="0">
                          <a:solidFill>
                            <a:srgbClr val="FF0000"/>
                          </a:solidFill>
                        </a:rPr>
                        <a:t>is</a:t>
                      </a:r>
                    </a:p>
                    <a:p>
                      <a:r>
                        <a:rPr lang="fr-FR" sz="1600" b="0" baseline="0" dirty="0" smtClean="0">
                          <a:solidFill>
                            <a:schemeClr val="tx1"/>
                          </a:solidFill>
                        </a:rPr>
                        <a:t>avait pr</a:t>
                      </a:r>
                      <a:r>
                        <a:rPr lang="fr-FR" sz="1600" b="1" baseline="0" dirty="0" smtClean="0">
                          <a:solidFill>
                            <a:srgbClr val="FF0000"/>
                          </a:solidFill>
                        </a:rPr>
                        <a:t>is</a:t>
                      </a:r>
                    </a:p>
                    <a:p>
                      <a:r>
                        <a:rPr lang="fr-FR" sz="1600" b="0" baseline="0" dirty="0" smtClean="0">
                          <a:solidFill>
                            <a:schemeClr val="tx1"/>
                          </a:solidFill>
                        </a:rPr>
                        <a:t>avions pr</a:t>
                      </a:r>
                      <a:r>
                        <a:rPr lang="fr-FR" sz="1600" b="1" baseline="0" dirty="0" smtClean="0">
                          <a:solidFill>
                            <a:srgbClr val="FF0000"/>
                          </a:solidFill>
                        </a:rPr>
                        <a:t>is</a:t>
                      </a:r>
                    </a:p>
                    <a:p>
                      <a:r>
                        <a:rPr lang="fr-FR" sz="1600" b="0" baseline="0" dirty="0" smtClean="0">
                          <a:solidFill>
                            <a:schemeClr val="tx1"/>
                          </a:solidFill>
                        </a:rPr>
                        <a:t>aviez pr</a:t>
                      </a:r>
                      <a:r>
                        <a:rPr lang="fr-FR" sz="1600" b="1" baseline="0" dirty="0" smtClean="0">
                          <a:solidFill>
                            <a:srgbClr val="FF0000"/>
                          </a:solidFill>
                        </a:rPr>
                        <a:t>is</a:t>
                      </a:r>
                    </a:p>
                    <a:p>
                      <a:r>
                        <a:rPr lang="fr-FR" sz="1600" b="0" baseline="0" dirty="0" smtClean="0">
                          <a:solidFill>
                            <a:schemeClr val="tx1"/>
                          </a:solidFill>
                        </a:rPr>
                        <a:t>avaient pr</a:t>
                      </a:r>
                      <a:r>
                        <a:rPr lang="fr-FR" sz="1600" b="1" baseline="0" dirty="0" smtClean="0">
                          <a:solidFill>
                            <a:srgbClr val="FF0000"/>
                          </a:solidFill>
                        </a:rPr>
                        <a:t>is</a:t>
                      </a:r>
                      <a:endParaRPr lang="fr-FR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J’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étais ven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u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étais</a:t>
                      </a:r>
                      <a:r>
                        <a:rPr lang="fr-FR" sz="1600" b="0" baseline="0" dirty="0" smtClean="0">
                          <a:solidFill>
                            <a:schemeClr val="tx1"/>
                          </a:solidFill>
                        </a:rPr>
                        <a:t> ven</a:t>
                      </a:r>
                      <a:r>
                        <a:rPr lang="fr-FR" sz="1600" b="1" baseline="0" dirty="0" smtClean="0">
                          <a:solidFill>
                            <a:srgbClr val="FF0000"/>
                          </a:solidFill>
                        </a:rPr>
                        <a:t>u</a:t>
                      </a:r>
                    </a:p>
                    <a:p>
                      <a:r>
                        <a:rPr lang="fr-FR" sz="1600" b="0" baseline="0" dirty="0" smtClean="0">
                          <a:solidFill>
                            <a:schemeClr val="tx1"/>
                          </a:solidFill>
                        </a:rPr>
                        <a:t>était ven</a:t>
                      </a:r>
                      <a:r>
                        <a:rPr lang="fr-FR" sz="1600" b="1" baseline="0" dirty="0" smtClean="0">
                          <a:solidFill>
                            <a:srgbClr val="FF0000"/>
                          </a:solidFill>
                        </a:rPr>
                        <a:t>u</a:t>
                      </a:r>
                    </a:p>
                    <a:p>
                      <a:r>
                        <a:rPr lang="fr-FR" sz="1600" b="0" baseline="0" dirty="0" smtClean="0">
                          <a:solidFill>
                            <a:schemeClr val="tx1"/>
                          </a:solidFill>
                        </a:rPr>
                        <a:t>étions ven</a:t>
                      </a:r>
                      <a:r>
                        <a:rPr lang="fr-FR" sz="1600" b="1" baseline="0" dirty="0" smtClean="0">
                          <a:solidFill>
                            <a:srgbClr val="FF0000"/>
                          </a:solidFill>
                        </a:rPr>
                        <a:t>us</a:t>
                      </a:r>
                    </a:p>
                    <a:p>
                      <a:r>
                        <a:rPr lang="fr-FR" sz="1600" b="0" baseline="0" dirty="0" smtClean="0">
                          <a:solidFill>
                            <a:schemeClr val="tx1"/>
                          </a:solidFill>
                        </a:rPr>
                        <a:t>étiez ven</a:t>
                      </a:r>
                      <a:r>
                        <a:rPr lang="fr-FR" sz="1600" b="1" baseline="0" dirty="0" smtClean="0">
                          <a:solidFill>
                            <a:srgbClr val="FF0000"/>
                          </a:solidFill>
                        </a:rPr>
                        <a:t>us</a:t>
                      </a:r>
                    </a:p>
                    <a:p>
                      <a:r>
                        <a:rPr lang="fr-FR" sz="1600" b="0" baseline="0" dirty="0" smtClean="0">
                          <a:solidFill>
                            <a:schemeClr val="tx1"/>
                          </a:solidFill>
                        </a:rPr>
                        <a:t>étaient ven</a:t>
                      </a:r>
                      <a:r>
                        <a:rPr lang="fr-FR" sz="1600" b="1" baseline="0" dirty="0" smtClean="0">
                          <a:solidFill>
                            <a:srgbClr val="FF0000"/>
                          </a:solidFill>
                        </a:rPr>
                        <a:t>us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J’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avais voul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u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avais voul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u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avait voul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u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avions voul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u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aviez voul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u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avaient voul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u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J’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avais p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u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avais p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u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avait p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u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avions p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u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aviez p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u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avaient p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u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Tableau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1781359"/>
              </p:ext>
            </p:extLst>
          </p:nvPr>
        </p:nvGraphicFramePr>
        <p:xfrm>
          <a:off x="7986902" y="346511"/>
          <a:ext cx="1875961" cy="6248400"/>
        </p:xfrm>
        <a:graphic>
          <a:graphicData uri="http://schemas.openxmlformats.org/drawingml/2006/table">
            <a:tbl>
              <a:tblPr bandRow="1">
                <a:tableStyleId>{073A0DAA-6AF3-43AB-8588-CEC1D06C72B9}</a:tableStyleId>
              </a:tblPr>
              <a:tblGrid>
                <a:gridCol w="688177"/>
                <a:gridCol w="1187784"/>
              </a:tblGrid>
              <a:tr h="432048"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AUXILIAIRES et VERBE ALLER</a:t>
                      </a:r>
                      <a:endParaRPr lang="fr-FR" sz="1600" b="1" i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77232"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Être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188720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J’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avais 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été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avais 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été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avait 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été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avions</a:t>
                      </a:r>
                      <a:r>
                        <a:rPr lang="fr-FR" sz="16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600" b="1" baseline="0" dirty="0" smtClean="0">
                          <a:solidFill>
                            <a:srgbClr val="FF0000"/>
                          </a:solidFill>
                        </a:rPr>
                        <a:t>été</a:t>
                      </a:r>
                    </a:p>
                    <a:p>
                      <a:r>
                        <a:rPr lang="fr-FR" sz="1600" b="0" baseline="0" dirty="0" smtClean="0">
                          <a:solidFill>
                            <a:schemeClr val="tx1"/>
                          </a:solidFill>
                        </a:rPr>
                        <a:t>aviez </a:t>
                      </a:r>
                      <a:r>
                        <a:rPr lang="fr-FR" sz="1600" b="1" baseline="0" dirty="0" smtClean="0">
                          <a:solidFill>
                            <a:srgbClr val="FF0000"/>
                          </a:solidFill>
                        </a:rPr>
                        <a:t>été</a:t>
                      </a:r>
                    </a:p>
                    <a:p>
                      <a:r>
                        <a:rPr lang="fr-FR" sz="1600" b="0" baseline="0" dirty="0" smtClean="0">
                          <a:solidFill>
                            <a:schemeClr val="tx1"/>
                          </a:solidFill>
                        </a:rPr>
                        <a:t>avaient </a:t>
                      </a:r>
                      <a:r>
                        <a:rPr lang="fr-FR" sz="1600" b="1" baseline="0" dirty="0" smtClean="0">
                          <a:solidFill>
                            <a:srgbClr val="FF0000"/>
                          </a:solidFill>
                        </a:rPr>
                        <a:t>été</a:t>
                      </a:r>
                      <a:endParaRPr lang="fr-FR" sz="1600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2187"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Avoir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188720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J’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avais</a:t>
                      </a:r>
                      <a:r>
                        <a:rPr lang="fr-FR" sz="16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600" b="1" baseline="0" dirty="0" smtClean="0">
                          <a:solidFill>
                            <a:srgbClr val="FF0000"/>
                          </a:solidFill>
                        </a:rPr>
                        <a:t>eu</a:t>
                      </a:r>
                    </a:p>
                    <a:p>
                      <a:r>
                        <a:rPr lang="fr-FR" sz="1600" b="0" baseline="0" dirty="0" smtClean="0">
                          <a:solidFill>
                            <a:schemeClr val="tx1"/>
                          </a:solidFill>
                        </a:rPr>
                        <a:t>avais </a:t>
                      </a:r>
                      <a:r>
                        <a:rPr lang="fr-FR" sz="1600" b="1" baseline="0" dirty="0" smtClean="0">
                          <a:solidFill>
                            <a:srgbClr val="FF0000"/>
                          </a:solidFill>
                        </a:rPr>
                        <a:t>eu</a:t>
                      </a:r>
                    </a:p>
                    <a:p>
                      <a:r>
                        <a:rPr lang="fr-FR" sz="1600" b="0" baseline="0" dirty="0" smtClean="0">
                          <a:solidFill>
                            <a:schemeClr val="tx1"/>
                          </a:solidFill>
                        </a:rPr>
                        <a:t>avait </a:t>
                      </a:r>
                      <a:r>
                        <a:rPr lang="fr-FR" sz="1600" b="1" baseline="0" dirty="0" smtClean="0">
                          <a:solidFill>
                            <a:srgbClr val="FF0000"/>
                          </a:solidFill>
                        </a:rPr>
                        <a:t>eu</a:t>
                      </a:r>
                    </a:p>
                    <a:p>
                      <a:r>
                        <a:rPr lang="fr-FR" sz="1600" b="0" baseline="0" dirty="0" smtClean="0">
                          <a:solidFill>
                            <a:schemeClr val="tx1"/>
                          </a:solidFill>
                        </a:rPr>
                        <a:t>avions </a:t>
                      </a:r>
                      <a:r>
                        <a:rPr lang="fr-FR" sz="1600" b="1" baseline="0" dirty="0" smtClean="0">
                          <a:solidFill>
                            <a:srgbClr val="FF0000"/>
                          </a:solidFill>
                        </a:rPr>
                        <a:t>eu</a:t>
                      </a:r>
                    </a:p>
                    <a:p>
                      <a:r>
                        <a:rPr lang="fr-FR" sz="1600" b="0" baseline="0" dirty="0" smtClean="0">
                          <a:solidFill>
                            <a:schemeClr val="tx1"/>
                          </a:solidFill>
                        </a:rPr>
                        <a:t>aviez </a:t>
                      </a:r>
                      <a:r>
                        <a:rPr lang="fr-FR" sz="1600" b="1" baseline="0" dirty="0" smtClean="0">
                          <a:solidFill>
                            <a:srgbClr val="FF0000"/>
                          </a:solidFill>
                        </a:rPr>
                        <a:t>eu</a:t>
                      </a:r>
                    </a:p>
                    <a:p>
                      <a:r>
                        <a:rPr lang="fr-FR" sz="1600" b="0" baseline="0" dirty="0" smtClean="0">
                          <a:solidFill>
                            <a:schemeClr val="tx1"/>
                          </a:solidFill>
                        </a:rPr>
                        <a:t>avaient </a:t>
                      </a:r>
                      <a:r>
                        <a:rPr lang="fr-FR" sz="1600" b="1" baseline="0" dirty="0" smtClean="0">
                          <a:solidFill>
                            <a:srgbClr val="FF0000"/>
                          </a:solidFill>
                        </a:rPr>
                        <a:t>eu</a:t>
                      </a:r>
                      <a:endParaRPr lang="fr-FR" sz="1600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45720"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Aller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188720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J’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étais all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é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étais all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é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était</a:t>
                      </a:r>
                      <a:r>
                        <a:rPr lang="fr-FR" sz="1600" b="0" baseline="0" dirty="0" smtClean="0">
                          <a:solidFill>
                            <a:schemeClr val="tx1"/>
                          </a:solidFill>
                        </a:rPr>
                        <a:t> all</a:t>
                      </a:r>
                      <a:r>
                        <a:rPr lang="fr-FR" sz="1600" b="1" baseline="0" dirty="0" smtClean="0">
                          <a:solidFill>
                            <a:srgbClr val="FF0000"/>
                          </a:solidFill>
                        </a:rPr>
                        <a:t>é</a:t>
                      </a:r>
                      <a:endParaRPr lang="fr-FR" sz="1600" b="1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étions all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és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étiez</a:t>
                      </a:r>
                      <a:r>
                        <a:rPr lang="fr-FR" sz="1600" b="0" baseline="0" dirty="0" smtClean="0">
                          <a:solidFill>
                            <a:schemeClr val="tx1"/>
                          </a:solidFill>
                        </a:rPr>
                        <a:t> all</a:t>
                      </a:r>
                      <a:r>
                        <a:rPr lang="fr-FR" sz="1600" b="1" baseline="0" dirty="0" smtClean="0">
                          <a:solidFill>
                            <a:srgbClr val="FF0000"/>
                          </a:solidFill>
                        </a:rPr>
                        <a:t>és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0" baseline="0" dirty="0" smtClean="0">
                          <a:solidFill>
                            <a:schemeClr val="tx1"/>
                          </a:solidFill>
                        </a:rPr>
                        <a:t>étaient all</a:t>
                      </a:r>
                      <a:r>
                        <a:rPr lang="fr-FR" sz="1600" b="1" baseline="0" dirty="0" smtClean="0">
                          <a:solidFill>
                            <a:srgbClr val="FF0000"/>
                          </a:solidFill>
                        </a:rPr>
                        <a:t>és</a:t>
                      </a:r>
                      <a:endParaRPr lang="fr-FR" sz="1600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2" name="Imag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4808" y="4811837"/>
            <a:ext cx="1642990" cy="1988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54294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95" y="-26454"/>
            <a:ext cx="9906000" cy="692696"/>
          </a:xfrm>
          <a:custGeom>
            <a:avLst/>
            <a:gdLst>
              <a:gd name="connsiteX0" fmla="*/ 0 w 6858000"/>
              <a:gd name="connsiteY0" fmla="*/ 0 h 1064568"/>
              <a:gd name="connsiteX1" fmla="*/ 6858000 w 6858000"/>
              <a:gd name="connsiteY1" fmla="*/ 0 h 1064568"/>
              <a:gd name="connsiteX2" fmla="*/ 6858000 w 6858000"/>
              <a:gd name="connsiteY2" fmla="*/ 1064568 h 1064568"/>
              <a:gd name="connsiteX3" fmla="*/ 0 w 6858000"/>
              <a:gd name="connsiteY3" fmla="*/ 1064568 h 1064568"/>
              <a:gd name="connsiteX4" fmla="*/ 0 w 6858000"/>
              <a:gd name="connsiteY4" fmla="*/ 0 h 1064568"/>
              <a:gd name="connsiteX0" fmla="*/ 0 w 6858000"/>
              <a:gd name="connsiteY0" fmla="*/ 0 h 1361748"/>
              <a:gd name="connsiteX1" fmla="*/ 6858000 w 6858000"/>
              <a:gd name="connsiteY1" fmla="*/ 0 h 1361748"/>
              <a:gd name="connsiteX2" fmla="*/ 6858000 w 6858000"/>
              <a:gd name="connsiteY2" fmla="*/ 1064568 h 1361748"/>
              <a:gd name="connsiteX3" fmla="*/ 0 w 6858000"/>
              <a:gd name="connsiteY3" fmla="*/ 1361748 h 1361748"/>
              <a:gd name="connsiteX4" fmla="*/ 0 w 6858000"/>
              <a:gd name="connsiteY4" fmla="*/ 0 h 13617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58000" h="1361748">
                <a:moveTo>
                  <a:pt x="0" y="0"/>
                </a:moveTo>
                <a:lnTo>
                  <a:pt x="6858000" y="0"/>
                </a:lnTo>
                <a:lnTo>
                  <a:pt x="6858000" y="1064568"/>
                </a:lnTo>
                <a:lnTo>
                  <a:pt x="0" y="1361748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Ellipse 6"/>
          <p:cNvSpPr/>
          <p:nvPr/>
        </p:nvSpPr>
        <p:spPr>
          <a:xfrm>
            <a:off x="135701" y="44624"/>
            <a:ext cx="821388" cy="810420"/>
          </a:xfrm>
          <a:prstGeom prst="ellipse">
            <a:avLst/>
          </a:prstGeom>
          <a:solidFill>
            <a:srgbClr val="00B0F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ZoneTexte 7"/>
          <p:cNvSpPr txBox="1"/>
          <p:nvPr/>
        </p:nvSpPr>
        <p:spPr>
          <a:xfrm rot="20976963">
            <a:off x="118912" y="-2140"/>
            <a:ext cx="8213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28 Days Later" pitchFamily="34" charset="0"/>
              </a:rPr>
              <a:t>CM1</a:t>
            </a:r>
          </a:p>
          <a:p>
            <a:pPr algn="ctr"/>
            <a:r>
              <a:rPr lang="fr-FR" sz="2400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28 Days Later" pitchFamily="34" charset="0"/>
              </a:rPr>
              <a:t>CM2</a:t>
            </a:r>
            <a:endParaRPr lang="fr-FR" sz="2000" dirty="0"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28 Days Later" pitchFamily="34" charset="0"/>
            </a:endParaRPr>
          </a:p>
        </p:txBody>
      </p:sp>
      <p:sp>
        <p:nvSpPr>
          <p:cNvPr id="9" name="Espace réservé du texte 13"/>
          <p:cNvSpPr txBox="1">
            <a:spLocks/>
          </p:cNvSpPr>
          <p:nvPr/>
        </p:nvSpPr>
        <p:spPr>
          <a:xfrm>
            <a:off x="1038224" y="-27384"/>
            <a:ext cx="8867776" cy="610810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defPPr>
              <a:defRPr lang="fr-FR"/>
            </a:defPPr>
            <a:lvl1pPr marL="0" indent="0" algn="l" defTabSz="914400" rtl="0" eaLnBrk="1" latinLnBrk="0" hangingPunct="1">
              <a:buNone/>
              <a:defRPr sz="12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2800" dirty="0" smtClean="0"/>
              <a:t>Tableau des conjugaisons du futur antérieur</a:t>
            </a:r>
            <a:endParaRPr lang="fr-FR" sz="2800" dirty="0"/>
          </a:p>
        </p:txBody>
      </p:sp>
      <p:graphicFrame>
        <p:nvGraphicFramePr>
          <p:cNvPr id="12" name="Tableau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2239642"/>
              </p:ext>
            </p:extLst>
          </p:nvPr>
        </p:nvGraphicFramePr>
        <p:xfrm>
          <a:off x="56456" y="1124744"/>
          <a:ext cx="6696745" cy="4358640"/>
        </p:xfrm>
        <a:graphic>
          <a:graphicData uri="http://schemas.openxmlformats.org/drawingml/2006/table">
            <a:tbl>
              <a:tblPr bandRow="1">
                <a:tableStyleId>{073A0DAA-6AF3-43AB-8588-CEC1D06C72B9}</a:tableStyleId>
              </a:tblPr>
              <a:tblGrid>
                <a:gridCol w="645754"/>
                <a:gridCol w="1468297"/>
                <a:gridCol w="737151"/>
                <a:gridCol w="1480549"/>
                <a:gridCol w="692422"/>
                <a:gridCol w="1672572"/>
              </a:tblGrid>
              <a:tr h="432048">
                <a:tc gridSpan="6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VERBES</a:t>
                      </a:r>
                      <a:r>
                        <a:rPr lang="fr-FR" sz="1600" b="1" baseline="0" dirty="0" smtClean="0"/>
                        <a:t> DU 1</a:t>
                      </a:r>
                      <a:r>
                        <a:rPr lang="fr-FR" sz="1600" b="1" baseline="30000" dirty="0" smtClean="0"/>
                        <a:t>ER</a:t>
                      </a:r>
                      <a:r>
                        <a:rPr lang="fr-FR" sz="1600" b="1" baseline="0" dirty="0" smtClean="0"/>
                        <a:t> GROUPE</a:t>
                      </a:r>
                    </a:p>
                    <a:p>
                      <a:pPr algn="ctr"/>
                      <a:r>
                        <a:rPr lang="fr-FR" sz="1600" b="1" i="1" baseline="0" dirty="0" smtClean="0"/>
                        <a:t>Auxiliaire être ou avoir au futur + Participe passé : </a:t>
                      </a:r>
                      <a:r>
                        <a:rPr lang="fr-FR" sz="1600" b="1" i="1" baseline="0" dirty="0" smtClean="0">
                          <a:solidFill>
                            <a:srgbClr val="FF0000"/>
                          </a:solidFill>
                        </a:rPr>
                        <a:t>-é</a:t>
                      </a:r>
                      <a:endParaRPr lang="fr-FR" sz="1600" b="1" i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77232"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Regarder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Manger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Conjuguer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188720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J’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aurai regard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é</a:t>
                      </a:r>
                    </a:p>
                    <a:p>
                      <a:r>
                        <a:rPr lang="fr-FR" sz="1600" dirty="0" smtClean="0"/>
                        <a:t>auras regard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é</a:t>
                      </a:r>
                    </a:p>
                    <a:p>
                      <a:r>
                        <a:rPr lang="fr-FR" sz="1600" dirty="0" smtClean="0"/>
                        <a:t>aura regard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é</a:t>
                      </a:r>
                    </a:p>
                    <a:p>
                      <a:r>
                        <a:rPr lang="fr-FR" sz="1600" dirty="0" smtClean="0"/>
                        <a:t>aurons regard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é</a:t>
                      </a:r>
                    </a:p>
                    <a:p>
                      <a:r>
                        <a:rPr lang="fr-FR" sz="1600" dirty="0" smtClean="0"/>
                        <a:t>aurez regard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é</a:t>
                      </a:r>
                    </a:p>
                    <a:p>
                      <a:r>
                        <a:rPr lang="fr-FR" sz="1600" dirty="0" smtClean="0"/>
                        <a:t>auront regard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é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J’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aurai mang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é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 smtClean="0"/>
                        <a:t>auras</a:t>
                      </a:r>
                      <a:r>
                        <a:rPr lang="fr-FR" sz="1600" baseline="0" dirty="0" smtClean="0"/>
                        <a:t> </a:t>
                      </a:r>
                      <a:r>
                        <a:rPr lang="fr-FR" sz="1600" dirty="0" smtClean="0"/>
                        <a:t>mang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é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 smtClean="0"/>
                        <a:t>aura mang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é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 smtClean="0"/>
                        <a:t>aurons mang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é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 smtClean="0"/>
                        <a:t>aurez mang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é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 smtClean="0"/>
                        <a:t>auront mang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é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J’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aurai conjugu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é</a:t>
                      </a:r>
                    </a:p>
                    <a:p>
                      <a:r>
                        <a:rPr lang="fr-FR" sz="1600" dirty="0" smtClean="0"/>
                        <a:t>auras conjugu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é</a:t>
                      </a:r>
                    </a:p>
                    <a:p>
                      <a:r>
                        <a:rPr lang="fr-FR" sz="1600" dirty="0" smtClean="0"/>
                        <a:t>aura conjugu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é</a:t>
                      </a:r>
                    </a:p>
                    <a:p>
                      <a:r>
                        <a:rPr lang="fr-FR" sz="1600" dirty="0" smtClean="0"/>
                        <a:t>aurons conjugu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é</a:t>
                      </a:r>
                    </a:p>
                    <a:p>
                      <a:r>
                        <a:rPr lang="fr-FR" sz="1600" dirty="0" smtClean="0"/>
                        <a:t>aurez conjugu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é</a:t>
                      </a:r>
                    </a:p>
                    <a:p>
                      <a:r>
                        <a:rPr lang="fr-FR" sz="1600" dirty="0" smtClean="0"/>
                        <a:t>auront conjugu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é</a:t>
                      </a:r>
                      <a:endParaRPr lang="fr-FR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Lancer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Payer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Appuyer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841216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J’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aurai lan</a:t>
                      </a:r>
                      <a:r>
                        <a:rPr lang="fr-FR" sz="1600" b="0" dirty="0" smtClean="0"/>
                        <a:t>c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é</a:t>
                      </a:r>
                    </a:p>
                    <a:p>
                      <a:r>
                        <a:rPr lang="fr-FR" sz="1600" dirty="0" smtClean="0"/>
                        <a:t>auras lan</a:t>
                      </a:r>
                      <a:r>
                        <a:rPr lang="fr-FR" sz="1600" b="0" dirty="0" smtClean="0"/>
                        <a:t>c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é</a:t>
                      </a:r>
                    </a:p>
                    <a:p>
                      <a:r>
                        <a:rPr lang="fr-FR" sz="1600" dirty="0" smtClean="0"/>
                        <a:t>aura lan</a:t>
                      </a:r>
                      <a:r>
                        <a:rPr lang="fr-FR" sz="1600" b="0" dirty="0" smtClean="0"/>
                        <a:t>c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é</a:t>
                      </a:r>
                    </a:p>
                    <a:p>
                      <a:r>
                        <a:rPr lang="fr-FR" sz="1600" dirty="0" smtClean="0"/>
                        <a:t>aurons lanc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é</a:t>
                      </a:r>
                    </a:p>
                    <a:p>
                      <a:r>
                        <a:rPr lang="fr-FR" sz="1600" dirty="0" smtClean="0"/>
                        <a:t>aurez lanc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é</a:t>
                      </a:r>
                    </a:p>
                    <a:p>
                      <a:r>
                        <a:rPr lang="fr-FR" sz="1600" dirty="0" smtClean="0"/>
                        <a:t>auront lan</a:t>
                      </a:r>
                      <a:r>
                        <a:rPr lang="fr-FR" sz="1600" b="0" dirty="0" smtClean="0"/>
                        <a:t>c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é</a:t>
                      </a:r>
                      <a:endParaRPr lang="fr-FR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J’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aurai pay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é</a:t>
                      </a:r>
                    </a:p>
                    <a:p>
                      <a:r>
                        <a:rPr lang="fr-FR" sz="1600" dirty="0" smtClean="0"/>
                        <a:t>auras pay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é</a:t>
                      </a:r>
                    </a:p>
                    <a:p>
                      <a:r>
                        <a:rPr lang="fr-FR" sz="1600" dirty="0" smtClean="0"/>
                        <a:t>aura pay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é</a:t>
                      </a:r>
                    </a:p>
                    <a:p>
                      <a:r>
                        <a:rPr lang="fr-FR" sz="1600" dirty="0" smtClean="0"/>
                        <a:t>aurons</a:t>
                      </a:r>
                      <a:r>
                        <a:rPr lang="fr-FR" sz="1600" baseline="0" dirty="0" smtClean="0"/>
                        <a:t> </a:t>
                      </a:r>
                      <a:r>
                        <a:rPr lang="fr-FR" sz="1600" dirty="0" smtClean="0"/>
                        <a:t>pay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é</a:t>
                      </a:r>
                    </a:p>
                    <a:p>
                      <a:r>
                        <a:rPr lang="fr-FR" sz="1600" dirty="0" smtClean="0"/>
                        <a:t>aurez pay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é</a:t>
                      </a:r>
                    </a:p>
                    <a:p>
                      <a:r>
                        <a:rPr lang="fr-FR" sz="1600" dirty="0" smtClean="0"/>
                        <a:t>auront pay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é</a:t>
                      </a:r>
                      <a:endParaRPr lang="fr-FR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J’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aurai appuy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é</a:t>
                      </a:r>
                    </a:p>
                    <a:p>
                      <a:r>
                        <a:rPr lang="fr-FR" sz="1600" dirty="0" smtClean="0"/>
                        <a:t>auras appuy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é</a:t>
                      </a:r>
                    </a:p>
                    <a:p>
                      <a:r>
                        <a:rPr lang="fr-FR" sz="1600" dirty="0" smtClean="0"/>
                        <a:t>aura appuy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é</a:t>
                      </a:r>
                    </a:p>
                    <a:p>
                      <a:r>
                        <a:rPr lang="fr-FR" sz="1600" dirty="0" smtClean="0"/>
                        <a:t>aurons appuy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é</a:t>
                      </a:r>
                    </a:p>
                    <a:p>
                      <a:r>
                        <a:rPr lang="fr-FR" sz="1600" dirty="0" smtClean="0"/>
                        <a:t>aurez appuy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é</a:t>
                      </a:r>
                    </a:p>
                    <a:p>
                      <a:r>
                        <a:rPr lang="fr-FR" sz="1600" dirty="0" smtClean="0"/>
                        <a:t>auront appuy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é</a:t>
                      </a:r>
                      <a:endParaRPr lang="fr-FR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7" name="Tableau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9388607"/>
              </p:ext>
            </p:extLst>
          </p:nvPr>
        </p:nvGraphicFramePr>
        <p:xfrm>
          <a:off x="6907591" y="1124744"/>
          <a:ext cx="2797937" cy="4358640"/>
        </p:xfrm>
        <a:graphic>
          <a:graphicData uri="http://schemas.openxmlformats.org/drawingml/2006/table">
            <a:tbl>
              <a:tblPr bandRow="1">
                <a:tableStyleId>{073A0DAA-6AF3-43AB-8588-CEC1D06C72B9}</a:tableStyleId>
              </a:tblPr>
              <a:tblGrid>
                <a:gridCol w="617177"/>
                <a:gridCol w="2180760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VERBES</a:t>
                      </a:r>
                      <a:r>
                        <a:rPr lang="fr-FR" sz="1600" b="1" baseline="0" dirty="0" smtClean="0"/>
                        <a:t> DU 2</a:t>
                      </a:r>
                      <a:r>
                        <a:rPr lang="fr-FR" sz="1600" b="1" baseline="30000" dirty="0" smtClean="0"/>
                        <a:t>ème</a:t>
                      </a:r>
                      <a:r>
                        <a:rPr lang="fr-FR" sz="1600" b="1" baseline="0" dirty="0" smtClean="0"/>
                        <a:t> GROUPE </a:t>
                      </a:r>
                    </a:p>
                    <a:p>
                      <a:pPr algn="ctr"/>
                      <a:r>
                        <a:rPr lang="fr-FR" sz="1600" b="1" i="1" baseline="0" dirty="0" smtClean="0">
                          <a:solidFill>
                            <a:schemeClr val="tx1"/>
                          </a:solidFill>
                        </a:rPr>
                        <a:t>Participe passé : </a:t>
                      </a:r>
                      <a:r>
                        <a:rPr lang="fr-FR" sz="1600" b="1" i="1" baseline="0" dirty="0" smtClean="0">
                          <a:solidFill>
                            <a:srgbClr val="FF0000"/>
                          </a:solidFill>
                        </a:rPr>
                        <a:t>-i</a:t>
                      </a:r>
                      <a:endParaRPr lang="fr-FR" sz="1600" b="1" i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77232"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Finir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188720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J’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aurai fin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</a:t>
                      </a:r>
                    </a:p>
                    <a:p>
                      <a:r>
                        <a:rPr lang="fr-FR" sz="1600" dirty="0" smtClean="0"/>
                        <a:t>auras fin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aura fin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aurons fin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aurez fin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auront fin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Remplir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841216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J’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aurai rempl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auras rempl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aura rempl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aurons</a:t>
                      </a:r>
                      <a:r>
                        <a:rPr lang="fr-FR" sz="16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rempl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aurez rempl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auront rempl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</a:t>
                      </a:r>
                      <a:endParaRPr lang="fr-FR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11" name="Image 10" descr="Capture d’écran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509" r="50000" b="10172"/>
          <a:stretch/>
        </p:blipFill>
        <p:spPr>
          <a:xfrm rot="20781832">
            <a:off x="577436" y="5762762"/>
            <a:ext cx="1105000" cy="956737"/>
          </a:xfrm>
          <a:prstGeom prst="rect">
            <a:avLst/>
          </a:prstGeom>
        </p:spPr>
      </p:pic>
      <p:pic>
        <p:nvPicPr>
          <p:cNvPr id="13" name="Image 12" descr="Capture d’écran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509" r="50000" b="10172"/>
          <a:stretch/>
        </p:blipFill>
        <p:spPr>
          <a:xfrm rot="1269352">
            <a:off x="6960617" y="5704691"/>
            <a:ext cx="1105000" cy="956737"/>
          </a:xfrm>
          <a:prstGeom prst="rect">
            <a:avLst/>
          </a:prstGeom>
        </p:spPr>
      </p:pic>
      <p:pic>
        <p:nvPicPr>
          <p:cNvPr id="14" name="Image 13" descr="Capture d’écran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509" r="50000" b="10172"/>
          <a:stretch/>
        </p:blipFill>
        <p:spPr>
          <a:xfrm>
            <a:off x="4114101" y="5723233"/>
            <a:ext cx="1105000" cy="9567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50136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Tableau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8358094"/>
              </p:ext>
            </p:extLst>
          </p:nvPr>
        </p:nvGraphicFramePr>
        <p:xfrm>
          <a:off x="44410" y="349801"/>
          <a:ext cx="8004934" cy="4358640"/>
        </p:xfrm>
        <a:graphic>
          <a:graphicData uri="http://schemas.openxmlformats.org/drawingml/2006/table">
            <a:tbl>
              <a:tblPr bandRow="1">
                <a:tableStyleId>{073A0DAA-6AF3-43AB-8588-CEC1D06C72B9}</a:tableStyleId>
              </a:tblPr>
              <a:tblGrid>
                <a:gridCol w="709530"/>
                <a:gridCol w="1174724"/>
                <a:gridCol w="720080"/>
                <a:gridCol w="1368152"/>
                <a:gridCol w="648072"/>
                <a:gridCol w="1368152"/>
                <a:gridCol w="648072"/>
                <a:gridCol w="1368152"/>
              </a:tblGrid>
              <a:tr h="432048">
                <a:tc gridSpan="8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VERBES</a:t>
                      </a:r>
                      <a:r>
                        <a:rPr lang="fr-FR" sz="1600" b="1" baseline="0" dirty="0" smtClean="0"/>
                        <a:t> DU 3</a:t>
                      </a:r>
                      <a:r>
                        <a:rPr lang="fr-FR" sz="1600" b="1" baseline="30000" dirty="0" smtClean="0"/>
                        <a:t>ème</a:t>
                      </a:r>
                      <a:r>
                        <a:rPr lang="fr-FR" sz="1600" b="1" baseline="0" dirty="0" smtClean="0"/>
                        <a:t> GROUPE</a:t>
                      </a:r>
                    </a:p>
                    <a:p>
                      <a:pPr algn="ctr"/>
                      <a:r>
                        <a:rPr lang="fr-FR" sz="1600" b="1" i="1" baseline="0" dirty="0" smtClean="0"/>
                        <a:t>Auxiliaire être ou avoir au futur + Participe passé : </a:t>
                      </a:r>
                      <a:r>
                        <a:rPr lang="fr-FR" sz="1600" b="1" i="1" baseline="0" dirty="0" smtClean="0">
                          <a:solidFill>
                            <a:srgbClr val="FF0000"/>
                          </a:solidFill>
                        </a:rPr>
                        <a:t>-t, -</a:t>
                      </a:r>
                      <a:r>
                        <a:rPr lang="fr-FR" sz="1600" b="1" i="1" baseline="0" dirty="0" err="1" smtClean="0">
                          <a:solidFill>
                            <a:srgbClr val="FF0000"/>
                          </a:solidFill>
                        </a:rPr>
                        <a:t>is</a:t>
                      </a:r>
                      <a:r>
                        <a:rPr lang="fr-FR" sz="1600" b="1" i="1" baseline="0" dirty="0" smtClean="0">
                          <a:solidFill>
                            <a:srgbClr val="FF0000"/>
                          </a:solidFill>
                        </a:rPr>
                        <a:t>, -u, -i, -é</a:t>
                      </a:r>
                      <a:endParaRPr lang="fr-FR" sz="1600" b="1" i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 sz="1200" b="1" i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77232"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Dire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Faire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Voir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Partir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188720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J’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aurai di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auras</a:t>
                      </a:r>
                      <a:r>
                        <a:rPr lang="fr-FR" sz="1600" b="0" baseline="0" dirty="0" smtClean="0">
                          <a:solidFill>
                            <a:schemeClr val="tx1"/>
                          </a:solidFill>
                        </a:rPr>
                        <a:t> di</a:t>
                      </a:r>
                      <a:r>
                        <a:rPr lang="fr-FR" sz="1600" b="1" baseline="0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</a:p>
                    <a:p>
                      <a:r>
                        <a:rPr lang="fr-FR" sz="1600" b="0" baseline="0" dirty="0" smtClean="0">
                          <a:solidFill>
                            <a:schemeClr val="tx1"/>
                          </a:solidFill>
                        </a:rPr>
                        <a:t>aura di</a:t>
                      </a:r>
                      <a:r>
                        <a:rPr lang="fr-FR" sz="1600" b="1" baseline="0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</a:p>
                    <a:p>
                      <a:r>
                        <a:rPr lang="fr-FR" sz="1600" b="0" baseline="0" dirty="0" smtClean="0">
                          <a:solidFill>
                            <a:schemeClr val="tx1"/>
                          </a:solidFill>
                        </a:rPr>
                        <a:t>aurons di</a:t>
                      </a:r>
                      <a:r>
                        <a:rPr lang="fr-FR" sz="1600" b="1" baseline="0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</a:p>
                    <a:p>
                      <a:r>
                        <a:rPr lang="fr-FR" sz="1600" b="0" baseline="0" dirty="0" smtClean="0">
                          <a:solidFill>
                            <a:schemeClr val="tx1"/>
                          </a:solidFill>
                        </a:rPr>
                        <a:t>aurez di</a:t>
                      </a:r>
                      <a:r>
                        <a:rPr lang="fr-FR" sz="1600" b="1" baseline="0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</a:p>
                    <a:p>
                      <a:r>
                        <a:rPr lang="fr-FR" sz="1600" b="0" baseline="0" dirty="0" smtClean="0">
                          <a:solidFill>
                            <a:schemeClr val="tx1"/>
                          </a:solidFill>
                        </a:rPr>
                        <a:t>auront di</a:t>
                      </a:r>
                      <a:r>
                        <a:rPr lang="fr-FR" sz="1600" b="1" baseline="0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  <a:endParaRPr lang="fr-FR" sz="1600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J’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aurai fai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aura fai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aura fai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aurons</a:t>
                      </a:r>
                      <a:r>
                        <a:rPr lang="fr-FR" sz="1600" b="0" baseline="0" dirty="0" smtClean="0">
                          <a:solidFill>
                            <a:schemeClr val="tx1"/>
                          </a:solidFill>
                        </a:rPr>
                        <a:t> fai</a:t>
                      </a:r>
                      <a:r>
                        <a:rPr lang="fr-FR" sz="1600" b="1" baseline="0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</a:p>
                    <a:p>
                      <a:r>
                        <a:rPr lang="fr-FR" sz="1600" b="0" baseline="0" dirty="0" smtClean="0">
                          <a:solidFill>
                            <a:schemeClr val="tx1"/>
                          </a:solidFill>
                        </a:rPr>
                        <a:t>aurez fai</a:t>
                      </a:r>
                      <a:r>
                        <a:rPr lang="fr-FR" sz="1600" b="1" baseline="0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</a:p>
                    <a:p>
                      <a:r>
                        <a:rPr lang="fr-FR" sz="1600" b="0" baseline="0" dirty="0" smtClean="0">
                          <a:solidFill>
                            <a:schemeClr val="tx1"/>
                          </a:solidFill>
                        </a:rPr>
                        <a:t>auront fai</a:t>
                      </a:r>
                      <a:r>
                        <a:rPr lang="fr-FR" sz="1600" b="1" baseline="0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  <a:endParaRPr lang="fr-FR" sz="1600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J’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aurai v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u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auras v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u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aura v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u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aurons v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u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aurez v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u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auront </a:t>
                      </a:r>
                      <a:r>
                        <a:rPr lang="fr-FR" sz="1600" b="0" baseline="0" dirty="0" smtClean="0">
                          <a:solidFill>
                            <a:schemeClr val="tx1"/>
                          </a:solidFill>
                        </a:rPr>
                        <a:t>v</a:t>
                      </a:r>
                      <a:r>
                        <a:rPr lang="fr-FR" sz="1600" b="1" baseline="0" dirty="0" smtClean="0">
                          <a:solidFill>
                            <a:srgbClr val="FF0000"/>
                          </a:solidFill>
                        </a:rPr>
                        <a:t>u</a:t>
                      </a:r>
                      <a:endParaRPr lang="fr-FR" sz="1600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Je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serai part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seras </a:t>
                      </a:r>
                      <a:r>
                        <a:rPr lang="fr-FR" sz="1600" b="0" baseline="0" dirty="0" smtClean="0">
                          <a:solidFill>
                            <a:schemeClr val="tx1"/>
                          </a:solidFill>
                        </a:rPr>
                        <a:t>part</a:t>
                      </a:r>
                      <a:r>
                        <a:rPr lang="fr-FR" sz="1600" b="1" baseline="0" dirty="0" smtClean="0">
                          <a:solidFill>
                            <a:srgbClr val="FF0000"/>
                          </a:solidFill>
                        </a:rPr>
                        <a:t>i</a:t>
                      </a:r>
                    </a:p>
                    <a:p>
                      <a:r>
                        <a:rPr lang="fr-FR" sz="1600" b="0" baseline="0" dirty="0" smtClean="0">
                          <a:solidFill>
                            <a:schemeClr val="tx1"/>
                          </a:solidFill>
                        </a:rPr>
                        <a:t>sera part</a:t>
                      </a:r>
                      <a:r>
                        <a:rPr lang="fr-FR" sz="1600" b="1" baseline="0" dirty="0" smtClean="0">
                          <a:solidFill>
                            <a:srgbClr val="FF0000"/>
                          </a:solidFill>
                        </a:rPr>
                        <a:t>i</a:t>
                      </a:r>
                    </a:p>
                    <a:p>
                      <a:r>
                        <a:rPr lang="fr-FR" sz="1600" b="0" baseline="0" dirty="0" smtClean="0">
                          <a:solidFill>
                            <a:schemeClr val="tx1"/>
                          </a:solidFill>
                        </a:rPr>
                        <a:t>serons part</a:t>
                      </a:r>
                      <a:r>
                        <a:rPr lang="fr-FR" sz="1600" b="1" baseline="0" dirty="0" smtClean="0">
                          <a:solidFill>
                            <a:srgbClr val="FF0000"/>
                          </a:solidFill>
                        </a:rPr>
                        <a:t>is</a:t>
                      </a:r>
                    </a:p>
                    <a:p>
                      <a:r>
                        <a:rPr lang="fr-FR" sz="1600" b="0" baseline="0" dirty="0" smtClean="0">
                          <a:solidFill>
                            <a:schemeClr val="tx1"/>
                          </a:solidFill>
                        </a:rPr>
                        <a:t>serez part</a:t>
                      </a:r>
                      <a:r>
                        <a:rPr lang="fr-FR" sz="1600" b="1" baseline="0" dirty="0" smtClean="0">
                          <a:solidFill>
                            <a:srgbClr val="FF0000"/>
                          </a:solidFill>
                        </a:rPr>
                        <a:t>is</a:t>
                      </a:r>
                    </a:p>
                    <a:p>
                      <a:r>
                        <a:rPr lang="fr-FR" sz="1600" b="0" baseline="0" dirty="0" smtClean="0">
                          <a:solidFill>
                            <a:schemeClr val="tx1"/>
                          </a:solidFill>
                        </a:rPr>
                        <a:t>seront part</a:t>
                      </a:r>
                      <a:r>
                        <a:rPr lang="fr-FR" sz="1600" b="1" baseline="0" dirty="0" smtClean="0">
                          <a:solidFill>
                            <a:srgbClr val="FF0000"/>
                          </a:solidFill>
                        </a:rPr>
                        <a:t>is</a:t>
                      </a:r>
                      <a:endParaRPr lang="fr-FR" sz="1600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Prendre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Venir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Vouloir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Pouvoir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841216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J’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aurai pr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auras</a:t>
                      </a:r>
                      <a:r>
                        <a:rPr lang="fr-FR" sz="1600" b="0" baseline="0" dirty="0" smtClean="0">
                          <a:solidFill>
                            <a:schemeClr val="tx1"/>
                          </a:solidFill>
                        </a:rPr>
                        <a:t> pr</a:t>
                      </a:r>
                      <a:r>
                        <a:rPr lang="fr-FR" sz="1600" b="1" baseline="0" dirty="0" smtClean="0">
                          <a:solidFill>
                            <a:srgbClr val="FF0000"/>
                          </a:solidFill>
                        </a:rPr>
                        <a:t>is</a:t>
                      </a:r>
                    </a:p>
                    <a:p>
                      <a:r>
                        <a:rPr lang="fr-FR" sz="1600" b="0" baseline="0" dirty="0" smtClean="0">
                          <a:solidFill>
                            <a:schemeClr val="tx1"/>
                          </a:solidFill>
                        </a:rPr>
                        <a:t>aura pr</a:t>
                      </a:r>
                      <a:r>
                        <a:rPr lang="fr-FR" sz="1600" b="1" baseline="0" dirty="0" smtClean="0">
                          <a:solidFill>
                            <a:srgbClr val="FF0000"/>
                          </a:solidFill>
                        </a:rPr>
                        <a:t>is</a:t>
                      </a:r>
                    </a:p>
                    <a:p>
                      <a:r>
                        <a:rPr lang="fr-FR" sz="1600" b="0" baseline="0" dirty="0" smtClean="0">
                          <a:solidFill>
                            <a:schemeClr val="tx1"/>
                          </a:solidFill>
                        </a:rPr>
                        <a:t>aurons pr</a:t>
                      </a:r>
                      <a:r>
                        <a:rPr lang="fr-FR" sz="1600" b="1" baseline="0" dirty="0" smtClean="0">
                          <a:solidFill>
                            <a:srgbClr val="FF0000"/>
                          </a:solidFill>
                        </a:rPr>
                        <a:t>is</a:t>
                      </a:r>
                    </a:p>
                    <a:p>
                      <a:r>
                        <a:rPr lang="fr-FR" sz="1600" b="0" baseline="0" dirty="0" smtClean="0">
                          <a:solidFill>
                            <a:schemeClr val="tx1"/>
                          </a:solidFill>
                        </a:rPr>
                        <a:t>aurez pr</a:t>
                      </a:r>
                      <a:r>
                        <a:rPr lang="fr-FR" sz="1600" b="1" baseline="0" dirty="0" smtClean="0">
                          <a:solidFill>
                            <a:srgbClr val="FF0000"/>
                          </a:solidFill>
                        </a:rPr>
                        <a:t>is</a:t>
                      </a:r>
                    </a:p>
                    <a:p>
                      <a:r>
                        <a:rPr lang="fr-FR" sz="1600" b="0" baseline="0" dirty="0" smtClean="0">
                          <a:solidFill>
                            <a:schemeClr val="tx1"/>
                          </a:solidFill>
                        </a:rPr>
                        <a:t>auront pr</a:t>
                      </a:r>
                      <a:r>
                        <a:rPr lang="fr-FR" sz="1600" b="1" baseline="0" dirty="0" smtClean="0">
                          <a:solidFill>
                            <a:srgbClr val="FF0000"/>
                          </a:solidFill>
                        </a:rPr>
                        <a:t>is</a:t>
                      </a:r>
                      <a:endParaRPr lang="fr-FR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Je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serai ven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u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seras </a:t>
                      </a:r>
                      <a:r>
                        <a:rPr lang="fr-FR" sz="1600" b="0" baseline="0" dirty="0" smtClean="0">
                          <a:solidFill>
                            <a:schemeClr val="tx1"/>
                          </a:solidFill>
                        </a:rPr>
                        <a:t>ven</a:t>
                      </a:r>
                      <a:r>
                        <a:rPr lang="fr-FR" sz="1600" b="1" baseline="0" dirty="0" smtClean="0">
                          <a:solidFill>
                            <a:srgbClr val="FF0000"/>
                          </a:solidFill>
                        </a:rPr>
                        <a:t>u</a:t>
                      </a:r>
                    </a:p>
                    <a:p>
                      <a:r>
                        <a:rPr lang="fr-FR" sz="1600" b="0" baseline="0" dirty="0" smtClean="0">
                          <a:solidFill>
                            <a:schemeClr val="tx1"/>
                          </a:solidFill>
                        </a:rPr>
                        <a:t>sera ven</a:t>
                      </a:r>
                      <a:r>
                        <a:rPr lang="fr-FR" sz="1600" b="1" baseline="0" dirty="0" smtClean="0">
                          <a:solidFill>
                            <a:srgbClr val="FF0000"/>
                          </a:solidFill>
                        </a:rPr>
                        <a:t>u</a:t>
                      </a:r>
                    </a:p>
                    <a:p>
                      <a:r>
                        <a:rPr lang="fr-FR" sz="1600" b="0" baseline="0" dirty="0" smtClean="0">
                          <a:solidFill>
                            <a:schemeClr val="tx1"/>
                          </a:solidFill>
                        </a:rPr>
                        <a:t>serons ven</a:t>
                      </a:r>
                      <a:r>
                        <a:rPr lang="fr-FR" sz="1600" b="1" baseline="0" dirty="0" smtClean="0">
                          <a:solidFill>
                            <a:srgbClr val="FF0000"/>
                          </a:solidFill>
                        </a:rPr>
                        <a:t>us</a:t>
                      </a:r>
                    </a:p>
                    <a:p>
                      <a:r>
                        <a:rPr lang="fr-FR" sz="1600" b="0" baseline="0" dirty="0" smtClean="0">
                          <a:solidFill>
                            <a:schemeClr val="tx1"/>
                          </a:solidFill>
                        </a:rPr>
                        <a:t>serez ven</a:t>
                      </a:r>
                      <a:r>
                        <a:rPr lang="fr-FR" sz="1600" b="1" baseline="0" dirty="0" smtClean="0">
                          <a:solidFill>
                            <a:srgbClr val="FF0000"/>
                          </a:solidFill>
                        </a:rPr>
                        <a:t>us</a:t>
                      </a:r>
                    </a:p>
                    <a:p>
                      <a:r>
                        <a:rPr lang="fr-FR" sz="1600" b="0" baseline="0" dirty="0" smtClean="0">
                          <a:solidFill>
                            <a:schemeClr val="tx1"/>
                          </a:solidFill>
                        </a:rPr>
                        <a:t>seront ven</a:t>
                      </a:r>
                      <a:r>
                        <a:rPr lang="fr-FR" sz="1600" b="1" baseline="0" dirty="0" smtClean="0">
                          <a:solidFill>
                            <a:srgbClr val="FF0000"/>
                          </a:solidFill>
                        </a:rPr>
                        <a:t>us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J’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aurai voul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u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auras voul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u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aura voul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u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aurons voul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u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aurez voul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u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auront voul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u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J’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aurai p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u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auras p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u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aura p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u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aurons p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u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aurez p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u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auront p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u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Tableau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5792780"/>
              </p:ext>
            </p:extLst>
          </p:nvPr>
        </p:nvGraphicFramePr>
        <p:xfrm>
          <a:off x="7986902" y="346511"/>
          <a:ext cx="1875961" cy="6248400"/>
        </p:xfrm>
        <a:graphic>
          <a:graphicData uri="http://schemas.openxmlformats.org/drawingml/2006/table">
            <a:tbl>
              <a:tblPr bandRow="1">
                <a:tableStyleId>{073A0DAA-6AF3-43AB-8588-CEC1D06C72B9}</a:tableStyleId>
              </a:tblPr>
              <a:tblGrid>
                <a:gridCol w="688177"/>
                <a:gridCol w="1187784"/>
              </a:tblGrid>
              <a:tr h="432048"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AUXILIAIRES et VERBE ALLER</a:t>
                      </a:r>
                      <a:endParaRPr lang="fr-FR" sz="1600" b="1" i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77232"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Être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188720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J’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aurai 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été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auras 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été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aura</a:t>
                      </a:r>
                      <a:r>
                        <a:rPr lang="fr-FR" sz="16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été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aurons </a:t>
                      </a:r>
                      <a:r>
                        <a:rPr lang="fr-FR" sz="1600" b="1" baseline="0" dirty="0" smtClean="0">
                          <a:solidFill>
                            <a:srgbClr val="FF0000"/>
                          </a:solidFill>
                        </a:rPr>
                        <a:t>été</a:t>
                      </a:r>
                    </a:p>
                    <a:p>
                      <a:r>
                        <a:rPr lang="fr-FR" sz="1600" b="0" baseline="0" dirty="0" smtClean="0">
                          <a:solidFill>
                            <a:schemeClr val="tx1"/>
                          </a:solidFill>
                        </a:rPr>
                        <a:t>aurez </a:t>
                      </a:r>
                      <a:r>
                        <a:rPr lang="fr-FR" sz="1600" b="1" baseline="0" dirty="0" smtClean="0">
                          <a:solidFill>
                            <a:srgbClr val="FF0000"/>
                          </a:solidFill>
                        </a:rPr>
                        <a:t>été</a:t>
                      </a:r>
                    </a:p>
                    <a:p>
                      <a:r>
                        <a:rPr lang="fr-FR" sz="1600" b="0" baseline="0" dirty="0" smtClean="0">
                          <a:solidFill>
                            <a:schemeClr val="tx1"/>
                          </a:solidFill>
                        </a:rPr>
                        <a:t>auront </a:t>
                      </a:r>
                      <a:r>
                        <a:rPr lang="fr-FR" sz="1600" b="1" baseline="0" dirty="0" smtClean="0">
                          <a:solidFill>
                            <a:srgbClr val="FF0000"/>
                          </a:solidFill>
                        </a:rPr>
                        <a:t>été</a:t>
                      </a:r>
                      <a:endParaRPr lang="fr-FR" sz="1600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2187"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Avoir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188720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J’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aurai </a:t>
                      </a:r>
                      <a:r>
                        <a:rPr lang="fr-FR" sz="1600" b="1" baseline="0" dirty="0" smtClean="0">
                          <a:solidFill>
                            <a:srgbClr val="FF0000"/>
                          </a:solidFill>
                        </a:rPr>
                        <a:t>eu</a:t>
                      </a:r>
                    </a:p>
                    <a:p>
                      <a:r>
                        <a:rPr lang="fr-FR" sz="1600" b="0" baseline="0" dirty="0" smtClean="0">
                          <a:solidFill>
                            <a:schemeClr val="tx1"/>
                          </a:solidFill>
                        </a:rPr>
                        <a:t>auras </a:t>
                      </a:r>
                      <a:r>
                        <a:rPr lang="fr-FR" sz="1600" b="1" baseline="0" dirty="0" smtClean="0">
                          <a:solidFill>
                            <a:srgbClr val="FF0000"/>
                          </a:solidFill>
                        </a:rPr>
                        <a:t>eu</a:t>
                      </a:r>
                    </a:p>
                    <a:p>
                      <a:r>
                        <a:rPr lang="fr-FR" sz="1600" b="0" baseline="0" dirty="0" smtClean="0">
                          <a:solidFill>
                            <a:schemeClr val="tx1"/>
                          </a:solidFill>
                        </a:rPr>
                        <a:t>aura </a:t>
                      </a:r>
                      <a:r>
                        <a:rPr lang="fr-FR" sz="1600" b="1" baseline="0" dirty="0" smtClean="0">
                          <a:solidFill>
                            <a:srgbClr val="FF0000"/>
                          </a:solidFill>
                        </a:rPr>
                        <a:t>eu</a:t>
                      </a:r>
                    </a:p>
                    <a:p>
                      <a:r>
                        <a:rPr lang="fr-FR" sz="1600" b="0" baseline="0" dirty="0" smtClean="0">
                          <a:solidFill>
                            <a:schemeClr val="tx1"/>
                          </a:solidFill>
                        </a:rPr>
                        <a:t>aurons </a:t>
                      </a:r>
                      <a:r>
                        <a:rPr lang="fr-FR" sz="1600" b="1" baseline="0" dirty="0" smtClean="0">
                          <a:solidFill>
                            <a:srgbClr val="FF0000"/>
                          </a:solidFill>
                        </a:rPr>
                        <a:t>eu</a:t>
                      </a:r>
                    </a:p>
                    <a:p>
                      <a:r>
                        <a:rPr lang="fr-FR" sz="1600" b="0" baseline="0" dirty="0" smtClean="0">
                          <a:solidFill>
                            <a:schemeClr val="tx1"/>
                          </a:solidFill>
                        </a:rPr>
                        <a:t>aurez </a:t>
                      </a:r>
                      <a:r>
                        <a:rPr lang="fr-FR" sz="1600" b="1" baseline="0" dirty="0" smtClean="0">
                          <a:solidFill>
                            <a:srgbClr val="FF0000"/>
                          </a:solidFill>
                        </a:rPr>
                        <a:t>eu</a:t>
                      </a:r>
                    </a:p>
                    <a:p>
                      <a:r>
                        <a:rPr lang="fr-FR" sz="1600" b="0" baseline="0" dirty="0" smtClean="0">
                          <a:solidFill>
                            <a:schemeClr val="tx1"/>
                          </a:solidFill>
                        </a:rPr>
                        <a:t>auront </a:t>
                      </a:r>
                      <a:r>
                        <a:rPr lang="fr-FR" sz="1600" b="1" baseline="0" dirty="0" smtClean="0">
                          <a:solidFill>
                            <a:srgbClr val="FF0000"/>
                          </a:solidFill>
                        </a:rPr>
                        <a:t>eu</a:t>
                      </a:r>
                      <a:endParaRPr lang="fr-FR" sz="1600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45720"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Aller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188720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Je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serai all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é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seras all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é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sera </a:t>
                      </a:r>
                      <a:r>
                        <a:rPr lang="fr-FR" sz="1600" b="0" baseline="0" dirty="0" smtClean="0">
                          <a:solidFill>
                            <a:schemeClr val="tx1"/>
                          </a:solidFill>
                        </a:rPr>
                        <a:t>all</a:t>
                      </a:r>
                      <a:r>
                        <a:rPr lang="fr-FR" sz="1600" b="1" baseline="0" dirty="0" smtClean="0">
                          <a:solidFill>
                            <a:srgbClr val="FF0000"/>
                          </a:solidFill>
                        </a:rPr>
                        <a:t>é</a:t>
                      </a:r>
                      <a:endParaRPr lang="fr-FR" sz="1600" b="1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serons all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és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serez </a:t>
                      </a:r>
                      <a:r>
                        <a:rPr lang="fr-FR" sz="1600" b="0" baseline="0" dirty="0" smtClean="0">
                          <a:solidFill>
                            <a:schemeClr val="tx1"/>
                          </a:solidFill>
                        </a:rPr>
                        <a:t>all</a:t>
                      </a:r>
                      <a:r>
                        <a:rPr lang="fr-FR" sz="1600" b="1" baseline="0" dirty="0" smtClean="0">
                          <a:solidFill>
                            <a:srgbClr val="FF0000"/>
                          </a:solidFill>
                        </a:rPr>
                        <a:t>és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0" baseline="0" dirty="0" smtClean="0">
                          <a:solidFill>
                            <a:schemeClr val="tx1"/>
                          </a:solidFill>
                        </a:rPr>
                        <a:t>seront all</a:t>
                      </a:r>
                      <a:r>
                        <a:rPr lang="fr-FR" sz="1600" b="1" baseline="0" dirty="0" smtClean="0">
                          <a:solidFill>
                            <a:srgbClr val="FF0000"/>
                          </a:solidFill>
                        </a:rPr>
                        <a:t>és</a:t>
                      </a:r>
                      <a:endParaRPr lang="fr-FR" sz="1600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2" name="Imag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4808" y="4811837"/>
            <a:ext cx="1642990" cy="1988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60784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"/>
            <a:ext cx="9906000" cy="692696"/>
          </a:xfrm>
          <a:custGeom>
            <a:avLst/>
            <a:gdLst>
              <a:gd name="connsiteX0" fmla="*/ 0 w 6858000"/>
              <a:gd name="connsiteY0" fmla="*/ 0 h 1064568"/>
              <a:gd name="connsiteX1" fmla="*/ 6858000 w 6858000"/>
              <a:gd name="connsiteY1" fmla="*/ 0 h 1064568"/>
              <a:gd name="connsiteX2" fmla="*/ 6858000 w 6858000"/>
              <a:gd name="connsiteY2" fmla="*/ 1064568 h 1064568"/>
              <a:gd name="connsiteX3" fmla="*/ 0 w 6858000"/>
              <a:gd name="connsiteY3" fmla="*/ 1064568 h 1064568"/>
              <a:gd name="connsiteX4" fmla="*/ 0 w 6858000"/>
              <a:gd name="connsiteY4" fmla="*/ 0 h 1064568"/>
              <a:gd name="connsiteX0" fmla="*/ 0 w 6858000"/>
              <a:gd name="connsiteY0" fmla="*/ 0 h 1361748"/>
              <a:gd name="connsiteX1" fmla="*/ 6858000 w 6858000"/>
              <a:gd name="connsiteY1" fmla="*/ 0 h 1361748"/>
              <a:gd name="connsiteX2" fmla="*/ 6858000 w 6858000"/>
              <a:gd name="connsiteY2" fmla="*/ 1064568 h 1361748"/>
              <a:gd name="connsiteX3" fmla="*/ 0 w 6858000"/>
              <a:gd name="connsiteY3" fmla="*/ 1361748 h 1361748"/>
              <a:gd name="connsiteX4" fmla="*/ 0 w 6858000"/>
              <a:gd name="connsiteY4" fmla="*/ 0 h 13617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58000" h="1361748">
                <a:moveTo>
                  <a:pt x="0" y="0"/>
                </a:moveTo>
                <a:lnTo>
                  <a:pt x="6858000" y="0"/>
                </a:lnTo>
                <a:lnTo>
                  <a:pt x="6858000" y="1064568"/>
                </a:lnTo>
                <a:lnTo>
                  <a:pt x="0" y="1361748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Ellipse 6"/>
          <p:cNvSpPr/>
          <p:nvPr/>
        </p:nvSpPr>
        <p:spPr>
          <a:xfrm>
            <a:off x="135701" y="44624"/>
            <a:ext cx="821388" cy="810420"/>
          </a:xfrm>
          <a:prstGeom prst="ellipse">
            <a:avLst/>
          </a:prstGeom>
          <a:solidFill>
            <a:srgbClr val="00B0F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ZoneTexte 7"/>
          <p:cNvSpPr txBox="1"/>
          <p:nvPr/>
        </p:nvSpPr>
        <p:spPr>
          <a:xfrm rot="20976963">
            <a:off x="118912" y="-2140"/>
            <a:ext cx="8213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28 Days Later" pitchFamily="34" charset="0"/>
              </a:rPr>
              <a:t>CM1</a:t>
            </a:r>
          </a:p>
          <a:p>
            <a:pPr algn="ctr"/>
            <a:r>
              <a:rPr lang="fr-FR" sz="2400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28 Days Later" pitchFamily="34" charset="0"/>
              </a:rPr>
              <a:t>CM2</a:t>
            </a:r>
            <a:endParaRPr lang="fr-FR" sz="2000" dirty="0"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28 Days Later" pitchFamily="34" charset="0"/>
            </a:endParaRPr>
          </a:p>
        </p:txBody>
      </p:sp>
      <p:sp>
        <p:nvSpPr>
          <p:cNvPr id="9" name="Espace réservé du texte 13"/>
          <p:cNvSpPr txBox="1">
            <a:spLocks/>
          </p:cNvSpPr>
          <p:nvPr/>
        </p:nvSpPr>
        <p:spPr>
          <a:xfrm>
            <a:off x="1038224" y="-27384"/>
            <a:ext cx="8867776" cy="610810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defPPr>
              <a:defRPr lang="fr-FR"/>
            </a:defPPr>
            <a:lvl1pPr marL="0" indent="0" algn="l" defTabSz="914400" rtl="0" eaLnBrk="1" latinLnBrk="0" hangingPunct="1">
              <a:buNone/>
              <a:defRPr sz="12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2800" dirty="0" smtClean="0"/>
              <a:t>Tableau des conjugaisons du passé simple de l’indicatif</a:t>
            </a:r>
            <a:endParaRPr lang="fr-FR" sz="2800" dirty="0"/>
          </a:p>
        </p:txBody>
      </p:sp>
      <p:graphicFrame>
        <p:nvGraphicFramePr>
          <p:cNvPr id="12" name="Tableau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9897946"/>
              </p:ext>
            </p:extLst>
          </p:nvPr>
        </p:nvGraphicFramePr>
        <p:xfrm>
          <a:off x="56456" y="1124744"/>
          <a:ext cx="6395214" cy="4358640"/>
        </p:xfrm>
        <a:graphic>
          <a:graphicData uri="http://schemas.openxmlformats.org/drawingml/2006/table">
            <a:tbl>
              <a:tblPr bandRow="1">
                <a:tableStyleId>{073A0DAA-6AF3-43AB-8588-CEC1D06C72B9}</a:tableStyleId>
              </a:tblPr>
              <a:tblGrid>
                <a:gridCol w="876618"/>
                <a:gridCol w="1210310"/>
                <a:gridCol w="876618"/>
                <a:gridCol w="1219200"/>
                <a:gridCol w="876618"/>
                <a:gridCol w="1335850"/>
              </a:tblGrid>
              <a:tr h="432048">
                <a:tc gridSpan="6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VERBES</a:t>
                      </a:r>
                      <a:r>
                        <a:rPr lang="fr-FR" sz="1600" b="1" baseline="0" dirty="0" smtClean="0"/>
                        <a:t> DU 1</a:t>
                      </a:r>
                      <a:r>
                        <a:rPr lang="fr-FR" sz="1600" b="1" baseline="30000" dirty="0" smtClean="0"/>
                        <a:t>ER</a:t>
                      </a:r>
                      <a:r>
                        <a:rPr lang="fr-FR" sz="1600" b="1" baseline="0" dirty="0" smtClean="0"/>
                        <a:t> GROUPE</a:t>
                      </a:r>
                    </a:p>
                    <a:p>
                      <a:pPr algn="ctr"/>
                      <a:r>
                        <a:rPr lang="fr-FR" sz="1600" b="1" i="1" baseline="0" dirty="0" smtClean="0"/>
                        <a:t>Terminaisons : </a:t>
                      </a:r>
                      <a:r>
                        <a:rPr lang="fr-FR" sz="1600" b="1" i="1" baseline="0" dirty="0" smtClean="0">
                          <a:solidFill>
                            <a:srgbClr val="FF0000"/>
                          </a:solidFill>
                        </a:rPr>
                        <a:t>-ai, -as, -a, -âmes, -</a:t>
                      </a:r>
                      <a:r>
                        <a:rPr lang="fr-FR" sz="1600" b="1" i="1" baseline="0" dirty="0" err="1" smtClean="0">
                          <a:solidFill>
                            <a:srgbClr val="FF0000"/>
                          </a:solidFill>
                        </a:rPr>
                        <a:t>âtes</a:t>
                      </a:r>
                      <a:r>
                        <a:rPr lang="fr-FR" sz="1600" b="1" i="1" baseline="0" dirty="0" smtClean="0">
                          <a:solidFill>
                            <a:srgbClr val="FF0000"/>
                          </a:solidFill>
                        </a:rPr>
                        <a:t>, -</a:t>
                      </a:r>
                      <a:r>
                        <a:rPr lang="fr-FR" sz="1600" b="1" i="1" baseline="0" dirty="0" err="1" smtClean="0">
                          <a:solidFill>
                            <a:srgbClr val="FF0000"/>
                          </a:solidFill>
                        </a:rPr>
                        <a:t>èrent</a:t>
                      </a:r>
                      <a:endParaRPr lang="fr-FR" sz="1600" b="1" i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77232"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Regarder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Manger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2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Conjuguer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2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188720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Je 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Il, elle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Ils, elles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regard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</a:t>
                      </a:r>
                    </a:p>
                    <a:p>
                      <a:r>
                        <a:rPr lang="fr-FR" sz="1600" dirty="0" smtClean="0"/>
                        <a:t>regard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as</a:t>
                      </a:r>
                    </a:p>
                    <a:p>
                      <a:r>
                        <a:rPr lang="fr-FR" sz="1600" dirty="0" smtClean="0"/>
                        <a:t>regard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</a:t>
                      </a:r>
                    </a:p>
                    <a:p>
                      <a:r>
                        <a:rPr lang="fr-FR" sz="1600" dirty="0" smtClean="0"/>
                        <a:t>regard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âmes</a:t>
                      </a:r>
                    </a:p>
                    <a:p>
                      <a:r>
                        <a:rPr lang="fr-FR" sz="1600" dirty="0" smtClean="0"/>
                        <a:t>regard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âtes</a:t>
                      </a:r>
                    </a:p>
                    <a:p>
                      <a:r>
                        <a:rPr lang="fr-FR" sz="1600" dirty="0" smtClean="0"/>
                        <a:t>regard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èrent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Je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Il, elle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Ils, elles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mang</a:t>
                      </a:r>
                      <a:r>
                        <a:rPr lang="fr-FR" sz="1600" b="1" dirty="0" smtClean="0">
                          <a:solidFill>
                            <a:schemeClr val="tx1"/>
                          </a:solidFill>
                        </a:rPr>
                        <a:t>e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 smtClean="0"/>
                        <a:t>mang</a:t>
                      </a:r>
                      <a:r>
                        <a:rPr lang="fr-FR" sz="1600" b="1" dirty="0" smtClean="0">
                          <a:solidFill>
                            <a:schemeClr val="tx1"/>
                          </a:solidFill>
                        </a:rPr>
                        <a:t>e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 smtClean="0"/>
                        <a:t>mang</a:t>
                      </a:r>
                      <a:r>
                        <a:rPr lang="fr-FR" sz="1600" b="1" dirty="0" smtClean="0">
                          <a:solidFill>
                            <a:schemeClr val="tx1"/>
                          </a:solidFill>
                        </a:rPr>
                        <a:t>e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 smtClean="0"/>
                        <a:t>mang</a:t>
                      </a:r>
                      <a:r>
                        <a:rPr lang="fr-FR" sz="1600" b="1" dirty="0" smtClean="0">
                          <a:solidFill>
                            <a:schemeClr val="tx1"/>
                          </a:solidFill>
                        </a:rPr>
                        <a:t>e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âmes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 smtClean="0"/>
                        <a:t>mang</a:t>
                      </a:r>
                      <a:r>
                        <a:rPr lang="fr-FR" sz="1600" b="1" dirty="0" smtClean="0">
                          <a:solidFill>
                            <a:schemeClr val="tx1"/>
                          </a:solidFill>
                        </a:rPr>
                        <a:t>e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âtes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 smtClean="0"/>
                        <a:t>mang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èrent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Je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Il, elle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Ils, elles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conjugu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</a:t>
                      </a:r>
                    </a:p>
                    <a:p>
                      <a:r>
                        <a:rPr lang="fr-FR" sz="1600" dirty="0" smtClean="0"/>
                        <a:t>conjugu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as</a:t>
                      </a:r>
                    </a:p>
                    <a:p>
                      <a:r>
                        <a:rPr lang="fr-FR" sz="1600" dirty="0" smtClean="0"/>
                        <a:t>conjugu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</a:t>
                      </a:r>
                    </a:p>
                    <a:p>
                      <a:r>
                        <a:rPr lang="fr-FR" sz="1600" dirty="0" smtClean="0"/>
                        <a:t>conjugu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âmes</a:t>
                      </a:r>
                    </a:p>
                    <a:p>
                      <a:r>
                        <a:rPr lang="fr-FR" sz="1600" dirty="0" smtClean="0"/>
                        <a:t>conjugu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âtes</a:t>
                      </a:r>
                    </a:p>
                    <a:p>
                      <a:r>
                        <a:rPr lang="fr-FR" sz="1600" dirty="0" smtClean="0"/>
                        <a:t>conjugu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èrent</a:t>
                      </a:r>
                      <a:endParaRPr lang="fr-FR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Lancer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Payer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Appuyer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841216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Je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Il, elle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Ils, elles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lan</a:t>
                      </a:r>
                      <a:r>
                        <a:rPr lang="fr-FR" sz="1600" b="1" dirty="0" smtClean="0"/>
                        <a:t>ç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</a:t>
                      </a:r>
                    </a:p>
                    <a:p>
                      <a:r>
                        <a:rPr lang="fr-FR" sz="1600" dirty="0" smtClean="0"/>
                        <a:t>lan</a:t>
                      </a:r>
                      <a:r>
                        <a:rPr lang="fr-FR" sz="1600" b="1" dirty="0" smtClean="0"/>
                        <a:t>ç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as</a:t>
                      </a:r>
                    </a:p>
                    <a:p>
                      <a:r>
                        <a:rPr lang="fr-FR" sz="1600" dirty="0" smtClean="0"/>
                        <a:t>lan</a:t>
                      </a:r>
                      <a:r>
                        <a:rPr lang="fr-FR" sz="1600" b="1" dirty="0" smtClean="0"/>
                        <a:t>ç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</a:t>
                      </a:r>
                    </a:p>
                    <a:p>
                      <a:r>
                        <a:rPr lang="fr-FR" sz="1600" dirty="0" smtClean="0"/>
                        <a:t>lan</a:t>
                      </a:r>
                      <a:r>
                        <a:rPr lang="fr-FR" sz="1600" b="1" dirty="0" smtClean="0"/>
                        <a:t>ç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âmes</a:t>
                      </a:r>
                    </a:p>
                    <a:p>
                      <a:r>
                        <a:rPr lang="fr-FR" sz="1600" dirty="0" smtClean="0"/>
                        <a:t>lan</a:t>
                      </a:r>
                      <a:r>
                        <a:rPr lang="fr-FR" sz="1600" b="1" dirty="0" smtClean="0"/>
                        <a:t>ç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âtes</a:t>
                      </a:r>
                    </a:p>
                    <a:p>
                      <a:r>
                        <a:rPr lang="fr-FR" sz="1600" dirty="0" smtClean="0"/>
                        <a:t>lan</a:t>
                      </a:r>
                      <a:r>
                        <a:rPr lang="fr-FR" sz="1600" b="0" dirty="0" smtClean="0"/>
                        <a:t>c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èrent</a:t>
                      </a:r>
                      <a:endParaRPr lang="fr-FR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Je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Il, elle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Ils, elles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pay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</a:t>
                      </a:r>
                    </a:p>
                    <a:p>
                      <a:r>
                        <a:rPr lang="fr-FR" sz="1600" dirty="0" smtClean="0"/>
                        <a:t>pay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as</a:t>
                      </a:r>
                    </a:p>
                    <a:p>
                      <a:r>
                        <a:rPr lang="fr-FR" sz="1600" dirty="0" smtClean="0"/>
                        <a:t>pay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</a:t>
                      </a:r>
                    </a:p>
                    <a:p>
                      <a:r>
                        <a:rPr lang="fr-FR" sz="1600" dirty="0" smtClean="0"/>
                        <a:t>pay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âmes</a:t>
                      </a:r>
                    </a:p>
                    <a:p>
                      <a:r>
                        <a:rPr lang="fr-FR" sz="1600" dirty="0" smtClean="0"/>
                        <a:t>pay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âtes</a:t>
                      </a:r>
                    </a:p>
                    <a:p>
                      <a:r>
                        <a:rPr lang="fr-FR" sz="1600" dirty="0" smtClean="0"/>
                        <a:t>pay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èrent</a:t>
                      </a:r>
                      <a:endParaRPr lang="fr-FR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J’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Il, elle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Ils, elles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appuy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</a:t>
                      </a:r>
                    </a:p>
                    <a:p>
                      <a:r>
                        <a:rPr lang="fr-FR" sz="1600" dirty="0" smtClean="0"/>
                        <a:t>appuy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as</a:t>
                      </a:r>
                    </a:p>
                    <a:p>
                      <a:r>
                        <a:rPr lang="fr-FR" sz="1600" dirty="0" smtClean="0"/>
                        <a:t>appuy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</a:t>
                      </a:r>
                    </a:p>
                    <a:p>
                      <a:r>
                        <a:rPr lang="fr-FR" sz="1600" dirty="0" smtClean="0"/>
                        <a:t>appuy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âmes</a:t>
                      </a:r>
                    </a:p>
                    <a:p>
                      <a:r>
                        <a:rPr lang="fr-FR" sz="1600" dirty="0" smtClean="0"/>
                        <a:t>appuy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âtes</a:t>
                      </a:r>
                    </a:p>
                    <a:p>
                      <a:r>
                        <a:rPr lang="fr-FR" sz="1600" dirty="0" smtClean="0"/>
                        <a:t>appuy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èrent</a:t>
                      </a:r>
                      <a:endParaRPr lang="fr-FR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7" name="Tableau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6329085"/>
              </p:ext>
            </p:extLst>
          </p:nvPr>
        </p:nvGraphicFramePr>
        <p:xfrm>
          <a:off x="6907591" y="1124744"/>
          <a:ext cx="2797937" cy="4358640"/>
        </p:xfrm>
        <a:graphic>
          <a:graphicData uri="http://schemas.openxmlformats.org/drawingml/2006/table">
            <a:tbl>
              <a:tblPr bandRow="1">
                <a:tableStyleId>{073A0DAA-6AF3-43AB-8588-CEC1D06C72B9}</a:tableStyleId>
              </a:tblPr>
              <a:tblGrid>
                <a:gridCol w="1014113"/>
                <a:gridCol w="1783824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VERBES</a:t>
                      </a:r>
                      <a:r>
                        <a:rPr lang="fr-FR" sz="1600" b="1" baseline="0" dirty="0" smtClean="0"/>
                        <a:t> DU 2</a:t>
                      </a:r>
                      <a:r>
                        <a:rPr lang="fr-FR" sz="1600" b="1" baseline="30000" dirty="0" smtClean="0"/>
                        <a:t>ème</a:t>
                      </a:r>
                      <a:r>
                        <a:rPr lang="fr-FR" sz="1600" b="1" baseline="0" dirty="0" smtClean="0"/>
                        <a:t> GROUPE </a:t>
                      </a:r>
                    </a:p>
                    <a:p>
                      <a:pPr algn="ctr"/>
                      <a:r>
                        <a:rPr lang="fr-FR" sz="1600" b="1" i="1" baseline="0" dirty="0" smtClean="0">
                          <a:solidFill>
                            <a:srgbClr val="FF0000"/>
                          </a:solidFill>
                        </a:rPr>
                        <a:t>-</a:t>
                      </a:r>
                      <a:r>
                        <a:rPr lang="fr-FR" sz="1600" b="1" i="1" baseline="0" dirty="0" err="1" smtClean="0">
                          <a:solidFill>
                            <a:srgbClr val="FF0000"/>
                          </a:solidFill>
                        </a:rPr>
                        <a:t>is</a:t>
                      </a:r>
                      <a:r>
                        <a:rPr lang="fr-FR" sz="1600" b="1" i="1" baseline="0" dirty="0" smtClean="0">
                          <a:solidFill>
                            <a:srgbClr val="FF0000"/>
                          </a:solidFill>
                        </a:rPr>
                        <a:t>, -</a:t>
                      </a:r>
                      <a:r>
                        <a:rPr lang="fr-FR" sz="1600" b="1" i="1" baseline="0" dirty="0" err="1" smtClean="0">
                          <a:solidFill>
                            <a:srgbClr val="FF0000"/>
                          </a:solidFill>
                        </a:rPr>
                        <a:t>is</a:t>
                      </a:r>
                      <a:r>
                        <a:rPr lang="fr-FR" sz="1600" b="1" i="1" baseline="0" dirty="0" smtClean="0">
                          <a:solidFill>
                            <a:srgbClr val="FF0000"/>
                          </a:solidFill>
                        </a:rPr>
                        <a:t>, -</a:t>
                      </a:r>
                      <a:r>
                        <a:rPr lang="fr-FR" sz="1600" b="1" i="1" baseline="0" dirty="0" err="1" smtClean="0">
                          <a:solidFill>
                            <a:srgbClr val="FF0000"/>
                          </a:solidFill>
                        </a:rPr>
                        <a:t>it</a:t>
                      </a:r>
                      <a:r>
                        <a:rPr lang="fr-FR" sz="1600" b="1" i="1" baseline="0" dirty="0" smtClean="0">
                          <a:solidFill>
                            <a:srgbClr val="FF0000"/>
                          </a:solidFill>
                        </a:rPr>
                        <a:t>, -</a:t>
                      </a:r>
                      <a:r>
                        <a:rPr lang="fr-FR" sz="1600" b="1" i="1" baseline="0" dirty="0" err="1" smtClean="0">
                          <a:solidFill>
                            <a:srgbClr val="FF0000"/>
                          </a:solidFill>
                        </a:rPr>
                        <a:t>îmes</a:t>
                      </a:r>
                      <a:r>
                        <a:rPr lang="fr-FR" sz="1600" b="1" i="1" baseline="0" dirty="0" smtClean="0">
                          <a:solidFill>
                            <a:srgbClr val="FF0000"/>
                          </a:solidFill>
                        </a:rPr>
                        <a:t>, -</a:t>
                      </a:r>
                      <a:r>
                        <a:rPr lang="fr-FR" sz="1600" b="1" i="1" baseline="0" dirty="0" err="1" smtClean="0">
                          <a:solidFill>
                            <a:srgbClr val="FF0000"/>
                          </a:solidFill>
                        </a:rPr>
                        <a:t>îtes</a:t>
                      </a:r>
                      <a:r>
                        <a:rPr lang="fr-FR" sz="1600" b="1" i="1" baseline="0" dirty="0" smtClean="0">
                          <a:solidFill>
                            <a:srgbClr val="FF0000"/>
                          </a:solidFill>
                        </a:rPr>
                        <a:t>, -</a:t>
                      </a:r>
                      <a:r>
                        <a:rPr lang="fr-FR" sz="1600" b="1" i="1" baseline="0" dirty="0" err="1" smtClean="0">
                          <a:solidFill>
                            <a:srgbClr val="FF0000"/>
                          </a:solidFill>
                        </a:rPr>
                        <a:t>irent</a:t>
                      </a:r>
                      <a:endParaRPr lang="fr-FR" sz="1600" b="1" i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77232"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Finir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188720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Je 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Il, elle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Ils, elles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fin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is</a:t>
                      </a:r>
                    </a:p>
                    <a:p>
                      <a:r>
                        <a:rPr lang="fr-FR" sz="1600" dirty="0" smtClean="0"/>
                        <a:t>fin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fin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it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fin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îmes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fin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îtes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fin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irent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Remplir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841216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Je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Il, elle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Ils, elles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rempl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rempl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rempl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it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rempl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îmes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rempl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îtes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rempl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irent</a:t>
                      </a:r>
                      <a:endParaRPr lang="fr-FR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11" name="Image 10" descr="Capture d’écran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509" r="50000" b="10172"/>
          <a:stretch/>
        </p:blipFill>
        <p:spPr>
          <a:xfrm rot="20781832">
            <a:off x="577436" y="5762762"/>
            <a:ext cx="1105000" cy="956737"/>
          </a:xfrm>
          <a:prstGeom prst="rect">
            <a:avLst/>
          </a:prstGeom>
        </p:spPr>
      </p:pic>
      <p:pic>
        <p:nvPicPr>
          <p:cNvPr id="13" name="Image 12" descr="Capture d’écran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509" r="50000" b="10172"/>
          <a:stretch/>
        </p:blipFill>
        <p:spPr>
          <a:xfrm rot="1269352">
            <a:off x="7032625" y="5704691"/>
            <a:ext cx="1105000" cy="956737"/>
          </a:xfrm>
          <a:prstGeom prst="rect">
            <a:avLst/>
          </a:prstGeom>
        </p:spPr>
      </p:pic>
      <p:pic>
        <p:nvPicPr>
          <p:cNvPr id="14" name="Image 13" descr="Capture d’écran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509" r="50000" b="10172"/>
          <a:stretch/>
        </p:blipFill>
        <p:spPr>
          <a:xfrm>
            <a:off x="4114101" y="5723233"/>
            <a:ext cx="1105000" cy="9567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765675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595</TotalTime>
  <Words>3407</Words>
  <Application>Microsoft Office PowerPoint</Application>
  <PresentationFormat>Format A4 (210 x 297 mm)</PresentationFormat>
  <Paragraphs>2168</Paragraphs>
  <Slides>18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18</vt:i4>
      </vt:variant>
    </vt:vector>
  </HeadingPairs>
  <TitlesOfParts>
    <vt:vector size="19" baseType="lpstr"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Gaëlle Lavillat</dc:creator>
  <cp:lastModifiedBy>Gaelle</cp:lastModifiedBy>
  <cp:revision>81</cp:revision>
  <dcterms:created xsi:type="dcterms:W3CDTF">2014-01-29T11:44:37Z</dcterms:created>
  <dcterms:modified xsi:type="dcterms:W3CDTF">2014-11-28T09:33:51Z</dcterms:modified>
</cp:coreProperties>
</file>