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4" r:id="rId5"/>
    <p:sldId id="261" r:id="rId6"/>
    <p:sldId id="260" r:id="rId7"/>
    <p:sldId id="262" r:id="rId8"/>
    <p:sldId id="263" r:id="rId9"/>
  </p:sldIdLst>
  <p:sldSz cx="6858000" cy="9906000" type="A4"/>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66" autoAdjust="0"/>
    <p:restoredTop sz="94660"/>
  </p:normalViewPr>
  <p:slideViewPr>
    <p:cSldViewPr>
      <p:cViewPr>
        <p:scale>
          <a:sx n="86" d="100"/>
          <a:sy n="86" d="100"/>
        </p:scale>
        <p:origin x="-3270" y="46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ZoneTexte 6"/>
          <p:cNvSpPr txBox="1"/>
          <p:nvPr userDrawn="1"/>
        </p:nvSpPr>
        <p:spPr>
          <a:xfrm>
            <a:off x="4692093" y="9707694"/>
            <a:ext cx="2232248" cy="230832"/>
          </a:xfrm>
          <a:prstGeom prst="rect">
            <a:avLst/>
          </a:prstGeom>
          <a:noFill/>
        </p:spPr>
        <p:txBody>
          <a:bodyPr wrap="square" rtlCol="0">
            <a:spAutoFit/>
          </a:bodyPr>
          <a:lstStyle/>
          <a:p>
            <a:pPr algn="r"/>
            <a:r>
              <a:rPr lang="fr-FR" sz="900" dirty="0" smtClean="0">
                <a:solidFill>
                  <a:schemeClr val="bg1">
                    <a:lumMod val="50000"/>
                  </a:schemeClr>
                </a:solidFill>
              </a:rPr>
              <a:t>http://www.mysticlolly.fr</a:t>
            </a:r>
            <a:endParaRPr lang="fr-FR" sz="900" dirty="0">
              <a:solidFill>
                <a:schemeClr val="bg1">
                  <a:lumMod val="50000"/>
                </a:schemeClr>
              </a:solidFill>
            </a:endParaRPr>
          </a:p>
        </p:txBody>
      </p:sp>
    </p:spTree>
    <p:extLst>
      <p:ext uri="{BB962C8B-B14F-4D97-AF65-F5344CB8AC3E}">
        <p14:creationId xmlns:p14="http://schemas.microsoft.com/office/powerpoint/2010/main" val="3782945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875"/>
            <a:ext cx="6172200" cy="1651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2311400"/>
            <a:ext cx="6172200" cy="65373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2100"/>
            <a:ext cx="1600200" cy="527050"/>
          </a:xfrm>
          <a:prstGeom prst="rect">
            <a:avLst/>
          </a:prstGeom>
        </p:spPr>
        <p:txBody>
          <a:bodyPr/>
          <a:lstStyle>
            <a:lvl1pPr>
              <a:defRPr/>
            </a:lvl1pPr>
          </a:lstStyle>
          <a:p>
            <a:pPr>
              <a:defRPr/>
            </a:pPr>
            <a:fld id="{8377A1A7-388A-454C-A1F4-4450160AF08B}" type="datetimeFigureOut">
              <a:rPr lang="fr-FR"/>
              <a:pPr>
                <a:defRPr/>
              </a:pPr>
              <a:t>07/04/2017</a:t>
            </a:fld>
            <a:endParaRPr lang="fr-FR"/>
          </a:p>
        </p:txBody>
      </p:sp>
      <p:sp>
        <p:nvSpPr>
          <p:cNvPr id="5" name="Espace réservé du pied de page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6DB8E3B6-798D-4A64-8E2E-03F83C505DBB}" type="slidenum">
              <a:rPr lang="fr-FR"/>
              <a:pPr>
                <a:defRPr/>
              </a:pPr>
              <a:t>‹N°›</a:t>
            </a:fld>
            <a:endParaRPr lang="fr-FR"/>
          </a:p>
        </p:txBody>
      </p:sp>
    </p:spTree>
    <p:extLst>
      <p:ext uri="{BB962C8B-B14F-4D97-AF65-F5344CB8AC3E}">
        <p14:creationId xmlns:p14="http://schemas.microsoft.com/office/powerpoint/2010/main" val="2074643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701"/>
            <a:ext cx="1543050" cy="8452202"/>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96701"/>
            <a:ext cx="4514850" cy="8452202"/>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2100"/>
            <a:ext cx="1600200" cy="527050"/>
          </a:xfrm>
          <a:prstGeom prst="rect">
            <a:avLst/>
          </a:prstGeom>
        </p:spPr>
        <p:txBody>
          <a:bodyPr/>
          <a:lstStyle>
            <a:lvl1pPr>
              <a:defRPr/>
            </a:lvl1pPr>
          </a:lstStyle>
          <a:p>
            <a:pPr>
              <a:defRPr/>
            </a:pPr>
            <a:fld id="{4E3995FD-AAF7-4463-AD1E-F6916BD0CCB1}" type="datetimeFigureOut">
              <a:rPr lang="fr-FR"/>
              <a:pPr>
                <a:defRPr/>
              </a:pPr>
              <a:t>07/04/2017</a:t>
            </a:fld>
            <a:endParaRPr lang="fr-FR"/>
          </a:p>
        </p:txBody>
      </p:sp>
      <p:sp>
        <p:nvSpPr>
          <p:cNvPr id="5" name="Espace réservé du pied de page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8B51B498-6717-48CF-88D4-FAA30F338960}" type="slidenum">
              <a:rPr lang="fr-FR"/>
              <a:pPr>
                <a:defRPr/>
              </a:pPr>
              <a:t>‹N°›</a:t>
            </a:fld>
            <a:endParaRPr lang="fr-FR"/>
          </a:p>
        </p:txBody>
      </p:sp>
    </p:spTree>
    <p:extLst>
      <p:ext uri="{BB962C8B-B14F-4D97-AF65-F5344CB8AC3E}">
        <p14:creationId xmlns:p14="http://schemas.microsoft.com/office/powerpoint/2010/main" val="3952132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42900" y="396875"/>
            <a:ext cx="6172200" cy="1651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342900" y="2311400"/>
            <a:ext cx="6172200" cy="6537325"/>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2100"/>
            <a:ext cx="1600200" cy="527050"/>
          </a:xfrm>
          <a:prstGeom prst="rect">
            <a:avLst/>
          </a:prstGeom>
        </p:spPr>
        <p:txBody>
          <a:bodyPr/>
          <a:lstStyle>
            <a:lvl1pPr>
              <a:defRPr/>
            </a:lvl1pPr>
          </a:lstStyle>
          <a:p>
            <a:pPr>
              <a:defRPr/>
            </a:pPr>
            <a:fld id="{803F3FA2-D534-42F5-B17E-6C0DF0EAC159}" type="datetimeFigureOut">
              <a:rPr lang="fr-FR"/>
              <a:pPr>
                <a:defRPr/>
              </a:pPr>
              <a:t>07/04/2017</a:t>
            </a:fld>
            <a:endParaRPr lang="fr-FR"/>
          </a:p>
        </p:txBody>
      </p:sp>
      <p:sp>
        <p:nvSpPr>
          <p:cNvPr id="5" name="Espace réservé du pied de page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41332350-128B-4DA6-BB42-B2B7B5449B47}" type="slidenum">
              <a:rPr lang="fr-FR"/>
              <a:pPr>
                <a:defRPr/>
              </a:pPr>
              <a:t>‹N°›</a:t>
            </a:fld>
            <a:endParaRPr lang="fr-FR"/>
          </a:p>
        </p:txBody>
      </p:sp>
    </p:spTree>
    <p:extLst>
      <p:ext uri="{BB962C8B-B14F-4D97-AF65-F5344CB8AC3E}">
        <p14:creationId xmlns:p14="http://schemas.microsoft.com/office/powerpoint/2010/main" val="32996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2"/>
            <a:ext cx="5829300" cy="1967442"/>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4198587"/>
            <a:ext cx="5829300" cy="2166936"/>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a:xfrm>
            <a:off x="342900" y="9182100"/>
            <a:ext cx="1600200" cy="527050"/>
          </a:xfrm>
          <a:prstGeom prst="rect">
            <a:avLst/>
          </a:prstGeom>
        </p:spPr>
        <p:txBody>
          <a:bodyPr/>
          <a:lstStyle>
            <a:lvl1pPr>
              <a:defRPr/>
            </a:lvl1pPr>
          </a:lstStyle>
          <a:p>
            <a:pPr>
              <a:defRPr/>
            </a:pPr>
            <a:fld id="{1439BD93-2859-49C7-881E-5DBCD1EB6D28}" type="datetimeFigureOut">
              <a:rPr lang="fr-FR"/>
              <a:pPr>
                <a:defRPr/>
              </a:pPr>
              <a:t>07/04/2017</a:t>
            </a:fld>
            <a:endParaRPr lang="fr-FR"/>
          </a:p>
        </p:txBody>
      </p:sp>
      <p:sp>
        <p:nvSpPr>
          <p:cNvPr id="5" name="Espace réservé du pied de page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ED3B1C17-BDD9-49EE-9384-56D04F840E5F}" type="slidenum">
              <a:rPr lang="fr-FR"/>
              <a:pPr>
                <a:defRPr/>
              </a:pPr>
              <a:t>‹N°›</a:t>
            </a:fld>
            <a:endParaRPr lang="fr-FR"/>
          </a:p>
        </p:txBody>
      </p:sp>
    </p:spTree>
    <p:extLst>
      <p:ext uri="{BB962C8B-B14F-4D97-AF65-F5344CB8AC3E}">
        <p14:creationId xmlns:p14="http://schemas.microsoft.com/office/powerpoint/2010/main" val="66745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42900" y="396875"/>
            <a:ext cx="6172200" cy="1651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311402"/>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311402"/>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a:xfrm>
            <a:off x="342900" y="9182100"/>
            <a:ext cx="1600200" cy="527050"/>
          </a:xfrm>
          <a:prstGeom prst="rect">
            <a:avLst/>
          </a:prstGeom>
        </p:spPr>
        <p:txBody>
          <a:bodyPr/>
          <a:lstStyle>
            <a:lvl1pPr>
              <a:defRPr/>
            </a:lvl1pPr>
          </a:lstStyle>
          <a:p>
            <a:pPr>
              <a:defRPr/>
            </a:pPr>
            <a:fld id="{678B8C13-9A12-4389-87FE-40EA76D5D56F}" type="datetimeFigureOut">
              <a:rPr lang="fr-FR"/>
              <a:pPr>
                <a:defRPr/>
              </a:pPr>
              <a:t>07/04/2017</a:t>
            </a:fld>
            <a:endParaRPr lang="fr-FR"/>
          </a:p>
        </p:txBody>
      </p:sp>
      <p:sp>
        <p:nvSpPr>
          <p:cNvPr id="6" name="Espace réservé du pied de page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4B0F6A66-3E25-4F60-9D3E-1C741BF71A88}" type="slidenum">
              <a:rPr lang="fr-FR"/>
              <a:pPr>
                <a:defRPr/>
              </a:pPr>
              <a:t>‹N°›</a:t>
            </a:fld>
            <a:endParaRPr lang="fr-FR"/>
          </a:p>
        </p:txBody>
      </p:sp>
    </p:spTree>
    <p:extLst>
      <p:ext uri="{BB962C8B-B14F-4D97-AF65-F5344CB8AC3E}">
        <p14:creationId xmlns:p14="http://schemas.microsoft.com/office/powerpoint/2010/main" val="3204424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875"/>
            <a:ext cx="6172200" cy="1651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0"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70"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a:xfrm>
            <a:off x="342900" y="9182100"/>
            <a:ext cx="1600200" cy="527050"/>
          </a:xfrm>
          <a:prstGeom prst="rect">
            <a:avLst/>
          </a:prstGeom>
        </p:spPr>
        <p:txBody>
          <a:bodyPr/>
          <a:lstStyle>
            <a:lvl1pPr>
              <a:defRPr/>
            </a:lvl1pPr>
          </a:lstStyle>
          <a:p>
            <a:pPr>
              <a:defRPr/>
            </a:pPr>
            <a:fld id="{3B3AB376-0BD1-4EEC-A239-256C4F3D1383}" type="datetimeFigureOut">
              <a:rPr lang="fr-FR"/>
              <a:pPr>
                <a:defRPr/>
              </a:pPr>
              <a:t>07/04/2017</a:t>
            </a:fld>
            <a:endParaRPr lang="fr-FR"/>
          </a:p>
        </p:txBody>
      </p:sp>
      <p:sp>
        <p:nvSpPr>
          <p:cNvPr id="8" name="Espace réservé du pied de page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7331B8EE-BFD8-4A21-B00A-61CFC58D4F73}" type="slidenum">
              <a:rPr lang="fr-FR"/>
              <a:pPr>
                <a:defRPr/>
              </a:pPr>
              <a:t>‹N°›</a:t>
            </a:fld>
            <a:endParaRPr lang="fr-FR"/>
          </a:p>
        </p:txBody>
      </p:sp>
    </p:spTree>
    <p:extLst>
      <p:ext uri="{BB962C8B-B14F-4D97-AF65-F5344CB8AC3E}">
        <p14:creationId xmlns:p14="http://schemas.microsoft.com/office/powerpoint/2010/main" val="25026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875"/>
            <a:ext cx="6172200" cy="1651000"/>
          </a:xfrm>
          <a:prstGeom prst="rect">
            <a:avLst/>
          </a:prstGeom>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a:xfrm>
            <a:off x="342900" y="9182100"/>
            <a:ext cx="1600200" cy="527050"/>
          </a:xfrm>
          <a:prstGeom prst="rect">
            <a:avLst/>
          </a:prstGeom>
        </p:spPr>
        <p:txBody>
          <a:bodyPr/>
          <a:lstStyle>
            <a:lvl1pPr>
              <a:defRPr/>
            </a:lvl1pPr>
          </a:lstStyle>
          <a:p>
            <a:pPr>
              <a:defRPr/>
            </a:pPr>
            <a:fld id="{A3E63D96-4840-4D91-8816-9B28CC12D5AF}" type="datetimeFigureOut">
              <a:rPr lang="fr-FR"/>
              <a:pPr>
                <a:defRPr/>
              </a:pPr>
              <a:t>07/04/2017</a:t>
            </a:fld>
            <a:endParaRPr lang="fr-FR"/>
          </a:p>
        </p:txBody>
      </p:sp>
      <p:sp>
        <p:nvSpPr>
          <p:cNvPr id="4" name="Espace réservé du pied de page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4D13F432-16C2-4C05-B6F7-87B55DC9C9DD}" type="slidenum">
              <a:rPr lang="fr-FR"/>
              <a:pPr>
                <a:defRPr/>
              </a:pPr>
              <a:t>‹N°›</a:t>
            </a:fld>
            <a:endParaRPr lang="fr-FR"/>
          </a:p>
        </p:txBody>
      </p:sp>
    </p:spTree>
    <p:extLst>
      <p:ext uri="{BB962C8B-B14F-4D97-AF65-F5344CB8AC3E}">
        <p14:creationId xmlns:p14="http://schemas.microsoft.com/office/powerpoint/2010/main" val="4209192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a:xfrm>
            <a:off x="342900" y="9182100"/>
            <a:ext cx="1600200" cy="527050"/>
          </a:xfrm>
          <a:prstGeom prst="rect">
            <a:avLst/>
          </a:prstGeom>
        </p:spPr>
        <p:txBody>
          <a:bodyPr/>
          <a:lstStyle>
            <a:lvl1pPr>
              <a:defRPr/>
            </a:lvl1pPr>
          </a:lstStyle>
          <a:p>
            <a:pPr>
              <a:defRPr/>
            </a:pPr>
            <a:fld id="{D06406AA-2240-43BA-BF5D-ACA9A57DC1FC}" type="datetimeFigureOut">
              <a:rPr lang="fr-FR"/>
              <a:pPr>
                <a:defRPr/>
              </a:pPr>
              <a:t>07/04/2017</a:t>
            </a:fld>
            <a:endParaRPr lang="fr-FR"/>
          </a:p>
        </p:txBody>
      </p:sp>
      <p:sp>
        <p:nvSpPr>
          <p:cNvPr id="3" name="Espace réservé du pied de page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9A79127C-ABB8-4F66-9777-602E5DD676DA}" type="slidenum">
              <a:rPr lang="fr-FR"/>
              <a:pPr>
                <a:defRPr/>
              </a:pPr>
              <a:t>‹N°›</a:t>
            </a:fld>
            <a:endParaRPr lang="fr-FR"/>
          </a:p>
        </p:txBody>
      </p:sp>
    </p:spTree>
    <p:extLst>
      <p:ext uri="{BB962C8B-B14F-4D97-AF65-F5344CB8AC3E}">
        <p14:creationId xmlns:p14="http://schemas.microsoft.com/office/powerpoint/2010/main" val="3322445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1" y="394406"/>
            <a:ext cx="2256235" cy="1678517"/>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8" y="394406"/>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1" y="2072923"/>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a:xfrm>
            <a:off x="342900" y="9182100"/>
            <a:ext cx="1600200" cy="527050"/>
          </a:xfrm>
          <a:prstGeom prst="rect">
            <a:avLst/>
          </a:prstGeom>
        </p:spPr>
        <p:txBody>
          <a:bodyPr/>
          <a:lstStyle>
            <a:lvl1pPr>
              <a:defRPr/>
            </a:lvl1pPr>
          </a:lstStyle>
          <a:p>
            <a:pPr>
              <a:defRPr/>
            </a:pPr>
            <a:fld id="{44F32E0B-F506-4E88-8692-20CEF6CAE89F}" type="datetimeFigureOut">
              <a:rPr lang="fr-FR"/>
              <a:pPr>
                <a:defRPr/>
              </a:pPr>
              <a:t>07/04/2017</a:t>
            </a:fld>
            <a:endParaRPr lang="fr-FR"/>
          </a:p>
        </p:txBody>
      </p:sp>
      <p:sp>
        <p:nvSpPr>
          <p:cNvPr id="6" name="Espace réservé du pied de page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E315957C-DB37-4C55-A918-F3BA74C4680D}" type="slidenum">
              <a:rPr lang="fr-FR"/>
              <a:pPr>
                <a:defRPr/>
              </a:pPr>
              <a:t>‹N°›</a:t>
            </a:fld>
            <a:endParaRPr lang="fr-FR"/>
          </a:p>
        </p:txBody>
      </p:sp>
    </p:spTree>
    <p:extLst>
      <p:ext uri="{BB962C8B-B14F-4D97-AF65-F5344CB8AC3E}">
        <p14:creationId xmlns:p14="http://schemas.microsoft.com/office/powerpoint/2010/main" val="1440305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85119"/>
            <a:ext cx="4114800" cy="59436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344216" y="7752823"/>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a:xfrm>
            <a:off x="342900" y="9182100"/>
            <a:ext cx="1600200" cy="527050"/>
          </a:xfrm>
          <a:prstGeom prst="rect">
            <a:avLst/>
          </a:prstGeom>
        </p:spPr>
        <p:txBody>
          <a:bodyPr/>
          <a:lstStyle>
            <a:lvl1pPr>
              <a:defRPr/>
            </a:lvl1pPr>
          </a:lstStyle>
          <a:p>
            <a:pPr>
              <a:defRPr/>
            </a:pPr>
            <a:fld id="{AA6975A8-4EA1-427A-BBFF-D65866A82BA8}" type="datetimeFigureOut">
              <a:rPr lang="fr-FR"/>
              <a:pPr>
                <a:defRPr/>
              </a:pPr>
              <a:t>07/04/2017</a:t>
            </a:fld>
            <a:endParaRPr lang="fr-FR"/>
          </a:p>
        </p:txBody>
      </p:sp>
      <p:sp>
        <p:nvSpPr>
          <p:cNvPr id="6" name="Espace réservé du pied de page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DE79E919-71E0-48B9-9BB5-DB0576FA31AA}" type="slidenum">
              <a:rPr lang="fr-FR"/>
              <a:pPr>
                <a:defRPr/>
              </a:pPr>
              <a:t>‹N°›</a:t>
            </a:fld>
            <a:endParaRPr lang="fr-FR"/>
          </a:p>
        </p:txBody>
      </p:sp>
    </p:spTree>
    <p:extLst>
      <p:ext uri="{BB962C8B-B14F-4D97-AF65-F5344CB8AC3E}">
        <p14:creationId xmlns:p14="http://schemas.microsoft.com/office/powerpoint/2010/main" val="1496272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youtube.com/watch?v=500LgZK48fc"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youtube.com/watch?v=pdHCYgO9zh8" TargetMode="External"/><Relationship Id="rId1" Type="http://schemas.openxmlformats.org/officeDocument/2006/relationships/slideLayout" Target="../slideLayouts/slideLayout1.xml"/><Relationship Id="rId4" Type="http://schemas.openxmlformats.org/officeDocument/2006/relationships/image" Target="../media/image5.tm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3" name="Groupe 2"/>
          <p:cNvGrpSpPr>
            <a:grpSpLocks/>
          </p:cNvGrpSpPr>
          <p:nvPr/>
        </p:nvGrpSpPr>
        <p:grpSpPr bwMode="auto">
          <a:xfrm>
            <a:off x="44450" y="1280592"/>
            <a:ext cx="6769100" cy="2897490"/>
            <a:chOff x="44624" y="920750"/>
            <a:chExt cx="6768751" cy="2897490"/>
          </a:xfrm>
        </p:grpSpPr>
        <p:sp>
          <p:nvSpPr>
            <p:cNvPr id="7" name="Rectangle à coins arrondis 6"/>
            <p:cNvSpPr/>
            <p:nvPr/>
          </p:nvSpPr>
          <p:spPr>
            <a:xfrm>
              <a:off x="44624" y="1065213"/>
              <a:ext cx="6768751" cy="2753027"/>
            </a:xfrm>
            <a:prstGeom prst="roundRect">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 name="Rectangle à coins arrondis 7"/>
            <p:cNvSpPr/>
            <p:nvPr/>
          </p:nvSpPr>
          <p:spPr>
            <a:xfrm>
              <a:off x="620857" y="920750"/>
              <a:ext cx="3312941" cy="287338"/>
            </a:xfrm>
            <a:prstGeom prst="roundRect">
              <a:avLst/>
            </a:prstGeom>
            <a:solidFill>
              <a:schemeClr val="bg1">
                <a:lumMod val="95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400" dirty="0">
                  <a:solidFill>
                    <a:schemeClr val="tx1"/>
                  </a:solidFill>
                  <a:latin typeface="Showcard Gothic" pitchFamily="82" charset="0"/>
                </a:rPr>
                <a:t>Objectifs et compétences</a:t>
              </a:r>
            </a:p>
          </p:txBody>
        </p:sp>
      </p:grpSp>
      <p:sp>
        <p:nvSpPr>
          <p:cNvPr id="9" name="ZoneTexte 8"/>
          <p:cNvSpPr txBox="1"/>
          <p:nvPr/>
        </p:nvSpPr>
        <p:spPr>
          <a:xfrm>
            <a:off x="311150" y="1664767"/>
            <a:ext cx="5903913" cy="2769989"/>
          </a:xfrm>
          <a:prstGeom prst="rect">
            <a:avLst/>
          </a:prstGeom>
          <a:noFill/>
        </p:spPr>
        <p:txBody>
          <a:bodyPr>
            <a:spAutoFit/>
          </a:bodyPr>
          <a:lstStyle/>
          <a:p>
            <a:pPr fontAlgn="auto">
              <a:spcBef>
                <a:spcPts val="0"/>
              </a:spcBef>
              <a:spcAft>
                <a:spcPts val="0"/>
              </a:spcAft>
              <a:defRPr/>
            </a:pPr>
            <a:r>
              <a:rPr lang="fr-FR" sz="1200" dirty="0" smtClean="0">
                <a:effectLst>
                  <a:outerShdw blurRad="38100" dist="38100" dir="2700000" algn="tl">
                    <a:srgbClr val="000000">
                      <a:alpha val="43137"/>
                    </a:srgbClr>
                  </a:outerShdw>
                </a:effectLst>
                <a:latin typeface="+mn-lt"/>
                <a:cs typeface="+mn-cs"/>
              </a:rPr>
              <a:t>Objectifs:</a:t>
            </a:r>
            <a:endParaRPr lang="fr-FR" sz="1200" dirty="0">
              <a:effectLst>
                <a:outerShdw blurRad="38100" dist="38100" dir="2700000" algn="tl">
                  <a:srgbClr val="000000">
                    <a:alpha val="43137"/>
                  </a:srgbClr>
                </a:outerShdw>
              </a:effectLst>
              <a:latin typeface="+mn-lt"/>
              <a:cs typeface="+mn-cs"/>
            </a:endParaRPr>
          </a:p>
          <a:p>
            <a:pPr marL="171450" indent="-171450" fontAlgn="auto">
              <a:spcBef>
                <a:spcPts val="0"/>
              </a:spcBef>
              <a:spcAft>
                <a:spcPts val="0"/>
              </a:spcAft>
              <a:buFont typeface="Wingdings" pitchFamily="2" charset="2"/>
              <a:buChar char="ü"/>
              <a:defRPr/>
            </a:pPr>
            <a:r>
              <a:rPr lang="fr-FR" sz="1200" dirty="0" smtClean="0">
                <a:latin typeface="+mn-lt"/>
                <a:cs typeface="+mn-cs"/>
              </a:rPr>
              <a:t>Maitriser le vocabulaire des couleurs</a:t>
            </a:r>
          </a:p>
          <a:p>
            <a:pPr marL="171450" indent="-171450" fontAlgn="auto">
              <a:spcBef>
                <a:spcPts val="0"/>
              </a:spcBef>
              <a:spcAft>
                <a:spcPts val="0"/>
              </a:spcAft>
              <a:buFont typeface="Wingdings" pitchFamily="2" charset="2"/>
              <a:buChar char="ü"/>
              <a:defRPr/>
            </a:pPr>
            <a:r>
              <a:rPr lang="fr-FR" sz="1200" dirty="0" smtClean="0">
                <a:latin typeface="+mn-lt"/>
                <a:cs typeface="+mn-cs"/>
              </a:rPr>
              <a:t>Maitriser la syntaxe « </a:t>
            </a:r>
            <a:r>
              <a:rPr lang="fr-FR" sz="1200" dirty="0" err="1" smtClean="0">
                <a:latin typeface="+mn-lt"/>
                <a:cs typeface="+mn-cs"/>
              </a:rPr>
              <a:t>What</a:t>
            </a:r>
            <a:r>
              <a:rPr lang="fr-FR" sz="1200" dirty="0" smtClean="0">
                <a:latin typeface="+mn-lt"/>
                <a:cs typeface="+mn-cs"/>
              </a:rPr>
              <a:t> do </a:t>
            </a:r>
            <a:r>
              <a:rPr lang="fr-FR" sz="1200" dirty="0" err="1" smtClean="0">
                <a:latin typeface="+mn-lt"/>
                <a:cs typeface="+mn-cs"/>
              </a:rPr>
              <a:t>you</a:t>
            </a:r>
            <a:r>
              <a:rPr lang="fr-FR" sz="1200" dirty="0" smtClean="0">
                <a:latin typeface="+mn-lt"/>
                <a:cs typeface="+mn-cs"/>
              </a:rPr>
              <a:t> </a:t>
            </a:r>
            <a:r>
              <a:rPr lang="fr-FR" sz="1200" dirty="0" err="1" smtClean="0">
                <a:latin typeface="+mn-lt"/>
                <a:cs typeface="+mn-cs"/>
              </a:rPr>
              <a:t>see</a:t>
            </a:r>
            <a:r>
              <a:rPr lang="fr-FR" sz="1200" dirty="0" smtClean="0">
                <a:latin typeface="+mn-lt"/>
                <a:cs typeface="+mn-cs"/>
              </a:rPr>
              <a:t> ? I </a:t>
            </a:r>
            <a:r>
              <a:rPr lang="fr-FR" sz="1200" dirty="0" err="1" smtClean="0">
                <a:latin typeface="+mn-lt"/>
                <a:cs typeface="+mn-cs"/>
              </a:rPr>
              <a:t>see</a:t>
            </a:r>
            <a:r>
              <a:rPr lang="fr-FR" sz="1200" dirty="0" smtClean="0">
                <a:latin typeface="+mn-lt"/>
                <a:cs typeface="+mn-cs"/>
              </a:rPr>
              <a:t> … »</a:t>
            </a:r>
            <a:endParaRPr lang="fr-FR" sz="1200" dirty="0">
              <a:latin typeface="+mn-lt"/>
              <a:cs typeface="+mn-cs"/>
            </a:endParaRPr>
          </a:p>
          <a:p>
            <a:pPr fontAlgn="auto">
              <a:spcBef>
                <a:spcPts val="0"/>
              </a:spcBef>
              <a:spcAft>
                <a:spcPts val="0"/>
              </a:spcAft>
              <a:defRPr/>
            </a:pPr>
            <a:endParaRPr lang="fr-FR" sz="1200" dirty="0">
              <a:latin typeface="+mn-lt"/>
              <a:cs typeface="+mn-cs"/>
            </a:endParaRPr>
          </a:p>
          <a:p>
            <a:pPr fontAlgn="auto">
              <a:spcBef>
                <a:spcPts val="0"/>
              </a:spcBef>
              <a:spcAft>
                <a:spcPts val="0"/>
              </a:spcAft>
              <a:defRPr/>
            </a:pPr>
            <a:r>
              <a:rPr lang="fr-FR" sz="1200" dirty="0" smtClean="0">
                <a:effectLst>
                  <a:outerShdw blurRad="38100" dist="38100" dir="2700000" algn="tl">
                    <a:srgbClr val="000000">
                      <a:alpha val="43137"/>
                    </a:srgbClr>
                  </a:outerShdw>
                </a:effectLst>
                <a:latin typeface="+mn-lt"/>
                <a:cs typeface="+mn-cs"/>
              </a:rPr>
              <a:t>Compétences :   </a:t>
            </a:r>
          </a:p>
          <a:p>
            <a:pPr marL="171450" indent="-171450" fontAlgn="auto">
              <a:spcBef>
                <a:spcPts val="0"/>
              </a:spcBef>
              <a:spcAft>
                <a:spcPts val="0"/>
              </a:spcAft>
              <a:buFont typeface="Wingdings" pitchFamily="2" charset="2"/>
              <a:buChar char="ü"/>
              <a:defRPr/>
            </a:pPr>
            <a:r>
              <a:rPr lang="fr-FR" sz="1200" dirty="0" smtClean="0">
                <a:latin typeface="+mn-lt"/>
                <a:cs typeface="+mn-cs"/>
              </a:rPr>
              <a:t>Reproduire un modèle oral</a:t>
            </a:r>
          </a:p>
          <a:p>
            <a:pPr marL="171450" indent="-171450" fontAlgn="auto">
              <a:spcBef>
                <a:spcPts val="0"/>
              </a:spcBef>
              <a:spcAft>
                <a:spcPts val="0"/>
              </a:spcAft>
              <a:buFont typeface="Wingdings" pitchFamily="2" charset="2"/>
              <a:buChar char="ü"/>
              <a:defRPr/>
            </a:pPr>
            <a:r>
              <a:rPr lang="fr-FR" sz="1200" dirty="0" smtClean="0">
                <a:latin typeface="+mn-lt"/>
                <a:cs typeface="+mn-cs"/>
              </a:rPr>
              <a:t>Comprendre des mots familiers et des expressions très </a:t>
            </a:r>
          </a:p>
          <a:p>
            <a:pPr fontAlgn="auto">
              <a:spcBef>
                <a:spcPts val="0"/>
              </a:spcBef>
              <a:spcAft>
                <a:spcPts val="0"/>
              </a:spcAft>
              <a:defRPr/>
            </a:pPr>
            <a:r>
              <a:rPr lang="fr-FR" sz="1200" dirty="0" smtClean="0">
                <a:latin typeface="+mn-lt"/>
                <a:cs typeface="+mn-cs"/>
              </a:rPr>
              <a:t>Courantes</a:t>
            </a:r>
          </a:p>
          <a:p>
            <a:pPr marL="171450" indent="-171450" fontAlgn="auto">
              <a:spcBef>
                <a:spcPts val="0"/>
              </a:spcBef>
              <a:spcAft>
                <a:spcPts val="0"/>
              </a:spcAft>
              <a:buFont typeface="Wingdings" pitchFamily="2" charset="2"/>
              <a:buChar char="ü"/>
              <a:defRPr/>
            </a:pPr>
            <a:r>
              <a:rPr lang="fr-FR" sz="1200" dirty="0" smtClean="0">
                <a:latin typeface="+mn-lt"/>
                <a:cs typeface="+mn-cs"/>
              </a:rPr>
              <a:t>Effectuer des hypothèses de sens</a:t>
            </a:r>
          </a:p>
          <a:p>
            <a:pPr fontAlgn="auto">
              <a:spcBef>
                <a:spcPts val="0"/>
              </a:spcBef>
              <a:spcAft>
                <a:spcPts val="0"/>
              </a:spcAft>
              <a:defRPr/>
            </a:pPr>
            <a:r>
              <a:rPr lang="fr-FR" sz="1200" dirty="0" smtClean="0">
                <a:effectLst>
                  <a:outerShdw blurRad="38100" dist="38100" dir="2700000" algn="tl">
                    <a:srgbClr val="000000">
                      <a:alpha val="43137"/>
                    </a:srgbClr>
                  </a:outerShdw>
                </a:effectLst>
                <a:latin typeface="+mn-lt"/>
                <a:cs typeface="+mn-cs"/>
              </a:rPr>
              <a:t>Connaissances</a:t>
            </a:r>
            <a:r>
              <a:rPr lang="fr-FR" sz="1200" dirty="0">
                <a:effectLst>
                  <a:outerShdw blurRad="38100" dist="38100" dir="2700000" algn="tl">
                    <a:srgbClr val="000000">
                      <a:alpha val="43137"/>
                    </a:srgbClr>
                  </a:outerShdw>
                </a:effectLst>
                <a:latin typeface="+mn-lt"/>
                <a:cs typeface="+mn-cs"/>
              </a:rPr>
              <a:t> :  </a:t>
            </a:r>
          </a:p>
          <a:p>
            <a:pPr marL="171450" indent="-171450" fontAlgn="auto">
              <a:spcBef>
                <a:spcPts val="0"/>
              </a:spcBef>
              <a:spcAft>
                <a:spcPts val="0"/>
              </a:spcAft>
              <a:buFont typeface="Wingdings" pitchFamily="2" charset="2"/>
              <a:buChar char="ü"/>
              <a:defRPr/>
            </a:pPr>
            <a:r>
              <a:rPr lang="fr-FR" sz="1200" dirty="0" smtClean="0">
                <a:latin typeface="+mn-lt"/>
                <a:cs typeface="+mn-cs"/>
              </a:rPr>
              <a:t>Vocabulaire des couleurs (</a:t>
            </a:r>
            <a:r>
              <a:rPr lang="fr-FR" sz="1200" dirty="0" err="1" smtClean="0">
                <a:latin typeface="+mn-lt"/>
                <a:cs typeface="+mn-cs"/>
              </a:rPr>
              <a:t>brown</a:t>
            </a:r>
            <a:r>
              <a:rPr lang="fr-FR" sz="1200" dirty="0" smtClean="0">
                <a:latin typeface="+mn-lt"/>
                <a:cs typeface="+mn-cs"/>
              </a:rPr>
              <a:t>, </a:t>
            </a:r>
            <a:r>
              <a:rPr lang="fr-FR" sz="1200" dirty="0" err="1" smtClean="0">
                <a:latin typeface="+mn-lt"/>
                <a:cs typeface="+mn-cs"/>
              </a:rPr>
              <a:t>red</a:t>
            </a:r>
            <a:r>
              <a:rPr lang="fr-FR" sz="1200" dirty="0" smtClean="0">
                <a:latin typeface="+mn-lt"/>
                <a:cs typeface="+mn-cs"/>
              </a:rPr>
              <a:t>, </a:t>
            </a:r>
            <a:r>
              <a:rPr lang="fr-FR" sz="1200" dirty="0" err="1" smtClean="0">
                <a:latin typeface="+mn-lt"/>
                <a:cs typeface="+mn-cs"/>
              </a:rPr>
              <a:t>yellow</a:t>
            </a:r>
            <a:r>
              <a:rPr lang="fr-FR" sz="1200" dirty="0" smtClean="0">
                <a:latin typeface="+mn-lt"/>
                <a:cs typeface="+mn-cs"/>
              </a:rPr>
              <a:t>, </a:t>
            </a:r>
            <a:r>
              <a:rPr lang="fr-FR" sz="1200" dirty="0" err="1" smtClean="0">
                <a:latin typeface="+mn-lt"/>
                <a:cs typeface="+mn-cs"/>
              </a:rPr>
              <a:t>blue</a:t>
            </a:r>
            <a:r>
              <a:rPr lang="fr-FR" sz="1200" dirty="0" smtClean="0">
                <a:latin typeface="+mn-lt"/>
                <a:cs typeface="+mn-cs"/>
              </a:rPr>
              <a:t>, green, </a:t>
            </a:r>
            <a:r>
              <a:rPr lang="fr-FR" sz="1200" dirty="0" err="1" smtClean="0">
                <a:latin typeface="+mn-lt"/>
                <a:cs typeface="+mn-cs"/>
              </a:rPr>
              <a:t>purple</a:t>
            </a:r>
            <a:r>
              <a:rPr lang="fr-FR" sz="1200" dirty="0" smtClean="0">
                <a:latin typeface="+mn-lt"/>
                <a:cs typeface="+mn-cs"/>
              </a:rPr>
              <a:t>, white, black, orange).</a:t>
            </a:r>
            <a:endParaRPr lang="fr-FR" sz="1200" dirty="0">
              <a:latin typeface="+mn-lt"/>
              <a:cs typeface="+mn-cs"/>
            </a:endParaRPr>
          </a:p>
          <a:p>
            <a:pPr marL="171450" indent="-171450" fontAlgn="auto">
              <a:spcBef>
                <a:spcPts val="0"/>
              </a:spcBef>
              <a:spcAft>
                <a:spcPts val="0"/>
              </a:spcAft>
              <a:buFont typeface="Wingdings" pitchFamily="2" charset="2"/>
              <a:buChar char="ü"/>
              <a:defRPr/>
            </a:pPr>
            <a:r>
              <a:rPr lang="fr-FR" sz="1200" dirty="0" smtClean="0">
                <a:latin typeface="+mn-lt"/>
                <a:cs typeface="+mn-cs"/>
              </a:rPr>
              <a:t>Vocabulaire des animaux (</a:t>
            </a:r>
            <a:r>
              <a:rPr lang="fr-FR" sz="1200" dirty="0" err="1" smtClean="0">
                <a:latin typeface="+mn-lt"/>
                <a:cs typeface="+mn-cs"/>
              </a:rPr>
              <a:t>bear</a:t>
            </a:r>
            <a:r>
              <a:rPr lang="fr-FR" sz="1200" dirty="0" smtClean="0">
                <a:latin typeface="+mn-lt"/>
                <a:cs typeface="+mn-cs"/>
              </a:rPr>
              <a:t>, </a:t>
            </a:r>
            <a:r>
              <a:rPr lang="fr-FR" sz="1200" dirty="0" err="1" smtClean="0">
                <a:latin typeface="+mn-lt"/>
                <a:cs typeface="+mn-cs"/>
              </a:rPr>
              <a:t>bird</a:t>
            </a:r>
            <a:r>
              <a:rPr lang="fr-FR" sz="1200" dirty="0" smtClean="0">
                <a:latin typeface="+mn-lt"/>
                <a:cs typeface="+mn-cs"/>
              </a:rPr>
              <a:t>, </a:t>
            </a:r>
            <a:r>
              <a:rPr lang="fr-FR" sz="1200" dirty="0" err="1" smtClean="0">
                <a:latin typeface="+mn-lt"/>
                <a:cs typeface="+mn-cs"/>
              </a:rPr>
              <a:t>duck</a:t>
            </a:r>
            <a:r>
              <a:rPr lang="fr-FR" sz="1200" dirty="0" smtClean="0">
                <a:latin typeface="+mn-lt"/>
                <a:cs typeface="+mn-cs"/>
              </a:rPr>
              <a:t>, horse, </a:t>
            </a:r>
            <a:r>
              <a:rPr lang="fr-FR" sz="1200" dirty="0" err="1" smtClean="0">
                <a:latin typeface="+mn-lt"/>
                <a:cs typeface="+mn-cs"/>
              </a:rPr>
              <a:t>frog</a:t>
            </a:r>
            <a:r>
              <a:rPr lang="fr-FR" sz="1200" dirty="0" smtClean="0">
                <a:latin typeface="+mn-lt"/>
                <a:cs typeface="+mn-cs"/>
              </a:rPr>
              <a:t>, cat, dog, </a:t>
            </a:r>
            <a:r>
              <a:rPr lang="fr-FR" sz="1200" dirty="0" err="1" smtClean="0">
                <a:latin typeface="+mn-lt"/>
                <a:cs typeface="+mn-cs"/>
              </a:rPr>
              <a:t>sheep</a:t>
            </a:r>
            <a:r>
              <a:rPr lang="fr-FR" sz="1200" dirty="0" smtClean="0">
                <a:latin typeface="+mn-lt"/>
                <a:cs typeface="+mn-cs"/>
              </a:rPr>
              <a:t>, </a:t>
            </a:r>
            <a:r>
              <a:rPr lang="fr-FR" sz="1200" dirty="0" err="1" smtClean="0">
                <a:latin typeface="+mn-lt"/>
                <a:cs typeface="+mn-cs"/>
              </a:rPr>
              <a:t>goldfish</a:t>
            </a:r>
            <a:r>
              <a:rPr lang="fr-FR" sz="1200" dirty="0" smtClean="0">
                <a:latin typeface="+mn-lt"/>
                <a:cs typeface="+mn-cs"/>
              </a:rPr>
              <a:t>).</a:t>
            </a:r>
          </a:p>
          <a:p>
            <a:pPr marL="171450" indent="-171450" fontAlgn="auto">
              <a:spcBef>
                <a:spcPts val="0"/>
              </a:spcBef>
              <a:spcAft>
                <a:spcPts val="0"/>
              </a:spcAft>
              <a:buFont typeface="Wingdings" pitchFamily="2" charset="2"/>
              <a:buChar char="ü"/>
              <a:defRPr/>
            </a:pPr>
            <a:r>
              <a:rPr lang="fr-FR" sz="1200" dirty="0" smtClean="0">
                <a:latin typeface="+mn-lt"/>
                <a:cs typeface="+mn-cs"/>
              </a:rPr>
              <a:t>Vocabulaire de la peinture (to </a:t>
            </a:r>
            <a:r>
              <a:rPr lang="fr-FR" sz="1200" dirty="0" err="1" smtClean="0">
                <a:latin typeface="+mn-lt"/>
                <a:cs typeface="+mn-cs"/>
              </a:rPr>
              <a:t>paint</a:t>
            </a:r>
            <a:r>
              <a:rPr lang="fr-FR" sz="1200" dirty="0" smtClean="0">
                <a:latin typeface="+mn-lt"/>
                <a:cs typeface="+mn-cs"/>
              </a:rPr>
              <a:t>, to mix)</a:t>
            </a:r>
            <a:endParaRPr lang="fr-FR" sz="1200" dirty="0">
              <a:latin typeface="+mn-lt"/>
              <a:cs typeface="+mn-cs"/>
            </a:endParaRPr>
          </a:p>
          <a:p>
            <a:pPr fontAlgn="auto">
              <a:spcBef>
                <a:spcPts val="0"/>
              </a:spcBef>
              <a:spcAft>
                <a:spcPts val="0"/>
              </a:spcAft>
              <a:defRPr/>
            </a:pPr>
            <a:endParaRPr lang="fr-FR" dirty="0">
              <a:latin typeface="+mn-lt"/>
              <a:cs typeface="+mn-cs"/>
            </a:endParaRPr>
          </a:p>
        </p:txBody>
      </p:sp>
      <p:sp>
        <p:nvSpPr>
          <p:cNvPr id="10" name="Carré corné 9"/>
          <p:cNvSpPr/>
          <p:nvPr/>
        </p:nvSpPr>
        <p:spPr>
          <a:xfrm>
            <a:off x="4437112" y="1711946"/>
            <a:ext cx="2160588" cy="1746056"/>
          </a:xfrm>
          <a:prstGeom prst="foldedCorner">
            <a:avLst/>
          </a:prstGeom>
          <a:solidFill>
            <a:schemeClr val="bg1">
              <a:lumMod val="95000"/>
            </a:schemeClr>
          </a:solidFill>
          <a:ln w="952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058" name="ZoneTexte 10"/>
          <p:cNvSpPr txBox="1">
            <a:spLocks noChangeArrowheads="1"/>
          </p:cNvSpPr>
          <p:nvPr/>
        </p:nvSpPr>
        <p:spPr bwMode="auto">
          <a:xfrm>
            <a:off x="4510137" y="1711945"/>
            <a:ext cx="2016125" cy="461665"/>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auto">
              <a:spcBef>
                <a:spcPts val="0"/>
              </a:spcBef>
              <a:spcAft>
                <a:spcPts val="0"/>
              </a:spcAft>
              <a:defRPr/>
            </a:pPr>
            <a:r>
              <a:rPr lang="fr-FR" sz="2400" b="1" dirty="0" smtClean="0">
                <a:effectLst>
                  <a:outerShdw blurRad="38100" dist="38100" dir="2700000" algn="tl">
                    <a:srgbClr val="000000">
                      <a:alpha val="43137"/>
                    </a:srgbClr>
                  </a:outerShdw>
                </a:effectLst>
                <a:latin typeface="Pere Castor" pitchFamily="2" charset="0"/>
                <a:cs typeface="Arial" pitchFamily="34" charset="0"/>
              </a:rPr>
              <a:t>Matériel</a:t>
            </a:r>
            <a:r>
              <a:rPr lang="fr-FR" sz="2400" b="1" dirty="0" smtClean="0">
                <a:latin typeface="Pere Castor" pitchFamily="2" charset="0"/>
                <a:cs typeface="Arial" pitchFamily="34" charset="0"/>
              </a:rPr>
              <a:t> :</a:t>
            </a:r>
          </a:p>
        </p:txBody>
      </p:sp>
      <p:sp>
        <p:nvSpPr>
          <p:cNvPr id="2057" name="ZoneTexte 1"/>
          <p:cNvSpPr txBox="1">
            <a:spLocks noChangeArrowheads="1"/>
          </p:cNvSpPr>
          <p:nvPr/>
        </p:nvSpPr>
        <p:spPr bwMode="auto">
          <a:xfrm>
            <a:off x="4510137" y="2161858"/>
            <a:ext cx="20161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Wingdings" pitchFamily="2" charset="2"/>
              <a:buChar char="v"/>
            </a:pPr>
            <a:r>
              <a:rPr lang="fr-FR" sz="1200" dirty="0" smtClean="0">
                <a:latin typeface="Calibri" pitchFamily="34" charset="0"/>
              </a:rPr>
              <a:t>Album </a:t>
            </a:r>
            <a:r>
              <a:rPr lang="fr-FR" sz="1200" b="1" dirty="0" smtClean="0">
                <a:latin typeface="Calibri" pitchFamily="34" charset="0"/>
              </a:rPr>
              <a:t>« Brown </a:t>
            </a:r>
            <a:r>
              <a:rPr lang="fr-FR" sz="1200" b="1" dirty="0" err="1" smtClean="0">
                <a:latin typeface="Calibri" pitchFamily="34" charset="0"/>
              </a:rPr>
              <a:t>bear</a:t>
            </a:r>
            <a:r>
              <a:rPr lang="fr-FR" sz="1200" b="1" dirty="0" smtClean="0">
                <a:latin typeface="Calibri" pitchFamily="34" charset="0"/>
              </a:rPr>
              <a:t>, </a:t>
            </a:r>
            <a:r>
              <a:rPr lang="fr-FR" sz="1200" b="1" dirty="0" err="1" smtClean="0">
                <a:latin typeface="Calibri" pitchFamily="34" charset="0"/>
              </a:rPr>
              <a:t>brown</a:t>
            </a:r>
            <a:r>
              <a:rPr lang="fr-FR" sz="1200" b="1" dirty="0" smtClean="0">
                <a:latin typeface="Calibri" pitchFamily="34" charset="0"/>
              </a:rPr>
              <a:t> </a:t>
            </a:r>
            <a:r>
              <a:rPr lang="fr-FR" sz="1200" b="1" dirty="0" err="1" smtClean="0">
                <a:latin typeface="Calibri" pitchFamily="34" charset="0"/>
              </a:rPr>
              <a:t>bear</a:t>
            </a:r>
            <a:r>
              <a:rPr lang="fr-FR" sz="1200" b="1" dirty="0" smtClean="0">
                <a:latin typeface="Calibri" pitchFamily="34" charset="0"/>
              </a:rPr>
              <a:t>, </a:t>
            </a:r>
            <a:r>
              <a:rPr lang="fr-FR" sz="1200" b="1" dirty="0" err="1" smtClean="0">
                <a:latin typeface="Calibri" pitchFamily="34" charset="0"/>
              </a:rPr>
              <a:t>what</a:t>
            </a:r>
            <a:r>
              <a:rPr lang="fr-FR" sz="1200" b="1" dirty="0" smtClean="0">
                <a:latin typeface="Calibri" pitchFamily="34" charset="0"/>
              </a:rPr>
              <a:t> do </a:t>
            </a:r>
            <a:r>
              <a:rPr lang="fr-FR" sz="1200" b="1" dirty="0" err="1" smtClean="0">
                <a:latin typeface="Calibri" pitchFamily="34" charset="0"/>
              </a:rPr>
              <a:t>you</a:t>
            </a:r>
            <a:r>
              <a:rPr lang="fr-FR" sz="1200" b="1" dirty="0" smtClean="0">
                <a:latin typeface="Calibri" pitchFamily="34" charset="0"/>
              </a:rPr>
              <a:t> </a:t>
            </a:r>
            <a:r>
              <a:rPr lang="fr-FR" sz="1200" b="1" dirty="0" err="1" smtClean="0">
                <a:latin typeface="Calibri" pitchFamily="34" charset="0"/>
              </a:rPr>
              <a:t>see</a:t>
            </a:r>
            <a:r>
              <a:rPr lang="fr-FR" sz="1200" b="1" dirty="0" smtClean="0">
                <a:latin typeface="Calibri" pitchFamily="34" charset="0"/>
              </a:rPr>
              <a:t> ? »</a:t>
            </a:r>
          </a:p>
          <a:p>
            <a:pPr eaLnBrk="1" hangingPunct="1">
              <a:buFont typeface="Wingdings" pitchFamily="2" charset="2"/>
              <a:buChar char="v"/>
            </a:pPr>
            <a:r>
              <a:rPr lang="fr-FR" sz="1200" b="1" dirty="0" smtClean="0">
                <a:latin typeface="Calibri" pitchFamily="34" charset="0"/>
              </a:rPr>
              <a:t> </a:t>
            </a:r>
            <a:r>
              <a:rPr lang="fr-FR" sz="1200" dirty="0" smtClean="0">
                <a:latin typeface="Calibri" pitchFamily="34" charset="0"/>
              </a:rPr>
              <a:t>Flashcards de l’album (avec les animaux de différentes couleurs)</a:t>
            </a:r>
            <a:endParaRPr lang="fr-FR" sz="1200" dirty="0">
              <a:latin typeface="Calibri" pitchFamily="34" charset="0"/>
            </a:endParaRPr>
          </a:p>
        </p:txBody>
      </p:sp>
      <p:pic>
        <p:nvPicPr>
          <p:cNvPr id="2059" name="Encre 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0" cy="1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Arrondir un rectangle avec un coin diagonal 21"/>
          <p:cNvSpPr/>
          <p:nvPr/>
        </p:nvSpPr>
        <p:spPr>
          <a:xfrm>
            <a:off x="116632" y="63216"/>
            <a:ext cx="6624736" cy="720080"/>
          </a:xfrm>
          <a:prstGeom prst="round2DiagRect">
            <a:avLst/>
          </a:prstGeom>
          <a:solidFill>
            <a:schemeClr val="bg2"/>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à coins arrondis 22"/>
          <p:cNvSpPr/>
          <p:nvPr/>
        </p:nvSpPr>
        <p:spPr>
          <a:xfrm>
            <a:off x="4797152" y="488504"/>
            <a:ext cx="1750076" cy="504056"/>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6">
                    <a:lumMod val="75000"/>
                  </a:schemeClr>
                </a:solidFill>
                <a:effectLst>
                  <a:outerShdw blurRad="38100" dist="38100" dir="2700000" algn="tl">
                    <a:srgbClr val="000000">
                      <a:alpha val="43137"/>
                    </a:srgbClr>
                  </a:outerShdw>
                </a:effectLst>
                <a:latin typeface="Cooper Black" pitchFamily="18" charset="0"/>
              </a:rPr>
              <a:t>Anglais</a:t>
            </a:r>
            <a:endParaRPr lang="fr-FR" sz="1100" dirty="0" smtClean="0">
              <a:solidFill>
                <a:schemeClr val="accent6">
                  <a:lumMod val="75000"/>
                </a:schemeClr>
              </a:solidFill>
              <a:effectLst>
                <a:outerShdw blurRad="38100" dist="38100" dir="2700000" algn="tl">
                  <a:srgbClr val="000000">
                    <a:alpha val="43137"/>
                  </a:srgbClr>
                </a:outerShdw>
              </a:effectLst>
              <a:latin typeface="Cooper Black" pitchFamily="18" charset="0"/>
            </a:endParaRPr>
          </a:p>
          <a:p>
            <a:pPr algn="ctr">
              <a:lnSpc>
                <a:spcPct val="150000"/>
              </a:lnSpc>
            </a:pPr>
            <a:r>
              <a:rPr lang="fr-FR" sz="1100" dirty="0" smtClean="0">
                <a:solidFill>
                  <a:schemeClr val="tx1"/>
                </a:solidFill>
              </a:rPr>
              <a:t>Préparation DNL</a:t>
            </a:r>
            <a:endParaRPr lang="fr-FR" sz="1100" dirty="0">
              <a:solidFill>
                <a:schemeClr val="tx1"/>
              </a:solidFill>
            </a:endParaRPr>
          </a:p>
        </p:txBody>
      </p:sp>
      <p:sp>
        <p:nvSpPr>
          <p:cNvPr id="24" name="ZoneTexte 23"/>
          <p:cNvSpPr txBox="1"/>
          <p:nvPr/>
        </p:nvSpPr>
        <p:spPr>
          <a:xfrm>
            <a:off x="1556792" y="181308"/>
            <a:ext cx="3096344" cy="523220"/>
          </a:xfrm>
          <a:prstGeom prst="rect">
            <a:avLst/>
          </a:prstGeom>
          <a:noFill/>
        </p:spPr>
        <p:txBody>
          <a:bodyPr wrap="square" rtlCol="0">
            <a:spAutoFit/>
          </a:bodyPr>
          <a:lstStyle/>
          <a:p>
            <a:pPr algn="ctr"/>
            <a:r>
              <a:rPr lang="fr-FR" sz="2800" dirty="0" smtClean="0">
                <a:effectLst>
                  <a:outerShdw blurRad="38100" dist="38100" dir="2700000" algn="tl">
                    <a:srgbClr val="000000">
                      <a:alpha val="43137"/>
                    </a:srgbClr>
                  </a:outerShdw>
                </a:effectLst>
                <a:latin typeface="Pere Castor" pitchFamily="2" charset="0"/>
              </a:rPr>
              <a:t>Les couleurs</a:t>
            </a:r>
          </a:p>
        </p:txBody>
      </p:sp>
      <p:grpSp>
        <p:nvGrpSpPr>
          <p:cNvPr id="51" name="Groupe 26"/>
          <p:cNvGrpSpPr>
            <a:grpSpLocks/>
          </p:cNvGrpSpPr>
          <p:nvPr/>
        </p:nvGrpSpPr>
        <p:grpSpPr bwMode="auto">
          <a:xfrm>
            <a:off x="52509" y="4304928"/>
            <a:ext cx="6769100" cy="5400600"/>
            <a:chOff x="136525" y="920750"/>
            <a:chExt cx="6768752" cy="9859465"/>
          </a:xfrm>
        </p:grpSpPr>
        <p:sp>
          <p:nvSpPr>
            <p:cNvPr id="52" name="Rectangle à coins arrondis 13"/>
            <p:cNvSpPr/>
            <p:nvPr/>
          </p:nvSpPr>
          <p:spPr>
            <a:xfrm>
              <a:off x="136525" y="1065215"/>
              <a:ext cx="6768752" cy="9715000"/>
            </a:xfrm>
            <a:prstGeom prst="rect">
              <a:avLst/>
            </a:prstGeom>
            <a:solidFill>
              <a:schemeClr val="bg1"/>
            </a:solid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3" name="Rectangle à coins arrondis 52"/>
            <p:cNvSpPr/>
            <p:nvPr/>
          </p:nvSpPr>
          <p:spPr>
            <a:xfrm>
              <a:off x="620688" y="920750"/>
              <a:ext cx="3180171" cy="526696"/>
            </a:xfrm>
            <a:prstGeom prst="roundRect">
              <a:avLst/>
            </a:prstGeom>
            <a:solidFill>
              <a:schemeClr val="bg1">
                <a:lumMod val="95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400" dirty="0" smtClean="0">
                  <a:solidFill>
                    <a:schemeClr val="tx1"/>
                  </a:solidFill>
                  <a:latin typeface="Showcard Gothic" pitchFamily="82" charset="0"/>
                </a:rPr>
                <a:t>1</a:t>
              </a:r>
              <a:r>
                <a:rPr lang="fr-FR" sz="1400" baseline="30000" dirty="0" smtClean="0">
                  <a:solidFill>
                    <a:schemeClr val="tx1"/>
                  </a:solidFill>
                  <a:latin typeface="Showcard Gothic" pitchFamily="82" charset="0"/>
                </a:rPr>
                <a:t>ère</a:t>
              </a:r>
              <a:r>
                <a:rPr lang="fr-FR" sz="1400" dirty="0" smtClean="0">
                  <a:solidFill>
                    <a:schemeClr val="tx1"/>
                  </a:solidFill>
                  <a:latin typeface="Showcard Gothic" pitchFamily="82" charset="0"/>
                </a:rPr>
                <a:t> phase – Contextualisation</a:t>
              </a:r>
              <a:endParaRPr lang="fr-FR" sz="1400" dirty="0">
                <a:solidFill>
                  <a:schemeClr val="tx1"/>
                </a:solidFill>
                <a:latin typeface="Showcard Gothic" pitchFamily="82" charset="0"/>
              </a:endParaRPr>
            </a:p>
          </p:txBody>
        </p:sp>
      </p:grpSp>
      <p:grpSp>
        <p:nvGrpSpPr>
          <p:cNvPr id="55" name="Groupe 21"/>
          <p:cNvGrpSpPr>
            <a:grpSpLocks/>
          </p:cNvGrpSpPr>
          <p:nvPr/>
        </p:nvGrpSpPr>
        <p:grpSpPr bwMode="auto">
          <a:xfrm>
            <a:off x="226064" y="8940966"/>
            <a:ext cx="6429375" cy="621464"/>
            <a:chOff x="239713" y="839795"/>
            <a:chExt cx="6429375" cy="621222"/>
          </a:xfrm>
        </p:grpSpPr>
        <p:grpSp>
          <p:nvGrpSpPr>
            <p:cNvPr id="56" name="Groupe 31"/>
            <p:cNvGrpSpPr>
              <a:grpSpLocks/>
            </p:cNvGrpSpPr>
            <p:nvPr/>
          </p:nvGrpSpPr>
          <p:grpSpPr bwMode="auto">
            <a:xfrm>
              <a:off x="239713" y="839795"/>
              <a:ext cx="4405363" cy="369188"/>
              <a:chOff x="239142" y="4784601"/>
              <a:chExt cx="4406754" cy="370222"/>
            </a:xfrm>
          </p:grpSpPr>
          <p:sp>
            <p:nvSpPr>
              <p:cNvPr id="58" name="Flèche droite 57"/>
              <p:cNvSpPr/>
              <p:nvPr/>
            </p:nvSpPr>
            <p:spPr>
              <a:xfrm>
                <a:off x="239142" y="4859393"/>
                <a:ext cx="190560" cy="143220"/>
              </a:xfrm>
              <a:prstGeom prst="rightArrow">
                <a:avLst/>
              </a:prstGeom>
              <a:solidFill>
                <a:schemeClr val="bg2"/>
              </a:solidFill>
              <a:ln w="12700">
                <a:solidFill>
                  <a:schemeClr val="tx1">
                    <a:lumMod val="65000"/>
                    <a:lumOff val="35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9" name="ZoneTexte 33"/>
              <p:cNvSpPr txBox="1">
                <a:spLocks noChangeArrowheads="1"/>
              </p:cNvSpPr>
              <p:nvPr/>
            </p:nvSpPr>
            <p:spPr bwMode="auto">
              <a:xfrm>
                <a:off x="455166" y="4784601"/>
                <a:ext cx="4190730" cy="37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b="1" u="sng" dirty="0">
                    <a:latin typeface="Pere Castor" pitchFamily="2" charset="0"/>
                  </a:rPr>
                  <a:t>Étape </a:t>
                </a:r>
                <a:r>
                  <a:rPr lang="fr-FR" b="1" u="sng" dirty="0" smtClean="0">
                    <a:latin typeface="Pere Castor" pitchFamily="2" charset="0"/>
                  </a:rPr>
                  <a:t>3 </a:t>
                </a:r>
                <a:r>
                  <a:rPr lang="fr-FR" b="1" u="sng" dirty="0">
                    <a:latin typeface="Pere Castor" pitchFamily="2" charset="0"/>
                  </a:rPr>
                  <a:t>: </a:t>
                </a:r>
                <a:r>
                  <a:rPr lang="fr-FR" b="1" u="sng" dirty="0" smtClean="0">
                    <a:latin typeface="Pere Castor" pitchFamily="2" charset="0"/>
                  </a:rPr>
                  <a:t>5 minutes – sortie de l’activité</a:t>
                </a:r>
                <a:endParaRPr lang="fr-FR" b="1" u="sng" dirty="0">
                  <a:latin typeface="Pere Castor" pitchFamily="2" charset="0"/>
                </a:endParaRPr>
              </a:p>
            </p:txBody>
          </p:sp>
        </p:grpSp>
        <p:sp>
          <p:nvSpPr>
            <p:cNvPr id="57" name="ZoneTexte 37"/>
            <p:cNvSpPr txBox="1">
              <a:spLocks noChangeArrowheads="1"/>
            </p:cNvSpPr>
            <p:nvPr/>
          </p:nvSpPr>
          <p:spPr bwMode="auto">
            <a:xfrm>
              <a:off x="549275" y="1184126"/>
              <a:ext cx="6119813" cy="276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Wingdings" pitchFamily="2" charset="2"/>
                <a:buChar char="ü"/>
              </a:pPr>
              <a:r>
                <a:rPr lang="fr-FR" sz="1200" dirty="0" smtClean="0">
                  <a:latin typeface="Calibri" pitchFamily="34" charset="0"/>
                </a:rPr>
                <a:t>Endormir la marionnette avec le chant  « Brother John »</a:t>
              </a:r>
            </a:p>
          </p:txBody>
        </p:sp>
      </p:grpSp>
      <p:grpSp>
        <p:nvGrpSpPr>
          <p:cNvPr id="60" name="Groupe 20"/>
          <p:cNvGrpSpPr>
            <a:grpSpLocks/>
          </p:cNvGrpSpPr>
          <p:nvPr/>
        </p:nvGrpSpPr>
        <p:grpSpPr bwMode="auto">
          <a:xfrm>
            <a:off x="222372" y="6322069"/>
            <a:ext cx="6429375" cy="2618896"/>
            <a:chOff x="239713" y="2797536"/>
            <a:chExt cx="6429375" cy="3032474"/>
          </a:xfrm>
        </p:grpSpPr>
        <p:grpSp>
          <p:nvGrpSpPr>
            <p:cNvPr id="61" name="Groupe 34"/>
            <p:cNvGrpSpPr>
              <a:grpSpLocks/>
            </p:cNvGrpSpPr>
            <p:nvPr/>
          </p:nvGrpSpPr>
          <p:grpSpPr bwMode="auto">
            <a:xfrm>
              <a:off x="239713" y="2797536"/>
              <a:ext cx="6158956" cy="369193"/>
              <a:chOff x="239142" y="4716502"/>
              <a:chExt cx="6160900" cy="370227"/>
            </a:xfrm>
          </p:grpSpPr>
          <p:sp>
            <p:nvSpPr>
              <p:cNvPr id="63" name="Flèche droite 62"/>
              <p:cNvSpPr/>
              <p:nvPr/>
            </p:nvSpPr>
            <p:spPr>
              <a:xfrm>
                <a:off x="239142" y="4800116"/>
                <a:ext cx="190560" cy="143222"/>
              </a:xfrm>
              <a:prstGeom prst="rightArrow">
                <a:avLst/>
              </a:prstGeom>
              <a:solidFill>
                <a:schemeClr val="bg2"/>
              </a:solidFill>
              <a:ln w="12700">
                <a:solidFill>
                  <a:schemeClr val="tx1">
                    <a:lumMod val="65000"/>
                    <a:lumOff val="35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4" name="ZoneTexte 36"/>
              <p:cNvSpPr txBox="1">
                <a:spLocks noChangeArrowheads="1"/>
              </p:cNvSpPr>
              <p:nvPr/>
            </p:nvSpPr>
            <p:spPr bwMode="auto">
              <a:xfrm>
                <a:off x="455166" y="4716502"/>
                <a:ext cx="5944876" cy="370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b="1" u="sng" dirty="0">
                    <a:latin typeface="Pere Castor" pitchFamily="2" charset="0"/>
                  </a:rPr>
                  <a:t>Étape 2 : </a:t>
                </a:r>
                <a:r>
                  <a:rPr lang="fr-FR" b="1" u="sng" dirty="0" smtClean="0">
                    <a:latin typeface="Pere Castor" pitchFamily="2" charset="0"/>
                  </a:rPr>
                  <a:t>10 minutes – Entrée dans l’histoire (phase de contextualisation)</a:t>
                </a:r>
                <a:endParaRPr lang="fr-FR" b="1" u="sng" dirty="0">
                  <a:latin typeface="Pere Castor" pitchFamily="2" charset="0"/>
                </a:endParaRPr>
              </a:p>
            </p:txBody>
          </p:sp>
        </p:grpSp>
        <p:sp>
          <p:nvSpPr>
            <p:cNvPr id="62" name="ZoneTexte 38"/>
            <p:cNvSpPr txBox="1">
              <a:spLocks noChangeArrowheads="1"/>
            </p:cNvSpPr>
            <p:nvPr/>
          </p:nvSpPr>
          <p:spPr bwMode="auto">
            <a:xfrm>
              <a:off x="549275" y="3153368"/>
              <a:ext cx="6119813" cy="267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Wingdings" pitchFamily="2" charset="2"/>
                <a:buChar char="ü"/>
              </a:pPr>
              <a:r>
                <a:rPr lang="fr-FR" sz="1200" b="1" dirty="0" smtClean="0">
                  <a:latin typeface="Calibri" pitchFamily="34" charset="0"/>
                </a:rPr>
                <a:t> </a:t>
              </a:r>
              <a:r>
                <a:rPr lang="fr-FR" sz="1200" dirty="0" smtClean="0">
                  <a:latin typeface="Calibri" pitchFamily="34" charset="0"/>
                </a:rPr>
                <a:t>L’enseignant et les élèves se mettent en rond. L’enseignant est devant sa chaise avec la marionnette. Il incarne différents personnages en fonction de là où il se place (narrateur (la marionnette) : devant la chaise, animaux (enseignant seul) : à droite de la chaise).</a:t>
              </a:r>
            </a:p>
            <a:p>
              <a:pPr algn="just" eaLnBrk="1" hangingPunct="1">
                <a:buFont typeface="Wingdings" pitchFamily="2" charset="2"/>
                <a:buChar char="ü"/>
              </a:pPr>
              <a:endParaRPr lang="fr-FR" sz="1200" dirty="0">
                <a:latin typeface="Calibri" pitchFamily="34" charset="0"/>
              </a:endParaRPr>
            </a:p>
            <a:p>
              <a:pPr algn="just" eaLnBrk="1" hangingPunct="1">
                <a:buFont typeface="Wingdings" pitchFamily="2" charset="2"/>
                <a:buChar char="ü"/>
              </a:pPr>
              <a:r>
                <a:rPr lang="fr-FR" sz="1200" dirty="0" smtClean="0">
                  <a:latin typeface="Calibri" pitchFamily="34" charset="0"/>
                </a:rPr>
                <a:t> L’enseignant raconte l’histoire deux fois en se déplaçant et en mimant au maximum pour aider les enfants à faire des hypothèses sur le sens. (cf. fiche annexe 1)</a:t>
              </a:r>
            </a:p>
            <a:p>
              <a:pPr algn="just" eaLnBrk="1" hangingPunct="1">
                <a:buFont typeface="Wingdings" pitchFamily="2" charset="2"/>
                <a:buChar char="ü"/>
              </a:pPr>
              <a:endParaRPr lang="fr-FR" sz="1200" dirty="0">
                <a:latin typeface="Calibri" pitchFamily="34" charset="0"/>
              </a:endParaRPr>
            </a:p>
            <a:p>
              <a:pPr algn="just" eaLnBrk="1" hangingPunct="1">
                <a:buFont typeface="Wingdings" pitchFamily="2" charset="2"/>
                <a:buChar char="ü"/>
              </a:pPr>
              <a:r>
                <a:rPr lang="fr-FR" sz="1200" dirty="0" smtClean="0">
                  <a:latin typeface="+mj-lt"/>
                </a:rPr>
                <a:t> Les </a:t>
              </a:r>
              <a:r>
                <a:rPr lang="fr-FR" sz="1200" dirty="0">
                  <a:latin typeface="+mj-lt"/>
                </a:rPr>
                <a:t>élèves refont les gestes et répètent ce qu'il dit ( il parle en style direct). Il occupera donc 2 places différentes en fonction des personnages qu’il interprète pour les besoins de l’histoire. Penser à bien expliquer ceci aux élèves, en français au besoin, avant de commencer. </a:t>
              </a:r>
              <a:r>
                <a:rPr lang="fr-BE" sz="1200" dirty="0">
                  <a:latin typeface="+mj-lt"/>
                </a:rPr>
                <a:t>Pour parvenir à une reproduction « totale » par les élèves cela nécessitera de raconter l’histoire en contexte de nombreuses fois.</a:t>
              </a:r>
              <a:endParaRPr lang="fr-FR" sz="1200" dirty="0">
                <a:latin typeface="+mj-lt"/>
              </a:endParaRPr>
            </a:p>
            <a:p>
              <a:pPr algn="just" eaLnBrk="1" hangingPunct="1">
                <a:buFont typeface="Wingdings" pitchFamily="2" charset="2"/>
                <a:buChar char="ü"/>
              </a:pPr>
              <a:endParaRPr lang="fr-FR" sz="1200" dirty="0" smtClean="0">
                <a:latin typeface="Calibri" pitchFamily="34" charset="0"/>
              </a:endParaRPr>
            </a:p>
            <a:p>
              <a:pPr algn="just" eaLnBrk="1" hangingPunct="1">
                <a:buFont typeface="Wingdings" pitchFamily="2" charset="2"/>
                <a:buChar char="ü"/>
              </a:pPr>
              <a:endParaRPr lang="fr-FR" sz="1200" dirty="0"/>
            </a:p>
          </p:txBody>
        </p:sp>
      </p:gr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064" y="-65788"/>
            <a:ext cx="864096" cy="1080120"/>
          </a:xfrm>
          <a:prstGeom prst="rect">
            <a:avLst/>
          </a:prstGeom>
          <a:effectLst>
            <a:outerShdw blurRad="50800" dist="38100" dir="2700000" algn="tl" rotWithShape="0">
              <a:prstClr val="black">
                <a:alpha val="40000"/>
              </a:prstClr>
            </a:outerShdw>
          </a:effectLst>
        </p:spPr>
      </p:pic>
      <p:grpSp>
        <p:nvGrpSpPr>
          <p:cNvPr id="28" name="Groupe 21"/>
          <p:cNvGrpSpPr>
            <a:grpSpLocks/>
          </p:cNvGrpSpPr>
          <p:nvPr/>
        </p:nvGrpSpPr>
        <p:grpSpPr bwMode="auto">
          <a:xfrm>
            <a:off x="226064" y="5533955"/>
            <a:ext cx="6429375" cy="788115"/>
            <a:chOff x="239713" y="839795"/>
            <a:chExt cx="6429375" cy="787808"/>
          </a:xfrm>
        </p:grpSpPr>
        <p:grpSp>
          <p:nvGrpSpPr>
            <p:cNvPr id="29" name="Groupe 31"/>
            <p:cNvGrpSpPr>
              <a:grpSpLocks/>
            </p:cNvGrpSpPr>
            <p:nvPr/>
          </p:nvGrpSpPr>
          <p:grpSpPr bwMode="auto">
            <a:xfrm>
              <a:off x="239713" y="839795"/>
              <a:ext cx="4405363" cy="369188"/>
              <a:chOff x="239142" y="4784601"/>
              <a:chExt cx="4406754" cy="370222"/>
            </a:xfrm>
          </p:grpSpPr>
          <p:sp>
            <p:nvSpPr>
              <p:cNvPr id="31" name="Flèche droite 30"/>
              <p:cNvSpPr/>
              <p:nvPr/>
            </p:nvSpPr>
            <p:spPr>
              <a:xfrm>
                <a:off x="239142" y="4859393"/>
                <a:ext cx="190560" cy="143220"/>
              </a:xfrm>
              <a:prstGeom prst="rightArrow">
                <a:avLst/>
              </a:prstGeom>
              <a:solidFill>
                <a:schemeClr val="bg2"/>
              </a:solidFill>
              <a:ln w="12700">
                <a:solidFill>
                  <a:schemeClr val="tx1">
                    <a:lumMod val="65000"/>
                    <a:lumOff val="35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32" name="ZoneTexte 33"/>
              <p:cNvSpPr txBox="1">
                <a:spLocks noChangeArrowheads="1"/>
              </p:cNvSpPr>
              <p:nvPr/>
            </p:nvSpPr>
            <p:spPr bwMode="auto">
              <a:xfrm>
                <a:off x="455166" y="4784601"/>
                <a:ext cx="4190730" cy="37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b="1" u="sng" dirty="0">
                    <a:latin typeface="Pere Castor" pitchFamily="2" charset="0"/>
                  </a:rPr>
                  <a:t>Étape 1 : </a:t>
                </a:r>
                <a:r>
                  <a:rPr lang="fr-FR" b="1" u="sng" dirty="0" smtClean="0">
                    <a:latin typeface="Pere Castor" pitchFamily="2" charset="0"/>
                  </a:rPr>
                  <a:t>5 minutes – entrée dans l’activité</a:t>
                </a:r>
                <a:endParaRPr lang="fr-FR" b="1" u="sng" dirty="0">
                  <a:latin typeface="Pere Castor" pitchFamily="2" charset="0"/>
                </a:endParaRPr>
              </a:p>
            </p:txBody>
          </p:sp>
        </p:grpSp>
        <p:sp>
          <p:nvSpPr>
            <p:cNvPr id="30" name="ZoneTexte 37"/>
            <p:cNvSpPr txBox="1">
              <a:spLocks noChangeArrowheads="1"/>
            </p:cNvSpPr>
            <p:nvPr/>
          </p:nvSpPr>
          <p:spPr bwMode="auto">
            <a:xfrm>
              <a:off x="549275" y="1166118"/>
              <a:ext cx="6119813" cy="461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Wingdings" pitchFamily="2" charset="2"/>
                <a:buChar char="ü"/>
              </a:pPr>
              <a:r>
                <a:rPr lang="fr-FR" sz="1200" dirty="0" smtClean="0">
                  <a:latin typeface="Calibri" pitchFamily="34" charset="0"/>
                </a:rPr>
                <a:t>Réveil de la marionnette avec le chant  « Brother John »</a:t>
              </a:r>
            </a:p>
            <a:p>
              <a:pPr algn="just" eaLnBrk="1" hangingPunct="1">
                <a:buFont typeface="Wingdings" pitchFamily="2" charset="2"/>
                <a:buChar char="ü"/>
              </a:pPr>
              <a:r>
                <a:rPr lang="fr-FR" sz="1200" dirty="0" smtClean="0">
                  <a:latin typeface="Calibri" pitchFamily="34" charset="0"/>
                </a:rPr>
                <a:t>Chant « Hello, </a:t>
              </a:r>
              <a:r>
                <a:rPr lang="fr-FR" sz="1200" dirty="0" err="1" smtClean="0">
                  <a:latin typeface="Calibri" pitchFamily="34" charset="0"/>
                </a:rPr>
                <a:t>goodbye</a:t>
              </a:r>
              <a:r>
                <a:rPr lang="fr-FR" sz="1200" dirty="0" smtClean="0">
                  <a:latin typeface="Calibri" pitchFamily="34" charset="0"/>
                </a:rPr>
                <a:t> »</a:t>
              </a:r>
              <a:endParaRPr lang="fr-FR" sz="1200" dirty="0">
                <a:latin typeface="Calibri" pitchFamily="34" charset="0"/>
              </a:endParaRPr>
            </a:p>
          </p:txBody>
        </p:sp>
      </p:grpSp>
      <p:sp>
        <p:nvSpPr>
          <p:cNvPr id="5" name="ZoneTexte 4"/>
          <p:cNvSpPr txBox="1"/>
          <p:nvPr/>
        </p:nvSpPr>
        <p:spPr>
          <a:xfrm>
            <a:off x="116632" y="4665886"/>
            <a:ext cx="6696918" cy="1015663"/>
          </a:xfrm>
          <a:prstGeom prst="rect">
            <a:avLst/>
          </a:prstGeom>
          <a:noFill/>
        </p:spPr>
        <p:txBody>
          <a:bodyPr wrap="square" rtlCol="0">
            <a:spAutoFit/>
          </a:bodyPr>
          <a:lstStyle/>
          <a:p>
            <a:r>
              <a:rPr lang="fr-FR" sz="1200" b="1" i="1" u="sng" dirty="0" smtClean="0">
                <a:latin typeface="+mj-lt"/>
              </a:rPr>
              <a:t>Objectif</a:t>
            </a:r>
            <a:r>
              <a:rPr lang="fr-FR" sz="1200" dirty="0" smtClean="0">
                <a:latin typeface="+mj-lt"/>
              </a:rPr>
              <a:t> : rentrer dans l’histoire par la langue. </a:t>
            </a:r>
            <a:r>
              <a:rPr lang="fr-FR" sz="1200" dirty="0">
                <a:latin typeface="+mj-lt"/>
              </a:rPr>
              <a:t>Il est indispensable que les enfants aient une idée de la globalité de l’histoire, une approche plus ou moins intuitive de son déroulement avant de rentrer dans ses détails. Ainsi, l’expression passe d’abord par le corps (geste) et les élèves sont impliqués dans leur intégralité, ils deviennent acteurs.</a:t>
            </a:r>
          </a:p>
          <a:p>
            <a:endParaRPr lang="fr-FR" sz="1200"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e 26"/>
          <p:cNvGrpSpPr>
            <a:grpSpLocks/>
          </p:cNvGrpSpPr>
          <p:nvPr/>
        </p:nvGrpSpPr>
        <p:grpSpPr bwMode="auto">
          <a:xfrm>
            <a:off x="52509" y="128464"/>
            <a:ext cx="6769100" cy="9577064"/>
            <a:chOff x="136525" y="920750"/>
            <a:chExt cx="6768752" cy="17484117"/>
          </a:xfrm>
        </p:grpSpPr>
        <p:sp>
          <p:nvSpPr>
            <p:cNvPr id="16" name="Rectangle à coins arrondis 13"/>
            <p:cNvSpPr/>
            <p:nvPr/>
          </p:nvSpPr>
          <p:spPr>
            <a:xfrm>
              <a:off x="136525" y="1065215"/>
              <a:ext cx="6768752" cy="17339652"/>
            </a:xfrm>
            <a:prstGeom prst="rect">
              <a:avLst/>
            </a:prstGeom>
            <a:solidFill>
              <a:schemeClr val="bg1"/>
            </a:solid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7" name="Rectangle à coins arrondis 16"/>
            <p:cNvSpPr/>
            <p:nvPr/>
          </p:nvSpPr>
          <p:spPr>
            <a:xfrm>
              <a:off x="620688" y="920750"/>
              <a:ext cx="5678074" cy="526696"/>
            </a:xfrm>
            <a:prstGeom prst="roundRect">
              <a:avLst/>
            </a:prstGeom>
            <a:solidFill>
              <a:schemeClr val="bg1">
                <a:lumMod val="95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400" dirty="0" smtClean="0">
                  <a:solidFill>
                    <a:schemeClr val="tx1"/>
                  </a:solidFill>
                  <a:latin typeface="Showcard Gothic" pitchFamily="82" charset="0"/>
                </a:rPr>
                <a:t>2</a:t>
              </a:r>
              <a:r>
                <a:rPr lang="fr-FR" sz="1400" baseline="30000" dirty="0" smtClean="0">
                  <a:solidFill>
                    <a:schemeClr val="tx1"/>
                  </a:solidFill>
                  <a:latin typeface="Showcard Gothic" pitchFamily="82" charset="0"/>
                </a:rPr>
                <a:t>ème</a:t>
              </a:r>
              <a:r>
                <a:rPr lang="fr-FR" sz="1400" dirty="0" smtClean="0">
                  <a:solidFill>
                    <a:schemeClr val="tx1"/>
                  </a:solidFill>
                  <a:latin typeface="Showcard Gothic" pitchFamily="82" charset="0"/>
                </a:rPr>
                <a:t>  phase – déContextualisation – utilisation du mural</a:t>
              </a:r>
              <a:endParaRPr lang="fr-FR" sz="1400" dirty="0">
                <a:solidFill>
                  <a:schemeClr val="tx1"/>
                </a:solidFill>
                <a:latin typeface="Showcard Gothic" pitchFamily="82" charset="0"/>
              </a:endParaRPr>
            </a:p>
          </p:txBody>
        </p:sp>
      </p:grpSp>
      <p:grpSp>
        <p:nvGrpSpPr>
          <p:cNvPr id="19" name="Groupe 21"/>
          <p:cNvGrpSpPr>
            <a:grpSpLocks/>
          </p:cNvGrpSpPr>
          <p:nvPr/>
        </p:nvGrpSpPr>
        <p:grpSpPr bwMode="auto">
          <a:xfrm>
            <a:off x="226064" y="8697416"/>
            <a:ext cx="6429375" cy="564113"/>
            <a:chOff x="239713" y="839795"/>
            <a:chExt cx="6429375" cy="563894"/>
          </a:xfrm>
        </p:grpSpPr>
        <p:grpSp>
          <p:nvGrpSpPr>
            <p:cNvPr id="20" name="Groupe 31"/>
            <p:cNvGrpSpPr>
              <a:grpSpLocks/>
            </p:cNvGrpSpPr>
            <p:nvPr/>
          </p:nvGrpSpPr>
          <p:grpSpPr bwMode="auto">
            <a:xfrm>
              <a:off x="239713" y="839795"/>
              <a:ext cx="4405363" cy="369188"/>
              <a:chOff x="239142" y="4784601"/>
              <a:chExt cx="4406754" cy="370222"/>
            </a:xfrm>
          </p:grpSpPr>
          <p:sp>
            <p:nvSpPr>
              <p:cNvPr id="23" name="Flèche droite 22"/>
              <p:cNvSpPr/>
              <p:nvPr/>
            </p:nvSpPr>
            <p:spPr>
              <a:xfrm>
                <a:off x="239142" y="4859393"/>
                <a:ext cx="190560" cy="143220"/>
              </a:xfrm>
              <a:prstGeom prst="rightArrow">
                <a:avLst/>
              </a:prstGeom>
              <a:solidFill>
                <a:schemeClr val="bg2"/>
              </a:solidFill>
              <a:ln w="12700">
                <a:solidFill>
                  <a:schemeClr val="tx1">
                    <a:lumMod val="65000"/>
                    <a:lumOff val="35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4" name="ZoneTexte 33"/>
              <p:cNvSpPr txBox="1">
                <a:spLocks noChangeArrowheads="1"/>
              </p:cNvSpPr>
              <p:nvPr/>
            </p:nvSpPr>
            <p:spPr bwMode="auto">
              <a:xfrm>
                <a:off x="455166" y="4784601"/>
                <a:ext cx="4190730" cy="37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b="1" u="sng" dirty="0">
                    <a:latin typeface="Pere Castor" pitchFamily="2" charset="0"/>
                  </a:rPr>
                  <a:t>Étape </a:t>
                </a:r>
                <a:r>
                  <a:rPr lang="fr-FR" b="1" u="sng" dirty="0" smtClean="0">
                    <a:latin typeface="Pere Castor" pitchFamily="2" charset="0"/>
                  </a:rPr>
                  <a:t>3 </a:t>
                </a:r>
                <a:r>
                  <a:rPr lang="fr-FR" b="1" u="sng" dirty="0">
                    <a:latin typeface="Pere Castor" pitchFamily="2" charset="0"/>
                  </a:rPr>
                  <a:t>: </a:t>
                </a:r>
                <a:r>
                  <a:rPr lang="fr-FR" b="1" u="sng" dirty="0" smtClean="0">
                    <a:latin typeface="Pere Castor" pitchFamily="2" charset="0"/>
                  </a:rPr>
                  <a:t>5 minutes – sortie de l’activité</a:t>
                </a:r>
                <a:endParaRPr lang="fr-FR" b="1" u="sng" dirty="0">
                  <a:latin typeface="Pere Castor" pitchFamily="2" charset="0"/>
                </a:endParaRPr>
              </a:p>
            </p:txBody>
          </p:sp>
        </p:grpSp>
        <p:sp>
          <p:nvSpPr>
            <p:cNvPr id="22" name="ZoneTexte 37"/>
            <p:cNvSpPr txBox="1">
              <a:spLocks noChangeArrowheads="1"/>
            </p:cNvSpPr>
            <p:nvPr/>
          </p:nvSpPr>
          <p:spPr bwMode="auto">
            <a:xfrm>
              <a:off x="549275" y="1126798"/>
              <a:ext cx="6119813" cy="276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Wingdings" pitchFamily="2" charset="2"/>
                <a:buChar char="ü"/>
              </a:pPr>
              <a:r>
                <a:rPr lang="fr-FR" sz="1200" dirty="0" smtClean="0">
                  <a:latin typeface="Calibri" pitchFamily="34" charset="0"/>
                </a:rPr>
                <a:t>Endormir la marionnette avec le chant  « Brother John »</a:t>
              </a:r>
            </a:p>
          </p:txBody>
        </p:sp>
      </p:grpSp>
      <p:grpSp>
        <p:nvGrpSpPr>
          <p:cNvPr id="25" name="Groupe 20"/>
          <p:cNvGrpSpPr>
            <a:grpSpLocks/>
          </p:cNvGrpSpPr>
          <p:nvPr/>
        </p:nvGrpSpPr>
        <p:grpSpPr bwMode="auto">
          <a:xfrm>
            <a:off x="222372" y="3008785"/>
            <a:ext cx="6429375" cy="3384375"/>
            <a:chOff x="239713" y="2865445"/>
            <a:chExt cx="6429375" cy="3383094"/>
          </a:xfrm>
        </p:grpSpPr>
        <p:grpSp>
          <p:nvGrpSpPr>
            <p:cNvPr id="26" name="Groupe 34"/>
            <p:cNvGrpSpPr>
              <a:grpSpLocks/>
            </p:cNvGrpSpPr>
            <p:nvPr/>
          </p:nvGrpSpPr>
          <p:grpSpPr bwMode="auto">
            <a:xfrm>
              <a:off x="239713" y="2865445"/>
              <a:ext cx="6158956" cy="369193"/>
              <a:chOff x="239142" y="4784601"/>
              <a:chExt cx="6160900" cy="370227"/>
            </a:xfrm>
          </p:grpSpPr>
          <p:sp>
            <p:nvSpPr>
              <p:cNvPr id="28" name="Flèche droite 27"/>
              <p:cNvSpPr/>
              <p:nvPr/>
            </p:nvSpPr>
            <p:spPr>
              <a:xfrm>
                <a:off x="239142" y="4859394"/>
                <a:ext cx="190560" cy="143221"/>
              </a:xfrm>
              <a:prstGeom prst="rightArrow">
                <a:avLst/>
              </a:prstGeom>
              <a:solidFill>
                <a:schemeClr val="bg2"/>
              </a:solidFill>
              <a:ln w="12700">
                <a:solidFill>
                  <a:schemeClr val="tx1">
                    <a:lumMod val="65000"/>
                    <a:lumOff val="35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9" name="ZoneTexte 36"/>
              <p:cNvSpPr txBox="1">
                <a:spLocks noChangeArrowheads="1"/>
              </p:cNvSpPr>
              <p:nvPr/>
            </p:nvSpPr>
            <p:spPr bwMode="auto">
              <a:xfrm>
                <a:off x="455166" y="4784601"/>
                <a:ext cx="5944876" cy="370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b="1" u="sng" dirty="0">
                    <a:latin typeface="Pere Castor" pitchFamily="2" charset="0"/>
                  </a:rPr>
                  <a:t>Étape 2 : </a:t>
                </a:r>
                <a:r>
                  <a:rPr lang="fr-FR" b="1" u="sng" dirty="0" smtClean="0">
                    <a:latin typeface="Pere Castor" pitchFamily="2" charset="0"/>
                  </a:rPr>
                  <a:t>10 à 20 minutes – Utilisation du mural(phase de décontextualisation)</a:t>
                </a:r>
                <a:endParaRPr lang="fr-FR" b="1" u="sng" dirty="0">
                  <a:latin typeface="Pere Castor" pitchFamily="2" charset="0"/>
                </a:endParaRPr>
              </a:p>
            </p:txBody>
          </p:sp>
        </p:grpSp>
        <p:sp>
          <p:nvSpPr>
            <p:cNvPr id="27" name="ZoneTexte 38"/>
            <p:cNvSpPr txBox="1">
              <a:spLocks noChangeArrowheads="1"/>
            </p:cNvSpPr>
            <p:nvPr/>
          </p:nvSpPr>
          <p:spPr bwMode="auto">
            <a:xfrm>
              <a:off x="549275" y="3571898"/>
              <a:ext cx="6119813" cy="2676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Wingdings" pitchFamily="2" charset="2"/>
                <a:buChar char="ü"/>
              </a:pPr>
              <a:r>
                <a:rPr lang="fr-FR" sz="1200" b="1" dirty="0" smtClean="0">
                  <a:latin typeface="Calibri" pitchFamily="34" charset="0"/>
                </a:rPr>
                <a:t> </a:t>
              </a:r>
              <a:r>
                <a:rPr lang="fr-FR" sz="1200" b="1" i="1" u="sng" dirty="0" smtClean="0">
                  <a:latin typeface="Calibri" pitchFamily="34" charset="0"/>
                </a:rPr>
                <a:t>1</a:t>
              </a:r>
              <a:r>
                <a:rPr lang="fr-FR" sz="1200" b="1" i="1" u="sng" baseline="30000" dirty="0" smtClean="0">
                  <a:latin typeface="Calibri" pitchFamily="34" charset="0"/>
                </a:rPr>
                <a:t>er</a:t>
              </a:r>
              <a:r>
                <a:rPr lang="fr-FR" sz="1200" b="1" i="1" u="sng" dirty="0" smtClean="0">
                  <a:latin typeface="Calibri" pitchFamily="34" charset="0"/>
                </a:rPr>
                <a:t> temps </a:t>
              </a:r>
              <a:r>
                <a:rPr lang="fr-FR" sz="1200" b="1" dirty="0" smtClean="0">
                  <a:latin typeface="Calibri" pitchFamily="34" charset="0"/>
                </a:rPr>
                <a:t>: </a:t>
              </a:r>
              <a:r>
                <a:rPr lang="fr-FR" sz="1200" dirty="0" smtClean="0">
                  <a:latin typeface="Calibri" pitchFamily="34" charset="0"/>
                </a:rPr>
                <a:t>L’enseignant et les élèves se mettent en rond. L’enseignant est assis avec le support sur les genoux ou à côté. Il va raconter l’histoire avec la marionnette en plaçant les flashcards des personnages (cf. annexes) au fur et à mesure sur le mural. (pour un exemple, se rendre à </a:t>
              </a:r>
              <a:r>
                <a:rPr lang="fr-FR" sz="1200" dirty="0">
                  <a:latin typeface="Calibri" pitchFamily="34" charset="0"/>
                </a:rPr>
                <a:t>cette adresse </a:t>
              </a:r>
              <a:r>
                <a:rPr lang="fr-FR" sz="1200" dirty="0" smtClean="0">
                  <a:latin typeface="Calibri" pitchFamily="34" charset="0"/>
                </a:rPr>
                <a:t>:  </a:t>
              </a:r>
              <a:r>
                <a:rPr lang="fr-FR" sz="1200" dirty="0">
                  <a:latin typeface="Calibri" pitchFamily="34" charset="0"/>
                  <a:hlinkClick r:id="rId2"/>
                </a:rPr>
                <a:t>http://</a:t>
              </a:r>
              <a:r>
                <a:rPr lang="fr-FR" sz="1200" dirty="0" smtClean="0">
                  <a:latin typeface="Calibri" pitchFamily="34" charset="0"/>
                  <a:hlinkClick r:id="rId2"/>
                </a:rPr>
                <a:t>www.youtube.com/watch?v=500LgZK48fc</a:t>
              </a:r>
              <a:r>
                <a:rPr lang="fr-FR" sz="1200" dirty="0" smtClean="0">
                  <a:latin typeface="Calibri" pitchFamily="34" charset="0"/>
                </a:rPr>
                <a:t> )</a:t>
              </a:r>
            </a:p>
            <a:p>
              <a:pPr algn="just" eaLnBrk="1" hangingPunct="1"/>
              <a:endParaRPr lang="fr-FR" sz="1200" dirty="0" smtClean="0">
                <a:latin typeface="Calibri" pitchFamily="34" charset="0"/>
              </a:endParaRPr>
            </a:p>
            <a:p>
              <a:pPr marL="171450" indent="-171450" algn="just" eaLnBrk="1" hangingPunct="1">
                <a:buFont typeface="Wingdings"/>
                <a:buChar char="I"/>
              </a:pPr>
              <a:r>
                <a:rPr lang="fr-FR" sz="1200" dirty="0" smtClean="0">
                  <a:latin typeface="Calibri" pitchFamily="34" charset="0"/>
                </a:rPr>
                <a:t>Afin d’éviter les </a:t>
              </a:r>
              <a:r>
                <a:rPr lang="fr-FR" sz="1200" dirty="0">
                  <a:latin typeface="Calibri" pitchFamily="34" charset="0"/>
                </a:rPr>
                <a:t>associations «chat = </a:t>
              </a:r>
              <a:r>
                <a:rPr lang="fr-FR" sz="1200" dirty="0" smtClean="0">
                  <a:latin typeface="Calibri" pitchFamily="34" charset="0"/>
                </a:rPr>
                <a:t> </a:t>
              </a:r>
              <a:r>
                <a:rPr lang="fr-FR" sz="1200" dirty="0" err="1" smtClean="0">
                  <a:latin typeface="Calibri" pitchFamily="34" charset="0"/>
                </a:rPr>
                <a:t>purple</a:t>
              </a:r>
              <a:r>
                <a:rPr lang="fr-FR" sz="1200" dirty="0" smtClean="0">
                  <a:latin typeface="Calibri" pitchFamily="34" charset="0"/>
                </a:rPr>
                <a:t> cat », prévoir de varier l’histoire en changeant la couleur des personnages du mural (black </a:t>
              </a:r>
              <a:r>
                <a:rPr lang="fr-FR" sz="1200" dirty="0" err="1" smtClean="0">
                  <a:latin typeface="Calibri" pitchFamily="34" charset="0"/>
                </a:rPr>
                <a:t>bear</a:t>
              </a:r>
              <a:r>
                <a:rPr lang="fr-FR" sz="1200" dirty="0" smtClean="0">
                  <a:latin typeface="Calibri" pitchFamily="34" charset="0"/>
                </a:rPr>
                <a:t>, orange </a:t>
              </a:r>
              <a:r>
                <a:rPr lang="fr-FR" sz="1200" dirty="0" err="1" smtClean="0">
                  <a:latin typeface="Calibri" pitchFamily="34" charset="0"/>
                </a:rPr>
                <a:t>duck</a:t>
              </a:r>
              <a:r>
                <a:rPr lang="fr-FR" sz="1200" dirty="0" smtClean="0">
                  <a:latin typeface="Calibri" pitchFamily="34" charset="0"/>
                </a:rPr>
                <a:t>, </a:t>
              </a:r>
              <a:r>
                <a:rPr lang="fr-FR" sz="1200" dirty="0" err="1" smtClean="0">
                  <a:latin typeface="Calibri" pitchFamily="34" charset="0"/>
                </a:rPr>
                <a:t>blue</a:t>
              </a:r>
              <a:r>
                <a:rPr lang="fr-FR" sz="1200" dirty="0" smtClean="0">
                  <a:latin typeface="Calibri" pitchFamily="34" charset="0"/>
                </a:rPr>
                <a:t> cat…)</a:t>
              </a:r>
            </a:p>
            <a:p>
              <a:pPr marL="171450" indent="-171450" algn="just" eaLnBrk="1" hangingPunct="1">
                <a:buFont typeface="Wingdings"/>
                <a:buChar char="I"/>
              </a:pPr>
              <a:endParaRPr lang="fr-FR" sz="1200" dirty="0" smtClean="0">
                <a:latin typeface="Calibri" pitchFamily="34" charset="0"/>
              </a:endParaRPr>
            </a:p>
            <a:p>
              <a:pPr algn="just" eaLnBrk="1" hangingPunct="1"/>
              <a:r>
                <a:rPr lang="fr-FR" sz="1200" dirty="0" smtClean="0">
                  <a:latin typeface="+mj-lt"/>
                </a:rPr>
                <a:t>La </a:t>
              </a:r>
              <a:r>
                <a:rPr lang="fr-FR" sz="1200" dirty="0">
                  <a:latin typeface="+mj-lt"/>
                </a:rPr>
                <a:t>progression de la parole ira du collectif à l'individuel. Le groupe reprend le dialogue avec l'aide de l'enseignant. On peut le répéter 3 ou 4 fois dans la séance. </a:t>
              </a:r>
              <a:endParaRPr lang="fr-FR" sz="1200" dirty="0" smtClean="0">
                <a:latin typeface="+mj-lt"/>
              </a:endParaRPr>
            </a:p>
            <a:p>
              <a:pPr algn="just" eaLnBrk="1" hangingPunct="1">
                <a:buFont typeface="Wingdings" pitchFamily="2" charset="2"/>
                <a:buChar char="ü"/>
              </a:pPr>
              <a:endParaRPr lang="fr-FR" sz="1200" dirty="0">
                <a:latin typeface="+mj-lt"/>
              </a:endParaRPr>
            </a:p>
            <a:p>
              <a:pPr algn="just" eaLnBrk="1" hangingPunct="1">
                <a:buFont typeface="Wingdings" pitchFamily="2" charset="2"/>
                <a:buChar char="ü"/>
              </a:pPr>
              <a:r>
                <a:rPr lang="fr-FR" sz="1200" dirty="0" smtClean="0">
                  <a:latin typeface="+mj-lt"/>
                </a:rPr>
                <a:t> </a:t>
              </a:r>
              <a:r>
                <a:rPr lang="fr-FR" sz="1200" b="1" i="1" u="sng" dirty="0" smtClean="0">
                  <a:latin typeface="+mj-lt"/>
                </a:rPr>
                <a:t>2</a:t>
              </a:r>
              <a:r>
                <a:rPr lang="fr-FR" sz="1200" b="1" i="1" u="sng" baseline="30000" dirty="0" smtClean="0">
                  <a:latin typeface="+mj-lt"/>
                </a:rPr>
                <a:t>ème</a:t>
              </a:r>
              <a:r>
                <a:rPr lang="fr-FR" sz="1200" b="1" i="1" u="sng" dirty="0" smtClean="0">
                  <a:latin typeface="+mj-lt"/>
                </a:rPr>
                <a:t> temps </a:t>
              </a:r>
              <a:r>
                <a:rPr lang="fr-FR" sz="1200" dirty="0" smtClean="0">
                  <a:latin typeface="+mj-lt"/>
                </a:rPr>
                <a:t>: Le </a:t>
              </a:r>
              <a:r>
                <a:rPr lang="fr-FR" sz="1200" dirty="0">
                  <a:latin typeface="+mj-lt"/>
                </a:rPr>
                <a:t>groupe est partagé en sous-groupes (autant que d'intervenants/personnages) où chacun intervient à son tour (3 ou 4 reprises par séance). </a:t>
              </a:r>
              <a:r>
                <a:rPr lang="fr-FR" sz="1200" dirty="0" smtClean="0">
                  <a:latin typeface="+mj-lt"/>
                </a:rPr>
                <a:t>L'activité </a:t>
              </a:r>
              <a:r>
                <a:rPr lang="fr-FR" sz="1200" dirty="0">
                  <a:latin typeface="+mj-lt"/>
                </a:rPr>
                <a:t>peut se dérouler en groupes plus petits jusqu'à en venir à 1 rôle par enfant. (3 ou 4 passages par séance également</a:t>
              </a:r>
              <a:r>
                <a:rPr lang="fr-FR" sz="1200" dirty="0" smtClean="0">
                  <a:latin typeface="+mj-lt"/>
                </a:rPr>
                <a:t>).</a:t>
              </a:r>
              <a:endParaRPr lang="fr-FR" sz="1200" dirty="0"/>
            </a:p>
          </p:txBody>
        </p:sp>
      </p:grpSp>
      <p:grpSp>
        <p:nvGrpSpPr>
          <p:cNvPr id="30" name="Groupe 21"/>
          <p:cNvGrpSpPr>
            <a:grpSpLocks/>
          </p:cNvGrpSpPr>
          <p:nvPr/>
        </p:nvGrpSpPr>
        <p:grpSpPr bwMode="auto">
          <a:xfrm>
            <a:off x="226064" y="1712641"/>
            <a:ext cx="6429375" cy="936103"/>
            <a:chOff x="239713" y="839795"/>
            <a:chExt cx="6429375" cy="935738"/>
          </a:xfrm>
        </p:grpSpPr>
        <p:grpSp>
          <p:nvGrpSpPr>
            <p:cNvPr id="31" name="Groupe 31"/>
            <p:cNvGrpSpPr>
              <a:grpSpLocks/>
            </p:cNvGrpSpPr>
            <p:nvPr/>
          </p:nvGrpSpPr>
          <p:grpSpPr bwMode="auto">
            <a:xfrm>
              <a:off x="239713" y="839795"/>
              <a:ext cx="4405363" cy="369188"/>
              <a:chOff x="239142" y="4784601"/>
              <a:chExt cx="4406754" cy="370222"/>
            </a:xfrm>
          </p:grpSpPr>
          <p:sp>
            <p:nvSpPr>
              <p:cNvPr id="33" name="Flèche droite 32"/>
              <p:cNvSpPr/>
              <p:nvPr/>
            </p:nvSpPr>
            <p:spPr>
              <a:xfrm>
                <a:off x="239142" y="4859393"/>
                <a:ext cx="190560" cy="143220"/>
              </a:xfrm>
              <a:prstGeom prst="rightArrow">
                <a:avLst/>
              </a:prstGeom>
              <a:solidFill>
                <a:schemeClr val="bg2"/>
              </a:solidFill>
              <a:ln w="12700">
                <a:solidFill>
                  <a:schemeClr val="tx1">
                    <a:lumMod val="65000"/>
                    <a:lumOff val="35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34" name="ZoneTexte 33"/>
              <p:cNvSpPr txBox="1">
                <a:spLocks noChangeArrowheads="1"/>
              </p:cNvSpPr>
              <p:nvPr/>
            </p:nvSpPr>
            <p:spPr bwMode="auto">
              <a:xfrm>
                <a:off x="455166" y="4784601"/>
                <a:ext cx="4190730" cy="37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b="1" u="sng" dirty="0">
                    <a:latin typeface="Pere Castor" pitchFamily="2" charset="0"/>
                  </a:rPr>
                  <a:t>Étape 1 : </a:t>
                </a:r>
                <a:r>
                  <a:rPr lang="fr-FR" b="1" u="sng" dirty="0" smtClean="0">
                    <a:latin typeface="Pere Castor" pitchFamily="2" charset="0"/>
                  </a:rPr>
                  <a:t>5 minutes – entrée dans l’activité</a:t>
                </a:r>
                <a:endParaRPr lang="fr-FR" b="1" u="sng" dirty="0">
                  <a:latin typeface="Pere Castor" pitchFamily="2" charset="0"/>
                </a:endParaRPr>
              </a:p>
            </p:txBody>
          </p:sp>
        </p:grpSp>
        <p:sp>
          <p:nvSpPr>
            <p:cNvPr id="32" name="ZoneTexte 37"/>
            <p:cNvSpPr txBox="1">
              <a:spLocks noChangeArrowheads="1"/>
            </p:cNvSpPr>
            <p:nvPr/>
          </p:nvSpPr>
          <p:spPr bwMode="auto">
            <a:xfrm>
              <a:off x="549275" y="1314048"/>
              <a:ext cx="6119813" cy="461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Wingdings" pitchFamily="2" charset="2"/>
                <a:buChar char="ü"/>
              </a:pPr>
              <a:r>
                <a:rPr lang="fr-FR" sz="1200" dirty="0" smtClean="0">
                  <a:latin typeface="Calibri" pitchFamily="34" charset="0"/>
                </a:rPr>
                <a:t>Réveil de la marionnette avec le chant  « Brother John »</a:t>
              </a:r>
            </a:p>
            <a:p>
              <a:pPr algn="just" eaLnBrk="1" hangingPunct="1">
                <a:buFont typeface="Wingdings" pitchFamily="2" charset="2"/>
                <a:buChar char="ü"/>
              </a:pPr>
              <a:r>
                <a:rPr lang="fr-FR" sz="1200" dirty="0" smtClean="0">
                  <a:latin typeface="Calibri" pitchFamily="34" charset="0"/>
                </a:rPr>
                <a:t>Chant « Hello, </a:t>
              </a:r>
              <a:r>
                <a:rPr lang="fr-FR" sz="1200" dirty="0" err="1" smtClean="0">
                  <a:latin typeface="Calibri" pitchFamily="34" charset="0"/>
                </a:rPr>
                <a:t>goodbye</a:t>
              </a:r>
              <a:r>
                <a:rPr lang="fr-FR" sz="1200" dirty="0" smtClean="0">
                  <a:latin typeface="Calibri" pitchFamily="34" charset="0"/>
                </a:rPr>
                <a:t> »</a:t>
              </a:r>
              <a:endParaRPr lang="fr-FR" sz="1200" dirty="0">
                <a:latin typeface="Calibri" pitchFamily="34" charset="0"/>
              </a:endParaRPr>
            </a:p>
          </p:txBody>
        </p:sp>
      </p:grpSp>
      <p:sp>
        <p:nvSpPr>
          <p:cNvPr id="35" name="ZoneTexte 34"/>
          <p:cNvSpPr txBox="1"/>
          <p:nvPr/>
        </p:nvSpPr>
        <p:spPr>
          <a:xfrm>
            <a:off x="129560" y="745747"/>
            <a:ext cx="6696918" cy="830997"/>
          </a:xfrm>
          <a:prstGeom prst="rect">
            <a:avLst/>
          </a:prstGeom>
          <a:noFill/>
        </p:spPr>
        <p:txBody>
          <a:bodyPr wrap="square" rtlCol="0">
            <a:spAutoFit/>
          </a:bodyPr>
          <a:lstStyle/>
          <a:p>
            <a:r>
              <a:rPr lang="fr-FR" sz="1200" b="1" i="1" u="sng" dirty="0" smtClean="0">
                <a:latin typeface="+mj-lt"/>
              </a:rPr>
              <a:t>Objectif</a:t>
            </a:r>
            <a:r>
              <a:rPr lang="fr-FR" sz="1200" dirty="0" smtClean="0">
                <a:latin typeface="+mj-lt"/>
              </a:rPr>
              <a:t> : </a:t>
            </a:r>
            <a:r>
              <a:rPr lang="fr-FR" sz="1200" dirty="0">
                <a:latin typeface="+mj-lt"/>
              </a:rPr>
              <a:t>Dans la didactique de l'approche communicative, le mural est un élément de la deuxième phase de travail dite </a:t>
            </a:r>
            <a:r>
              <a:rPr lang="fr-FR" sz="1200" b="1" dirty="0">
                <a:latin typeface="+mj-lt"/>
              </a:rPr>
              <a:t>phase de décontextualisation</a:t>
            </a:r>
            <a:r>
              <a:rPr lang="fr-FR" sz="1200" dirty="0" smtClean="0">
                <a:latin typeface="+mj-lt"/>
              </a:rPr>
              <a:t>. Le </a:t>
            </a:r>
            <a:r>
              <a:rPr lang="fr-FR" sz="1200" dirty="0">
                <a:latin typeface="+mj-lt"/>
              </a:rPr>
              <a:t>contexte d'apprentissage de l'histoire a changé, l'objectif est centré sur la vérification des hypothèses de sens. </a:t>
            </a:r>
          </a:p>
          <a:p>
            <a:endParaRPr lang="fr-FR" sz="1200" dirty="0">
              <a:latin typeface="+mj-lt"/>
            </a:endParaRPr>
          </a:p>
        </p:txBody>
      </p:sp>
      <p:sp>
        <p:nvSpPr>
          <p:cNvPr id="38" name="Rectangle à coins arrondis 37"/>
          <p:cNvSpPr/>
          <p:nvPr/>
        </p:nvSpPr>
        <p:spPr>
          <a:xfrm>
            <a:off x="561512" y="7176811"/>
            <a:ext cx="6060655" cy="914036"/>
          </a:xfrm>
          <a:prstGeom prst="roundRect">
            <a:avLst/>
          </a:prstGeom>
          <a:solidFill>
            <a:schemeClr val="bg2"/>
          </a:solidFill>
          <a:ln w="19050">
            <a:solidFill>
              <a:schemeClr val="tx1">
                <a:lumMod val="65000"/>
                <a:lumOff val="35000"/>
              </a:schemeClr>
            </a:solidFill>
            <a:prstDash val="sysDas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 </a:t>
            </a:r>
          </a:p>
        </p:txBody>
      </p:sp>
      <p:sp>
        <p:nvSpPr>
          <p:cNvPr id="40" name="ZoneTexte 39"/>
          <p:cNvSpPr txBox="1"/>
          <p:nvPr/>
        </p:nvSpPr>
        <p:spPr>
          <a:xfrm>
            <a:off x="1556792" y="7258997"/>
            <a:ext cx="5026639" cy="646331"/>
          </a:xfrm>
          <a:prstGeom prst="rect">
            <a:avLst/>
          </a:prstGeom>
          <a:noFill/>
        </p:spPr>
        <p:txBody>
          <a:bodyPr wrap="square" rtlCol="0">
            <a:spAutoFit/>
          </a:bodyPr>
          <a:lstStyle/>
          <a:p>
            <a:pPr algn="just"/>
            <a:r>
              <a:rPr lang="fr-FR" sz="1200" dirty="0">
                <a:latin typeface="+mj-lt"/>
              </a:rPr>
              <a:t>Le mural permet d’effectuer la vérification d’hypothèses mais aussi de faire des acquisitions linguistiques portant sur des points précis appartenant à des  compétences culturelles, lexicales, grammaticales et phonologiques.</a:t>
            </a:r>
          </a:p>
        </p:txBody>
      </p:sp>
      <p:pic>
        <p:nvPicPr>
          <p:cNvPr id="41" name="Imag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0243" y="7176811"/>
            <a:ext cx="1016549" cy="1016549"/>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252878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26"/>
          <p:cNvGrpSpPr>
            <a:grpSpLocks/>
          </p:cNvGrpSpPr>
          <p:nvPr/>
        </p:nvGrpSpPr>
        <p:grpSpPr bwMode="auto">
          <a:xfrm>
            <a:off x="52509" y="128464"/>
            <a:ext cx="6769100" cy="4392488"/>
            <a:chOff x="136525" y="920750"/>
            <a:chExt cx="6768752" cy="8019031"/>
          </a:xfrm>
        </p:grpSpPr>
        <p:sp>
          <p:nvSpPr>
            <p:cNvPr id="5" name="Rectangle à coins arrondis 13"/>
            <p:cNvSpPr/>
            <p:nvPr/>
          </p:nvSpPr>
          <p:spPr>
            <a:xfrm>
              <a:off x="136525" y="1065215"/>
              <a:ext cx="6768752" cy="7874566"/>
            </a:xfrm>
            <a:prstGeom prst="rect">
              <a:avLst/>
            </a:prstGeom>
            <a:solidFill>
              <a:schemeClr val="bg1"/>
            </a:solid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 name="Rectangle à coins arrondis 5"/>
            <p:cNvSpPr/>
            <p:nvPr/>
          </p:nvSpPr>
          <p:spPr>
            <a:xfrm>
              <a:off x="620689" y="920750"/>
              <a:ext cx="4022515" cy="526696"/>
            </a:xfrm>
            <a:prstGeom prst="roundRect">
              <a:avLst/>
            </a:prstGeom>
            <a:solidFill>
              <a:schemeClr val="bg1">
                <a:lumMod val="95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400" dirty="0" smtClean="0">
                  <a:solidFill>
                    <a:schemeClr val="tx1"/>
                  </a:solidFill>
                  <a:latin typeface="Showcard Gothic" pitchFamily="82" charset="0"/>
                </a:rPr>
                <a:t>3</a:t>
              </a:r>
              <a:r>
                <a:rPr lang="fr-FR" sz="1400" baseline="30000" dirty="0" smtClean="0">
                  <a:solidFill>
                    <a:schemeClr val="tx1"/>
                  </a:solidFill>
                  <a:latin typeface="Showcard Gothic" pitchFamily="82" charset="0"/>
                </a:rPr>
                <a:t>ème</a:t>
              </a:r>
              <a:r>
                <a:rPr lang="fr-FR" sz="1400" dirty="0" smtClean="0">
                  <a:solidFill>
                    <a:schemeClr val="tx1"/>
                  </a:solidFill>
                  <a:latin typeface="Showcard Gothic" pitchFamily="82" charset="0"/>
                </a:rPr>
                <a:t> phase – recontextualisation (suite)</a:t>
              </a:r>
              <a:endParaRPr lang="fr-FR" sz="1400" dirty="0">
                <a:solidFill>
                  <a:schemeClr val="tx1"/>
                </a:solidFill>
                <a:latin typeface="Showcard Gothic" pitchFamily="82" charset="0"/>
              </a:endParaRPr>
            </a:p>
          </p:txBody>
        </p:sp>
      </p:grpSp>
      <p:grpSp>
        <p:nvGrpSpPr>
          <p:cNvPr id="12" name="Groupe 21"/>
          <p:cNvGrpSpPr>
            <a:grpSpLocks/>
          </p:cNvGrpSpPr>
          <p:nvPr/>
        </p:nvGrpSpPr>
        <p:grpSpPr bwMode="auto">
          <a:xfrm>
            <a:off x="226064" y="3884831"/>
            <a:ext cx="6429375" cy="564113"/>
            <a:chOff x="239713" y="839795"/>
            <a:chExt cx="6429375" cy="563894"/>
          </a:xfrm>
        </p:grpSpPr>
        <p:grpSp>
          <p:nvGrpSpPr>
            <p:cNvPr id="13" name="Groupe 31"/>
            <p:cNvGrpSpPr>
              <a:grpSpLocks/>
            </p:cNvGrpSpPr>
            <p:nvPr/>
          </p:nvGrpSpPr>
          <p:grpSpPr bwMode="auto">
            <a:xfrm>
              <a:off x="239713" y="839795"/>
              <a:ext cx="4405363" cy="369188"/>
              <a:chOff x="239142" y="4784601"/>
              <a:chExt cx="4406754" cy="370222"/>
            </a:xfrm>
          </p:grpSpPr>
          <p:sp>
            <p:nvSpPr>
              <p:cNvPr id="15" name="Flèche droite 14"/>
              <p:cNvSpPr/>
              <p:nvPr/>
            </p:nvSpPr>
            <p:spPr>
              <a:xfrm>
                <a:off x="239142" y="4859393"/>
                <a:ext cx="190560" cy="143220"/>
              </a:xfrm>
              <a:prstGeom prst="rightArrow">
                <a:avLst/>
              </a:prstGeom>
              <a:solidFill>
                <a:schemeClr val="bg2"/>
              </a:solidFill>
              <a:ln w="12700">
                <a:solidFill>
                  <a:schemeClr val="tx1">
                    <a:lumMod val="65000"/>
                    <a:lumOff val="35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6" name="ZoneTexte 33"/>
              <p:cNvSpPr txBox="1">
                <a:spLocks noChangeArrowheads="1"/>
              </p:cNvSpPr>
              <p:nvPr/>
            </p:nvSpPr>
            <p:spPr bwMode="auto">
              <a:xfrm>
                <a:off x="455166" y="4784601"/>
                <a:ext cx="4190730" cy="37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b="1" u="sng" dirty="0">
                    <a:latin typeface="Pere Castor" pitchFamily="2" charset="0"/>
                  </a:rPr>
                  <a:t>Étape </a:t>
                </a:r>
                <a:r>
                  <a:rPr lang="fr-FR" b="1" u="sng" dirty="0" smtClean="0">
                    <a:latin typeface="Pere Castor" pitchFamily="2" charset="0"/>
                  </a:rPr>
                  <a:t>3 : 5 minutes – sortie de l’activité</a:t>
                </a:r>
                <a:endParaRPr lang="fr-FR" b="1" u="sng" dirty="0">
                  <a:latin typeface="Pere Castor" pitchFamily="2" charset="0"/>
                </a:endParaRPr>
              </a:p>
            </p:txBody>
          </p:sp>
        </p:grpSp>
        <p:sp>
          <p:nvSpPr>
            <p:cNvPr id="14" name="ZoneTexte 37"/>
            <p:cNvSpPr txBox="1">
              <a:spLocks noChangeArrowheads="1"/>
            </p:cNvSpPr>
            <p:nvPr/>
          </p:nvSpPr>
          <p:spPr bwMode="auto">
            <a:xfrm>
              <a:off x="549275" y="1126798"/>
              <a:ext cx="6119813" cy="276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Wingdings" pitchFamily="2" charset="2"/>
                <a:buChar char="ü"/>
              </a:pPr>
              <a:r>
                <a:rPr lang="fr-FR" sz="1200" dirty="0" smtClean="0">
                  <a:latin typeface="Calibri" pitchFamily="34" charset="0"/>
                </a:rPr>
                <a:t>Endormir la marionnette avec le chant  « Brother John »</a:t>
              </a:r>
            </a:p>
          </p:txBody>
        </p:sp>
      </p:grpSp>
      <p:grpSp>
        <p:nvGrpSpPr>
          <p:cNvPr id="18" name="Groupe 21"/>
          <p:cNvGrpSpPr>
            <a:grpSpLocks/>
          </p:cNvGrpSpPr>
          <p:nvPr/>
        </p:nvGrpSpPr>
        <p:grpSpPr bwMode="auto">
          <a:xfrm>
            <a:off x="154056" y="1178967"/>
            <a:ext cx="6429375" cy="749697"/>
            <a:chOff x="239713" y="839795"/>
            <a:chExt cx="6429375" cy="749405"/>
          </a:xfrm>
        </p:grpSpPr>
        <p:grpSp>
          <p:nvGrpSpPr>
            <p:cNvPr id="19" name="Groupe 31"/>
            <p:cNvGrpSpPr>
              <a:grpSpLocks/>
            </p:cNvGrpSpPr>
            <p:nvPr/>
          </p:nvGrpSpPr>
          <p:grpSpPr bwMode="auto">
            <a:xfrm>
              <a:off x="239713" y="839795"/>
              <a:ext cx="4405363" cy="369188"/>
              <a:chOff x="239142" y="4784601"/>
              <a:chExt cx="4406754" cy="370222"/>
            </a:xfrm>
          </p:grpSpPr>
          <p:sp>
            <p:nvSpPr>
              <p:cNvPr id="21" name="Flèche droite 20"/>
              <p:cNvSpPr/>
              <p:nvPr/>
            </p:nvSpPr>
            <p:spPr>
              <a:xfrm>
                <a:off x="239142" y="4859393"/>
                <a:ext cx="190560" cy="143220"/>
              </a:xfrm>
              <a:prstGeom prst="rightArrow">
                <a:avLst/>
              </a:prstGeom>
              <a:solidFill>
                <a:schemeClr val="bg2"/>
              </a:solidFill>
              <a:ln w="12700">
                <a:solidFill>
                  <a:schemeClr val="tx1">
                    <a:lumMod val="65000"/>
                    <a:lumOff val="35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2" name="ZoneTexte 21"/>
              <p:cNvSpPr txBox="1">
                <a:spLocks noChangeArrowheads="1"/>
              </p:cNvSpPr>
              <p:nvPr/>
            </p:nvSpPr>
            <p:spPr bwMode="auto">
              <a:xfrm>
                <a:off x="455166" y="4784601"/>
                <a:ext cx="4190730" cy="37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b="1" u="sng" dirty="0">
                    <a:latin typeface="Pere Castor" pitchFamily="2" charset="0"/>
                  </a:rPr>
                  <a:t>Étape 1 : </a:t>
                </a:r>
                <a:r>
                  <a:rPr lang="fr-FR" b="1" u="sng" dirty="0" smtClean="0">
                    <a:latin typeface="Pere Castor" pitchFamily="2" charset="0"/>
                  </a:rPr>
                  <a:t>5 minutes – entrée dans l’activité</a:t>
                </a:r>
                <a:endParaRPr lang="fr-FR" b="1" u="sng" dirty="0">
                  <a:latin typeface="Pere Castor" pitchFamily="2" charset="0"/>
                </a:endParaRPr>
              </a:p>
            </p:txBody>
          </p:sp>
        </p:grpSp>
        <p:sp>
          <p:nvSpPr>
            <p:cNvPr id="20" name="ZoneTexte 37"/>
            <p:cNvSpPr txBox="1">
              <a:spLocks noChangeArrowheads="1"/>
            </p:cNvSpPr>
            <p:nvPr/>
          </p:nvSpPr>
          <p:spPr bwMode="auto">
            <a:xfrm>
              <a:off x="549275" y="1127715"/>
              <a:ext cx="6119813" cy="461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Wingdings" pitchFamily="2" charset="2"/>
                <a:buChar char="ü"/>
              </a:pPr>
              <a:r>
                <a:rPr lang="fr-FR" sz="1200" dirty="0" smtClean="0">
                  <a:latin typeface="Calibri" pitchFamily="34" charset="0"/>
                </a:rPr>
                <a:t>Réveil de la marionnette avec le chant  « Brother John »</a:t>
              </a:r>
            </a:p>
            <a:p>
              <a:pPr algn="just" eaLnBrk="1" hangingPunct="1">
                <a:buFont typeface="Wingdings" pitchFamily="2" charset="2"/>
                <a:buChar char="ü"/>
              </a:pPr>
              <a:r>
                <a:rPr lang="fr-FR" sz="1200" dirty="0" smtClean="0">
                  <a:latin typeface="Calibri" pitchFamily="34" charset="0"/>
                </a:rPr>
                <a:t>Chant « Hello, </a:t>
              </a:r>
              <a:r>
                <a:rPr lang="fr-FR" sz="1200" dirty="0" err="1" smtClean="0">
                  <a:latin typeface="Calibri" pitchFamily="34" charset="0"/>
                </a:rPr>
                <a:t>goodbye</a:t>
              </a:r>
              <a:r>
                <a:rPr lang="fr-FR" sz="1200" dirty="0" smtClean="0">
                  <a:latin typeface="Calibri" pitchFamily="34" charset="0"/>
                </a:rPr>
                <a:t> »</a:t>
              </a:r>
              <a:endParaRPr lang="fr-FR" sz="1200" dirty="0">
                <a:latin typeface="Calibri" pitchFamily="34" charset="0"/>
              </a:endParaRPr>
            </a:p>
          </p:txBody>
        </p:sp>
      </p:grpSp>
      <p:grpSp>
        <p:nvGrpSpPr>
          <p:cNvPr id="23" name="Groupe 21"/>
          <p:cNvGrpSpPr>
            <a:grpSpLocks/>
          </p:cNvGrpSpPr>
          <p:nvPr/>
        </p:nvGrpSpPr>
        <p:grpSpPr bwMode="auto">
          <a:xfrm>
            <a:off x="157091" y="2362453"/>
            <a:ext cx="6429375" cy="1488361"/>
            <a:chOff x="239713" y="839795"/>
            <a:chExt cx="6429375" cy="1487781"/>
          </a:xfrm>
        </p:grpSpPr>
        <p:grpSp>
          <p:nvGrpSpPr>
            <p:cNvPr id="24" name="Groupe 31"/>
            <p:cNvGrpSpPr>
              <a:grpSpLocks/>
            </p:cNvGrpSpPr>
            <p:nvPr/>
          </p:nvGrpSpPr>
          <p:grpSpPr bwMode="auto">
            <a:xfrm>
              <a:off x="239713" y="839795"/>
              <a:ext cx="4405363" cy="369188"/>
              <a:chOff x="239142" y="4784601"/>
              <a:chExt cx="4406754" cy="370222"/>
            </a:xfrm>
          </p:grpSpPr>
          <p:sp>
            <p:nvSpPr>
              <p:cNvPr id="26" name="Flèche droite 25"/>
              <p:cNvSpPr/>
              <p:nvPr/>
            </p:nvSpPr>
            <p:spPr>
              <a:xfrm>
                <a:off x="239142" y="4859393"/>
                <a:ext cx="190560" cy="143220"/>
              </a:xfrm>
              <a:prstGeom prst="rightArrow">
                <a:avLst/>
              </a:prstGeom>
              <a:solidFill>
                <a:schemeClr val="bg2"/>
              </a:solidFill>
              <a:ln w="12700">
                <a:solidFill>
                  <a:schemeClr val="tx1">
                    <a:lumMod val="65000"/>
                    <a:lumOff val="35000"/>
                  </a:schemeClr>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7" name="ZoneTexte 26"/>
              <p:cNvSpPr txBox="1">
                <a:spLocks noChangeArrowheads="1"/>
              </p:cNvSpPr>
              <p:nvPr/>
            </p:nvSpPr>
            <p:spPr bwMode="auto">
              <a:xfrm>
                <a:off x="455166" y="4784601"/>
                <a:ext cx="4190730" cy="37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b="1" u="sng" dirty="0">
                    <a:latin typeface="Pere Castor" pitchFamily="2" charset="0"/>
                  </a:rPr>
                  <a:t>Étape </a:t>
                </a:r>
                <a:r>
                  <a:rPr lang="fr-FR" b="1" u="sng" dirty="0" smtClean="0">
                    <a:latin typeface="Pere Castor" pitchFamily="2" charset="0"/>
                  </a:rPr>
                  <a:t>2 </a:t>
                </a:r>
                <a:r>
                  <a:rPr lang="fr-FR" b="1" u="sng" dirty="0">
                    <a:latin typeface="Pere Castor" pitchFamily="2" charset="0"/>
                  </a:rPr>
                  <a:t>: </a:t>
                </a:r>
                <a:r>
                  <a:rPr lang="fr-FR" b="1" u="sng" dirty="0" smtClean="0">
                    <a:latin typeface="Pere Castor" pitchFamily="2" charset="0"/>
                  </a:rPr>
                  <a:t>10-20 minutes – Lecture de l’album</a:t>
                </a:r>
                <a:endParaRPr lang="fr-FR" b="1" u="sng" dirty="0">
                  <a:latin typeface="Pere Castor" pitchFamily="2" charset="0"/>
                </a:endParaRPr>
              </a:p>
            </p:txBody>
          </p:sp>
        </p:grpSp>
        <p:sp>
          <p:nvSpPr>
            <p:cNvPr id="25" name="ZoneTexte 37"/>
            <p:cNvSpPr txBox="1">
              <a:spLocks noChangeArrowheads="1"/>
            </p:cNvSpPr>
            <p:nvPr/>
          </p:nvSpPr>
          <p:spPr bwMode="auto">
            <a:xfrm>
              <a:off x="549275" y="1127715"/>
              <a:ext cx="6119813" cy="1199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Wingdings" pitchFamily="2" charset="2"/>
                <a:buChar char="ü"/>
              </a:pPr>
              <a:r>
                <a:rPr lang="fr-FR" sz="1200" dirty="0" smtClean="0">
                  <a:latin typeface="Calibri" pitchFamily="34" charset="0"/>
                </a:rPr>
                <a:t>Enseignant et marionnette : Lecture de l’album « Brown </a:t>
              </a:r>
              <a:r>
                <a:rPr lang="fr-FR" sz="1200" dirty="0" err="1" smtClean="0">
                  <a:latin typeface="Calibri" pitchFamily="34" charset="0"/>
                </a:rPr>
                <a:t>bear</a:t>
              </a:r>
              <a:r>
                <a:rPr lang="fr-FR" sz="1200" dirty="0" smtClean="0">
                  <a:latin typeface="Calibri" pitchFamily="34" charset="0"/>
                </a:rPr>
                <a:t>, </a:t>
              </a:r>
              <a:r>
                <a:rPr lang="fr-FR" sz="1200" dirty="0" err="1" smtClean="0">
                  <a:latin typeface="Calibri" pitchFamily="34" charset="0"/>
                </a:rPr>
                <a:t>brown</a:t>
              </a:r>
              <a:r>
                <a:rPr lang="fr-FR" sz="1200" dirty="0" smtClean="0">
                  <a:latin typeface="Calibri" pitchFamily="34" charset="0"/>
                </a:rPr>
                <a:t> </a:t>
              </a:r>
              <a:r>
                <a:rPr lang="fr-FR" sz="1200" dirty="0" err="1" smtClean="0">
                  <a:latin typeface="Calibri" pitchFamily="34" charset="0"/>
                </a:rPr>
                <a:t>bear</a:t>
              </a:r>
              <a:r>
                <a:rPr lang="fr-FR" sz="1200" dirty="0" smtClean="0">
                  <a:latin typeface="Calibri" pitchFamily="34" charset="0"/>
                </a:rPr>
                <a:t>, </a:t>
              </a:r>
              <a:r>
                <a:rPr lang="fr-FR" sz="1200" dirty="0" err="1" smtClean="0">
                  <a:latin typeface="Calibri" pitchFamily="34" charset="0"/>
                </a:rPr>
                <a:t>what</a:t>
              </a:r>
              <a:r>
                <a:rPr lang="fr-FR" sz="1200" dirty="0" smtClean="0">
                  <a:latin typeface="Calibri" pitchFamily="34" charset="0"/>
                </a:rPr>
                <a:t> do </a:t>
              </a:r>
              <a:r>
                <a:rPr lang="fr-FR" sz="1200" dirty="0" err="1" smtClean="0">
                  <a:latin typeface="Calibri" pitchFamily="34" charset="0"/>
                </a:rPr>
                <a:t>you</a:t>
              </a:r>
              <a:r>
                <a:rPr lang="fr-FR" sz="1200" dirty="0" smtClean="0">
                  <a:latin typeface="Calibri" pitchFamily="34" charset="0"/>
                </a:rPr>
                <a:t> </a:t>
              </a:r>
              <a:r>
                <a:rPr lang="fr-FR" sz="1200" dirty="0" err="1" smtClean="0">
                  <a:latin typeface="Calibri" pitchFamily="34" charset="0"/>
                </a:rPr>
                <a:t>see</a:t>
              </a:r>
              <a:r>
                <a:rPr lang="fr-FR" sz="1200" dirty="0" smtClean="0">
                  <a:latin typeface="Calibri" pitchFamily="34" charset="0"/>
                </a:rPr>
                <a:t> ? » avec découverte des illustrations. Ecoute de la version chantée par </a:t>
              </a:r>
              <a:r>
                <a:rPr lang="fr-FR" sz="1200" dirty="0">
                  <a:latin typeface="Calibri" pitchFamily="34" charset="0"/>
                </a:rPr>
                <a:t>l’auteur </a:t>
              </a:r>
              <a:r>
                <a:rPr lang="fr-FR" sz="1200" dirty="0" smtClean="0">
                  <a:latin typeface="Calibri" pitchFamily="34" charset="0"/>
                </a:rPr>
                <a:t>disponible ici : </a:t>
              </a:r>
            </a:p>
            <a:p>
              <a:pPr marL="0" indent="0" algn="ctr" eaLnBrk="1" hangingPunct="1"/>
              <a:r>
                <a:rPr lang="fr-FR" sz="1200" dirty="0" smtClean="0">
                  <a:latin typeface="Calibri" pitchFamily="34" charset="0"/>
                </a:rPr>
                <a:t> </a:t>
              </a:r>
              <a:r>
                <a:rPr lang="fr-FR" sz="1200" dirty="0" smtClean="0">
                  <a:latin typeface="Calibri" pitchFamily="34" charset="0"/>
                  <a:hlinkClick r:id="rId2"/>
                </a:rPr>
                <a:t>http</a:t>
              </a:r>
              <a:r>
                <a:rPr lang="fr-FR" sz="1200" dirty="0">
                  <a:latin typeface="Calibri" pitchFamily="34" charset="0"/>
                  <a:hlinkClick r:id="rId2"/>
                </a:rPr>
                <a:t>://</a:t>
              </a:r>
              <a:r>
                <a:rPr lang="fr-FR" sz="1200" dirty="0" smtClean="0">
                  <a:latin typeface="Calibri" pitchFamily="34" charset="0"/>
                  <a:hlinkClick r:id="rId2"/>
                </a:rPr>
                <a:t>www.youtube.com/watch?v=pdHCYgO9zh8</a:t>
              </a:r>
              <a:r>
                <a:rPr lang="fr-FR" sz="1200" dirty="0" smtClean="0">
                  <a:latin typeface="Calibri" pitchFamily="34" charset="0"/>
                </a:rPr>
                <a:t> </a:t>
              </a:r>
            </a:p>
            <a:p>
              <a:pPr marL="0" indent="0" algn="ctr" eaLnBrk="1" hangingPunct="1"/>
              <a:endParaRPr lang="fr-FR" sz="1200" dirty="0" smtClean="0">
                <a:latin typeface="Calibri" pitchFamily="34" charset="0"/>
              </a:endParaRPr>
            </a:p>
            <a:p>
              <a:pPr algn="just" eaLnBrk="1" hangingPunct="1">
                <a:buFont typeface="Wingdings" pitchFamily="2" charset="2"/>
                <a:buChar char="ü"/>
              </a:pPr>
              <a:r>
                <a:rPr lang="fr-FR" sz="1200" dirty="0" smtClean="0">
                  <a:latin typeface="Calibri" pitchFamily="34" charset="0"/>
                </a:rPr>
                <a:t>Possibilité de faire raconter l’histoire par des élèves qui prennent alors le livre et tournent les pages, tout en racontant.</a:t>
              </a:r>
              <a:endParaRPr lang="fr-FR" sz="1200" dirty="0">
                <a:latin typeface="Calibri" pitchFamily="34" charset="0"/>
              </a:endParaRPr>
            </a:p>
          </p:txBody>
        </p:sp>
      </p:grpSp>
      <p:pic>
        <p:nvPicPr>
          <p:cNvPr id="28" name="Picture 2" descr="http://jacketupload.macmillanusa.com/jackets/high_res/jpgs/978080509577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716437">
            <a:off x="4759129" y="437897"/>
            <a:ext cx="1550040" cy="192733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grpSp>
        <p:nvGrpSpPr>
          <p:cNvPr id="29" name="Groupe 26"/>
          <p:cNvGrpSpPr>
            <a:grpSpLocks/>
          </p:cNvGrpSpPr>
          <p:nvPr/>
        </p:nvGrpSpPr>
        <p:grpSpPr bwMode="auto">
          <a:xfrm>
            <a:off x="52509" y="4808984"/>
            <a:ext cx="6769100" cy="4896544"/>
            <a:chOff x="136525" y="920750"/>
            <a:chExt cx="6768752" cy="8939247"/>
          </a:xfrm>
        </p:grpSpPr>
        <p:sp>
          <p:nvSpPr>
            <p:cNvPr id="30" name="Rectangle à coins arrondis 13"/>
            <p:cNvSpPr/>
            <p:nvPr/>
          </p:nvSpPr>
          <p:spPr>
            <a:xfrm>
              <a:off x="136525" y="1065215"/>
              <a:ext cx="6768752" cy="8794782"/>
            </a:xfrm>
            <a:prstGeom prst="rect">
              <a:avLst/>
            </a:prstGeom>
            <a:solidFill>
              <a:schemeClr val="bg1"/>
            </a:solid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31" name="Rectangle à coins arrondis 30"/>
            <p:cNvSpPr/>
            <p:nvPr/>
          </p:nvSpPr>
          <p:spPr>
            <a:xfrm>
              <a:off x="620689" y="920750"/>
              <a:ext cx="4022515" cy="526696"/>
            </a:xfrm>
            <a:prstGeom prst="roundRect">
              <a:avLst/>
            </a:prstGeom>
            <a:solidFill>
              <a:schemeClr val="bg1">
                <a:lumMod val="95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400" dirty="0" smtClean="0">
                  <a:solidFill>
                    <a:schemeClr val="tx1"/>
                  </a:solidFill>
                  <a:latin typeface="Showcard Gothic" pitchFamily="82" charset="0"/>
                </a:rPr>
                <a:t>Bilan sur le déroulement de la séquence</a:t>
              </a:r>
              <a:endParaRPr lang="fr-FR" sz="1400" dirty="0">
                <a:solidFill>
                  <a:schemeClr val="tx1"/>
                </a:solidFill>
                <a:latin typeface="Showcard Gothic" pitchFamily="82" charset="0"/>
              </a:endParaRPr>
            </a:p>
          </p:txBody>
        </p:sp>
      </p:grpSp>
      <p:pic>
        <p:nvPicPr>
          <p:cNvPr id="32" name="Image 31" descr="Capture d’écran"/>
          <p:cNvPicPr>
            <a:picLocks noChangeAspect="1"/>
          </p:cNvPicPr>
          <p:nvPr/>
        </p:nvPicPr>
        <p:blipFill rotWithShape="1">
          <a:blip r:embed="rId4">
            <a:extLst>
              <a:ext uri="{28A0092B-C50C-407E-A947-70E740481C1C}">
                <a14:useLocalDpi xmlns:a14="http://schemas.microsoft.com/office/drawing/2010/main" val="0"/>
              </a:ext>
            </a:extLst>
          </a:blip>
          <a:srcRect r="5026"/>
          <a:stretch/>
        </p:blipFill>
        <p:spPr>
          <a:xfrm>
            <a:off x="188640" y="5415352"/>
            <a:ext cx="6513282" cy="4198938"/>
          </a:xfrm>
          <a:prstGeom prst="rect">
            <a:avLst/>
          </a:prstGeom>
        </p:spPr>
      </p:pic>
      <p:sp>
        <p:nvSpPr>
          <p:cNvPr id="33" name="ZoneTexte 32"/>
          <p:cNvSpPr txBox="1"/>
          <p:nvPr/>
        </p:nvSpPr>
        <p:spPr>
          <a:xfrm>
            <a:off x="116632" y="5108049"/>
            <a:ext cx="6696918" cy="276999"/>
          </a:xfrm>
          <a:prstGeom prst="rect">
            <a:avLst/>
          </a:prstGeom>
          <a:noFill/>
        </p:spPr>
        <p:txBody>
          <a:bodyPr wrap="square" rtlCol="0">
            <a:spAutoFit/>
          </a:bodyPr>
          <a:lstStyle/>
          <a:p>
            <a:r>
              <a:rPr lang="fr-FR" sz="1200" b="1" i="1" u="sng" dirty="0" smtClean="0">
                <a:latin typeface="+mj-lt"/>
              </a:rPr>
              <a:t>(Ce qui a fonctionné, ce qui a posé problème, ce qui est à refaire, ce qui est à éviter…)</a:t>
            </a:r>
            <a:endParaRPr lang="fr-FR" sz="1200" dirty="0">
              <a:latin typeface="+mj-lt"/>
            </a:endParaRPr>
          </a:p>
        </p:txBody>
      </p:sp>
    </p:spTree>
    <p:extLst>
      <p:ext uri="{BB962C8B-B14F-4D97-AF65-F5344CB8AC3E}">
        <p14:creationId xmlns:p14="http://schemas.microsoft.com/office/powerpoint/2010/main" val="1809883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017583253"/>
              </p:ext>
            </p:extLst>
          </p:nvPr>
        </p:nvGraphicFramePr>
        <p:xfrm>
          <a:off x="166606" y="632520"/>
          <a:ext cx="6552728" cy="8179576"/>
        </p:xfrm>
        <a:graphic>
          <a:graphicData uri="http://schemas.openxmlformats.org/drawingml/2006/table">
            <a:tbl>
              <a:tblPr bandRow="1">
                <a:tableStyleId>{F5AB1C69-6EDB-4FF4-983F-18BD219EF322}</a:tableStyleId>
              </a:tblPr>
              <a:tblGrid>
                <a:gridCol w="3276364"/>
                <a:gridCol w="3276364"/>
              </a:tblGrid>
              <a:tr h="288032">
                <a:tc>
                  <a:txBody>
                    <a:bodyPr/>
                    <a:lstStyle/>
                    <a:p>
                      <a:r>
                        <a:rPr lang="fr-FR" sz="1200" b="1" dirty="0" smtClean="0">
                          <a:solidFill>
                            <a:srgbClr val="663300"/>
                          </a:solidFill>
                        </a:rPr>
                        <a:t>Brown</a:t>
                      </a:r>
                      <a:r>
                        <a:rPr lang="fr-FR" sz="1200" b="1" baseline="0" dirty="0" smtClean="0">
                          <a:solidFill>
                            <a:srgbClr val="663300"/>
                          </a:solidFill>
                        </a:rPr>
                        <a:t> </a:t>
                      </a:r>
                      <a:r>
                        <a:rPr lang="fr-FR" sz="1200" b="1" baseline="0" dirty="0" err="1" smtClean="0">
                          <a:solidFill>
                            <a:srgbClr val="663300"/>
                          </a:solidFill>
                        </a:rPr>
                        <a:t>bear</a:t>
                      </a:r>
                      <a:r>
                        <a:rPr lang="fr-FR" sz="1200" b="1" baseline="0" dirty="0" smtClean="0">
                          <a:solidFill>
                            <a:srgbClr val="663300"/>
                          </a:solidFill>
                        </a:rPr>
                        <a:t>, </a:t>
                      </a:r>
                      <a:r>
                        <a:rPr lang="fr-FR" sz="1200" b="1" baseline="0" dirty="0" err="1" smtClean="0">
                          <a:solidFill>
                            <a:srgbClr val="663300"/>
                          </a:solidFill>
                        </a:rPr>
                        <a:t>brown</a:t>
                      </a:r>
                      <a:r>
                        <a:rPr lang="fr-FR" sz="1200" b="1" baseline="0" dirty="0" smtClean="0">
                          <a:solidFill>
                            <a:srgbClr val="663300"/>
                          </a:solidFill>
                        </a:rPr>
                        <a:t> </a:t>
                      </a:r>
                      <a:r>
                        <a:rPr lang="fr-FR" sz="1200" b="1" baseline="0" dirty="0" err="1" smtClean="0">
                          <a:solidFill>
                            <a:srgbClr val="663300"/>
                          </a:solidFill>
                        </a:rPr>
                        <a:t>bear</a:t>
                      </a:r>
                      <a:r>
                        <a:rPr lang="fr-FR" sz="1200" baseline="0" dirty="0" smtClean="0"/>
                        <a:t>,</a:t>
                      </a:r>
                    </a:p>
                    <a:p>
                      <a:r>
                        <a:rPr lang="fr-FR" sz="1200" baseline="0" dirty="0" err="1" smtClean="0"/>
                        <a:t>what</a:t>
                      </a:r>
                      <a:r>
                        <a:rPr lang="fr-FR" sz="1200" baseline="0" dirty="0" smtClean="0"/>
                        <a:t> do </a:t>
                      </a:r>
                      <a:r>
                        <a:rPr lang="fr-FR" sz="1200" baseline="0" dirty="0" err="1" smtClean="0"/>
                        <a:t>you</a:t>
                      </a:r>
                      <a:r>
                        <a:rPr lang="fr-FR" sz="1200" baseline="0" dirty="0" smtClean="0"/>
                        <a:t> </a:t>
                      </a:r>
                      <a:r>
                        <a:rPr lang="fr-FR" sz="1200" baseline="0" dirty="0" err="1" smtClean="0"/>
                        <a:t>see</a:t>
                      </a:r>
                      <a:r>
                        <a:rPr lang="fr-FR" sz="1200" baseline="0" dirty="0" smtClean="0"/>
                        <a:t> ?</a:t>
                      </a:r>
                      <a:endParaRPr lang="fr-FR" sz="1200" b="0" dirty="0"/>
                    </a:p>
                  </a:txBody>
                  <a:tcPr/>
                </a:tc>
                <a:tc>
                  <a:txBody>
                    <a:bodyPr/>
                    <a:lstStyle/>
                    <a:p>
                      <a:r>
                        <a:rPr lang="fr-FR" sz="1200" dirty="0" smtClean="0"/>
                        <a:t>avec la marionnette.</a:t>
                      </a:r>
                    </a:p>
                    <a:p>
                      <a:r>
                        <a:rPr lang="fr-FR" sz="1200" dirty="0" smtClean="0"/>
                        <a:t>(</a:t>
                      </a:r>
                      <a:r>
                        <a:rPr lang="fr-FR" sz="1200" dirty="0" err="1" smtClean="0"/>
                        <a:t>you</a:t>
                      </a:r>
                      <a:r>
                        <a:rPr lang="fr-FR" sz="1200" dirty="0" smtClean="0"/>
                        <a:t> : montrer la droite</a:t>
                      </a:r>
                      <a:r>
                        <a:rPr lang="fr-FR" sz="1200" baseline="0" dirty="0" smtClean="0"/>
                        <a:t> de la chaise, </a:t>
                      </a:r>
                      <a:r>
                        <a:rPr lang="fr-FR" sz="1200" baseline="0" dirty="0" err="1" smtClean="0"/>
                        <a:t>see</a:t>
                      </a:r>
                      <a:r>
                        <a:rPr lang="fr-FR" sz="1200" baseline="0" dirty="0" smtClean="0"/>
                        <a:t> : montrer les yeux)</a:t>
                      </a:r>
                      <a:endParaRPr lang="fr-FR" sz="1200" b="0" dirty="0"/>
                    </a:p>
                  </a:txBody>
                  <a:tcPr/>
                </a:tc>
              </a:tr>
              <a:tr h="451396">
                <a:tc>
                  <a:txBody>
                    <a:bodyPr/>
                    <a:lstStyle/>
                    <a:p>
                      <a:r>
                        <a:rPr lang="fr-FR" sz="1200" b="1" dirty="0" smtClean="0">
                          <a:solidFill>
                            <a:srgbClr val="663300"/>
                          </a:solidFill>
                        </a:rPr>
                        <a:t>Brown </a:t>
                      </a:r>
                      <a:r>
                        <a:rPr lang="fr-FR" sz="1200" b="1" dirty="0" err="1" smtClean="0">
                          <a:solidFill>
                            <a:srgbClr val="663300"/>
                          </a:solidFill>
                        </a:rPr>
                        <a:t>bear</a:t>
                      </a:r>
                      <a:r>
                        <a:rPr lang="fr-FR" sz="1200" b="1" dirty="0" smtClean="0">
                          <a:solidFill>
                            <a:srgbClr val="663300"/>
                          </a:solidFill>
                        </a:rPr>
                        <a:t> </a:t>
                      </a:r>
                      <a:r>
                        <a:rPr lang="fr-FR" sz="1200" dirty="0" smtClean="0"/>
                        <a:t>: « I </a:t>
                      </a:r>
                      <a:r>
                        <a:rPr lang="fr-FR" sz="1200" dirty="0" err="1" smtClean="0"/>
                        <a:t>see</a:t>
                      </a:r>
                      <a:r>
                        <a:rPr lang="fr-FR" sz="1200" dirty="0" smtClean="0"/>
                        <a:t> a </a:t>
                      </a:r>
                      <a:r>
                        <a:rPr lang="fr-FR" sz="1200" dirty="0" err="1" smtClean="0"/>
                        <a:t>red</a:t>
                      </a:r>
                      <a:r>
                        <a:rPr lang="fr-FR" sz="1200" dirty="0" smtClean="0"/>
                        <a:t> </a:t>
                      </a:r>
                      <a:r>
                        <a:rPr lang="fr-FR" sz="1200" dirty="0" err="1" smtClean="0"/>
                        <a:t>bird</a:t>
                      </a:r>
                      <a:r>
                        <a:rPr lang="fr-FR" sz="1200" dirty="0" smtClean="0"/>
                        <a:t> </a:t>
                      </a:r>
                      <a:r>
                        <a:rPr lang="fr-FR" sz="1200" dirty="0" err="1" smtClean="0"/>
                        <a:t>looking</a:t>
                      </a:r>
                      <a:r>
                        <a:rPr lang="fr-FR" sz="1200" dirty="0" smtClean="0"/>
                        <a:t> </a:t>
                      </a:r>
                      <a:r>
                        <a:rPr lang="fr-FR" sz="1200" dirty="0" err="1" smtClean="0"/>
                        <a:t>at</a:t>
                      </a:r>
                      <a:r>
                        <a:rPr lang="fr-FR" sz="1200" dirty="0" smtClean="0"/>
                        <a:t> me. »</a:t>
                      </a:r>
                      <a:endParaRPr lang="fr-FR" sz="1200" dirty="0"/>
                    </a:p>
                  </a:txBody>
                  <a:tcPr/>
                </a:tc>
                <a:tc>
                  <a:txBody>
                    <a:bodyPr/>
                    <a:lstStyle/>
                    <a:p>
                      <a:r>
                        <a:rPr lang="fr-FR" sz="1200" dirty="0" smtClean="0"/>
                        <a:t>mimer un ours</a:t>
                      </a:r>
                      <a:r>
                        <a:rPr lang="fr-FR" sz="1200" baseline="0" dirty="0" smtClean="0"/>
                        <a:t> (prendre de la place, grogner un peu), parler d’une grosse voix.</a:t>
                      </a:r>
                      <a:endParaRPr lang="fr-FR" sz="1200" dirty="0"/>
                    </a:p>
                  </a:txBody>
                  <a:tcPr/>
                </a:tc>
              </a:tr>
              <a:tr h="185355">
                <a:tc>
                  <a:txBody>
                    <a:bodyPr/>
                    <a:lstStyle/>
                    <a:p>
                      <a:r>
                        <a:rPr lang="fr-FR" sz="1200" b="1" dirty="0" err="1" smtClean="0">
                          <a:solidFill>
                            <a:srgbClr val="FF0000"/>
                          </a:solidFill>
                        </a:rPr>
                        <a:t>Red</a:t>
                      </a:r>
                      <a:r>
                        <a:rPr lang="fr-FR" sz="1200" b="1" dirty="0" smtClean="0">
                          <a:solidFill>
                            <a:srgbClr val="FF0000"/>
                          </a:solidFill>
                        </a:rPr>
                        <a:t> </a:t>
                      </a:r>
                      <a:r>
                        <a:rPr lang="fr-FR" sz="1200" b="1" dirty="0" err="1" smtClean="0">
                          <a:solidFill>
                            <a:srgbClr val="FF0000"/>
                          </a:solidFill>
                        </a:rPr>
                        <a:t>bird</a:t>
                      </a:r>
                      <a:r>
                        <a:rPr lang="fr-FR" sz="1200" b="1" baseline="0" dirty="0" smtClean="0">
                          <a:solidFill>
                            <a:srgbClr val="FF0000"/>
                          </a:solidFill>
                        </a:rPr>
                        <a:t>, </a:t>
                      </a:r>
                      <a:r>
                        <a:rPr lang="fr-FR" sz="1200" b="1" baseline="0" dirty="0" err="1" smtClean="0">
                          <a:solidFill>
                            <a:srgbClr val="FF0000"/>
                          </a:solidFill>
                        </a:rPr>
                        <a:t>red</a:t>
                      </a:r>
                      <a:r>
                        <a:rPr lang="fr-FR" sz="1200" b="1" baseline="0" dirty="0" smtClean="0">
                          <a:solidFill>
                            <a:srgbClr val="FF0000"/>
                          </a:solidFill>
                        </a:rPr>
                        <a:t> </a:t>
                      </a:r>
                      <a:r>
                        <a:rPr lang="fr-FR" sz="1200" b="1" baseline="0" dirty="0" err="1" smtClean="0">
                          <a:solidFill>
                            <a:srgbClr val="FF0000"/>
                          </a:solidFill>
                        </a:rPr>
                        <a:t>bird</a:t>
                      </a:r>
                      <a:r>
                        <a:rPr lang="fr-FR" sz="1200" baseline="0" dirty="0" smtClean="0"/>
                        <a:t>,</a:t>
                      </a:r>
                    </a:p>
                    <a:p>
                      <a:r>
                        <a:rPr lang="fr-FR" sz="1200" baseline="0" dirty="0" err="1" smtClean="0"/>
                        <a:t>what</a:t>
                      </a:r>
                      <a:r>
                        <a:rPr lang="fr-FR" sz="1200" baseline="0" dirty="0" smtClean="0"/>
                        <a:t> do </a:t>
                      </a:r>
                      <a:r>
                        <a:rPr lang="fr-FR" sz="1200" baseline="0" dirty="0" err="1" smtClean="0"/>
                        <a:t>you</a:t>
                      </a:r>
                      <a:r>
                        <a:rPr lang="fr-FR" sz="1200" baseline="0" dirty="0" smtClean="0"/>
                        <a:t> </a:t>
                      </a:r>
                      <a:r>
                        <a:rPr lang="fr-FR" sz="1200" baseline="0" dirty="0" err="1" smtClean="0"/>
                        <a:t>see</a:t>
                      </a:r>
                      <a:r>
                        <a:rPr lang="fr-FR" sz="1200" baseline="0" dirty="0" smtClean="0"/>
                        <a:t> ?</a:t>
                      </a:r>
                      <a:endParaRPr lang="fr-FR" sz="1200" b="0" dirty="0" smtClean="0"/>
                    </a:p>
                  </a:txBody>
                  <a:tcPr/>
                </a:tc>
                <a:tc>
                  <a:txBody>
                    <a:bodyPr/>
                    <a:lstStyle/>
                    <a:p>
                      <a:endParaRPr lang="fr-FR" sz="1200" dirty="0"/>
                    </a:p>
                  </a:txBody>
                  <a:tcPr/>
                </a:tc>
              </a:tr>
              <a:tr h="2963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err="1" smtClean="0">
                          <a:solidFill>
                            <a:srgbClr val="FF0000"/>
                          </a:solidFill>
                        </a:rPr>
                        <a:t>Red</a:t>
                      </a:r>
                      <a:r>
                        <a:rPr lang="fr-FR" sz="1200" b="1" dirty="0" smtClean="0">
                          <a:solidFill>
                            <a:srgbClr val="FF0000"/>
                          </a:solidFill>
                        </a:rPr>
                        <a:t> </a:t>
                      </a:r>
                      <a:r>
                        <a:rPr lang="fr-FR" sz="1200" b="1" dirty="0" err="1" smtClean="0">
                          <a:solidFill>
                            <a:srgbClr val="FF0000"/>
                          </a:solidFill>
                        </a:rPr>
                        <a:t>bird</a:t>
                      </a:r>
                      <a:r>
                        <a:rPr lang="fr-FR" sz="1200" b="1" dirty="0" smtClean="0">
                          <a:solidFill>
                            <a:srgbClr val="FF0000"/>
                          </a:solidFill>
                        </a:rPr>
                        <a:t> </a:t>
                      </a:r>
                      <a:r>
                        <a:rPr lang="fr-FR" sz="1200" dirty="0" smtClean="0"/>
                        <a:t>: « I </a:t>
                      </a:r>
                      <a:r>
                        <a:rPr lang="fr-FR" sz="1200" dirty="0" err="1" smtClean="0"/>
                        <a:t>see</a:t>
                      </a:r>
                      <a:r>
                        <a:rPr lang="fr-FR" sz="1200" dirty="0" smtClean="0"/>
                        <a:t> a </a:t>
                      </a:r>
                      <a:r>
                        <a:rPr lang="fr-FR" sz="1200" dirty="0" err="1" smtClean="0"/>
                        <a:t>yellow</a:t>
                      </a:r>
                      <a:r>
                        <a:rPr lang="fr-FR" sz="1200" dirty="0" smtClean="0"/>
                        <a:t> </a:t>
                      </a:r>
                      <a:r>
                        <a:rPr lang="fr-FR" sz="1200" dirty="0" err="1" smtClean="0"/>
                        <a:t>duck</a:t>
                      </a:r>
                      <a:r>
                        <a:rPr lang="fr-FR" sz="1200" dirty="0" smtClean="0"/>
                        <a:t> </a:t>
                      </a:r>
                      <a:r>
                        <a:rPr lang="fr-FR" sz="1200" dirty="0" err="1" smtClean="0"/>
                        <a:t>looking</a:t>
                      </a:r>
                      <a:r>
                        <a:rPr lang="fr-FR" sz="1200" dirty="0" smtClean="0"/>
                        <a:t> </a:t>
                      </a:r>
                      <a:r>
                        <a:rPr lang="fr-FR" sz="1200" dirty="0" err="1" smtClean="0"/>
                        <a:t>at</a:t>
                      </a:r>
                      <a:r>
                        <a:rPr lang="fr-FR" sz="1200" dirty="0" smtClean="0"/>
                        <a:t> me. »</a:t>
                      </a:r>
                      <a:endParaRPr lang="fr-FR" sz="1200" dirty="0"/>
                    </a:p>
                  </a:txBody>
                  <a:tcPr/>
                </a:tc>
                <a:tc>
                  <a:txBody>
                    <a:bodyPr/>
                    <a:lstStyle/>
                    <a:p>
                      <a:r>
                        <a:rPr lang="fr-FR" sz="1200" dirty="0" smtClean="0"/>
                        <a:t>battre des ailes, bras étendus</a:t>
                      </a:r>
                      <a:endParaRPr lang="fr-FR" sz="1200" dirty="0"/>
                    </a:p>
                  </a:txBody>
                  <a:tcPr/>
                </a:tc>
              </a:tr>
              <a:tr h="318134">
                <a:tc>
                  <a:txBody>
                    <a:bodyPr/>
                    <a:lstStyle/>
                    <a:p>
                      <a:r>
                        <a:rPr lang="fr-FR" sz="1200" b="1" dirty="0" err="1" smtClean="0">
                          <a:solidFill>
                            <a:srgbClr val="FFFF00"/>
                          </a:solidFill>
                          <a:effectLst/>
                        </a:rPr>
                        <a:t>Yellow</a:t>
                      </a:r>
                      <a:r>
                        <a:rPr lang="fr-FR" sz="1200" b="1" dirty="0" smtClean="0">
                          <a:solidFill>
                            <a:srgbClr val="FFFF00"/>
                          </a:solidFill>
                          <a:effectLst/>
                        </a:rPr>
                        <a:t> </a:t>
                      </a:r>
                      <a:r>
                        <a:rPr lang="fr-FR" sz="1200" b="1" dirty="0" err="1" smtClean="0">
                          <a:solidFill>
                            <a:srgbClr val="FFFF00"/>
                          </a:solidFill>
                          <a:effectLst/>
                        </a:rPr>
                        <a:t>duck</a:t>
                      </a:r>
                      <a:r>
                        <a:rPr lang="fr-FR" sz="1200" b="1" dirty="0" smtClean="0">
                          <a:solidFill>
                            <a:srgbClr val="FFFF00"/>
                          </a:solidFill>
                          <a:effectLst/>
                        </a:rPr>
                        <a:t>, </a:t>
                      </a:r>
                      <a:r>
                        <a:rPr lang="fr-FR" sz="1200" b="1" dirty="0" err="1" smtClean="0">
                          <a:solidFill>
                            <a:srgbClr val="FFFF00"/>
                          </a:solidFill>
                          <a:effectLst/>
                        </a:rPr>
                        <a:t>yellow</a:t>
                      </a:r>
                      <a:r>
                        <a:rPr lang="fr-FR" sz="1200" b="1" dirty="0" smtClean="0">
                          <a:solidFill>
                            <a:srgbClr val="FFFF00"/>
                          </a:solidFill>
                          <a:effectLst/>
                        </a:rPr>
                        <a:t> </a:t>
                      </a:r>
                      <a:r>
                        <a:rPr lang="fr-FR" sz="1200" b="1" dirty="0" err="1" smtClean="0">
                          <a:solidFill>
                            <a:srgbClr val="FFFF00"/>
                          </a:solidFill>
                          <a:effectLst/>
                        </a:rPr>
                        <a:t>duck</a:t>
                      </a:r>
                      <a:r>
                        <a:rPr lang="fr-FR" sz="1200" baseline="0" dirty="0" smtClean="0"/>
                        <a:t>,</a:t>
                      </a:r>
                    </a:p>
                    <a:p>
                      <a:r>
                        <a:rPr lang="fr-FR" sz="1200" baseline="0" dirty="0" err="1" smtClean="0"/>
                        <a:t>what</a:t>
                      </a:r>
                      <a:r>
                        <a:rPr lang="fr-FR" sz="1200" baseline="0" dirty="0" smtClean="0"/>
                        <a:t> do </a:t>
                      </a:r>
                      <a:r>
                        <a:rPr lang="fr-FR" sz="1200" baseline="0" dirty="0" err="1" smtClean="0"/>
                        <a:t>you</a:t>
                      </a:r>
                      <a:r>
                        <a:rPr lang="fr-FR" sz="1200" baseline="0" dirty="0" smtClean="0"/>
                        <a:t> </a:t>
                      </a:r>
                      <a:r>
                        <a:rPr lang="fr-FR" sz="1200" baseline="0" dirty="0" err="1" smtClean="0"/>
                        <a:t>see</a:t>
                      </a:r>
                      <a:r>
                        <a:rPr lang="fr-FR" sz="1200" baseline="0" dirty="0" smtClean="0"/>
                        <a:t> ?</a:t>
                      </a:r>
                      <a:endParaRPr lang="fr-FR" sz="1200" b="0" dirty="0" smtClean="0"/>
                    </a:p>
                  </a:txBody>
                  <a:tcPr/>
                </a:tc>
                <a:tc>
                  <a:txBody>
                    <a:bodyPr/>
                    <a:lstStyle/>
                    <a:p>
                      <a:endParaRPr lang="fr-FR" sz="1200" dirty="0"/>
                    </a:p>
                  </a:txBody>
                  <a:tcPr/>
                </a:tc>
              </a:tr>
              <a:tr h="2853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err="1" smtClean="0">
                          <a:solidFill>
                            <a:srgbClr val="FFFF00"/>
                          </a:solidFill>
                        </a:rPr>
                        <a:t>Yellow</a:t>
                      </a:r>
                      <a:r>
                        <a:rPr lang="fr-FR" sz="1200" b="1" dirty="0" smtClean="0">
                          <a:solidFill>
                            <a:srgbClr val="FFFF00"/>
                          </a:solidFill>
                        </a:rPr>
                        <a:t> </a:t>
                      </a:r>
                      <a:r>
                        <a:rPr lang="fr-FR" sz="1200" b="1" dirty="0" err="1" smtClean="0">
                          <a:solidFill>
                            <a:srgbClr val="FFFF00"/>
                          </a:solidFill>
                        </a:rPr>
                        <a:t>duck</a:t>
                      </a:r>
                      <a:r>
                        <a:rPr lang="fr-FR" sz="1200" b="1" dirty="0" smtClean="0">
                          <a:solidFill>
                            <a:srgbClr val="FFFF00"/>
                          </a:solidFill>
                        </a:rPr>
                        <a:t> </a:t>
                      </a:r>
                      <a:r>
                        <a:rPr lang="fr-FR" sz="1200" dirty="0" smtClean="0"/>
                        <a:t>: « I </a:t>
                      </a:r>
                      <a:r>
                        <a:rPr lang="fr-FR" sz="1200" dirty="0" err="1" smtClean="0"/>
                        <a:t>see</a:t>
                      </a:r>
                      <a:r>
                        <a:rPr lang="fr-FR" sz="1200" dirty="0" smtClean="0"/>
                        <a:t> a </a:t>
                      </a:r>
                      <a:r>
                        <a:rPr lang="fr-FR" sz="1200" dirty="0" err="1" smtClean="0"/>
                        <a:t>blue</a:t>
                      </a:r>
                      <a:r>
                        <a:rPr lang="fr-FR" sz="1200" dirty="0" smtClean="0"/>
                        <a:t> horse </a:t>
                      </a:r>
                      <a:r>
                        <a:rPr lang="fr-FR" sz="1200" dirty="0" err="1" smtClean="0"/>
                        <a:t>looking</a:t>
                      </a:r>
                      <a:r>
                        <a:rPr lang="fr-FR" sz="1200" dirty="0" smtClean="0"/>
                        <a:t> </a:t>
                      </a:r>
                      <a:r>
                        <a:rPr lang="fr-FR" sz="1200" dirty="0" err="1" smtClean="0"/>
                        <a:t>at</a:t>
                      </a:r>
                      <a:r>
                        <a:rPr lang="fr-FR" sz="1200" dirty="0" smtClean="0"/>
                        <a:t> me. »</a:t>
                      </a:r>
                    </a:p>
                  </a:txBody>
                  <a:tcPr/>
                </a:tc>
                <a:tc>
                  <a:txBody>
                    <a:bodyPr/>
                    <a:lstStyle/>
                    <a:p>
                      <a:r>
                        <a:rPr lang="fr-FR" sz="1200" dirty="0" smtClean="0"/>
                        <a:t>battre</a:t>
                      </a:r>
                      <a:r>
                        <a:rPr lang="fr-FR" sz="1200" baseline="0" dirty="0" smtClean="0"/>
                        <a:t> des ailes, bras repliés et dodeliner du derrière</a:t>
                      </a:r>
                      <a:endParaRPr lang="fr-FR" sz="1200" dirty="0"/>
                    </a:p>
                  </a:txBody>
                  <a:tcPr/>
                </a:tc>
              </a:tr>
              <a:tr h="234889">
                <a:tc>
                  <a:txBody>
                    <a:bodyPr/>
                    <a:lstStyle/>
                    <a:p>
                      <a:r>
                        <a:rPr lang="fr-FR" sz="1200" b="1" dirty="0" smtClean="0">
                          <a:solidFill>
                            <a:srgbClr val="0070C0"/>
                          </a:solidFill>
                        </a:rPr>
                        <a:t>Blue horse,</a:t>
                      </a:r>
                      <a:r>
                        <a:rPr lang="fr-FR" sz="1200" b="1" baseline="0" dirty="0" smtClean="0">
                          <a:solidFill>
                            <a:srgbClr val="0070C0"/>
                          </a:solidFill>
                        </a:rPr>
                        <a:t> </a:t>
                      </a:r>
                      <a:r>
                        <a:rPr lang="fr-FR" sz="1200" b="1" baseline="0" dirty="0" err="1" smtClean="0">
                          <a:solidFill>
                            <a:srgbClr val="0070C0"/>
                          </a:solidFill>
                        </a:rPr>
                        <a:t>blue</a:t>
                      </a:r>
                      <a:r>
                        <a:rPr lang="fr-FR" sz="1200" b="1" baseline="0" dirty="0" smtClean="0">
                          <a:solidFill>
                            <a:srgbClr val="0070C0"/>
                          </a:solidFill>
                        </a:rPr>
                        <a:t> horse</a:t>
                      </a:r>
                      <a:r>
                        <a:rPr lang="fr-FR" sz="1200" baseline="0" dirty="0" smtClean="0"/>
                        <a:t>,</a:t>
                      </a:r>
                    </a:p>
                    <a:p>
                      <a:r>
                        <a:rPr lang="fr-FR" sz="1200" baseline="0" dirty="0" err="1" smtClean="0"/>
                        <a:t>what</a:t>
                      </a:r>
                      <a:r>
                        <a:rPr lang="fr-FR" sz="1200" baseline="0" dirty="0" smtClean="0"/>
                        <a:t> do </a:t>
                      </a:r>
                      <a:r>
                        <a:rPr lang="fr-FR" sz="1200" baseline="0" dirty="0" err="1" smtClean="0"/>
                        <a:t>you</a:t>
                      </a:r>
                      <a:r>
                        <a:rPr lang="fr-FR" sz="1200" baseline="0" dirty="0" smtClean="0"/>
                        <a:t> </a:t>
                      </a:r>
                      <a:r>
                        <a:rPr lang="fr-FR" sz="1200" baseline="0" dirty="0" err="1" smtClean="0"/>
                        <a:t>see</a:t>
                      </a:r>
                      <a:r>
                        <a:rPr lang="fr-FR" sz="1200" baseline="0" dirty="0" smtClean="0"/>
                        <a:t> ?</a:t>
                      </a:r>
                      <a:endParaRPr lang="fr-FR" sz="1200" b="0" dirty="0" smtClean="0"/>
                    </a:p>
                  </a:txBody>
                  <a:tcPr/>
                </a:tc>
                <a:tc>
                  <a:txBody>
                    <a:bodyPr/>
                    <a:lstStyle/>
                    <a:p>
                      <a:endParaRPr lang="fr-FR" sz="1200" dirty="0"/>
                    </a:p>
                  </a:txBody>
                  <a:tcPr/>
                </a:tc>
              </a:tr>
              <a:tr h="2742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solidFill>
                            <a:srgbClr val="0070C0"/>
                          </a:solidFill>
                        </a:rPr>
                        <a:t>Blue horse </a:t>
                      </a:r>
                      <a:r>
                        <a:rPr lang="fr-FR" sz="1200" dirty="0" smtClean="0"/>
                        <a:t>: « I </a:t>
                      </a:r>
                      <a:r>
                        <a:rPr lang="fr-FR" sz="1200" dirty="0" err="1" smtClean="0"/>
                        <a:t>see</a:t>
                      </a:r>
                      <a:r>
                        <a:rPr lang="fr-FR" sz="1200" dirty="0" smtClean="0"/>
                        <a:t> a green </a:t>
                      </a:r>
                      <a:r>
                        <a:rPr lang="fr-FR" sz="1200" dirty="0" err="1" smtClean="0"/>
                        <a:t>frog</a:t>
                      </a:r>
                      <a:r>
                        <a:rPr lang="fr-FR" sz="1200" baseline="0" dirty="0" smtClean="0"/>
                        <a:t> </a:t>
                      </a:r>
                      <a:r>
                        <a:rPr lang="fr-FR" sz="1200" dirty="0" err="1" smtClean="0"/>
                        <a:t>looking</a:t>
                      </a:r>
                      <a:r>
                        <a:rPr lang="fr-FR" sz="1200" dirty="0" smtClean="0"/>
                        <a:t> </a:t>
                      </a:r>
                      <a:r>
                        <a:rPr lang="fr-FR" sz="1200" dirty="0" err="1" smtClean="0"/>
                        <a:t>at</a:t>
                      </a:r>
                      <a:r>
                        <a:rPr lang="fr-FR" sz="1200" dirty="0" smtClean="0"/>
                        <a:t> me. »</a:t>
                      </a:r>
                    </a:p>
                  </a:txBody>
                  <a:tcPr/>
                </a:tc>
                <a:tc>
                  <a:txBody>
                    <a:bodyPr/>
                    <a:lstStyle/>
                    <a:p>
                      <a:r>
                        <a:rPr lang="fr-FR" sz="1200" dirty="0" smtClean="0"/>
                        <a:t>bruit</a:t>
                      </a:r>
                      <a:r>
                        <a:rPr lang="fr-FR" sz="1200" baseline="0" dirty="0" smtClean="0"/>
                        <a:t> de sabots…</a:t>
                      </a:r>
                      <a:endParaRPr lang="fr-FR" sz="1200" dirty="0"/>
                    </a:p>
                  </a:txBody>
                  <a:tcPr/>
                </a:tc>
              </a:tr>
              <a:tr h="367668">
                <a:tc>
                  <a:txBody>
                    <a:bodyPr/>
                    <a:lstStyle/>
                    <a:p>
                      <a:r>
                        <a:rPr lang="fr-FR" sz="1200" b="1" dirty="0" smtClean="0">
                          <a:solidFill>
                            <a:srgbClr val="00B050"/>
                          </a:solidFill>
                        </a:rPr>
                        <a:t>Green </a:t>
                      </a:r>
                      <a:r>
                        <a:rPr lang="fr-FR" sz="1200" b="1" dirty="0" err="1" smtClean="0">
                          <a:solidFill>
                            <a:srgbClr val="00B050"/>
                          </a:solidFill>
                        </a:rPr>
                        <a:t>frog</a:t>
                      </a:r>
                      <a:r>
                        <a:rPr lang="fr-FR" sz="1200" b="1" dirty="0" smtClean="0">
                          <a:solidFill>
                            <a:srgbClr val="00B050"/>
                          </a:solidFill>
                        </a:rPr>
                        <a:t>,</a:t>
                      </a:r>
                      <a:r>
                        <a:rPr lang="fr-FR" sz="1200" b="1" baseline="0" dirty="0" smtClean="0">
                          <a:solidFill>
                            <a:srgbClr val="00B050"/>
                          </a:solidFill>
                        </a:rPr>
                        <a:t> green </a:t>
                      </a:r>
                      <a:r>
                        <a:rPr lang="fr-FR" sz="1200" b="1" baseline="0" dirty="0" err="1" smtClean="0">
                          <a:solidFill>
                            <a:srgbClr val="00B050"/>
                          </a:solidFill>
                        </a:rPr>
                        <a:t>frog</a:t>
                      </a:r>
                      <a:r>
                        <a:rPr lang="fr-FR" sz="1200" baseline="0" dirty="0" smtClean="0"/>
                        <a:t>,</a:t>
                      </a:r>
                    </a:p>
                    <a:p>
                      <a:r>
                        <a:rPr lang="fr-FR" sz="1200" baseline="0" dirty="0" err="1" smtClean="0"/>
                        <a:t>what</a:t>
                      </a:r>
                      <a:r>
                        <a:rPr lang="fr-FR" sz="1200" baseline="0" dirty="0" smtClean="0"/>
                        <a:t> do </a:t>
                      </a:r>
                      <a:r>
                        <a:rPr lang="fr-FR" sz="1200" baseline="0" dirty="0" err="1" smtClean="0"/>
                        <a:t>you</a:t>
                      </a:r>
                      <a:r>
                        <a:rPr lang="fr-FR" sz="1200" baseline="0" dirty="0" smtClean="0"/>
                        <a:t> </a:t>
                      </a:r>
                      <a:r>
                        <a:rPr lang="fr-FR" sz="1200" baseline="0" dirty="0" err="1" smtClean="0"/>
                        <a:t>see</a:t>
                      </a:r>
                      <a:r>
                        <a:rPr lang="fr-FR" sz="1200" baseline="0" dirty="0" smtClean="0"/>
                        <a:t> ?</a:t>
                      </a:r>
                      <a:endParaRPr lang="fr-FR" sz="1200" b="0" dirty="0" smtClean="0"/>
                    </a:p>
                  </a:txBody>
                  <a:tcPr/>
                </a:tc>
                <a:tc>
                  <a:txBody>
                    <a:bodyPr/>
                    <a:lstStyle/>
                    <a:p>
                      <a:endParaRPr lang="fr-FR" sz="1200" dirty="0"/>
                    </a:p>
                  </a:txBody>
                  <a:tcPr/>
                </a:tc>
              </a:tr>
              <a:tr h="3352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solidFill>
                            <a:srgbClr val="00B050"/>
                          </a:solidFill>
                        </a:rPr>
                        <a:t>Green </a:t>
                      </a:r>
                      <a:r>
                        <a:rPr lang="fr-FR" sz="1200" b="1" dirty="0" err="1" smtClean="0">
                          <a:solidFill>
                            <a:srgbClr val="00B050"/>
                          </a:solidFill>
                        </a:rPr>
                        <a:t>frog</a:t>
                      </a:r>
                      <a:r>
                        <a:rPr lang="fr-FR" sz="1200" dirty="0" smtClean="0"/>
                        <a:t>: « I </a:t>
                      </a:r>
                      <a:r>
                        <a:rPr lang="fr-FR" sz="1200" dirty="0" err="1" smtClean="0"/>
                        <a:t>see</a:t>
                      </a:r>
                      <a:r>
                        <a:rPr lang="fr-FR" sz="1200" dirty="0" smtClean="0"/>
                        <a:t> a </a:t>
                      </a:r>
                      <a:r>
                        <a:rPr lang="fr-FR" sz="1200" dirty="0" err="1" smtClean="0"/>
                        <a:t>purple</a:t>
                      </a:r>
                      <a:r>
                        <a:rPr lang="fr-FR" sz="1200" dirty="0" smtClean="0"/>
                        <a:t> cat </a:t>
                      </a:r>
                      <a:r>
                        <a:rPr lang="fr-FR" sz="1200" dirty="0" err="1" smtClean="0"/>
                        <a:t>looking</a:t>
                      </a:r>
                      <a:r>
                        <a:rPr lang="fr-FR" sz="1200" dirty="0" smtClean="0"/>
                        <a:t> </a:t>
                      </a:r>
                      <a:r>
                        <a:rPr lang="fr-FR" sz="1200" dirty="0" err="1" smtClean="0"/>
                        <a:t>at</a:t>
                      </a:r>
                      <a:r>
                        <a:rPr lang="fr-FR" sz="1200" dirty="0" smtClean="0"/>
                        <a:t> me. »</a:t>
                      </a:r>
                    </a:p>
                  </a:txBody>
                  <a:tcPr/>
                </a:tc>
                <a:tc>
                  <a:txBody>
                    <a:bodyPr/>
                    <a:lstStyle/>
                    <a:p>
                      <a:r>
                        <a:rPr lang="fr-FR" sz="1200" dirty="0" smtClean="0"/>
                        <a:t>coasser et sauter</a:t>
                      </a:r>
                      <a:r>
                        <a:rPr lang="fr-FR" sz="1200" baseline="0" dirty="0" smtClean="0"/>
                        <a:t> sur place</a:t>
                      </a:r>
                      <a:endParaRPr lang="fr-FR" sz="1200" dirty="0"/>
                    </a:p>
                  </a:txBody>
                  <a:tcPr/>
                </a:tc>
              </a:tr>
              <a:tr h="140407">
                <a:tc>
                  <a:txBody>
                    <a:bodyPr/>
                    <a:lstStyle/>
                    <a:p>
                      <a:r>
                        <a:rPr lang="fr-FR" sz="1200" b="1" dirty="0" err="1" smtClean="0">
                          <a:solidFill>
                            <a:srgbClr val="7030A0"/>
                          </a:solidFill>
                        </a:rPr>
                        <a:t>Purple</a:t>
                      </a:r>
                      <a:r>
                        <a:rPr lang="fr-FR" sz="1200" b="1" dirty="0" smtClean="0">
                          <a:solidFill>
                            <a:srgbClr val="7030A0"/>
                          </a:solidFill>
                        </a:rPr>
                        <a:t> cat,</a:t>
                      </a:r>
                      <a:r>
                        <a:rPr lang="fr-FR" sz="1200" b="1" baseline="0" dirty="0" smtClean="0">
                          <a:solidFill>
                            <a:srgbClr val="7030A0"/>
                          </a:solidFill>
                        </a:rPr>
                        <a:t> </a:t>
                      </a:r>
                      <a:r>
                        <a:rPr lang="fr-FR" sz="1200" b="1" baseline="0" dirty="0" err="1" smtClean="0">
                          <a:solidFill>
                            <a:srgbClr val="7030A0"/>
                          </a:solidFill>
                        </a:rPr>
                        <a:t>purple</a:t>
                      </a:r>
                      <a:r>
                        <a:rPr lang="fr-FR" sz="1200" b="1" baseline="0" dirty="0" smtClean="0">
                          <a:solidFill>
                            <a:srgbClr val="7030A0"/>
                          </a:solidFill>
                        </a:rPr>
                        <a:t> cat</a:t>
                      </a:r>
                      <a:r>
                        <a:rPr lang="fr-FR" sz="1200" baseline="0" dirty="0" smtClean="0"/>
                        <a:t>,</a:t>
                      </a:r>
                    </a:p>
                    <a:p>
                      <a:r>
                        <a:rPr lang="fr-FR" sz="1200" baseline="0" dirty="0" err="1" smtClean="0"/>
                        <a:t>what</a:t>
                      </a:r>
                      <a:r>
                        <a:rPr lang="fr-FR" sz="1200" baseline="0" dirty="0" smtClean="0"/>
                        <a:t> do </a:t>
                      </a:r>
                      <a:r>
                        <a:rPr lang="fr-FR" sz="1200" baseline="0" dirty="0" err="1" smtClean="0"/>
                        <a:t>you</a:t>
                      </a:r>
                      <a:r>
                        <a:rPr lang="fr-FR" sz="1200" baseline="0" dirty="0" smtClean="0"/>
                        <a:t> </a:t>
                      </a:r>
                      <a:r>
                        <a:rPr lang="fr-FR" sz="1200" baseline="0" dirty="0" err="1" smtClean="0"/>
                        <a:t>see</a:t>
                      </a:r>
                      <a:r>
                        <a:rPr lang="fr-FR" sz="1200" baseline="0" dirty="0" smtClean="0"/>
                        <a:t> ?</a:t>
                      </a:r>
                      <a:endParaRPr lang="fr-FR" sz="1200" b="0" dirty="0" smtClean="0"/>
                    </a:p>
                  </a:txBody>
                  <a:tcPr/>
                </a:tc>
                <a:tc>
                  <a:txBody>
                    <a:bodyPr/>
                    <a:lstStyle/>
                    <a:p>
                      <a:endParaRPr lang="fr-FR" sz="1200" dirty="0"/>
                    </a:p>
                  </a:txBody>
                  <a:tcPr/>
                </a:tc>
              </a:tr>
              <a:tr h="3242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err="1" smtClean="0">
                          <a:solidFill>
                            <a:srgbClr val="7030A0"/>
                          </a:solidFill>
                        </a:rPr>
                        <a:t>Purple</a:t>
                      </a:r>
                      <a:r>
                        <a:rPr lang="fr-FR" sz="1200" b="1" dirty="0" smtClean="0">
                          <a:solidFill>
                            <a:srgbClr val="7030A0"/>
                          </a:solidFill>
                        </a:rPr>
                        <a:t> cat </a:t>
                      </a:r>
                      <a:r>
                        <a:rPr lang="fr-FR" sz="1200" dirty="0" smtClean="0"/>
                        <a:t>: « I </a:t>
                      </a:r>
                      <a:r>
                        <a:rPr lang="fr-FR" sz="1200" dirty="0" err="1" smtClean="0"/>
                        <a:t>see</a:t>
                      </a:r>
                      <a:r>
                        <a:rPr lang="fr-FR" sz="1200" dirty="0" smtClean="0"/>
                        <a:t> a white dog </a:t>
                      </a:r>
                      <a:r>
                        <a:rPr lang="fr-FR" sz="1200" dirty="0" err="1" smtClean="0"/>
                        <a:t>looking</a:t>
                      </a:r>
                      <a:r>
                        <a:rPr lang="fr-FR" sz="1200" dirty="0" smtClean="0"/>
                        <a:t> </a:t>
                      </a:r>
                      <a:r>
                        <a:rPr lang="fr-FR" sz="1200" dirty="0" err="1" smtClean="0"/>
                        <a:t>at</a:t>
                      </a:r>
                      <a:r>
                        <a:rPr lang="fr-FR" sz="1200" dirty="0" smtClean="0"/>
                        <a:t> me. »</a:t>
                      </a:r>
                    </a:p>
                  </a:txBody>
                  <a:tcPr/>
                </a:tc>
                <a:tc>
                  <a:txBody>
                    <a:bodyPr/>
                    <a:lstStyle/>
                    <a:p>
                      <a:r>
                        <a:rPr lang="fr-FR" sz="1200" dirty="0" smtClean="0"/>
                        <a:t>faire sa toilette</a:t>
                      </a:r>
                      <a:r>
                        <a:rPr lang="fr-FR" sz="1200" baseline="0" dirty="0" smtClean="0"/>
                        <a:t> et miauler</a:t>
                      </a:r>
                      <a:endParaRPr lang="fr-FR" sz="1200" dirty="0"/>
                    </a:p>
                  </a:txBody>
                  <a:tcPr/>
                </a:tc>
              </a:tr>
              <a:tr h="390709">
                <a:tc>
                  <a:txBody>
                    <a:bodyPr/>
                    <a:lstStyle/>
                    <a:p>
                      <a:r>
                        <a:rPr lang="fr-FR" sz="1200" b="1" baseline="0" dirty="0" smtClean="0">
                          <a:solidFill>
                            <a:schemeClr val="bg1"/>
                          </a:solidFill>
                        </a:rPr>
                        <a:t>White dog, white dog</a:t>
                      </a:r>
                      <a:r>
                        <a:rPr lang="fr-FR" sz="1200" baseline="0" dirty="0" smtClean="0"/>
                        <a:t>,</a:t>
                      </a:r>
                    </a:p>
                    <a:p>
                      <a:r>
                        <a:rPr lang="fr-FR" sz="1200" baseline="0" dirty="0" err="1" smtClean="0"/>
                        <a:t>what</a:t>
                      </a:r>
                      <a:r>
                        <a:rPr lang="fr-FR" sz="1200" baseline="0" dirty="0" smtClean="0"/>
                        <a:t> do </a:t>
                      </a:r>
                      <a:r>
                        <a:rPr lang="fr-FR" sz="1200" baseline="0" dirty="0" err="1" smtClean="0"/>
                        <a:t>you</a:t>
                      </a:r>
                      <a:r>
                        <a:rPr lang="fr-FR" sz="1200" baseline="0" dirty="0" smtClean="0"/>
                        <a:t> </a:t>
                      </a:r>
                      <a:r>
                        <a:rPr lang="fr-FR" sz="1200" baseline="0" dirty="0" err="1" smtClean="0"/>
                        <a:t>see</a:t>
                      </a:r>
                      <a:r>
                        <a:rPr lang="fr-FR" sz="1200" baseline="0" dirty="0" smtClean="0"/>
                        <a:t> ?</a:t>
                      </a:r>
                      <a:endParaRPr lang="fr-FR" sz="1200" b="0" dirty="0" smtClean="0"/>
                    </a:p>
                  </a:txBody>
                  <a:tcPr/>
                </a:tc>
                <a:tc>
                  <a:txBody>
                    <a:bodyPr/>
                    <a:lstStyle/>
                    <a:p>
                      <a:endParaRPr lang="fr-FR" sz="1200" dirty="0"/>
                    </a:p>
                  </a:txBody>
                  <a:tcPr/>
                </a:tc>
              </a:tr>
              <a:tr h="144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effectLst>
                            <a:outerShdw blurRad="38100" dist="38100" dir="2700000" algn="tl">
                              <a:srgbClr val="000000">
                                <a:alpha val="43137"/>
                              </a:srgbClr>
                            </a:outerShdw>
                          </a:effectLst>
                        </a:rPr>
                        <a:t>White dog </a:t>
                      </a:r>
                      <a:r>
                        <a:rPr lang="fr-FR" sz="1200" dirty="0" smtClean="0"/>
                        <a:t>: « I </a:t>
                      </a:r>
                      <a:r>
                        <a:rPr lang="fr-FR" sz="1200" dirty="0" err="1" smtClean="0"/>
                        <a:t>see</a:t>
                      </a:r>
                      <a:r>
                        <a:rPr lang="fr-FR" sz="1200" dirty="0" smtClean="0"/>
                        <a:t> a black </a:t>
                      </a:r>
                      <a:r>
                        <a:rPr lang="fr-FR" sz="1200" dirty="0" err="1" smtClean="0"/>
                        <a:t>sheep</a:t>
                      </a:r>
                      <a:r>
                        <a:rPr lang="fr-FR" sz="1200" dirty="0" smtClean="0"/>
                        <a:t> </a:t>
                      </a:r>
                      <a:r>
                        <a:rPr lang="fr-FR" sz="1200" dirty="0" err="1" smtClean="0"/>
                        <a:t>looking</a:t>
                      </a:r>
                      <a:r>
                        <a:rPr lang="fr-FR" sz="1200" dirty="0" smtClean="0"/>
                        <a:t> </a:t>
                      </a:r>
                      <a:r>
                        <a:rPr lang="fr-FR" sz="1200" dirty="0" err="1" smtClean="0"/>
                        <a:t>at</a:t>
                      </a:r>
                      <a:r>
                        <a:rPr lang="fr-FR" sz="1200" dirty="0" smtClean="0"/>
                        <a:t> me. »</a:t>
                      </a:r>
                    </a:p>
                  </a:txBody>
                  <a:tcPr/>
                </a:tc>
                <a:tc>
                  <a:txBody>
                    <a:bodyPr/>
                    <a:lstStyle/>
                    <a:p>
                      <a:r>
                        <a:rPr lang="fr-FR" sz="1200" dirty="0" smtClean="0"/>
                        <a:t>montrer la langue et remuer la queue, aboyer</a:t>
                      </a:r>
                      <a:endParaRPr lang="fr-FR" sz="1200" dirty="0"/>
                    </a:p>
                  </a:txBody>
                  <a:tcPr/>
                </a:tc>
              </a:tr>
              <a:tr h="144011">
                <a:tc>
                  <a:txBody>
                    <a:bodyPr/>
                    <a:lstStyle/>
                    <a:p>
                      <a:r>
                        <a:rPr lang="fr-FR" sz="1200" b="1" dirty="0" smtClean="0"/>
                        <a:t>Black </a:t>
                      </a:r>
                      <a:r>
                        <a:rPr lang="fr-FR" sz="1200" b="1" dirty="0" err="1" smtClean="0"/>
                        <a:t>sheep</a:t>
                      </a:r>
                      <a:r>
                        <a:rPr lang="fr-FR" sz="1200" b="1" dirty="0" smtClean="0"/>
                        <a:t>, black </a:t>
                      </a:r>
                      <a:r>
                        <a:rPr lang="fr-FR" sz="1200" b="1" dirty="0" err="1" smtClean="0"/>
                        <a:t>sheep</a:t>
                      </a:r>
                      <a:r>
                        <a:rPr lang="fr-FR" sz="1200" baseline="0" dirty="0" smtClean="0"/>
                        <a:t>,</a:t>
                      </a:r>
                    </a:p>
                    <a:p>
                      <a:r>
                        <a:rPr lang="fr-FR" sz="1200" baseline="0" dirty="0" err="1" smtClean="0"/>
                        <a:t>what</a:t>
                      </a:r>
                      <a:r>
                        <a:rPr lang="fr-FR" sz="1200" baseline="0" dirty="0" smtClean="0"/>
                        <a:t> do </a:t>
                      </a:r>
                      <a:r>
                        <a:rPr lang="fr-FR" sz="1200" baseline="0" dirty="0" err="1" smtClean="0"/>
                        <a:t>you</a:t>
                      </a:r>
                      <a:r>
                        <a:rPr lang="fr-FR" sz="1200" baseline="0" dirty="0" smtClean="0"/>
                        <a:t> </a:t>
                      </a:r>
                      <a:r>
                        <a:rPr lang="fr-FR" sz="1200" baseline="0" dirty="0" err="1" smtClean="0"/>
                        <a:t>see</a:t>
                      </a:r>
                      <a:r>
                        <a:rPr lang="fr-FR" sz="1200" baseline="0" dirty="0" smtClean="0"/>
                        <a:t> ?</a:t>
                      </a:r>
                      <a:endParaRPr lang="fr-FR" sz="1200" b="0" dirty="0" smtClean="0"/>
                    </a:p>
                  </a:txBody>
                  <a:tcPr/>
                </a:tc>
                <a:tc>
                  <a:txBody>
                    <a:bodyPr/>
                    <a:lstStyle/>
                    <a:p>
                      <a:endParaRPr lang="fr-FR" sz="1200" dirty="0"/>
                    </a:p>
                  </a:txBody>
                  <a:tcPr/>
                </a:tc>
              </a:tr>
              <a:tr h="144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t>Black </a:t>
                      </a:r>
                      <a:r>
                        <a:rPr lang="fr-FR" sz="1200" b="1" dirty="0" err="1" smtClean="0"/>
                        <a:t>sheep</a:t>
                      </a:r>
                      <a:r>
                        <a:rPr lang="fr-FR" sz="1200" b="1" dirty="0" smtClean="0"/>
                        <a:t> </a:t>
                      </a:r>
                      <a:r>
                        <a:rPr lang="fr-FR" sz="1200" dirty="0" smtClean="0"/>
                        <a:t>: « I </a:t>
                      </a:r>
                      <a:r>
                        <a:rPr lang="fr-FR" sz="1200" dirty="0" err="1" smtClean="0"/>
                        <a:t>see</a:t>
                      </a:r>
                      <a:r>
                        <a:rPr lang="fr-FR" sz="1200" dirty="0" smtClean="0"/>
                        <a:t> a </a:t>
                      </a:r>
                      <a:r>
                        <a:rPr lang="fr-FR" sz="1200" dirty="0" err="1" smtClean="0"/>
                        <a:t>goldfish</a:t>
                      </a:r>
                      <a:r>
                        <a:rPr lang="fr-FR" sz="1200" dirty="0" smtClean="0"/>
                        <a:t> </a:t>
                      </a:r>
                      <a:r>
                        <a:rPr lang="fr-FR" sz="1200" dirty="0" err="1" smtClean="0"/>
                        <a:t>looking</a:t>
                      </a:r>
                      <a:r>
                        <a:rPr lang="fr-FR" sz="1200" dirty="0" smtClean="0"/>
                        <a:t> </a:t>
                      </a:r>
                      <a:r>
                        <a:rPr lang="fr-FR" sz="1200" dirty="0" err="1" smtClean="0"/>
                        <a:t>at</a:t>
                      </a:r>
                      <a:r>
                        <a:rPr lang="fr-FR" sz="1200" dirty="0" smtClean="0"/>
                        <a:t> me. »</a:t>
                      </a:r>
                    </a:p>
                  </a:txBody>
                  <a:tcPr/>
                </a:tc>
                <a:tc>
                  <a:txBody>
                    <a:bodyPr/>
                    <a:lstStyle/>
                    <a:p>
                      <a:r>
                        <a:rPr lang="fr-FR" sz="1200" dirty="0" smtClean="0"/>
                        <a:t>bêler </a:t>
                      </a:r>
                      <a:endParaRPr lang="fr-FR" sz="1200" dirty="0"/>
                    </a:p>
                  </a:txBody>
                  <a:tcPr/>
                </a:tc>
              </a:tr>
              <a:tr h="144011">
                <a:tc>
                  <a:txBody>
                    <a:bodyPr/>
                    <a:lstStyle/>
                    <a:p>
                      <a:r>
                        <a:rPr lang="fr-FR" sz="1200" b="1" dirty="0" err="1" smtClean="0">
                          <a:solidFill>
                            <a:srgbClr val="FFC000"/>
                          </a:solidFill>
                        </a:rPr>
                        <a:t>Goldfish</a:t>
                      </a:r>
                      <a:r>
                        <a:rPr lang="fr-FR" sz="1200" b="1" dirty="0" smtClean="0">
                          <a:solidFill>
                            <a:srgbClr val="FFC000"/>
                          </a:solidFill>
                        </a:rPr>
                        <a:t>, </a:t>
                      </a:r>
                      <a:r>
                        <a:rPr lang="fr-FR" sz="1200" b="1" dirty="0" err="1" smtClean="0">
                          <a:solidFill>
                            <a:srgbClr val="FFC000"/>
                          </a:solidFill>
                        </a:rPr>
                        <a:t>goldfish</a:t>
                      </a:r>
                      <a:r>
                        <a:rPr lang="fr-FR" sz="1200" baseline="0" dirty="0" smtClean="0"/>
                        <a:t>,</a:t>
                      </a:r>
                    </a:p>
                    <a:p>
                      <a:r>
                        <a:rPr lang="fr-FR" sz="1200" baseline="0" dirty="0" err="1" smtClean="0"/>
                        <a:t>what</a:t>
                      </a:r>
                      <a:r>
                        <a:rPr lang="fr-FR" sz="1200" baseline="0" dirty="0" smtClean="0"/>
                        <a:t> do </a:t>
                      </a:r>
                      <a:r>
                        <a:rPr lang="fr-FR" sz="1200" baseline="0" dirty="0" err="1" smtClean="0"/>
                        <a:t>you</a:t>
                      </a:r>
                      <a:r>
                        <a:rPr lang="fr-FR" sz="1200" baseline="0" dirty="0" smtClean="0"/>
                        <a:t> </a:t>
                      </a:r>
                      <a:r>
                        <a:rPr lang="fr-FR" sz="1200" baseline="0" dirty="0" err="1" smtClean="0"/>
                        <a:t>see</a:t>
                      </a:r>
                      <a:r>
                        <a:rPr lang="fr-FR" sz="1200" baseline="0" dirty="0" smtClean="0"/>
                        <a:t> ?</a:t>
                      </a:r>
                      <a:endParaRPr lang="fr-FR" sz="1200" b="0" dirty="0" smtClean="0"/>
                    </a:p>
                  </a:txBody>
                  <a:tcPr/>
                </a:tc>
                <a:tc>
                  <a:txBody>
                    <a:bodyPr/>
                    <a:lstStyle/>
                    <a:p>
                      <a:endParaRPr lang="fr-FR" sz="1200" dirty="0"/>
                    </a:p>
                  </a:txBody>
                  <a:tcPr/>
                </a:tc>
              </a:tr>
              <a:tr h="144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err="1" smtClean="0">
                          <a:solidFill>
                            <a:srgbClr val="FFC000"/>
                          </a:solidFill>
                        </a:rPr>
                        <a:t>Goldfish</a:t>
                      </a:r>
                      <a:r>
                        <a:rPr lang="fr-FR" sz="1200" dirty="0" smtClean="0"/>
                        <a:t> : « I </a:t>
                      </a:r>
                      <a:r>
                        <a:rPr lang="fr-FR" sz="1200" dirty="0" err="1" smtClean="0"/>
                        <a:t>see</a:t>
                      </a:r>
                      <a:r>
                        <a:rPr lang="fr-FR" sz="1200" dirty="0" smtClean="0"/>
                        <a:t> a </a:t>
                      </a:r>
                      <a:r>
                        <a:rPr lang="fr-FR" sz="1200" dirty="0" err="1" smtClean="0"/>
                        <a:t>teacher</a:t>
                      </a:r>
                      <a:r>
                        <a:rPr lang="fr-FR" sz="1200" dirty="0" smtClean="0"/>
                        <a:t> </a:t>
                      </a:r>
                      <a:r>
                        <a:rPr lang="fr-FR" sz="1200" dirty="0" err="1" smtClean="0"/>
                        <a:t>looking</a:t>
                      </a:r>
                      <a:r>
                        <a:rPr lang="fr-FR" sz="1200" dirty="0" smtClean="0"/>
                        <a:t> </a:t>
                      </a:r>
                      <a:r>
                        <a:rPr lang="fr-FR" sz="1200" dirty="0" err="1" smtClean="0"/>
                        <a:t>at</a:t>
                      </a:r>
                      <a:r>
                        <a:rPr lang="fr-FR" sz="1200" dirty="0" smtClean="0"/>
                        <a:t> me. »</a:t>
                      </a:r>
                    </a:p>
                  </a:txBody>
                  <a:tcPr/>
                </a:tc>
                <a:tc>
                  <a:txBody>
                    <a:bodyPr/>
                    <a:lstStyle/>
                    <a:p>
                      <a:r>
                        <a:rPr lang="fr-FR" sz="1200" dirty="0" smtClean="0"/>
                        <a:t>mimer les ouïes avec les mains et creuser les joues</a:t>
                      </a:r>
                      <a:endParaRPr lang="fr-FR" sz="1200" dirty="0"/>
                    </a:p>
                  </a:txBody>
                  <a:tcPr/>
                </a:tc>
              </a:tr>
              <a:tr h="144011">
                <a:tc>
                  <a:txBody>
                    <a:bodyPr/>
                    <a:lstStyle/>
                    <a:p>
                      <a:r>
                        <a:rPr lang="fr-FR" sz="1200" dirty="0" err="1" smtClean="0">
                          <a:solidFill>
                            <a:schemeClr val="tx1">
                              <a:lumMod val="95000"/>
                              <a:lumOff val="5000"/>
                            </a:schemeClr>
                          </a:solidFill>
                        </a:rPr>
                        <a:t>Teacher</a:t>
                      </a:r>
                      <a:r>
                        <a:rPr lang="fr-FR" sz="1200" dirty="0" smtClean="0">
                          <a:solidFill>
                            <a:schemeClr val="tx1">
                              <a:lumMod val="95000"/>
                              <a:lumOff val="5000"/>
                            </a:schemeClr>
                          </a:solidFill>
                        </a:rPr>
                        <a:t>,</a:t>
                      </a:r>
                      <a:r>
                        <a:rPr lang="fr-FR" sz="1200" baseline="0" dirty="0" smtClean="0">
                          <a:solidFill>
                            <a:schemeClr val="tx1">
                              <a:lumMod val="95000"/>
                              <a:lumOff val="5000"/>
                            </a:schemeClr>
                          </a:solidFill>
                        </a:rPr>
                        <a:t> </a:t>
                      </a:r>
                      <a:r>
                        <a:rPr lang="fr-FR" sz="1200" baseline="0" dirty="0" err="1" smtClean="0">
                          <a:solidFill>
                            <a:schemeClr val="tx1">
                              <a:lumMod val="95000"/>
                              <a:lumOff val="5000"/>
                            </a:schemeClr>
                          </a:solidFill>
                        </a:rPr>
                        <a:t>teacher</a:t>
                      </a:r>
                      <a:r>
                        <a:rPr lang="fr-FR" sz="1200" baseline="0" dirty="0" smtClean="0"/>
                        <a:t>,</a:t>
                      </a:r>
                    </a:p>
                    <a:p>
                      <a:r>
                        <a:rPr lang="fr-FR" sz="1200" baseline="0" dirty="0" err="1" smtClean="0"/>
                        <a:t>what</a:t>
                      </a:r>
                      <a:r>
                        <a:rPr lang="fr-FR" sz="1200" baseline="0" dirty="0" smtClean="0"/>
                        <a:t> do </a:t>
                      </a:r>
                      <a:r>
                        <a:rPr lang="fr-FR" sz="1200" baseline="0" dirty="0" err="1" smtClean="0"/>
                        <a:t>you</a:t>
                      </a:r>
                      <a:r>
                        <a:rPr lang="fr-FR" sz="1200" baseline="0" dirty="0" smtClean="0"/>
                        <a:t> </a:t>
                      </a:r>
                      <a:r>
                        <a:rPr lang="fr-FR" sz="1200" baseline="0" dirty="0" err="1" smtClean="0"/>
                        <a:t>see</a:t>
                      </a:r>
                      <a:r>
                        <a:rPr lang="fr-FR" sz="1200" baseline="0" dirty="0" smtClean="0"/>
                        <a:t> ?</a:t>
                      </a:r>
                      <a:endParaRPr lang="fr-FR" sz="1200" b="0" dirty="0" smtClean="0"/>
                    </a:p>
                  </a:txBody>
                  <a:tcPr/>
                </a:tc>
                <a:tc>
                  <a:txBody>
                    <a:bodyPr/>
                    <a:lstStyle/>
                    <a:p>
                      <a:r>
                        <a:rPr lang="fr-FR" sz="1200" dirty="0" smtClean="0"/>
                        <a:t>La marionnette</a:t>
                      </a:r>
                      <a:r>
                        <a:rPr lang="fr-FR" sz="1200" baseline="0" dirty="0" smtClean="0"/>
                        <a:t> se tourne vers l’enseignant.</a:t>
                      </a:r>
                      <a:endParaRPr lang="fr-FR" sz="1200" dirty="0"/>
                    </a:p>
                  </a:txBody>
                  <a:tcPr/>
                </a:tc>
              </a:tr>
              <a:tr h="144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err="1" smtClean="0">
                          <a:solidFill>
                            <a:schemeClr val="tx1">
                              <a:lumMod val="95000"/>
                              <a:lumOff val="5000"/>
                            </a:schemeClr>
                          </a:solidFill>
                        </a:rPr>
                        <a:t>Teacher</a:t>
                      </a:r>
                      <a:r>
                        <a:rPr lang="fr-FR" sz="1200" dirty="0" smtClean="0">
                          <a:solidFill>
                            <a:schemeClr val="tx1">
                              <a:lumMod val="95000"/>
                              <a:lumOff val="5000"/>
                            </a:schemeClr>
                          </a:solidFill>
                        </a:rPr>
                        <a:t> </a:t>
                      </a:r>
                      <a:r>
                        <a:rPr lang="fr-FR" sz="1200" dirty="0" smtClean="0"/>
                        <a:t>: « I </a:t>
                      </a:r>
                      <a:r>
                        <a:rPr lang="fr-FR" sz="1200" dirty="0" err="1" smtClean="0"/>
                        <a:t>see</a:t>
                      </a:r>
                      <a:r>
                        <a:rPr lang="fr-FR" sz="1200" dirty="0" smtClean="0"/>
                        <a:t> </a:t>
                      </a:r>
                      <a:r>
                        <a:rPr lang="fr-FR" sz="1200" dirty="0" err="1" smtClean="0"/>
                        <a:t>children</a:t>
                      </a:r>
                      <a:r>
                        <a:rPr lang="fr-FR" sz="1200" dirty="0" smtClean="0"/>
                        <a:t> </a:t>
                      </a:r>
                      <a:r>
                        <a:rPr lang="fr-FR" sz="1200" dirty="0" err="1" smtClean="0"/>
                        <a:t>looking</a:t>
                      </a:r>
                      <a:r>
                        <a:rPr lang="fr-FR" sz="1200" dirty="0" smtClean="0"/>
                        <a:t> </a:t>
                      </a:r>
                      <a:r>
                        <a:rPr lang="fr-FR" sz="1200" dirty="0" err="1" smtClean="0"/>
                        <a:t>at</a:t>
                      </a:r>
                      <a:r>
                        <a:rPr lang="fr-FR" sz="1200" dirty="0" smtClean="0"/>
                        <a:t> me. »</a:t>
                      </a:r>
                    </a:p>
                  </a:txBody>
                  <a:tcPr/>
                </a:tc>
                <a:tc>
                  <a:txBody>
                    <a:bodyPr/>
                    <a:lstStyle/>
                    <a:p>
                      <a:r>
                        <a:rPr lang="fr-FR" sz="1200" dirty="0" smtClean="0"/>
                        <a:t>Rester à sa place et désigner</a:t>
                      </a:r>
                      <a:r>
                        <a:rPr lang="fr-FR" sz="1200" baseline="0" dirty="0" smtClean="0"/>
                        <a:t> les élèves du doigt</a:t>
                      </a:r>
                      <a:endParaRPr lang="fr-FR" sz="1200" dirty="0"/>
                    </a:p>
                  </a:txBody>
                  <a:tcPr/>
                </a:tc>
              </a:tr>
            </a:tbl>
          </a:graphicData>
        </a:graphic>
      </p:graphicFrame>
      <p:sp>
        <p:nvSpPr>
          <p:cNvPr id="5" name="ZoneTexte 4"/>
          <p:cNvSpPr txBox="1"/>
          <p:nvPr/>
        </p:nvSpPr>
        <p:spPr>
          <a:xfrm>
            <a:off x="0" y="0"/>
            <a:ext cx="6858000" cy="369332"/>
          </a:xfrm>
          <a:prstGeom prst="rect">
            <a:avLst/>
          </a:prstGeom>
          <a:noFill/>
        </p:spPr>
        <p:txBody>
          <a:bodyPr wrap="square" rtlCol="0">
            <a:spAutoFit/>
          </a:bodyPr>
          <a:lstStyle/>
          <a:p>
            <a:pPr algn="ctr"/>
            <a:r>
              <a:rPr lang="fr-FR" dirty="0" smtClean="0">
                <a:effectLst>
                  <a:outerShdw blurRad="38100" dist="38100" dir="2700000" algn="tl">
                    <a:srgbClr val="000000">
                      <a:alpha val="43137"/>
                    </a:srgbClr>
                  </a:outerShdw>
                </a:effectLst>
                <a:latin typeface="Bauhaus 93" pitchFamily="82" charset="0"/>
              </a:rPr>
              <a:t>Contextualisation – Brown </a:t>
            </a:r>
            <a:r>
              <a:rPr lang="fr-FR" dirty="0" err="1" smtClean="0">
                <a:effectLst>
                  <a:outerShdw blurRad="38100" dist="38100" dir="2700000" algn="tl">
                    <a:srgbClr val="000000">
                      <a:alpha val="43137"/>
                    </a:srgbClr>
                  </a:outerShdw>
                </a:effectLst>
                <a:latin typeface="Bauhaus 93" pitchFamily="82" charset="0"/>
              </a:rPr>
              <a:t>bear</a:t>
            </a:r>
            <a:r>
              <a:rPr lang="fr-FR" dirty="0" smtClean="0">
                <a:effectLst>
                  <a:outerShdw blurRad="38100" dist="38100" dir="2700000" algn="tl">
                    <a:srgbClr val="000000">
                      <a:alpha val="43137"/>
                    </a:srgbClr>
                  </a:outerShdw>
                </a:effectLst>
                <a:latin typeface="Bauhaus 93" pitchFamily="82" charset="0"/>
              </a:rPr>
              <a:t>, </a:t>
            </a:r>
            <a:r>
              <a:rPr lang="fr-FR" dirty="0" err="1" smtClean="0">
                <a:effectLst>
                  <a:outerShdw blurRad="38100" dist="38100" dir="2700000" algn="tl">
                    <a:srgbClr val="000000">
                      <a:alpha val="43137"/>
                    </a:srgbClr>
                  </a:outerShdw>
                </a:effectLst>
                <a:latin typeface="Bauhaus 93" pitchFamily="82" charset="0"/>
              </a:rPr>
              <a:t>brown</a:t>
            </a:r>
            <a:r>
              <a:rPr lang="fr-FR" dirty="0" smtClean="0">
                <a:effectLst>
                  <a:outerShdw blurRad="38100" dist="38100" dir="2700000" algn="tl">
                    <a:srgbClr val="000000">
                      <a:alpha val="43137"/>
                    </a:srgbClr>
                  </a:outerShdw>
                </a:effectLst>
                <a:latin typeface="Bauhaus 93" pitchFamily="82" charset="0"/>
              </a:rPr>
              <a:t> </a:t>
            </a:r>
            <a:r>
              <a:rPr lang="fr-FR" dirty="0" err="1" smtClean="0">
                <a:effectLst>
                  <a:outerShdw blurRad="38100" dist="38100" dir="2700000" algn="tl">
                    <a:srgbClr val="000000">
                      <a:alpha val="43137"/>
                    </a:srgbClr>
                  </a:outerShdw>
                </a:effectLst>
                <a:latin typeface="Bauhaus 93" pitchFamily="82" charset="0"/>
              </a:rPr>
              <a:t>bear</a:t>
            </a:r>
            <a:r>
              <a:rPr lang="fr-FR" dirty="0" smtClean="0">
                <a:effectLst>
                  <a:outerShdw blurRad="38100" dist="38100" dir="2700000" algn="tl">
                    <a:srgbClr val="000000">
                      <a:alpha val="43137"/>
                    </a:srgbClr>
                  </a:outerShdw>
                </a:effectLst>
                <a:latin typeface="Bauhaus 93" pitchFamily="82" charset="0"/>
              </a:rPr>
              <a:t> </a:t>
            </a:r>
            <a:r>
              <a:rPr lang="fr-FR" dirty="0" err="1" smtClean="0">
                <a:effectLst>
                  <a:outerShdw blurRad="38100" dist="38100" dir="2700000" algn="tl">
                    <a:srgbClr val="000000">
                      <a:alpha val="43137"/>
                    </a:srgbClr>
                  </a:outerShdw>
                </a:effectLst>
                <a:latin typeface="Bauhaus 93" pitchFamily="82" charset="0"/>
              </a:rPr>
              <a:t>what</a:t>
            </a:r>
            <a:r>
              <a:rPr lang="fr-FR" dirty="0" smtClean="0">
                <a:effectLst>
                  <a:outerShdw blurRad="38100" dist="38100" dir="2700000" algn="tl">
                    <a:srgbClr val="000000">
                      <a:alpha val="43137"/>
                    </a:srgbClr>
                  </a:outerShdw>
                </a:effectLst>
                <a:latin typeface="Bauhaus 93" pitchFamily="82" charset="0"/>
              </a:rPr>
              <a:t> do </a:t>
            </a:r>
            <a:r>
              <a:rPr lang="fr-FR" dirty="0" err="1" smtClean="0">
                <a:effectLst>
                  <a:outerShdw blurRad="38100" dist="38100" dir="2700000" algn="tl">
                    <a:srgbClr val="000000">
                      <a:alpha val="43137"/>
                    </a:srgbClr>
                  </a:outerShdw>
                </a:effectLst>
                <a:latin typeface="Bauhaus 93" pitchFamily="82" charset="0"/>
              </a:rPr>
              <a:t>you</a:t>
            </a:r>
            <a:r>
              <a:rPr lang="fr-FR" dirty="0" smtClean="0">
                <a:effectLst>
                  <a:outerShdw blurRad="38100" dist="38100" dir="2700000" algn="tl">
                    <a:srgbClr val="000000">
                      <a:alpha val="43137"/>
                    </a:srgbClr>
                  </a:outerShdw>
                </a:effectLst>
                <a:latin typeface="Bauhaus 93" pitchFamily="82" charset="0"/>
              </a:rPr>
              <a:t> </a:t>
            </a:r>
            <a:r>
              <a:rPr lang="fr-FR" dirty="0" err="1" smtClean="0">
                <a:effectLst>
                  <a:outerShdw blurRad="38100" dist="38100" dir="2700000" algn="tl">
                    <a:srgbClr val="000000">
                      <a:alpha val="43137"/>
                    </a:srgbClr>
                  </a:outerShdw>
                </a:effectLst>
                <a:latin typeface="Bauhaus 93" pitchFamily="82" charset="0"/>
              </a:rPr>
              <a:t>see</a:t>
            </a:r>
            <a:r>
              <a:rPr lang="fr-FR" dirty="0" smtClean="0">
                <a:effectLst>
                  <a:outerShdw blurRad="38100" dist="38100" dir="2700000" algn="tl">
                    <a:srgbClr val="000000">
                      <a:alpha val="43137"/>
                    </a:srgbClr>
                  </a:outerShdw>
                </a:effectLst>
                <a:latin typeface="Bauhaus 93" pitchFamily="82" charset="0"/>
              </a:rPr>
              <a:t> ?</a:t>
            </a:r>
            <a:endParaRPr lang="fr-FR" dirty="0">
              <a:effectLst>
                <a:outerShdw blurRad="38100" dist="38100" dir="2700000" algn="tl">
                  <a:srgbClr val="000000">
                    <a:alpha val="43137"/>
                  </a:srgbClr>
                </a:outerShdw>
              </a:effectLst>
              <a:latin typeface="Bauhaus 93" pitchFamily="82" charset="0"/>
            </a:endParaRPr>
          </a:p>
        </p:txBody>
      </p:sp>
    </p:spTree>
    <p:extLst>
      <p:ext uri="{BB962C8B-B14F-4D97-AF65-F5344CB8AC3E}">
        <p14:creationId xmlns:p14="http://schemas.microsoft.com/office/powerpoint/2010/main" val="3314726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Gaëlle\Desktop\brown_bear.jpg"/>
          <p:cNvPicPr>
            <a:picLocks noChangeAspect="1" noChangeArrowheads="1"/>
          </p:cNvPicPr>
          <p:nvPr/>
        </p:nvPicPr>
        <p:blipFill rotWithShape="1">
          <a:blip r:embed="rId2">
            <a:extLst>
              <a:ext uri="{28A0092B-C50C-407E-A947-70E740481C1C}">
                <a14:useLocalDpi xmlns:a14="http://schemas.microsoft.com/office/drawing/2010/main" val="0"/>
              </a:ext>
            </a:extLst>
          </a:blip>
          <a:srcRect l="50000" t="32942" r="23717" b="38548"/>
          <a:stretch/>
        </p:blipFill>
        <p:spPr bwMode="auto">
          <a:xfrm rot="16200000">
            <a:off x="-250884" y="584303"/>
            <a:ext cx="3456384" cy="254470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Gaëlle\Desktop\brown_bear.jpg"/>
          <p:cNvPicPr>
            <a:picLocks noChangeAspect="1" noChangeArrowheads="1"/>
          </p:cNvPicPr>
          <p:nvPr/>
        </p:nvPicPr>
        <p:blipFill rotWithShape="1">
          <a:blip r:embed="rId2">
            <a:extLst>
              <a:ext uri="{28A0092B-C50C-407E-A947-70E740481C1C}">
                <a14:useLocalDpi xmlns:a14="http://schemas.microsoft.com/office/drawing/2010/main" val="0"/>
              </a:ext>
            </a:extLst>
          </a:blip>
          <a:srcRect l="75708" t="35745" r="939" b="38609"/>
          <a:stretch/>
        </p:blipFill>
        <p:spPr bwMode="auto">
          <a:xfrm rot="16200000">
            <a:off x="3813893" y="519481"/>
            <a:ext cx="3071065" cy="228903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Gaëlle\Desktop\brown_bear.jpg"/>
          <p:cNvPicPr>
            <a:picLocks noChangeAspect="1" noChangeArrowheads="1"/>
          </p:cNvPicPr>
          <p:nvPr/>
        </p:nvPicPr>
        <p:blipFill rotWithShape="1">
          <a:blip r:embed="rId2">
            <a:extLst>
              <a:ext uri="{28A0092B-C50C-407E-A947-70E740481C1C}">
                <a14:useLocalDpi xmlns:a14="http://schemas.microsoft.com/office/drawing/2010/main" val="0"/>
              </a:ext>
            </a:extLst>
          </a:blip>
          <a:srcRect l="-1100" t="65869" r="74817" b="5622"/>
          <a:stretch/>
        </p:blipFill>
        <p:spPr bwMode="auto">
          <a:xfrm rot="16200000">
            <a:off x="-250885" y="4365428"/>
            <a:ext cx="3456384" cy="254470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Gaëlle\Desktop\brown_bear.jpg"/>
          <p:cNvPicPr>
            <a:picLocks noChangeAspect="1" noChangeArrowheads="1"/>
          </p:cNvPicPr>
          <p:nvPr/>
        </p:nvPicPr>
        <p:blipFill rotWithShape="1">
          <a:blip r:embed="rId2">
            <a:extLst>
              <a:ext uri="{28A0092B-C50C-407E-A947-70E740481C1C}">
                <a14:useLocalDpi xmlns:a14="http://schemas.microsoft.com/office/drawing/2010/main" val="0"/>
              </a:ext>
            </a:extLst>
          </a:blip>
          <a:srcRect l="25495" t="66286" r="48222" b="5205"/>
          <a:stretch/>
        </p:blipFill>
        <p:spPr bwMode="auto">
          <a:xfrm rot="16200000">
            <a:off x="3621234" y="4043718"/>
            <a:ext cx="3456384" cy="25447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Gaëlle\Desktop\brown_bear.jpg"/>
          <p:cNvPicPr>
            <a:picLocks noChangeAspect="1" noChangeArrowheads="1"/>
          </p:cNvPicPr>
          <p:nvPr/>
        </p:nvPicPr>
        <p:blipFill rotWithShape="1">
          <a:blip r:embed="rId2">
            <a:extLst>
              <a:ext uri="{28A0092B-C50C-407E-A947-70E740481C1C}">
                <a14:useLocalDpi xmlns:a14="http://schemas.microsoft.com/office/drawing/2010/main" val="0"/>
              </a:ext>
            </a:extLst>
          </a:blip>
          <a:srcRect l="52593" t="68913" r="23717" b="2578"/>
          <a:stretch/>
        </p:blipFill>
        <p:spPr bwMode="auto">
          <a:xfrm>
            <a:off x="39732" y="7287744"/>
            <a:ext cx="3115345" cy="2544708"/>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Connecteur droit 9"/>
          <p:cNvCxnSpPr/>
          <p:nvPr/>
        </p:nvCxnSpPr>
        <p:spPr>
          <a:xfrm>
            <a:off x="0" y="3587879"/>
            <a:ext cx="6858000" cy="0"/>
          </a:xfrm>
          <a:prstGeom prst="line">
            <a:avLst/>
          </a:prstGeom>
          <a:ln w="38100">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0" y="7185248"/>
            <a:ext cx="6858000" cy="0"/>
          </a:xfrm>
          <a:prstGeom prst="line">
            <a:avLst/>
          </a:prstGeom>
          <a:ln w="38100">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flipH="1">
            <a:off x="3429000" y="0"/>
            <a:ext cx="8966" cy="9906000"/>
          </a:xfrm>
          <a:prstGeom prst="line">
            <a:avLst/>
          </a:prstGeom>
          <a:ln w="38100">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17" name="Picture 2" descr="C:\Users\Gaëlle\Desktop\brown_bear.jpg"/>
          <p:cNvPicPr>
            <a:picLocks noChangeAspect="1" noChangeArrowheads="1"/>
          </p:cNvPicPr>
          <p:nvPr/>
        </p:nvPicPr>
        <p:blipFill rotWithShape="1">
          <a:blip r:embed="rId2">
            <a:extLst>
              <a:ext uri="{28A0092B-C50C-407E-A947-70E740481C1C}">
                <a14:useLocalDpi xmlns:a14="http://schemas.microsoft.com/office/drawing/2010/main" val="0"/>
              </a:ext>
            </a:extLst>
          </a:blip>
          <a:srcRect l="71708" t="2410" b="71341"/>
          <a:stretch/>
        </p:blipFill>
        <p:spPr bwMode="auto">
          <a:xfrm>
            <a:off x="3501008" y="7653064"/>
            <a:ext cx="3319542" cy="2090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87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Gaëlle\Desktop\brown_bear.jpg"/>
          <p:cNvPicPr>
            <a:picLocks noChangeAspect="1" noChangeArrowheads="1"/>
          </p:cNvPicPr>
          <p:nvPr/>
        </p:nvPicPr>
        <p:blipFill rotWithShape="1">
          <a:blip r:embed="rId2">
            <a:extLst>
              <a:ext uri="{28A0092B-C50C-407E-A947-70E740481C1C}">
                <a14:useLocalDpi xmlns:a14="http://schemas.microsoft.com/office/drawing/2010/main" val="0"/>
              </a:ext>
            </a:extLst>
          </a:blip>
          <a:srcRect r="73717" b="71491"/>
          <a:stretch/>
        </p:blipFill>
        <p:spPr bwMode="auto">
          <a:xfrm rot="16200000">
            <a:off x="-191769" y="533546"/>
            <a:ext cx="3456384" cy="254470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Gaëlle\Desktop\brown_bear.jpg"/>
          <p:cNvPicPr>
            <a:picLocks noChangeAspect="1" noChangeArrowheads="1"/>
          </p:cNvPicPr>
          <p:nvPr/>
        </p:nvPicPr>
        <p:blipFill rotWithShape="1">
          <a:blip r:embed="rId2">
            <a:extLst>
              <a:ext uri="{28A0092B-C50C-407E-A947-70E740481C1C}">
                <a14:useLocalDpi xmlns:a14="http://schemas.microsoft.com/office/drawing/2010/main" val="0"/>
              </a:ext>
            </a:extLst>
          </a:blip>
          <a:srcRect l="26041" r="51328" b="71491"/>
          <a:stretch/>
        </p:blipFill>
        <p:spPr bwMode="auto">
          <a:xfrm rot="16200000">
            <a:off x="3717350" y="587332"/>
            <a:ext cx="2976120" cy="254470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Gaëlle\Desktop\brown_bear.jpg"/>
          <p:cNvPicPr>
            <a:picLocks noChangeAspect="1" noChangeArrowheads="1"/>
          </p:cNvPicPr>
          <p:nvPr/>
        </p:nvPicPr>
        <p:blipFill rotWithShape="1">
          <a:blip r:embed="rId2">
            <a:extLst>
              <a:ext uri="{28A0092B-C50C-407E-A947-70E740481C1C}">
                <a14:useLocalDpi xmlns:a14="http://schemas.microsoft.com/office/drawing/2010/main" val="0"/>
              </a:ext>
            </a:extLst>
          </a:blip>
          <a:srcRect l="24230" t="35436" r="52728" b="37745"/>
          <a:stretch/>
        </p:blipFill>
        <p:spPr bwMode="auto">
          <a:xfrm rot="16200000">
            <a:off x="21388" y="4262998"/>
            <a:ext cx="3030070" cy="239385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Gaëlle\Desktop\brown_bear.jpg"/>
          <p:cNvPicPr>
            <a:picLocks noChangeAspect="1" noChangeArrowheads="1"/>
          </p:cNvPicPr>
          <p:nvPr/>
        </p:nvPicPr>
        <p:blipFill rotWithShape="1">
          <a:blip r:embed="rId2">
            <a:extLst>
              <a:ext uri="{28A0092B-C50C-407E-A947-70E740481C1C}">
                <a14:useLocalDpi xmlns:a14="http://schemas.microsoft.com/office/drawing/2010/main" val="0"/>
              </a:ext>
            </a:extLst>
          </a:blip>
          <a:srcRect l="50000" r="28135" b="71491"/>
          <a:stretch/>
        </p:blipFill>
        <p:spPr bwMode="auto">
          <a:xfrm rot="16200000">
            <a:off x="3767695" y="4187569"/>
            <a:ext cx="2875430" cy="254470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necteur droit 8"/>
          <p:cNvCxnSpPr/>
          <p:nvPr/>
        </p:nvCxnSpPr>
        <p:spPr>
          <a:xfrm>
            <a:off x="0" y="3587879"/>
            <a:ext cx="6858000" cy="0"/>
          </a:xfrm>
          <a:prstGeom prst="line">
            <a:avLst/>
          </a:prstGeom>
          <a:ln w="38100">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0" y="7185248"/>
            <a:ext cx="6858000" cy="0"/>
          </a:xfrm>
          <a:prstGeom prst="line">
            <a:avLst/>
          </a:prstGeom>
          <a:ln w="38100">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H="1">
            <a:off x="3429000" y="0"/>
            <a:ext cx="8966" cy="9906000"/>
          </a:xfrm>
          <a:prstGeom prst="line">
            <a:avLst/>
          </a:prstGeom>
          <a:ln w="38100">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7861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Gaëlle\Desktop\brown_bear.jpg"/>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50000" t="32942" r="23717" b="38548"/>
          <a:stretch/>
        </p:blipFill>
        <p:spPr bwMode="auto">
          <a:xfrm rot="16200000">
            <a:off x="-250884" y="584303"/>
            <a:ext cx="3456384" cy="254470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Gaëlle\Desktop\brown_bear.jpg"/>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75708" t="35745" r="939" b="38609"/>
          <a:stretch/>
        </p:blipFill>
        <p:spPr bwMode="auto">
          <a:xfrm rot="16200000">
            <a:off x="3813893" y="519481"/>
            <a:ext cx="3071065" cy="228903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Gaëlle\Desktop\brown_bear.jpg"/>
          <p:cNvPicPr>
            <a:picLocks noChangeAspect="1" noChangeArrowheads="1"/>
          </p:cNvPicPr>
          <p:nvPr/>
        </p:nvPicPr>
        <p:blipFill rotWithShape="1">
          <a:blip r:embed="rId4">
            <a:grayscl/>
            <a:extLst>
              <a:ext uri="{28A0092B-C50C-407E-A947-70E740481C1C}">
                <a14:useLocalDpi xmlns:a14="http://schemas.microsoft.com/office/drawing/2010/main" val="0"/>
              </a:ext>
            </a:extLst>
          </a:blip>
          <a:srcRect l="-1100" t="65869" r="74817" b="5622"/>
          <a:stretch/>
        </p:blipFill>
        <p:spPr bwMode="auto">
          <a:xfrm rot="16200000">
            <a:off x="-250886" y="4365427"/>
            <a:ext cx="3456384" cy="254470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Gaëlle\Desktop\brown_bear.jpg"/>
          <p:cNvPicPr>
            <a:picLocks noChangeAspect="1" noChangeArrowheads="1"/>
          </p:cNvPicPr>
          <p:nvPr/>
        </p:nvPicPr>
        <p:blipFill rotWithShape="1">
          <a:blip r:embed="rId4">
            <a:grayscl/>
            <a:extLst>
              <a:ext uri="{28A0092B-C50C-407E-A947-70E740481C1C}">
                <a14:useLocalDpi xmlns:a14="http://schemas.microsoft.com/office/drawing/2010/main" val="0"/>
              </a:ext>
            </a:extLst>
          </a:blip>
          <a:srcRect l="25495" t="66286" r="48222" b="5205"/>
          <a:stretch/>
        </p:blipFill>
        <p:spPr bwMode="auto">
          <a:xfrm rot="16200000">
            <a:off x="3621234" y="4043718"/>
            <a:ext cx="3456384" cy="25447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Gaëlle\Desktop\brown_bear.jpg"/>
          <p:cNvPicPr>
            <a:picLocks noChangeAspect="1" noChangeArrowheads="1"/>
          </p:cNvPicPr>
          <p:nvPr/>
        </p:nvPicPr>
        <p:blipFill rotWithShape="1">
          <a:blip r:embed="rId4">
            <a:grayscl/>
            <a:extLst>
              <a:ext uri="{28A0092B-C50C-407E-A947-70E740481C1C}">
                <a14:useLocalDpi xmlns:a14="http://schemas.microsoft.com/office/drawing/2010/main" val="0"/>
              </a:ext>
            </a:extLst>
          </a:blip>
          <a:srcRect l="52593" t="68913" r="23717" b="2578"/>
          <a:stretch/>
        </p:blipFill>
        <p:spPr bwMode="auto">
          <a:xfrm>
            <a:off x="39732" y="7287744"/>
            <a:ext cx="3115345" cy="2544708"/>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Connecteur droit 9"/>
          <p:cNvCxnSpPr/>
          <p:nvPr/>
        </p:nvCxnSpPr>
        <p:spPr>
          <a:xfrm>
            <a:off x="0" y="3587879"/>
            <a:ext cx="6858000" cy="0"/>
          </a:xfrm>
          <a:prstGeom prst="line">
            <a:avLst/>
          </a:prstGeom>
          <a:ln w="38100">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0" y="7185248"/>
            <a:ext cx="6858000" cy="0"/>
          </a:xfrm>
          <a:prstGeom prst="line">
            <a:avLst/>
          </a:prstGeom>
          <a:ln w="38100">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flipH="1">
            <a:off x="3429000" y="0"/>
            <a:ext cx="8966" cy="9906000"/>
          </a:xfrm>
          <a:prstGeom prst="line">
            <a:avLst/>
          </a:prstGeom>
          <a:ln w="38100">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17" name="Picture 2" descr="C:\Users\Gaëlle\Desktop\brown_bear.jpg"/>
          <p:cNvPicPr>
            <a:picLocks noChangeAspect="1" noChangeArrowheads="1"/>
          </p:cNvPicPr>
          <p:nvPr/>
        </p:nvPicPr>
        <p:blipFill rotWithShape="1">
          <a:blip r:embed="rId4">
            <a:grayscl/>
            <a:extLst>
              <a:ext uri="{28A0092B-C50C-407E-A947-70E740481C1C}">
                <a14:useLocalDpi xmlns:a14="http://schemas.microsoft.com/office/drawing/2010/main" val="0"/>
              </a:ext>
            </a:extLst>
          </a:blip>
          <a:srcRect l="71708" t="2410" b="71341"/>
          <a:stretch/>
        </p:blipFill>
        <p:spPr bwMode="auto">
          <a:xfrm>
            <a:off x="3501008" y="7653064"/>
            <a:ext cx="3319542" cy="2090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66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Gaëlle\Desktop\brown_bear.jpg"/>
          <p:cNvPicPr>
            <a:picLocks noChangeAspect="1" noChangeArrowheads="1"/>
          </p:cNvPicPr>
          <p:nvPr/>
        </p:nvPicPr>
        <p:blipFill rotWithShape="1">
          <a:blip r:embed="rId2">
            <a:grayscl/>
            <a:extLst>
              <a:ext uri="{28A0092B-C50C-407E-A947-70E740481C1C}">
                <a14:useLocalDpi xmlns:a14="http://schemas.microsoft.com/office/drawing/2010/main" val="0"/>
              </a:ext>
            </a:extLst>
          </a:blip>
          <a:srcRect r="73717" b="71491"/>
          <a:stretch/>
        </p:blipFill>
        <p:spPr bwMode="auto">
          <a:xfrm rot="16200000">
            <a:off x="-191769" y="533546"/>
            <a:ext cx="3456384" cy="254470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Gaëlle\Desktop\brown_bear.jpg"/>
          <p:cNvPicPr>
            <a:picLocks noChangeAspect="1" noChangeArrowheads="1"/>
          </p:cNvPicPr>
          <p:nvPr/>
        </p:nvPicPr>
        <p:blipFill rotWithShape="1">
          <a:blip r:embed="rId2">
            <a:grayscl/>
            <a:extLst>
              <a:ext uri="{28A0092B-C50C-407E-A947-70E740481C1C}">
                <a14:useLocalDpi xmlns:a14="http://schemas.microsoft.com/office/drawing/2010/main" val="0"/>
              </a:ext>
            </a:extLst>
          </a:blip>
          <a:srcRect l="26041" r="51328" b="71491"/>
          <a:stretch/>
        </p:blipFill>
        <p:spPr bwMode="auto">
          <a:xfrm rot="16200000">
            <a:off x="3717350" y="587332"/>
            <a:ext cx="2976120" cy="254470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Gaëlle\Desktop\brown_bear.jpg"/>
          <p:cNvPicPr>
            <a:picLocks noChangeAspect="1" noChangeArrowheads="1"/>
          </p:cNvPicPr>
          <p:nvPr/>
        </p:nvPicPr>
        <p:blipFill rotWithShape="1">
          <a:blip r:embed="rId2">
            <a:grayscl/>
            <a:extLst>
              <a:ext uri="{28A0092B-C50C-407E-A947-70E740481C1C}">
                <a14:useLocalDpi xmlns:a14="http://schemas.microsoft.com/office/drawing/2010/main" val="0"/>
              </a:ext>
            </a:extLst>
          </a:blip>
          <a:srcRect l="24230" t="35436" r="52728" b="37745"/>
          <a:stretch/>
        </p:blipFill>
        <p:spPr bwMode="auto">
          <a:xfrm rot="16200000">
            <a:off x="21388" y="4262998"/>
            <a:ext cx="3030070" cy="239385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Gaëlle\Desktop\brown_bear.jpg"/>
          <p:cNvPicPr>
            <a:picLocks noChangeAspect="1" noChangeArrowheads="1"/>
          </p:cNvPicPr>
          <p:nvPr/>
        </p:nvPicPr>
        <p:blipFill rotWithShape="1">
          <a:blip r:embed="rId2">
            <a:grayscl/>
            <a:extLst>
              <a:ext uri="{28A0092B-C50C-407E-A947-70E740481C1C}">
                <a14:useLocalDpi xmlns:a14="http://schemas.microsoft.com/office/drawing/2010/main" val="0"/>
              </a:ext>
            </a:extLst>
          </a:blip>
          <a:srcRect l="50000" r="28135" b="71491"/>
          <a:stretch/>
        </p:blipFill>
        <p:spPr bwMode="auto">
          <a:xfrm rot="16200000">
            <a:off x="3767695" y="4187569"/>
            <a:ext cx="2875430" cy="254470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necteur droit 8"/>
          <p:cNvCxnSpPr/>
          <p:nvPr/>
        </p:nvCxnSpPr>
        <p:spPr>
          <a:xfrm>
            <a:off x="0" y="3587879"/>
            <a:ext cx="6858000" cy="0"/>
          </a:xfrm>
          <a:prstGeom prst="line">
            <a:avLst/>
          </a:prstGeom>
          <a:ln w="38100">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0" y="7185248"/>
            <a:ext cx="6858000" cy="0"/>
          </a:xfrm>
          <a:prstGeom prst="line">
            <a:avLst/>
          </a:prstGeom>
          <a:ln w="38100">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H="1">
            <a:off x="3429000" y="0"/>
            <a:ext cx="8966" cy="9906000"/>
          </a:xfrm>
          <a:prstGeom prst="line">
            <a:avLst/>
          </a:prstGeom>
          <a:ln w="38100">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8381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815</Words>
  <Application>Microsoft Office PowerPoint</Application>
  <PresentationFormat>Format A4 (210 x 297 mm)</PresentationFormat>
  <Paragraphs>107</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Mysticlolly</dc:creator>
  <cp:lastModifiedBy>Gaelle48</cp:lastModifiedBy>
  <cp:revision>37</cp:revision>
  <dcterms:created xsi:type="dcterms:W3CDTF">2012-04-30T14:25:50Z</dcterms:created>
  <dcterms:modified xsi:type="dcterms:W3CDTF">2017-04-07T11:45:37Z</dcterms:modified>
</cp:coreProperties>
</file>