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79" r:id="rId6"/>
    <p:sldId id="280" r:id="rId7"/>
    <p:sldId id="281" r:id="rId8"/>
    <p:sldId id="282" r:id="rId9"/>
    <p:sldId id="283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5" r:id="rId24"/>
    <p:sldId id="276" r:id="rId25"/>
    <p:sldId id="277" r:id="rId26"/>
    <p:sldId id="273" r:id="rId27"/>
    <p:sldId id="274" r:id="rId28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20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0"/>
            <a:ext cx="9906000" cy="980727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132047" y="-15552"/>
            <a:ext cx="9773953" cy="776288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Temps de conjugaison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47" y="184164"/>
            <a:ext cx="1052736" cy="1084596"/>
          </a:xfrm>
          <a:prstGeom prst="rect">
            <a:avLst/>
          </a:prstGeom>
        </p:spPr>
      </p:pic>
      <p:sp>
        <p:nvSpPr>
          <p:cNvPr id="10" name="ZoneTexte 9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11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6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04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4097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37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t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0"/>
            <a:ext cx="9906000" cy="980727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132047" y="-15552"/>
            <a:ext cx="9773953" cy="776288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Temps de conjugaison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47" y="184164"/>
            <a:ext cx="1052735" cy="1084596"/>
          </a:xfrm>
          <a:prstGeom prst="rect">
            <a:avLst/>
          </a:prstGeom>
        </p:spPr>
      </p:pic>
      <p:sp>
        <p:nvSpPr>
          <p:cNvPr id="5" name="ZoneTexte 4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18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s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0"/>
            <a:ext cx="9906000" cy="980727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132047" y="-15552"/>
            <a:ext cx="9773953" cy="776288"/>
          </a:xfrm>
        </p:spPr>
        <p:txBody>
          <a:bodyPr anchor="ctr">
            <a:noAutofit/>
          </a:bodyPr>
          <a:lstStyle>
            <a:lvl1pPr marL="0" indent="0" algn="ctr">
              <a:buNone/>
              <a:defRPr sz="5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defRPr>
            </a:lvl1pPr>
          </a:lstStyle>
          <a:p>
            <a:pPr lvl="0"/>
            <a:r>
              <a:rPr lang="fr-FR" dirty="0" smtClean="0"/>
              <a:t>Temps de conjugaison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47" y="184164"/>
            <a:ext cx="1052735" cy="1084595"/>
          </a:xfrm>
          <a:prstGeom prst="rect">
            <a:avLst/>
          </a:prstGeom>
        </p:spPr>
      </p:pic>
      <p:sp>
        <p:nvSpPr>
          <p:cNvPr id="5" name="ZoneTexte 4"/>
          <p:cNvSpPr txBox="1"/>
          <p:nvPr userDrawn="1"/>
        </p:nvSpPr>
        <p:spPr>
          <a:xfrm>
            <a:off x="7673752" y="6604084"/>
            <a:ext cx="2232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1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19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12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65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09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8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67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1AEBB-5805-4414-8697-06D24A979E4A}" type="datetimeFigureOut">
              <a:rPr lang="fr-FR" smtClean="0"/>
              <a:t>01/04/2017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E88B8-AE39-43D2-98A4-C69BE18B50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4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vai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va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all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all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di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di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dis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dit</a:t>
            </a:r>
            <a:r>
              <a:rPr lang="fr-FR" sz="3200" b="1" dirty="0" smtClean="0">
                <a:solidFill>
                  <a:srgbClr val="FF0000"/>
                </a:solidFill>
              </a:rPr>
              <a:t>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dis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fai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fai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fais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fait</a:t>
            </a:r>
            <a:r>
              <a:rPr lang="fr-FR" sz="3200" b="1" dirty="0" smtClean="0">
                <a:solidFill>
                  <a:srgbClr val="FF0000"/>
                </a:solidFill>
              </a:rPr>
              <a:t>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dirty="0" smtClean="0"/>
              <a:t>PRÉSENT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181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j’ir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ir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ir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ir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ir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ir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dir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dir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dir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dir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dir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dir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fer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fer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fer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fer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fer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fer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dirty="0" smtClean="0"/>
              <a:t>FUTUR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563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ve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ve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ve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ve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ve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ve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pou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pou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pou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pou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pou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pou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voudr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voudr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voudr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voudr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voudr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voudr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dirty="0" smtClean="0"/>
              <a:t>FUTUR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9803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partir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partir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partir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partir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partir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partir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viendr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viendr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viendr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viendr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viendr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viendr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4614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prendr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prendr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prendr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prendr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prendr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prendr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dirty="0" smtClean="0"/>
              <a:t>FUTUR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5283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j’all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all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all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all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all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all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dis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dis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dis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dis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dis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dis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fais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fais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fais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fais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fais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fais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dirty="0" smtClean="0"/>
              <a:t>IMPARFAIT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2129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voy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voy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voy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voy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voy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voy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24808" y="1916831"/>
            <a:ext cx="339680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pouv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pouv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pouv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pouv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pouv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pouv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voul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voul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voul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voul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voul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voul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dirty="0" smtClean="0"/>
              <a:t>IMPARFAIT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6441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part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part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part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part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part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part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ven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ven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ven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ven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ven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ven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4614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pren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pren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pren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pren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pren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pren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80592" y="-15552"/>
            <a:ext cx="8625408" cy="776288"/>
          </a:xfrm>
        </p:spPr>
        <p:txBody>
          <a:bodyPr/>
          <a:lstStyle/>
          <a:p>
            <a:r>
              <a:rPr lang="fr-FR" dirty="0" smtClean="0"/>
              <a:t>IMPARFAIT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2108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j’all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all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all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all</a:t>
            </a:r>
            <a:r>
              <a:rPr lang="fr-FR" sz="3200" b="1" dirty="0" smtClean="0">
                <a:solidFill>
                  <a:srgbClr val="FF0000"/>
                </a:solidFill>
              </a:rPr>
              <a:t>âmes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all</a:t>
            </a:r>
            <a:r>
              <a:rPr lang="fr-FR" sz="3200" b="1" dirty="0" smtClean="0">
                <a:solidFill>
                  <a:srgbClr val="FF0000"/>
                </a:solidFill>
              </a:rPr>
              <a:t>âtes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all</a:t>
            </a:r>
            <a:r>
              <a:rPr lang="fr-FR" sz="3200" b="1" dirty="0" smtClean="0">
                <a:solidFill>
                  <a:srgbClr val="FF0000"/>
                </a:solidFill>
              </a:rPr>
              <a:t>èrent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d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d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d</a:t>
            </a:r>
            <a:r>
              <a:rPr lang="fr-FR" sz="32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d</a:t>
            </a:r>
            <a:r>
              <a:rPr lang="fr-FR" sz="3200" b="1" dirty="0" smtClean="0">
                <a:solidFill>
                  <a:srgbClr val="FF0000"/>
                </a:solidFill>
              </a:rPr>
              <a:t>îmes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d</a:t>
            </a:r>
            <a:r>
              <a:rPr lang="fr-FR" sz="3200" b="1" dirty="0" smtClean="0">
                <a:solidFill>
                  <a:srgbClr val="FF0000"/>
                </a:solidFill>
              </a:rPr>
              <a:t>îtes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d</a:t>
            </a:r>
            <a:r>
              <a:rPr lang="fr-FR" sz="3200" b="1" dirty="0" smtClean="0">
                <a:solidFill>
                  <a:srgbClr val="FF0000"/>
                </a:solidFill>
              </a:rPr>
              <a:t>irent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</a:t>
            </a:r>
            <a:r>
              <a:rPr lang="fr-FR" sz="32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</a:t>
            </a:r>
            <a:r>
              <a:rPr lang="fr-FR" sz="3200" b="1" dirty="0" smtClean="0">
                <a:solidFill>
                  <a:srgbClr val="FF0000"/>
                </a:solidFill>
              </a:rPr>
              <a:t>îmes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</a:t>
            </a:r>
            <a:r>
              <a:rPr lang="fr-FR" sz="3200" b="1" dirty="0" smtClean="0">
                <a:solidFill>
                  <a:srgbClr val="FF0000"/>
                </a:solidFill>
              </a:rPr>
              <a:t>îtes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</a:t>
            </a:r>
            <a:r>
              <a:rPr lang="fr-FR" sz="3200" b="1" dirty="0" smtClean="0">
                <a:solidFill>
                  <a:srgbClr val="FF0000"/>
                </a:solidFill>
              </a:rPr>
              <a:t>irent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80592" y="-15552"/>
            <a:ext cx="8625408" cy="776288"/>
          </a:xfrm>
        </p:spPr>
        <p:txBody>
          <a:bodyPr/>
          <a:lstStyle/>
          <a:p>
            <a:r>
              <a:rPr lang="fr-FR" dirty="0" smtClean="0"/>
              <a:t>PASSÉ SIMPLE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1199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</a:t>
            </a:r>
            <a:r>
              <a:rPr lang="fr-FR" sz="32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</a:t>
            </a:r>
            <a:r>
              <a:rPr lang="fr-FR" sz="3200" b="1" dirty="0" smtClean="0">
                <a:solidFill>
                  <a:srgbClr val="FF0000"/>
                </a:solidFill>
              </a:rPr>
              <a:t>îmes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</a:t>
            </a:r>
            <a:r>
              <a:rPr lang="fr-FR" sz="3200" b="1" dirty="0" smtClean="0">
                <a:solidFill>
                  <a:srgbClr val="FF0000"/>
                </a:solidFill>
              </a:rPr>
              <a:t>îtes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</a:t>
            </a:r>
            <a:r>
              <a:rPr lang="fr-FR" sz="3200" b="1" dirty="0" smtClean="0">
                <a:solidFill>
                  <a:srgbClr val="FF0000"/>
                </a:solidFill>
              </a:rPr>
              <a:t>irent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4389" y="1916831"/>
            <a:ext cx="339680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</a:t>
            </a:r>
            <a:r>
              <a:rPr lang="fr-FR" sz="3200" b="1" dirty="0" smtClean="0">
                <a:solidFill>
                  <a:srgbClr val="FF0000"/>
                </a:solidFill>
              </a:rPr>
              <a:t>ut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</a:t>
            </a:r>
            <a:r>
              <a:rPr lang="fr-FR" sz="3200" b="1" dirty="0" smtClean="0">
                <a:solidFill>
                  <a:srgbClr val="FF0000"/>
                </a:solidFill>
              </a:rPr>
              <a:t>ûmes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</a:t>
            </a:r>
            <a:r>
              <a:rPr lang="fr-FR" sz="3200" b="1" dirty="0" smtClean="0">
                <a:solidFill>
                  <a:srgbClr val="FF0000"/>
                </a:solidFill>
              </a:rPr>
              <a:t>ûtes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</a:t>
            </a:r>
            <a:r>
              <a:rPr lang="fr-FR" sz="3200" b="1" dirty="0" smtClean="0">
                <a:solidFill>
                  <a:srgbClr val="FF0000"/>
                </a:solidFill>
              </a:rPr>
              <a:t>urent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voul</a:t>
            </a:r>
            <a:r>
              <a:rPr lang="fr-FR" sz="3200" b="1" dirty="0">
                <a:solidFill>
                  <a:srgbClr val="FF0000"/>
                </a:solidFill>
              </a:rPr>
              <a:t>u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voul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voul</a:t>
            </a:r>
            <a:r>
              <a:rPr lang="fr-FR" sz="3200" b="1" dirty="0" smtClean="0">
                <a:solidFill>
                  <a:srgbClr val="FF0000"/>
                </a:solidFill>
              </a:rPr>
              <a:t>ut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voul</a:t>
            </a:r>
            <a:r>
              <a:rPr lang="fr-FR" sz="3200" b="1" dirty="0" smtClean="0">
                <a:solidFill>
                  <a:srgbClr val="FF0000"/>
                </a:solidFill>
              </a:rPr>
              <a:t>ûmes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voul</a:t>
            </a:r>
            <a:r>
              <a:rPr lang="fr-FR" sz="3200" b="1" dirty="0" smtClean="0">
                <a:solidFill>
                  <a:srgbClr val="FF0000"/>
                </a:solidFill>
              </a:rPr>
              <a:t>ûtes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voul</a:t>
            </a:r>
            <a:r>
              <a:rPr lang="fr-FR" sz="3200" b="1" dirty="0" smtClean="0">
                <a:solidFill>
                  <a:srgbClr val="FF0000"/>
                </a:solidFill>
              </a:rPr>
              <a:t>urent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80592" y="-15552"/>
            <a:ext cx="8625408" cy="776288"/>
          </a:xfrm>
        </p:spPr>
        <p:txBody>
          <a:bodyPr/>
          <a:lstStyle/>
          <a:p>
            <a:r>
              <a:rPr lang="fr-FR" dirty="0" smtClean="0"/>
              <a:t>PASSÉ SIMPLE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9848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part</a:t>
            </a:r>
            <a:r>
              <a:rPr lang="fr-FR" sz="32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part</a:t>
            </a:r>
            <a:r>
              <a:rPr lang="fr-FR" sz="3200" b="1" dirty="0" smtClean="0">
                <a:solidFill>
                  <a:srgbClr val="FF0000"/>
                </a:solidFill>
              </a:rPr>
              <a:t>îmes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part</a:t>
            </a:r>
            <a:r>
              <a:rPr lang="fr-FR" sz="3200" b="1" dirty="0" smtClean="0">
                <a:solidFill>
                  <a:srgbClr val="FF0000"/>
                </a:solidFill>
              </a:rPr>
              <a:t>îtes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part</a:t>
            </a:r>
            <a:r>
              <a:rPr lang="fr-FR" sz="3200" b="1" dirty="0" smtClean="0">
                <a:solidFill>
                  <a:srgbClr val="FF0000"/>
                </a:solidFill>
              </a:rPr>
              <a:t>irent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</a:t>
            </a:r>
            <a:r>
              <a:rPr lang="fr-FR" sz="3200" b="1" dirty="0" smtClean="0">
                <a:solidFill>
                  <a:srgbClr val="FF0000"/>
                </a:solidFill>
              </a:rPr>
              <a:t>ins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</a:t>
            </a:r>
            <a:r>
              <a:rPr lang="fr-FR" sz="3200" b="1" dirty="0" smtClean="0">
                <a:solidFill>
                  <a:srgbClr val="FF0000"/>
                </a:solidFill>
              </a:rPr>
              <a:t>ins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</a:t>
            </a:r>
            <a:r>
              <a:rPr lang="fr-FR" sz="3200" b="1" dirty="0" smtClean="0">
                <a:solidFill>
                  <a:srgbClr val="FF0000"/>
                </a:solidFill>
              </a:rPr>
              <a:t>int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</a:t>
            </a:r>
            <a:r>
              <a:rPr lang="fr-FR" sz="3200" b="1" dirty="0" smtClean="0">
                <a:solidFill>
                  <a:srgbClr val="FF0000"/>
                </a:solidFill>
              </a:rPr>
              <a:t>înmes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</a:t>
            </a:r>
            <a:r>
              <a:rPr lang="fr-FR" sz="3200" b="1" dirty="0" smtClean="0">
                <a:solidFill>
                  <a:srgbClr val="FF0000"/>
                </a:solidFill>
              </a:rPr>
              <a:t>întes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</a:t>
            </a:r>
            <a:r>
              <a:rPr lang="fr-FR" sz="3200" b="1" dirty="0" smtClean="0">
                <a:solidFill>
                  <a:srgbClr val="FF0000"/>
                </a:solidFill>
              </a:rPr>
              <a:t>inrent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4614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pr</a:t>
            </a:r>
            <a:r>
              <a:rPr lang="fr-FR" sz="3200" b="1" dirty="0" smtClean="0">
                <a:solidFill>
                  <a:srgbClr val="FF0000"/>
                </a:solidFill>
              </a:rPr>
              <a:t>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pr</a:t>
            </a:r>
            <a:r>
              <a:rPr lang="fr-FR" sz="3200" b="1" dirty="0" smtClean="0">
                <a:solidFill>
                  <a:srgbClr val="FF0000"/>
                </a:solidFill>
              </a:rPr>
              <a:t>îmes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pr</a:t>
            </a:r>
            <a:r>
              <a:rPr lang="fr-FR" sz="3200" b="1" dirty="0" smtClean="0">
                <a:solidFill>
                  <a:srgbClr val="FF0000"/>
                </a:solidFill>
              </a:rPr>
              <a:t>îtes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pr</a:t>
            </a:r>
            <a:r>
              <a:rPr lang="fr-FR" sz="3200" b="1" dirty="0" smtClean="0">
                <a:solidFill>
                  <a:srgbClr val="FF0000"/>
                </a:solidFill>
              </a:rPr>
              <a:t>irent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dirty="0" smtClean="0"/>
              <a:t>PASSÉ SIMPLE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8898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3100" b="1" dirty="0" smtClean="0">
                <a:solidFill>
                  <a:srgbClr val="FF0000"/>
                </a:solidFill>
              </a:rPr>
              <a:t>suis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100" b="1" dirty="0" smtClean="0">
                <a:solidFill>
                  <a:srgbClr val="FF0000"/>
                </a:solidFill>
              </a:rPr>
              <a:t>es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100" b="1" dirty="0" smtClean="0">
                <a:solidFill>
                  <a:srgbClr val="FF0000"/>
                </a:solidFill>
              </a:rPr>
              <a:t>est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100" b="1" dirty="0" smtClean="0">
                <a:solidFill>
                  <a:srgbClr val="FF0000"/>
                </a:solidFill>
              </a:rPr>
              <a:t>sommes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100" b="1" dirty="0" smtClean="0">
                <a:solidFill>
                  <a:srgbClr val="FF0000"/>
                </a:solidFill>
              </a:rPr>
              <a:t>êtes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100" b="1" dirty="0" smtClean="0">
                <a:solidFill>
                  <a:srgbClr val="FF0000"/>
                </a:solidFill>
              </a:rPr>
              <a:t>sont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  <a:endParaRPr lang="fr-FR" sz="31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avons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avez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PASSÉ COMPOSÉ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294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voi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voi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voi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voy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voy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voi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peu</a:t>
            </a:r>
            <a:r>
              <a:rPr lang="fr-FR" sz="3200" b="1" dirty="0" smtClean="0">
                <a:solidFill>
                  <a:srgbClr val="FF0000"/>
                </a:solidFill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peu</a:t>
            </a:r>
            <a:r>
              <a:rPr lang="fr-FR" sz="3200" b="1" dirty="0" smtClean="0">
                <a:solidFill>
                  <a:srgbClr val="FF0000"/>
                </a:solidFill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peu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pouv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pouv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peuv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veu</a:t>
            </a:r>
            <a:r>
              <a:rPr lang="fr-FR" sz="3200" b="1" dirty="0" smtClean="0">
                <a:solidFill>
                  <a:srgbClr val="FF0000"/>
                </a:solidFill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veu</a:t>
            </a:r>
            <a:r>
              <a:rPr lang="fr-FR" sz="3200" b="1" dirty="0" smtClean="0">
                <a:solidFill>
                  <a:srgbClr val="FF0000"/>
                </a:solidFill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veu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voul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voul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veul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dirty="0" smtClean="0"/>
              <a:t>PRÉSENT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270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avons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avez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4389" y="1916831"/>
            <a:ext cx="33968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PASSÉ COMPOSÉ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6381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3200" b="1" dirty="0" smtClean="0">
                <a:solidFill>
                  <a:srgbClr val="FF0000"/>
                </a:solidFill>
              </a:rPr>
              <a:t>suis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es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est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2800" b="1" dirty="0" smtClean="0">
                <a:solidFill>
                  <a:srgbClr val="FF0000"/>
                </a:solidFill>
              </a:rPr>
              <a:t>sommes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28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êtes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sont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3200" b="1" dirty="0" smtClean="0">
                <a:solidFill>
                  <a:srgbClr val="FF0000"/>
                </a:solidFill>
              </a:rPr>
              <a:t>suis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es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est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2800" b="1" dirty="0" smtClean="0">
                <a:solidFill>
                  <a:srgbClr val="FF0000"/>
                </a:solidFill>
              </a:rPr>
              <a:t>sommes </a:t>
            </a:r>
            <a:r>
              <a:rPr lang="fr-F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28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êtes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sont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4614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avons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avez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ont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PASSÉ COMPOSÉ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3859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3100" b="1" dirty="0" smtClean="0">
                <a:solidFill>
                  <a:srgbClr val="FF0000"/>
                </a:solidFill>
              </a:rPr>
              <a:t>serai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100" b="1" dirty="0" smtClean="0">
                <a:solidFill>
                  <a:srgbClr val="FF0000"/>
                </a:solidFill>
              </a:rPr>
              <a:t>seras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100" b="1" dirty="0" smtClean="0">
                <a:solidFill>
                  <a:srgbClr val="FF0000"/>
                </a:solidFill>
              </a:rPr>
              <a:t>sera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100" b="1" dirty="0" smtClean="0">
                <a:solidFill>
                  <a:srgbClr val="FF0000"/>
                </a:solidFill>
              </a:rPr>
              <a:t>serons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100" b="1" dirty="0" smtClean="0">
                <a:solidFill>
                  <a:srgbClr val="FF0000"/>
                </a:solidFill>
              </a:rPr>
              <a:t>serez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100" b="1" dirty="0" smtClean="0">
                <a:solidFill>
                  <a:srgbClr val="FF0000"/>
                </a:solidFill>
              </a:rPr>
              <a:t>seront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  <a:endParaRPr lang="fr-FR" sz="31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aurai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auras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aura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aurons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aurez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auront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aurai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auras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aura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aurons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aurez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auront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/>
              <a:t>FUTUR ANTÉRIEUR </a:t>
            </a:r>
            <a:r>
              <a:rPr lang="fr-FR" dirty="0" smtClean="0"/>
              <a:t>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9997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aurai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auras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aura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aurons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aurez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auront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4389" y="1916831"/>
            <a:ext cx="33968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aurai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auras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aura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aurons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aurez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auront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aurai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auras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aura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aurons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aurez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auront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FUTUR ANTÉRIEUR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6640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3200" b="1" dirty="0" smtClean="0">
                <a:solidFill>
                  <a:srgbClr val="FF0000"/>
                </a:solidFill>
              </a:rPr>
              <a:t>serai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seras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sera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serons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serez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seront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9721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</a:t>
            </a:r>
            <a:r>
              <a:rPr lang="fr-FR" sz="3200" b="1" dirty="0" smtClean="0">
                <a:solidFill>
                  <a:srgbClr val="FF0000"/>
                </a:solidFill>
              </a:rPr>
              <a:t>serai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seras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sera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serons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serez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seront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4614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aurai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auras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aura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aurons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aurez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auront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/>
              <a:t>FUTUR ANTÉRIEUR </a:t>
            </a:r>
            <a:r>
              <a:rPr lang="fr-FR" dirty="0" smtClean="0"/>
              <a:t>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33015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100" b="1" dirty="0" smtClean="0">
                <a:solidFill>
                  <a:srgbClr val="FF0000"/>
                </a:solidFill>
              </a:rPr>
              <a:t>étais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100" b="1" dirty="0" smtClean="0">
                <a:solidFill>
                  <a:srgbClr val="FF0000"/>
                </a:solidFill>
              </a:rPr>
              <a:t>étais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100" b="1" dirty="0" smtClean="0">
                <a:solidFill>
                  <a:srgbClr val="FF0000"/>
                </a:solidFill>
              </a:rPr>
              <a:t>était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all</a:t>
            </a:r>
            <a:r>
              <a:rPr lang="fr-FR" sz="3100" b="1" dirty="0" smtClean="0">
                <a:solidFill>
                  <a:srgbClr val="FF0000"/>
                </a:solidFill>
              </a:rPr>
              <a:t>é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100" b="1" dirty="0" smtClean="0">
                <a:solidFill>
                  <a:srgbClr val="FF0000"/>
                </a:solidFill>
              </a:rPr>
              <a:t>étions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100" b="1" dirty="0" smtClean="0">
                <a:solidFill>
                  <a:srgbClr val="FF0000"/>
                </a:solidFill>
              </a:rPr>
              <a:t>étiez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</a:p>
          <a:p>
            <a:pPr>
              <a:lnSpc>
                <a:spcPct val="150000"/>
              </a:lnSpc>
            </a:pP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100" b="1" dirty="0" smtClean="0">
                <a:solidFill>
                  <a:srgbClr val="FF0000"/>
                </a:solidFill>
              </a:rPr>
              <a:t>étaient </a:t>
            </a:r>
            <a:r>
              <a:rPr lang="fr-FR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100" b="1" dirty="0" smtClean="0">
                <a:solidFill>
                  <a:srgbClr val="FF0000"/>
                </a:solidFill>
              </a:rPr>
              <a:t>és</a:t>
            </a:r>
            <a:endParaRPr lang="fr-FR" sz="31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avait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avions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aviez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avaient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avais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avait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avions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aviez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avaient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PLUS-QUE-PARFAIT- 3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4838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avait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avions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aviez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avaient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4389" y="1916831"/>
            <a:ext cx="33968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avais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avait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avions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aviez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avaient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avais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avait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avions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aviez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avaient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PLUS-QUE-PARFAIT- 3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1109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étais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étais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était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étions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étiez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étaient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étais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étais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était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étions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étiez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étaient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us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4614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j’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</a:t>
            </a:r>
            <a:r>
              <a:rPr lang="fr-FR" sz="3200" b="1" dirty="0" smtClean="0">
                <a:solidFill>
                  <a:srgbClr val="FF0000"/>
                </a:solidFill>
              </a:rPr>
              <a:t>avais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</a:t>
            </a:r>
            <a:r>
              <a:rPr lang="fr-FR" sz="3200" b="1" dirty="0" smtClean="0">
                <a:solidFill>
                  <a:srgbClr val="FF0000"/>
                </a:solidFill>
              </a:rPr>
              <a:t>avait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</a:t>
            </a:r>
            <a:r>
              <a:rPr lang="fr-FR" sz="3200" b="1" dirty="0" smtClean="0">
                <a:solidFill>
                  <a:srgbClr val="FF0000"/>
                </a:solidFill>
              </a:rPr>
              <a:t>avions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</a:t>
            </a:r>
            <a:r>
              <a:rPr lang="fr-FR" sz="3200" b="1" dirty="0" smtClean="0">
                <a:solidFill>
                  <a:srgbClr val="FF0000"/>
                </a:solidFill>
              </a:rPr>
              <a:t>aviez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</a:t>
            </a:r>
            <a:r>
              <a:rPr lang="fr-FR" sz="3200" b="1" dirty="0" smtClean="0">
                <a:solidFill>
                  <a:srgbClr val="FF0000"/>
                </a:solidFill>
              </a:rPr>
              <a:t>avaient </a:t>
            </a: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</a:t>
            </a:r>
            <a:r>
              <a:rPr lang="fr-FR" sz="3200" b="1" dirty="0" smtClean="0">
                <a:solidFill>
                  <a:srgbClr val="FF0000"/>
                </a:solidFill>
              </a:rPr>
              <a:t>is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208584" y="-15552"/>
            <a:ext cx="8697416" cy="776288"/>
          </a:xfrm>
        </p:spPr>
        <p:txBody>
          <a:bodyPr/>
          <a:lstStyle/>
          <a:p>
            <a:r>
              <a:rPr lang="fr-FR" dirty="0" smtClean="0"/>
              <a:t>PLUS-QUE-PARFAIT- 3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41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part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part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part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vien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vien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vien</a:t>
            </a:r>
            <a:r>
              <a:rPr lang="fr-FR" sz="3200" b="1" dirty="0" smtClean="0">
                <a:solidFill>
                  <a:srgbClr val="FF0000"/>
                </a:solidFill>
              </a:rPr>
              <a:t>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ven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ven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vien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pren</a:t>
            </a:r>
            <a:r>
              <a:rPr lang="fr-FR" sz="3200" b="1" dirty="0" smtClean="0">
                <a:solidFill>
                  <a:srgbClr val="FF0000"/>
                </a:solidFill>
              </a:rPr>
              <a:t>ds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pren</a:t>
            </a:r>
            <a:r>
              <a:rPr lang="fr-FR" sz="3200" b="1" dirty="0" smtClean="0">
                <a:solidFill>
                  <a:srgbClr val="FF0000"/>
                </a:solidFill>
              </a:rPr>
              <a:t>ds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pren</a:t>
            </a:r>
            <a:r>
              <a:rPr lang="fr-FR" sz="3200" b="1" dirty="0" smtClean="0">
                <a:solidFill>
                  <a:srgbClr val="FF0000"/>
                </a:solidFill>
              </a:rPr>
              <a:t>d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pren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pren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pren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fr-FR" sz="3200" b="1" dirty="0" smtClean="0">
                <a:solidFill>
                  <a:srgbClr val="FF0000"/>
                </a:solidFill>
              </a:rPr>
              <a:t>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dirty="0" smtClean="0"/>
              <a:t>PRÉSENT - 3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422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viendr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viendr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 viendr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viendr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viendr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viendr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dir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dir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dir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dir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dir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dir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fer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fer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fer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fer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fer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fer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sz="4400" dirty="0" smtClean="0"/>
              <a:t>CONDITIONNEL PRÉSENT - 3</a:t>
            </a:r>
            <a:r>
              <a:rPr lang="fr-FR" sz="4400" baseline="30000" dirty="0" smtClean="0"/>
              <a:t>ÈME</a:t>
            </a:r>
            <a:r>
              <a:rPr lang="fr-FR" sz="4400" dirty="0" smtClean="0"/>
              <a:t>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992645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ver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ver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ver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ver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ver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ils, elles ver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83355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pour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pour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pour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pour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pour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pour</a:t>
            </a:r>
            <a:r>
              <a:rPr lang="fr-FR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voudr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voudr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 voudr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voudr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voudr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voudr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sz="4400" dirty="0" smtClean="0"/>
              <a:t>CONDITIONNEL PRÉSENT - 3</a:t>
            </a:r>
            <a:r>
              <a:rPr lang="fr-FR" sz="4400" baseline="30000" dirty="0" smtClean="0"/>
              <a:t>ÈME</a:t>
            </a:r>
            <a:r>
              <a:rPr lang="fr-FR" sz="4400" dirty="0" smtClean="0"/>
              <a:t>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20958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partir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partir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elle, on partir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partir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partir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partir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324920" y="1916831"/>
            <a:ext cx="329669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viendr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viendr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 viendr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viendr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viendr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viendr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604125" y="1916832"/>
            <a:ext cx="3296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 prendr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 prendr</a:t>
            </a:r>
            <a:r>
              <a:rPr lang="fr-FR" sz="3200" b="1" dirty="0" smtClean="0">
                <a:solidFill>
                  <a:srgbClr val="FF0000"/>
                </a:solidFill>
              </a:rPr>
              <a:t>ais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il, elle prendr</a:t>
            </a:r>
            <a:r>
              <a:rPr lang="fr-FR" sz="3200" b="1" dirty="0" smtClean="0">
                <a:solidFill>
                  <a:srgbClr val="FF0000"/>
                </a:solidFill>
              </a:rPr>
              <a:t>ait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nous prendr</a:t>
            </a:r>
            <a:r>
              <a:rPr lang="fr-FR" sz="3200" b="1" dirty="0" smtClean="0">
                <a:solidFill>
                  <a:srgbClr val="FF0000"/>
                </a:solidFill>
              </a:rPr>
              <a:t>ions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vous prendr</a:t>
            </a:r>
            <a:r>
              <a:rPr lang="fr-FR" sz="3200" b="1" dirty="0" smtClean="0">
                <a:solidFill>
                  <a:srgbClr val="FF0000"/>
                </a:solidFill>
              </a:rPr>
              <a:t>iez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ils prendr</a:t>
            </a:r>
            <a:r>
              <a:rPr lang="fr-FR" sz="3200" b="1" dirty="0" smtClean="0">
                <a:solidFill>
                  <a:srgbClr val="FF0000"/>
                </a:solidFill>
              </a:rPr>
              <a:t>aient</a:t>
            </a:r>
            <a:endParaRPr lang="fr-FR" sz="3200" b="1" dirty="0">
              <a:solidFill>
                <a:srgbClr val="FF0000"/>
              </a:solidFill>
            </a:endParaRP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sz="4400" dirty="0" smtClean="0"/>
              <a:t>CONDITIONNEL PRÉSENT - 3</a:t>
            </a:r>
            <a:r>
              <a:rPr lang="fr-FR" sz="4400" baseline="30000" dirty="0" smtClean="0"/>
              <a:t>ÈME</a:t>
            </a:r>
            <a:r>
              <a:rPr lang="fr-FR" sz="4400" dirty="0" smtClean="0"/>
              <a:t>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95536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ALLER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0552" y="1916832"/>
            <a:ext cx="2376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fr-FR" sz="3200" b="1" dirty="0" smtClean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50000"/>
              </a:lnSpc>
            </a:pPr>
            <a:endParaRPr lang="fr-FR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all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232920" y="1916831"/>
            <a:ext cx="23886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dit</a:t>
            </a:r>
            <a:r>
              <a:rPr lang="fr-FR" sz="3200" b="1" dirty="0" smtClean="0">
                <a:solidFill>
                  <a:srgbClr val="FF0000"/>
                </a:solidFill>
              </a:rPr>
              <a:t>es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473280" y="1916832"/>
            <a:ext cx="2427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fais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fait</a:t>
            </a:r>
            <a:r>
              <a:rPr lang="fr-FR" sz="3200" b="1" dirty="0" smtClean="0">
                <a:solidFill>
                  <a:srgbClr val="FF0000"/>
                </a:solidFill>
              </a:rPr>
              <a:t>es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sz="4400" dirty="0" smtClean="0"/>
              <a:t>IMPÉRATIF PRÉSENT - 3</a:t>
            </a:r>
            <a:r>
              <a:rPr lang="fr-FR" sz="4400" baseline="30000" dirty="0" smtClean="0"/>
              <a:t>ÈME</a:t>
            </a:r>
            <a:r>
              <a:rPr lang="fr-FR" sz="4400" dirty="0" smtClean="0"/>
              <a:t>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074070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20552" y="1916832"/>
            <a:ext cx="23762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voi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voy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voy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POUVOIR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238663" y="2254220"/>
            <a:ext cx="32966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 peut pas se conjuguer au conditionnel.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VOULOIR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041232" y="1916832"/>
            <a:ext cx="2859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veuill</a:t>
            </a:r>
            <a:r>
              <a:rPr lang="fr-FR" sz="3200" b="1" dirty="0" smtClean="0">
                <a:solidFill>
                  <a:srgbClr val="FF0000"/>
                </a:solidFill>
              </a:rPr>
              <a:t>e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voul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veuill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424608" y="-15552"/>
            <a:ext cx="8481392" cy="776288"/>
          </a:xfrm>
        </p:spPr>
        <p:txBody>
          <a:bodyPr/>
          <a:lstStyle/>
          <a:p>
            <a:r>
              <a:rPr lang="fr-FR" sz="4400" dirty="0"/>
              <a:t>IMPÉRATIF </a:t>
            </a:r>
            <a:r>
              <a:rPr lang="fr-FR" sz="4400" dirty="0" smtClean="0"/>
              <a:t>PRÉSENT - 3</a:t>
            </a:r>
            <a:r>
              <a:rPr lang="fr-FR" sz="4400" baseline="30000" dirty="0" smtClean="0"/>
              <a:t>ÈME</a:t>
            </a:r>
            <a:r>
              <a:rPr lang="fr-FR" sz="4400" dirty="0" smtClean="0"/>
              <a:t>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53686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4528" y="1916832"/>
            <a:ext cx="25922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part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52586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VENIR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016896" y="1916831"/>
            <a:ext cx="26047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vien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ven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604000" y="1335997"/>
            <a:ext cx="32968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PRENDRE</a:t>
            </a:r>
            <a:endParaRPr lang="fr-FR" sz="4400" u="sng" dirty="0">
              <a:solidFill>
                <a:srgbClr val="FF0000"/>
              </a:solidFill>
              <a:uFill>
                <a:solidFill>
                  <a:schemeClr val="tx1">
                    <a:lumMod val="75000"/>
                    <a:lumOff val="25000"/>
                  </a:schemeClr>
                </a:solidFill>
              </a:u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041232" y="1916832"/>
            <a:ext cx="28595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prend</a:t>
            </a:r>
            <a:r>
              <a:rPr lang="fr-FR" sz="3200" b="1" dirty="0" smtClean="0">
                <a:solidFill>
                  <a:srgbClr val="FF0000"/>
                </a:solidFill>
              </a:rPr>
              <a:t>s</a:t>
            </a:r>
          </a:p>
          <a:p>
            <a:pPr>
              <a:lnSpc>
                <a:spcPct val="150000"/>
              </a:lnSpc>
            </a:pPr>
            <a:endParaRPr lang="fr-F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</a:t>
            </a:r>
            <a:r>
              <a:rPr lang="fr-FR" sz="3200" b="1" dirty="0" smtClean="0">
                <a:solidFill>
                  <a:srgbClr val="FF0000"/>
                </a:solidFill>
              </a:rPr>
              <a:t>ons</a:t>
            </a:r>
          </a:p>
          <a:p>
            <a:pPr>
              <a:lnSpc>
                <a:spcPct val="150000"/>
              </a:lnSpc>
            </a:pPr>
            <a:r>
              <a:rPr lang="fr-F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pren</a:t>
            </a:r>
            <a:r>
              <a:rPr lang="fr-FR" sz="3200" b="1" dirty="0" smtClean="0">
                <a:solidFill>
                  <a:srgbClr val="FF0000"/>
                </a:solidFill>
              </a:rPr>
              <a:t>ez</a:t>
            </a:r>
          </a:p>
        </p:txBody>
      </p:sp>
      <p:cxnSp>
        <p:nvCxnSpPr>
          <p:cNvPr id="16" name="Connecteur droit 15"/>
          <p:cNvCxnSpPr/>
          <p:nvPr/>
        </p:nvCxnSpPr>
        <p:spPr>
          <a:xfrm>
            <a:off x="3224808" y="1335997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6549402" y="1335996"/>
            <a:ext cx="0" cy="552200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1352600" y="-15552"/>
            <a:ext cx="8553400" cy="776288"/>
          </a:xfrm>
        </p:spPr>
        <p:txBody>
          <a:bodyPr/>
          <a:lstStyle/>
          <a:p>
            <a:r>
              <a:rPr lang="fr-FR" sz="4400" dirty="0"/>
              <a:t>IMPÉRATIF </a:t>
            </a:r>
            <a:r>
              <a:rPr lang="fr-FR" sz="4400" dirty="0" smtClean="0"/>
              <a:t>PRÉSENT - 3</a:t>
            </a:r>
            <a:r>
              <a:rPr lang="fr-FR" sz="4400" baseline="30000" dirty="0" smtClean="0"/>
              <a:t>ÈME</a:t>
            </a:r>
            <a:r>
              <a:rPr lang="fr-FR" sz="4400" dirty="0" smtClean="0"/>
              <a:t>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4465456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1458</Words>
  <Application>Microsoft Office PowerPoint</Application>
  <PresentationFormat>Format A4 (210 x 297 mm)</PresentationFormat>
  <Paragraphs>582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24</cp:revision>
  <dcterms:created xsi:type="dcterms:W3CDTF">2013-04-15T10:09:54Z</dcterms:created>
  <dcterms:modified xsi:type="dcterms:W3CDTF">2017-04-01T14:51:21Z</dcterms:modified>
</cp:coreProperties>
</file>