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88" r:id="rId6"/>
    <p:sldId id="289" r:id="rId7"/>
    <p:sldId id="290" r:id="rId8"/>
    <p:sldId id="291" r:id="rId9"/>
    <p:sldId id="260" r:id="rId10"/>
    <p:sldId id="257" r:id="rId11"/>
    <p:sldId id="266" r:id="rId12"/>
    <p:sldId id="267" r:id="rId13"/>
    <p:sldId id="284" r:id="rId14"/>
    <p:sldId id="285" r:id="rId15"/>
    <p:sldId id="286" r:id="rId16"/>
    <p:sldId id="287" r:id="rId17"/>
    <p:sldId id="258" r:id="rId18"/>
    <p:sldId id="259" r:id="rId19"/>
    <p:sldId id="264" r:id="rId20"/>
    <p:sldId id="265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</p:sldIdLst>
  <p:sldSz cx="6858000" cy="9906000" type="A4"/>
  <p:notesSz cx="6858000" cy="100520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76" d="100"/>
          <a:sy n="76" d="100"/>
        </p:scale>
        <p:origin x="-3360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47" y="848544"/>
            <a:ext cx="1052736" cy="1084596"/>
          </a:xfrm>
          <a:prstGeom prst="rect">
            <a:avLst/>
          </a:prstGeom>
        </p:spPr>
      </p:pic>
      <p:sp>
        <p:nvSpPr>
          <p:cNvPr id="12" name="Espace réservé du texte 11"/>
          <p:cNvSpPr>
            <a:spLocks noGrp="1"/>
          </p:cNvSpPr>
          <p:nvPr>
            <p:ph type="body" sz="quarter" idx="10" hasCustomPrompt="1"/>
          </p:nvPr>
        </p:nvSpPr>
        <p:spPr>
          <a:xfrm>
            <a:off x="132047" y="-15552"/>
            <a:ext cx="6725953" cy="776288"/>
          </a:xfrm>
        </p:spPr>
        <p:txBody>
          <a:bodyPr anchor="ctr">
            <a:noAutofit/>
          </a:bodyPr>
          <a:lstStyle>
            <a:lvl1pPr marL="0" indent="0" algn="ctr">
              <a:buNone/>
              <a:defRPr sz="5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Temps de conjugaison</a:t>
            </a:r>
            <a:endParaRPr lang="fr-FR" dirty="0"/>
          </a:p>
        </p:txBody>
      </p:sp>
      <p:sp>
        <p:nvSpPr>
          <p:cNvPr id="5" name="ZoneTexte 4"/>
          <p:cNvSpPr txBox="1"/>
          <p:nvPr userDrawn="1"/>
        </p:nvSpPr>
        <p:spPr>
          <a:xfrm>
            <a:off x="4602224" y="9652084"/>
            <a:ext cx="223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</a:t>
            </a:r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www.mysticlolly.fr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05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856B-B22A-4905-9648-43AE0A5CE358}" type="datetimeFigureOut">
              <a:rPr lang="fr-FR" smtClean="0"/>
              <a:pPr/>
              <a:t>01/04/2017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CBDD-36E2-45B1-9A63-4F0886695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7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856B-B22A-4905-9648-43AE0A5CE358}" type="datetimeFigureOut">
              <a:rPr lang="fr-FR" smtClean="0"/>
              <a:pPr/>
              <a:t>01/04/2017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CBDD-36E2-45B1-9A63-4F0886695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525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856B-B22A-4905-9648-43AE0A5CE358}" type="datetimeFigureOut">
              <a:rPr lang="fr-FR" smtClean="0"/>
              <a:pPr/>
              <a:t>01/04/2017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CBDD-36E2-45B1-9A63-4F0886695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60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856B-B22A-4905-9648-43AE0A5CE358}" type="datetimeFigureOut">
              <a:rPr lang="fr-FR" smtClean="0"/>
              <a:pPr/>
              <a:t>01/04/2017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CBDD-36E2-45B1-9A63-4F0886695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96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t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47" y="848544"/>
            <a:ext cx="1052735" cy="1084596"/>
          </a:xfrm>
          <a:prstGeom prst="rect">
            <a:avLst/>
          </a:prstGeom>
        </p:spPr>
      </p:pic>
      <p:sp>
        <p:nvSpPr>
          <p:cNvPr id="6" name="Espace réservé du texte 11"/>
          <p:cNvSpPr>
            <a:spLocks noGrp="1"/>
          </p:cNvSpPr>
          <p:nvPr>
            <p:ph type="body" sz="quarter" idx="10" hasCustomPrompt="1"/>
          </p:nvPr>
        </p:nvSpPr>
        <p:spPr>
          <a:xfrm>
            <a:off x="132047" y="-15552"/>
            <a:ext cx="6725953" cy="776288"/>
          </a:xfrm>
        </p:spPr>
        <p:txBody>
          <a:bodyPr anchor="ctr">
            <a:noAutofit/>
          </a:bodyPr>
          <a:lstStyle>
            <a:lvl1pPr marL="0" indent="0" algn="ctr">
              <a:buNone/>
              <a:defRPr sz="5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Temps de conjugaison</a:t>
            </a:r>
            <a:endParaRPr lang="fr-FR" dirty="0"/>
          </a:p>
        </p:txBody>
      </p:sp>
      <p:sp>
        <p:nvSpPr>
          <p:cNvPr id="7" name="ZoneTexte 6"/>
          <p:cNvSpPr txBox="1"/>
          <p:nvPr userDrawn="1"/>
        </p:nvSpPr>
        <p:spPr>
          <a:xfrm>
            <a:off x="4602224" y="9652084"/>
            <a:ext cx="223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</a:t>
            </a:r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www.mysticlolly.fr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08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s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47" y="848544"/>
            <a:ext cx="1052735" cy="1084596"/>
          </a:xfrm>
          <a:prstGeom prst="rect">
            <a:avLst/>
          </a:prstGeom>
        </p:spPr>
      </p:pic>
      <p:sp>
        <p:nvSpPr>
          <p:cNvPr id="6" name="Espace réservé du texte 11"/>
          <p:cNvSpPr>
            <a:spLocks noGrp="1"/>
          </p:cNvSpPr>
          <p:nvPr>
            <p:ph type="body" sz="quarter" idx="10" hasCustomPrompt="1"/>
          </p:nvPr>
        </p:nvSpPr>
        <p:spPr>
          <a:xfrm>
            <a:off x="132047" y="-15552"/>
            <a:ext cx="6725953" cy="776288"/>
          </a:xfrm>
        </p:spPr>
        <p:txBody>
          <a:bodyPr anchor="ctr">
            <a:noAutofit/>
          </a:bodyPr>
          <a:lstStyle>
            <a:lvl1pPr marL="0" indent="0" algn="ctr">
              <a:buNone/>
              <a:defRPr sz="5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Temps de conjugaison</a:t>
            </a:r>
            <a:endParaRPr lang="fr-FR" dirty="0"/>
          </a:p>
        </p:txBody>
      </p:sp>
      <p:sp>
        <p:nvSpPr>
          <p:cNvPr id="7" name="ZoneTexte 6"/>
          <p:cNvSpPr txBox="1"/>
          <p:nvPr userDrawn="1"/>
        </p:nvSpPr>
        <p:spPr>
          <a:xfrm>
            <a:off x="4602224" y="9652084"/>
            <a:ext cx="223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</a:t>
            </a:r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www.mysticlolly.fr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93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856B-B22A-4905-9648-43AE0A5CE358}" type="datetimeFigureOut">
              <a:rPr lang="fr-FR" smtClean="0"/>
              <a:pPr/>
              <a:t>01/04/2017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CBDD-36E2-45B1-9A63-4F0886695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01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856B-B22A-4905-9648-43AE0A5CE358}" type="datetimeFigureOut">
              <a:rPr lang="fr-FR" smtClean="0"/>
              <a:pPr/>
              <a:t>01/04/2017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CBDD-36E2-45B1-9A63-4F0886695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31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856B-B22A-4905-9648-43AE0A5CE358}" type="datetimeFigureOut">
              <a:rPr lang="fr-FR" smtClean="0"/>
              <a:pPr/>
              <a:t>01/04/2017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CBDD-36E2-45B1-9A63-4F0886695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01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856B-B22A-4905-9648-43AE0A5CE358}" type="datetimeFigureOut">
              <a:rPr lang="fr-FR" smtClean="0"/>
              <a:pPr/>
              <a:t>01/04/2017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CBDD-36E2-45B1-9A63-4F0886695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7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856B-B22A-4905-9648-43AE0A5CE358}" type="datetimeFigureOut">
              <a:rPr lang="fr-FR" smtClean="0"/>
              <a:pPr/>
              <a:t>01/04/2017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CBDD-36E2-45B1-9A63-4F0886695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2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856B-B22A-4905-9648-43AE0A5CE358}" type="datetimeFigureOut">
              <a:rPr lang="fr-FR" smtClean="0"/>
              <a:pPr/>
              <a:t>01/04/2017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CBDD-36E2-45B1-9A63-4F0886695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410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F856B-B22A-4905-9648-43AE0A5CE358}" type="datetimeFigureOut">
              <a:rPr lang="fr-FR" smtClean="0"/>
              <a:pPr/>
              <a:t>01/04/2017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5CBDD-36E2-45B1-9A63-4F0886695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2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MARCH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ER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march</a:t>
            </a:r>
            <a:r>
              <a:rPr lang="fr-FR" sz="5400" b="1" dirty="0" smtClean="0">
                <a:solidFill>
                  <a:srgbClr val="FF0000"/>
                </a:solidFill>
              </a:rPr>
              <a:t>e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march</a:t>
            </a:r>
            <a:r>
              <a:rPr lang="fr-FR" sz="5400" b="1" dirty="0" smtClean="0">
                <a:solidFill>
                  <a:srgbClr val="FF0000"/>
                </a:solidFill>
              </a:rPr>
              <a:t>es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march</a:t>
            </a:r>
            <a:r>
              <a:rPr lang="fr-FR" sz="5400" b="1" dirty="0" smtClean="0">
                <a:solidFill>
                  <a:srgbClr val="FF0000"/>
                </a:solidFill>
              </a:rPr>
              <a:t>e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march</a:t>
            </a:r>
            <a:r>
              <a:rPr lang="fr-FR" sz="54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march</a:t>
            </a:r>
            <a:r>
              <a:rPr lang="fr-FR" sz="54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march</a:t>
            </a:r>
            <a:r>
              <a:rPr lang="fr-FR" sz="5400" b="1" dirty="0" smtClean="0">
                <a:solidFill>
                  <a:srgbClr val="FF0000"/>
                </a:solidFill>
              </a:rPr>
              <a:t>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PRÉSENT - 1</a:t>
            </a:r>
            <a:r>
              <a:rPr lang="fr-FR" baseline="30000" dirty="0" smtClean="0"/>
              <a:t>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5999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08720" y="2288704"/>
            <a:ext cx="547260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finir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finir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finir</a:t>
            </a:r>
            <a:r>
              <a:rPr lang="fr-FR" sz="54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finir</a:t>
            </a:r>
            <a:r>
              <a:rPr lang="fr-FR" sz="54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finir</a:t>
            </a:r>
            <a:r>
              <a:rPr lang="fr-FR" sz="54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finir</a:t>
            </a:r>
            <a:r>
              <a:rPr lang="fr-FR" sz="5400" b="1" dirty="0" smtClean="0">
                <a:solidFill>
                  <a:srgbClr val="FF0000"/>
                </a:solidFill>
              </a:rPr>
              <a:t>aient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" y="-15552"/>
            <a:ext cx="6858000" cy="776288"/>
          </a:xfrm>
        </p:spPr>
        <p:txBody>
          <a:bodyPr/>
          <a:lstStyle/>
          <a:p>
            <a:r>
              <a:rPr lang="fr-FR" sz="3600" dirty="0"/>
              <a:t>CONDITIONNEL PRÉSENT </a:t>
            </a:r>
            <a:r>
              <a:rPr lang="fr-FR" sz="3600" dirty="0" smtClean="0"/>
              <a:t>- 2</a:t>
            </a:r>
            <a:r>
              <a:rPr lang="fr-FR" sz="3600" baseline="30000" dirty="0" smtClean="0"/>
              <a:t>ÈME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658351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ÊTRE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ser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ser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ser</a:t>
            </a:r>
            <a:r>
              <a:rPr lang="fr-FR" sz="54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ser</a:t>
            </a:r>
            <a:r>
              <a:rPr lang="fr-FR" sz="54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ser</a:t>
            </a:r>
            <a:r>
              <a:rPr lang="fr-FR" sz="54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ser</a:t>
            </a:r>
            <a:r>
              <a:rPr lang="fr-FR" sz="5400" b="1" dirty="0" smtClean="0">
                <a:solidFill>
                  <a:srgbClr val="FF0000"/>
                </a:solidFill>
              </a:rPr>
              <a:t>aient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400" dirty="0"/>
              <a:t>CONDITIONNEL PRÉSENT</a:t>
            </a:r>
          </a:p>
        </p:txBody>
      </p:sp>
    </p:spTree>
    <p:extLst>
      <p:ext uri="{BB962C8B-B14F-4D97-AF65-F5344CB8AC3E}">
        <p14:creationId xmlns:p14="http://schemas.microsoft.com/office/powerpoint/2010/main" val="3255293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AVOIR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j’aur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aur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aur</a:t>
            </a:r>
            <a:r>
              <a:rPr lang="fr-FR" sz="54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aur</a:t>
            </a:r>
            <a:r>
              <a:rPr lang="fr-FR" sz="54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aur</a:t>
            </a:r>
            <a:r>
              <a:rPr lang="fr-FR" sz="54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aur</a:t>
            </a:r>
            <a:r>
              <a:rPr lang="fr-FR" sz="5400" b="1" dirty="0" smtClean="0">
                <a:solidFill>
                  <a:srgbClr val="FF0000"/>
                </a:solidFill>
              </a:rPr>
              <a:t>aient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400" dirty="0"/>
              <a:t>CONDITIONNEL PRÉSENT</a:t>
            </a:r>
          </a:p>
        </p:txBody>
      </p:sp>
    </p:spTree>
    <p:extLst>
      <p:ext uri="{BB962C8B-B14F-4D97-AF65-F5344CB8AC3E}">
        <p14:creationId xmlns:p14="http://schemas.microsoft.com/office/powerpoint/2010/main" val="3989918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PARL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ER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parler</a:t>
            </a:r>
            <a:r>
              <a:rPr lang="fr-FR" sz="54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parler</a:t>
            </a:r>
            <a:r>
              <a:rPr lang="fr-FR" sz="54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parler</a:t>
            </a:r>
            <a:r>
              <a:rPr lang="fr-FR" sz="54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parler</a:t>
            </a:r>
            <a:r>
              <a:rPr lang="fr-FR" sz="54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parler</a:t>
            </a:r>
            <a:r>
              <a:rPr lang="fr-FR" sz="54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parler</a:t>
            </a:r>
            <a:r>
              <a:rPr lang="fr-FR" sz="5400" b="1" dirty="0" smtClean="0">
                <a:solidFill>
                  <a:srgbClr val="FF0000"/>
                </a:solidFill>
              </a:rPr>
              <a:t>ont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FUTUR - 1</a:t>
            </a:r>
            <a:r>
              <a:rPr lang="fr-FR" baseline="30000" dirty="0" smtClean="0"/>
              <a:t>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7346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08720" y="2288704"/>
            <a:ext cx="496855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finir</a:t>
            </a:r>
            <a:r>
              <a:rPr lang="fr-FR" sz="54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finir</a:t>
            </a:r>
            <a:r>
              <a:rPr lang="fr-FR" sz="54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finir</a:t>
            </a:r>
            <a:r>
              <a:rPr lang="fr-FR" sz="54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finir</a:t>
            </a:r>
            <a:r>
              <a:rPr lang="fr-FR" sz="54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finir</a:t>
            </a:r>
            <a:r>
              <a:rPr lang="fr-FR" sz="54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finir</a:t>
            </a:r>
            <a:r>
              <a:rPr lang="fr-FR" sz="5400" b="1" dirty="0" smtClean="0">
                <a:solidFill>
                  <a:srgbClr val="FF0000"/>
                </a:solidFill>
              </a:rPr>
              <a:t>ont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FUTUR - 2</a:t>
            </a:r>
            <a:r>
              <a:rPr lang="fr-FR" baseline="30000" dirty="0" smtClean="0"/>
              <a:t>ÈME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8989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ÊTRE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ser</a:t>
            </a:r>
            <a:r>
              <a:rPr lang="fr-FR" sz="54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ser</a:t>
            </a:r>
            <a:r>
              <a:rPr lang="fr-FR" sz="54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ser</a:t>
            </a:r>
            <a:r>
              <a:rPr lang="fr-FR" sz="54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ser</a:t>
            </a:r>
            <a:r>
              <a:rPr lang="fr-FR" sz="54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ser</a:t>
            </a:r>
            <a:r>
              <a:rPr lang="fr-FR" sz="54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ser</a:t>
            </a:r>
            <a:r>
              <a:rPr lang="fr-FR" sz="5400" b="1" dirty="0" smtClean="0">
                <a:solidFill>
                  <a:srgbClr val="FF0000"/>
                </a:solidFill>
              </a:rPr>
              <a:t>ont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FUTUR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1721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AVOIR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j’aur</a:t>
            </a:r>
            <a:r>
              <a:rPr lang="fr-FR" sz="54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aur</a:t>
            </a:r>
            <a:r>
              <a:rPr lang="fr-FR" sz="54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aur</a:t>
            </a:r>
            <a:r>
              <a:rPr lang="fr-FR" sz="54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aur</a:t>
            </a:r>
            <a:r>
              <a:rPr lang="fr-FR" sz="54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aur</a:t>
            </a:r>
            <a:r>
              <a:rPr lang="fr-FR" sz="54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aur</a:t>
            </a:r>
            <a:r>
              <a:rPr lang="fr-FR" sz="5400" b="1" dirty="0" smtClean="0">
                <a:solidFill>
                  <a:srgbClr val="FF0000"/>
                </a:solidFill>
              </a:rPr>
              <a:t>ont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FUTUR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9833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REGARD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ER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8660" y="2288704"/>
            <a:ext cx="604867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regard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regard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regard</a:t>
            </a:r>
            <a:r>
              <a:rPr lang="fr-FR" sz="54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regard</a:t>
            </a:r>
            <a:r>
              <a:rPr lang="fr-FR" sz="54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regard</a:t>
            </a:r>
            <a:r>
              <a:rPr lang="fr-FR" sz="54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regard</a:t>
            </a:r>
            <a:r>
              <a:rPr lang="fr-FR" sz="5400" b="1" dirty="0" smtClean="0">
                <a:solidFill>
                  <a:srgbClr val="FF0000"/>
                </a:solidFill>
              </a:rPr>
              <a:t>aient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IMPARFAIT - 1</a:t>
            </a:r>
            <a:r>
              <a:rPr lang="fr-FR" baseline="30000" dirty="0" smtClean="0"/>
              <a:t>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7084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CHOIS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choisiss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choisiss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choisiss</a:t>
            </a:r>
            <a:r>
              <a:rPr lang="fr-FR" sz="54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choisiss</a:t>
            </a:r>
            <a:r>
              <a:rPr lang="fr-FR" sz="54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choisiss</a:t>
            </a:r>
            <a:r>
              <a:rPr lang="fr-FR" sz="54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choisiss</a:t>
            </a:r>
            <a:r>
              <a:rPr lang="fr-FR" sz="5400" b="1" dirty="0" smtClean="0">
                <a:solidFill>
                  <a:srgbClr val="FF0000"/>
                </a:solidFill>
              </a:rPr>
              <a:t>aient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IMPARFAIT - 2</a:t>
            </a:r>
            <a:r>
              <a:rPr lang="fr-FR" baseline="30000" dirty="0" smtClean="0"/>
              <a:t>ÈME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1873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ÊTRE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j’ét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ét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ét</a:t>
            </a:r>
            <a:r>
              <a:rPr lang="fr-FR" sz="54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ét</a:t>
            </a:r>
            <a:r>
              <a:rPr lang="fr-FR" sz="54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ét</a:t>
            </a:r>
            <a:r>
              <a:rPr lang="fr-FR" sz="54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ét</a:t>
            </a:r>
            <a:r>
              <a:rPr lang="fr-FR" sz="5400" b="1" dirty="0" smtClean="0">
                <a:solidFill>
                  <a:srgbClr val="FF0000"/>
                </a:solidFill>
              </a:rPr>
              <a:t>aient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IMPARFAIT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928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fin</a:t>
            </a:r>
            <a:r>
              <a:rPr lang="fr-FR" sz="54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fin</a:t>
            </a:r>
            <a:r>
              <a:rPr lang="fr-FR" sz="5400" b="1" dirty="0">
                <a:solidFill>
                  <a:srgbClr val="FF0000"/>
                </a:solidFill>
              </a:rPr>
              <a:t>i</a:t>
            </a:r>
            <a:r>
              <a:rPr lang="fr-FR" sz="54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fin</a:t>
            </a:r>
            <a:r>
              <a:rPr lang="fr-FR" sz="5400" b="1" dirty="0" smtClean="0">
                <a:solidFill>
                  <a:srgbClr val="FF0000"/>
                </a:solidFill>
              </a:rPr>
              <a:t>it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fin</a:t>
            </a:r>
            <a:r>
              <a:rPr lang="fr-FR" sz="5400" b="1" dirty="0" smtClean="0">
                <a:solidFill>
                  <a:srgbClr val="FF0000"/>
                </a:solidFill>
              </a:rPr>
              <a:t>issons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fin</a:t>
            </a:r>
            <a:r>
              <a:rPr lang="fr-FR" sz="5400" b="1" dirty="0" smtClean="0">
                <a:solidFill>
                  <a:srgbClr val="FF0000"/>
                </a:solidFill>
              </a:rPr>
              <a:t>issez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fin</a:t>
            </a:r>
            <a:r>
              <a:rPr lang="fr-FR" sz="5400" b="1" dirty="0" smtClean="0">
                <a:solidFill>
                  <a:srgbClr val="FF0000"/>
                </a:solidFill>
              </a:rPr>
              <a:t>issent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PRÉSENT - 2</a:t>
            </a:r>
            <a:r>
              <a:rPr lang="fr-FR" baseline="30000" dirty="0" smtClean="0"/>
              <a:t>ÈME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19210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AVOIR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j’av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av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av</a:t>
            </a:r>
            <a:r>
              <a:rPr lang="fr-FR" sz="54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av</a:t>
            </a:r>
            <a:r>
              <a:rPr lang="fr-FR" sz="54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av</a:t>
            </a:r>
            <a:r>
              <a:rPr lang="fr-FR" sz="54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av</a:t>
            </a:r>
            <a:r>
              <a:rPr lang="fr-FR" sz="5400" b="1" dirty="0" smtClean="0">
                <a:solidFill>
                  <a:srgbClr val="FF0000"/>
                </a:solidFill>
              </a:rPr>
              <a:t>aient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IMPARFAIT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1323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REGARD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ER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8660" y="2288704"/>
            <a:ext cx="604867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regard</a:t>
            </a:r>
            <a:r>
              <a:rPr lang="fr-FR" sz="54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regard</a:t>
            </a:r>
            <a:r>
              <a:rPr lang="fr-FR" sz="54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regard</a:t>
            </a:r>
            <a:r>
              <a:rPr lang="fr-FR" sz="54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regard</a:t>
            </a:r>
            <a:r>
              <a:rPr lang="fr-FR" sz="5400" b="1" dirty="0" smtClean="0">
                <a:solidFill>
                  <a:srgbClr val="FF0000"/>
                </a:solidFill>
              </a:rPr>
              <a:t>âmes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regard</a:t>
            </a:r>
            <a:r>
              <a:rPr lang="fr-FR" sz="5400" b="1" dirty="0" smtClean="0">
                <a:solidFill>
                  <a:srgbClr val="FF0000"/>
                </a:solidFill>
              </a:rPr>
              <a:t>âtes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regard</a:t>
            </a:r>
            <a:r>
              <a:rPr lang="fr-FR" sz="5400" b="1" dirty="0" smtClean="0">
                <a:solidFill>
                  <a:srgbClr val="FF0000"/>
                </a:solidFill>
              </a:rPr>
              <a:t>èrent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PASSÉ SIMPLE - 1</a:t>
            </a:r>
            <a:r>
              <a:rPr lang="fr-FR" baseline="30000" dirty="0" smtClean="0"/>
              <a:t>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7084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CHOIS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chois</a:t>
            </a:r>
            <a:r>
              <a:rPr lang="fr-FR" sz="54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chois</a:t>
            </a:r>
            <a:r>
              <a:rPr lang="fr-FR" sz="54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chois</a:t>
            </a:r>
            <a:r>
              <a:rPr lang="fr-FR" sz="5400" b="1" dirty="0" smtClean="0">
                <a:solidFill>
                  <a:srgbClr val="FF0000"/>
                </a:solidFill>
              </a:rPr>
              <a:t>it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chois</a:t>
            </a:r>
            <a:r>
              <a:rPr lang="fr-FR" sz="5400" b="1" dirty="0" smtClean="0">
                <a:solidFill>
                  <a:srgbClr val="FF0000"/>
                </a:solidFill>
              </a:rPr>
              <a:t>îmes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chois</a:t>
            </a:r>
            <a:r>
              <a:rPr lang="fr-FR" sz="5400" b="1" dirty="0" smtClean="0">
                <a:solidFill>
                  <a:srgbClr val="FF0000"/>
                </a:solidFill>
              </a:rPr>
              <a:t>îtes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chois</a:t>
            </a:r>
            <a:r>
              <a:rPr lang="fr-FR" sz="5400" b="1" dirty="0" smtClean="0">
                <a:solidFill>
                  <a:srgbClr val="FF0000"/>
                </a:solidFill>
              </a:rPr>
              <a:t>irent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PASSÉ SIMPLE - 2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1873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ÊTRE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f</a:t>
            </a:r>
            <a:r>
              <a:rPr lang="fr-FR" sz="54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f</a:t>
            </a:r>
            <a:r>
              <a:rPr lang="fr-FR" sz="54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f</a:t>
            </a:r>
            <a:r>
              <a:rPr lang="fr-FR" sz="5400" b="1" dirty="0" smtClean="0">
                <a:solidFill>
                  <a:srgbClr val="FF0000"/>
                </a:solidFill>
              </a:rPr>
              <a:t>ut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f</a:t>
            </a:r>
            <a:r>
              <a:rPr lang="fr-FR" sz="5400" b="1" dirty="0" smtClean="0">
                <a:solidFill>
                  <a:srgbClr val="FF0000"/>
                </a:solidFill>
              </a:rPr>
              <a:t>ûmes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f</a:t>
            </a:r>
            <a:r>
              <a:rPr lang="fr-FR" sz="5400" b="1" dirty="0" smtClean="0">
                <a:solidFill>
                  <a:srgbClr val="FF0000"/>
                </a:solidFill>
              </a:rPr>
              <a:t>ûtes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f</a:t>
            </a:r>
            <a:r>
              <a:rPr lang="fr-FR" sz="5400" b="1" dirty="0" smtClean="0">
                <a:solidFill>
                  <a:srgbClr val="FF0000"/>
                </a:solidFill>
              </a:rPr>
              <a:t>urent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PASSÉ SIMPLE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9231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AVOIR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j’e</a:t>
            </a:r>
            <a:r>
              <a:rPr lang="fr-FR" sz="54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e</a:t>
            </a:r>
            <a:r>
              <a:rPr lang="fr-FR" sz="54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e</a:t>
            </a:r>
            <a:r>
              <a:rPr lang="fr-FR" sz="5400" b="1" dirty="0" smtClean="0">
                <a:solidFill>
                  <a:srgbClr val="FF0000"/>
                </a:solidFill>
              </a:rPr>
              <a:t>ut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e</a:t>
            </a:r>
            <a:r>
              <a:rPr lang="fr-FR" sz="5400" b="1" dirty="0" smtClean="0">
                <a:solidFill>
                  <a:srgbClr val="FF0000"/>
                </a:solidFill>
              </a:rPr>
              <a:t>ûmes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e</a:t>
            </a:r>
            <a:r>
              <a:rPr lang="fr-FR" sz="5400" b="1" dirty="0" smtClean="0">
                <a:solidFill>
                  <a:srgbClr val="FF0000"/>
                </a:solidFill>
              </a:rPr>
              <a:t>ûtes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e</a:t>
            </a:r>
            <a:r>
              <a:rPr lang="fr-FR" sz="5400" b="1" dirty="0" smtClean="0">
                <a:solidFill>
                  <a:srgbClr val="FF0000"/>
                </a:solidFill>
              </a:rPr>
              <a:t>urent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PASSÉ SIMPLE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72401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REGARD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ER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8660" y="2288704"/>
            <a:ext cx="604867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ai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</a:t>
            </a:r>
            <a:r>
              <a:rPr lang="fr-FR" sz="5400" b="1" dirty="0" smtClean="0">
                <a:solidFill>
                  <a:srgbClr val="FF0000"/>
                </a:solidFill>
              </a:rPr>
              <a:t>a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avons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avez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</a:t>
            </a:r>
            <a:r>
              <a:rPr lang="fr-FR" sz="5400" b="1" dirty="0" smtClean="0">
                <a:solidFill>
                  <a:srgbClr val="FF0000"/>
                </a:solidFill>
              </a:rPr>
              <a:t>ont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PASSÉ COMPOSÉ - 1</a:t>
            </a:r>
            <a:r>
              <a:rPr lang="fr-FR" baseline="30000" dirty="0" smtClean="0"/>
              <a:t>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1752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CHOIS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ai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</a:t>
            </a:r>
            <a:r>
              <a:rPr lang="fr-FR" sz="5400" b="1" dirty="0" smtClean="0">
                <a:solidFill>
                  <a:srgbClr val="FF0000"/>
                </a:solidFill>
              </a:rPr>
              <a:t>a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avons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avez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</a:t>
            </a:r>
            <a:r>
              <a:rPr lang="fr-FR" sz="5400" b="1" dirty="0" smtClean="0">
                <a:solidFill>
                  <a:srgbClr val="FF0000"/>
                </a:solidFill>
              </a:rPr>
              <a:t>ont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800" dirty="0"/>
              <a:t>PASSÉ COMPOSÉ </a:t>
            </a:r>
            <a:r>
              <a:rPr lang="fr-FR" sz="4800" dirty="0" smtClean="0"/>
              <a:t>- 2</a:t>
            </a:r>
            <a:r>
              <a:rPr lang="fr-FR" sz="4800" baseline="30000" dirty="0" smtClean="0"/>
              <a:t>ÈME</a:t>
            </a:r>
            <a:r>
              <a:rPr lang="fr-FR" sz="4800" dirty="0" smtClean="0"/>
              <a:t> 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2257521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ÊTRE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ai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</a:t>
            </a:r>
            <a:r>
              <a:rPr lang="fr-FR" sz="5400" b="1" dirty="0" smtClean="0">
                <a:solidFill>
                  <a:srgbClr val="FF0000"/>
                </a:solidFill>
              </a:rPr>
              <a:t>a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avons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avez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</a:t>
            </a:r>
            <a:r>
              <a:rPr lang="fr-FR" sz="5400" b="1" dirty="0" smtClean="0">
                <a:solidFill>
                  <a:srgbClr val="FF0000"/>
                </a:solidFill>
              </a:rPr>
              <a:t>ont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PASSÉ COMPOSÉ</a:t>
            </a:r>
          </a:p>
        </p:txBody>
      </p:sp>
    </p:spTree>
    <p:extLst>
      <p:ext uri="{BB962C8B-B14F-4D97-AF65-F5344CB8AC3E}">
        <p14:creationId xmlns:p14="http://schemas.microsoft.com/office/powerpoint/2010/main" val="40389611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AVOIR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ai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</a:t>
            </a:r>
            <a:r>
              <a:rPr lang="fr-FR" sz="5400" b="1" dirty="0" smtClean="0">
                <a:solidFill>
                  <a:srgbClr val="FF0000"/>
                </a:solidFill>
              </a:rPr>
              <a:t>a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avons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avez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</a:t>
            </a:r>
            <a:r>
              <a:rPr lang="fr-FR" sz="5400" b="1" dirty="0" smtClean="0">
                <a:solidFill>
                  <a:srgbClr val="FF0000"/>
                </a:solidFill>
              </a:rPr>
              <a:t>ont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PASSÉ COMPOSÉ</a:t>
            </a:r>
          </a:p>
        </p:txBody>
      </p:sp>
    </p:spTree>
    <p:extLst>
      <p:ext uri="{BB962C8B-B14F-4D97-AF65-F5344CB8AC3E}">
        <p14:creationId xmlns:p14="http://schemas.microsoft.com/office/powerpoint/2010/main" val="38368637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REGARD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ER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8660" y="2288704"/>
            <a:ext cx="604867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avais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avais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5400" b="1" dirty="0" smtClean="0">
                <a:solidFill>
                  <a:srgbClr val="FF0000"/>
                </a:solidFill>
              </a:rPr>
              <a:t>avait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avions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aviez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5400" b="1" dirty="0" smtClean="0">
                <a:solidFill>
                  <a:srgbClr val="FF0000"/>
                </a:solidFill>
              </a:rPr>
              <a:t>avaient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400" dirty="0" smtClean="0"/>
              <a:t>PLUS-QUE-PARFAIT - 1</a:t>
            </a:r>
            <a:r>
              <a:rPr lang="fr-FR" sz="4400" baseline="30000" dirty="0" smtClean="0"/>
              <a:t>ER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585471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ÊTRE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</a:t>
            </a:r>
            <a:r>
              <a:rPr lang="fr-FR" sz="5400" b="1" dirty="0" smtClean="0">
                <a:solidFill>
                  <a:srgbClr val="FF0000"/>
                </a:solidFill>
              </a:rPr>
              <a:t>suis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es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</a:t>
            </a:r>
            <a:r>
              <a:rPr lang="fr-FR" sz="5400" b="1" dirty="0" smtClean="0">
                <a:solidFill>
                  <a:srgbClr val="FF0000"/>
                </a:solidFill>
              </a:rPr>
              <a:t>est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sommes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êtes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</a:t>
            </a:r>
            <a:r>
              <a:rPr lang="fr-FR" sz="5400" b="1" dirty="0" smtClean="0">
                <a:solidFill>
                  <a:srgbClr val="FF0000"/>
                </a:solidFill>
              </a:rPr>
              <a:t>sont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800" dirty="0" smtClean="0"/>
              <a:t>PRÉSENT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7395712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CHOIS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avais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avais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</a:t>
            </a:r>
            <a:r>
              <a:rPr lang="fr-FR" sz="5400" b="1" dirty="0" smtClean="0">
                <a:solidFill>
                  <a:srgbClr val="FF0000"/>
                </a:solidFill>
              </a:rPr>
              <a:t>avait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avions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aviez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</a:t>
            </a:r>
            <a:r>
              <a:rPr lang="fr-FR" sz="5400" b="1" dirty="0" smtClean="0">
                <a:solidFill>
                  <a:srgbClr val="FF0000"/>
                </a:solidFill>
              </a:rPr>
              <a:t>avaient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000" dirty="0"/>
              <a:t>PLUS-QUE-PARFAIT </a:t>
            </a:r>
            <a:r>
              <a:rPr lang="fr-FR" sz="4000" dirty="0" smtClean="0"/>
              <a:t>- 2</a:t>
            </a:r>
            <a:r>
              <a:rPr lang="fr-FR" sz="4000" baseline="30000" dirty="0" smtClean="0"/>
              <a:t>ÈME</a:t>
            </a:r>
            <a:r>
              <a:rPr lang="fr-FR" sz="4000" dirty="0" smtClean="0"/>
              <a:t>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4433029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ÊTRE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avais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avais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</a:t>
            </a:r>
            <a:r>
              <a:rPr lang="fr-FR" sz="5400" b="1" dirty="0" smtClean="0">
                <a:solidFill>
                  <a:srgbClr val="FF0000"/>
                </a:solidFill>
              </a:rPr>
              <a:t>avait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avions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aviez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</a:t>
            </a:r>
            <a:r>
              <a:rPr lang="fr-FR" sz="5400" b="1" dirty="0" smtClean="0">
                <a:solidFill>
                  <a:srgbClr val="FF0000"/>
                </a:solidFill>
              </a:rPr>
              <a:t>avaient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PLUS-QUE-PARFAIT</a:t>
            </a:r>
          </a:p>
        </p:txBody>
      </p:sp>
    </p:spTree>
    <p:extLst>
      <p:ext uri="{BB962C8B-B14F-4D97-AF65-F5344CB8AC3E}">
        <p14:creationId xmlns:p14="http://schemas.microsoft.com/office/powerpoint/2010/main" val="3513596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AVOIR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avais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avais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</a:t>
            </a:r>
            <a:r>
              <a:rPr lang="fr-FR" sz="5400" b="1" dirty="0" smtClean="0">
                <a:solidFill>
                  <a:srgbClr val="FF0000"/>
                </a:solidFill>
              </a:rPr>
              <a:t>avait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avions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aviez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</a:t>
            </a:r>
            <a:r>
              <a:rPr lang="fr-FR" sz="5400" b="1" dirty="0" smtClean="0">
                <a:solidFill>
                  <a:srgbClr val="FF0000"/>
                </a:solidFill>
              </a:rPr>
              <a:t>avaient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5400" dirty="0"/>
              <a:t>PLUS-QUE-PARFAIT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01933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REGARD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ER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8660" y="2288704"/>
            <a:ext cx="604867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aurai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auras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5400" b="1" dirty="0" smtClean="0">
                <a:solidFill>
                  <a:srgbClr val="FF0000"/>
                </a:solidFill>
              </a:rPr>
              <a:t>aura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aurons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aurez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5400" b="1" dirty="0" smtClean="0">
                <a:solidFill>
                  <a:srgbClr val="FF0000"/>
                </a:solidFill>
              </a:rPr>
              <a:t>auront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regard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400" dirty="0" smtClean="0"/>
              <a:t>FUTUR ANTÉRIEUR - 1</a:t>
            </a:r>
            <a:r>
              <a:rPr lang="fr-FR" sz="4400" baseline="30000" dirty="0" smtClean="0"/>
              <a:t>ER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9486250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CHOIS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aurai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auras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</a:t>
            </a:r>
            <a:r>
              <a:rPr lang="fr-FR" sz="5400" b="1" dirty="0" smtClean="0">
                <a:solidFill>
                  <a:srgbClr val="FF0000"/>
                </a:solidFill>
              </a:rPr>
              <a:t>aura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aurons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aurez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</a:t>
            </a:r>
            <a:r>
              <a:rPr lang="fr-FR" sz="5400" b="1" dirty="0" smtClean="0">
                <a:solidFill>
                  <a:srgbClr val="FF0000"/>
                </a:solidFill>
              </a:rPr>
              <a:t>auront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chois</a:t>
            </a:r>
            <a:r>
              <a:rPr lang="fr-FR" sz="5400" b="1" dirty="0" smtClean="0">
                <a:solidFill>
                  <a:srgbClr val="FF0000"/>
                </a:solidFill>
              </a:rPr>
              <a:t>i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000" dirty="0"/>
              <a:t>FUTUR ANTÉRIEUR </a:t>
            </a:r>
            <a:r>
              <a:rPr lang="fr-FR" sz="4000" dirty="0" smtClean="0"/>
              <a:t>- 2</a:t>
            </a:r>
            <a:r>
              <a:rPr lang="fr-FR" sz="4000" baseline="30000" dirty="0" smtClean="0"/>
              <a:t>ÈME</a:t>
            </a:r>
            <a:r>
              <a:rPr lang="fr-FR" sz="4000" dirty="0" smtClean="0"/>
              <a:t>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93537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ÊTRE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aurai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auras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</a:t>
            </a:r>
            <a:r>
              <a:rPr lang="fr-FR" sz="5400" b="1" dirty="0" smtClean="0">
                <a:solidFill>
                  <a:srgbClr val="FF0000"/>
                </a:solidFill>
              </a:rPr>
              <a:t>aura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aurons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aurez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</a:t>
            </a:r>
            <a:r>
              <a:rPr lang="fr-FR" sz="5400" b="1" dirty="0" smtClean="0">
                <a:solidFill>
                  <a:srgbClr val="FF0000"/>
                </a:solidFill>
              </a:rPr>
              <a:t>auront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ét</a:t>
            </a:r>
            <a:r>
              <a:rPr lang="fr-FR" sz="5400" b="1" dirty="0" smtClean="0">
                <a:solidFill>
                  <a:srgbClr val="FF0000"/>
                </a:solidFill>
              </a:rPr>
              <a:t>é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5400" dirty="0"/>
              <a:t>FUTUR ANTÉRIEUR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90254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AVOIR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6632" y="2288704"/>
            <a:ext cx="65527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aurai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auras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</a:t>
            </a:r>
            <a:r>
              <a:rPr lang="fr-FR" sz="5400" b="1" dirty="0" smtClean="0">
                <a:solidFill>
                  <a:srgbClr val="FF0000"/>
                </a:solidFill>
              </a:rPr>
              <a:t>aura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5400" b="1" dirty="0" smtClean="0">
                <a:solidFill>
                  <a:srgbClr val="FF0000"/>
                </a:solidFill>
              </a:rPr>
              <a:t>aurons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5400" b="1" dirty="0" smtClean="0">
                <a:solidFill>
                  <a:srgbClr val="FF0000"/>
                </a:solidFill>
              </a:rPr>
              <a:t>aurez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</a:t>
            </a:r>
            <a:r>
              <a:rPr lang="fr-FR" sz="5400" b="1" dirty="0" smtClean="0">
                <a:solidFill>
                  <a:srgbClr val="FF0000"/>
                </a:solidFill>
              </a:rPr>
              <a:t>auront</a:t>
            </a: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fr-FR" sz="5400" b="1" dirty="0" smtClean="0">
                <a:solidFill>
                  <a:srgbClr val="FF0000"/>
                </a:solidFill>
              </a:rPr>
              <a:t>u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5400" dirty="0"/>
              <a:t>FUTUR ANTÉRIEUR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989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AVOIR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54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54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</a:t>
            </a:r>
            <a:r>
              <a:rPr lang="fr-FR" sz="54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av</a:t>
            </a:r>
            <a:r>
              <a:rPr lang="fr-FR" sz="54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av</a:t>
            </a:r>
            <a:r>
              <a:rPr lang="fr-FR" sz="54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</a:t>
            </a:r>
            <a:r>
              <a:rPr lang="fr-FR" sz="5400" b="1" dirty="0" smtClean="0">
                <a:solidFill>
                  <a:srgbClr val="FF0000"/>
                </a:solidFill>
              </a:rPr>
              <a:t>ont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800" dirty="0" smtClean="0"/>
              <a:t>PRÉSENT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342824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MARCH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ER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5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march</a:t>
            </a:r>
            <a:r>
              <a:rPr lang="fr-FR" sz="5400" b="1" dirty="0" smtClean="0">
                <a:solidFill>
                  <a:srgbClr val="FF0000"/>
                </a:solidFill>
              </a:rPr>
              <a:t>e</a:t>
            </a:r>
          </a:p>
          <a:p>
            <a:pPr>
              <a:lnSpc>
                <a:spcPct val="150000"/>
              </a:lnSpc>
            </a:pPr>
            <a:endParaRPr lang="fr-FR" sz="5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march</a:t>
            </a:r>
            <a:r>
              <a:rPr lang="fr-FR" sz="54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march</a:t>
            </a:r>
            <a:r>
              <a:rPr lang="fr-FR" sz="5400" b="1" dirty="0" smtClean="0">
                <a:solidFill>
                  <a:srgbClr val="FF0000"/>
                </a:solidFill>
              </a:rPr>
              <a:t>ez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400" dirty="0"/>
              <a:t>IMPÉRATIF </a:t>
            </a:r>
            <a:r>
              <a:rPr lang="fr-FR" sz="4400" dirty="0" smtClean="0"/>
              <a:t>PRÉSENT - 1</a:t>
            </a:r>
            <a:r>
              <a:rPr lang="fr-FR" sz="4400" baseline="30000" dirty="0" smtClean="0"/>
              <a:t>ER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679604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5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</a:t>
            </a:r>
            <a:r>
              <a:rPr lang="fr-FR" sz="54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endParaRPr lang="fr-FR" sz="5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</a:t>
            </a:r>
            <a:r>
              <a:rPr lang="fr-FR" sz="5400" b="1" dirty="0" smtClean="0">
                <a:solidFill>
                  <a:srgbClr val="FF0000"/>
                </a:solidFill>
              </a:rPr>
              <a:t>issons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</a:t>
            </a:r>
            <a:r>
              <a:rPr lang="fr-FR" sz="5400" b="1" dirty="0" smtClean="0">
                <a:solidFill>
                  <a:srgbClr val="FF0000"/>
                </a:solidFill>
              </a:rPr>
              <a:t>issez</a:t>
            </a:r>
          </a:p>
          <a:p>
            <a:pPr>
              <a:lnSpc>
                <a:spcPct val="150000"/>
              </a:lnSpc>
            </a:pPr>
            <a:endParaRPr lang="fr-FR" sz="5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000" dirty="0"/>
              <a:t>IMPÉRATIF </a:t>
            </a:r>
            <a:r>
              <a:rPr lang="fr-FR" sz="4000" dirty="0" smtClean="0"/>
              <a:t>PRÉSENT - 2</a:t>
            </a:r>
            <a:r>
              <a:rPr lang="fr-FR" sz="4000" baseline="30000" dirty="0" smtClean="0"/>
              <a:t>ÈME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138229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ÊTRE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5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soi</a:t>
            </a:r>
            <a:r>
              <a:rPr lang="fr-FR" sz="54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endParaRPr lang="fr-FR" sz="5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soy</a:t>
            </a:r>
            <a:r>
              <a:rPr lang="fr-FR" sz="54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soy</a:t>
            </a:r>
            <a:r>
              <a:rPr lang="fr-FR" sz="54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endParaRPr lang="fr-FR" sz="5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800" dirty="0"/>
              <a:t>IMPÉRATIF PRÉSENT</a:t>
            </a:r>
          </a:p>
        </p:txBody>
      </p:sp>
    </p:spTree>
    <p:extLst>
      <p:ext uri="{BB962C8B-B14F-4D97-AF65-F5344CB8AC3E}">
        <p14:creationId xmlns:p14="http://schemas.microsoft.com/office/powerpoint/2010/main" val="2281452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AVOIR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56428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5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</a:t>
            </a:r>
            <a:r>
              <a:rPr lang="fr-FR" sz="5400" b="1" dirty="0" smtClean="0">
                <a:solidFill>
                  <a:srgbClr val="FF0000"/>
                </a:solidFill>
              </a:rPr>
              <a:t>e</a:t>
            </a:r>
          </a:p>
          <a:p>
            <a:pPr>
              <a:lnSpc>
                <a:spcPct val="150000"/>
              </a:lnSpc>
            </a:pPr>
            <a:endParaRPr lang="fr-FR" sz="5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ay</a:t>
            </a:r>
            <a:r>
              <a:rPr lang="fr-FR" sz="54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ay</a:t>
            </a:r>
            <a:r>
              <a:rPr lang="fr-FR" sz="54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endParaRPr lang="fr-FR" sz="5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800" dirty="0" smtClean="0"/>
              <a:t>IMPÉRATIF PRÉSENT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951922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424608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PARL</a:t>
            </a:r>
            <a:r>
              <a:rPr lang="fr-FR" sz="60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75000"/>
                      <a:lumOff val="25000"/>
                    </a:schemeClr>
                  </a:solidFill>
                </a:uFill>
              </a:rPr>
              <a:t>ER</a:t>
            </a:r>
            <a:endParaRPr lang="fr-FR" sz="60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6859" y="2288704"/>
            <a:ext cx="5950493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parler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parler</a:t>
            </a:r>
            <a:r>
              <a:rPr lang="fr-FR" sz="54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parler</a:t>
            </a:r>
            <a:r>
              <a:rPr lang="fr-FR" sz="54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parler</a:t>
            </a:r>
            <a:r>
              <a:rPr lang="fr-FR" sz="54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parler</a:t>
            </a:r>
            <a:r>
              <a:rPr lang="fr-FR" sz="54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parler</a:t>
            </a:r>
            <a:r>
              <a:rPr lang="fr-FR" sz="5400" b="1" dirty="0" smtClean="0">
                <a:solidFill>
                  <a:srgbClr val="FF0000"/>
                </a:solidFill>
              </a:rPr>
              <a:t>aient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3600" dirty="0" smtClean="0"/>
              <a:t>CONDITIONNEL PRÉSENT  - 1</a:t>
            </a:r>
            <a:r>
              <a:rPr lang="fr-FR" sz="3600" baseline="30000" dirty="0" smtClean="0"/>
              <a:t>ER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1922820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758</Words>
  <Application>Microsoft Office PowerPoint</Application>
  <PresentationFormat>Format A4 (210 x 297 mm)</PresentationFormat>
  <Paragraphs>284</Paragraphs>
  <Slides>36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32</cp:revision>
  <dcterms:created xsi:type="dcterms:W3CDTF">2013-04-12T15:20:21Z</dcterms:created>
  <dcterms:modified xsi:type="dcterms:W3CDTF">2017-04-01T14:49:40Z</dcterms:modified>
</cp:coreProperties>
</file>