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91" r:id="rId2"/>
    <p:sldId id="292" r:id="rId3"/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906000" cy="6858000" type="A4"/>
  <p:notesSz cx="10017125" cy="688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25" d="100"/>
          <a:sy n="125" d="100"/>
        </p:scale>
        <p:origin x="-900" y="50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78" d="100"/>
          <a:sy n="178" d="100"/>
        </p:scale>
        <p:origin x="-1182" y="-90"/>
      </p:cViewPr>
      <p:guideLst>
        <p:guide orient="horz" pos="2168"/>
        <p:guide pos="3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342354" cy="344410"/>
          </a:xfrm>
          <a:prstGeom prst="rect">
            <a:avLst/>
          </a:prstGeom>
        </p:spPr>
        <p:txBody>
          <a:bodyPr vert="horz" lIns="133862" tIns="66932" rIns="133862" bIns="66932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74785" y="4"/>
            <a:ext cx="4338933" cy="344410"/>
          </a:xfrm>
          <a:prstGeom prst="rect">
            <a:avLst/>
          </a:prstGeom>
        </p:spPr>
        <p:txBody>
          <a:bodyPr vert="horz" lIns="133862" tIns="66932" rIns="133862" bIns="66932" rtlCol="0"/>
          <a:lstStyle>
            <a:lvl1pPr algn="r">
              <a:defRPr sz="1700"/>
            </a:lvl1pPr>
          </a:lstStyle>
          <a:p>
            <a:fld id="{1EC1F250-61A0-4617-8CF4-7C6E47026F68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37409"/>
            <a:ext cx="4342354" cy="344410"/>
          </a:xfrm>
          <a:prstGeom prst="rect">
            <a:avLst/>
          </a:prstGeom>
        </p:spPr>
        <p:txBody>
          <a:bodyPr vert="horz" lIns="133862" tIns="66932" rIns="133862" bIns="66932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74785" y="6537409"/>
            <a:ext cx="4338933" cy="344410"/>
          </a:xfrm>
          <a:prstGeom prst="rect">
            <a:avLst/>
          </a:prstGeom>
        </p:spPr>
        <p:txBody>
          <a:bodyPr vert="horz" lIns="133862" tIns="66932" rIns="133862" bIns="66932" rtlCol="0" anchor="b"/>
          <a:lstStyle>
            <a:lvl1pPr algn="r">
              <a:defRPr sz="1700"/>
            </a:lvl1pPr>
          </a:lstStyle>
          <a:p>
            <a:fld id="{BE5FB5FA-C205-4369-8D66-331A7B6AB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241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9" y="6"/>
            <a:ext cx="4342350" cy="344873"/>
          </a:xfrm>
          <a:prstGeom prst="rect">
            <a:avLst/>
          </a:prstGeom>
        </p:spPr>
        <p:txBody>
          <a:bodyPr vert="horz" lIns="199084" tIns="99540" rIns="199084" bIns="99540" rtlCol="0"/>
          <a:lstStyle>
            <a:lvl1pPr algn="l">
              <a:defRPr sz="2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4785" y="6"/>
            <a:ext cx="4338933" cy="344873"/>
          </a:xfrm>
          <a:prstGeom prst="rect">
            <a:avLst/>
          </a:prstGeom>
        </p:spPr>
        <p:txBody>
          <a:bodyPr vert="horz" lIns="199084" tIns="99540" rIns="199084" bIns="99540" rtlCol="0"/>
          <a:lstStyle>
            <a:lvl1pPr algn="r">
              <a:defRPr sz="2700"/>
            </a:lvl1pPr>
          </a:lstStyle>
          <a:p>
            <a:fld id="{BD307BD0-A7F5-4ED3-A5B2-E35B987E99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15938"/>
            <a:ext cx="3730625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99084" tIns="99540" rIns="199084" bIns="9954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037" y="3269264"/>
            <a:ext cx="8015067" cy="3096827"/>
          </a:xfrm>
          <a:prstGeom prst="rect">
            <a:avLst/>
          </a:prstGeom>
        </p:spPr>
        <p:txBody>
          <a:bodyPr vert="horz" lIns="199084" tIns="99540" rIns="199084" bIns="9954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9" y="6538530"/>
            <a:ext cx="4342350" cy="344873"/>
          </a:xfrm>
          <a:prstGeom prst="rect">
            <a:avLst/>
          </a:prstGeom>
        </p:spPr>
        <p:txBody>
          <a:bodyPr vert="horz" lIns="199084" tIns="99540" rIns="199084" bIns="99540" rtlCol="0" anchor="b"/>
          <a:lstStyle>
            <a:lvl1pPr algn="l">
              <a:defRPr sz="2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4785" y="6538530"/>
            <a:ext cx="4338933" cy="344873"/>
          </a:xfrm>
          <a:prstGeom prst="rect">
            <a:avLst/>
          </a:prstGeom>
        </p:spPr>
        <p:txBody>
          <a:bodyPr vert="horz" lIns="199084" tIns="99540" rIns="199084" bIns="99540" rtlCol="0" anchor="b"/>
          <a:lstStyle>
            <a:lvl1pPr algn="r">
              <a:defRPr sz="2700"/>
            </a:lvl1pPr>
          </a:lstStyle>
          <a:p>
            <a:fld id="{7D28C365-9A47-4B9B-AD13-67914DD686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43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8C365-9A47-4B9B-AD13-67914DD68604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20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59377" y="44623"/>
            <a:ext cx="9790167" cy="6712437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 userDrawn="1"/>
        </p:nvCxnSpPr>
        <p:spPr>
          <a:xfrm>
            <a:off x="2072680" y="2189158"/>
            <a:ext cx="0" cy="390413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 userDrawn="1"/>
        </p:nvCxnSpPr>
        <p:spPr>
          <a:xfrm>
            <a:off x="4016896" y="2189158"/>
            <a:ext cx="0" cy="390413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 userDrawn="1"/>
        </p:nvCxnSpPr>
        <p:spPr>
          <a:xfrm>
            <a:off x="5889104" y="2189158"/>
            <a:ext cx="0" cy="390413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 userDrawn="1"/>
        </p:nvCxnSpPr>
        <p:spPr>
          <a:xfrm>
            <a:off x="7833320" y="2189158"/>
            <a:ext cx="0" cy="3904138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e 3"/>
          <p:cNvGrpSpPr/>
          <p:nvPr userDrawn="1"/>
        </p:nvGrpSpPr>
        <p:grpSpPr>
          <a:xfrm>
            <a:off x="560512" y="6084912"/>
            <a:ext cx="1008112" cy="368424"/>
            <a:chOff x="568896" y="6021288"/>
            <a:chExt cx="1008112" cy="368424"/>
          </a:xfrm>
        </p:grpSpPr>
        <p:grpSp>
          <p:nvGrpSpPr>
            <p:cNvPr id="3" name="Groupe 2"/>
            <p:cNvGrpSpPr/>
            <p:nvPr userDrawn="1"/>
          </p:nvGrpSpPr>
          <p:grpSpPr>
            <a:xfrm>
              <a:off x="568896" y="6021288"/>
              <a:ext cx="1008112" cy="144016"/>
              <a:chOff x="416496" y="6093296"/>
              <a:chExt cx="1008112" cy="144016"/>
            </a:xfrm>
          </p:grpSpPr>
          <p:sp>
            <p:nvSpPr>
              <p:cNvPr id="2" name="Ellipse 1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Ellipse 12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5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" name="Groupe 16"/>
            <p:cNvGrpSpPr/>
            <p:nvPr userDrawn="1"/>
          </p:nvGrpSpPr>
          <p:grpSpPr>
            <a:xfrm>
              <a:off x="568896" y="6245696"/>
              <a:ext cx="1008112" cy="144016"/>
              <a:chOff x="416496" y="6093296"/>
              <a:chExt cx="1008112" cy="144016"/>
            </a:xfrm>
          </p:grpSpPr>
          <p:sp>
            <p:nvSpPr>
              <p:cNvPr id="18" name="Ellipse 17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Ellipse 18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Ellipse 20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Ellipse 21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Ellipse 22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7" name="Groupe 26"/>
          <p:cNvGrpSpPr/>
          <p:nvPr userDrawn="1"/>
        </p:nvGrpSpPr>
        <p:grpSpPr>
          <a:xfrm>
            <a:off x="2523314" y="6093296"/>
            <a:ext cx="1008112" cy="368424"/>
            <a:chOff x="568896" y="6021288"/>
            <a:chExt cx="1008112" cy="368424"/>
          </a:xfrm>
        </p:grpSpPr>
        <p:grpSp>
          <p:nvGrpSpPr>
            <p:cNvPr id="28" name="Groupe 27"/>
            <p:cNvGrpSpPr/>
            <p:nvPr userDrawn="1"/>
          </p:nvGrpSpPr>
          <p:grpSpPr>
            <a:xfrm>
              <a:off x="568896" y="6021288"/>
              <a:ext cx="1008112" cy="144016"/>
              <a:chOff x="416496" y="6093296"/>
              <a:chExt cx="1008112" cy="144016"/>
            </a:xfrm>
          </p:grpSpPr>
          <p:sp>
            <p:nvSpPr>
              <p:cNvPr id="35" name="Ellipse 34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Ellipse 35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Ellipse 36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Ellipse 37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Ellipse 38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" name="Groupe 28"/>
            <p:cNvGrpSpPr/>
            <p:nvPr userDrawn="1"/>
          </p:nvGrpSpPr>
          <p:grpSpPr>
            <a:xfrm>
              <a:off x="568896" y="6245696"/>
              <a:ext cx="1008112" cy="144016"/>
              <a:chOff x="416496" y="6093296"/>
              <a:chExt cx="1008112" cy="144016"/>
            </a:xfrm>
          </p:grpSpPr>
          <p:sp>
            <p:nvSpPr>
              <p:cNvPr id="30" name="Ellipse 29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Ellipse 30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Ellipse 31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Ellipse 32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Ellipse 33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0" name="Groupe 39"/>
          <p:cNvGrpSpPr/>
          <p:nvPr userDrawn="1"/>
        </p:nvGrpSpPr>
        <p:grpSpPr>
          <a:xfrm>
            <a:off x="4450404" y="6084912"/>
            <a:ext cx="1008112" cy="368424"/>
            <a:chOff x="568896" y="6021288"/>
            <a:chExt cx="1008112" cy="368424"/>
          </a:xfrm>
        </p:grpSpPr>
        <p:grpSp>
          <p:nvGrpSpPr>
            <p:cNvPr id="41" name="Groupe 40"/>
            <p:cNvGrpSpPr/>
            <p:nvPr userDrawn="1"/>
          </p:nvGrpSpPr>
          <p:grpSpPr>
            <a:xfrm>
              <a:off x="568896" y="6021288"/>
              <a:ext cx="1008112" cy="144016"/>
              <a:chOff x="416496" y="6093296"/>
              <a:chExt cx="1008112" cy="144016"/>
            </a:xfrm>
          </p:grpSpPr>
          <p:sp>
            <p:nvSpPr>
              <p:cNvPr id="48" name="Ellipse 47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Ellipse 48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Ellipse 49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Ellipse 50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Ellipse 51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2" name="Groupe 41"/>
            <p:cNvGrpSpPr/>
            <p:nvPr userDrawn="1"/>
          </p:nvGrpSpPr>
          <p:grpSpPr>
            <a:xfrm>
              <a:off x="568896" y="6245696"/>
              <a:ext cx="1008112" cy="144016"/>
              <a:chOff x="416496" y="6093296"/>
              <a:chExt cx="1008112" cy="144016"/>
            </a:xfrm>
          </p:grpSpPr>
          <p:sp>
            <p:nvSpPr>
              <p:cNvPr id="43" name="Ellipse 42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Ellipse 43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Ellipse 44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Ellipse 45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Ellipse 46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53" name="Groupe 52"/>
          <p:cNvGrpSpPr/>
          <p:nvPr userDrawn="1"/>
        </p:nvGrpSpPr>
        <p:grpSpPr>
          <a:xfrm>
            <a:off x="6393160" y="6084912"/>
            <a:ext cx="1008112" cy="368424"/>
            <a:chOff x="568896" y="6021288"/>
            <a:chExt cx="1008112" cy="368424"/>
          </a:xfrm>
        </p:grpSpPr>
        <p:grpSp>
          <p:nvGrpSpPr>
            <p:cNvPr id="54" name="Groupe 53"/>
            <p:cNvGrpSpPr/>
            <p:nvPr userDrawn="1"/>
          </p:nvGrpSpPr>
          <p:grpSpPr>
            <a:xfrm>
              <a:off x="568896" y="6021288"/>
              <a:ext cx="1008112" cy="144016"/>
              <a:chOff x="416496" y="6093296"/>
              <a:chExt cx="1008112" cy="144016"/>
            </a:xfrm>
          </p:grpSpPr>
          <p:sp>
            <p:nvSpPr>
              <p:cNvPr id="61" name="Ellipse 60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Ellipse 61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Ellipse 62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Ellipse 63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Ellipse 64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5" name="Groupe 54"/>
            <p:cNvGrpSpPr/>
            <p:nvPr userDrawn="1"/>
          </p:nvGrpSpPr>
          <p:grpSpPr>
            <a:xfrm>
              <a:off x="568896" y="6245696"/>
              <a:ext cx="1008112" cy="144016"/>
              <a:chOff x="416496" y="6093296"/>
              <a:chExt cx="1008112" cy="144016"/>
            </a:xfrm>
          </p:grpSpPr>
          <p:sp>
            <p:nvSpPr>
              <p:cNvPr id="56" name="Ellipse 55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Ellipse 56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Ellipse 57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" name="Ellipse 58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Ellipse 59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66" name="Groupe 65"/>
          <p:cNvGrpSpPr/>
          <p:nvPr userDrawn="1"/>
        </p:nvGrpSpPr>
        <p:grpSpPr>
          <a:xfrm>
            <a:off x="8337376" y="6084912"/>
            <a:ext cx="1008112" cy="368424"/>
            <a:chOff x="568896" y="6021288"/>
            <a:chExt cx="1008112" cy="368424"/>
          </a:xfrm>
        </p:grpSpPr>
        <p:grpSp>
          <p:nvGrpSpPr>
            <p:cNvPr id="67" name="Groupe 66"/>
            <p:cNvGrpSpPr/>
            <p:nvPr userDrawn="1"/>
          </p:nvGrpSpPr>
          <p:grpSpPr>
            <a:xfrm>
              <a:off x="568896" y="6021288"/>
              <a:ext cx="1008112" cy="144016"/>
              <a:chOff x="416496" y="6093296"/>
              <a:chExt cx="1008112" cy="144016"/>
            </a:xfrm>
          </p:grpSpPr>
          <p:sp>
            <p:nvSpPr>
              <p:cNvPr id="74" name="Ellipse 73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" name="Ellipse 74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" name="Ellipse 76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" name="Ellipse 77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8" name="Groupe 67"/>
            <p:cNvGrpSpPr/>
            <p:nvPr userDrawn="1"/>
          </p:nvGrpSpPr>
          <p:grpSpPr>
            <a:xfrm>
              <a:off x="568896" y="6245696"/>
              <a:ext cx="1008112" cy="144016"/>
              <a:chOff x="416496" y="6093296"/>
              <a:chExt cx="1008112" cy="144016"/>
            </a:xfrm>
          </p:grpSpPr>
          <p:sp>
            <p:nvSpPr>
              <p:cNvPr id="69" name="Ellipse 68"/>
              <p:cNvSpPr/>
              <p:nvPr userDrawn="1"/>
            </p:nvSpPr>
            <p:spPr>
              <a:xfrm>
                <a:off x="416496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/>
              <p:cNvSpPr/>
              <p:nvPr userDrawn="1"/>
            </p:nvSpPr>
            <p:spPr>
              <a:xfrm>
                <a:off x="632520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Ellipse 70"/>
              <p:cNvSpPr/>
              <p:nvPr userDrawn="1"/>
            </p:nvSpPr>
            <p:spPr>
              <a:xfrm>
                <a:off x="848544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Ellipse 71"/>
              <p:cNvSpPr/>
              <p:nvPr userDrawn="1"/>
            </p:nvSpPr>
            <p:spPr>
              <a:xfrm>
                <a:off x="1064568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" name="Ellipse 72"/>
              <p:cNvSpPr/>
              <p:nvPr userDrawn="1"/>
            </p:nvSpPr>
            <p:spPr>
              <a:xfrm>
                <a:off x="1280592" y="609329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79" name="Larme 78"/>
          <p:cNvSpPr/>
          <p:nvPr userDrawn="1"/>
        </p:nvSpPr>
        <p:spPr>
          <a:xfrm>
            <a:off x="2072680" y="620688"/>
            <a:ext cx="6192688" cy="1296144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Le</a:t>
            </a:r>
            <a:r>
              <a:rPr lang="fr-FR" sz="28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 trésor des mots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80" name="Image 7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36" y="385831"/>
            <a:ext cx="1902028" cy="150503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81" name="Image 2"/>
          <p:cNvPicPr>
            <a:picLocks noChangeAspect="1" noChangeArrowheads="1"/>
          </p:cNvPicPr>
          <p:nvPr userDrawn="1"/>
        </p:nvPicPr>
        <p:blipFill rotWithShape="1">
          <a:blip r:embed="rId3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4" r="13661"/>
          <a:stretch/>
        </p:blipFill>
        <p:spPr bwMode="auto">
          <a:xfrm>
            <a:off x="9269386" y="1028539"/>
            <a:ext cx="504056" cy="480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llipse 8"/>
          <p:cNvSpPr/>
          <p:nvPr userDrawn="1"/>
        </p:nvSpPr>
        <p:spPr>
          <a:xfrm>
            <a:off x="8121352" y="764704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8133525" y="884970"/>
            <a:ext cx="1079500" cy="1008062"/>
          </a:xfrm>
        </p:spPr>
        <p:txBody>
          <a:bodyPr>
            <a:normAutofit/>
          </a:bodyPr>
          <a:lstStyle>
            <a:lvl1pPr marL="0" indent="0" algn="ctr">
              <a:buNone/>
              <a:defRPr sz="4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defRPr>
            </a:lvl1pPr>
          </a:lstStyle>
          <a:p>
            <a:pPr lvl="0"/>
            <a:r>
              <a:rPr lang="fr-FR" dirty="0" smtClean="0"/>
              <a:t>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121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08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521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59377" y="20239"/>
            <a:ext cx="9790167" cy="6624737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 userDrawn="1"/>
        </p:nvSpPr>
        <p:spPr>
          <a:xfrm>
            <a:off x="8536437" y="6663409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5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21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91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48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14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33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48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95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3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4617E-7C33-4A16-A0D9-B93B8F62284D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E19C7-A0BE-4372-B2D6-8C25BA139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52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2"/>
          <p:cNvPicPr>
            <a:picLocks noChangeAspect="1" noChangeArrowheads="1"/>
          </p:cNvPicPr>
          <p:nvPr/>
        </p:nvPicPr>
        <p:blipFill rotWithShape="1"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4" r="13661"/>
          <a:stretch/>
        </p:blipFill>
        <p:spPr bwMode="auto">
          <a:xfrm>
            <a:off x="344488" y="4141120"/>
            <a:ext cx="2160240" cy="205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Gaëlle\AppData\Local\Microsoft\Windows\Temporary Internet Files\Content.IE5\U3WZQ3ZN\MC900441706[1]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984" y="332656"/>
            <a:ext cx="48006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072680" y="2578711"/>
            <a:ext cx="66967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L</a:t>
            </a:r>
            <a:r>
              <a:rPr lang="fr-FR" sz="8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e</a:t>
            </a:r>
            <a:r>
              <a:rPr lang="fr-FR" sz="80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 </a:t>
            </a:r>
            <a:r>
              <a:rPr lang="fr-FR" sz="8000" baseline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t</a:t>
            </a:r>
            <a:r>
              <a:rPr lang="fr-FR" sz="8000" baseline="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r</a:t>
            </a:r>
            <a:r>
              <a:rPr lang="fr-FR" sz="8000" baseline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é</a:t>
            </a:r>
            <a:r>
              <a:rPr lang="fr-FR" sz="8000" baseline="0" dirty="0" smtClean="0">
                <a:solidFill>
                  <a:srgbClr val="F6D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s</a:t>
            </a:r>
            <a:r>
              <a:rPr lang="fr-FR" sz="8000" baseline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o</a:t>
            </a:r>
            <a:r>
              <a:rPr lang="fr-FR" sz="8000" baseline="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r</a:t>
            </a:r>
            <a:r>
              <a:rPr lang="fr-FR" sz="80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 </a:t>
            </a:r>
            <a:r>
              <a:rPr lang="fr-FR" sz="8000" baseline="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d</a:t>
            </a:r>
            <a:r>
              <a:rPr lang="fr-FR" sz="8000" baseline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e</a:t>
            </a:r>
            <a:r>
              <a:rPr lang="fr-FR" sz="8000" baseline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s</a:t>
            </a:r>
            <a:r>
              <a:rPr lang="fr-FR" sz="80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 </a:t>
            </a:r>
            <a:r>
              <a:rPr lang="fr-FR" sz="8000" baseline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m</a:t>
            </a:r>
            <a:r>
              <a:rPr lang="fr-FR" sz="8000" baseline="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o</a:t>
            </a:r>
            <a:r>
              <a:rPr lang="fr-FR" sz="8000" baseline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t</a:t>
            </a:r>
            <a:r>
              <a:rPr lang="fr-FR" sz="8000" baseline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s</a:t>
            </a:r>
            <a:endParaRPr lang="fr-FR" sz="8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336" y="1994269"/>
            <a:ext cx="2438405" cy="304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9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8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607204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BÉB</a:t>
                      </a:r>
                      <a:r>
                        <a:rPr lang="fr-FR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L’</a:t>
                      </a:r>
                      <a:r>
                        <a:rPr lang="fr-FR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É</a:t>
                      </a:r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COLE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CHAT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QUI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QUE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bébé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l’école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chat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qui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que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bébé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l’école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chat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040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57155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FILLE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GARÇON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LAPIN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LAIT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fille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garçon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lapin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lait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fille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garçon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lapin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du lait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581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156418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HIER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CHOCOLAT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OUI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hier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chocolat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oui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hier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du chocolat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oui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565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11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473485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RIEN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CHIEN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EST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ELLE EST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MAIS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rien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chien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est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elle est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rien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chien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 est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elle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est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non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mais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59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12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289337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 L’EAU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DEPUIS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FÊTE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BIEN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 l’eau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depuis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fête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bien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 l’eau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depuis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fête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bien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44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13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98346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SOIR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MATIN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MIDI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BEAU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  <a:r>
                        <a:rPr lang="fr-FR" sz="28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OISEAU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soir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matin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midi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oiseau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soir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matin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midi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oiseau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571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14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475601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 FAIT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 VU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COPAIN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CLASSE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MAIN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 fait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 vu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copain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classe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main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j’ai fait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j’ai vu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copain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classe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main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973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15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232372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CHAPEAU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BONNE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FLEUR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GÂTEAU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A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ELLE 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chapeau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bonne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fleur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gâteau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a</a:t>
                      </a:r>
                    </a:p>
                    <a:p>
                      <a:pPr algn="ctr"/>
                      <a:r>
                        <a:rPr lang="fr-FR" sz="3200" smtClean="0">
                          <a:solidFill>
                            <a:schemeClr val="tx1"/>
                          </a:solidFill>
                          <a:latin typeface="+mj-lt"/>
                        </a:rPr>
                        <a:t>elle </a:t>
                      </a:r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chapeau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bonne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fleur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gâteau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 a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elle a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514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16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1652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MOIS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CHAMBRE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L’ANNÉE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DEMAIN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MES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mois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chambre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l’année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demain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mois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chambre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l’année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demain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51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17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244141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NID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TERRE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ARBRE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PLUS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TU AS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nid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terre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arbre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plus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tu 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nid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terre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arbre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plus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tu as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398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59377" y="44623"/>
            <a:ext cx="9790167" cy="6712437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00472" y="2625874"/>
            <a:ext cx="9433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mandine" pitchFamily="2" charset="0"/>
              </a:rPr>
              <a:t>Dans ce </a:t>
            </a:r>
            <a:r>
              <a:rPr lang="fr-FR" sz="2400" dirty="0" smtClean="0">
                <a:latin typeface="Amandine" pitchFamily="2" charset="0"/>
              </a:rPr>
              <a:t>fichier se </a:t>
            </a:r>
            <a:r>
              <a:rPr lang="fr-FR" sz="2400" dirty="0">
                <a:latin typeface="Amandine" pitchFamily="2" charset="0"/>
              </a:rPr>
              <a:t>trouvent tous les mots les plus fréquents de la langue française que votre enfant sera amené à connaître par cœur, tout au long de l’année. Chaque semaine, des mots nouveaux seront à apprendre. L’objectif étant d’acquérir un stock de mots courants. Votre enfant doit </a:t>
            </a:r>
            <a:r>
              <a:rPr lang="fr-FR" sz="2400" dirty="0" smtClean="0">
                <a:latin typeface="Amandine" pitchFamily="2" charset="0"/>
              </a:rPr>
              <a:t>s’entraîner petit à petit </a:t>
            </a:r>
            <a:r>
              <a:rPr lang="fr-FR" sz="2400" dirty="0">
                <a:latin typeface="Amandine" pitchFamily="2" charset="0"/>
              </a:rPr>
              <a:t>à les </a:t>
            </a:r>
            <a:r>
              <a:rPr lang="fr-FR" sz="2400" dirty="0" smtClean="0">
                <a:latin typeface="Amandine" pitchFamily="2" charset="0"/>
              </a:rPr>
              <a:t>lire très </a:t>
            </a:r>
            <a:r>
              <a:rPr lang="fr-FR" sz="2400" dirty="0">
                <a:latin typeface="Amandine" pitchFamily="2" charset="0"/>
              </a:rPr>
              <a:t>vite, sans avoir à passer par le déchiffrage. Faites-lui lire ces mots au hasard, très vite, dites-lui un mot qu’il doit vous montrer sur la page, faites-lui écrire plusieurs fois</a:t>
            </a:r>
            <a:r>
              <a:rPr lang="fr-FR" sz="2400" dirty="0" smtClean="0">
                <a:latin typeface="Amandine" pitchFamily="2" charset="0"/>
              </a:rPr>
              <a:t>.</a:t>
            </a:r>
          </a:p>
          <a:p>
            <a:pPr algn="just"/>
            <a:r>
              <a:rPr lang="fr-FR" sz="2400" dirty="0" smtClean="0">
                <a:latin typeface="Amandine" pitchFamily="2" charset="0"/>
              </a:rPr>
              <a:t>Les petits ronds présents en-dessous de chaque mot pourront être coloriés à chaque fois que votre enfant l’aura correctement écrit à la maison.</a:t>
            </a:r>
            <a:endParaRPr lang="fr-FR" sz="2400" dirty="0">
              <a:latin typeface="Amandine" pitchFamily="2" charset="0"/>
            </a:endParaRPr>
          </a:p>
        </p:txBody>
      </p:sp>
      <p:sp>
        <p:nvSpPr>
          <p:cNvPr id="7" name="Larme 6"/>
          <p:cNvSpPr/>
          <p:nvPr/>
        </p:nvSpPr>
        <p:spPr>
          <a:xfrm>
            <a:off x="2072680" y="620688"/>
            <a:ext cx="6192688" cy="1296144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Le</a:t>
            </a:r>
            <a:r>
              <a:rPr lang="fr-FR" sz="28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 trésor des mots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36" y="385831"/>
            <a:ext cx="1902028" cy="150503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8" name="Image 2"/>
          <p:cNvPicPr>
            <a:picLocks noChangeAspect="1" noChangeArrowheads="1"/>
          </p:cNvPicPr>
          <p:nvPr/>
        </p:nvPicPr>
        <p:blipFill rotWithShape="1"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4" r="13661"/>
          <a:stretch/>
        </p:blipFill>
        <p:spPr bwMode="auto">
          <a:xfrm>
            <a:off x="8553400" y="788319"/>
            <a:ext cx="1008112" cy="96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033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18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2914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VILLE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PUIS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PEUR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ENCORE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SOUS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ville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puis 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la peur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encore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sous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ville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puis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peur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encore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sous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890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19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98803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L’IMAGE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BALLE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PAIN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LIT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l’image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balle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pain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lit</a:t>
                      </a:r>
                      <a:endParaRPr lang="fr-FR" sz="32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l’image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balle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chaud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chaude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du pain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lit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258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20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222533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ILS ONT</a:t>
                      </a:r>
                    </a:p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ELLES ONT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ENSUITE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GROSSE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ÉLÈVE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ils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ont</a:t>
                      </a:r>
                    </a:p>
                    <a:p>
                      <a:pPr algn="ctr"/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elles ont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ensuite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grosse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élève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ils ont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elles ont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ensuite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gros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grosse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froid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froide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élève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01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21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284305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PORTE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Y AVAIT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SAC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ENFIN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porte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y avait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os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sac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enfin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porte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y avait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os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sac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enfin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67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22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06706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POMME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POIRE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CAFÉ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BOUCHE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SUCRE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pomme</a:t>
                      </a:r>
                      <a:endParaRPr lang="fr-FR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poire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café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bouche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du sucre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pomme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poire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du café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bouche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du sucre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722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23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362696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TARTINE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CONFITURE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SOUPE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POULE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MARCHÉ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tartine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confiture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soupe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poule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marché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tartine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confiture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soupe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poule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marché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102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24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314748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RUE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VOITURE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ROUTE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ROBE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ÉTÉ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rue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voiture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route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robe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été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rue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voiture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route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robe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été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977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25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169191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CAVE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MONDE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 ALL</a:t>
                      </a:r>
                      <a:r>
                        <a:rPr lang="fr-F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 SUIS ALLÉ</a:t>
                      </a:r>
                      <a:r>
                        <a:rPr lang="fr-FR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</a:t>
                      </a:r>
                      <a:endParaRPr lang="fr-FR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DATE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JOURNAL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cave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monde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 allé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</a:t>
                      </a:r>
                      <a:r>
                        <a:rPr lang="fr-FR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suis allée</a:t>
                      </a:r>
                      <a:endParaRPr lang="fr-FR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date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journal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cave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monde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je suis allé</a:t>
                      </a:r>
                    </a:p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je suis allée</a:t>
                      </a:r>
                      <a:endParaRPr lang="fr-FR" sz="24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date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journal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743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26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736872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ANIMAL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VACHE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CHEVAL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MOUTON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 REGARDÉ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animal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vache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cheval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mouton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 regardé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animal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vache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cheval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mouton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j’ai regardé</a:t>
                      </a:r>
                      <a:endParaRPr lang="fr-FR" sz="28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852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27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327192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BRANCHE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CHEMIN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ARMOIRE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CHAMBRE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LIVRE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branche</a:t>
                      </a:r>
                      <a:endParaRPr lang="fr-FR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chemin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armoire</a:t>
                      </a:r>
                      <a:endParaRPr lang="fr-FR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</a:t>
                      </a:r>
                      <a:r>
                        <a:rPr lang="fr-FR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chambre</a:t>
                      </a:r>
                      <a:endParaRPr lang="fr-FR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livre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branche</a:t>
                      </a:r>
                      <a:endParaRPr lang="fr-FR" sz="28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chemin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armoire</a:t>
                      </a:r>
                      <a:endParaRPr lang="fr-FR" sz="28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chambre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livre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275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62600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DEUX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TROIS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QUATRE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CINQ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deux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trois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quatre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cinq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deux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trois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quatre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cinq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1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28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92835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JARDIN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NICHE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CAGE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ORANGE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JAUNE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jardin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niche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cage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orange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jaune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jardin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niche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cage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orange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jaune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3705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29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12904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VERT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VERTE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BLANC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BLANCHE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BLEU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BLEUE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vert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verte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froide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chaude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blanc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blanche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bleu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bleue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vert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verte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froid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froide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chaud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chaude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blanc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blanche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bleu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bleue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0470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30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86507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ROUGE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GRIS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GRISE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GROSSE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AUTRE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TABLE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rouge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gris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grise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grosse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autre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table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rouge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gris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grise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gros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grosse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autre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table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7656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31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58923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COPINE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VISAGE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FEU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PLUME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SABLE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une copine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visage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feu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plume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sable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une copine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visage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feu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plume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sable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61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32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91136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DESSINE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NOUS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AVONS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VOUS AVEZ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AN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FRANCE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dessine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nous avon</a:t>
                      </a:r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vous avez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an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France</a:t>
                      </a:r>
                      <a:endParaRPr lang="fr-FR" sz="32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je dessine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nous avons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vous avez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un an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France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19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88200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AVEC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POUR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DANS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SUR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ALORS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avec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pour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dans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sur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alors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avec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pour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dans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sur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alors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06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3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38524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LUNDI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MARDI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JOUR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SEMAINE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C’EST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lundi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mardi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 jour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semaine</a:t>
                      </a:r>
                      <a:endParaRPr lang="fr-FR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c’est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lundi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mardi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le jour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semaine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c’est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87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064973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JEUDI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VENDREDI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MOI 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AUSSI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jeudi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vendredi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moi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aussi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j’ai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jeudi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vendredi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moi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aussi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j’ai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58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5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32689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SAMEDI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MERCREDI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PETIT</a:t>
                      </a:r>
                    </a:p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PETITE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NOIR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ROSE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samedi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mercredi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petit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petite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noir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rose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samedi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mercredi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petit</a:t>
                      </a:r>
                    </a:p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petite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noir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rose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575304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DIMANCHE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MALADE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BELLE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SAGE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PAPA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dimanche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malade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belle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papa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dimanche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malade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belle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sage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papa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14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7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202527"/>
              </p:ext>
            </p:extLst>
          </p:nvPr>
        </p:nvGraphicFramePr>
        <p:xfrm>
          <a:off x="200472" y="2276872"/>
          <a:ext cx="950505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MAMAN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TÊTE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Y 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TON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maman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tête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il y a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</a:t>
                      </a:r>
                      <a:endParaRPr lang="fr-FR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maman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la tête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il y a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je suis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ton</a:t>
                      </a:r>
                      <a:endParaRPr lang="fr-FR" sz="32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1516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990</Words>
  <Application>Microsoft Office PowerPoint</Application>
  <PresentationFormat>Format A4 (210 x 297 mm)</PresentationFormat>
  <Paragraphs>565</Paragraphs>
  <Slides>34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21</cp:revision>
  <cp:lastPrinted>2012-06-15T15:17:51Z</cp:lastPrinted>
  <dcterms:created xsi:type="dcterms:W3CDTF">2012-06-15T12:43:17Z</dcterms:created>
  <dcterms:modified xsi:type="dcterms:W3CDTF">2017-03-01T17:05:01Z</dcterms:modified>
</cp:coreProperties>
</file>