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906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88" autoAdjust="0"/>
  </p:normalViewPr>
  <p:slideViewPr>
    <p:cSldViewPr>
      <p:cViewPr>
        <p:scale>
          <a:sx n="100" d="100"/>
          <a:sy n="100" d="100"/>
        </p:scale>
        <p:origin x="-2844" y="-96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061BA-6F37-4D7F-9CB2-1B9B8617991D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9A3EF-4A2D-4866-9851-F38003FE08C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22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598AD8-379D-45C4-914F-7D58DD7DE3C0}" type="datetimeFigureOut">
              <a:rPr lang="fr-FR" smtClean="0"/>
              <a:t>01/03/2017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746DF7-5BF7-4B0D-9102-1594DC3267D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8520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6DF7-5BF7-4B0D-9102-1594DC3267D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334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6DF7-5BF7-4B0D-9102-1594DC3267D2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334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6DF7-5BF7-4B0D-9102-1594DC3267D2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334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6DF7-5BF7-4B0D-9102-1594DC3267D2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334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46DF7-5BF7-4B0D-9102-1594DC3267D2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633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D3F1B82E-0696-4BEF-8707-6E3F4F3A79AE}" type="datetime1">
              <a:rPr lang="fr-FR" smtClean="0"/>
              <a:t>01/03/2017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282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3C25B106-1A9D-4F00-B985-BFCD852D96A1}" type="datetime1">
              <a:rPr lang="fr-FR" smtClean="0"/>
              <a:t>01/03/2017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7513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C3D4C508-31AA-425B-A7AF-CE78BF7B51E9}" type="datetime1">
              <a:rPr lang="fr-FR" smtClean="0"/>
              <a:t>01/03/2017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9857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A855A00-067C-4967-B2AF-122610D33A17}" type="datetime1">
              <a:rPr lang="fr-FR" smtClean="0"/>
              <a:t>01/03/2017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5043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C5B7997-388E-4F77-B68D-C8AA32F01268}" type="datetime1">
              <a:rPr lang="fr-FR" smtClean="0"/>
              <a:t>01/03/2017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879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CC0C6B2-35C8-42DC-B0D5-A8FA81D1CAE5}" type="datetime1">
              <a:rPr lang="fr-FR" smtClean="0"/>
              <a:t>01/03/2017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299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A44E27EC-6681-466B-BC6E-014F4B27D6EA}" type="datetime1">
              <a:rPr lang="fr-FR" smtClean="0"/>
              <a:t>01/03/2017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138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4F4DF8DD-AA9A-4797-8F09-ADFAF67041B9}" type="datetime1">
              <a:rPr lang="fr-FR" smtClean="0"/>
              <a:t>01/03/2017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59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31C5F25-2D29-4665-8C46-804DBD47471A}" type="datetime1">
              <a:rPr lang="fr-FR" smtClean="0"/>
              <a:t>01/03/2017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3534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687B797E-E13A-4359-8411-824903A91246}" type="datetime1">
              <a:rPr lang="fr-FR" smtClean="0"/>
              <a:t>01/03/2017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735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AFAC8B3A-96DF-484E-894D-BBE96266A089}" type="datetime1">
              <a:rPr lang="fr-FR" smtClean="0"/>
              <a:t>01/03/2017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/>
          <a:lstStyle/>
          <a:p>
            <a:fld id="{75428694-BE6D-431D-8946-8C25D9A6B8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104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16200000">
            <a:off x="-1038461" y="8635490"/>
            <a:ext cx="23101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bg1">
                    <a:lumMod val="75000"/>
                  </a:schemeClr>
                </a:solidFill>
              </a:rPr>
              <a:t>http://</a:t>
            </a:r>
            <a:r>
              <a:rPr lang="fr-FR" sz="900" dirty="0" smtClean="0">
                <a:solidFill>
                  <a:schemeClr val="bg1">
                    <a:lumMod val="75000"/>
                  </a:schemeClr>
                </a:solidFill>
              </a:rPr>
              <a:t>www.mysticlolly.fr</a:t>
            </a:r>
            <a:endParaRPr lang="fr-FR" sz="9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8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tmp"/><Relationship Id="rId3" Type="http://schemas.openxmlformats.org/officeDocument/2006/relationships/image" Target="../media/image2.jpe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tmp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6.tmp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6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tmp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260648" y="488504"/>
            <a:ext cx="0" cy="9417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ndir un rectangle avec un coin diagonal 3"/>
          <p:cNvSpPr/>
          <p:nvPr/>
        </p:nvSpPr>
        <p:spPr>
          <a:xfrm>
            <a:off x="116632" y="63216"/>
            <a:ext cx="6624736" cy="720080"/>
          </a:xfrm>
          <a:prstGeom prst="round2Diag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Gaëlle\Desktop\Images - Tribu des Préhisto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296">
            <a:off x="475066" y="65794"/>
            <a:ext cx="672594" cy="85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56792" y="471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La tribu des Préhistos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6792" y="4164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ere Castor" pitchFamily="2" charset="0"/>
              </a:rPr>
              <a:t>Françoise </a:t>
            </a:r>
            <a:r>
              <a:rPr lang="fr-FR" sz="1400" dirty="0" err="1" smtClean="0">
                <a:latin typeface="Pere Castor" pitchFamily="2" charset="0"/>
              </a:rPr>
              <a:t>Demars</a:t>
            </a:r>
            <a:r>
              <a:rPr lang="fr-FR" sz="1400" dirty="0" smtClean="0">
                <a:latin typeface="Pere Castor" pitchFamily="2" charset="0"/>
              </a:rPr>
              <a:t>, illustrations de Samuel </a:t>
            </a:r>
            <a:r>
              <a:rPr lang="fr-FR" sz="1400" dirty="0" err="1" smtClean="0">
                <a:latin typeface="Pere Castor" pitchFamily="2" charset="0"/>
              </a:rPr>
              <a:t>Ribeyron</a:t>
            </a:r>
            <a:endParaRPr lang="fr-FR" sz="1400" dirty="0">
              <a:latin typeface="Pere Castor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97152" y="488504"/>
            <a:ext cx="1750076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Littérature/Lecture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</a:rPr>
              <a:t>Découverte du livre</a:t>
            </a:r>
            <a:endParaRPr lang="fr-FR" sz="11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42614" y="119943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8660" y="1136576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Numérote chaque partie du livre avec la bonne légende.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06" y="1559470"/>
            <a:ext cx="847722" cy="107822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874" y="1563892"/>
            <a:ext cx="788539" cy="10752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76" y="1562418"/>
            <a:ext cx="818177" cy="107823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294" y="1562418"/>
            <a:ext cx="848983" cy="1075281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Ellipse 17"/>
          <p:cNvSpPr/>
          <p:nvPr/>
        </p:nvSpPr>
        <p:spPr>
          <a:xfrm>
            <a:off x="1620453" y="2453316"/>
            <a:ext cx="374664" cy="3746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2836835" y="2453316"/>
            <a:ext cx="374664" cy="3746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4062432" y="2450367"/>
            <a:ext cx="374664" cy="3746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5296811" y="2453316"/>
            <a:ext cx="374664" cy="37466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ash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1354890" y="292762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latin typeface="+mj-lt"/>
              </a:rPr>
              <a:t>1 –</a:t>
            </a:r>
            <a:r>
              <a:rPr lang="fr-FR" sz="1200" dirty="0" smtClean="0">
                <a:latin typeface="+mj-lt"/>
              </a:rPr>
              <a:t> Première de couverture</a:t>
            </a:r>
          </a:p>
          <a:p>
            <a:r>
              <a:rPr lang="fr-FR" sz="1200" b="1" i="1" dirty="0" smtClean="0">
                <a:latin typeface="+mj-lt"/>
              </a:rPr>
              <a:t>2 –</a:t>
            </a:r>
            <a:r>
              <a:rPr lang="fr-FR" sz="1200" dirty="0" smtClean="0">
                <a:latin typeface="+mj-lt"/>
              </a:rPr>
              <a:t> Page de titre</a:t>
            </a:r>
            <a:endParaRPr lang="fr-FR" sz="1200" dirty="0">
              <a:latin typeface="+mj-lt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3623141" y="2927622"/>
            <a:ext cx="2398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/>
              <a:t>3</a:t>
            </a:r>
            <a:r>
              <a:rPr lang="fr-FR" sz="1200" b="1" i="1" dirty="0" smtClean="0"/>
              <a:t> –</a:t>
            </a:r>
            <a:r>
              <a:rPr lang="fr-FR" sz="1200" dirty="0" smtClean="0"/>
              <a:t> Table des matières</a:t>
            </a:r>
          </a:p>
          <a:p>
            <a:r>
              <a:rPr lang="fr-FR" sz="1200" b="1" i="1" dirty="0"/>
              <a:t>4</a:t>
            </a:r>
            <a:r>
              <a:rPr lang="fr-FR" sz="1200" b="1" i="1" dirty="0" smtClean="0"/>
              <a:t> –</a:t>
            </a:r>
            <a:r>
              <a:rPr lang="fr-FR" sz="1200" dirty="0" smtClean="0"/>
              <a:t> Quatrième de couverture</a:t>
            </a:r>
            <a:endParaRPr lang="fr-FR" sz="1200" dirty="0"/>
          </a:p>
        </p:txBody>
      </p:sp>
      <p:sp>
        <p:nvSpPr>
          <p:cNvPr id="27" name="ZoneTexte 26"/>
          <p:cNvSpPr txBox="1"/>
          <p:nvPr/>
        </p:nvSpPr>
        <p:spPr>
          <a:xfrm>
            <a:off x="439180" y="3582531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Recopie le titre des trois histoires du livre.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20" name="Image 19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23205"/>
          <a:stretch/>
        </p:blipFill>
        <p:spPr>
          <a:xfrm>
            <a:off x="500254" y="3951863"/>
            <a:ext cx="5957742" cy="1505193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859097" y="3951863"/>
            <a:ext cx="48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ooper Std Black" pitchFamily="18" charset="0"/>
              </a:rPr>
              <a:t>1 :</a:t>
            </a:r>
            <a:endParaRPr lang="fr-FR" dirty="0">
              <a:latin typeface="Cooper Std Black" pitchFamily="18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59097" y="4465647"/>
            <a:ext cx="48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oper Std Black" pitchFamily="18" charset="0"/>
              </a:rPr>
              <a:t>2</a:t>
            </a:r>
            <a:r>
              <a:rPr lang="fr-FR" dirty="0" smtClean="0">
                <a:latin typeface="Cooper Std Black" pitchFamily="18" charset="0"/>
              </a:rPr>
              <a:t> :</a:t>
            </a:r>
            <a:endParaRPr lang="fr-FR" dirty="0">
              <a:latin typeface="Cooper Std Black" pitchFamily="18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859097" y="4954595"/>
            <a:ext cx="481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Cooper Std Black" pitchFamily="18" charset="0"/>
              </a:rPr>
              <a:t>3</a:t>
            </a:r>
            <a:r>
              <a:rPr lang="fr-FR" dirty="0" smtClean="0">
                <a:latin typeface="Cooper Std Black" pitchFamily="18" charset="0"/>
              </a:rPr>
              <a:t> :</a:t>
            </a:r>
            <a:endParaRPr lang="fr-FR" dirty="0">
              <a:latin typeface="Cooper Std Black" pitchFamily="18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167170" y="3645385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36" name="Rectangle à coins arrondis 35"/>
          <p:cNvSpPr/>
          <p:nvPr/>
        </p:nvSpPr>
        <p:spPr>
          <a:xfrm>
            <a:off x="167170" y="5889242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3</a:t>
            </a:r>
            <a:endParaRPr lang="fr-FR" sz="14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39180" y="5826388"/>
            <a:ext cx="318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Complète la fiche d’identité du livre.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500254" y="6348890"/>
            <a:ext cx="294777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Cooper Std Black" pitchFamily="18" charset="0"/>
              </a:rPr>
              <a:t>Titre :</a:t>
            </a:r>
          </a:p>
          <a:p>
            <a:endParaRPr lang="fr-FR" sz="1200" dirty="0" smtClean="0">
              <a:latin typeface="Cooper Std Black" pitchFamily="18" charset="0"/>
            </a:endParaRPr>
          </a:p>
          <a:p>
            <a:endParaRPr lang="fr-FR" sz="1200" dirty="0" smtClean="0">
              <a:latin typeface="Cooper Std Black" pitchFamily="18" charset="0"/>
            </a:endParaRPr>
          </a:p>
          <a:p>
            <a:r>
              <a:rPr lang="fr-FR" sz="1200" dirty="0" smtClean="0">
                <a:latin typeface="Cooper Std Black" pitchFamily="18" charset="0"/>
              </a:rPr>
              <a:t>Auteur :</a:t>
            </a:r>
          </a:p>
          <a:p>
            <a:endParaRPr lang="fr-FR" sz="1200" dirty="0" smtClean="0">
              <a:latin typeface="Cooper Std Black" pitchFamily="18" charset="0"/>
            </a:endParaRPr>
          </a:p>
          <a:p>
            <a:endParaRPr lang="fr-FR" sz="1200" dirty="0" smtClean="0">
              <a:latin typeface="Cooper Std Black" pitchFamily="18" charset="0"/>
            </a:endParaRPr>
          </a:p>
          <a:p>
            <a:r>
              <a:rPr lang="fr-FR" sz="1200" dirty="0" smtClean="0">
                <a:latin typeface="Cooper Std Black" pitchFamily="18" charset="0"/>
              </a:rPr>
              <a:t>Illustrateur :</a:t>
            </a:r>
          </a:p>
          <a:p>
            <a:endParaRPr lang="fr-FR" sz="1200" dirty="0" smtClean="0">
              <a:latin typeface="Cooper Std Black" pitchFamily="18" charset="0"/>
            </a:endParaRPr>
          </a:p>
          <a:p>
            <a:endParaRPr lang="fr-FR" sz="1200" dirty="0" smtClean="0">
              <a:latin typeface="Cooper Std Black" pitchFamily="18" charset="0"/>
            </a:endParaRPr>
          </a:p>
          <a:p>
            <a:r>
              <a:rPr lang="fr-FR" sz="1200" dirty="0" smtClean="0">
                <a:latin typeface="Cooper Std Black" pitchFamily="18" charset="0"/>
              </a:rPr>
              <a:t>Editeur :</a:t>
            </a:r>
          </a:p>
          <a:p>
            <a:endParaRPr lang="fr-FR" sz="1200" dirty="0" smtClean="0">
              <a:latin typeface="Cooper Std Black" pitchFamily="18" charset="0"/>
            </a:endParaRPr>
          </a:p>
          <a:p>
            <a:endParaRPr lang="fr-FR" sz="1200" dirty="0" smtClean="0">
              <a:latin typeface="Cooper Std Black" pitchFamily="18" charset="0"/>
            </a:endParaRPr>
          </a:p>
          <a:p>
            <a:r>
              <a:rPr lang="fr-FR" sz="1200" dirty="0" smtClean="0">
                <a:latin typeface="Cooper Std Black" pitchFamily="18" charset="0"/>
              </a:rPr>
              <a:t>Collection :</a:t>
            </a:r>
          </a:p>
          <a:p>
            <a:endParaRPr lang="fr-FR" sz="1200" dirty="0">
              <a:latin typeface="Cooper Std Black" pitchFamily="18" charset="0"/>
            </a:endParaRPr>
          </a:p>
          <a:p>
            <a:endParaRPr lang="fr-FR" dirty="0">
              <a:latin typeface="Pere Castor" pitchFamily="2" charset="0"/>
            </a:endParaRPr>
          </a:p>
        </p:txBody>
      </p:sp>
      <p:pic>
        <p:nvPicPr>
          <p:cNvPr id="43" name="Image 42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44682" r="40791" b="46644"/>
          <a:stretch/>
        </p:blipFill>
        <p:spPr>
          <a:xfrm rot="10800000">
            <a:off x="600256" y="6575043"/>
            <a:ext cx="2847772" cy="360833"/>
          </a:xfrm>
          <a:prstGeom prst="rect">
            <a:avLst/>
          </a:prstGeom>
        </p:spPr>
      </p:pic>
      <p:pic>
        <p:nvPicPr>
          <p:cNvPr id="44" name="Image 43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44682" r="40791" b="46644"/>
          <a:stretch/>
        </p:blipFill>
        <p:spPr>
          <a:xfrm rot="10800000">
            <a:off x="582212" y="7131125"/>
            <a:ext cx="2847772" cy="360833"/>
          </a:xfrm>
          <a:prstGeom prst="rect">
            <a:avLst/>
          </a:prstGeom>
        </p:spPr>
      </p:pic>
      <p:pic>
        <p:nvPicPr>
          <p:cNvPr id="45" name="Image 44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44682" r="40791" b="46644"/>
          <a:stretch/>
        </p:blipFill>
        <p:spPr>
          <a:xfrm rot="10800000">
            <a:off x="582212" y="7697803"/>
            <a:ext cx="2847772" cy="360833"/>
          </a:xfrm>
          <a:prstGeom prst="rect">
            <a:avLst/>
          </a:prstGeom>
        </p:spPr>
      </p:pic>
      <p:pic>
        <p:nvPicPr>
          <p:cNvPr id="46" name="Image 45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44682" r="40791" b="46644"/>
          <a:stretch/>
        </p:blipFill>
        <p:spPr>
          <a:xfrm rot="10800000">
            <a:off x="607274" y="8274660"/>
            <a:ext cx="2847772" cy="360833"/>
          </a:xfrm>
          <a:prstGeom prst="rect">
            <a:avLst/>
          </a:prstGeom>
        </p:spPr>
      </p:pic>
      <p:pic>
        <p:nvPicPr>
          <p:cNvPr id="47" name="Image 46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44682" r="40791" b="46644"/>
          <a:stretch/>
        </p:blipFill>
        <p:spPr>
          <a:xfrm rot="10800000">
            <a:off x="600256" y="8778716"/>
            <a:ext cx="2847772" cy="360833"/>
          </a:xfrm>
          <a:prstGeom prst="rect">
            <a:avLst/>
          </a:prstGeom>
        </p:spPr>
      </p:pic>
      <p:pic>
        <p:nvPicPr>
          <p:cNvPr id="51" name="Image 5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982" y="6081907"/>
            <a:ext cx="2754765" cy="350382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39525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260648" y="488504"/>
            <a:ext cx="0" cy="9417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ndir un rectangle avec un coin diagonal 3"/>
          <p:cNvSpPr/>
          <p:nvPr/>
        </p:nvSpPr>
        <p:spPr>
          <a:xfrm>
            <a:off x="116632" y="63216"/>
            <a:ext cx="6624736" cy="720080"/>
          </a:xfrm>
          <a:prstGeom prst="round2Diag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Gaëlle\Desktop\Images - Tribu des Préhisto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296">
            <a:off x="475066" y="65794"/>
            <a:ext cx="672594" cy="85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56792" y="471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La tribu des Préhistos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6792" y="4164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ere Castor" pitchFamily="2" charset="0"/>
              </a:rPr>
              <a:t>Françoise </a:t>
            </a:r>
            <a:r>
              <a:rPr lang="fr-FR" sz="1400" dirty="0" err="1" smtClean="0">
                <a:latin typeface="Pere Castor" pitchFamily="2" charset="0"/>
              </a:rPr>
              <a:t>Demars</a:t>
            </a:r>
            <a:r>
              <a:rPr lang="fr-FR" sz="1400" dirty="0" smtClean="0">
                <a:latin typeface="Pere Castor" pitchFamily="2" charset="0"/>
              </a:rPr>
              <a:t>, illustrations de Samuel </a:t>
            </a:r>
            <a:r>
              <a:rPr lang="fr-FR" sz="1400" dirty="0" err="1" smtClean="0">
                <a:latin typeface="Pere Castor" pitchFamily="2" charset="0"/>
              </a:rPr>
              <a:t>Ribeyron</a:t>
            </a:r>
            <a:endParaRPr lang="fr-FR" sz="1400" dirty="0">
              <a:latin typeface="Pere Castor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97152" y="488504"/>
            <a:ext cx="1750076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Littérature/Lecture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</a:rPr>
              <a:t>Découverte du livre</a:t>
            </a:r>
            <a:endParaRPr lang="fr-FR" sz="11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42614" y="119943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8660" y="1136576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Qui sont les personnages représentés sur la couverture ?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439180" y="3582531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Quelle histoire te parait la plus intéressante. Explique pourquoi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20" name="Image 19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23205"/>
          <a:stretch/>
        </p:blipFill>
        <p:spPr>
          <a:xfrm>
            <a:off x="500254" y="3951863"/>
            <a:ext cx="5957742" cy="1505193"/>
          </a:xfrm>
          <a:prstGeom prst="rect">
            <a:avLst/>
          </a:prstGeom>
        </p:spPr>
      </p:pic>
      <p:sp>
        <p:nvSpPr>
          <p:cNvPr id="35" name="Rectangle à coins arrondis 34"/>
          <p:cNvSpPr/>
          <p:nvPr/>
        </p:nvSpPr>
        <p:spPr>
          <a:xfrm>
            <a:off x="167170" y="3645385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333" y="1443054"/>
            <a:ext cx="2409302" cy="1975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Image 50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61128" r="57969" b="28449"/>
          <a:stretch/>
        </p:blipFill>
        <p:spPr>
          <a:xfrm rot="10800000">
            <a:off x="455990" y="2213849"/>
            <a:ext cx="1540997" cy="433536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Image 51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61128" r="57969" b="28449"/>
          <a:stretch/>
        </p:blipFill>
        <p:spPr>
          <a:xfrm rot="10800000">
            <a:off x="4916999" y="1542657"/>
            <a:ext cx="1540997" cy="433536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Image 52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0" t="61128" r="57969" b="28449"/>
          <a:stretch/>
        </p:blipFill>
        <p:spPr>
          <a:xfrm rot="10800000">
            <a:off x="4916999" y="2864768"/>
            <a:ext cx="1540997" cy="433536"/>
          </a:xfrm>
          <a:prstGeom prst="round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41" name="Connecteur droit avec flèche 40"/>
          <p:cNvCxnSpPr>
            <a:stCxn id="51" idx="1"/>
          </p:cNvCxnSpPr>
          <p:nvPr/>
        </p:nvCxnSpPr>
        <p:spPr>
          <a:xfrm>
            <a:off x="1996987" y="2430617"/>
            <a:ext cx="567917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52" idx="3"/>
          </p:cNvCxnSpPr>
          <p:nvPr/>
        </p:nvCxnSpPr>
        <p:spPr>
          <a:xfrm flipH="1">
            <a:off x="3519010" y="1759425"/>
            <a:ext cx="1397989" cy="38526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avec flèche 55"/>
          <p:cNvCxnSpPr>
            <a:stCxn id="53" idx="3"/>
          </p:cNvCxnSpPr>
          <p:nvPr/>
        </p:nvCxnSpPr>
        <p:spPr>
          <a:xfrm flipH="1" flipV="1">
            <a:off x="4365104" y="2792760"/>
            <a:ext cx="551895" cy="2887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435" y="4902188"/>
            <a:ext cx="1518747" cy="59012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" name="ZoneTexte 61"/>
          <p:cNvSpPr txBox="1"/>
          <p:nvPr/>
        </p:nvSpPr>
        <p:spPr>
          <a:xfrm>
            <a:off x="413656" y="5908665"/>
            <a:ext cx="3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Dessine la maison des Préhistos.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141646" y="5971519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3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cxnSp>
        <p:nvCxnSpPr>
          <p:cNvPr id="59" name="Connecteur droit 58"/>
          <p:cNvCxnSpPr/>
          <p:nvPr/>
        </p:nvCxnSpPr>
        <p:spPr>
          <a:xfrm>
            <a:off x="3576768" y="5908665"/>
            <a:ext cx="25524" cy="399733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ZoneTexte 65"/>
          <p:cNvSpPr txBox="1"/>
          <p:nvPr/>
        </p:nvSpPr>
        <p:spPr>
          <a:xfrm>
            <a:off x="3728799" y="5931772"/>
            <a:ext cx="3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Réponds aux questions suivantes.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67" name="Rectangle à coins arrondis 66"/>
          <p:cNvSpPr/>
          <p:nvPr/>
        </p:nvSpPr>
        <p:spPr>
          <a:xfrm>
            <a:off x="3470783" y="5978608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4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60" name="Carré corné 59"/>
          <p:cNvSpPr/>
          <p:nvPr/>
        </p:nvSpPr>
        <p:spPr>
          <a:xfrm>
            <a:off x="439180" y="6301104"/>
            <a:ext cx="2917812" cy="3404424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3645024" y="6321152"/>
            <a:ext cx="3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Combien de personnes composent la tribu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70" name="Image 69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37807" r="40791" b="46644"/>
          <a:stretch/>
        </p:blipFill>
        <p:spPr>
          <a:xfrm rot="10800000">
            <a:off x="3750205" y="6690483"/>
            <a:ext cx="2847772" cy="646817"/>
          </a:xfrm>
          <a:prstGeom prst="rect">
            <a:avLst/>
          </a:prstGeom>
        </p:spPr>
      </p:pic>
      <p:sp>
        <p:nvSpPr>
          <p:cNvPr id="71" name="ZoneTexte 70"/>
          <p:cNvSpPr txBox="1"/>
          <p:nvPr/>
        </p:nvSpPr>
        <p:spPr>
          <a:xfrm>
            <a:off x="3645024" y="7417961"/>
            <a:ext cx="3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Comment les Préhistos s’habillent-ils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72" name="Image 71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37807" r="40791" b="46644"/>
          <a:stretch/>
        </p:blipFill>
        <p:spPr>
          <a:xfrm rot="10800000">
            <a:off x="3750205" y="7787292"/>
            <a:ext cx="2847772" cy="646817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3645024" y="8636169"/>
            <a:ext cx="3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Avec quoi chassent les Préhistos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74" name="Image 73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37807" r="40791" b="46644"/>
          <a:stretch/>
        </p:blipFill>
        <p:spPr>
          <a:xfrm rot="10800000">
            <a:off x="3750205" y="9005500"/>
            <a:ext cx="2847772" cy="64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9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260648" y="488504"/>
            <a:ext cx="0" cy="9417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ndir un rectangle avec un coin diagonal 3"/>
          <p:cNvSpPr/>
          <p:nvPr/>
        </p:nvSpPr>
        <p:spPr>
          <a:xfrm>
            <a:off x="116632" y="63216"/>
            <a:ext cx="6624736" cy="720080"/>
          </a:xfrm>
          <a:prstGeom prst="round2Diag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Gaëlle\Desktop\Images - Tribu des Préhisto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296">
            <a:off x="475066" y="65794"/>
            <a:ext cx="672594" cy="85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56792" y="471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La tribu des Préhistos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6792" y="4164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ere Castor" pitchFamily="2" charset="0"/>
              </a:rPr>
              <a:t>Françoise </a:t>
            </a:r>
            <a:r>
              <a:rPr lang="fr-FR" sz="1400" dirty="0" err="1" smtClean="0">
                <a:latin typeface="Pere Castor" pitchFamily="2" charset="0"/>
              </a:rPr>
              <a:t>Demars</a:t>
            </a:r>
            <a:r>
              <a:rPr lang="fr-FR" sz="1400" dirty="0" smtClean="0">
                <a:latin typeface="Pere Castor" pitchFamily="2" charset="0"/>
              </a:rPr>
              <a:t>, illustrations de Samuel </a:t>
            </a:r>
            <a:r>
              <a:rPr lang="fr-FR" sz="1400" dirty="0" err="1" smtClean="0">
                <a:latin typeface="Pere Castor" pitchFamily="2" charset="0"/>
              </a:rPr>
              <a:t>Ribeyron</a:t>
            </a:r>
            <a:endParaRPr lang="fr-FR" sz="1400" dirty="0">
              <a:latin typeface="Pere Castor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97152" y="488504"/>
            <a:ext cx="1750076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Littérature/Lecture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</a:rPr>
              <a:t>La nouvelle grotte p. 6 à 9</a:t>
            </a:r>
            <a:endParaRPr lang="fr-FR" sz="11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42614" y="119943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8660" y="1136576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Pourquoi les Préhistos changent-ils de grotte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34" name="Image 33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41299"/>
          <a:stretch/>
        </p:blipFill>
        <p:spPr>
          <a:xfrm>
            <a:off x="450129" y="1568625"/>
            <a:ext cx="5957742" cy="752596"/>
          </a:xfrm>
          <a:prstGeom prst="rect">
            <a:avLst/>
          </a:prstGeom>
        </p:spPr>
      </p:pic>
      <p:sp>
        <p:nvSpPr>
          <p:cNvPr id="36" name="Rectangle à coins arrondis 35"/>
          <p:cNvSpPr/>
          <p:nvPr/>
        </p:nvSpPr>
        <p:spPr>
          <a:xfrm>
            <a:off x="142614" y="2639589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68660" y="2576735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Rohar n’aime pas la nouvelle grotte. Pourquoi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38" name="Image 37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41299"/>
          <a:stretch/>
        </p:blipFill>
        <p:spPr>
          <a:xfrm>
            <a:off x="450129" y="3008784"/>
            <a:ext cx="5957742" cy="752596"/>
          </a:xfrm>
          <a:prstGeom prst="rect">
            <a:avLst/>
          </a:prstGeom>
        </p:spPr>
      </p:pic>
      <p:sp>
        <p:nvSpPr>
          <p:cNvPr id="39" name="Rectangle à coins arrondis 38"/>
          <p:cNvSpPr/>
          <p:nvPr/>
        </p:nvSpPr>
        <p:spPr>
          <a:xfrm>
            <a:off x="142614" y="4096146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3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368660" y="4033292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Colorie les étiquettes qui correspondent à ce que ressent Rohar en découvrant la grotte.</a:t>
            </a:r>
            <a:endParaRPr lang="fr-FR" dirty="0">
              <a:latin typeface="Pere Castor" pitchFamily="2" charset="0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1005930" y="4979479"/>
            <a:ext cx="1224136" cy="412998"/>
            <a:chOff x="548680" y="4592960"/>
            <a:chExt cx="1224136" cy="412998"/>
          </a:xfrm>
        </p:grpSpPr>
        <p:sp>
          <p:nvSpPr>
            <p:cNvPr id="2" name="Arrondir un rectangle avec un coin diagonal 1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548680" y="463662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Cursive standard" pitchFamily="2" charset="0"/>
                </a:rPr>
                <a:t>heureux</a:t>
              </a:r>
              <a:endParaRPr lang="fr-FR" dirty="0">
                <a:latin typeface="Cursive standard" pitchFamily="2" charset="0"/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2167930" y="4448944"/>
            <a:ext cx="1224136" cy="360040"/>
            <a:chOff x="548680" y="4592960"/>
            <a:chExt cx="1224136" cy="360040"/>
          </a:xfrm>
        </p:grpSpPr>
        <p:sp>
          <p:nvSpPr>
            <p:cNvPr id="44" name="Arrondir un rectangle avec un coin diagonal 43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frissonnant</a:t>
              </a:r>
              <a:endParaRPr lang="fr-FR" sz="1600" dirty="0">
                <a:latin typeface="Cursive standard" pitchFamily="2" charset="0"/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3789040" y="4448944"/>
            <a:ext cx="1224136" cy="412998"/>
            <a:chOff x="548680" y="4592960"/>
            <a:chExt cx="1224136" cy="412998"/>
          </a:xfrm>
        </p:grpSpPr>
        <p:sp>
          <p:nvSpPr>
            <p:cNvPr id="47" name="Arrondir un rectangle avec un coin diagonal 46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548680" y="463662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Cursive standard" pitchFamily="2" charset="0"/>
                </a:rPr>
                <a:t>excité</a:t>
              </a:r>
              <a:endParaRPr lang="fr-FR" dirty="0">
                <a:latin typeface="Cursive standard" pitchFamily="2" charset="0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5152456" y="4990753"/>
            <a:ext cx="1224136" cy="412998"/>
            <a:chOff x="548680" y="4592960"/>
            <a:chExt cx="1224136" cy="412998"/>
          </a:xfrm>
        </p:grpSpPr>
        <p:sp>
          <p:nvSpPr>
            <p:cNvPr id="50" name="Arrondir un rectangle avec un coin diagonal 49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ZoneTexte 54"/>
            <p:cNvSpPr txBox="1"/>
            <p:nvPr/>
          </p:nvSpPr>
          <p:spPr>
            <a:xfrm>
              <a:off x="548680" y="463662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Cursive standard" pitchFamily="2" charset="0"/>
                </a:rPr>
                <a:t>tremblant</a:t>
              </a:r>
              <a:endParaRPr lang="fr-FR" dirty="0">
                <a:latin typeface="Cursive standard" pitchFamily="2" charset="0"/>
              </a:endParaRPr>
            </a:p>
          </p:txBody>
        </p:sp>
      </p:grpSp>
      <p:grpSp>
        <p:nvGrpSpPr>
          <p:cNvPr id="57" name="Groupe 56"/>
          <p:cNvGrpSpPr/>
          <p:nvPr/>
        </p:nvGrpSpPr>
        <p:grpSpPr>
          <a:xfrm>
            <a:off x="1005930" y="5574593"/>
            <a:ext cx="1224136" cy="360040"/>
            <a:chOff x="548680" y="4592960"/>
            <a:chExt cx="1224136" cy="360040"/>
          </a:xfrm>
        </p:grpSpPr>
        <p:sp>
          <p:nvSpPr>
            <p:cNvPr id="58" name="Arrondir un rectangle avec un coin diagonal 57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ZoneTexte 63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soulagé</a:t>
              </a:r>
              <a:endParaRPr lang="fr-FR" dirty="0">
                <a:latin typeface="Cursive standard" pitchFamily="2" charset="0"/>
              </a:endParaRPr>
            </a:p>
          </p:txBody>
        </p:sp>
      </p:grpSp>
      <p:grpSp>
        <p:nvGrpSpPr>
          <p:cNvPr id="65" name="Groupe 64"/>
          <p:cNvGrpSpPr/>
          <p:nvPr/>
        </p:nvGrpSpPr>
        <p:grpSpPr>
          <a:xfrm>
            <a:off x="2166417" y="6124178"/>
            <a:ext cx="1224136" cy="360040"/>
            <a:chOff x="548680" y="4592960"/>
            <a:chExt cx="1224136" cy="360040"/>
          </a:xfrm>
        </p:grpSpPr>
        <p:sp>
          <p:nvSpPr>
            <p:cNvPr id="68" name="Arrondir un rectangle avec un coin diagonal 67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ZoneTexte 75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effrayé</a:t>
              </a:r>
              <a:endParaRPr lang="fr-FR" dirty="0">
                <a:latin typeface="Cursive standard" pitchFamily="2" charset="0"/>
              </a:endParaRPr>
            </a:p>
          </p:txBody>
        </p:sp>
      </p:grpSp>
      <p:grpSp>
        <p:nvGrpSpPr>
          <p:cNvPr id="77" name="Groupe 76"/>
          <p:cNvGrpSpPr/>
          <p:nvPr/>
        </p:nvGrpSpPr>
        <p:grpSpPr>
          <a:xfrm>
            <a:off x="3814936" y="6124178"/>
            <a:ext cx="1224136" cy="412998"/>
            <a:chOff x="548680" y="4592960"/>
            <a:chExt cx="1224136" cy="412998"/>
          </a:xfrm>
        </p:grpSpPr>
        <p:sp>
          <p:nvSpPr>
            <p:cNvPr id="78" name="Arrondir un rectangle avec un coin diagonal 77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ZoneTexte 78"/>
            <p:cNvSpPr txBox="1"/>
            <p:nvPr/>
          </p:nvSpPr>
          <p:spPr>
            <a:xfrm>
              <a:off x="548680" y="463662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Cursive standard" pitchFamily="2" charset="0"/>
                </a:rPr>
                <a:t>curieux</a:t>
              </a:r>
              <a:endParaRPr lang="fr-FR" dirty="0">
                <a:latin typeface="Cursive standard" pitchFamily="2" charset="0"/>
              </a:endParaRPr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5152456" y="5548114"/>
            <a:ext cx="1224136" cy="412998"/>
            <a:chOff x="548680" y="4592960"/>
            <a:chExt cx="1224136" cy="412998"/>
          </a:xfrm>
        </p:grpSpPr>
        <p:sp>
          <p:nvSpPr>
            <p:cNvPr id="81" name="Arrondir un rectangle avec un coin diagonal 80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ZoneTexte 81"/>
            <p:cNvSpPr txBox="1"/>
            <p:nvPr/>
          </p:nvSpPr>
          <p:spPr>
            <a:xfrm>
              <a:off x="548680" y="4636626"/>
              <a:ext cx="1224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latin typeface="Cursive standard" pitchFamily="2" charset="0"/>
                </a:rPr>
                <a:t>amusé</a:t>
              </a:r>
              <a:endParaRPr lang="fr-FR" dirty="0">
                <a:latin typeface="Cursive standard" pitchFamily="2" charset="0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52" y="4861942"/>
            <a:ext cx="1283791" cy="116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" name="ZoneTexte 82"/>
          <p:cNvSpPr txBox="1"/>
          <p:nvPr/>
        </p:nvSpPr>
        <p:spPr>
          <a:xfrm>
            <a:off x="413656" y="6681192"/>
            <a:ext cx="3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Dessine ce qui a effrayé Rohar.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84" name="Rectangle à coins arrondis 83"/>
          <p:cNvSpPr/>
          <p:nvPr/>
        </p:nvSpPr>
        <p:spPr>
          <a:xfrm>
            <a:off x="141646" y="6744046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4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>
            <a:off x="3602292" y="6681192"/>
            <a:ext cx="0" cy="3224808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ZoneTexte 85"/>
          <p:cNvSpPr txBox="1"/>
          <p:nvPr/>
        </p:nvSpPr>
        <p:spPr>
          <a:xfrm>
            <a:off x="3728030" y="6681192"/>
            <a:ext cx="3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Comment l’ombre disparait-elle ?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87" name="Rectangle à coins arrondis 86"/>
          <p:cNvSpPr/>
          <p:nvPr/>
        </p:nvSpPr>
        <p:spPr>
          <a:xfrm>
            <a:off x="3470014" y="6728028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5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pic>
        <p:nvPicPr>
          <p:cNvPr id="89" name="Image 88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37806" r="40791" b="34556"/>
          <a:stretch/>
        </p:blipFill>
        <p:spPr>
          <a:xfrm rot="10800000">
            <a:off x="3789041" y="7185248"/>
            <a:ext cx="2847772" cy="1149699"/>
          </a:xfrm>
          <a:prstGeom prst="rect">
            <a:avLst/>
          </a:prstGeom>
        </p:spPr>
      </p:pic>
      <p:sp>
        <p:nvSpPr>
          <p:cNvPr id="90" name="Carré corné 89"/>
          <p:cNvSpPr/>
          <p:nvPr/>
        </p:nvSpPr>
        <p:spPr>
          <a:xfrm>
            <a:off x="439180" y="7185248"/>
            <a:ext cx="2917812" cy="2520280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4"/>
          <a:stretch/>
        </p:blipFill>
        <p:spPr>
          <a:xfrm>
            <a:off x="4340490" y="8750906"/>
            <a:ext cx="1925429" cy="78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6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260648" y="488504"/>
            <a:ext cx="0" cy="9417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ndir un rectangle avec un coin diagonal 3"/>
          <p:cNvSpPr/>
          <p:nvPr/>
        </p:nvSpPr>
        <p:spPr>
          <a:xfrm>
            <a:off x="116632" y="63216"/>
            <a:ext cx="6624736" cy="720080"/>
          </a:xfrm>
          <a:prstGeom prst="round2Diag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Gaëlle\Desktop\Images - Tribu des Préhistos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296">
            <a:off x="475066" y="65794"/>
            <a:ext cx="672594" cy="85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56792" y="471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La tribu des Préhistos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6792" y="4164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ere Castor" pitchFamily="2" charset="0"/>
              </a:rPr>
              <a:t>Françoise </a:t>
            </a:r>
            <a:r>
              <a:rPr lang="fr-FR" sz="1400" dirty="0" err="1" smtClean="0">
                <a:latin typeface="Pere Castor" pitchFamily="2" charset="0"/>
              </a:rPr>
              <a:t>Demars</a:t>
            </a:r>
            <a:r>
              <a:rPr lang="fr-FR" sz="1400" dirty="0" smtClean="0">
                <a:latin typeface="Pere Castor" pitchFamily="2" charset="0"/>
              </a:rPr>
              <a:t>, illustrations de Samuel </a:t>
            </a:r>
            <a:r>
              <a:rPr lang="fr-FR" sz="1400" dirty="0" err="1" smtClean="0">
                <a:latin typeface="Pere Castor" pitchFamily="2" charset="0"/>
              </a:rPr>
              <a:t>Ribeyron</a:t>
            </a:r>
            <a:endParaRPr lang="fr-FR" sz="1400" dirty="0">
              <a:latin typeface="Pere Castor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653136" y="488504"/>
            <a:ext cx="1894092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Littérature/Lecture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</a:rPr>
              <a:t>La nouvelle grotte p. 10 à 15</a:t>
            </a:r>
            <a:endParaRPr lang="fr-FR" sz="11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42614" y="119943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8660" y="1136576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Pourquoi Rohar se sent-il rassuré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34" name="Image 33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41299"/>
          <a:stretch/>
        </p:blipFill>
        <p:spPr>
          <a:xfrm>
            <a:off x="450129" y="1568625"/>
            <a:ext cx="5957742" cy="752596"/>
          </a:xfrm>
          <a:prstGeom prst="rect">
            <a:avLst/>
          </a:prstGeom>
        </p:spPr>
      </p:pic>
      <p:sp>
        <p:nvSpPr>
          <p:cNvPr id="51" name="Rectangle à coins arrondis 50"/>
          <p:cNvSpPr/>
          <p:nvPr/>
        </p:nvSpPr>
        <p:spPr>
          <a:xfrm>
            <a:off x="142614" y="2783606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2" name="ZoneTexte 51"/>
          <p:cNvSpPr txBox="1"/>
          <p:nvPr/>
        </p:nvSpPr>
        <p:spPr>
          <a:xfrm>
            <a:off x="368660" y="2720752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Colorie de la même couleur le nom du personnage et ce qu’il fait.</a:t>
            </a:r>
            <a:endParaRPr lang="fr-FR" dirty="0">
              <a:latin typeface="Pere Castor" pitchFamily="2" charset="0"/>
            </a:endParaRPr>
          </a:p>
        </p:txBody>
      </p:sp>
      <p:grpSp>
        <p:nvGrpSpPr>
          <p:cNvPr id="53" name="Groupe 52"/>
          <p:cNvGrpSpPr/>
          <p:nvPr/>
        </p:nvGrpSpPr>
        <p:grpSpPr>
          <a:xfrm>
            <a:off x="404664" y="3296816"/>
            <a:ext cx="2304255" cy="360040"/>
            <a:chOff x="548680" y="4592960"/>
            <a:chExt cx="1224136" cy="360040"/>
          </a:xfrm>
        </p:grpSpPr>
        <p:sp>
          <p:nvSpPr>
            <p:cNvPr id="54" name="Arrondir un rectangle avec un coin diagonal 53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ZoneTexte 55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Grand-mère Altamira</a:t>
              </a:r>
              <a:endParaRPr lang="fr-FR" sz="1600" dirty="0">
                <a:latin typeface="Cursive standard" pitchFamily="2" charset="0"/>
              </a:endParaRPr>
            </a:p>
          </p:txBody>
        </p:sp>
      </p:grpSp>
      <p:grpSp>
        <p:nvGrpSpPr>
          <p:cNvPr id="59" name="Groupe 58"/>
          <p:cNvGrpSpPr/>
          <p:nvPr/>
        </p:nvGrpSpPr>
        <p:grpSpPr>
          <a:xfrm>
            <a:off x="404664" y="3809256"/>
            <a:ext cx="2304255" cy="360040"/>
            <a:chOff x="548680" y="4592960"/>
            <a:chExt cx="1224136" cy="360040"/>
          </a:xfrm>
        </p:grpSpPr>
        <p:sp>
          <p:nvSpPr>
            <p:cNvPr id="60" name="Arrondir un rectangle avec un coin diagonal 59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1" name="ZoneTexte 60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Grand-père le Rouge</a:t>
              </a:r>
              <a:endParaRPr lang="fr-FR" sz="1600" dirty="0">
                <a:latin typeface="Cursive standard" pitchFamily="2" charset="0"/>
              </a:endParaRPr>
            </a:p>
          </p:txBody>
        </p:sp>
      </p:grpSp>
      <p:grpSp>
        <p:nvGrpSpPr>
          <p:cNvPr id="62" name="Groupe 61"/>
          <p:cNvGrpSpPr/>
          <p:nvPr/>
        </p:nvGrpSpPr>
        <p:grpSpPr>
          <a:xfrm>
            <a:off x="1844822" y="4304928"/>
            <a:ext cx="864098" cy="360040"/>
            <a:chOff x="548680" y="4592960"/>
            <a:chExt cx="1224136" cy="360040"/>
          </a:xfrm>
        </p:grpSpPr>
        <p:sp>
          <p:nvSpPr>
            <p:cNvPr id="63" name="Arrondir un rectangle avec un coin diagonal 62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Vénus</a:t>
              </a:r>
              <a:endParaRPr lang="fr-FR" sz="1600" dirty="0">
                <a:latin typeface="Cursive standard" pitchFamily="2" charset="0"/>
              </a:endParaRPr>
            </a:p>
          </p:txBody>
        </p:sp>
      </p:grpSp>
      <p:grpSp>
        <p:nvGrpSpPr>
          <p:cNvPr id="67" name="Groupe 66"/>
          <p:cNvGrpSpPr/>
          <p:nvPr/>
        </p:nvGrpSpPr>
        <p:grpSpPr>
          <a:xfrm>
            <a:off x="1556792" y="4803934"/>
            <a:ext cx="1152128" cy="360040"/>
            <a:chOff x="548680" y="4592960"/>
            <a:chExt cx="1224136" cy="360040"/>
          </a:xfrm>
        </p:grpSpPr>
        <p:sp>
          <p:nvSpPr>
            <p:cNvPr id="69" name="Arrondir un rectangle avec un coin diagonal 68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ZoneTexte 69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Pincevent</a:t>
              </a:r>
              <a:endParaRPr lang="fr-FR" sz="1600" dirty="0">
                <a:latin typeface="Cursive standard" pitchFamily="2" charset="0"/>
              </a:endParaRPr>
            </a:p>
          </p:txBody>
        </p:sp>
      </p:grpSp>
      <p:grpSp>
        <p:nvGrpSpPr>
          <p:cNvPr id="71" name="Groupe 70"/>
          <p:cNvGrpSpPr/>
          <p:nvPr/>
        </p:nvGrpSpPr>
        <p:grpSpPr>
          <a:xfrm>
            <a:off x="1988838" y="5313040"/>
            <a:ext cx="720082" cy="360040"/>
            <a:chOff x="548680" y="4592960"/>
            <a:chExt cx="1224136" cy="360040"/>
          </a:xfrm>
        </p:grpSpPr>
        <p:sp>
          <p:nvSpPr>
            <p:cNvPr id="72" name="Arrondir un rectangle avec un coin diagonal 71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ZoneTexte 72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Oma</a:t>
              </a:r>
              <a:endParaRPr lang="fr-FR" sz="1600" dirty="0">
                <a:latin typeface="Cursive standard" pitchFamily="2" charset="0"/>
              </a:endParaRPr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2132854" y="5817096"/>
            <a:ext cx="576066" cy="360040"/>
            <a:chOff x="548680" y="4592960"/>
            <a:chExt cx="1224136" cy="360040"/>
          </a:xfrm>
        </p:grpSpPr>
        <p:sp>
          <p:nvSpPr>
            <p:cNvPr id="88" name="Arrondir un rectangle avec un coin diagonal 87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1" name="ZoneTexte 90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Opa</a:t>
              </a:r>
              <a:endParaRPr lang="fr-FR" sz="1600" dirty="0">
                <a:latin typeface="Cursive standard" pitchFamily="2" charset="0"/>
              </a:endParaRPr>
            </a:p>
          </p:txBody>
        </p:sp>
      </p:grpSp>
      <p:grpSp>
        <p:nvGrpSpPr>
          <p:cNvPr id="92" name="Groupe 91"/>
          <p:cNvGrpSpPr/>
          <p:nvPr/>
        </p:nvGrpSpPr>
        <p:grpSpPr>
          <a:xfrm>
            <a:off x="1844821" y="6321152"/>
            <a:ext cx="864099" cy="360040"/>
            <a:chOff x="548680" y="4592960"/>
            <a:chExt cx="1224136" cy="360040"/>
          </a:xfrm>
        </p:grpSpPr>
        <p:sp>
          <p:nvSpPr>
            <p:cNvPr id="93" name="Arrondir un rectangle avec un coin diagonal 92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4" name="ZoneTexte 93"/>
            <p:cNvSpPr txBox="1"/>
            <p:nvPr/>
          </p:nvSpPr>
          <p:spPr>
            <a:xfrm>
              <a:off x="548680" y="4608051"/>
              <a:ext cx="12241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Pierrette</a:t>
              </a:r>
              <a:endParaRPr lang="fr-FR" sz="1600" dirty="0">
                <a:latin typeface="Cursive standard" pitchFamily="2" charset="0"/>
              </a:endParaRPr>
            </a:p>
          </p:txBody>
        </p:sp>
      </p:grpSp>
      <p:grpSp>
        <p:nvGrpSpPr>
          <p:cNvPr id="95" name="Groupe 94"/>
          <p:cNvGrpSpPr/>
          <p:nvPr/>
        </p:nvGrpSpPr>
        <p:grpSpPr>
          <a:xfrm>
            <a:off x="3663944" y="3296816"/>
            <a:ext cx="3077424" cy="360040"/>
            <a:chOff x="548680" y="4592960"/>
            <a:chExt cx="1224136" cy="360040"/>
          </a:xfrm>
        </p:grpSpPr>
        <p:sp>
          <p:nvSpPr>
            <p:cNvPr id="96" name="Arrondir un rectangle avec un coin diagonal 95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7" name="ZoneTexte 96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fait le lit de la tribu.</a:t>
              </a:r>
              <a:endParaRPr lang="fr-FR" sz="1600" dirty="0">
                <a:latin typeface="Cursive standard" pitchFamily="2" charset="0"/>
              </a:endParaRPr>
            </a:p>
          </p:txBody>
        </p:sp>
      </p:grpSp>
      <p:grpSp>
        <p:nvGrpSpPr>
          <p:cNvPr id="99" name="Groupe 98"/>
          <p:cNvGrpSpPr/>
          <p:nvPr/>
        </p:nvGrpSpPr>
        <p:grpSpPr>
          <a:xfrm>
            <a:off x="3663944" y="5817096"/>
            <a:ext cx="3077424" cy="360040"/>
            <a:chOff x="548680" y="4592960"/>
            <a:chExt cx="1224136" cy="360040"/>
          </a:xfrm>
        </p:grpSpPr>
        <p:sp>
          <p:nvSpPr>
            <p:cNvPr id="100" name="Arrondir un rectangle avec un coin diagonal 99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1" name="ZoneTexte 100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accroche des torches.</a:t>
              </a:r>
              <a:endParaRPr lang="fr-FR" sz="1600" dirty="0">
                <a:latin typeface="Cursive standard" pitchFamily="2" charset="0"/>
              </a:endParaRPr>
            </a:p>
          </p:txBody>
        </p:sp>
      </p:grpSp>
      <p:grpSp>
        <p:nvGrpSpPr>
          <p:cNvPr id="102" name="Groupe 101"/>
          <p:cNvGrpSpPr/>
          <p:nvPr/>
        </p:nvGrpSpPr>
        <p:grpSpPr>
          <a:xfrm>
            <a:off x="3663150" y="4304928"/>
            <a:ext cx="3077424" cy="360040"/>
            <a:chOff x="548680" y="4592960"/>
            <a:chExt cx="1224136" cy="360040"/>
          </a:xfrm>
        </p:grpSpPr>
        <p:sp>
          <p:nvSpPr>
            <p:cNvPr id="103" name="Arrondir un rectangle avec un coin diagonal 102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4" name="ZoneTexte 103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installe son atelier.</a:t>
              </a:r>
              <a:endParaRPr lang="fr-FR" sz="1600" dirty="0">
                <a:latin typeface="Cursive standard" pitchFamily="2" charset="0"/>
              </a:endParaRPr>
            </a:p>
          </p:txBody>
        </p:sp>
      </p:grpSp>
      <p:grpSp>
        <p:nvGrpSpPr>
          <p:cNvPr id="105" name="Groupe 104"/>
          <p:cNvGrpSpPr/>
          <p:nvPr/>
        </p:nvGrpSpPr>
        <p:grpSpPr>
          <a:xfrm>
            <a:off x="3663150" y="4803934"/>
            <a:ext cx="3077424" cy="360040"/>
            <a:chOff x="548680" y="4592960"/>
            <a:chExt cx="1224136" cy="360040"/>
          </a:xfrm>
        </p:grpSpPr>
        <p:sp>
          <p:nvSpPr>
            <p:cNvPr id="106" name="Arrondir un rectangle avec un coin diagonal 105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décore la grotte.</a:t>
              </a:r>
              <a:endParaRPr lang="fr-FR" sz="1600" dirty="0">
                <a:latin typeface="Cursive standard" pitchFamily="2" charset="0"/>
              </a:endParaRPr>
            </a:p>
          </p:txBody>
        </p:sp>
      </p:grpSp>
      <p:grpSp>
        <p:nvGrpSpPr>
          <p:cNvPr id="111" name="Groupe 110"/>
          <p:cNvGrpSpPr/>
          <p:nvPr/>
        </p:nvGrpSpPr>
        <p:grpSpPr>
          <a:xfrm>
            <a:off x="3663944" y="5306645"/>
            <a:ext cx="3077424" cy="360040"/>
            <a:chOff x="548680" y="4592960"/>
            <a:chExt cx="1224136" cy="360040"/>
          </a:xfrm>
        </p:grpSpPr>
        <p:sp>
          <p:nvSpPr>
            <p:cNvPr id="112" name="Arrondir un rectangle avec un coin diagonal 111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3" name="ZoneTexte 112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allume un grand feu.</a:t>
              </a:r>
              <a:endParaRPr lang="fr-FR" sz="1600" dirty="0">
                <a:latin typeface="Cursive standard" pitchFamily="2" charset="0"/>
              </a:endParaRPr>
            </a:p>
          </p:txBody>
        </p:sp>
      </p:grpSp>
      <p:grpSp>
        <p:nvGrpSpPr>
          <p:cNvPr id="114" name="Groupe 113"/>
          <p:cNvGrpSpPr/>
          <p:nvPr/>
        </p:nvGrpSpPr>
        <p:grpSpPr>
          <a:xfrm>
            <a:off x="3663944" y="3802117"/>
            <a:ext cx="3077424" cy="360040"/>
            <a:chOff x="548680" y="4592960"/>
            <a:chExt cx="1224136" cy="360040"/>
          </a:xfrm>
        </p:grpSpPr>
        <p:sp>
          <p:nvSpPr>
            <p:cNvPr id="115" name="Arrondir un rectangle avec un coin diagonal 114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ZoneTexte 115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prépare un bon repas</a:t>
              </a:r>
              <a:endParaRPr lang="fr-FR" sz="1600" dirty="0">
                <a:latin typeface="Cursive standard" pitchFamily="2" charset="0"/>
              </a:endParaRPr>
            </a:p>
          </p:txBody>
        </p:sp>
      </p:grpSp>
      <p:grpSp>
        <p:nvGrpSpPr>
          <p:cNvPr id="117" name="Groupe 116"/>
          <p:cNvGrpSpPr/>
          <p:nvPr/>
        </p:nvGrpSpPr>
        <p:grpSpPr>
          <a:xfrm>
            <a:off x="3663944" y="6314757"/>
            <a:ext cx="3077424" cy="360040"/>
            <a:chOff x="548680" y="4592960"/>
            <a:chExt cx="1224136" cy="360040"/>
          </a:xfrm>
        </p:grpSpPr>
        <p:sp>
          <p:nvSpPr>
            <p:cNvPr id="118" name="Arrondir un rectangle avec un coin diagonal 117"/>
            <p:cNvSpPr/>
            <p:nvPr/>
          </p:nvSpPr>
          <p:spPr>
            <a:xfrm>
              <a:off x="548680" y="4592960"/>
              <a:ext cx="1224136" cy="360040"/>
            </a:xfrm>
            <a:prstGeom prst="round2DiagRect">
              <a:avLst/>
            </a:prstGeom>
            <a:solidFill>
              <a:schemeClr val="bg1"/>
            </a:solidFill>
            <a:ln w="19050">
              <a:solidFill>
                <a:schemeClr val="tx1">
                  <a:lumMod val="65000"/>
                  <a:lumOff val="3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9" name="ZoneTexte 118"/>
            <p:cNvSpPr txBox="1"/>
            <p:nvPr/>
          </p:nvSpPr>
          <p:spPr>
            <a:xfrm>
              <a:off x="548680" y="4608051"/>
              <a:ext cx="1224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600" dirty="0" smtClean="0">
                  <a:latin typeface="Cursive standard" pitchFamily="2" charset="0"/>
                </a:rPr>
                <a:t>accroche un rideau.</a:t>
              </a:r>
              <a:endParaRPr lang="fr-FR" sz="1600" dirty="0">
                <a:latin typeface="Cursive standard" pitchFamily="2" charset="0"/>
              </a:endParaRPr>
            </a:p>
          </p:txBody>
        </p:sp>
      </p:grpSp>
      <p:sp>
        <p:nvSpPr>
          <p:cNvPr id="120" name="ZoneTexte 119"/>
          <p:cNvSpPr txBox="1"/>
          <p:nvPr/>
        </p:nvSpPr>
        <p:spPr>
          <a:xfrm>
            <a:off x="403773" y="7113240"/>
            <a:ext cx="3150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Lis la phrase et illustre-la.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121" name="Rectangle à coins arrondis 120"/>
          <p:cNvSpPr/>
          <p:nvPr/>
        </p:nvSpPr>
        <p:spPr>
          <a:xfrm>
            <a:off x="141646" y="7150784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3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cxnSp>
        <p:nvCxnSpPr>
          <p:cNvPr id="122" name="Connecteur droit 121"/>
          <p:cNvCxnSpPr/>
          <p:nvPr/>
        </p:nvCxnSpPr>
        <p:spPr>
          <a:xfrm>
            <a:off x="3602292" y="7103948"/>
            <a:ext cx="0" cy="280205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122"/>
          <p:cNvSpPr txBox="1"/>
          <p:nvPr/>
        </p:nvSpPr>
        <p:spPr>
          <a:xfrm>
            <a:off x="3728030" y="7103948"/>
            <a:ext cx="3150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D’après toi, pourquoi Rohar se sent bien à présent dans la nouvelle grotte ?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124" name="Rectangle à coins arrondis 123"/>
          <p:cNvSpPr/>
          <p:nvPr/>
        </p:nvSpPr>
        <p:spPr>
          <a:xfrm>
            <a:off x="3470014" y="7150784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4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pic>
        <p:nvPicPr>
          <p:cNvPr id="125" name="Image 124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37806" r="40791" b="11240"/>
          <a:stretch/>
        </p:blipFill>
        <p:spPr>
          <a:xfrm rot="10800000">
            <a:off x="3861049" y="7729954"/>
            <a:ext cx="2847772" cy="2119590"/>
          </a:xfrm>
          <a:prstGeom prst="rect">
            <a:avLst/>
          </a:prstGeom>
        </p:spPr>
      </p:pic>
      <p:sp>
        <p:nvSpPr>
          <p:cNvPr id="126" name="Carré corné 125"/>
          <p:cNvSpPr/>
          <p:nvPr/>
        </p:nvSpPr>
        <p:spPr>
          <a:xfrm>
            <a:off x="439180" y="7873970"/>
            <a:ext cx="2917812" cy="1975574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ZoneTexte 127"/>
          <p:cNvSpPr txBox="1"/>
          <p:nvPr/>
        </p:nvSpPr>
        <p:spPr>
          <a:xfrm>
            <a:off x="379140" y="7450306"/>
            <a:ext cx="31503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b="1" dirty="0" smtClean="0">
                <a:latin typeface="Cursive standard" pitchFamily="2" charset="0"/>
              </a:rPr>
              <a:t>Rohar apporte le mammouth-sac à Oma.</a:t>
            </a:r>
            <a:endParaRPr lang="fr-FR" sz="1400" b="1" dirty="0">
              <a:latin typeface="Cursive standard" pitchFamily="2" charset="0"/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5"/>
          <a:stretch/>
        </p:blipFill>
        <p:spPr>
          <a:xfrm>
            <a:off x="424671" y="5313040"/>
            <a:ext cx="1426863" cy="76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63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 53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7" t="40606" r="6701" b="41299"/>
          <a:stretch/>
        </p:blipFill>
        <p:spPr>
          <a:xfrm>
            <a:off x="476673" y="4267899"/>
            <a:ext cx="4926285" cy="752596"/>
          </a:xfrm>
          <a:prstGeom prst="rect">
            <a:avLst/>
          </a:prstGeom>
        </p:spPr>
      </p:pic>
      <p:pic>
        <p:nvPicPr>
          <p:cNvPr id="59" name="Image 58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7" t="40606" r="6701" b="41299"/>
          <a:stretch/>
        </p:blipFill>
        <p:spPr>
          <a:xfrm>
            <a:off x="476672" y="5962504"/>
            <a:ext cx="4926285" cy="752596"/>
          </a:xfrm>
          <a:prstGeom prst="rect">
            <a:avLst/>
          </a:prstGeom>
        </p:spPr>
      </p:pic>
      <p:pic>
        <p:nvPicPr>
          <p:cNvPr id="56" name="Image 55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7" t="40606" r="6701" b="41299"/>
          <a:stretch/>
        </p:blipFill>
        <p:spPr>
          <a:xfrm>
            <a:off x="480958" y="5079358"/>
            <a:ext cx="4926285" cy="752596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05649"/>
              </p:ext>
            </p:extLst>
          </p:nvPr>
        </p:nvGraphicFramePr>
        <p:xfrm>
          <a:off x="453180" y="4315523"/>
          <a:ext cx="6197253" cy="2509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6817"/>
                <a:gridCol w="4990436"/>
              </a:tblGrid>
              <a:tr h="804578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Cursive standard" pitchFamily="2" charset="0"/>
                        </a:rPr>
                        <a:t>Opa</a:t>
                      </a:r>
                      <a:r>
                        <a:rPr lang="fr-FR" dirty="0" smtClean="0">
                          <a:latin typeface="Cursive standard" pitchFamily="2" charset="0"/>
                        </a:rPr>
                        <a:t> 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89621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Cursive standard" pitchFamily="2" charset="0"/>
                        </a:rPr>
                        <a:t>Oma</a:t>
                      </a:r>
                      <a:r>
                        <a:rPr lang="fr-FR" dirty="0" smtClean="0">
                          <a:latin typeface="Cursive standard" pitchFamily="2" charset="0"/>
                        </a:rPr>
                        <a:t> :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815486">
                <a:tc>
                  <a:txBody>
                    <a:bodyPr/>
                    <a:lstStyle/>
                    <a:p>
                      <a:pPr algn="l"/>
                      <a:r>
                        <a:rPr lang="fr-FR" b="1" dirty="0" smtClean="0">
                          <a:latin typeface="Cursive standard" pitchFamily="2" charset="0"/>
                        </a:rPr>
                        <a:t>Pincevent</a:t>
                      </a:r>
                      <a:r>
                        <a:rPr lang="fr-FR" dirty="0" smtClean="0">
                          <a:latin typeface="Cursive standard" pitchFamily="2" charset="0"/>
                        </a:rPr>
                        <a:t> :</a:t>
                      </a:r>
                      <a:endParaRPr lang="fr-FR" dirty="0">
                        <a:latin typeface="Cursive standard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Connecteur droit 8"/>
          <p:cNvCxnSpPr/>
          <p:nvPr/>
        </p:nvCxnSpPr>
        <p:spPr>
          <a:xfrm>
            <a:off x="260648" y="488504"/>
            <a:ext cx="0" cy="9417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ndir un rectangle avec un coin diagonal 3"/>
          <p:cNvSpPr/>
          <p:nvPr/>
        </p:nvSpPr>
        <p:spPr>
          <a:xfrm>
            <a:off x="116632" y="63216"/>
            <a:ext cx="6624736" cy="720080"/>
          </a:xfrm>
          <a:prstGeom prst="round2Diag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Gaëlle\Desktop\Images - Tribu des Préhistos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296">
            <a:off x="475066" y="65794"/>
            <a:ext cx="672594" cy="85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56792" y="471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La tribu des Préhistos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6792" y="4164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ere Castor" pitchFamily="2" charset="0"/>
              </a:rPr>
              <a:t>Françoise </a:t>
            </a:r>
            <a:r>
              <a:rPr lang="fr-FR" sz="1400" dirty="0" err="1" smtClean="0">
                <a:latin typeface="Pere Castor" pitchFamily="2" charset="0"/>
              </a:rPr>
              <a:t>Demars</a:t>
            </a:r>
            <a:r>
              <a:rPr lang="fr-FR" sz="1400" dirty="0" smtClean="0">
                <a:latin typeface="Pere Castor" pitchFamily="2" charset="0"/>
              </a:rPr>
              <a:t>, illustrations de Samuel </a:t>
            </a:r>
            <a:r>
              <a:rPr lang="fr-FR" sz="1400" dirty="0" err="1" smtClean="0">
                <a:latin typeface="Pere Castor" pitchFamily="2" charset="0"/>
              </a:rPr>
              <a:t>Ribeyron</a:t>
            </a:r>
            <a:endParaRPr lang="fr-FR" sz="1400" dirty="0">
              <a:latin typeface="Pere Castor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97152" y="488504"/>
            <a:ext cx="1750076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Littérature/Lecture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</a:rPr>
              <a:t>Le feu du volcan p. 18 à 28</a:t>
            </a:r>
            <a:endParaRPr lang="fr-FR" sz="11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42614" y="119943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8660" y="1136576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Combien de temps mettent les Préhistos pour arriver au volcan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34" name="Image 33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41299"/>
          <a:stretch/>
        </p:blipFill>
        <p:spPr>
          <a:xfrm>
            <a:off x="450129" y="1568625"/>
            <a:ext cx="5957742" cy="752596"/>
          </a:xfrm>
          <a:prstGeom prst="rect">
            <a:avLst/>
          </a:prstGeom>
        </p:spPr>
      </p:pic>
      <p:sp>
        <p:nvSpPr>
          <p:cNvPr id="36" name="Rectangle à coins arrondis 35"/>
          <p:cNvSpPr/>
          <p:nvPr/>
        </p:nvSpPr>
        <p:spPr>
          <a:xfrm>
            <a:off x="142614" y="2639589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68660" y="2576735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Que vont-ils chercher et pourquoi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51" name="Image 50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41299"/>
          <a:stretch/>
        </p:blipFill>
        <p:spPr>
          <a:xfrm>
            <a:off x="450129" y="2976268"/>
            <a:ext cx="5957742" cy="752596"/>
          </a:xfrm>
          <a:prstGeom prst="rect">
            <a:avLst/>
          </a:prstGeom>
        </p:spPr>
      </p:pic>
      <p:sp>
        <p:nvSpPr>
          <p:cNvPr id="52" name="Rectangle à coins arrondis 51"/>
          <p:cNvSpPr/>
          <p:nvPr/>
        </p:nvSpPr>
        <p:spPr>
          <a:xfrm>
            <a:off x="142614" y="400928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3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368660" y="3946426"/>
            <a:ext cx="637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Pour chacun des personnages suivants, explique comment il tente d’aller chercher le feu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11" name="Image 10" descr="Capture d’écran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45" b="97555" l="152" r="990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768" y="4887897"/>
            <a:ext cx="1829600" cy="1135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0" name="Rectangle à coins arrondis 59"/>
          <p:cNvSpPr/>
          <p:nvPr/>
        </p:nvSpPr>
        <p:spPr>
          <a:xfrm>
            <a:off x="142614" y="696007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4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368660" y="6897216"/>
            <a:ext cx="637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Trouve dans le texte les 6 raisons pour lesquelles les Préhistos ont besoin du feu.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62" name="Image 61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37806" r="40791" b="11240"/>
          <a:stretch/>
        </p:blipFill>
        <p:spPr>
          <a:xfrm rot="10800000">
            <a:off x="482471" y="7473280"/>
            <a:ext cx="2847772" cy="2119590"/>
          </a:xfrm>
          <a:prstGeom prst="rect">
            <a:avLst/>
          </a:prstGeom>
        </p:spPr>
      </p:pic>
      <p:pic>
        <p:nvPicPr>
          <p:cNvPr id="63" name="Image 62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85" t="37806" r="40791" b="11240"/>
          <a:stretch/>
        </p:blipFill>
        <p:spPr>
          <a:xfrm rot="10800000">
            <a:off x="3699456" y="7473280"/>
            <a:ext cx="2847772" cy="2119590"/>
          </a:xfrm>
          <a:prstGeom prst="rect">
            <a:avLst/>
          </a:prstGeom>
        </p:spPr>
      </p:pic>
      <p:cxnSp>
        <p:nvCxnSpPr>
          <p:cNvPr id="15" name="Connecteur droit avec flèche 14"/>
          <p:cNvCxnSpPr/>
          <p:nvPr/>
        </p:nvCxnSpPr>
        <p:spPr>
          <a:xfrm>
            <a:off x="548680" y="7595814"/>
            <a:ext cx="262683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/>
          <p:cNvCxnSpPr/>
          <p:nvPr/>
        </p:nvCxnSpPr>
        <p:spPr>
          <a:xfrm>
            <a:off x="548680" y="8337376"/>
            <a:ext cx="262683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/>
          <p:cNvCxnSpPr/>
          <p:nvPr/>
        </p:nvCxnSpPr>
        <p:spPr>
          <a:xfrm>
            <a:off x="548679" y="9086031"/>
            <a:ext cx="262683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/>
          <p:cNvCxnSpPr/>
          <p:nvPr/>
        </p:nvCxnSpPr>
        <p:spPr>
          <a:xfrm>
            <a:off x="3789041" y="7617865"/>
            <a:ext cx="262683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/>
          <p:cNvCxnSpPr/>
          <p:nvPr/>
        </p:nvCxnSpPr>
        <p:spPr>
          <a:xfrm>
            <a:off x="3789041" y="8359427"/>
            <a:ext cx="262683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avec flèche 70"/>
          <p:cNvCxnSpPr/>
          <p:nvPr/>
        </p:nvCxnSpPr>
        <p:spPr>
          <a:xfrm>
            <a:off x="3789040" y="9108082"/>
            <a:ext cx="262683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123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260648" y="488504"/>
            <a:ext cx="0" cy="9417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ndir un rectangle avec un coin diagonal 3"/>
          <p:cNvSpPr/>
          <p:nvPr/>
        </p:nvSpPr>
        <p:spPr>
          <a:xfrm>
            <a:off x="116632" y="63216"/>
            <a:ext cx="6624736" cy="720080"/>
          </a:xfrm>
          <a:prstGeom prst="round2Diag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Gaëlle\Desktop\Images - Tribu des Préhistos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296">
            <a:off x="475066" y="65794"/>
            <a:ext cx="672594" cy="85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556792" y="471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La tribu des Préhistos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556792" y="4164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ere Castor" pitchFamily="2" charset="0"/>
              </a:rPr>
              <a:t>Françoise </a:t>
            </a:r>
            <a:r>
              <a:rPr lang="fr-FR" sz="1400" dirty="0" err="1" smtClean="0">
                <a:latin typeface="Pere Castor" pitchFamily="2" charset="0"/>
              </a:rPr>
              <a:t>Demars</a:t>
            </a:r>
            <a:r>
              <a:rPr lang="fr-FR" sz="1400" dirty="0" smtClean="0">
                <a:latin typeface="Pere Castor" pitchFamily="2" charset="0"/>
              </a:rPr>
              <a:t>, illustrations de Samuel </a:t>
            </a:r>
            <a:r>
              <a:rPr lang="fr-FR" sz="1400" dirty="0" err="1" smtClean="0">
                <a:latin typeface="Pere Castor" pitchFamily="2" charset="0"/>
              </a:rPr>
              <a:t>Ribeyron</a:t>
            </a:r>
            <a:endParaRPr lang="fr-FR" sz="1400" dirty="0">
              <a:latin typeface="Pere Castor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97152" y="488504"/>
            <a:ext cx="1750076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Production d’écrit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</a:rPr>
              <a:t>Le feu du volcan</a:t>
            </a:r>
            <a:endParaRPr lang="fr-FR" sz="11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68660" y="1136576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Observe l’illustration suivante et invente la suite de l’histoire. </a:t>
            </a:r>
            <a:r>
              <a:rPr lang="fr-FR" sz="1600" dirty="0" smtClean="0">
                <a:latin typeface="Pere Castor" pitchFamily="2" charset="0"/>
              </a:rPr>
              <a:t>(Pense à sauter des lignes.)</a:t>
            </a:r>
            <a:endParaRPr lang="fr-FR" sz="1600" dirty="0">
              <a:latin typeface="Pere Castor" pitchFamily="2" charset="0"/>
            </a:endParaRPr>
          </a:p>
        </p:txBody>
      </p:sp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83" y="1712640"/>
            <a:ext cx="3371453" cy="465202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Image 32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29313" r="6701" b="1755"/>
          <a:stretch/>
        </p:blipFill>
        <p:spPr>
          <a:xfrm>
            <a:off x="567602" y="6766495"/>
            <a:ext cx="5957742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188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48" y="8193360"/>
            <a:ext cx="3308121" cy="955679"/>
          </a:xfrm>
          <a:prstGeom prst="rect">
            <a:avLst/>
          </a:prstGeom>
        </p:spPr>
      </p:pic>
      <p:cxnSp>
        <p:nvCxnSpPr>
          <p:cNvPr id="9" name="Connecteur droit 8"/>
          <p:cNvCxnSpPr/>
          <p:nvPr/>
        </p:nvCxnSpPr>
        <p:spPr>
          <a:xfrm>
            <a:off x="260648" y="488504"/>
            <a:ext cx="0" cy="9417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ndir un rectangle avec un coin diagonal 3"/>
          <p:cNvSpPr/>
          <p:nvPr/>
        </p:nvSpPr>
        <p:spPr>
          <a:xfrm>
            <a:off x="116632" y="63216"/>
            <a:ext cx="6624736" cy="720080"/>
          </a:xfrm>
          <a:prstGeom prst="round2Diag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Gaëlle\Desktop\Images - Tribu des Préhistos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296">
            <a:off x="475066" y="65794"/>
            <a:ext cx="672594" cy="85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24744" y="471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La tribu des Préhistos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24744" y="4164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ere Castor" pitchFamily="2" charset="0"/>
              </a:rPr>
              <a:t>Françoise </a:t>
            </a:r>
            <a:r>
              <a:rPr lang="fr-FR" sz="1400" dirty="0" err="1" smtClean="0">
                <a:latin typeface="Pere Castor" pitchFamily="2" charset="0"/>
              </a:rPr>
              <a:t>Demars</a:t>
            </a:r>
            <a:r>
              <a:rPr lang="fr-FR" sz="1400" dirty="0" smtClean="0">
                <a:latin typeface="Pere Castor" pitchFamily="2" charset="0"/>
              </a:rPr>
              <a:t>, illustrations de Samuel </a:t>
            </a:r>
            <a:r>
              <a:rPr lang="fr-FR" sz="1400" dirty="0" err="1" smtClean="0">
                <a:latin typeface="Pere Castor" pitchFamily="2" charset="0"/>
              </a:rPr>
              <a:t>Ribeyron</a:t>
            </a:r>
            <a:endParaRPr lang="fr-FR" sz="1400" dirty="0">
              <a:latin typeface="Pere Castor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221088" y="488504"/>
            <a:ext cx="2326140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Littérature/Lecture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</a:rPr>
              <a:t>La chasse au mammouth p. 34 à 42</a:t>
            </a:r>
            <a:endParaRPr lang="fr-FR" sz="11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42614" y="119943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8660" y="1136576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Qu’utilise la tribu pour chasser le mammouth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34" name="Image 33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41299"/>
          <a:stretch/>
        </p:blipFill>
        <p:spPr>
          <a:xfrm>
            <a:off x="450129" y="1568625"/>
            <a:ext cx="5957742" cy="752596"/>
          </a:xfrm>
          <a:prstGeom prst="rect">
            <a:avLst/>
          </a:prstGeom>
        </p:spPr>
      </p:pic>
      <p:sp>
        <p:nvSpPr>
          <p:cNvPr id="36" name="Rectangle à coins arrondis 35"/>
          <p:cNvSpPr/>
          <p:nvPr/>
        </p:nvSpPr>
        <p:spPr>
          <a:xfrm>
            <a:off x="142614" y="2639589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68660" y="2576735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Qui prend la direction des opérations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51" name="Image 50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41299"/>
          <a:stretch/>
        </p:blipFill>
        <p:spPr>
          <a:xfrm>
            <a:off x="450129" y="2976268"/>
            <a:ext cx="5957742" cy="752596"/>
          </a:xfrm>
          <a:prstGeom prst="rect">
            <a:avLst/>
          </a:prstGeom>
        </p:spPr>
      </p:pic>
      <p:sp>
        <p:nvSpPr>
          <p:cNvPr id="52" name="Rectangle à coins arrondis 51"/>
          <p:cNvSpPr/>
          <p:nvPr/>
        </p:nvSpPr>
        <p:spPr>
          <a:xfrm>
            <a:off x="142614" y="400928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3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142614" y="564548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4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61" name="ZoneTexte 60"/>
          <p:cNvSpPr txBox="1"/>
          <p:nvPr/>
        </p:nvSpPr>
        <p:spPr>
          <a:xfrm>
            <a:off x="401347" y="3944888"/>
            <a:ext cx="637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Explique le piège des Préhistos pour capturer la bête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33" name="Image 32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5" r="6701" b="31000"/>
          <a:stretch/>
        </p:blipFill>
        <p:spPr>
          <a:xfrm>
            <a:off x="482470" y="4348103"/>
            <a:ext cx="5957742" cy="1180961"/>
          </a:xfrm>
          <a:prstGeom prst="rect">
            <a:avLst/>
          </a:prstGeom>
        </p:spPr>
      </p:pic>
      <p:sp>
        <p:nvSpPr>
          <p:cNvPr id="35" name="Rectangle à coins arrondis 34"/>
          <p:cNvSpPr/>
          <p:nvPr/>
        </p:nvSpPr>
        <p:spPr>
          <a:xfrm>
            <a:off x="116228" y="7166803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5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42274" y="7113240"/>
            <a:ext cx="3086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Entoure l’outil qu’ils utilisent pour découper le mammouth quand ils l’ont capturé :</a:t>
            </a:r>
            <a:endParaRPr lang="fr-FR" dirty="0">
              <a:latin typeface="Pere Castor" pitchFamily="2" charset="0"/>
            </a:endParaRPr>
          </a:p>
        </p:txBody>
      </p:sp>
      <p:cxnSp>
        <p:nvCxnSpPr>
          <p:cNvPr id="40" name="Connecteur droit 39"/>
          <p:cNvCxnSpPr/>
          <p:nvPr/>
        </p:nvCxnSpPr>
        <p:spPr>
          <a:xfrm>
            <a:off x="3602292" y="7103948"/>
            <a:ext cx="0" cy="2802052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>
            <a:off x="3728030" y="7103948"/>
            <a:ext cx="31503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Rohar était en train de lancer une pierre quand il est tombé dans l’eau glacée. Dessine ce qu’il visait :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42" name="Rectangle à coins arrondis 41"/>
          <p:cNvSpPr/>
          <p:nvPr/>
        </p:nvSpPr>
        <p:spPr>
          <a:xfrm>
            <a:off x="3470014" y="7150784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6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43" name="Carré corné 42"/>
          <p:cNvSpPr/>
          <p:nvPr/>
        </p:nvSpPr>
        <p:spPr>
          <a:xfrm>
            <a:off x="3823556" y="8036570"/>
            <a:ext cx="2917812" cy="1700316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ZoneTexte 43"/>
          <p:cNvSpPr txBox="1"/>
          <p:nvPr/>
        </p:nvSpPr>
        <p:spPr>
          <a:xfrm>
            <a:off x="404664" y="5591780"/>
            <a:ext cx="637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Quelles parties du vieux mammouth les Préhistos récupèrent-ils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45" name="Image 44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41299"/>
          <a:stretch/>
        </p:blipFill>
        <p:spPr>
          <a:xfrm>
            <a:off x="482470" y="6000604"/>
            <a:ext cx="5957742" cy="752596"/>
          </a:xfrm>
          <a:prstGeom prst="rect">
            <a:avLst/>
          </a:prstGeom>
        </p:spPr>
      </p:pic>
      <p:sp>
        <p:nvSpPr>
          <p:cNvPr id="46" name="ZoneTexte 45"/>
          <p:cNvSpPr txBox="1"/>
          <p:nvPr/>
        </p:nvSpPr>
        <p:spPr>
          <a:xfrm>
            <a:off x="260648" y="9706108"/>
            <a:ext cx="32807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" dirty="0" smtClean="0"/>
              <a:t>Illustrations : </a:t>
            </a:r>
            <a:r>
              <a:rPr lang="fr-FR" sz="800" dirty="0" err="1" smtClean="0"/>
              <a:t>Ticayou</a:t>
            </a:r>
            <a:r>
              <a:rPr lang="fr-FR" sz="800" dirty="0" smtClean="0"/>
              <a:t> </a:t>
            </a:r>
            <a:r>
              <a:rPr lang="fr-FR" sz="800" dirty="0"/>
              <a:t>- </a:t>
            </a:r>
            <a:r>
              <a:rPr lang="fr-FR" sz="800" dirty="0" err="1"/>
              <a:t>éd.Milan</a:t>
            </a:r>
            <a:r>
              <a:rPr lang="fr-FR" sz="800" dirty="0"/>
              <a:t> - ticayou.canalblog.com</a:t>
            </a:r>
          </a:p>
        </p:txBody>
      </p:sp>
      <p:pic>
        <p:nvPicPr>
          <p:cNvPr id="47" name="Image 46" descr="Capture d’écran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5"/>
          <a:stretch/>
        </p:blipFill>
        <p:spPr>
          <a:xfrm rot="322002">
            <a:off x="5067251" y="3913736"/>
            <a:ext cx="1530101" cy="8009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6334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260648" y="488504"/>
            <a:ext cx="0" cy="9417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ndir un rectangle avec un coin diagonal 3"/>
          <p:cNvSpPr/>
          <p:nvPr/>
        </p:nvSpPr>
        <p:spPr>
          <a:xfrm>
            <a:off x="116632" y="63216"/>
            <a:ext cx="6624736" cy="720080"/>
          </a:xfrm>
          <a:prstGeom prst="round2Diag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Gaëlle\Desktop\Images - Tribu des Préhistos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296">
            <a:off x="475066" y="65794"/>
            <a:ext cx="672594" cy="85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24744" y="471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La tribu des Préhistos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24744" y="4164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ere Castor" pitchFamily="2" charset="0"/>
              </a:rPr>
              <a:t>Françoise </a:t>
            </a:r>
            <a:r>
              <a:rPr lang="fr-FR" sz="1400" dirty="0" err="1" smtClean="0">
                <a:latin typeface="Pere Castor" pitchFamily="2" charset="0"/>
              </a:rPr>
              <a:t>Demars</a:t>
            </a:r>
            <a:r>
              <a:rPr lang="fr-FR" sz="1400" dirty="0" smtClean="0">
                <a:latin typeface="Pere Castor" pitchFamily="2" charset="0"/>
              </a:rPr>
              <a:t>, illustrations de Samuel </a:t>
            </a:r>
            <a:r>
              <a:rPr lang="fr-FR" sz="1400" dirty="0" err="1" smtClean="0">
                <a:latin typeface="Pere Castor" pitchFamily="2" charset="0"/>
              </a:rPr>
              <a:t>Ribeyron</a:t>
            </a:r>
            <a:endParaRPr lang="fr-FR" sz="1400" dirty="0">
              <a:latin typeface="Pere Castor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221088" y="488504"/>
            <a:ext cx="2326140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Littérature/Lecture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</a:rPr>
              <a:t>La chasse au mammouth p. 43 à 47</a:t>
            </a:r>
            <a:endParaRPr lang="fr-FR" sz="1100" dirty="0"/>
          </a:p>
        </p:txBody>
      </p:sp>
      <p:sp>
        <p:nvSpPr>
          <p:cNvPr id="60" name="Rectangle à coins arrondis 59"/>
          <p:cNvSpPr/>
          <p:nvPr/>
        </p:nvSpPr>
        <p:spPr>
          <a:xfrm>
            <a:off x="142614" y="1333334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04664" y="1279634"/>
            <a:ext cx="637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D’après toi, comment Rohar va-t-il sortir de l’eau gelée ?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45" name="Image 44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7" r="6701" b="1678"/>
          <a:stretch/>
        </p:blipFill>
        <p:spPr>
          <a:xfrm>
            <a:off x="567602" y="1688458"/>
            <a:ext cx="5957742" cy="2400446"/>
          </a:xfrm>
          <a:prstGeom prst="rect">
            <a:avLst/>
          </a:prstGeom>
        </p:spPr>
      </p:pic>
      <p:sp>
        <p:nvSpPr>
          <p:cNvPr id="8" name="Rectangle à coins arrondis 7"/>
          <p:cNvSpPr/>
          <p:nvPr/>
        </p:nvSpPr>
        <p:spPr>
          <a:xfrm>
            <a:off x="567602" y="4232920"/>
            <a:ext cx="5979626" cy="295232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Rectangle à coins arrondis 29"/>
          <p:cNvSpPr/>
          <p:nvPr/>
        </p:nvSpPr>
        <p:spPr>
          <a:xfrm>
            <a:off x="142615" y="7464848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sz="1400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404665" y="7411148"/>
            <a:ext cx="45481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Lis la fin de l’histoire pour découvrir ce qu’a imaginé l’auteur. </a:t>
            </a:r>
          </a:p>
          <a:p>
            <a:r>
              <a:rPr lang="fr-FR" dirty="0" smtClean="0">
                <a:latin typeface="Pere Castor" pitchFamily="2" charset="0"/>
              </a:rPr>
              <a:t>Cite 3 raisons pour lesquelles Rohar est content de sa journée.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32" name="Image 31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7" r="6701" b="19567"/>
          <a:stretch/>
        </p:blipFill>
        <p:spPr>
          <a:xfrm>
            <a:off x="578544" y="8097170"/>
            <a:ext cx="5957742" cy="1656430"/>
          </a:xfrm>
          <a:prstGeom prst="rect">
            <a:avLst/>
          </a:prstGeom>
        </p:spPr>
      </p:pic>
      <p:cxnSp>
        <p:nvCxnSpPr>
          <p:cNvPr id="47" name="Connecteur droit avec flèche 46"/>
          <p:cNvCxnSpPr/>
          <p:nvPr/>
        </p:nvCxnSpPr>
        <p:spPr>
          <a:xfrm>
            <a:off x="990969" y="8265368"/>
            <a:ext cx="262683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avec flèche 47"/>
          <p:cNvCxnSpPr/>
          <p:nvPr/>
        </p:nvCxnSpPr>
        <p:spPr>
          <a:xfrm>
            <a:off x="990970" y="8769424"/>
            <a:ext cx="262683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/>
          <p:nvPr/>
        </p:nvCxnSpPr>
        <p:spPr>
          <a:xfrm>
            <a:off x="980728" y="9273480"/>
            <a:ext cx="262683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452" y="1453100"/>
            <a:ext cx="1710190" cy="814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Image 16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52" y="7452594"/>
            <a:ext cx="1414346" cy="95606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43846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cteur droit 8"/>
          <p:cNvCxnSpPr/>
          <p:nvPr/>
        </p:nvCxnSpPr>
        <p:spPr>
          <a:xfrm>
            <a:off x="260648" y="488504"/>
            <a:ext cx="0" cy="9417496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rrondir un rectangle avec un coin diagonal 3"/>
          <p:cNvSpPr/>
          <p:nvPr/>
        </p:nvSpPr>
        <p:spPr>
          <a:xfrm>
            <a:off x="116632" y="63216"/>
            <a:ext cx="6624736" cy="720080"/>
          </a:xfrm>
          <a:prstGeom prst="round2DiagRect">
            <a:avLst/>
          </a:prstGeom>
          <a:solidFill>
            <a:schemeClr val="bg2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:\Users\Gaëlle\Desktop\Images - Tribu des Préhistos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296">
            <a:off x="475066" y="65794"/>
            <a:ext cx="672594" cy="855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24744" y="47164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e Castor" pitchFamily="2" charset="0"/>
              </a:rPr>
              <a:t>La tribu des Préhistos</a:t>
            </a:r>
            <a:endParaRPr lang="fr-F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ere Castor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24744" y="416496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Pere Castor" pitchFamily="2" charset="0"/>
              </a:rPr>
              <a:t>Françoise </a:t>
            </a:r>
            <a:r>
              <a:rPr lang="fr-FR" sz="1400" dirty="0" err="1" smtClean="0">
                <a:latin typeface="Pere Castor" pitchFamily="2" charset="0"/>
              </a:rPr>
              <a:t>Demars</a:t>
            </a:r>
            <a:r>
              <a:rPr lang="fr-FR" sz="1400" dirty="0" smtClean="0">
                <a:latin typeface="Pere Castor" pitchFamily="2" charset="0"/>
              </a:rPr>
              <a:t>, illustrations de Samuel </a:t>
            </a:r>
            <a:r>
              <a:rPr lang="fr-FR" sz="1400" dirty="0" err="1" smtClean="0">
                <a:latin typeface="Pere Castor" pitchFamily="2" charset="0"/>
              </a:rPr>
              <a:t>Ribeyron</a:t>
            </a:r>
            <a:endParaRPr lang="fr-FR" sz="1400" dirty="0">
              <a:latin typeface="Pere Castor" pitchFamily="2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221088" y="488504"/>
            <a:ext cx="2326140" cy="50405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itchFamily="18" charset="0"/>
              </a:rPr>
              <a:t>Littérature/Lecture</a:t>
            </a:r>
          </a:p>
          <a:p>
            <a:pPr algn="ctr">
              <a:lnSpc>
                <a:spcPct val="150000"/>
              </a:lnSpc>
            </a:pPr>
            <a:r>
              <a:rPr lang="fr-FR" sz="1100" dirty="0" smtClean="0">
                <a:solidFill>
                  <a:schemeClr val="tx1"/>
                </a:solidFill>
              </a:rPr>
              <a:t>Evaluation</a:t>
            </a:r>
            <a:endParaRPr lang="fr-FR" sz="11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42614" y="119943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1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68660" y="1136576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Recopie la phrase qui correspond à cette illustration.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34" name="Image 33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37" t="40606" r="6700" b="41299"/>
          <a:stretch/>
        </p:blipFill>
        <p:spPr>
          <a:xfrm>
            <a:off x="2672917" y="1568625"/>
            <a:ext cx="3734954" cy="752596"/>
          </a:xfrm>
          <a:prstGeom prst="rect">
            <a:avLst/>
          </a:prstGeom>
        </p:spPr>
      </p:pic>
      <p:sp>
        <p:nvSpPr>
          <p:cNvPr id="36" name="Rectangle à coins arrondis 35"/>
          <p:cNvSpPr/>
          <p:nvPr/>
        </p:nvSpPr>
        <p:spPr>
          <a:xfrm>
            <a:off x="142614" y="2693152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2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368660" y="2639452"/>
            <a:ext cx="6300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Pour chacune de ces affirmations, réponds par vrai ou faux.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142614" y="5645480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solidFill>
                  <a:schemeClr val="tx1"/>
                </a:solidFill>
                <a:latin typeface="Mia's Scribblings ~" pitchFamily="2" charset="0"/>
              </a:rPr>
              <a:t>4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35" name="Rectangle à coins arrondis 34"/>
          <p:cNvSpPr/>
          <p:nvPr/>
        </p:nvSpPr>
        <p:spPr>
          <a:xfrm>
            <a:off x="116228" y="7166803"/>
            <a:ext cx="237494" cy="243624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Mia's Scribblings ~" pitchFamily="2" charset="0"/>
              </a:rPr>
              <a:t>5</a:t>
            </a:r>
            <a:endParaRPr lang="fr-FR" dirty="0">
              <a:solidFill>
                <a:schemeClr val="tx1"/>
              </a:solidFill>
              <a:latin typeface="Mia's Scribblings ~" pitchFamily="2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342274" y="7113240"/>
            <a:ext cx="6435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Pere Castor" pitchFamily="2" charset="0"/>
              </a:rPr>
              <a:t>Associe chaque illustration à la bonne histoire.</a:t>
            </a:r>
            <a:endParaRPr lang="fr-FR" dirty="0">
              <a:latin typeface="Pere Castor" pitchFamily="2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04664" y="5591780"/>
            <a:ext cx="637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Pere Castor" pitchFamily="2" charset="0"/>
              </a:rPr>
              <a:t>Comment les Préhistos utilisent-ils le feu ? Donne 3 utilisations.</a:t>
            </a:r>
            <a:endParaRPr lang="fr-FR" dirty="0">
              <a:latin typeface="Pere Castor" pitchFamily="2" charset="0"/>
            </a:endParaRPr>
          </a:p>
        </p:txBody>
      </p:sp>
      <p:pic>
        <p:nvPicPr>
          <p:cNvPr id="45" name="Image 44" descr="feuille_gros_carreaux.php (Objet application/pdf) - Mozilla Firefox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40606" r="6701" b="41299"/>
          <a:stretch/>
        </p:blipFill>
        <p:spPr>
          <a:xfrm>
            <a:off x="482470" y="6000604"/>
            <a:ext cx="5957742" cy="752596"/>
          </a:xfrm>
          <a:prstGeom prst="rect">
            <a:avLst/>
          </a:prstGeom>
        </p:spPr>
      </p:pic>
      <p:pic>
        <p:nvPicPr>
          <p:cNvPr id="3" name="Image 2" descr="Nouveau document 1.pdf - Foxit Reader 2.0 - [Nouveau document 1.pdf]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6" t="20568" r="25277" b="23206"/>
          <a:stretch/>
        </p:blipFill>
        <p:spPr>
          <a:xfrm rot="352458">
            <a:off x="532256" y="1471670"/>
            <a:ext cx="1619407" cy="116928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68660" y="3152800"/>
            <a:ext cx="45497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Pincevent taille un escalier pour aller chercher le feu dans le volcan.</a:t>
            </a:r>
          </a:p>
          <a:p>
            <a:endParaRPr lang="fr-FR" sz="1200" dirty="0"/>
          </a:p>
          <a:p>
            <a:r>
              <a:rPr lang="fr-FR" sz="1200" dirty="0" smtClean="0"/>
              <a:t>Rohar a failli se noyer pendant la chasse au mammouth.</a:t>
            </a:r>
          </a:p>
          <a:p>
            <a:endParaRPr lang="fr-FR" sz="1200" dirty="0"/>
          </a:p>
          <a:p>
            <a:r>
              <a:rPr lang="fr-FR" sz="1200" dirty="0" smtClean="0"/>
              <a:t>Grand-père le Rouge est trop fatigué pour chercher du feu.</a:t>
            </a:r>
          </a:p>
          <a:p>
            <a:endParaRPr lang="fr-FR" sz="1200" dirty="0"/>
          </a:p>
          <a:p>
            <a:r>
              <a:rPr lang="fr-FR" sz="1200" dirty="0" smtClean="0"/>
              <a:t>Rohar est content de changer de grotte.</a:t>
            </a:r>
          </a:p>
          <a:p>
            <a:endParaRPr lang="fr-FR" sz="1200" dirty="0"/>
          </a:p>
          <a:p>
            <a:r>
              <a:rPr lang="fr-FR" sz="1200" dirty="0" smtClean="0"/>
              <a:t>Rohar voit un ours au fond de la grotte.</a:t>
            </a:r>
          </a:p>
          <a:p>
            <a:endParaRPr lang="fr-FR" sz="1200" dirty="0"/>
          </a:p>
          <a:p>
            <a:r>
              <a:rPr lang="fr-FR" sz="1200" dirty="0" smtClean="0"/>
              <a:t>Grand-mère Altamira trouve la solution pour attraper le feu du volcan.</a:t>
            </a:r>
            <a:endParaRPr lang="fr-FR" sz="1200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234998" y="3152800"/>
            <a:ext cx="642274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Berlin Sans FB Demi" pitchFamily="34" charset="0"/>
                <a:ea typeface="Adobe Gothic Std B" pitchFamily="34" charset="-128"/>
              </a:rPr>
              <a:t>vrai</a:t>
            </a:r>
            <a:endParaRPr lang="fr-FR" sz="1400" dirty="0">
              <a:solidFill>
                <a:schemeClr val="tx1"/>
              </a:solidFill>
              <a:latin typeface="Berlin Sans FB Demi" pitchFamily="34" charset="0"/>
              <a:ea typeface="Adobe Gothic Std B" pitchFamily="34" charset="-128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5955078" y="3152800"/>
            <a:ext cx="642274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Berlin Sans FB Demi" pitchFamily="34" charset="0"/>
              </a:rPr>
              <a:t>faux</a:t>
            </a:r>
            <a:endParaRPr lang="fr-FR" sz="14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4" name="Rectangle à coins arrondis 53"/>
          <p:cNvSpPr/>
          <p:nvPr/>
        </p:nvSpPr>
        <p:spPr>
          <a:xfrm>
            <a:off x="5234998" y="3512840"/>
            <a:ext cx="642274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Berlin Sans FB Demi" pitchFamily="34" charset="0"/>
                <a:ea typeface="Adobe Gothic Std B" pitchFamily="34" charset="-128"/>
              </a:rPr>
              <a:t>vrai</a:t>
            </a:r>
            <a:endParaRPr lang="fr-FR" sz="1400" dirty="0">
              <a:solidFill>
                <a:schemeClr val="tx1"/>
              </a:solidFill>
              <a:latin typeface="Berlin Sans FB Demi" pitchFamily="34" charset="0"/>
              <a:ea typeface="Adobe Gothic Std B" pitchFamily="34" charset="-128"/>
            </a:endParaRPr>
          </a:p>
        </p:txBody>
      </p:sp>
      <p:sp>
        <p:nvSpPr>
          <p:cNvPr id="55" name="Rectangle à coins arrondis 54"/>
          <p:cNvSpPr/>
          <p:nvPr/>
        </p:nvSpPr>
        <p:spPr>
          <a:xfrm>
            <a:off x="5955078" y="3512840"/>
            <a:ext cx="642274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Berlin Sans FB Demi" pitchFamily="34" charset="0"/>
              </a:rPr>
              <a:t>faux</a:t>
            </a:r>
            <a:endParaRPr lang="fr-FR" sz="14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6" name="Rectangle à coins arrondis 55"/>
          <p:cNvSpPr/>
          <p:nvPr/>
        </p:nvSpPr>
        <p:spPr>
          <a:xfrm>
            <a:off x="5234998" y="3859922"/>
            <a:ext cx="642274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Berlin Sans FB Demi" pitchFamily="34" charset="0"/>
                <a:ea typeface="Adobe Gothic Std B" pitchFamily="34" charset="-128"/>
              </a:rPr>
              <a:t>vrai</a:t>
            </a:r>
            <a:endParaRPr lang="fr-FR" sz="1400" dirty="0">
              <a:solidFill>
                <a:schemeClr val="tx1"/>
              </a:solidFill>
              <a:latin typeface="Berlin Sans FB Demi" pitchFamily="34" charset="0"/>
              <a:ea typeface="Adobe Gothic Std B" pitchFamily="34" charset="-128"/>
            </a:endParaRPr>
          </a:p>
        </p:txBody>
      </p:sp>
      <p:sp>
        <p:nvSpPr>
          <p:cNvPr id="57" name="Rectangle à coins arrondis 56"/>
          <p:cNvSpPr/>
          <p:nvPr/>
        </p:nvSpPr>
        <p:spPr>
          <a:xfrm>
            <a:off x="5955078" y="3859922"/>
            <a:ext cx="642274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Berlin Sans FB Demi" pitchFamily="34" charset="0"/>
              </a:rPr>
              <a:t>faux</a:t>
            </a:r>
            <a:endParaRPr lang="fr-FR" sz="14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58" name="Rectangle à coins arrondis 57"/>
          <p:cNvSpPr/>
          <p:nvPr/>
        </p:nvSpPr>
        <p:spPr>
          <a:xfrm>
            <a:off x="5234998" y="4214629"/>
            <a:ext cx="642274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Berlin Sans FB Demi" pitchFamily="34" charset="0"/>
                <a:ea typeface="Adobe Gothic Std B" pitchFamily="34" charset="-128"/>
              </a:rPr>
              <a:t>vrai</a:t>
            </a:r>
            <a:endParaRPr lang="fr-FR" sz="1400" dirty="0">
              <a:solidFill>
                <a:schemeClr val="tx1"/>
              </a:solidFill>
              <a:latin typeface="Berlin Sans FB Demi" pitchFamily="34" charset="0"/>
              <a:ea typeface="Adobe Gothic Std B" pitchFamily="34" charset="-128"/>
            </a:endParaRPr>
          </a:p>
        </p:txBody>
      </p:sp>
      <p:sp>
        <p:nvSpPr>
          <p:cNvPr id="59" name="Rectangle à coins arrondis 58"/>
          <p:cNvSpPr/>
          <p:nvPr/>
        </p:nvSpPr>
        <p:spPr>
          <a:xfrm>
            <a:off x="5955078" y="4214629"/>
            <a:ext cx="642274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Berlin Sans FB Demi" pitchFamily="34" charset="0"/>
              </a:rPr>
              <a:t>faux</a:t>
            </a:r>
            <a:endParaRPr lang="fr-FR" sz="14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2" name="Rectangle à coins arrondis 61"/>
          <p:cNvSpPr/>
          <p:nvPr/>
        </p:nvSpPr>
        <p:spPr>
          <a:xfrm>
            <a:off x="5234998" y="4592960"/>
            <a:ext cx="642274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Berlin Sans FB Demi" pitchFamily="34" charset="0"/>
                <a:ea typeface="Adobe Gothic Std B" pitchFamily="34" charset="-128"/>
              </a:rPr>
              <a:t>vrai</a:t>
            </a:r>
            <a:endParaRPr lang="fr-FR" sz="1400" dirty="0">
              <a:solidFill>
                <a:schemeClr val="tx1"/>
              </a:solidFill>
              <a:latin typeface="Berlin Sans FB Demi" pitchFamily="34" charset="0"/>
              <a:ea typeface="Adobe Gothic Std B" pitchFamily="34" charset="-128"/>
            </a:endParaRPr>
          </a:p>
        </p:txBody>
      </p:sp>
      <p:sp>
        <p:nvSpPr>
          <p:cNvPr id="63" name="Rectangle à coins arrondis 62"/>
          <p:cNvSpPr/>
          <p:nvPr/>
        </p:nvSpPr>
        <p:spPr>
          <a:xfrm>
            <a:off x="5955078" y="4592960"/>
            <a:ext cx="642274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Berlin Sans FB Demi" pitchFamily="34" charset="0"/>
              </a:rPr>
              <a:t>faux</a:t>
            </a:r>
            <a:endParaRPr lang="fr-FR" sz="14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64" name="Rectangle à coins arrondis 63"/>
          <p:cNvSpPr/>
          <p:nvPr/>
        </p:nvSpPr>
        <p:spPr>
          <a:xfrm>
            <a:off x="5234998" y="4988426"/>
            <a:ext cx="642274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Berlin Sans FB Demi" pitchFamily="34" charset="0"/>
                <a:ea typeface="Adobe Gothic Std B" pitchFamily="34" charset="-128"/>
              </a:rPr>
              <a:t>vrai</a:t>
            </a:r>
            <a:endParaRPr lang="fr-FR" sz="1400" dirty="0">
              <a:solidFill>
                <a:schemeClr val="tx1"/>
              </a:solidFill>
              <a:latin typeface="Berlin Sans FB Demi" pitchFamily="34" charset="0"/>
              <a:ea typeface="Adobe Gothic Std B" pitchFamily="34" charset="-128"/>
            </a:endParaRPr>
          </a:p>
        </p:txBody>
      </p:sp>
      <p:sp>
        <p:nvSpPr>
          <p:cNvPr id="65" name="Rectangle à coins arrondis 64"/>
          <p:cNvSpPr/>
          <p:nvPr/>
        </p:nvSpPr>
        <p:spPr>
          <a:xfrm>
            <a:off x="5955078" y="4988426"/>
            <a:ext cx="642274" cy="28803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>
                <a:solidFill>
                  <a:schemeClr val="tx1"/>
                </a:solidFill>
                <a:latin typeface="Berlin Sans FB Demi" pitchFamily="34" charset="0"/>
              </a:rPr>
              <a:t>faux</a:t>
            </a:r>
            <a:endParaRPr lang="fr-FR" sz="1400" dirty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11" name="Carré corné 10"/>
          <p:cNvSpPr/>
          <p:nvPr/>
        </p:nvSpPr>
        <p:spPr>
          <a:xfrm>
            <a:off x="692696" y="9479979"/>
            <a:ext cx="1584176" cy="360040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92696" y="950855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ursive standard" pitchFamily="2" charset="0"/>
              </a:rPr>
              <a:t>La nouvelle grotte</a:t>
            </a:r>
            <a:endParaRPr lang="fr-FR" sz="1400" dirty="0">
              <a:latin typeface="Cursive standard" pitchFamily="2" charset="0"/>
            </a:endParaRPr>
          </a:p>
        </p:txBody>
      </p:sp>
      <p:sp>
        <p:nvSpPr>
          <p:cNvPr id="66" name="Carré corné 65"/>
          <p:cNvSpPr/>
          <p:nvPr/>
        </p:nvSpPr>
        <p:spPr>
          <a:xfrm>
            <a:off x="2582905" y="9479979"/>
            <a:ext cx="1584176" cy="360040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2582905" y="9508554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ursive standard" pitchFamily="2" charset="0"/>
              </a:rPr>
              <a:t>Le feu du volcan</a:t>
            </a:r>
            <a:endParaRPr lang="fr-FR" sz="1400" dirty="0">
              <a:latin typeface="Cursive standard" pitchFamily="2" charset="0"/>
            </a:endParaRPr>
          </a:p>
        </p:txBody>
      </p:sp>
      <p:sp>
        <p:nvSpPr>
          <p:cNvPr id="68" name="Carré corné 67"/>
          <p:cNvSpPr/>
          <p:nvPr/>
        </p:nvSpPr>
        <p:spPr>
          <a:xfrm>
            <a:off x="4448053" y="9479979"/>
            <a:ext cx="1955158" cy="360040"/>
          </a:xfrm>
          <a:prstGeom prst="foldedCorner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 dirty="0">
              <a:solidFill>
                <a:schemeClr val="tx1"/>
              </a:solidFill>
              <a:latin typeface="Cursive standard" pitchFamily="2" charset="0"/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4448053" y="9508554"/>
            <a:ext cx="1955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>
                <a:latin typeface="Cursive standard" pitchFamily="2" charset="0"/>
              </a:rPr>
              <a:t>La chasse au mammouth</a:t>
            </a:r>
            <a:endParaRPr lang="fr-FR" sz="1400" dirty="0">
              <a:latin typeface="Cursive standard" pitchFamily="2" charset="0"/>
            </a:endParaRPr>
          </a:p>
        </p:txBody>
      </p:sp>
      <p:pic>
        <p:nvPicPr>
          <p:cNvPr id="15" name="Image 14" descr="Capture d’écra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26" y="7511866"/>
            <a:ext cx="1232867" cy="840246"/>
          </a:xfrm>
          <a:prstGeom prst="rect">
            <a:avLst/>
          </a:prstGeom>
        </p:spPr>
      </p:pic>
      <p:pic>
        <p:nvPicPr>
          <p:cNvPr id="16" name="Image 15" descr="Capture d’écra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08" y="7533751"/>
            <a:ext cx="1279468" cy="796475"/>
          </a:xfrm>
          <a:prstGeom prst="rect">
            <a:avLst/>
          </a:prstGeom>
        </p:spPr>
      </p:pic>
      <p:pic>
        <p:nvPicPr>
          <p:cNvPr id="18" name="Image 17" descr="Capture d’écra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644" y="7595814"/>
            <a:ext cx="1358716" cy="699100"/>
          </a:xfrm>
          <a:prstGeom prst="rect">
            <a:avLst/>
          </a:prstGeom>
        </p:spPr>
      </p:pic>
      <p:pic>
        <p:nvPicPr>
          <p:cNvPr id="19" name="Image 18" descr="Capture d’écra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970" y="7574755"/>
            <a:ext cx="1632214" cy="741217"/>
          </a:xfrm>
          <a:prstGeom prst="rect">
            <a:avLst/>
          </a:prstGeom>
        </p:spPr>
      </p:pic>
      <p:sp>
        <p:nvSpPr>
          <p:cNvPr id="21" name="Ellipse 20"/>
          <p:cNvSpPr/>
          <p:nvPr/>
        </p:nvSpPr>
        <p:spPr>
          <a:xfrm>
            <a:off x="980728" y="8481392"/>
            <a:ext cx="88432" cy="884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3" name="Ellipse 72"/>
          <p:cNvSpPr/>
          <p:nvPr/>
        </p:nvSpPr>
        <p:spPr>
          <a:xfrm>
            <a:off x="2548480" y="8481392"/>
            <a:ext cx="88432" cy="884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4" name="Ellipse 73"/>
          <p:cNvSpPr/>
          <p:nvPr/>
        </p:nvSpPr>
        <p:spPr>
          <a:xfrm>
            <a:off x="4221088" y="8481392"/>
            <a:ext cx="88432" cy="884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6" name="Ellipse 75"/>
          <p:cNvSpPr/>
          <p:nvPr/>
        </p:nvSpPr>
        <p:spPr>
          <a:xfrm>
            <a:off x="6004864" y="8481392"/>
            <a:ext cx="88432" cy="884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7" name="Ellipse 76"/>
          <p:cNvSpPr/>
          <p:nvPr/>
        </p:nvSpPr>
        <p:spPr>
          <a:xfrm>
            <a:off x="5373216" y="9257056"/>
            <a:ext cx="88432" cy="884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8" name="Ellipse 77"/>
          <p:cNvSpPr/>
          <p:nvPr/>
        </p:nvSpPr>
        <p:spPr>
          <a:xfrm>
            <a:off x="3284984" y="9257056"/>
            <a:ext cx="88432" cy="884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9" name="Ellipse 78"/>
          <p:cNvSpPr/>
          <p:nvPr/>
        </p:nvSpPr>
        <p:spPr>
          <a:xfrm>
            <a:off x="1484784" y="9257056"/>
            <a:ext cx="88432" cy="8843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94123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760</Words>
  <Application>Microsoft Office PowerPoint</Application>
  <PresentationFormat>Format A4 (210 x 297 mm)</PresentationFormat>
  <Paragraphs>183</Paragraphs>
  <Slides>9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Mysticlolly</dc:creator>
  <cp:lastModifiedBy>Gaelle48</cp:lastModifiedBy>
  <cp:revision>42</cp:revision>
  <dcterms:created xsi:type="dcterms:W3CDTF">2012-11-02T12:26:10Z</dcterms:created>
  <dcterms:modified xsi:type="dcterms:W3CDTF">2017-03-01T18:24:28Z</dcterms:modified>
</cp:coreProperties>
</file>