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6" r:id="rId7"/>
    <p:sldId id="280" r:id="rId8"/>
    <p:sldId id="267" r:id="rId9"/>
    <p:sldId id="281" r:id="rId10"/>
    <p:sldId id="271" r:id="rId11"/>
    <p:sldId id="282" r:id="rId12"/>
    <p:sldId id="260" r:id="rId13"/>
    <p:sldId id="264" r:id="rId14"/>
    <p:sldId id="272" r:id="rId15"/>
    <p:sldId id="263" r:id="rId16"/>
    <p:sldId id="265" r:id="rId17"/>
    <p:sldId id="268" r:id="rId18"/>
    <p:sldId id="269" r:id="rId19"/>
    <p:sldId id="270" r:id="rId20"/>
    <p:sldId id="278" r:id="rId21"/>
    <p:sldId id="273" r:id="rId22"/>
    <p:sldId id="275" r:id="rId23"/>
    <p:sldId id="274" r:id="rId24"/>
    <p:sldId id="276" r:id="rId25"/>
    <p:sldId id="277" r:id="rId26"/>
    <p:sldId id="279" r:id="rId27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0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tér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1236853"/>
              </p:ext>
            </p:extLst>
          </p:nvPr>
        </p:nvGraphicFramePr>
        <p:xfrm>
          <a:off x="56004" y="1282492"/>
          <a:ext cx="6740671" cy="27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</a:tblGrid>
              <a:tr h="13246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7693197"/>
              </p:ext>
            </p:extLst>
          </p:nvPr>
        </p:nvGraphicFramePr>
        <p:xfrm>
          <a:off x="56529" y="1006434"/>
          <a:ext cx="673920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43"/>
                <a:gridCol w="962743"/>
                <a:gridCol w="962743"/>
                <a:gridCol w="962743"/>
                <a:gridCol w="962743"/>
                <a:gridCol w="921777"/>
                <a:gridCol w="1003711"/>
              </a:tblGrid>
              <a:tr h="155848"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lundi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mercredi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jeudi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vendredi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samedi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dimanche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96590608"/>
              </p:ext>
            </p:extLst>
          </p:nvPr>
        </p:nvGraphicFramePr>
        <p:xfrm>
          <a:off x="57324" y="1557824"/>
          <a:ext cx="6739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040"/>
                <a:gridCol w="575195"/>
                <a:gridCol w="430079"/>
                <a:gridCol w="430079"/>
                <a:gridCol w="430079"/>
                <a:gridCol w="430079"/>
                <a:gridCol w="517125"/>
                <a:gridCol w="414713"/>
                <a:gridCol w="788478"/>
                <a:gridCol w="573439"/>
                <a:gridCol w="716798"/>
                <a:gridCol w="874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janvier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février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mars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avril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mai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juin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juillet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août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septembre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octobre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novembre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décembre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à coins arrondis 9"/>
          <p:cNvSpPr/>
          <p:nvPr userDrawn="1"/>
        </p:nvSpPr>
        <p:spPr>
          <a:xfrm>
            <a:off x="116632" y="56456"/>
            <a:ext cx="1872208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6632" y="564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latin typeface="Script cole" pitchFamily="2" charset="0"/>
              </a:rPr>
              <a:t>Mon</a:t>
            </a:r>
            <a:r>
              <a:rPr lang="fr-FR" sz="1200" u="sng" baseline="0" dirty="0" smtClean="0">
                <a:latin typeface="Script cole" pitchFamily="2" charset="0"/>
              </a:rPr>
              <a:t> prénom :</a:t>
            </a:r>
            <a:endParaRPr lang="fr-FR" sz="1200" u="sng" dirty="0">
              <a:latin typeface="Script cole" pitchFamily="2" charset="0"/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20390" y="685478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220390" y="433450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26665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546284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 userDrawn="1"/>
        </p:nvSpPr>
        <p:spPr>
          <a:xfrm>
            <a:off x="2064916" y="31116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je pense de mon travail :</a:t>
            </a:r>
            <a:endParaRPr lang="fr-FR" sz="1100" dirty="0">
              <a:latin typeface="Amandine" pitchFamily="2" charset="0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2064916" y="514484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la</a:t>
            </a:r>
            <a:r>
              <a:rPr lang="fr-FR" sz="1100" baseline="0" dirty="0" smtClean="0">
                <a:latin typeface="Amandine" pitchFamily="2" charset="0"/>
              </a:rPr>
              <a:t> maitresse pense de mon travail</a:t>
            </a:r>
            <a:r>
              <a:rPr lang="fr-FR" sz="1100" dirty="0" smtClean="0">
                <a:latin typeface="Amandine" pitchFamily="2" charset="0"/>
              </a:rPr>
              <a:t>:</a:t>
            </a:r>
            <a:endParaRPr lang="fr-FR" sz="1100" dirty="0">
              <a:latin typeface="Amandine" pitchFamily="2" charset="0"/>
            </a:endParaRPr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2064916" y="488504"/>
            <a:ext cx="3164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4" y="111612"/>
            <a:ext cx="704354" cy="805744"/>
          </a:xfrm>
          <a:prstGeom prst="rect">
            <a:avLst/>
          </a:prstGeom>
        </p:spPr>
      </p:pic>
      <p:sp>
        <p:nvSpPr>
          <p:cNvPr id="24" name="Espace réservé du texte 28"/>
          <p:cNvSpPr>
            <a:spLocks noGrp="1"/>
          </p:cNvSpPr>
          <p:nvPr>
            <p:ph type="body" sz="quarter" idx="10" hasCustomPrompt="1"/>
          </p:nvPr>
        </p:nvSpPr>
        <p:spPr>
          <a:xfrm>
            <a:off x="116632" y="2360712"/>
            <a:ext cx="6624736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mandine" pitchFamily="2" charset="0"/>
              </a:defRPr>
            </a:lvl1pPr>
          </a:lstStyle>
          <a:p>
            <a:pPr lvl="0"/>
            <a:r>
              <a:rPr lang="fr-FR" dirty="0" smtClean="0"/>
              <a:t>Cliquer ici pour saisir la consigne de l’exercice.</a:t>
            </a:r>
            <a:endParaRPr lang="fr-FR" dirty="0"/>
          </a:p>
        </p:txBody>
      </p:sp>
      <p:sp>
        <p:nvSpPr>
          <p:cNvPr id="25" name="Espace réservé du texte 28"/>
          <p:cNvSpPr>
            <a:spLocks noGrp="1"/>
          </p:cNvSpPr>
          <p:nvPr>
            <p:ph type="body" sz="quarter" idx="11" hasCustomPrompt="1"/>
          </p:nvPr>
        </p:nvSpPr>
        <p:spPr>
          <a:xfrm>
            <a:off x="116632" y="2000673"/>
            <a:ext cx="6624736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Script cole" pitchFamily="2" charset="0"/>
              </a:defRPr>
            </a:lvl1pPr>
          </a:lstStyle>
          <a:p>
            <a:pPr lvl="0"/>
            <a:r>
              <a:rPr lang="fr-FR" dirty="0" smtClean="0"/>
              <a:t>Cliquer ici pour saisir l’objectif.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07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12463221-89A0-4CEA-AD38-84A1FE4FB89A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CC977BDD-8C17-4986-980B-F892B0590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36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12463221-89A0-4CEA-AD38-84A1FE4FB89A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CC977BDD-8C17-4986-980B-F892B0590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203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12463221-89A0-4CEA-AD38-84A1FE4FB89A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CC977BDD-8C17-4986-980B-F892B0590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44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12463221-89A0-4CEA-AD38-84A1FE4FB89A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CC977BDD-8C17-4986-980B-F892B0590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82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i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10179841"/>
              </p:ext>
            </p:extLst>
          </p:nvPr>
        </p:nvGraphicFramePr>
        <p:xfrm>
          <a:off x="56004" y="1282492"/>
          <a:ext cx="6740671" cy="27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</a:tblGrid>
              <a:tr h="13246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au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11864574"/>
              </p:ext>
            </p:extLst>
          </p:nvPr>
        </p:nvGraphicFramePr>
        <p:xfrm>
          <a:off x="56529" y="1006434"/>
          <a:ext cx="673920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43"/>
                <a:gridCol w="962743"/>
                <a:gridCol w="962743"/>
                <a:gridCol w="962743"/>
                <a:gridCol w="962743"/>
                <a:gridCol w="921777"/>
                <a:gridCol w="1003711"/>
              </a:tblGrid>
              <a:tr h="155848"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lundi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mercredi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jeudi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vendredi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samedi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dimanche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au 2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52974493"/>
              </p:ext>
            </p:extLst>
          </p:nvPr>
        </p:nvGraphicFramePr>
        <p:xfrm>
          <a:off x="57324" y="1557824"/>
          <a:ext cx="6739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040"/>
                <a:gridCol w="575195"/>
                <a:gridCol w="430079"/>
                <a:gridCol w="430079"/>
                <a:gridCol w="430079"/>
                <a:gridCol w="430079"/>
                <a:gridCol w="517125"/>
                <a:gridCol w="414713"/>
                <a:gridCol w="788478"/>
                <a:gridCol w="573439"/>
                <a:gridCol w="716798"/>
                <a:gridCol w="874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janvier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février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mars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avril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mai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juin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juillet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août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septembre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octobre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novembre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décembre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Rectangle à coins arrondis 28"/>
          <p:cNvSpPr/>
          <p:nvPr userDrawn="1"/>
        </p:nvSpPr>
        <p:spPr>
          <a:xfrm>
            <a:off x="116632" y="56456"/>
            <a:ext cx="1872208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 userDrawn="1"/>
        </p:nvSpPr>
        <p:spPr>
          <a:xfrm>
            <a:off x="116632" y="564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latin typeface="Script cole" pitchFamily="2" charset="0"/>
              </a:rPr>
              <a:t>Mon</a:t>
            </a:r>
            <a:r>
              <a:rPr lang="fr-FR" sz="1200" u="sng" baseline="0" dirty="0" smtClean="0">
                <a:latin typeface="Script cole" pitchFamily="2" charset="0"/>
              </a:rPr>
              <a:t> prénom :</a:t>
            </a:r>
            <a:endParaRPr lang="fr-FR" sz="1200" u="sng" dirty="0">
              <a:latin typeface="Script cole" pitchFamily="2" charset="0"/>
            </a:endParaRPr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220390" y="685478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 userDrawn="1"/>
        </p:nvCxnSpPr>
        <p:spPr>
          <a:xfrm>
            <a:off x="220390" y="433450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26665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546284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ZoneTexte 38"/>
          <p:cNvSpPr txBox="1"/>
          <p:nvPr userDrawn="1"/>
        </p:nvSpPr>
        <p:spPr>
          <a:xfrm>
            <a:off x="2064916" y="31116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je pense de mon travail :</a:t>
            </a:r>
            <a:endParaRPr lang="fr-FR" sz="1100" dirty="0">
              <a:latin typeface="Amandine" pitchFamily="2" charset="0"/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2064916" y="514484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la</a:t>
            </a:r>
            <a:r>
              <a:rPr lang="fr-FR" sz="1100" baseline="0" dirty="0" smtClean="0">
                <a:latin typeface="Amandine" pitchFamily="2" charset="0"/>
              </a:rPr>
              <a:t> maitresse pense de mon travail</a:t>
            </a:r>
            <a:r>
              <a:rPr lang="fr-FR" sz="1100" dirty="0" smtClean="0">
                <a:latin typeface="Amandine" pitchFamily="2" charset="0"/>
              </a:rPr>
              <a:t>:</a:t>
            </a:r>
            <a:endParaRPr lang="fr-FR" sz="1100" dirty="0">
              <a:latin typeface="Amandine" pitchFamily="2" charset="0"/>
            </a:endParaRPr>
          </a:p>
        </p:txBody>
      </p:sp>
      <p:cxnSp>
        <p:nvCxnSpPr>
          <p:cNvPr id="41" name="Connecteur droit 40"/>
          <p:cNvCxnSpPr/>
          <p:nvPr userDrawn="1"/>
        </p:nvCxnSpPr>
        <p:spPr>
          <a:xfrm>
            <a:off x="2064916" y="488504"/>
            <a:ext cx="3164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16" y="111612"/>
            <a:ext cx="1306650" cy="805744"/>
          </a:xfrm>
          <a:prstGeom prst="rect">
            <a:avLst/>
          </a:prstGeom>
        </p:spPr>
      </p:pic>
      <p:sp>
        <p:nvSpPr>
          <p:cNvPr id="43" name="Espace réservé du texte 28"/>
          <p:cNvSpPr>
            <a:spLocks noGrp="1"/>
          </p:cNvSpPr>
          <p:nvPr>
            <p:ph type="body" sz="quarter" idx="10" hasCustomPrompt="1"/>
          </p:nvPr>
        </p:nvSpPr>
        <p:spPr>
          <a:xfrm>
            <a:off x="116632" y="2360712"/>
            <a:ext cx="6624736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mandine" pitchFamily="2" charset="0"/>
              </a:defRPr>
            </a:lvl1pPr>
          </a:lstStyle>
          <a:p>
            <a:pPr lvl="0"/>
            <a:r>
              <a:rPr lang="fr-FR" dirty="0" smtClean="0"/>
              <a:t>Cliquer ici pour saisir la consigne de l’exercice.</a:t>
            </a:r>
            <a:endParaRPr lang="fr-FR" dirty="0"/>
          </a:p>
        </p:txBody>
      </p:sp>
      <p:sp>
        <p:nvSpPr>
          <p:cNvPr id="44" name="Espace réservé du texte 28"/>
          <p:cNvSpPr>
            <a:spLocks noGrp="1"/>
          </p:cNvSpPr>
          <p:nvPr>
            <p:ph type="body" sz="quarter" idx="11" hasCustomPrompt="1"/>
          </p:nvPr>
        </p:nvSpPr>
        <p:spPr>
          <a:xfrm>
            <a:off x="116632" y="2000673"/>
            <a:ext cx="6624736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Script cole" pitchFamily="2" charset="0"/>
              </a:defRPr>
            </a:lvl1pPr>
          </a:lstStyle>
          <a:p>
            <a:pPr lvl="0"/>
            <a:r>
              <a:rPr lang="fr-FR" dirty="0" smtClean="0"/>
              <a:t>Cliquer ici pour saisir l’objectif.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15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é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au 2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3040636"/>
              </p:ext>
            </p:extLst>
          </p:nvPr>
        </p:nvGraphicFramePr>
        <p:xfrm>
          <a:off x="56004" y="1282492"/>
          <a:ext cx="6740671" cy="27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</a:tblGrid>
              <a:tr h="13246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5094060"/>
              </p:ext>
            </p:extLst>
          </p:nvPr>
        </p:nvGraphicFramePr>
        <p:xfrm>
          <a:off x="56529" y="1006434"/>
          <a:ext cx="673920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43"/>
                <a:gridCol w="962743"/>
                <a:gridCol w="962743"/>
                <a:gridCol w="962743"/>
                <a:gridCol w="962743"/>
                <a:gridCol w="921777"/>
                <a:gridCol w="1003711"/>
              </a:tblGrid>
              <a:tr h="155848"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lundi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mercredi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jeudi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vendredi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samedi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dimanche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98365937"/>
              </p:ext>
            </p:extLst>
          </p:nvPr>
        </p:nvGraphicFramePr>
        <p:xfrm>
          <a:off x="57324" y="1557824"/>
          <a:ext cx="6739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040"/>
                <a:gridCol w="575195"/>
                <a:gridCol w="430079"/>
                <a:gridCol w="430079"/>
                <a:gridCol w="430079"/>
                <a:gridCol w="430079"/>
                <a:gridCol w="517125"/>
                <a:gridCol w="414713"/>
                <a:gridCol w="788478"/>
                <a:gridCol w="573439"/>
                <a:gridCol w="716798"/>
                <a:gridCol w="874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janvier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février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mars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avril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mai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juin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juillet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août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septembre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octobre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novembre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décembre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à coins arrondis 23"/>
          <p:cNvSpPr/>
          <p:nvPr userDrawn="1"/>
        </p:nvSpPr>
        <p:spPr>
          <a:xfrm>
            <a:off x="116632" y="56456"/>
            <a:ext cx="1872208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 userDrawn="1"/>
        </p:nvSpPr>
        <p:spPr>
          <a:xfrm>
            <a:off x="116632" y="564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latin typeface="Script cole" pitchFamily="2" charset="0"/>
              </a:rPr>
              <a:t>Mon</a:t>
            </a:r>
            <a:r>
              <a:rPr lang="fr-FR" sz="1200" u="sng" baseline="0" dirty="0" smtClean="0">
                <a:latin typeface="Script cole" pitchFamily="2" charset="0"/>
              </a:rPr>
              <a:t> prénom :</a:t>
            </a:r>
            <a:endParaRPr lang="fr-FR" sz="1200" u="sng" dirty="0">
              <a:latin typeface="Script cole" pitchFamily="2" charset="0"/>
            </a:endParaRPr>
          </a:p>
        </p:txBody>
      </p:sp>
      <p:cxnSp>
        <p:nvCxnSpPr>
          <p:cNvPr id="45" name="Connecteur droit 44"/>
          <p:cNvCxnSpPr/>
          <p:nvPr userDrawn="1"/>
        </p:nvCxnSpPr>
        <p:spPr>
          <a:xfrm>
            <a:off x="220390" y="685478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 userDrawn="1"/>
        </p:nvCxnSpPr>
        <p:spPr>
          <a:xfrm>
            <a:off x="220390" y="433450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26665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546284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ZoneTexte 52"/>
          <p:cNvSpPr txBox="1"/>
          <p:nvPr userDrawn="1"/>
        </p:nvSpPr>
        <p:spPr>
          <a:xfrm>
            <a:off x="2064916" y="31116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je pense de mon travail :</a:t>
            </a:r>
            <a:endParaRPr lang="fr-FR" sz="1100" dirty="0">
              <a:latin typeface="Amandine" pitchFamily="2" charset="0"/>
            </a:endParaRPr>
          </a:p>
        </p:txBody>
      </p:sp>
      <p:sp>
        <p:nvSpPr>
          <p:cNvPr id="54" name="ZoneTexte 53"/>
          <p:cNvSpPr txBox="1"/>
          <p:nvPr userDrawn="1"/>
        </p:nvSpPr>
        <p:spPr>
          <a:xfrm>
            <a:off x="2064916" y="514484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la</a:t>
            </a:r>
            <a:r>
              <a:rPr lang="fr-FR" sz="1100" baseline="0" dirty="0" smtClean="0">
                <a:latin typeface="Amandine" pitchFamily="2" charset="0"/>
              </a:rPr>
              <a:t> maitresse pense de mon travail</a:t>
            </a:r>
            <a:r>
              <a:rPr lang="fr-FR" sz="1100" dirty="0" smtClean="0">
                <a:latin typeface="Amandine" pitchFamily="2" charset="0"/>
              </a:rPr>
              <a:t>:</a:t>
            </a:r>
            <a:endParaRPr lang="fr-FR" sz="1100" dirty="0">
              <a:latin typeface="Amandine" pitchFamily="2" charset="0"/>
            </a:endParaRPr>
          </a:p>
        </p:txBody>
      </p:sp>
      <p:cxnSp>
        <p:nvCxnSpPr>
          <p:cNvPr id="55" name="Connecteur droit 54"/>
          <p:cNvCxnSpPr/>
          <p:nvPr userDrawn="1"/>
        </p:nvCxnSpPr>
        <p:spPr>
          <a:xfrm>
            <a:off x="2064916" y="488504"/>
            <a:ext cx="3164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40" y="68230"/>
            <a:ext cx="1080120" cy="840547"/>
          </a:xfrm>
          <a:prstGeom prst="rect">
            <a:avLst/>
          </a:prstGeom>
        </p:spPr>
      </p:pic>
      <p:sp>
        <p:nvSpPr>
          <p:cNvPr id="57" name="Espace réservé du texte 28"/>
          <p:cNvSpPr>
            <a:spLocks noGrp="1"/>
          </p:cNvSpPr>
          <p:nvPr>
            <p:ph type="body" sz="quarter" idx="10" hasCustomPrompt="1"/>
          </p:nvPr>
        </p:nvSpPr>
        <p:spPr>
          <a:xfrm>
            <a:off x="116632" y="2360712"/>
            <a:ext cx="6624736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mandine" pitchFamily="2" charset="0"/>
              </a:defRPr>
            </a:lvl1pPr>
          </a:lstStyle>
          <a:p>
            <a:pPr lvl="0"/>
            <a:r>
              <a:rPr lang="fr-FR" dirty="0" smtClean="0"/>
              <a:t>Cliquer ici pour saisir la consigne de l’exercice.</a:t>
            </a:r>
            <a:endParaRPr lang="fr-FR" dirty="0"/>
          </a:p>
        </p:txBody>
      </p:sp>
      <p:sp>
        <p:nvSpPr>
          <p:cNvPr id="58" name="Espace réservé du texte 28"/>
          <p:cNvSpPr>
            <a:spLocks noGrp="1"/>
          </p:cNvSpPr>
          <p:nvPr>
            <p:ph type="body" sz="quarter" idx="11" hasCustomPrompt="1"/>
          </p:nvPr>
        </p:nvSpPr>
        <p:spPr>
          <a:xfrm>
            <a:off x="116632" y="2000673"/>
            <a:ext cx="6624736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Script cole" pitchFamily="2" charset="0"/>
              </a:defRPr>
            </a:lvl1pPr>
          </a:lstStyle>
          <a:p>
            <a:pPr lvl="0"/>
            <a:r>
              <a:rPr lang="fr-FR" dirty="0" smtClean="0"/>
              <a:t>Cliquer ici pour saisir l’objectif.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54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12463221-89A0-4CEA-AD38-84A1FE4FB89A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CC977BDD-8C17-4986-980B-F892B0590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9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12463221-89A0-4CEA-AD38-84A1FE4FB89A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CC977BDD-8C17-4986-980B-F892B0590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45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12463221-89A0-4CEA-AD38-84A1FE4FB89A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CC977BDD-8C17-4986-980B-F892B0590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16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12463221-89A0-4CEA-AD38-84A1FE4FB89A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CC977BDD-8C17-4986-980B-F892B0590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95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12463221-89A0-4CEA-AD38-84A1FE4FB89A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CC977BDD-8C17-4986-980B-F892B0590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66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12463221-89A0-4CEA-AD38-84A1FE4FB89A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CC977BDD-8C17-4986-980B-F892B0590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52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4919238" y="9659779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http://www.mysticlolly-leblog.fr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5032425" y="9706078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www.mysticlolly.fr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9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gif"/><Relationship Id="rId10" Type="http://schemas.openxmlformats.org/officeDocument/2006/relationships/image" Target="../media/image31.gif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43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Relationship Id="rId14" Type="http://schemas.openxmlformats.org/officeDocument/2006/relationships/image" Target="../media/image44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gif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4.wdp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gibertjoseph.com/media/catalog/product/cache/1/image/9df78eab33525d08d6e5fb8d27136e95/i/090/9782725630090_1_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584848"/>
            <a:ext cx="6387089" cy="49290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8640" y="3584848"/>
            <a:ext cx="6387089" cy="4929039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16632" y="2432720"/>
            <a:ext cx="6624736" cy="576263"/>
          </a:xfrm>
        </p:spPr>
        <p:txBody>
          <a:bodyPr/>
          <a:lstStyle/>
          <a:p>
            <a:r>
              <a:rPr lang="fr-FR" dirty="0" smtClean="0"/>
              <a:t>Reconstitue la couverture de l’album « La reine des sorcières ».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16632" y="2000672"/>
            <a:ext cx="6624736" cy="504055"/>
          </a:xfrm>
        </p:spPr>
        <p:txBody>
          <a:bodyPr>
            <a:normAutofit/>
          </a:bodyPr>
          <a:lstStyle/>
          <a:p>
            <a:r>
              <a:rPr lang="fr-FR" u="sng" dirty="0" smtClean="0"/>
              <a:t>Objectif</a:t>
            </a:r>
            <a:r>
              <a:rPr lang="fr-FR" dirty="0" smtClean="0"/>
              <a:t> : Reconstituer la couverture d’un album étudié en classe en se servant de repères visuels tels que le titre et l’illustration.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943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mtClean="0"/>
              <a:t>Entoure </a:t>
            </a:r>
            <a:r>
              <a:rPr lang="fr-FR" dirty="0" smtClean="0"/>
              <a:t>tout ce qui peut appartenir à une sorcière.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Objectif : être capable d’identifier les caractéristiques physiques d’un personnage.</a:t>
            </a:r>
            <a:endParaRPr lang="fr-FR" dirty="0"/>
          </a:p>
        </p:txBody>
      </p:sp>
      <p:pic>
        <p:nvPicPr>
          <p:cNvPr id="2050" name="Picture 2" descr="http://assetscdn.mobinlife.com/fb/i/A312JQV61T5PGE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5" y="32682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data.over-blog.com/3/39/16/67/DOSSIER-S-S/11110--balaie-sorciere-halloween.gi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7302">
            <a:off x="4706759" y="6075154"/>
            <a:ext cx="2510200" cy="7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8.hostingpics.net/pics/690978chaudron_halloween_tiram__4_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5" y="5313040"/>
            <a:ext cx="1838672" cy="183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data.over-blog.com/0/06/54/52/mois/octobre/31Halloween/Halloween5-ChatNoir.gif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84" y="2849265"/>
            <a:ext cx="28003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617" y="5191356"/>
            <a:ext cx="2251348" cy="225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http://i2.cdscdn.com/pdt2/2/6/3/1/700x700/hab3700324620263/rw/epee-en-mousse-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57" y="3173924"/>
            <a:ext cx="1455708" cy="14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11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7" y="7995672"/>
            <a:ext cx="1512168" cy="9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141" y="8131935"/>
            <a:ext cx="1585698" cy="89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http://idata.over-blog.com/3/39/16/67/DOSSIER-W-W/21110-CHAPEAU-SORCIERE-P.gif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3630956"/>
            <a:ext cx="1283387" cy="12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png.clipart.me/graphics/thumbs/144/happy-smiling-cartoon-frog_144645878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56" y="7995672"/>
            <a:ext cx="14287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2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16632" y="2360712"/>
            <a:ext cx="6624736" cy="73772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Entoure les sorcières que nous avons rencontrées dans nos lectures. Si tu peux, dicte leur nom à un adulte pour qu’il l’écrive. Colle une gommette en forme de cœur sur celle que tu as préférée.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Objectif : être capable de reconnaitre les personnages rencontrés dans les albums lus en classe.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r="7562" b="29788"/>
          <a:stretch/>
        </p:blipFill>
        <p:spPr>
          <a:xfrm>
            <a:off x="260649" y="8481858"/>
            <a:ext cx="1584175" cy="9878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4" r="11737"/>
          <a:stretch/>
        </p:blipFill>
        <p:spPr>
          <a:xfrm>
            <a:off x="2727372" y="4952097"/>
            <a:ext cx="1518665" cy="10845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3" t="15584" r="19076" b="9801"/>
          <a:stretch/>
        </p:blipFill>
        <p:spPr>
          <a:xfrm>
            <a:off x="2747201" y="3203392"/>
            <a:ext cx="1168338" cy="11344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r="20087" b="28735"/>
          <a:stretch/>
        </p:blipFill>
        <p:spPr>
          <a:xfrm>
            <a:off x="3008350" y="8390030"/>
            <a:ext cx="1175610" cy="11714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9" y="3203392"/>
            <a:ext cx="1512641" cy="11344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5" t="9155" r="26532" b="15216"/>
          <a:stretch/>
        </p:blipFill>
        <p:spPr>
          <a:xfrm rot="16200000">
            <a:off x="5093129" y="4881218"/>
            <a:ext cx="1440160" cy="12263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1"/>
          <a:stretch/>
        </p:blipFill>
        <p:spPr>
          <a:xfrm rot="16200000">
            <a:off x="5117657" y="6738729"/>
            <a:ext cx="1296144" cy="9589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b="20538"/>
          <a:stretch/>
        </p:blipFill>
        <p:spPr>
          <a:xfrm rot="16200000">
            <a:off x="-56563" y="6618522"/>
            <a:ext cx="1800200" cy="11657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www.mespetitsbonheurs.com/wp-content/uploads/2008/10/crapaud-perche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 t="22218" r="16428" b="12029"/>
          <a:stretch/>
        </p:blipFill>
        <p:spPr bwMode="auto">
          <a:xfrm>
            <a:off x="5115291" y="8228897"/>
            <a:ext cx="1395836" cy="105724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olelaherse.free.fr/2005/MATERNELLE/images/livre%20patou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35676" r="41429" b="24948"/>
          <a:stretch/>
        </p:blipFill>
        <p:spPr bwMode="auto">
          <a:xfrm>
            <a:off x="4995181" y="3320847"/>
            <a:ext cx="1317255" cy="11857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cx.images-amazon.com/images/I/51iZrDPBrzL._SX356_BO1,204,203,200_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23348" r="24345" b="39609"/>
          <a:stretch/>
        </p:blipFill>
        <p:spPr bwMode="auto">
          <a:xfrm>
            <a:off x="260649" y="4774306"/>
            <a:ext cx="1512640" cy="11430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71" y="6625065"/>
            <a:ext cx="2052924" cy="1152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2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Reconstitue </a:t>
            </a:r>
            <a:r>
              <a:rPr lang="fr-FR" dirty="0"/>
              <a:t>le titre de l’album « </a:t>
            </a:r>
            <a:r>
              <a:rPr lang="fr-FR" dirty="0" smtClean="0"/>
              <a:t>La reine des sorcières</a:t>
            </a:r>
            <a:r>
              <a:rPr lang="fr-FR" dirty="0"/>
              <a:t> </a:t>
            </a:r>
            <a:r>
              <a:rPr lang="fr-FR" dirty="0" smtClean="0"/>
              <a:t>».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u="sng" dirty="0"/>
              <a:t>Objectif</a:t>
            </a:r>
            <a:r>
              <a:rPr lang="fr-FR" dirty="0"/>
              <a:t> : Reproduire un texte en majuscules scriptes à partir d’un modèle.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3296816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Script cole" pitchFamily="2" charset="0"/>
              </a:rPr>
              <a:t>LA REINE DES SORCIÈRES</a:t>
            </a:r>
          </a:p>
          <a:p>
            <a:pPr algn="ctr"/>
            <a:endParaRPr lang="fr-FR" sz="4400" dirty="0">
              <a:latin typeface="Script cole" pitchFamily="2" charset="0"/>
            </a:endParaRPr>
          </a:p>
          <a:p>
            <a:pPr algn="ctr"/>
            <a:r>
              <a:rPr lang="fr-FR" sz="4400" dirty="0" smtClean="0">
                <a:latin typeface="Script cole" pitchFamily="2" charset="0"/>
              </a:rPr>
              <a:t>_______________________</a:t>
            </a:r>
            <a:endParaRPr lang="fr-FR" sz="4400" dirty="0">
              <a:latin typeface="Script cole" pitchFamily="2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817193"/>
              </p:ext>
            </p:extLst>
          </p:nvPr>
        </p:nvGraphicFramePr>
        <p:xfrm>
          <a:off x="244113" y="8769424"/>
          <a:ext cx="642524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1136015"/>
                <a:gridCol w="843915"/>
                <a:gridCol w="28679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REINE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DES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LA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SORCIÈRES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0" y="8625408"/>
            <a:ext cx="6858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images.gibertjoseph.com/media/catalog/product/cache/1/image/9df78eab33525d08d6e5fb8d27136e95/i/090/9782725630090_1_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94" y="5817096"/>
            <a:ext cx="2880320" cy="22227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156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Reconstitue </a:t>
            </a:r>
            <a:r>
              <a:rPr lang="fr-FR" dirty="0"/>
              <a:t>le titre de l’album « </a:t>
            </a:r>
            <a:r>
              <a:rPr lang="fr-FR" dirty="0" smtClean="0"/>
              <a:t>La reine des sorcières</a:t>
            </a:r>
            <a:r>
              <a:rPr lang="fr-FR" dirty="0"/>
              <a:t> </a:t>
            </a:r>
            <a:r>
              <a:rPr lang="fr-FR" dirty="0" smtClean="0"/>
              <a:t>».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u="sng" dirty="0"/>
              <a:t>Objectif</a:t>
            </a:r>
            <a:r>
              <a:rPr lang="fr-FR" dirty="0"/>
              <a:t> : Reproduire un texte en majuscules scriptes à partir d’un modèle.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3296816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Script cole" pitchFamily="2" charset="0"/>
              </a:rPr>
              <a:t>LA REINE DES SORCIÈRES</a:t>
            </a:r>
          </a:p>
          <a:p>
            <a:pPr algn="ctr"/>
            <a:endParaRPr lang="fr-FR" sz="4400" dirty="0">
              <a:latin typeface="Script cole" pitchFamily="2" charset="0"/>
            </a:endParaRPr>
          </a:p>
          <a:p>
            <a:pPr algn="ctr"/>
            <a:r>
              <a:rPr lang="fr-FR" sz="4400" dirty="0" smtClean="0">
                <a:latin typeface="Script cole" pitchFamily="2" charset="0"/>
              </a:rPr>
              <a:t>_______________________</a:t>
            </a:r>
            <a:endParaRPr lang="fr-FR" sz="4400" dirty="0">
              <a:latin typeface="Script cole" pitchFamily="2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51256"/>
              </p:ext>
            </p:extLst>
          </p:nvPr>
        </p:nvGraphicFramePr>
        <p:xfrm>
          <a:off x="100210" y="8769424"/>
          <a:ext cx="666935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19"/>
                <a:gridCol w="351019"/>
                <a:gridCol w="351019"/>
                <a:gridCol w="351019"/>
                <a:gridCol w="351018"/>
                <a:gridCol w="351019"/>
                <a:gridCol w="351019"/>
                <a:gridCol w="351019"/>
                <a:gridCol w="351019"/>
                <a:gridCol w="351019"/>
                <a:gridCol w="351019"/>
                <a:gridCol w="351019"/>
                <a:gridCol w="351019"/>
                <a:gridCol w="351019"/>
                <a:gridCol w="351018"/>
                <a:gridCol w="351019"/>
                <a:gridCol w="351019"/>
                <a:gridCol w="351019"/>
                <a:gridCol w="3510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L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R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O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I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R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N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C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I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R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È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0" y="8625408"/>
            <a:ext cx="6858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images.gibertjoseph.com/media/catalog/product/cache/1/image/9df78eab33525d08d6e5fb8d27136e95/i/090/9782725630090_1_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94" y="5817096"/>
            <a:ext cx="2880320" cy="22227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366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Recopie </a:t>
            </a:r>
            <a:r>
              <a:rPr lang="fr-FR" dirty="0"/>
              <a:t>le titre de l’album « </a:t>
            </a:r>
            <a:r>
              <a:rPr lang="fr-FR" dirty="0" smtClean="0"/>
              <a:t>La reine des sorcières</a:t>
            </a:r>
            <a:r>
              <a:rPr lang="fr-FR" dirty="0"/>
              <a:t> </a:t>
            </a:r>
            <a:r>
              <a:rPr lang="fr-FR" dirty="0" smtClean="0"/>
              <a:t>».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u="sng" dirty="0"/>
              <a:t>Objectif</a:t>
            </a:r>
            <a:r>
              <a:rPr lang="fr-FR" dirty="0"/>
              <a:t> : </a:t>
            </a:r>
            <a:r>
              <a:rPr lang="fr-FR" dirty="0" smtClean="0"/>
              <a:t>Ecrire en majuscules scriptes le titre d’un album étudié à partir d’un modèle.</a:t>
            </a:r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3296816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Script cole" pitchFamily="2" charset="0"/>
              </a:rPr>
              <a:t>LA REINE DES SORCIÈRES</a:t>
            </a:r>
          </a:p>
          <a:p>
            <a:pPr algn="ctr"/>
            <a:endParaRPr lang="fr-FR" sz="4400" dirty="0">
              <a:latin typeface="Script cole" pitchFamily="2" charset="0"/>
            </a:endParaRPr>
          </a:p>
          <a:p>
            <a:pPr algn="ctr"/>
            <a:r>
              <a:rPr lang="fr-FR" sz="4400" dirty="0" smtClean="0">
                <a:latin typeface="Script cole" pitchFamily="2" charset="0"/>
              </a:rPr>
              <a:t>_______________________</a:t>
            </a:r>
            <a:endParaRPr lang="fr-FR" sz="4400" dirty="0">
              <a:latin typeface="Script cole" pitchFamily="2" charset="0"/>
            </a:endParaRPr>
          </a:p>
        </p:txBody>
      </p:sp>
      <p:pic>
        <p:nvPicPr>
          <p:cNvPr id="9" name="Picture 2" descr="http://images.gibertjoseph.com/media/catalog/product/cache/1/image/9df78eab33525d08d6e5fb8d27136e95/i/090/9782725630090_1_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94" y="6690642"/>
            <a:ext cx="2880320" cy="22227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1294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Reconstitue </a:t>
            </a:r>
            <a:r>
              <a:rPr lang="fr-FR" dirty="0"/>
              <a:t>le titre de l’album « </a:t>
            </a:r>
            <a:r>
              <a:rPr lang="fr-FR" dirty="0" smtClean="0"/>
              <a:t>La reine des sorcières</a:t>
            </a:r>
            <a:r>
              <a:rPr lang="fr-FR" dirty="0"/>
              <a:t> </a:t>
            </a:r>
            <a:r>
              <a:rPr lang="fr-FR" dirty="0" smtClean="0"/>
              <a:t>».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u="sng" dirty="0"/>
              <a:t>Objectif</a:t>
            </a:r>
            <a:r>
              <a:rPr lang="fr-FR" dirty="0"/>
              <a:t> : Reproduire un texte en </a:t>
            </a:r>
            <a:r>
              <a:rPr lang="fr-FR" dirty="0" smtClean="0"/>
              <a:t>minuscules scriptes </a:t>
            </a:r>
            <a:r>
              <a:rPr lang="fr-FR" dirty="0"/>
              <a:t>à partir d’un modèle.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3296816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Script cole" pitchFamily="2" charset="0"/>
              </a:rPr>
              <a:t>la reine des sorcières</a:t>
            </a:r>
          </a:p>
          <a:p>
            <a:pPr algn="ctr"/>
            <a:endParaRPr lang="fr-FR" sz="4400" dirty="0">
              <a:latin typeface="Script cole" pitchFamily="2" charset="0"/>
            </a:endParaRPr>
          </a:p>
          <a:p>
            <a:pPr algn="ctr"/>
            <a:r>
              <a:rPr lang="fr-FR" sz="4400" dirty="0" smtClean="0">
                <a:latin typeface="Script cole" pitchFamily="2" charset="0"/>
              </a:rPr>
              <a:t>_______________________</a:t>
            </a:r>
            <a:endParaRPr lang="fr-FR" sz="4400" dirty="0">
              <a:latin typeface="Script cole" pitchFamily="2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250402"/>
              </p:ext>
            </p:extLst>
          </p:nvPr>
        </p:nvGraphicFramePr>
        <p:xfrm>
          <a:off x="244113" y="8769424"/>
          <a:ext cx="642524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1136015"/>
                <a:gridCol w="843915"/>
                <a:gridCol w="28679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reine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des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la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sorcières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0" y="8625408"/>
            <a:ext cx="6858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images.gibertjoseph.com/media/catalog/product/cache/1/image/9df78eab33525d08d6e5fb8d27136e95/i/090/9782725630090_1_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94" y="5817096"/>
            <a:ext cx="2880320" cy="22227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2497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Reconstitue </a:t>
            </a:r>
            <a:r>
              <a:rPr lang="fr-FR" dirty="0"/>
              <a:t>le titre de l’album « </a:t>
            </a:r>
            <a:r>
              <a:rPr lang="fr-FR" dirty="0" smtClean="0"/>
              <a:t>La reine des sorcières</a:t>
            </a:r>
            <a:r>
              <a:rPr lang="fr-FR" dirty="0"/>
              <a:t> </a:t>
            </a:r>
            <a:r>
              <a:rPr lang="fr-FR" dirty="0" smtClean="0"/>
              <a:t>».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u="sng" dirty="0"/>
              <a:t>Objectif</a:t>
            </a:r>
            <a:r>
              <a:rPr lang="fr-FR" dirty="0"/>
              <a:t> : Reproduire un texte en majuscules scriptes à partir d’un modèle.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3296816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Script cole" pitchFamily="2" charset="0"/>
              </a:rPr>
              <a:t>la reine des sorcières</a:t>
            </a:r>
          </a:p>
          <a:p>
            <a:pPr algn="ctr"/>
            <a:endParaRPr lang="fr-FR" sz="4400" dirty="0">
              <a:latin typeface="Script cole" pitchFamily="2" charset="0"/>
            </a:endParaRPr>
          </a:p>
          <a:p>
            <a:pPr algn="ctr"/>
            <a:r>
              <a:rPr lang="fr-FR" sz="4400" dirty="0" smtClean="0">
                <a:latin typeface="Script cole" pitchFamily="2" charset="0"/>
              </a:rPr>
              <a:t>_______________________</a:t>
            </a:r>
            <a:endParaRPr lang="fr-FR" sz="4400" dirty="0">
              <a:latin typeface="Script cole" pitchFamily="2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65140"/>
              </p:ext>
            </p:extLst>
          </p:nvPr>
        </p:nvGraphicFramePr>
        <p:xfrm>
          <a:off x="100210" y="8769424"/>
          <a:ext cx="666935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19"/>
                <a:gridCol w="351019"/>
                <a:gridCol w="351019"/>
                <a:gridCol w="351019"/>
                <a:gridCol w="351018"/>
                <a:gridCol w="351019"/>
                <a:gridCol w="351019"/>
                <a:gridCol w="351019"/>
                <a:gridCol w="351019"/>
                <a:gridCol w="351019"/>
                <a:gridCol w="351019"/>
                <a:gridCol w="351019"/>
                <a:gridCol w="351019"/>
                <a:gridCol w="351019"/>
                <a:gridCol w="351018"/>
                <a:gridCol w="351019"/>
                <a:gridCol w="351019"/>
                <a:gridCol w="351019"/>
                <a:gridCol w="3510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l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r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o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i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r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n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c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i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r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è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0" y="8625408"/>
            <a:ext cx="6858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images.gibertjoseph.com/media/catalog/product/cache/1/image/9df78eab33525d08d6e5fb8d27136e95/i/090/9782725630090_1_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94" y="5817096"/>
            <a:ext cx="2880320" cy="22227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0465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Observe bien le modèle du mot sorcière et entoure-le à chaque fois qu’il est écrit.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u="sng" dirty="0" smtClean="0"/>
              <a:t>Objectif</a:t>
            </a:r>
            <a:r>
              <a:rPr lang="fr-FR" dirty="0" smtClean="0"/>
              <a:t> : Reconnaitre un mot à partir d’un modèle en majuscules scriptes.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rot="21289572">
            <a:off x="908720" y="577067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390923">
            <a:off x="3717032" y="397047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1146299">
            <a:off x="3591926" y="51841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352393">
            <a:off x="3573442" y="733105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516120">
            <a:off x="1352693" y="488157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SOUPIÈRE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rot="21335584">
            <a:off x="251805" y="40610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MARMITE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21444131">
            <a:off x="2405916" y="6425896"/>
            <a:ext cx="14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CRAPAUD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rot="21359318">
            <a:off x="5044941" y="45244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POTION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rot="375647">
            <a:off x="4892814" y="627512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ARAIGNÉE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87030" y="3023928"/>
            <a:ext cx="1634484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SORCIÈRE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rot="516120">
            <a:off x="1871898" y="7641375"/>
            <a:ext cx="134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SCARABÉE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rot="516120">
            <a:off x="5147543" y="764494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CHAT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 rot="516120">
            <a:off x="2127401" y="879227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BALAI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rot="21444131">
            <a:off x="146635" y="6862662"/>
            <a:ext cx="14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TOILE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21146299">
            <a:off x="4512996" y="875822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375647">
            <a:off x="255375" y="849613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4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Observe bien le modèle du mot sorcière et entoure-le à chaque fois qu’il est écrit.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u="sng" dirty="0" smtClean="0"/>
              <a:t>Objectif</a:t>
            </a:r>
            <a:r>
              <a:rPr lang="fr-FR" dirty="0" smtClean="0"/>
              <a:t> : Reconnaitre un mot à partir d’un modèle en majuscules scriptes.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rot="21289572">
            <a:off x="908720" y="577067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390923">
            <a:off x="3717032" y="397047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1146299">
            <a:off x="3591926" y="51841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352393">
            <a:off x="1672816" y="46658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516120">
            <a:off x="2564904" y="574135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soupière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rot="21335584">
            <a:off x="251805" y="40610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marmite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21444131">
            <a:off x="3617032" y="6425897"/>
            <a:ext cx="14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crapaud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rot="21359318">
            <a:off x="5044941" y="45244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potion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rot="375647">
            <a:off x="4900925" y="579473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araignée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70580" y="2793096"/>
            <a:ext cx="163448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sorcière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rot="516120">
            <a:off x="262934" y="6429463"/>
            <a:ext cx="134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scarabée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rot="516120">
            <a:off x="4258663" y="756813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chat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 rot="516120">
            <a:off x="2127401" y="879227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balai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rot="21444131">
            <a:off x="1040828" y="7349753"/>
            <a:ext cx="14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toile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21146299">
            <a:off x="4306195" y="86370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375647">
            <a:off x="255375" y="849613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7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Observe bien le modèle du mot sorcière et entoure-le à chaque fois qu’il est écrit.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u="sng" dirty="0" smtClean="0"/>
              <a:t>Objectif</a:t>
            </a:r>
            <a:r>
              <a:rPr lang="fr-FR" dirty="0" smtClean="0"/>
              <a:t> : Reconnaitre un mot à partir d’un modèle en majuscules scriptes.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rot="21289572">
            <a:off x="908720" y="572450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sorcière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390923">
            <a:off x="3717032" y="392430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sorcière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1146299">
            <a:off x="3591926" y="513802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sorcière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352393">
            <a:off x="1672816" y="461967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sorcière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516120">
            <a:off x="2564904" y="569519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soupière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rot="21335584">
            <a:off x="251805" y="401483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marmite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21444131">
            <a:off x="3617032" y="6379731"/>
            <a:ext cx="14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crapaud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rot="21359318">
            <a:off x="5044941" y="447830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potion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rot="375647">
            <a:off x="4900925" y="574856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araignée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70580" y="2793096"/>
            <a:ext cx="163448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ursive standard" pitchFamily="2" charset="0"/>
              </a:rPr>
              <a:t>sorcière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rot="516120">
            <a:off x="262934" y="6383297"/>
            <a:ext cx="134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scarabée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rot="516120">
            <a:off x="4258663" y="752196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chat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 rot="516120">
            <a:off x="2127401" y="874610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balai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rot="21444131">
            <a:off x="1040828" y="7303587"/>
            <a:ext cx="14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toile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21146299">
            <a:off x="4306195" y="859091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sorcière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375647">
            <a:off x="255375" y="844996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sorcière</a:t>
            </a:r>
            <a:endParaRPr lang="fr-FR" sz="24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0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16632" y="2432720"/>
            <a:ext cx="6624736" cy="576263"/>
          </a:xfrm>
        </p:spPr>
        <p:txBody>
          <a:bodyPr/>
          <a:lstStyle/>
          <a:p>
            <a:r>
              <a:rPr lang="fr-FR" dirty="0" smtClean="0"/>
              <a:t>Reconstitue la couverture de l’album « La reine des sorcières ».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16632" y="2000672"/>
            <a:ext cx="6624736" cy="504055"/>
          </a:xfrm>
        </p:spPr>
        <p:txBody>
          <a:bodyPr>
            <a:normAutofit/>
          </a:bodyPr>
          <a:lstStyle/>
          <a:p>
            <a:r>
              <a:rPr lang="fr-FR" u="sng" dirty="0" smtClean="0"/>
              <a:t>Objectif</a:t>
            </a:r>
            <a:r>
              <a:rPr lang="fr-FR" dirty="0" smtClean="0"/>
              <a:t> : Reconstituer la couverture d’un album étudié en classe en se servant de repères visuels tels que le titre et l’illustration.</a:t>
            </a:r>
            <a:endParaRPr lang="fr-FR" dirty="0"/>
          </a:p>
        </p:txBody>
      </p:sp>
      <p:pic>
        <p:nvPicPr>
          <p:cNvPr id="1026" name="Picture 2" descr="http://images.gibertjoseph.com/media/catalog/product/cache/1/image/9df78eab33525d08d6e5fb8d27136e95/i/090/9782725630090_1_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584848"/>
            <a:ext cx="6387089" cy="49290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8640" y="3584848"/>
            <a:ext cx="6387089" cy="4929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345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Observe bien le modèle colorié du mot « sorcière » puis entoure-le à chaque fois que tu le vois.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u="sng" dirty="0" smtClean="0"/>
              <a:t>Objectif</a:t>
            </a:r>
            <a:r>
              <a:rPr lang="fr-FR" dirty="0" smtClean="0"/>
              <a:t> : Reconnaitre un mot à partir d’un modèle en majuscules scriptes.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rot="21289572">
            <a:off x="908720" y="577067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390923">
            <a:off x="3717032" y="397047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1146299">
            <a:off x="3591926" y="51841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352393">
            <a:off x="5142707" y="67285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516120">
            <a:off x="2564904" y="574135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SOUPIÈRE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rot="21335584">
            <a:off x="251805" y="40610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MARMITE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21444131">
            <a:off x="3617032" y="6425897"/>
            <a:ext cx="14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CRAPAUD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rot="21359318">
            <a:off x="5044941" y="45244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POTION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rot="375647">
            <a:off x="4900925" y="579473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ARAIGNÉE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15120" y="3023928"/>
            <a:ext cx="1634484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SORCIÈRE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rot="516120">
            <a:off x="2852232" y="7516716"/>
            <a:ext cx="134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SCARABÉE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rot="516120">
            <a:off x="4258663" y="756813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CHAT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 rot="516120">
            <a:off x="2127401" y="879227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BALAI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rot="21444131">
            <a:off x="1040828" y="7349753"/>
            <a:ext cx="14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TOILE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21146299">
            <a:off x="4306195" y="86370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375647">
            <a:off x="255375" y="849613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43814" y="3023928"/>
            <a:ext cx="1634484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sorcière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530820" y="3023928"/>
            <a:ext cx="1634484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Gaston Demo" pitchFamily="50" charset="0"/>
              </a:rPr>
              <a:t>sorcière</a:t>
            </a:r>
            <a:endParaRPr lang="fr-FR" sz="2400" dirty="0">
              <a:latin typeface="Gaston Demo" pitchFamily="50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 rot="390923">
            <a:off x="911475" y="461661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 rot="352393">
            <a:off x="5355229" y="399068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 rot="21335584">
            <a:off x="5517231" y="775063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marmite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 rot="21444131">
            <a:off x="1779586" y="4240701"/>
            <a:ext cx="14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crapaud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 rot="21359318">
            <a:off x="5359392" y="622329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potion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 rot="516120">
            <a:off x="212043" y="6950542"/>
            <a:ext cx="134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scarabée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 rot="516120">
            <a:off x="900658" y="914697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chat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 rot="516120">
            <a:off x="259862" y="49955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balai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 rot="21444131">
            <a:off x="100914" y="6293126"/>
            <a:ext cx="14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toile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 rot="21146299">
            <a:off x="1769664" y="65115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sorcière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 rot="21289572">
            <a:off x="2876074" y="919451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sorcière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 rot="21146299">
            <a:off x="135084" y="76063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sorcière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 rot="21335584">
            <a:off x="1895742" y="793838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marmite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 rot="21359318">
            <a:off x="5354294" y="917423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potion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 rot="516120">
            <a:off x="5341619" y="512641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balai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 rot="21146299">
            <a:off x="2134641" y="482391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sorcière</a:t>
            </a:r>
            <a:endParaRPr lang="fr-FR" sz="24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87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16632" y="2360712"/>
            <a:ext cx="6624736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1800" u="sng" dirty="0" smtClean="0"/>
              <a:t>Consigne</a:t>
            </a:r>
            <a:r>
              <a:rPr lang="fr-FR" sz="1800" dirty="0" smtClean="0"/>
              <a:t> : Complète ces </a:t>
            </a:r>
            <a:r>
              <a:rPr lang="fr-FR" dirty="0"/>
              <a:t>collections avec des gommettes  </a:t>
            </a:r>
            <a:r>
              <a:rPr lang="fr-FR" sz="1800" dirty="0" smtClean="0"/>
              <a:t>pour qu’elles aient le nombre d’éléments indiqué par les doigts.</a:t>
            </a:r>
            <a:endParaRPr lang="fr-FR" sz="1800" dirty="0"/>
          </a:p>
        </p:txBody>
      </p:sp>
      <p:sp>
        <p:nvSpPr>
          <p:cNvPr id="27" name="Espace réservé du texte 97"/>
          <p:cNvSpPr>
            <a:spLocks noGrp="1"/>
          </p:cNvSpPr>
          <p:nvPr>
            <p:ph type="body" sz="quarter" idx="11"/>
          </p:nvPr>
        </p:nvSpPr>
        <p:spPr>
          <a:xfrm>
            <a:off x="116632" y="2000673"/>
            <a:ext cx="6624736" cy="288032"/>
          </a:xfrm>
        </p:spPr>
        <p:txBody>
          <a:bodyPr>
            <a:normAutofit fontScale="92500"/>
          </a:bodyPr>
          <a:lstStyle/>
          <a:p>
            <a:r>
              <a:rPr lang="fr-FR" u="sng" dirty="0" smtClean="0"/>
              <a:t>Objectif</a:t>
            </a:r>
            <a:r>
              <a:rPr lang="fr-FR" dirty="0" smtClean="0"/>
              <a:t> : Compléter des collections jusqu’à 3 éléments à partir d’une  quantité indiquée par les doigts.</a:t>
            </a:r>
            <a:endParaRPr lang="fr-FR" dirty="0"/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012417"/>
              </p:ext>
            </p:extLst>
          </p:nvPr>
        </p:nvGraphicFramePr>
        <p:xfrm>
          <a:off x="191788" y="3015983"/>
          <a:ext cx="6624736" cy="6545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  <a:gridCol w="792088"/>
              </a:tblGrid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36931" r="23947" b="18765"/>
          <a:stretch/>
        </p:blipFill>
        <p:spPr>
          <a:xfrm>
            <a:off x="6134091" y="8883061"/>
            <a:ext cx="615982" cy="61715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0" t="31684" r="20823" b="24079"/>
          <a:stretch/>
        </p:blipFill>
        <p:spPr>
          <a:xfrm>
            <a:off x="6134091" y="4509915"/>
            <a:ext cx="618747" cy="61620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27849" r="21888" b="21241"/>
          <a:stretch/>
        </p:blipFill>
        <p:spPr>
          <a:xfrm>
            <a:off x="6043440" y="3758033"/>
            <a:ext cx="709398" cy="70918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27849" r="21888" b="21241"/>
          <a:stretch/>
        </p:blipFill>
        <p:spPr>
          <a:xfrm>
            <a:off x="6043440" y="5933279"/>
            <a:ext cx="709398" cy="70918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0" t="31684" r="20823" b="24079"/>
          <a:stretch/>
        </p:blipFill>
        <p:spPr>
          <a:xfrm>
            <a:off x="6134091" y="7421650"/>
            <a:ext cx="618747" cy="616204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36931" r="23947" b="18765"/>
          <a:stretch/>
        </p:blipFill>
        <p:spPr>
          <a:xfrm>
            <a:off x="6090148" y="5259906"/>
            <a:ext cx="615982" cy="61715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36931" r="23947" b="18765"/>
          <a:stretch/>
        </p:blipFill>
        <p:spPr>
          <a:xfrm>
            <a:off x="6090148" y="3055077"/>
            <a:ext cx="615982" cy="61715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27849" r="21888" b="21241"/>
          <a:stretch/>
        </p:blipFill>
        <p:spPr>
          <a:xfrm>
            <a:off x="6043440" y="8101676"/>
            <a:ext cx="709398" cy="709184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0" t="31684" r="20823" b="24079"/>
          <a:stretch/>
        </p:blipFill>
        <p:spPr>
          <a:xfrm>
            <a:off x="6131326" y="6691797"/>
            <a:ext cx="618747" cy="616204"/>
          </a:xfrm>
          <a:prstGeom prst="rect">
            <a:avLst/>
          </a:prstGeom>
        </p:spPr>
      </p:pic>
      <p:pic>
        <p:nvPicPr>
          <p:cNvPr id="48" name="Picture 16" descr="http://idata.over-blog.com/3/39/16/67/DOSSIER-W-W/21110-CHAPEAU-SORCIERE-P.gif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8" y="3829090"/>
            <a:ext cx="517563" cy="5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http://idata.over-blog.com/3/39/16/67/DOSSIER-W-W/21110-CHAPEAU-SORCIERE-P.gif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7" y="4550992"/>
            <a:ext cx="517563" cy="5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http://idata.over-blog.com/3/39/16/67/DOSSIER-W-W/21110-CHAPEAU-SORCIERE-P.gif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6" y="5332585"/>
            <a:ext cx="517563" cy="5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http://idata.over-blog.com/3/39/16/67/DOSSIER-W-W/21110-CHAPEAU-SORCIERE-P.gif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8" y="6028153"/>
            <a:ext cx="517563" cy="5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idata.over-blog.com/3/39/16/67/DOSSIER-W-W/21110-CHAPEAU-SORCIERE-P.gif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1" y="6028151"/>
            <a:ext cx="517563" cy="5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http://idata.over-blog.com/3/39/16/67/DOSSIER-W-W/21110-CHAPEAU-SORCIERE-P.gif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8" y="6788567"/>
            <a:ext cx="517563" cy="5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6" descr="http://idata.over-blog.com/3/39/16/67/DOSSIER-W-W/21110-CHAPEAU-SORCIERE-P.gif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1" y="6788566"/>
            <a:ext cx="517563" cy="5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 descr="http://idata.over-blog.com/3/39/16/67/DOSSIER-W-W/21110-CHAPEAU-SORCIERE-P.gif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8" y="8220367"/>
            <a:ext cx="517563" cy="5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6" descr="http://idata.over-blog.com/3/39/16/67/DOSSIER-W-W/21110-CHAPEAU-SORCIERE-P.gif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93" y="8220366"/>
            <a:ext cx="517563" cy="5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http://idata.over-blog.com/3/39/16/67/DOSSIER-W-W/21110-CHAPEAU-SORCIERE-P.gif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77" y="8220367"/>
            <a:ext cx="517563" cy="5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25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6111510" y="4549152"/>
            <a:ext cx="548425" cy="548425"/>
            <a:chOff x="-3267744" y="2216696"/>
            <a:chExt cx="2376264" cy="2376264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-3267744" y="2216696"/>
              <a:ext cx="2376264" cy="2376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-2979712" y="380087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-1755576" y="243272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6111506" y="5294284"/>
            <a:ext cx="548425" cy="548425"/>
            <a:chOff x="-3267744" y="2216696"/>
            <a:chExt cx="2376264" cy="2376264"/>
          </a:xfrm>
        </p:grpSpPr>
        <p:sp>
          <p:nvSpPr>
            <p:cNvPr id="40" name="Rectangle à coins arrondis 39"/>
            <p:cNvSpPr/>
            <p:nvPr/>
          </p:nvSpPr>
          <p:spPr>
            <a:xfrm>
              <a:off x="-3267744" y="2216696"/>
              <a:ext cx="2376264" cy="2376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-2367644" y="3116796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6111510" y="7463902"/>
            <a:ext cx="548425" cy="548425"/>
            <a:chOff x="-3267744" y="2216696"/>
            <a:chExt cx="2376264" cy="2376264"/>
          </a:xfrm>
        </p:grpSpPr>
        <p:sp>
          <p:nvSpPr>
            <p:cNvPr id="43" name="Rectangle à coins arrondis 42"/>
            <p:cNvSpPr/>
            <p:nvPr/>
          </p:nvSpPr>
          <p:spPr>
            <a:xfrm>
              <a:off x="-3267744" y="2216696"/>
              <a:ext cx="2376264" cy="2376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-2979712" y="380087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-1755576" y="243272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6136002" y="3071414"/>
            <a:ext cx="548425" cy="548425"/>
            <a:chOff x="-3267744" y="2216696"/>
            <a:chExt cx="2376264" cy="2376264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-3267744" y="2216696"/>
              <a:ext cx="2376264" cy="2376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-2367644" y="3116796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6111510" y="3819133"/>
            <a:ext cx="548425" cy="548425"/>
            <a:chOff x="-3267744" y="2216696"/>
            <a:chExt cx="2376264" cy="2376264"/>
          </a:xfrm>
        </p:grpSpPr>
        <p:grpSp>
          <p:nvGrpSpPr>
            <p:cNvPr id="61" name="Groupe 60"/>
            <p:cNvGrpSpPr/>
            <p:nvPr/>
          </p:nvGrpSpPr>
          <p:grpSpPr>
            <a:xfrm>
              <a:off x="-3267744" y="2216696"/>
              <a:ext cx="2376264" cy="2376264"/>
              <a:chOff x="-3267744" y="2216696"/>
              <a:chExt cx="2376264" cy="2376264"/>
            </a:xfrm>
          </p:grpSpPr>
          <p:sp>
            <p:nvSpPr>
              <p:cNvPr id="63" name="Rectangle à coins arrondis 62"/>
              <p:cNvSpPr/>
              <p:nvPr/>
            </p:nvSpPr>
            <p:spPr>
              <a:xfrm>
                <a:off x="-3267744" y="2216696"/>
                <a:ext cx="2376264" cy="23762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-2979712" y="3800872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-1755576" y="2432720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2" name="Ellipse 61"/>
            <p:cNvSpPr/>
            <p:nvPr/>
          </p:nvSpPr>
          <p:spPr>
            <a:xfrm>
              <a:off x="-2367644" y="3116796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6111414" y="6011216"/>
            <a:ext cx="548425" cy="548425"/>
            <a:chOff x="-3267744" y="2216696"/>
            <a:chExt cx="2376264" cy="2376264"/>
          </a:xfrm>
        </p:grpSpPr>
        <p:grpSp>
          <p:nvGrpSpPr>
            <p:cNvPr id="67" name="Groupe 66"/>
            <p:cNvGrpSpPr/>
            <p:nvPr/>
          </p:nvGrpSpPr>
          <p:grpSpPr>
            <a:xfrm>
              <a:off x="-3267744" y="2216696"/>
              <a:ext cx="2376264" cy="2376264"/>
              <a:chOff x="-3267744" y="2216696"/>
              <a:chExt cx="2376264" cy="2376264"/>
            </a:xfrm>
          </p:grpSpPr>
          <p:sp>
            <p:nvSpPr>
              <p:cNvPr id="69" name="Rectangle à coins arrondis 68"/>
              <p:cNvSpPr/>
              <p:nvPr/>
            </p:nvSpPr>
            <p:spPr>
              <a:xfrm>
                <a:off x="-3267744" y="2216696"/>
                <a:ext cx="2376264" cy="23762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-2979712" y="3800872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-1755576" y="2432720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8" name="Ellipse 67"/>
            <p:cNvSpPr/>
            <p:nvPr/>
          </p:nvSpPr>
          <p:spPr>
            <a:xfrm>
              <a:off x="-2367644" y="3116796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6111413" y="6743822"/>
            <a:ext cx="548425" cy="548425"/>
            <a:chOff x="-3267744" y="2216696"/>
            <a:chExt cx="2376264" cy="2376264"/>
          </a:xfrm>
        </p:grpSpPr>
        <p:sp>
          <p:nvSpPr>
            <p:cNvPr id="73" name="Rectangle à coins arrondis 72"/>
            <p:cNvSpPr/>
            <p:nvPr/>
          </p:nvSpPr>
          <p:spPr>
            <a:xfrm>
              <a:off x="-3267744" y="2216696"/>
              <a:ext cx="2376264" cy="2376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-2979712" y="380087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-1755576" y="243272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6122649" y="8183982"/>
            <a:ext cx="548425" cy="548425"/>
            <a:chOff x="-3267744" y="2216696"/>
            <a:chExt cx="2376264" cy="2376264"/>
          </a:xfrm>
        </p:grpSpPr>
        <p:grpSp>
          <p:nvGrpSpPr>
            <p:cNvPr id="77" name="Groupe 76"/>
            <p:cNvGrpSpPr/>
            <p:nvPr/>
          </p:nvGrpSpPr>
          <p:grpSpPr>
            <a:xfrm>
              <a:off x="-3267744" y="2216696"/>
              <a:ext cx="2376264" cy="2376264"/>
              <a:chOff x="-3267744" y="2216696"/>
              <a:chExt cx="2376264" cy="2376264"/>
            </a:xfrm>
          </p:grpSpPr>
          <p:sp>
            <p:nvSpPr>
              <p:cNvPr id="79" name="Rectangle à coins arrondis 78"/>
              <p:cNvSpPr/>
              <p:nvPr/>
            </p:nvSpPr>
            <p:spPr>
              <a:xfrm>
                <a:off x="-3267744" y="2216696"/>
                <a:ext cx="2376264" cy="23762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-2979712" y="3800872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-1755576" y="2432720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8" name="Ellipse 77"/>
            <p:cNvSpPr/>
            <p:nvPr/>
          </p:nvSpPr>
          <p:spPr>
            <a:xfrm>
              <a:off x="-2367644" y="3116796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6111510" y="8915072"/>
            <a:ext cx="548425" cy="548425"/>
            <a:chOff x="-3267744" y="2216696"/>
            <a:chExt cx="2376264" cy="2376264"/>
          </a:xfrm>
        </p:grpSpPr>
        <p:grpSp>
          <p:nvGrpSpPr>
            <p:cNvPr id="83" name="Groupe 82"/>
            <p:cNvGrpSpPr/>
            <p:nvPr/>
          </p:nvGrpSpPr>
          <p:grpSpPr>
            <a:xfrm>
              <a:off x="-3267744" y="2216696"/>
              <a:ext cx="2376264" cy="2376264"/>
              <a:chOff x="-3267744" y="2216696"/>
              <a:chExt cx="2376264" cy="2376264"/>
            </a:xfrm>
          </p:grpSpPr>
          <p:sp>
            <p:nvSpPr>
              <p:cNvPr id="85" name="Rectangle à coins arrondis 84"/>
              <p:cNvSpPr/>
              <p:nvPr/>
            </p:nvSpPr>
            <p:spPr>
              <a:xfrm>
                <a:off x="-3267744" y="2216696"/>
                <a:ext cx="2376264" cy="23762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-2979712" y="3800872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-1755576" y="2432720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4" name="Ellipse 83"/>
            <p:cNvSpPr/>
            <p:nvPr/>
          </p:nvSpPr>
          <p:spPr>
            <a:xfrm>
              <a:off x="-2367644" y="3116796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16632" y="2360712"/>
            <a:ext cx="6624736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1800" u="sng" dirty="0" smtClean="0"/>
              <a:t>Consigne</a:t>
            </a:r>
            <a:r>
              <a:rPr lang="fr-FR" sz="1800" dirty="0" smtClean="0"/>
              <a:t> : Complète ces </a:t>
            </a:r>
            <a:r>
              <a:rPr lang="fr-FR" dirty="0"/>
              <a:t>collections avec des gommettes </a:t>
            </a:r>
            <a:r>
              <a:rPr lang="fr-FR" sz="1800" dirty="0" smtClean="0"/>
              <a:t>pour qu’elles aient le nombre d’éléments indiqué par les doigts.</a:t>
            </a:r>
            <a:endParaRPr lang="fr-FR" sz="1800" dirty="0"/>
          </a:p>
        </p:txBody>
      </p:sp>
      <p:sp>
        <p:nvSpPr>
          <p:cNvPr id="27" name="Espace réservé du texte 97"/>
          <p:cNvSpPr>
            <a:spLocks noGrp="1"/>
          </p:cNvSpPr>
          <p:nvPr>
            <p:ph type="body" sz="quarter" idx="11"/>
          </p:nvPr>
        </p:nvSpPr>
        <p:spPr>
          <a:xfrm>
            <a:off x="116632" y="2000673"/>
            <a:ext cx="6624736" cy="288032"/>
          </a:xfrm>
        </p:spPr>
        <p:txBody>
          <a:bodyPr>
            <a:normAutofit fontScale="92500"/>
          </a:bodyPr>
          <a:lstStyle/>
          <a:p>
            <a:r>
              <a:rPr lang="fr-FR" u="sng" dirty="0" smtClean="0"/>
              <a:t>Objectif</a:t>
            </a:r>
            <a:r>
              <a:rPr lang="fr-FR" dirty="0" smtClean="0"/>
              <a:t> : Compléter des collections jusqu’à 3 éléments à partir d’une  quantité indiquée par les doigts.</a:t>
            </a:r>
            <a:endParaRPr lang="fr-FR" dirty="0"/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38110"/>
              </p:ext>
            </p:extLst>
          </p:nvPr>
        </p:nvGraphicFramePr>
        <p:xfrm>
          <a:off x="191788" y="3015983"/>
          <a:ext cx="6624736" cy="6545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  <a:gridCol w="792088"/>
              </a:tblGrid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8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94" y="3764202"/>
            <a:ext cx="517563" cy="6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93" y="4486104"/>
            <a:ext cx="517563" cy="6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94" y="5963265"/>
            <a:ext cx="517563" cy="6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057" y="5963263"/>
            <a:ext cx="517563" cy="6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94" y="6723679"/>
            <a:ext cx="517563" cy="6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057" y="6723678"/>
            <a:ext cx="517563" cy="6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94" y="8155479"/>
            <a:ext cx="517563" cy="6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87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16632" y="2360712"/>
            <a:ext cx="6624736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1800" u="sng" dirty="0" smtClean="0"/>
              <a:t>Consigne</a:t>
            </a:r>
            <a:r>
              <a:rPr lang="fr-FR" sz="1800" dirty="0" smtClean="0"/>
              <a:t> : Complète ces collections avec des gommettes pour qu’elles aient le nombre d’éléments indiqué par le dé.</a:t>
            </a:r>
            <a:endParaRPr lang="fr-FR" sz="1800" dirty="0"/>
          </a:p>
        </p:txBody>
      </p:sp>
      <p:sp>
        <p:nvSpPr>
          <p:cNvPr id="5" name="Espace réservé du texte 97"/>
          <p:cNvSpPr>
            <a:spLocks noGrp="1"/>
          </p:cNvSpPr>
          <p:nvPr>
            <p:ph type="body" sz="quarter" idx="11"/>
          </p:nvPr>
        </p:nvSpPr>
        <p:spPr>
          <a:xfrm>
            <a:off x="116632" y="2000673"/>
            <a:ext cx="6624736" cy="288032"/>
          </a:xfrm>
        </p:spPr>
        <p:txBody>
          <a:bodyPr>
            <a:normAutofit fontScale="92500"/>
          </a:bodyPr>
          <a:lstStyle/>
          <a:p>
            <a:r>
              <a:rPr lang="fr-FR" u="sng" dirty="0" smtClean="0"/>
              <a:t>Objectif</a:t>
            </a:r>
            <a:r>
              <a:rPr lang="fr-FR" dirty="0" smtClean="0"/>
              <a:t> : Compléter des collections jusqu’à 5 éléments à partir d’une  quantité indiquée par le dé.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653559"/>
              </p:ext>
            </p:extLst>
          </p:nvPr>
        </p:nvGraphicFramePr>
        <p:xfrm>
          <a:off x="191788" y="2936776"/>
          <a:ext cx="6624736" cy="6545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  <a:gridCol w="792088"/>
              </a:tblGrid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6111511" y="3034572"/>
            <a:ext cx="548425" cy="548425"/>
            <a:chOff x="-3267744" y="2216696"/>
            <a:chExt cx="2376264" cy="2376264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-3267744" y="2216696"/>
              <a:ext cx="2376264" cy="2376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-2979712" y="243272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-2979712" y="380087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-1755576" y="243272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-1755576" y="380087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111509" y="4448944"/>
            <a:ext cx="548425" cy="548425"/>
            <a:chOff x="-3267744" y="2216696"/>
            <a:chExt cx="2376264" cy="2376264"/>
          </a:xfrm>
        </p:grpSpPr>
        <p:grpSp>
          <p:nvGrpSpPr>
            <p:cNvPr id="14" name="Groupe 13"/>
            <p:cNvGrpSpPr/>
            <p:nvPr/>
          </p:nvGrpSpPr>
          <p:grpSpPr>
            <a:xfrm>
              <a:off x="-3267744" y="2216696"/>
              <a:ext cx="2376264" cy="2376264"/>
              <a:chOff x="-3267744" y="2216696"/>
              <a:chExt cx="2376264" cy="2376264"/>
            </a:xfrm>
          </p:grpSpPr>
          <p:sp>
            <p:nvSpPr>
              <p:cNvPr id="16" name="Rectangle à coins arrondis 15"/>
              <p:cNvSpPr/>
              <p:nvPr/>
            </p:nvSpPr>
            <p:spPr>
              <a:xfrm>
                <a:off x="-3267744" y="2216696"/>
                <a:ext cx="2376264" cy="23762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-2979712" y="2432720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-2979712" y="3800872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-1755576" y="2432720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-1755576" y="3800872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" name="Ellipse 14"/>
            <p:cNvSpPr/>
            <p:nvPr/>
          </p:nvSpPr>
          <p:spPr>
            <a:xfrm>
              <a:off x="-2367644" y="3116796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6111510" y="3756503"/>
            <a:ext cx="548425" cy="548425"/>
            <a:chOff x="-3267744" y="2216696"/>
            <a:chExt cx="2376264" cy="2376264"/>
          </a:xfrm>
        </p:grpSpPr>
        <p:grpSp>
          <p:nvGrpSpPr>
            <p:cNvPr id="22" name="Groupe 21"/>
            <p:cNvGrpSpPr/>
            <p:nvPr/>
          </p:nvGrpSpPr>
          <p:grpSpPr>
            <a:xfrm>
              <a:off x="-3267744" y="2216696"/>
              <a:ext cx="2376264" cy="2376264"/>
              <a:chOff x="-3267744" y="2216696"/>
              <a:chExt cx="2376264" cy="2376264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-3267744" y="2216696"/>
                <a:ext cx="2376264" cy="23762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-2979712" y="3800872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-1755576" y="2432720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3" name="Ellipse 22"/>
            <p:cNvSpPr/>
            <p:nvPr/>
          </p:nvSpPr>
          <p:spPr>
            <a:xfrm>
              <a:off x="-2367644" y="3116796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111508" y="5216649"/>
            <a:ext cx="548425" cy="548425"/>
            <a:chOff x="-3267744" y="2216696"/>
            <a:chExt cx="2376264" cy="2376264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-3267744" y="2216696"/>
              <a:ext cx="2376264" cy="2376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-2979712" y="380087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-1755576" y="243272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6111507" y="6681192"/>
            <a:ext cx="548425" cy="548425"/>
            <a:chOff x="-3267744" y="2216696"/>
            <a:chExt cx="2376264" cy="2376264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-3267744" y="2216696"/>
              <a:ext cx="2376264" cy="2376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-2367644" y="3116796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6111506" y="5926268"/>
            <a:ext cx="548425" cy="548425"/>
            <a:chOff x="-3267744" y="2216696"/>
            <a:chExt cx="2376264" cy="2376264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-3267744" y="2216696"/>
              <a:ext cx="2376264" cy="2376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-2979712" y="243272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-2979712" y="380087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-1755576" y="243272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-1755576" y="380087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6111509" y="7386414"/>
            <a:ext cx="548425" cy="548425"/>
            <a:chOff x="-3267744" y="2216696"/>
            <a:chExt cx="2376264" cy="2376264"/>
          </a:xfrm>
        </p:grpSpPr>
        <p:grpSp>
          <p:nvGrpSpPr>
            <p:cNvPr id="41" name="Groupe 40"/>
            <p:cNvGrpSpPr/>
            <p:nvPr/>
          </p:nvGrpSpPr>
          <p:grpSpPr>
            <a:xfrm>
              <a:off x="-3267744" y="2216696"/>
              <a:ext cx="2376264" cy="2376264"/>
              <a:chOff x="-3267744" y="2216696"/>
              <a:chExt cx="2376264" cy="2376264"/>
            </a:xfrm>
          </p:grpSpPr>
          <p:sp>
            <p:nvSpPr>
              <p:cNvPr id="43" name="Rectangle à coins arrondis 42"/>
              <p:cNvSpPr/>
              <p:nvPr/>
            </p:nvSpPr>
            <p:spPr>
              <a:xfrm>
                <a:off x="-3267744" y="2216696"/>
                <a:ext cx="2376264" cy="23762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-2979712" y="2432720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-2979712" y="3800872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-1755576" y="2432720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-1755576" y="3800872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2" name="Ellipse 41"/>
            <p:cNvSpPr/>
            <p:nvPr/>
          </p:nvSpPr>
          <p:spPr>
            <a:xfrm>
              <a:off x="-2367644" y="3116796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6111510" y="8116019"/>
            <a:ext cx="548425" cy="548425"/>
            <a:chOff x="-3267744" y="2216696"/>
            <a:chExt cx="2376264" cy="2376264"/>
          </a:xfrm>
        </p:grpSpPr>
        <p:grpSp>
          <p:nvGrpSpPr>
            <p:cNvPr id="49" name="Groupe 48"/>
            <p:cNvGrpSpPr/>
            <p:nvPr/>
          </p:nvGrpSpPr>
          <p:grpSpPr>
            <a:xfrm>
              <a:off x="-3267744" y="2216696"/>
              <a:ext cx="2376264" cy="2376264"/>
              <a:chOff x="-3267744" y="2216696"/>
              <a:chExt cx="2376264" cy="2376264"/>
            </a:xfrm>
          </p:grpSpPr>
          <p:sp>
            <p:nvSpPr>
              <p:cNvPr id="51" name="Rectangle à coins arrondis 50"/>
              <p:cNvSpPr/>
              <p:nvPr/>
            </p:nvSpPr>
            <p:spPr>
              <a:xfrm>
                <a:off x="-3267744" y="2216696"/>
                <a:ext cx="2376264" cy="23762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-2979712" y="3800872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-1755576" y="2432720"/>
                <a:ext cx="576064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Ellipse 49"/>
            <p:cNvSpPr/>
            <p:nvPr/>
          </p:nvSpPr>
          <p:spPr>
            <a:xfrm>
              <a:off x="-2367644" y="3116796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6111508" y="8841432"/>
            <a:ext cx="548425" cy="548425"/>
            <a:chOff x="-3267744" y="2216696"/>
            <a:chExt cx="2376264" cy="2376264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-3267744" y="2216696"/>
              <a:ext cx="2376264" cy="2376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-2979712" y="380087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-1755576" y="243272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0" name="Imag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1" y="5856419"/>
            <a:ext cx="550497" cy="688121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5146800"/>
            <a:ext cx="550497" cy="688121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8" y="4415932"/>
            <a:ext cx="550497" cy="688121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425136"/>
            <a:ext cx="550497" cy="688121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8" y="2964723"/>
            <a:ext cx="550497" cy="688121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2973927"/>
            <a:ext cx="550497" cy="688121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3702263"/>
            <a:ext cx="550497" cy="688121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8" y="7316565"/>
            <a:ext cx="550497" cy="688121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7325769"/>
            <a:ext cx="550497" cy="688121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3" y="7316564"/>
            <a:ext cx="550497" cy="688121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8" y="8046171"/>
            <a:ext cx="550497" cy="688121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8055375"/>
            <a:ext cx="550497" cy="6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80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36931" r="23947" b="18765"/>
          <a:stretch/>
        </p:blipFill>
        <p:spPr>
          <a:xfrm>
            <a:off x="6134091" y="8803854"/>
            <a:ext cx="615982" cy="617158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0" t="31684" r="20823" b="24079"/>
          <a:stretch/>
        </p:blipFill>
        <p:spPr>
          <a:xfrm>
            <a:off x="6134091" y="4430708"/>
            <a:ext cx="618747" cy="616204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27849" r="21888" b="21241"/>
          <a:stretch/>
        </p:blipFill>
        <p:spPr>
          <a:xfrm>
            <a:off x="6043440" y="3678826"/>
            <a:ext cx="709398" cy="709184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t="30682" r="21915" b="21569"/>
          <a:stretch/>
        </p:blipFill>
        <p:spPr>
          <a:xfrm>
            <a:off x="6062545" y="5158289"/>
            <a:ext cx="671188" cy="665143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28650" r="22161" b="21508"/>
          <a:stretch/>
        </p:blipFill>
        <p:spPr>
          <a:xfrm>
            <a:off x="6093296" y="2937825"/>
            <a:ext cx="659542" cy="694302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27849" r="21888" b="21241"/>
          <a:stretch/>
        </p:blipFill>
        <p:spPr>
          <a:xfrm>
            <a:off x="6043440" y="5854072"/>
            <a:ext cx="709398" cy="709184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28650" r="22161" b="21508"/>
          <a:stretch/>
        </p:blipFill>
        <p:spPr>
          <a:xfrm>
            <a:off x="6113693" y="6563256"/>
            <a:ext cx="659542" cy="694302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0" t="31684" r="20823" b="24079"/>
          <a:stretch/>
        </p:blipFill>
        <p:spPr>
          <a:xfrm>
            <a:off x="6134091" y="7342443"/>
            <a:ext cx="618747" cy="616204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t="30682" r="21915" b="21569"/>
          <a:stretch/>
        </p:blipFill>
        <p:spPr>
          <a:xfrm>
            <a:off x="6087473" y="8057660"/>
            <a:ext cx="671188" cy="665143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16632" y="2360712"/>
            <a:ext cx="6624736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1800" u="sng" dirty="0" smtClean="0"/>
              <a:t>Consigne</a:t>
            </a:r>
            <a:r>
              <a:rPr lang="fr-FR" sz="1800" dirty="0" smtClean="0"/>
              <a:t> : Complète ces </a:t>
            </a:r>
            <a:r>
              <a:rPr lang="fr-FR" dirty="0"/>
              <a:t>collections  avec des gommettes  </a:t>
            </a:r>
            <a:r>
              <a:rPr lang="fr-FR" sz="1800" dirty="0" smtClean="0"/>
              <a:t>pour qu’elles aient le nombre d’éléments indiqué par le dé.</a:t>
            </a:r>
            <a:endParaRPr lang="fr-FR" sz="1800" dirty="0"/>
          </a:p>
        </p:txBody>
      </p:sp>
      <p:sp>
        <p:nvSpPr>
          <p:cNvPr id="5" name="Espace réservé du texte 97"/>
          <p:cNvSpPr>
            <a:spLocks noGrp="1"/>
          </p:cNvSpPr>
          <p:nvPr>
            <p:ph type="body" sz="quarter" idx="11"/>
          </p:nvPr>
        </p:nvSpPr>
        <p:spPr>
          <a:xfrm>
            <a:off x="116632" y="2000673"/>
            <a:ext cx="6624736" cy="288032"/>
          </a:xfrm>
        </p:spPr>
        <p:txBody>
          <a:bodyPr>
            <a:normAutofit fontScale="92500"/>
          </a:bodyPr>
          <a:lstStyle/>
          <a:p>
            <a:r>
              <a:rPr lang="fr-FR" u="sng" dirty="0" smtClean="0"/>
              <a:t>Objectif</a:t>
            </a:r>
            <a:r>
              <a:rPr lang="fr-FR" dirty="0" smtClean="0"/>
              <a:t> : Compléter des collections jusqu’à 5 éléments à partir d’une  quantité indiquée par le dé.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50359"/>
              </p:ext>
            </p:extLst>
          </p:nvPr>
        </p:nvGraphicFramePr>
        <p:xfrm>
          <a:off x="191788" y="2936776"/>
          <a:ext cx="6624736" cy="6545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  <a:gridCol w="792088"/>
              </a:tblGrid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0" name="Image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1" y="5865431"/>
            <a:ext cx="803663" cy="642930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5155812"/>
            <a:ext cx="803663" cy="642930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8" y="4424944"/>
            <a:ext cx="803663" cy="642930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434148"/>
            <a:ext cx="803663" cy="642930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8" y="2973735"/>
            <a:ext cx="803663" cy="642930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2982939"/>
            <a:ext cx="803663" cy="642930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3711275"/>
            <a:ext cx="803663" cy="642930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7334781"/>
            <a:ext cx="803663" cy="642930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8" y="8055183"/>
            <a:ext cx="803663" cy="642930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8064387"/>
            <a:ext cx="803663" cy="6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49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Distribue autant de chauve-souris à chaque sorcière.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Objectif : Partager équitablement une collection.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84" y="3241775"/>
            <a:ext cx="3429007" cy="27432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4" y="2936975"/>
            <a:ext cx="2438405" cy="3048006"/>
          </a:xfrm>
          <a:prstGeom prst="rect">
            <a:avLst/>
          </a:prstGeom>
        </p:spPr>
      </p:pic>
      <p:cxnSp>
        <p:nvCxnSpPr>
          <p:cNvPr id="7" name="Connecteur droit 6"/>
          <p:cNvCxnSpPr>
            <a:stCxn id="2" idx="2"/>
          </p:cNvCxnSpPr>
          <p:nvPr/>
        </p:nvCxnSpPr>
        <p:spPr>
          <a:xfrm>
            <a:off x="3429000" y="2936975"/>
            <a:ext cx="0" cy="676855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824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1189680" y="6609182"/>
            <a:ext cx="1022277" cy="52094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2346092" y="6609182"/>
            <a:ext cx="1022277" cy="520940"/>
          </a:xfrm>
          <a:prstGeom prst="rect">
            <a:avLst/>
          </a:prstGeom>
        </p:spPr>
      </p:pic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907246"/>
              </p:ext>
            </p:extLst>
          </p:nvPr>
        </p:nvGraphicFramePr>
        <p:xfrm>
          <a:off x="1128212" y="6393159"/>
          <a:ext cx="4605044" cy="26642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1261"/>
                <a:gridCol w="1151261"/>
                <a:gridCol w="1151261"/>
                <a:gridCol w="1151261"/>
              </a:tblGrid>
              <a:tr h="88809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809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809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3504476" y="6609182"/>
            <a:ext cx="1022277" cy="52094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4656604" y="6609182"/>
            <a:ext cx="1022277" cy="52094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1205973" y="7545286"/>
            <a:ext cx="1022277" cy="52094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2362385" y="7545286"/>
            <a:ext cx="1022277" cy="52094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3520769" y="7545286"/>
            <a:ext cx="1022277" cy="52094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4672897" y="7545286"/>
            <a:ext cx="1022277" cy="52094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1189680" y="8337374"/>
            <a:ext cx="1022277" cy="52094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2346092" y="8337374"/>
            <a:ext cx="1022277" cy="52094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3504476" y="8337374"/>
            <a:ext cx="1022277" cy="52094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4656604" y="8337374"/>
            <a:ext cx="1022277" cy="52094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1175672" y="920551"/>
            <a:ext cx="1022277" cy="52094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2332084" y="920551"/>
            <a:ext cx="1022277" cy="520940"/>
          </a:xfrm>
          <a:prstGeom prst="rect">
            <a:avLst/>
          </a:prstGeom>
        </p:spPr>
      </p:pic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342945"/>
              </p:ext>
            </p:extLst>
          </p:nvPr>
        </p:nvGraphicFramePr>
        <p:xfrm>
          <a:off x="1114204" y="704528"/>
          <a:ext cx="4605044" cy="26642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1261"/>
                <a:gridCol w="1151261"/>
                <a:gridCol w="1151261"/>
                <a:gridCol w="1151261"/>
              </a:tblGrid>
              <a:tr h="88809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809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809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3490468" y="920551"/>
            <a:ext cx="1022277" cy="52094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4642596" y="920551"/>
            <a:ext cx="1022277" cy="52094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1191965" y="1856655"/>
            <a:ext cx="1022277" cy="52094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2348377" y="1856655"/>
            <a:ext cx="1022277" cy="52094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3506761" y="1856655"/>
            <a:ext cx="1022277" cy="520940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4658889" y="1856655"/>
            <a:ext cx="1022277" cy="52094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1175672" y="2648743"/>
            <a:ext cx="1022277" cy="52094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2332084" y="2648743"/>
            <a:ext cx="1022277" cy="52094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3490468" y="2648743"/>
            <a:ext cx="1022277" cy="52094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4642596" y="2648743"/>
            <a:ext cx="1022277" cy="52094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1175672" y="3728863"/>
            <a:ext cx="1022277" cy="520940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2332084" y="3728863"/>
            <a:ext cx="1022277" cy="520940"/>
          </a:xfrm>
          <a:prstGeom prst="rect">
            <a:avLst/>
          </a:prstGeom>
        </p:spPr>
      </p:pic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497704"/>
              </p:ext>
            </p:extLst>
          </p:nvPr>
        </p:nvGraphicFramePr>
        <p:xfrm>
          <a:off x="1114204" y="3512840"/>
          <a:ext cx="4605044" cy="26642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1261"/>
                <a:gridCol w="1151261"/>
                <a:gridCol w="1151261"/>
                <a:gridCol w="1151261"/>
              </a:tblGrid>
              <a:tr h="88809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809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809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3490468" y="3728863"/>
            <a:ext cx="1022277" cy="52094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4642596" y="3728863"/>
            <a:ext cx="1022277" cy="52094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1191965" y="4664967"/>
            <a:ext cx="1022277" cy="52094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2348377" y="4664967"/>
            <a:ext cx="1022277" cy="52094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3506761" y="4664967"/>
            <a:ext cx="1022277" cy="520940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4658889" y="4664967"/>
            <a:ext cx="1022277" cy="520940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1175672" y="5457055"/>
            <a:ext cx="1022277" cy="520940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2332084" y="5457055"/>
            <a:ext cx="1022277" cy="520940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3490468" y="5457055"/>
            <a:ext cx="1022277" cy="520940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824"/>
          <a:stretch/>
        </p:blipFill>
        <p:spPr>
          <a:xfrm>
            <a:off x="4642596" y="5457055"/>
            <a:ext cx="1022277" cy="52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0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gibertjoseph.com/media/catalog/product/cache/1/image/9df78eab33525d08d6e5fb8d27136e95/i/090/9782725630090_1_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910736"/>
            <a:ext cx="5971748" cy="46085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ages.gibertjoseph.com/media/catalog/product/cache/1/image/9df78eab33525d08d6e5fb8d27136e95/i/090/9782725630090_1_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28464"/>
            <a:ext cx="5971748" cy="46085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534160"/>
              </p:ext>
            </p:extLst>
          </p:nvPr>
        </p:nvGraphicFramePr>
        <p:xfrm>
          <a:off x="332656" y="128464"/>
          <a:ext cx="5971748" cy="46085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85874"/>
                <a:gridCol w="2985874"/>
              </a:tblGrid>
              <a:tr h="23042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425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135107"/>
              </p:ext>
            </p:extLst>
          </p:nvPr>
        </p:nvGraphicFramePr>
        <p:xfrm>
          <a:off x="332656" y="4910736"/>
          <a:ext cx="5971748" cy="46085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85874"/>
                <a:gridCol w="2985874"/>
              </a:tblGrid>
              <a:tr h="23042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425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64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gibertjoseph.com/media/catalog/product/cache/1/image/9df78eab33525d08d6e5fb8d27136e95/i/090/9782725630090_1_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910736"/>
            <a:ext cx="5971748" cy="46085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ages.gibertjoseph.com/media/catalog/product/cache/1/image/9df78eab33525d08d6e5fb8d27136e95/i/090/9782725630090_1_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28464"/>
            <a:ext cx="5971748" cy="46085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003749"/>
              </p:ext>
            </p:extLst>
          </p:nvPr>
        </p:nvGraphicFramePr>
        <p:xfrm>
          <a:off x="332656" y="4884941"/>
          <a:ext cx="5971749" cy="46343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90583"/>
                <a:gridCol w="1990583"/>
                <a:gridCol w="1990583"/>
              </a:tblGrid>
              <a:tr h="15447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476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47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32802"/>
              </p:ext>
            </p:extLst>
          </p:nvPr>
        </p:nvGraphicFramePr>
        <p:xfrm>
          <a:off x="310035" y="101935"/>
          <a:ext cx="5971749" cy="46343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90583"/>
                <a:gridCol w="1990583"/>
                <a:gridCol w="1990583"/>
              </a:tblGrid>
              <a:tr h="15447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476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47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87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gibertjoseph.com/media/catalog/product/cache/1/image/9df78eab33525d08d6e5fb8d27136e95/i/090/9782725630090_1_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910736"/>
            <a:ext cx="5971748" cy="46085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ages.gibertjoseph.com/media/catalog/product/cache/1/image/9df78eab33525d08d6e5fb8d27136e95/i/090/9782725630090_1_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28464"/>
            <a:ext cx="5971748" cy="46085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324119"/>
              </p:ext>
            </p:extLst>
          </p:nvPr>
        </p:nvGraphicFramePr>
        <p:xfrm>
          <a:off x="332656" y="128464"/>
          <a:ext cx="5971752" cy="46085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6469"/>
                <a:gridCol w="746469"/>
                <a:gridCol w="746469"/>
                <a:gridCol w="746469"/>
                <a:gridCol w="746469"/>
                <a:gridCol w="746469"/>
                <a:gridCol w="746469"/>
                <a:gridCol w="746469"/>
              </a:tblGrid>
              <a:tr h="46085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998561"/>
              </p:ext>
            </p:extLst>
          </p:nvPr>
        </p:nvGraphicFramePr>
        <p:xfrm>
          <a:off x="332652" y="4910736"/>
          <a:ext cx="5971752" cy="46085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6469"/>
                <a:gridCol w="746469"/>
                <a:gridCol w="746469"/>
                <a:gridCol w="746469"/>
                <a:gridCol w="746469"/>
                <a:gridCol w="746469"/>
                <a:gridCol w="746469"/>
                <a:gridCol w="746469"/>
              </a:tblGrid>
              <a:tr h="46085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5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592" y="3587076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1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0888" y="3587077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2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3129" y="3587077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3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592" y="5406994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4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3367" y="5406994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5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5613" y="5406994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6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592" y="7176422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7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5845" y="7176423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8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5613" y="7196143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9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3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73129" y="2442127"/>
            <a:ext cx="6668239" cy="782680"/>
          </a:xfrm>
        </p:spPr>
        <p:txBody>
          <a:bodyPr>
            <a:normAutofit/>
          </a:bodyPr>
          <a:lstStyle/>
          <a:p>
            <a:r>
              <a:rPr lang="fr-FR" sz="1700" dirty="0" smtClean="0"/>
              <a:t>Remets dans l’ordre les images de l’histoire « La reine des sorcières».</a:t>
            </a:r>
            <a:endParaRPr lang="fr-FR" sz="1700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73129" y="2000541"/>
            <a:ext cx="6668239" cy="391205"/>
          </a:xfrm>
        </p:spPr>
        <p:txBody>
          <a:bodyPr>
            <a:normAutofit/>
          </a:bodyPr>
          <a:lstStyle/>
          <a:p>
            <a:r>
              <a:rPr lang="fr-FR" dirty="0" smtClean="0"/>
              <a:t>Objectif : Reconstituer la chronologie d’une histoire lue en classe à partir des illustrations.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25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4295" r="3797" b="3661"/>
          <a:stretch/>
        </p:blipFill>
        <p:spPr>
          <a:xfrm>
            <a:off x="4347333" y="200472"/>
            <a:ext cx="1972851" cy="1547369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t="3948" r="5067" b="10004"/>
          <a:stretch/>
        </p:blipFill>
        <p:spPr>
          <a:xfrm>
            <a:off x="2470437" y="3247856"/>
            <a:ext cx="1872315" cy="1539630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3416" r="2420" b="4080"/>
          <a:stretch/>
        </p:blipFill>
        <p:spPr>
          <a:xfrm>
            <a:off x="548680" y="3214258"/>
            <a:ext cx="1921756" cy="1573227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4189" r="3276" b="6068"/>
          <a:stretch/>
        </p:blipFill>
        <p:spPr>
          <a:xfrm>
            <a:off x="548680" y="1726756"/>
            <a:ext cx="1933722" cy="1508686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6" t="5024" r="6414" b="4702"/>
          <a:stretch/>
        </p:blipFill>
        <p:spPr>
          <a:xfrm>
            <a:off x="2470436" y="209146"/>
            <a:ext cx="1872316" cy="1517610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8284" r="6669" b="7402"/>
          <a:stretch/>
        </p:blipFill>
        <p:spPr>
          <a:xfrm>
            <a:off x="548680" y="200473"/>
            <a:ext cx="1921756" cy="1526284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5433" r="7135" b="7937"/>
          <a:stretch/>
        </p:blipFill>
        <p:spPr>
          <a:xfrm>
            <a:off x="2470436" y="1726756"/>
            <a:ext cx="1872316" cy="1528835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6177" r="4189" b="3710"/>
          <a:stretch/>
        </p:blipFill>
        <p:spPr>
          <a:xfrm>
            <a:off x="4347334" y="1726756"/>
            <a:ext cx="1972850" cy="1528835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4758" r="4927" b="4015"/>
          <a:stretch/>
        </p:blipFill>
        <p:spPr>
          <a:xfrm>
            <a:off x="4342752" y="3255591"/>
            <a:ext cx="1972851" cy="1531895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4295" r="3797" b="3661"/>
          <a:stretch/>
        </p:blipFill>
        <p:spPr>
          <a:xfrm>
            <a:off x="4347332" y="5066233"/>
            <a:ext cx="1972851" cy="1547369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t="3948" r="5067" b="10004"/>
          <a:stretch/>
        </p:blipFill>
        <p:spPr>
          <a:xfrm>
            <a:off x="2470436" y="8113617"/>
            <a:ext cx="1872315" cy="1539630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3416" r="2420" b="4080"/>
          <a:stretch/>
        </p:blipFill>
        <p:spPr>
          <a:xfrm>
            <a:off x="548679" y="8080019"/>
            <a:ext cx="1921756" cy="1573227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4189" r="3276" b="6068"/>
          <a:stretch/>
        </p:blipFill>
        <p:spPr>
          <a:xfrm>
            <a:off x="548679" y="6592517"/>
            <a:ext cx="1933722" cy="1508686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6" t="5024" r="6414" b="4702"/>
          <a:stretch/>
        </p:blipFill>
        <p:spPr>
          <a:xfrm>
            <a:off x="2470435" y="5074907"/>
            <a:ext cx="1872316" cy="1517610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8284" r="6669" b="7402"/>
          <a:stretch/>
        </p:blipFill>
        <p:spPr>
          <a:xfrm>
            <a:off x="548679" y="5066234"/>
            <a:ext cx="1921756" cy="1526284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5433" r="7135" b="7937"/>
          <a:stretch/>
        </p:blipFill>
        <p:spPr>
          <a:xfrm>
            <a:off x="2470435" y="6592517"/>
            <a:ext cx="1872316" cy="1528835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6177" r="4189" b="3710"/>
          <a:stretch/>
        </p:blipFill>
        <p:spPr>
          <a:xfrm>
            <a:off x="4347333" y="6592517"/>
            <a:ext cx="1972850" cy="1528835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4758" r="4927" b="4015"/>
          <a:stretch/>
        </p:blipFill>
        <p:spPr>
          <a:xfrm>
            <a:off x="4342751" y="8121352"/>
            <a:ext cx="1972851" cy="1531895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44418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80" y="2868536"/>
            <a:ext cx="2734171" cy="21602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1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1987" y="2868537"/>
            <a:ext cx="2734171" cy="21602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2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79" y="5178402"/>
            <a:ext cx="2734171" cy="21602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3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1986" y="5178402"/>
            <a:ext cx="2734171" cy="21602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4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78" y="7543410"/>
            <a:ext cx="2734171" cy="21602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5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1987" y="7543409"/>
            <a:ext cx="2734171" cy="21602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6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0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73129" y="2442127"/>
            <a:ext cx="6668239" cy="782680"/>
          </a:xfrm>
        </p:spPr>
        <p:txBody>
          <a:bodyPr>
            <a:normAutofit/>
          </a:bodyPr>
          <a:lstStyle/>
          <a:p>
            <a:r>
              <a:rPr lang="fr-FR" sz="1700" dirty="0" smtClean="0"/>
              <a:t>Remets dans l’ordre les images de l’histoire « La reine des sorcières ».</a:t>
            </a:r>
            <a:endParaRPr lang="fr-FR" sz="1700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73129" y="2000541"/>
            <a:ext cx="6668239" cy="391205"/>
          </a:xfrm>
        </p:spPr>
        <p:txBody>
          <a:bodyPr>
            <a:normAutofit/>
          </a:bodyPr>
          <a:lstStyle/>
          <a:p>
            <a:r>
              <a:rPr lang="fr-FR" dirty="0" smtClean="0"/>
              <a:t>Objectif : Reconstituer la chronologie d’une histoire lue en classe à partir des illustrations.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634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t="3948" r="5067" b="10004"/>
          <a:stretch/>
        </p:blipFill>
        <p:spPr>
          <a:xfrm>
            <a:off x="3342718" y="3737486"/>
            <a:ext cx="2714833" cy="2154465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3416" r="2420" b="4080"/>
          <a:stretch/>
        </p:blipFill>
        <p:spPr>
          <a:xfrm>
            <a:off x="608549" y="3710851"/>
            <a:ext cx="2734169" cy="2181100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4189" r="3276" b="6068"/>
          <a:stretch/>
        </p:blipFill>
        <p:spPr>
          <a:xfrm>
            <a:off x="3376832" y="1550610"/>
            <a:ext cx="2680720" cy="2160241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8284" r="6669" b="7402"/>
          <a:stretch/>
        </p:blipFill>
        <p:spPr>
          <a:xfrm>
            <a:off x="622742" y="1550610"/>
            <a:ext cx="2719976" cy="2160241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5433" r="7135" b="7937"/>
          <a:stretch/>
        </p:blipFill>
        <p:spPr>
          <a:xfrm>
            <a:off x="3342718" y="5891951"/>
            <a:ext cx="2714833" cy="2135115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6177" r="4189" b="3710"/>
          <a:stretch/>
        </p:blipFill>
        <p:spPr>
          <a:xfrm>
            <a:off x="608549" y="5891951"/>
            <a:ext cx="2730374" cy="2135115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9318681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713</Words>
  <Application>Microsoft Office PowerPoint</Application>
  <PresentationFormat>Format A4 (210 x 297 mm)</PresentationFormat>
  <Paragraphs>198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24</cp:revision>
  <cp:lastPrinted>2015-10-06T12:12:27Z</cp:lastPrinted>
  <dcterms:created xsi:type="dcterms:W3CDTF">2015-08-25T11:58:15Z</dcterms:created>
  <dcterms:modified xsi:type="dcterms:W3CDTF">2017-03-16T19:15:48Z</dcterms:modified>
</cp:coreProperties>
</file>