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6858000" cy="9906000" type="A4"/>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544" autoAdjust="0"/>
    <p:restoredTop sz="94660"/>
  </p:normalViewPr>
  <p:slideViewPr>
    <p:cSldViewPr>
      <p:cViewPr varScale="1">
        <p:scale>
          <a:sx n="81" d="100"/>
          <a:sy n="81" d="100"/>
        </p:scale>
        <p:origin x="-3276" y="-9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7" name="Rectangle 3"/>
          <p:cNvSpPr/>
          <p:nvPr userDrawn="1"/>
        </p:nvSpPr>
        <p:spPr>
          <a:xfrm>
            <a:off x="0" y="0"/>
            <a:ext cx="6858000" cy="776535"/>
          </a:xfrm>
          <a:custGeom>
            <a:avLst/>
            <a:gdLst>
              <a:gd name="connsiteX0" fmla="*/ 0 w 6858000"/>
              <a:gd name="connsiteY0" fmla="*/ 0 h 1064568"/>
              <a:gd name="connsiteX1" fmla="*/ 6858000 w 6858000"/>
              <a:gd name="connsiteY1" fmla="*/ 0 h 1064568"/>
              <a:gd name="connsiteX2" fmla="*/ 6858000 w 6858000"/>
              <a:gd name="connsiteY2" fmla="*/ 1064568 h 1064568"/>
              <a:gd name="connsiteX3" fmla="*/ 0 w 6858000"/>
              <a:gd name="connsiteY3" fmla="*/ 1064568 h 1064568"/>
              <a:gd name="connsiteX4" fmla="*/ 0 w 6858000"/>
              <a:gd name="connsiteY4" fmla="*/ 0 h 1064568"/>
              <a:gd name="connsiteX0" fmla="*/ 0 w 6858000"/>
              <a:gd name="connsiteY0" fmla="*/ 0 h 1361748"/>
              <a:gd name="connsiteX1" fmla="*/ 6858000 w 6858000"/>
              <a:gd name="connsiteY1" fmla="*/ 0 h 1361748"/>
              <a:gd name="connsiteX2" fmla="*/ 6858000 w 6858000"/>
              <a:gd name="connsiteY2" fmla="*/ 1064568 h 1361748"/>
              <a:gd name="connsiteX3" fmla="*/ 0 w 6858000"/>
              <a:gd name="connsiteY3" fmla="*/ 1361748 h 1361748"/>
              <a:gd name="connsiteX4" fmla="*/ 0 w 6858000"/>
              <a:gd name="connsiteY4" fmla="*/ 0 h 13617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8000" h="1361748">
                <a:moveTo>
                  <a:pt x="0" y="0"/>
                </a:moveTo>
                <a:lnTo>
                  <a:pt x="6858000" y="0"/>
                </a:lnTo>
                <a:lnTo>
                  <a:pt x="6858000" y="1064568"/>
                </a:lnTo>
                <a:lnTo>
                  <a:pt x="0" y="1361748"/>
                </a:lnTo>
                <a:lnTo>
                  <a:pt x="0" y="0"/>
                </a:lnTo>
                <a:close/>
              </a:path>
            </a:pathLst>
          </a:cu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à coins arrondis 7"/>
          <p:cNvSpPr/>
          <p:nvPr userDrawn="1"/>
        </p:nvSpPr>
        <p:spPr>
          <a:xfrm>
            <a:off x="5324572" y="429849"/>
            <a:ext cx="1336282" cy="346686"/>
          </a:xfrm>
          <a:prstGeom prst="roundRect">
            <a:avLst/>
          </a:prstGeom>
          <a:solidFill>
            <a:schemeClr val="bg1"/>
          </a:solidFill>
          <a:ln w="19050">
            <a:solidFill>
              <a:schemeClr val="tx1">
                <a:lumMod val="65000"/>
                <a:lumOff val="35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2800" dirty="0" smtClean="0">
              <a:solidFill>
                <a:schemeClr val="tx1">
                  <a:lumMod val="65000"/>
                  <a:lumOff val="35000"/>
                </a:schemeClr>
              </a:solidFill>
              <a:effectLst>
                <a:outerShdw blurRad="38100" dist="38100" dir="2700000" algn="tl">
                  <a:srgbClr val="000000">
                    <a:alpha val="43137"/>
                  </a:srgbClr>
                </a:outerShdw>
              </a:effectLst>
              <a:latin typeface="Cooper Std Black" pitchFamily="18" charset="0"/>
            </a:endParaRPr>
          </a:p>
        </p:txBody>
      </p:sp>
      <p:grpSp>
        <p:nvGrpSpPr>
          <p:cNvPr id="9" name="Groupe 8"/>
          <p:cNvGrpSpPr/>
          <p:nvPr userDrawn="1"/>
        </p:nvGrpSpPr>
        <p:grpSpPr>
          <a:xfrm>
            <a:off x="-30826" y="161189"/>
            <a:ext cx="1125589" cy="854942"/>
            <a:chOff x="76578" y="235560"/>
            <a:chExt cx="948417" cy="720371"/>
          </a:xfrm>
        </p:grpSpPr>
        <p:sp>
          <p:nvSpPr>
            <p:cNvPr id="10" name="Ellipse 9"/>
            <p:cNvSpPr/>
            <p:nvPr/>
          </p:nvSpPr>
          <p:spPr>
            <a:xfrm>
              <a:off x="191417" y="235560"/>
              <a:ext cx="717304" cy="709337"/>
            </a:xfrm>
            <a:prstGeom prst="ellipse">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rot="20976963">
              <a:off x="76578" y="307603"/>
              <a:ext cx="948417" cy="648328"/>
            </a:xfrm>
            <a:prstGeom prst="rect">
              <a:avLst/>
            </a:prstGeom>
            <a:noFill/>
          </p:spPr>
          <p:txBody>
            <a:bodyPr wrap="square" rtlCol="0">
              <a:spAutoFit/>
            </a:bodyPr>
            <a:lstStyle/>
            <a:p>
              <a:pPr algn="ctr"/>
              <a:r>
                <a:rPr lang="fr-FR" sz="2200" dirty="0" smtClean="0">
                  <a:solidFill>
                    <a:schemeClr val="tx1">
                      <a:lumMod val="65000"/>
                      <a:lumOff val="35000"/>
                    </a:schemeClr>
                  </a:solidFill>
                  <a:effectLst>
                    <a:outerShdw blurRad="38100" dist="38100" dir="2700000" algn="tl">
                      <a:srgbClr val="000000">
                        <a:alpha val="43137"/>
                      </a:srgbClr>
                    </a:outerShdw>
                  </a:effectLst>
                  <a:latin typeface="28 Days Later" pitchFamily="34" charset="0"/>
                </a:rPr>
                <a:t>Cycle </a:t>
              </a:r>
            </a:p>
            <a:p>
              <a:pPr algn="ctr"/>
              <a:r>
                <a:rPr lang="fr-FR" sz="2200" dirty="0" smtClean="0">
                  <a:solidFill>
                    <a:schemeClr val="tx1">
                      <a:lumMod val="65000"/>
                      <a:lumOff val="35000"/>
                    </a:schemeClr>
                  </a:solidFill>
                  <a:effectLst>
                    <a:outerShdw blurRad="38100" dist="38100" dir="2700000" algn="tl">
                      <a:srgbClr val="000000">
                        <a:alpha val="43137"/>
                      </a:srgbClr>
                    </a:outerShdw>
                  </a:effectLst>
                  <a:latin typeface="28 Days Later" pitchFamily="34" charset="0"/>
                </a:rPr>
                <a:t>3</a:t>
              </a:r>
              <a:endParaRPr lang="fr-FR" sz="2200" dirty="0">
                <a:solidFill>
                  <a:schemeClr val="tx1">
                    <a:lumMod val="65000"/>
                    <a:lumOff val="35000"/>
                  </a:schemeClr>
                </a:solidFill>
                <a:effectLst>
                  <a:outerShdw blurRad="38100" dist="38100" dir="2700000" algn="tl">
                    <a:srgbClr val="000000">
                      <a:alpha val="43137"/>
                    </a:srgbClr>
                  </a:outerShdw>
                </a:effectLst>
                <a:latin typeface="28 Days Later" pitchFamily="34" charset="0"/>
              </a:endParaRPr>
            </a:p>
          </p:txBody>
        </p:sp>
      </p:grpSp>
      <p:sp>
        <p:nvSpPr>
          <p:cNvPr id="12" name="ZoneTexte 11"/>
          <p:cNvSpPr txBox="1"/>
          <p:nvPr userDrawn="1"/>
        </p:nvSpPr>
        <p:spPr>
          <a:xfrm>
            <a:off x="5324027" y="466193"/>
            <a:ext cx="1336827" cy="400110"/>
          </a:xfrm>
          <a:prstGeom prst="rect">
            <a:avLst/>
          </a:prstGeom>
          <a:noFill/>
        </p:spPr>
        <p:txBody>
          <a:bodyPr wrap="square" rtlCol="0" anchor="ctr">
            <a:spAutoFit/>
          </a:bodyPr>
          <a:lstStyle/>
          <a:p>
            <a:pPr algn="ctr"/>
            <a:r>
              <a:rPr lang="fr-FR" sz="2000" b="1" dirty="0" smtClean="0">
                <a:solidFill>
                  <a:srgbClr val="FF0000"/>
                </a:solidFill>
                <a:effectLst>
                  <a:outerShdw blurRad="38100" dist="38100" dir="2700000" algn="tl">
                    <a:srgbClr val="000000">
                      <a:alpha val="43137"/>
                    </a:srgbClr>
                  </a:outerShdw>
                </a:effectLst>
                <a:latin typeface="CrayonE" pitchFamily="2" charset="0"/>
              </a:rPr>
              <a:t>Histoire</a:t>
            </a:r>
            <a:endParaRPr lang="fr-FR" sz="1400" b="1" dirty="0">
              <a:solidFill>
                <a:srgbClr val="FF0000"/>
              </a:solidFill>
              <a:effectLst>
                <a:outerShdw blurRad="38100" dist="38100" dir="2700000" algn="tl">
                  <a:srgbClr val="000000">
                    <a:alpha val="43137"/>
                  </a:srgbClr>
                </a:outerShdw>
              </a:effectLst>
              <a:latin typeface="CrayonE" pitchFamily="2" charset="0"/>
            </a:endParaRPr>
          </a:p>
        </p:txBody>
      </p:sp>
      <p:sp>
        <p:nvSpPr>
          <p:cNvPr id="13" name="ZoneTexte 12"/>
          <p:cNvSpPr txBox="1"/>
          <p:nvPr userDrawn="1"/>
        </p:nvSpPr>
        <p:spPr>
          <a:xfrm>
            <a:off x="5134042" y="9705528"/>
            <a:ext cx="1800200" cy="230832"/>
          </a:xfrm>
          <a:prstGeom prst="rect">
            <a:avLst/>
          </a:prstGeom>
          <a:noFill/>
        </p:spPr>
        <p:txBody>
          <a:bodyPr wrap="square" rtlCol="0">
            <a:spAutoFit/>
          </a:bodyPr>
          <a:lstStyle/>
          <a:p>
            <a:pPr algn="r"/>
            <a:r>
              <a:rPr lang="fr-FR" sz="900" spc="50" baseline="0" dirty="0" smtClean="0">
                <a:solidFill>
                  <a:schemeClr val="bg1">
                    <a:lumMod val="50000"/>
                  </a:schemeClr>
                </a:solidFill>
              </a:rPr>
              <a:t>http://</a:t>
            </a:r>
            <a:r>
              <a:rPr lang="fr-FR" sz="900" spc="50" baseline="0" dirty="0" smtClean="0">
                <a:solidFill>
                  <a:schemeClr val="bg1">
                    <a:lumMod val="50000"/>
                  </a:schemeClr>
                </a:solidFill>
              </a:rPr>
              <a:t>www.mysticlolly.fr</a:t>
            </a:r>
            <a:endParaRPr lang="fr-FR" sz="900" spc="50" baseline="0" dirty="0">
              <a:solidFill>
                <a:schemeClr val="bg1">
                  <a:lumMod val="50000"/>
                </a:schemeClr>
              </a:solidFill>
            </a:endParaRPr>
          </a:p>
        </p:txBody>
      </p:sp>
    </p:spTree>
    <p:extLst>
      <p:ext uri="{BB962C8B-B14F-4D97-AF65-F5344CB8AC3E}">
        <p14:creationId xmlns:p14="http://schemas.microsoft.com/office/powerpoint/2010/main" val="411745660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CD74C7A-D201-4F56-92E1-7B7F5C83A05F}" type="datetimeFigureOut">
              <a:rPr lang="fr-FR" smtClean="0"/>
              <a:t>28/03/2017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780FE6B-C917-4417-BA97-BE93BC3059C4}" type="slidenum">
              <a:rPr lang="fr-FR" smtClean="0"/>
              <a:t>‹N°›</a:t>
            </a:fld>
            <a:endParaRPr lang="fr-FR"/>
          </a:p>
        </p:txBody>
      </p:sp>
    </p:spTree>
    <p:extLst>
      <p:ext uri="{BB962C8B-B14F-4D97-AF65-F5344CB8AC3E}">
        <p14:creationId xmlns:p14="http://schemas.microsoft.com/office/powerpoint/2010/main" val="2391310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96701"/>
            <a:ext cx="1543050" cy="8452202"/>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342900" y="396701"/>
            <a:ext cx="4514850" cy="8452202"/>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CD74C7A-D201-4F56-92E1-7B7F5C83A05F}" type="datetimeFigureOut">
              <a:rPr lang="fr-FR" smtClean="0"/>
              <a:t>28/03/2017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780FE6B-C917-4417-BA97-BE93BC3059C4}" type="slidenum">
              <a:rPr lang="fr-FR" smtClean="0"/>
              <a:t>‹N°›</a:t>
            </a:fld>
            <a:endParaRPr lang="fr-FR"/>
          </a:p>
        </p:txBody>
      </p:sp>
    </p:spTree>
    <p:extLst>
      <p:ext uri="{BB962C8B-B14F-4D97-AF65-F5344CB8AC3E}">
        <p14:creationId xmlns:p14="http://schemas.microsoft.com/office/powerpoint/2010/main" val="846271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CD74C7A-D201-4F56-92E1-7B7F5C83A05F}" type="datetimeFigureOut">
              <a:rPr lang="fr-FR" smtClean="0"/>
              <a:t>28/03/2017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780FE6B-C917-4417-BA97-BE93BC3059C4}" type="slidenum">
              <a:rPr lang="fr-FR" smtClean="0"/>
              <a:t>‹N°›</a:t>
            </a:fld>
            <a:endParaRPr lang="fr-FR"/>
          </a:p>
        </p:txBody>
      </p:sp>
    </p:spTree>
    <p:extLst>
      <p:ext uri="{BB962C8B-B14F-4D97-AF65-F5344CB8AC3E}">
        <p14:creationId xmlns:p14="http://schemas.microsoft.com/office/powerpoint/2010/main" val="15458817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6365522"/>
            <a:ext cx="5829300" cy="1967442"/>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CCD74C7A-D201-4F56-92E1-7B7F5C83A05F}" type="datetimeFigureOut">
              <a:rPr lang="fr-FR" smtClean="0"/>
              <a:t>28/03/2017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780FE6B-C917-4417-BA97-BE93BC3059C4}" type="slidenum">
              <a:rPr lang="fr-FR" smtClean="0"/>
              <a:t>‹N°›</a:t>
            </a:fld>
            <a:endParaRPr lang="fr-FR"/>
          </a:p>
        </p:txBody>
      </p:sp>
    </p:spTree>
    <p:extLst>
      <p:ext uri="{BB962C8B-B14F-4D97-AF65-F5344CB8AC3E}">
        <p14:creationId xmlns:p14="http://schemas.microsoft.com/office/powerpoint/2010/main" val="2301161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CD74C7A-D201-4F56-92E1-7B7F5C83A05F}" type="datetimeFigureOut">
              <a:rPr lang="fr-FR" smtClean="0"/>
              <a:t>28/03/2017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780FE6B-C917-4417-BA97-BE93BC3059C4}" type="slidenum">
              <a:rPr lang="fr-FR" smtClean="0"/>
              <a:t>‹N°›</a:t>
            </a:fld>
            <a:endParaRPr lang="fr-FR"/>
          </a:p>
        </p:txBody>
      </p:sp>
    </p:spTree>
    <p:extLst>
      <p:ext uri="{BB962C8B-B14F-4D97-AF65-F5344CB8AC3E}">
        <p14:creationId xmlns:p14="http://schemas.microsoft.com/office/powerpoint/2010/main" val="882382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CD74C7A-D201-4F56-92E1-7B7F5C83A05F}" type="datetimeFigureOut">
              <a:rPr lang="fr-FR" smtClean="0"/>
              <a:t>28/03/2017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780FE6B-C917-4417-BA97-BE93BC3059C4}" type="slidenum">
              <a:rPr lang="fr-FR" smtClean="0"/>
              <a:t>‹N°›</a:t>
            </a:fld>
            <a:endParaRPr lang="fr-FR"/>
          </a:p>
        </p:txBody>
      </p:sp>
    </p:spTree>
    <p:extLst>
      <p:ext uri="{BB962C8B-B14F-4D97-AF65-F5344CB8AC3E}">
        <p14:creationId xmlns:p14="http://schemas.microsoft.com/office/powerpoint/2010/main" val="651426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CCD74C7A-D201-4F56-92E1-7B7F5C83A05F}" type="datetimeFigureOut">
              <a:rPr lang="fr-FR" smtClean="0"/>
              <a:t>28/03/2017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780FE6B-C917-4417-BA97-BE93BC3059C4}" type="slidenum">
              <a:rPr lang="fr-FR" smtClean="0"/>
              <a:t>‹N°›</a:t>
            </a:fld>
            <a:endParaRPr lang="fr-FR"/>
          </a:p>
        </p:txBody>
      </p:sp>
    </p:spTree>
    <p:extLst>
      <p:ext uri="{BB962C8B-B14F-4D97-AF65-F5344CB8AC3E}">
        <p14:creationId xmlns:p14="http://schemas.microsoft.com/office/powerpoint/2010/main" val="4124784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CD74C7A-D201-4F56-92E1-7B7F5C83A05F}" type="datetimeFigureOut">
              <a:rPr lang="fr-FR" smtClean="0"/>
              <a:t>28/03/2017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780FE6B-C917-4417-BA97-BE93BC3059C4}" type="slidenum">
              <a:rPr lang="fr-FR" smtClean="0"/>
              <a:t>‹N°›</a:t>
            </a:fld>
            <a:endParaRPr lang="fr-FR"/>
          </a:p>
        </p:txBody>
      </p:sp>
    </p:spTree>
    <p:extLst>
      <p:ext uri="{BB962C8B-B14F-4D97-AF65-F5344CB8AC3E}">
        <p14:creationId xmlns:p14="http://schemas.microsoft.com/office/powerpoint/2010/main" val="3926961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1" y="394406"/>
            <a:ext cx="2256235" cy="1678517"/>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CD74C7A-D201-4F56-92E1-7B7F5C83A05F}" type="datetimeFigureOut">
              <a:rPr lang="fr-FR" smtClean="0"/>
              <a:t>28/03/2017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780FE6B-C917-4417-BA97-BE93BC3059C4}" type="slidenum">
              <a:rPr lang="fr-FR" smtClean="0"/>
              <a:t>‹N°›</a:t>
            </a:fld>
            <a:endParaRPr lang="fr-FR"/>
          </a:p>
        </p:txBody>
      </p:sp>
    </p:spTree>
    <p:extLst>
      <p:ext uri="{BB962C8B-B14F-4D97-AF65-F5344CB8AC3E}">
        <p14:creationId xmlns:p14="http://schemas.microsoft.com/office/powerpoint/2010/main" val="2883601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1"/>
            <a:ext cx="4114800" cy="818622"/>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CD74C7A-D201-4F56-92E1-7B7F5C83A05F}" type="datetimeFigureOut">
              <a:rPr lang="fr-FR" smtClean="0"/>
              <a:t>28/03/2017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780FE6B-C917-4417-BA97-BE93BC3059C4}" type="slidenum">
              <a:rPr lang="fr-FR" smtClean="0"/>
              <a:t>‹N°›</a:t>
            </a:fld>
            <a:endParaRPr lang="fr-FR"/>
          </a:p>
        </p:txBody>
      </p:sp>
    </p:spTree>
    <p:extLst>
      <p:ext uri="{BB962C8B-B14F-4D97-AF65-F5344CB8AC3E}">
        <p14:creationId xmlns:p14="http://schemas.microsoft.com/office/powerpoint/2010/main" val="1316810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CCD74C7A-D201-4F56-92E1-7B7F5C83A05F}" type="datetimeFigureOut">
              <a:rPr lang="fr-FR" smtClean="0"/>
              <a:t>28/03/2017</a:t>
            </a:fld>
            <a:endParaRPr lang="fr-FR"/>
          </a:p>
        </p:txBody>
      </p:sp>
      <p:sp>
        <p:nvSpPr>
          <p:cNvPr id="5" name="Espace réservé du pied de page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5780FE6B-C917-4417-BA97-BE93BC3059C4}" type="slidenum">
              <a:rPr lang="fr-FR" smtClean="0"/>
              <a:t>‹N°›</a:t>
            </a:fld>
            <a:endParaRPr lang="fr-FR"/>
          </a:p>
        </p:txBody>
      </p:sp>
    </p:spTree>
    <p:extLst>
      <p:ext uri="{BB962C8B-B14F-4D97-AF65-F5344CB8AC3E}">
        <p14:creationId xmlns:p14="http://schemas.microsoft.com/office/powerpoint/2010/main" val="1045495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13"/>
          <p:cNvSpPr txBox="1">
            <a:spLocks/>
          </p:cNvSpPr>
          <p:nvPr/>
        </p:nvSpPr>
        <p:spPr>
          <a:xfrm>
            <a:off x="1101669" y="31212"/>
            <a:ext cx="3934582" cy="610810"/>
          </a:xfrm>
          <a:prstGeom prst="rect">
            <a:avLst/>
          </a:prstGeom>
        </p:spPr>
        <p:txBody>
          <a:bodyPr vert="horz" lIns="91440" tIns="45720" rIns="91440" bIns="45720" rtlCol="0" anchor="t"/>
          <a:lstStyle>
            <a:defPPr>
              <a:defRPr lang="fr-FR"/>
            </a:defPPr>
            <a:lvl1pPr marL="0" indent="0" algn="l" defTabSz="914400" rtl="0" eaLnBrk="1" latinLnBrk="0" hangingPunct="1">
              <a:buNone/>
              <a:defRPr sz="1200" kern="1200">
                <a:solidFill>
                  <a:schemeClr val="bg1"/>
                </a:solidFill>
                <a:effectLst>
                  <a:outerShdw blurRad="38100" dist="38100" dir="2700000" algn="tl">
                    <a:srgbClr val="000000">
                      <a:alpha val="43137"/>
                    </a:srgbClr>
                  </a:outerShdw>
                </a:effectLst>
                <a:latin typeface="Berlin Sans FB Demi"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3200" dirty="0" smtClean="0"/>
              <a:t>Le canal du Midi (1)</a:t>
            </a:r>
            <a:endParaRPr lang="fr-FR" sz="3200" dirty="0"/>
          </a:p>
        </p:txBody>
      </p:sp>
      <p:pic>
        <p:nvPicPr>
          <p:cNvPr id="14" name="Image 13"/>
          <p:cNvPicPr>
            <a:picLocks noChangeAspect="1"/>
          </p:cNvPicPr>
          <p:nvPr/>
        </p:nvPicPr>
        <p:blipFill rotWithShape="1">
          <a:blip r:embed="rId2">
            <a:extLst>
              <a:ext uri="{28A0092B-C50C-407E-A947-70E740481C1C}">
                <a14:useLocalDpi xmlns:a14="http://schemas.microsoft.com/office/drawing/2010/main" val="0"/>
              </a:ext>
            </a:extLst>
          </a:blip>
          <a:srcRect l="1608" t="1437" r="818" b="3063"/>
          <a:stretch/>
        </p:blipFill>
        <p:spPr>
          <a:xfrm>
            <a:off x="223973" y="4289376"/>
            <a:ext cx="4298336" cy="2337692"/>
          </a:xfrm>
          <a:prstGeom prst="rect">
            <a:avLst/>
          </a:prstGeom>
          <a:ln w="28575">
            <a:solidFill>
              <a:schemeClr val="bg1">
                <a:lumMod val="50000"/>
              </a:schemeClr>
            </a:solidFill>
          </a:ln>
        </p:spPr>
      </p:pic>
      <p:sp>
        <p:nvSpPr>
          <p:cNvPr id="16" name="Rectangle 15"/>
          <p:cNvSpPr/>
          <p:nvPr/>
        </p:nvSpPr>
        <p:spPr>
          <a:xfrm>
            <a:off x="223972" y="1514550"/>
            <a:ext cx="6517396" cy="2308324"/>
          </a:xfrm>
          <a:prstGeom prst="rect">
            <a:avLst/>
          </a:prstGeom>
          <a:solidFill>
            <a:schemeClr val="bg1"/>
          </a:solid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p:cNvSpPr txBox="1"/>
          <p:nvPr/>
        </p:nvSpPr>
        <p:spPr>
          <a:xfrm>
            <a:off x="374690" y="1514550"/>
            <a:ext cx="6366678" cy="2308324"/>
          </a:xfrm>
          <a:prstGeom prst="rect">
            <a:avLst/>
          </a:prstGeom>
          <a:noFill/>
        </p:spPr>
        <p:txBody>
          <a:bodyPr wrap="square" rtlCol="0">
            <a:spAutoFit/>
          </a:bodyPr>
          <a:lstStyle/>
          <a:p>
            <a:pPr algn="just"/>
            <a:r>
              <a:rPr lang="fr-FR" sz="1200" b="1" dirty="0" smtClean="0"/>
              <a:t>Qu’est-ce que le canal du Midi ?</a:t>
            </a:r>
          </a:p>
          <a:p>
            <a:pPr algn="just"/>
            <a:r>
              <a:rPr lang="fr-FR" sz="1200" dirty="0" smtClean="0"/>
              <a:t>Le </a:t>
            </a:r>
            <a:r>
              <a:rPr lang="fr-FR" sz="1200" b="1" dirty="0" smtClean="0"/>
              <a:t>canal des Deux-Mers</a:t>
            </a:r>
            <a:r>
              <a:rPr lang="fr-FR" sz="1200" dirty="0" smtClean="0"/>
              <a:t> est un grand projet de voies navigables formé au XVIIe siècle pour relier directement la mer Méditerranée à l'océan Atlantique, de Sète à Bordeaux, à travers le Languedoc et le Midi toulousain. </a:t>
            </a:r>
          </a:p>
          <a:p>
            <a:pPr algn="just"/>
            <a:r>
              <a:rPr lang="fr-FR" sz="1200" dirty="0" smtClean="0"/>
              <a:t>Il est formé de deux grands canaux distincts : </a:t>
            </a:r>
          </a:p>
          <a:p>
            <a:pPr marL="628650" lvl="1" indent="-171450" algn="just">
              <a:buFont typeface="Throw My Hands Up in the Air" pitchFamily="2" charset="0"/>
              <a:buChar char="~"/>
            </a:pPr>
            <a:r>
              <a:rPr lang="fr-FR" sz="1200" dirty="0" smtClean="0"/>
              <a:t> le </a:t>
            </a:r>
            <a:r>
              <a:rPr lang="fr-FR" sz="1200" b="1" dirty="0" smtClean="0"/>
              <a:t>canal du Midi</a:t>
            </a:r>
            <a:r>
              <a:rPr lang="fr-FR" sz="1200" dirty="0" smtClean="0"/>
              <a:t>, qui va de Béziers à Toulouse, inauguré sous Louis XIV, en 1681 ; </a:t>
            </a:r>
          </a:p>
          <a:p>
            <a:pPr marL="628650" lvl="1" indent="-171450" algn="just">
              <a:buFont typeface="Throw My Hands Up in the Air" pitchFamily="2" charset="0"/>
              <a:buChar char="~"/>
            </a:pPr>
            <a:r>
              <a:rPr lang="fr-FR" sz="1200" dirty="0" smtClean="0"/>
              <a:t> le </a:t>
            </a:r>
            <a:r>
              <a:rPr lang="fr-FR" sz="1200" b="1" dirty="0" smtClean="0"/>
              <a:t>canal latéral à la Garonne</a:t>
            </a:r>
            <a:r>
              <a:rPr lang="fr-FR" sz="1200" dirty="0" smtClean="0"/>
              <a:t> (ou </a:t>
            </a:r>
            <a:r>
              <a:rPr lang="fr-FR" sz="1200" b="1" dirty="0" smtClean="0"/>
              <a:t>canal de Garonne</a:t>
            </a:r>
            <a:r>
              <a:rPr lang="fr-FR" sz="1200" dirty="0" smtClean="0"/>
              <a:t>), de Toulouse à Bordeaux, ouvert bien plus tard, en 1856. </a:t>
            </a:r>
          </a:p>
          <a:p>
            <a:pPr algn="just"/>
            <a:r>
              <a:rPr lang="fr-FR" sz="1200" dirty="0" smtClean="0"/>
              <a:t>C'est un véritable enjeu politique et économique. En effet, la construction d'un tel ouvrage permet d'éviter aux bateaux (bateaux de commerce mais aussi galères du roi) et aux marchandises de prendre la mer et de contourner la péninsule Ibérique. À cette époque, le transport maritime comporte de nombreux dangers comme le brigandage et les Barbaresques.</a:t>
            </a:r>
          </a:p>
        </p:txBody>
      </p:sp>
      <p:sp>
        <p:nvSpPr>
          <p:cNvPr id="15" name="Ellipse 14"/>
          <p:cNvSpPr/>
          <p:nvPr/>
        </p:nvSpPr>
        <p:spPr>
          <a:xfrm>
            <a:off x="44624" y="1326685"/>
            <a:ext cx="375729" cy="375729"/>
          </a:xfrm>
          <a:prstGeom prst="ellipse">
            <a:avLst/>
          </a:prstGeom>
          <a:solidFill>
            <a:schemeClr val="tx1">
              <a:lumMod val="65000"/>
              <a:lumOff val="3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b="1" dirty="0">
              <a:solidFill>
                <a:schemeClr val="bg1"/>
              </a:solidFill>
              <a:latin typeface="+mj-lt"/>
            </a:endParaRPr>
          </a:p>
        </p:txBody>
      </p:sp>
      <p:sp>
        <p:nvSpPr>
          <p:cNvPr id="18" name="ZoneTexte 17"/>
          <p:cNvSpPr txBox="1"/>
          <p:nvPr/>
        </p:nvSpPr>
        <p:spPr>
          <a:xfrm>
            <a:off x="54149" y="1280592"/>
            <a:ext cx="375729" cy="461665"/>
          </a:xfrm>
          <a:prstGeom prst="rect">
            <a:avLst/>
          </a:prstGeom>
          <a:noFill/>
        </p:spPr>
        <p:txBody>
          <a:bodyPr wrap="square" rtlCol="0">
            <a:spAutoFit/>
          </a:bodyPr>
          <a:lstStyle/>
          <a:p>
            <a:pPr algn="ctr"/>
            <a:r>
              <a:rPr lang="fr-FR" sz="2400" b="1" dirty="0" smtClean="0">
                <a:solidFill>
                  <a:schemeClr val="bg1"/>
                </a:solidFill>
                <a:latin typeface="+mj-lt"/>
                <a:ea typeface="Verdana" pitchFamily="34" charset="0"/>
                <a:cs typeface="Verdana" pitchFamily="34" charset="0"/>
              </a:rPr>
              <a:t>1</a:t>
            </a:r>
            <a:endParaRPr lang="fr-FR" sz="2400" b="1" dirty="0">
              <a:solidFill>
                <a:schemeClr val="bg1"/>
              </a:solidFill>
              <a:latin typeface="+mj-lt"/>
              <a:ea typeface="Verdana" pitchFamily="34" charset="0"/>
              <a:cs typeface="Verdana" pitchFamily="34" charset="0"/>
            </a:endParaRPr>
          </a:p>
        </p:txBody>
      </p:sp>
      <p:sp>
        <p:nvSpPr>
          <p:cNvPr id="22" name="Ellipse 21"/>
          <p:cNvSpPr/>
          <p:nvPr/>
        </p:nvSpPr>
        <p:spPr>
          <a:xfrm>
            <a:off x="44624" y="4101512"/>
            <a:ext cx="375729" cy="375729"/>
          </a:xfrm>
          <a:prstGeom prst="ellipse">
            <a:avLst/>
          </a:prstGeom>
          <a:solidFill>
            <a:schemeClr val="tx1">
              <a:lumMod val="65000"/>
              <a:lumOff val="3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b="1" dirty="0">
              <a:solidFill>
                <a:schemeClr val="bg1"/>
              </a:solidFill>
              <a:latin typeface="+mj-lt"/>
            </a:endParaRPr>
          </a:p>
        </p:txBody>
      </p:sp>
      <p:sp>
        <p:nvSpPr>
          <p:cNvPr id="23" name="ZoneTexte 22"/>
          <p:cNvSpPr txBox="1"/>
          <p:nvPr/>
        </p:nvSpPr>
        <p:spPr>
          <a:xfrm>
            <a:off x="54149" y="4055419"/>
            <a:ext cx="375729" cy="461665"/>
          </a:xfrm>
          <a:prstGeom prst="rect">
            <a:avLst/>
          </a:prstGeom>
          <a:noFill/>
        </p:spPr>
        <p:txBody>
          <a:bodyPr wrap="square" rtlCol="0">
            <a:spAutoFit/>
          </a:bodyPr>
          <a:lstStyle/>
          <a:p>
            <a:pPr algn="ctr"/>
            <a:r>
              <a:rPr lang="fr-FR" sz="2400" b="1" dirty="0" smtClean="0">
                <a:solidFill>
                  <a:schemeClr val="bg1"/>
                </a:solidFill>
                <a:latin typeface="+mj-lt"/>
                <a:ea typeface="Verdana" pitchFamily="34" charset="0"/>
                <a:cs typeface="Verdana" pitchFamily="34" charset="0"/>
              </a:rPr>
              <a:t>2</a:t>
            </a:r>
            <a:endParaRPr lang="fr-FR" sz="2400" b="1" dirty="0">
              <a:solidFill>
                <a:schemeClr val="bg1"/>
              </a:solidFill>
              <a:latin typeface="+mj-lt"/>
              <a:ea typeface="Verdana" pitchFamily="34" charset="0"/>
              <a:cs typeface="Verdana" pitchFamily="34" charset="0"/>
            </a:endParaRPr>
          </a:p>
        </p:txBody>
      </p:sp>
      <p:pic>
        <p:nvPicPr>
          <p:cNvPr id="24" name="Imag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48387" y="4278571"/>
            <a:ext cx="1892981" cy="2337420"/>
          </a:xfrm>
          <a:prstGeom prst="rect">
            <a:avLst/>
          </a:prstGeom>
          <a:ln w="28575">
            <a:solidFill>
              <a:schemeClr val="bg1">
                <a:lumMod val="50000"/>
              </a:schemeClr>
            </a:solidFill>
          </a:ln>
        </p:spPr>
      </p:pic>
      <p:sp>
        <p:nvSpPr>
          <p:cNvPr id="25" name="Ellipse 24"/>
          <p:cNvSpPr/>
          <p:nvPr/>
        </p:nvSpPr>
        <p:spPr>
          <a:xfrm>
            <a:off x="4660522" y="4093560"/>
            <a:ext cx="375729" cy="375729"/>
          </a:xfrm>
          <a:prstGeom prst="ellipse">
            <a:avLst/>
          </a:prstGeom>
          <a:solidFill>
            <a:schemeClr val="tx1">
              <a:lumMod val="65000"/>
              <a:lumOff val="3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b="1" dirty="0">
              <a:solidFill>
                <a:schemeClr val="bg1"/>
              </a:solidFill>
              <a:latin typeface="+mj-lt"/>
            </a:endParaRPr>
          </a:p>
        </p:txBody>
      </p:sp>
      <p:sp>
        <p:nvSpPr>
          <p:cNvPr id="26" name="ZoneTexte 25"/>
          <p:cNvSpPr txBox="1"/>
          <p:nvPr/>
        </p:nvSpPr>
        <p:spPr>
          <a:xfrm>
            <a:off x="4670047" y="4047467"/>
            <a:ext cx="375729" cy="461665"/>
          </a:xfrm>
          <a:prstGeom prst="rect">
            <a:avLst/>
          </a:prstGeom>
          <a:noFill/>
        </p:spPr>
        <p:txBody>
          <a:bodyPr wrap="square" rtlCol="0">
            <a:spAutoFit/>
          </a:bodyPr>
          <a:lstStyle/>
          <a:p>
            <a:pPr algn="ctr"/>
            <a:r>
              <a:rPr lang="fr-FR" sz="2400" b="1" dirty="0" smtClean="0">
                <a:solidFill>
                  <a:schemeClr val="bg1"/>
                </a:solidFill>
                <a:latin typeface="+mj-lt"/>
                <a:ea typeface="Verdana" pitchFamily="34" charset="0"/>
                <a:cs typeface="Verdana" pitchFamily="34" charset="0"/>
              </a:rPr>
              <a:t>3</a:t>
            </a:r>
            <a:endParaRPr lang="fr-FR" sz="2400" b="1" dirty="0">
              <a:solidFill>
                <a:schemeClr val="bg1"/>
              </a:solidFill>
              <a:latin typeface="+mj-lt"/>
              <a:ea typeface="Verdana" pitchFamily="34" charset="0"/>
              <a:cs typeface="Verdana" pitchFamily="34" charset="0"/>
            </a:endParaRPr>
          </a:p>
        </p:txBody>
      </p:sp>
      <p:sp>
        <p:nvSpPr>
          <p:cNvPr id="27" name="ZoneTexte 26"/>
          <p:cNvSpPr txBox="1"/>
          <p:nvPr/>
        </p:nvSpPr>
        <p:spPr>
          <a:xfrm>
            <a:off x="135682" y="6616958"/>
            <a:ext cx="4298337" cy="261610"/>
          </a:xfrm>
          <a:prstGeom prst="rect">
            <a:avLst/>
          </a:prstGeom>
          <a:noFill/>
        </p:spPr>
        <p:txBody>
          <a:bodyPr wrap="square" rtlCol="0">
            <a:spAutoFit/>
          </a:bodyPr>
          <a:lstStyle/>
          <a:p>
            <a:r>
              <a:rPr lang="fr-FR" sz="1050" b="1" i="1" dirty="0" smtClean="0"/>
              <a:t>Localisation du canal des Deux-Mers.</a:t>
            </a:r>
            <a:endParaRPr lang="fr-FR" sz="1050" b="1" i="1" dirty="0"/>
          </a:p>
        </p:txBody>
      </p:sp>
      <p:sp>
        <p:nvSpPr>
          <p:cNvPr id="28" name="ZoneTexte 27"/>
          <p:cNvSpPr txBox="1"/>
          <p:nvPr/>
        </p:nvSpPr>
        <p:spPr>
          <a:xfrm>
            <a:off x="4743611" y="6609978"/>
            <a:ext cx="2149168" cy="261610"/>
          </a:xfrm>
          <a:prstGeom prst="rect">
            <a:avLst/>
          </a:prstGeom>
          <a:noFill/>
        </p:spPr>
        <p:txBody>
          <a:bodyPr wrap="square" rtlCol="0">
            <a:spAutoFit/>
          </a:bodyPr>
          <a:lstStyle/>
          <a:p>
            <a:r>
              <a:rPr lang="fr-FR" sz="1050" b="1" i="1" dirty="0" smtClean="0"/>
              <a:t>Portrait de Pierre-Paul RIQUET.</a:t>
            </a:r>
            <a:endParaRPr lang="fr-FR" sz="1050" b="1" i="1" dirty="0"/>
          </a:p>
        </p:txBody>
      </p:sp>
      <p:sp>
        <p:nvSpPr>
          <p:cNvPr id="29" name="Rectangle 28"/>
          <p:cNvSpPr/>
          <p:nvPr/>
        </p:nvSpPr>
        <p:spPr>
          <a:xfrm>
            <a:off x="234170" y="7275190"/>
            <a:ext cx="6517396" cy="2123658"/>
          </a:xfrm>
          <a:prstGeom prst="rect">
            <a:avLst/>
          </a:prstGeom>
          <a:solidFill>
            <a:schemeClr val="bg1"/>
          </a:solid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ZoneTexte 29"/>
          <p:cNvSpPr txBox="1"/>
          <p:nvPr/>
        </p:nvSpPr>
        <p:spPr>
          <a:xfrm>
            <a:off x="384888" y="7275190"/>
            <a:ext cx="6366678" cy="2123658"/>
          </a:xfrm>
          <a:prstGeom prst="rect">
            <a:avLst/>
          </a:prstGeom>
          <a:noFill/>
        </p:spPr>
        <p:txBody>
          <a:bodyPr wrap="square" rtlCol="0">
            <a:spAutoFit/>
          </a:bodyPr>
          <a:lstStyle/>
          <a:p>
            <a:pPr algn="just"/>
            <a:r>
              <a:rPr lang="fr-FR" sz="1200" dirty="0" smtClean="0"/>
              <a:t>Le creusement de ce canal est une vieille idée. Nombreux et parfois utopiques sont les projets imaginés pour creuser un canal entre l'océan Atlantique et la mer Méditerranée. Des dirigeants comme Auguste, Néron, Charlemagne, François I</a:t>
            </a:r>
            <a:r>
              <a:rPr lang="fr-FR" sz="1200" baseline="30000" dirty="0" smtClean="0"/>
              <a:t>er</a:t>
            </a:r>
            <a:r>
              <a:rPr lang="fr-FR" sz="1200" dirty="0" smtClean="0"/>
              <a:t>, Charles IX et Henri IV y avaient songé.</a:t>
            </a:r>
          </a:p>
          <a:p>
            <a:pPr algn="just"/>
            <a:r>
              <a:rPr lang="fr-FR" sz="1200" dirty="0" smtClean="0"/>
              <a:t>L’un des principaux problèmes vient de </a:t>
            </a:r>
            <a:r>
              <a:rPr lang="fr-FR" sz="1200" b="1" dirty="0" smtClean="0"/>
              <a:t>l’alimentation en eau du canal</a:t>
            </a:r>
            <a:r>
              <a:rPr lang="fr-FR" sz="1200" dirty="0" smtClean="0"/>
              <a:t>. Paul Riquet rechercha la solution à ce problème longtemps dans la montagne noire.</a:t>
            </a:r>
          </a:p>
          <a:p>
            <a:pPr algn="just"/>
            <a:r>
              <a:rPr lang="fr-FR" sz="1200" dirty="0" smtClean="0"/>
              <a:t>La légende dit qu’un jour, alors qu’il arpentait la région de Naurouze, une pierre détaché forme un mini-barrage sur un ruisseau. Riquet constate que les eaux se séparent en deux ruisseaux, l’un coule vers la Méditerranée et l’autre, vers l’océan. L’idée de créer </a:t>
            </a:r>
            <a:r>
              <a:rPr lang="fr-FR" sz="1200" b="1" dirty="0" smtClean="0"/>
              <a:t>une réserve d’eau qui alimentera les deux versants du Canal</a:t>
            </a:r>
            <a:r>
              <a:rPr lang="fr-FR" sz="1200" dirty="0" smtClean="0"/>
              <a:t> était née. C’est cette solution que Riquet proposera aux représentants de l’Etat en 1664. Pour alimenter son canal, un réservoir d’eau, lui-même alimenté par les ruisseaux de la Montagne Noire, sera créé à Saint </a:t>
            </a:r>
            <a:r>
              <a:rPr lang="fr-FR" sz="1200" dirty="0" err="1" smtClean="0"/>
              <a:t>Férréol</a:t>
            </a:r>
            <a:r>
              <a:rPr lang="fr-FR" sz="1200" dirty="0" smtClean="0"/>
              <a:t>.</a:t>
            </a:r>
            <a:endParaRPr lang="fr-FR" sz="1200" dirty="0"/>
          </a:p>
        </p:txBody>
      </p:sp>
      <p:sp>
        <p:nvSpPr>
          <p:cNvPr id="31" name="Ellipse 30"/>
          <p:cNvSpPr/>
          <p:nvPr/>
        </p:nvSpPr>
        <p:spPr>
          <a:xfrm>
            <a:off x="54822" y="7087325"/>
            <a:ext cx="375729" cy="375729"/>
          </a:xfrm>
          <a:prstGeom prst="ellipse">
            <a:avLst/>
          </a:prstGeom>
          <a:solidFill>
            <a:schemeClr val="tx1">
              <a:lumMod val="65000"/>
              <a:lumOff val="3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b="1" dirty="0">
              <a:solidFill>
                <a:schemeClr val="bg1"/>
              </a:solidFill>
              <a:latin typeface="+mj-lt"/>
            </a:endParaRPr>
          </a:p>
        </p:txBody>
      </p:sp>
      <p:sp>
        <p:nvSpPr>
          <p:cNvPr id="32" name="ZoneTexte 31"/>
          <p:cNvSpPr txBox="1"/>
          <p:nvPr/>
        </p:nvSpPr>
        <p:spPr>
          <a:xfrm>
            <a:off x="64347" y="7041232"/>
            <a:ext cx="375729" cy="461665"/>
          </a:xfrm>
          <a:prstGeom prst="rect">
            <a:avLst/>
          </a:prstGeom>
          <a:noFill/>
        </p:spPr>
        <p:txBody>
          <a:bodyPr wrap="square" rtlCol="0">
            <a:spAutoFit/>
          </a:bodyPr>
          <a:lstStyle/>
          <a:p>
            <a:pPr algn="ctr"/>
            <a:r>
              <a:rPr lang="fr-FR" sz="2400" b="1" dirty="0" smtClean="0">
                <a:solidFill>
                  <a:schemeClr val="bg1"/>
                </a:solidFill>
                <a:latin typeface="+mj-lt"/>
                <a:ea typeface="Verdana" pitchFamily="34" charset="0"/>
                <a:cs typeface="Verdana" pitchFamily="34" charset="0"/>
              </a:rPr>
              <a:t>4</a:t>
            </a:r>
            <a:endParaRPr lang="fr-FR" sz="2400" b="1" dirty="0">
              <a:solidFill>
                <a:schemeClr val="bg1"/>
              </a:solidFill>
              <a:latin typeface="+mj-lt"/>
              <a:ea typeface="Verdana" pitchFamily="34" charset="0"/>
              <a:cs typeface="Verdana" pitchFamily="34" charset="0"/>
            </a:endParaRPr>
          </a:p>
        </p:txBody>
      </p:sp>
    </p:spTree>
    <p:extLst>
      <p:ext uri="{BB962C8B-B14F-4D97-AF65-F5344CB8AC3E}">
        <p14:creationId xmlns:p14="http://schemas.microsoft.com/office/powerpoint/2010/main" val="37825774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p:cNvSpPr/>
          <p:nvPr/>
        </p:nvSpPr>
        <p:spPr>
          <a:xfrm>
            <a:off x="223972" y="7577773"/>
            <a:ext cx="6517396" cy="2127756"/>
          </a:xfrm>
          <a:prstGeom prst="rect">
            <a:avLst/>
          </a:prstGeom>
          <a:solidFill>
            <a:schemeClr val="bg1"/>
          </a:solid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space réservé du texte 13"/>
          <p:cNvSpPr txBox="1">
            <a:spLocks/>
          </p:cNvSpPr>
          <p:nvPr/>
        </p:nvSpPr>
        <p:spPr>
          <a:xfrm>
            <a:off x="1124744" y="31212"/>
            <a:ext cx="3921032" cy="610810"/>
          </a:xfrm>
          <a:prstGeom prst="rect">
            <a:avLst/>
          </a:prstGeom>
        </p:spPr>
        <p:txBody>
          <a:bodyPr vert="horz" lIns="91440" tIns="45720" rIns="91440" bIns="45720" rtlCol="0" anchor="t"/>
          <a:lstStyle>
            <a:defPPr>
              <a:defRPr lang="fr-FR"/>
            </a:defPPr>
            <a:lvl1pPr marL="0" indent="0" algn="l" defTabSz="914400" rtl="0" eaLnBrk="1" latinLnBrk="0" hangingPunct="1">
              <a:buNone/>
              <a:defRPr sz="1200" kern="1200">
                <a:solidFill>
                  <a:schemeClr val="bg1"/>
                </a:solidFill>
                <a:effectLst>
                  <a:outerShdw blurRad="38100" dist="38100" dir="2700000" algn="tl">
                    <a:srgbClr val="000000">
                      <a:alpha val="43137"/>
                    </a:srgbClr>
                  </a:outerShdw>
                </a:effectLst>
                <a:latin typeface="Berlin Sans FB Demi"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3200" dirty="0" smtClean="0"/>
              <a:t>Le canal du Midi (2)</a:t>
            </a:r>
            <a:endParaRPr lang="fr-FR" sz="3200" dirty="0"/>
          </a:p>
        </p:txBody>
      </p:sp>
      <p:sp>
        <p:nvSpPr>
          <p:cNvPr id="16" name="Rectangle 15"/>
          <p:cNvSpPr/>
          <p:nvPr/>
        </p:nvSpPr>
        <p:spPr>
          <a:xfrm>
            <a:off x="223972" y="1442541"/>
            <a:ext cx="3421052" cy="2654573"/>
          </a:xfrm>
          <a:prstGeom prst="rect">
            <a:avLst/>
          </a:prstGeom>
          <a:solidFill>
            <a:schemeClr val="bg1"/>
          </a:solid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p:cNvSpPr txBox="1"/>
          <p:nvPr/>
        </p:nvSpPr>
        <p:spPr>
          <a:xfrm>
            <a:off x="374690" y="1442542"/>
            <a:ext cx="3270334" cy="2677656"/>
          </a:xfrm>
          <a:prstGeom prst="rect">
            <a:avLst/>
          </a:prstGeom>
          <a:noFill/>
        </p:spPr>
        <p:txBody>
          <a:bodyPr wrap="square" rtlCol="0">
            <a:spAutoFit/>
          </a:bodyPr>
          <a:lstStyle/>
          <a:p>
            <a:pPr algn="just"/>
            <a:r>
              <a:rPr lang="fr-FR" sz="1200" b="1" dirty="0" smtClean="0"/>
              <a:t>Pierre Paul Riquet</a:t>
            </a:r>
          </a:p>
          <a:p>
            <a:pPr algn="just"/>
            <a:r>
              <a:rPr lang="fr-FR" sz="1200" dirty="0" smtClean="0"/>
              <a:t>Né probablement le 29 juin 1609 à Béziers (son acte de naissance est introuvable), Pierre Paul Riquet est mort à 71 ans, le 1</a:t>
            </a:r>
            <a:r>
              <a:rPr lang="fr-FR" sz="1200" baseline="30000" dirty="0" smtClean="0"/>
              <a:t>er</a:t>
            </a:r>
            <a:r>
              <a:rPr lang="fr-FR" sz="1200" dirty="0" smtClean="0"/>
              <a:t> octobre 1680 à Toulouse. Le père de Paul était notaire, procureur du Roi et surtout homme d’affaire très habile. Il poussera son fils à entrer dans l’administration des gabelles car il sait que cette voie peut être une source d’enrichissement rapide pour lui. Il s’installe à Revel avec sa femme, Catherine de </a:t>
            </a:r>
            <a:r>
              <a:rPr lang="fr-FR" sz="1200" dirty="0" err="1" smtClean="0"/>
              <a:t>Milhau</a:t>
            </a:r>
            <a:r>
              <a:rPr lang="fr-FR" sz="1200" dirty="0" smtClean="0"/>
              <a:t>, où il exerce  sa fonction de </a:t>
            </a:r>
            <a:r>
              <a:rPr lang="fr-FR" sz="1200" b="1" dirty="0" smtClean="0"/>
              <a:t>fermier des gabelles</a:t>
            </a:r>
            <a:r>
              <a:rPr lang="fr-FR" sz="1200" dirty="0" smtClean="0"/>
              <a:t>, tâche qui consiste en la collecte de l’impôt sur le sel. C’est là que va naitre son projet de Canal.</a:t>
            </a:r>
            <a:endParaRPr lang="fr-FR" sz="1200" dirty="0"/>
          </a:p>
        </p:txBody>
      </p:sp>
      <p:sp>
        <p:nvSpPr>
          <p:cNvPr id="15" name="Ellipse 14"/>
          <p:cNvSpPr/>
          <p:nvPr/>
        </p:nvSpPr>
        <p:spPr>
          <a:xfrm>
            <a:off x="44624" y="1254677"/>
            <a:ext cx="375729" cy="375729"/>
          </a:xfrm>
          <a:prstGeom prst="ellipse">
            <a:avLst/>
          </a:prstGeom>
          <a:solidFill>
            <a:schemeClr val="tx1">
              <a:lumMod val="65000"/>
              <a:lumOff val="3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b="1" dirty="0">
              <a:solidFill>
                <a:schemeClr val="bg1"/>
              </a:solidFill>
              <a:latin typeface="+mj-lt"/>
            </a:endParaRPr>
          </a:p>
        </p:txBody>
      </p:sp>
      <p:sp>
        <p:nvSpPr>
          <p:cNvPr id="18" name="ZoneTexte 17"/>
          <p:cNvSpPr txBox="1"/>
          <p:nvPr/>
        </p:nvSpPr>
        <p:spPr>
          <a:xfrm>
            <a:off x="54149" y="1208584"/>
            <a:ext cx="375729" cy="461665"/>
          </a:xfrm>
          <a:prstGeom prst="rect">
            <a:avLst/>
          </a:prstGeom>
          <a:noFill/>
        </p:spPr>
        <p:txBody>
          <a:bodyPr wrap="square" rtlCol="0">
            <a:spAutoFit/>
          </a:bodyPr>
          <a:lstStyle/>
          <a:p>
            <a:pPr algn="ctr"/>
            <a:r>
              <a:rPr lang="fr-FR" sz="2400" b="1" dirty="0" smtClean="0">
                <a:solidFill>
                  <a:schemeClr val="bg1"/>
                </a:solidFill>
                <a:latin typeface="+mj-lt"/>
                <a:ea typeface="Verdana" pitchFamily="34" charset="0"/>
                <a:cs typeface="Verdana" pitchFamily="34" charset="0"/>
              </a:rPr>
              <a:t>5</a:t>
            </a:r>
            <a:endParaRPr lang="fr-FR" sz="2400" b="1" dirty="0">
              <a:solidFill>
                <a:schemeClr val="bg1"/>
              </a:solidFill>
              <a:latin typeface="+mj-lt"/>
              <a:ea typeface="Verdana" pitchFamily="34" charset="0"/>
              <a:cs typeface="Verdana" pitchFamily="34" charset="0"/>
            </a:endParaRPr>
          </a:p>
        </p:txBody>
      </p:sp>
      <p:sp>
        <p:nvSpPr>
          <p:cNvPr id="29" name="Rectangle 28"/>
          <p:cNvSpPr/>
          <p:nvPr/>
        </p:nvSpPr>
        <p:spPr>
          <a:xfrm>
            <a:off x="223972" y="4394869"/>
            <a:ext cx="6517396" cy="2862323"/>
          </a:xfrm>
          <a:prstGeom prst="rect">
            <a:avLst/>
          </a:prstGeom>
          <a:solidFill>
            <a:schemeClr val="bg1"/>
          </a:solid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ZoneTexte 29"/>
          <p:cNvSpPr txBox="1"/>
          <p:nvPr/>
        </p:nvSpPr>
        <p:spPr>
          <a:xfrm>
            <a:off x="374690" y="4394870"/>
            <a:ext cx="6366678" cy="2862322"/>
          </a:xfrm>
          <a:prstGeom prst="rect">
            <a:avLst/>
          </a:prstGeom>
          <a:noFill/>
        </p:spPr>
        <p:txBody>
          <a:bodyPr wrap="square" rtlCol="0">
            <a:spAutoFit/>
          </a:bodyPr>
          <a:lstStyle/>
          <a:p>
            <a:pPr algn="just"/>
            <a:r>
              <a:rPr lang="fr-FR" sz="1200" b="1" dirty="0" smtClean="0"/>
              <a:t>Historique de la construction du Canal</a:t>
            </a:r>
          </a:p>
          <a:p>
            <a:pPr algn="just"/>
            <a:r>
              <a:rPr lang="fr-FR" sz="1200" dirty="0" smtClean="0"/>
              <a:t>Riquet doit convaincre l’Etat de financer son projet. Par l’entremise de l’archevêque de Toulouse qui présente le projet à  Colbert, intendant des finances du roi Louis XIV depuis 1661, il obtient un rendez-vous avec celui-ci. Il lui présente son projet. Colbert voit rapidement les intérêts d’un tel ouvrage (économique, politique, militaire).</a:t>
            </a:r>
          </a:p>
          <a:p>
            <a:pPr algn="just"/>
            <a:r>
              <a:rPr lang="fr-FR" sz="1200" dirty="0" smtClean="0"/>
              <a:t>Une fois les émissaires du Roi convaincus, les travaux commencèrent avec l’aménagement de l’alimentation en eau dans la montagne noire. La construction du bassin de Saint </a:t>
            </a:r>
            <a:r>
              <a:rPr lang="fr-FR" sz="1200" dirty="0" err="1" smtClean="0"/>
              <a:t>Férréol</a:t>
            </a:r>
            <a:r>
              <a:rPr lang="fr-FR" sz="1200" dirty="0" smtClean="0"/>
              <a:t>, plus grand réservoir d’eau artificiel du monde, débute en 1667. Les travaux auront lieu en 3 tranches :</a:t>
            </a:r>
          </a:p>
          <a:p>
            <a:pPr marL="171450" indent="-171450" algn="just">
              <a:buFont typeface="Throw My Hands Up in the Air" pitchFamily="2" charset="0"/>
              <a:buChar char="~"/>
            </a:pPr>
            <a:r>
              <a:rPr lang="fr-FR" sz="1200" dirty="0" smtClean="0"/>
              <a:t>Le tronçon de </a:t>
            </a:r>
            <a:r>
              <a:rPr lang="fr-FR" sz="1200" b="1" dirty="0" smtClean="0"/>
              <a:t>Toulouse à Trèbes</a:t>
            </a:r>
            <a:r>
              <a:rPr lang="fr-FR" sz="1200" dirty="0" smtClean="0"/>
              <a:t>, financé par Paul Riquet lui-même.</a:t>
            </a:r>
          </a:p>
          <a:p>
            <a:pPr marL="171450" indent="-171450" algn="just">
              <a:buFont typeface="Throw My Hands Up in the Air" pitchFamily="2" charset="0"/>
              <a:buChar char="~"/>
            </a:pPr>
            <a:r>
              <a:rPr lang="fr-FR" sz="1200" dirty="0" smtClean="0"/>
              <a:t>La seconde tranche, financée par l’Etat débutera le 30 juin 1668 entre </a:t>
            </a:r>
            <a:r>
              <a:rPr lang="fr-FR" sz="1200" b="1" dirty="0" smtClean="0"/>
              <a:t>Trèbes et l’Etang de Thau</a:t>
            </a:r>
            <a:r>
              <a:rPr lang="fr-FR" sz="1200" dirty="0" smtClean="0"/>
              <a:t>.</a:t>
            </a:r>
          </a:p>
          <a:p>
            <a:pPr marL="171450" indent="-171450" algn="just">
              <a:buFont typeface="Throw My Hands Up in the Air" pitchFamily="2" charset="0"/>
              <a:buChar char="~"/>
            </a:pPr>
            <a:r>
              <a:rPr lang="fr-FR" sz="1200" dirty="0" smtClean="0"/>
              <a:t>La troisième tranche consistera en la </a:t>
            </a:r>
            <a:r>
              <a:rPr lang="fr-FR" sz="1200" b="1" dirty="0" smtClean="0"/>
              <a:t>construction du port de Sète</a:t>
            </a:r>
            <a:r>
              <a:rPr lang="fr-FR" sz="1200" dirty="0" smtClean="0"/>
              <a:t> (dont l’orthographe d’alors est Cette), petit port de pêche qui deviendra la ville et le port d’importance que l’on connait aujourd’hui. </a:t>
            </a:r>
          </a:p>
          <a:p>
            <a:pPr algn="just"/>
            <a:r>
              <a:rPr lang="fr-FR" sz="1200" dirty="0" smtClean="0"/>
              <a:t>Pierre Paul Riquet est désigné </a:t>
            </a:r>
            <a:r>
              <a:rPr lang="fr-FR" sz="1200" b="1" dirty="0" smtClean="0"/>
              <a:t>entrepreneur des travaux</a:t>
            </a:r>
            <a:r>
              <a:rPr lang="fr-FR" sz="1200" dirty="0" smtClean="0"/>
              <a:t>. Le Canal est terminé en 14 années, quelques mois après la mort de son concepteur.</a:t>
            </a:r>
            <a:endParaRPr lang="fr-FR" sz="1050" b="1" i="1" dirty="0" smtClean="0"/>
          </a:p>
        </p:txBody>
      </p:sp>
      <p:sp>
        <p:nvSpPr>
          <p:cNvPr id="31" name="Ellipse 30"/>
          <p:cNvSpPr/>
          <p:nvPr/>
        </p:nvSpPr>
        <p:spPr>
          <a:xfrm>
            <a:off x="44624" y="4207005"/>
            <a:ext cx="375729" cy="375729"/>
          </a:xfrm>
          <a:prstGeom prst="ellipse">
            <a:avLst/>
          </a:prstGeom>
          <a:solidFill>
            <a:schemeClr val="tx1">
              <a:lumMod val="65000"/>
              <a:lumOff val="3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b="1" dirty="0">
              <a:solidFill>
                <a:schemeClr val="bg1"/>
              </a:solidFill>
              <a:latin typeface="+mj-lt"/>
            </a:endParaRPr>
          </a:p>
        </p:txBody>
      </p:sp>
      <p:sp>
        <p:nvSpPr>
          <p:cNvPr id="32" name="ZoneTexte 31"/>
          <p:cNvSpPr txBox="1"/>
          <p:nvPr/>
        </p:nvSpPr>
        <p:spPr>
          <a:xfrm>
            <a:off x="54149" y="4160912"/>
            <a:ext cx="375729" cy="461665"/>
          </a:xfrm>
          <a:prstGeom prst="rect">
            <a:avLst/>
          </a:prstGeom>
          <a:noFill/>
        </p:spPr>
        <p:txBody>
          <a:bodyPr wrap="square" rtlCol="0">
            <a:spAutoFit/>
          </a:bodyPr>
          <a:lstStyle/>
          <a:p>
            <a:pPr algn="ctr"/>
            <a:r>
              <a:rPr lang="fr-FR" sz="2400" b="1" dirty="0" smtClean="0">
                <a:solidFill>
                  <a:schemeClr val="bg1"/>
                </a:solidFill>
                <a:latin typeface="+mj-lt"/>
                <a:ea typeface="Verdana" pitchFamily="34" charset="0"/>
                <a:cs typeface="Verdana" pitchFamily="34" charset="0"/>
              </a:rPr>
              <a:t>7</a:t>
            </a:r>
            <a:endParaRPr lang="fr-FR" sz="2400" b="1" dirty="0">
              <a:solidFill>
                <a:schemeClr val="bg1"/>
              </a:solidFill>
              <a:latin typeface="+mj-lt"/>
              <a:ea typeface="Verdana" pitchFamily="34" charset="0"/>
              <a:cs typeface="Verdana" pitchFamily="34" charset="0"/>
            </a:endParaRPr>
          </a:p>
        </p:txBody>
      </p:sp>
      <p:pic>
        <p:nvPicPr>
          <p:cNvPr id="1026" name="Picture 2" descr="Colbert présente à Louis XIV les plans du Canal Royal de Languedo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94066" y="1371693"/>
            <a:ext cx="2857500" cy="2028826"/>
          </a:xfrm>
          <a:prstGeom prst="rect">
            <a:avLst/>
          </a:prstGeom>
          <a:noFill/>
          <a:extLst>
            <a:ext uri="{909E8E84-426E-40DD-AFC4-6F175D3DCCD1}">
              <a14:hiddenFill xmlns:a14="http://schemas.microsoft.com/office/drawing/2010/main">
                <a:solidFill>
                  <a:srgbClr val="FFFFFF"/>
                </a:solidFill>
              </a14:hiddenFill>
            </a:ext>
          </a:extLst>
        </p:spPr>
      </p:pic>
      <p:sp>
        <p:nvSpPr>
          <p:cNvPr id="22" name="Ellipse 21"/>
          <p:cNvSpPr/>
          <p:nvPr/>
        </p:nvSpPr>
        <p:spPr>
          <a:xfrm>
            <a:off x="3993779" y="1292777"/>
            <a:ext cx="375729" cy="375729"/>
          </a:xfrm>
          <a:prstGeom prst="ellipse">
            <a:avLst/>
          </a:prstGeom>
          <a:solidFill>
            <a:schemeClr val="tx1">
              <a:lumMod val="65000"/>
              <a:lumOff val="3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b="1" dirty="0">
              <a:solidFill>
                <a:schemeClr val="bg1"/>
              </a:solidFill>
              <a:latin typeface="+mj-lt"/>
            </a:endParaRPr>
          </a:p>
        </p:txBody>
      </p:sp>
      <p:sp>
        <p:nvSpPr>
          <p:cNvPr id="23" name="ZoneTexte 22"/>
          <p:cNvSpPr txBox="1"/>
          <p:nvPr/>
        </p:nvSpPr>
        <p:spPr>
          <a:xfrm>
            <a:off x="4003304" y="1246684"/>
            <a:ext cx="375729" cy="461665"/>
          </a:xfrm>
          <a:prstGeom prst="rect">
            <a:avLst/>
          </a:prstGeom>
          <a:noFill/>
        </p:spPr>
        <p:txBody>
          <a:bodyPr wrap="square" rtlCol="0">
            <a:spAutoFit/>
          </a:bodyPr>
          <a:lstStyle/>
          <a:p>
            <a:pPr algn="ctr"/>
            <a:r>
              <a:rPr lang="fr-FR" sz="2400" b="1" dirty="0" smtClean="0">
                <a:solidFill>
                  <a:schemeClr val="bg1"/>
                </a:solidFill>
                <a:latin typeface="+mj-lt"/>
                <a:ea typeface="Verdana" pitchFamily="34" charset="0"/>
                <a:cs typeface="Verdana" pitchFamily="34" charset="0"/>
              </a:rPr>
              <a:t>6</a:t>
            </a:r>
            <a:endParaRPr lang="fr-FR" sz="2400" b="1" dirty="0">
              <a:solidFill>
                <a:schemeClr val="bg1"/>
              </a:solidFill>
              <a:latin typeface="+mj-lt"/>
              <a:ea typeface="Verdana" pitchFamily="34" charset="0"/>
              <a:cs typeface="Verdana" pitchFamily="34" charset="0"/>
            </a:endParaRPr>
          </a:p>
        </p:txBody>
      </p:sp>
      <p:sp>
        <p:nvSpPr>
          <p:cNvPr id="33" name="ZoneTexte 32"/>
          <p:cNvSpPr txBox="1"/>
          <p:nvPr/>
        </p:nvSpPr>
        <p:spPr>
          <a:xfrm>
            <a:off x="3929214" y="3433653"/>
            <a:ext cx="2822352" cy="415498"/>
          </a:xfrm>
          <a:prstGeom prst="rect">
            <a:avLst/>
          </a:prstGeom>
          <a:noFill/>
        </p:spPr>
        <p:txBody>
          <a:bodyPr wrap="square" rtlCol="0">
            <a:spAutoFit/>
          </a:bodyPr>
          <a:lstStyle/>
          <a:p>
            <a:pPr algn="ctr"/>
            <a:r>
              <a:rPr lang="fr-FR" sz="1050" b="1" i="1" dirty="0" smtClean="0"/>
              <a:t>Colbert présente à Louis XIV le plan du  </a:t>
            </a:r>
          </a:p>
          <a:p>
            <a:pPr algn="ctr"/>
            <a:r>
              <a:rPr lang="fr-FR" sz="1050" b="1" i="1" dirty="0" smtClean="0"/>
              <a:t>Canal du Languedoc 1665.</a:t>
            </a:r>
            <a:endParaRPr lang="fr-FR" sz="1050" b="1" i="1" dirty="0"/>
          </a:p>
        </p:txBody>
      </p:sp>
      <p:pic>
        <p:nvPicPr>
          <p:cNvPr id="1028" name="Picture 4" descr="Inauguration à Fonseranne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6347" y="7713284"/>
            <a:ext cx="2876299" cy="1856733"/>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482670" y="7856821"/>
            <a:ext cx="3178184" cy="1569660"/>
          </a:xfrm>
          <a:prstGeom prst="rect">
            <a:avLst/>
          </a:prstGeom>
        </p:spPr>
        <p:txBody>
          <a:bodyPr wrap="square">
            <a:spAutoFit/>
          </a:bodyPr>
          <a:lstStyle/>
          <a:p>
            <a:pPr algn="just"/>
            <a:r>
              <a:rPr lang="fr-FR" sz="1200" b="1" dirty="0" smtClean="0"/>
              <a:t>Inauguration du Canal du Midi</a:t>
            </a:r>
          </a:p>
          <a:p>
            <a:pPr algn="just"/>
            <a:r>
              <a:rPr lang="fr-FR" sz="1200" dirty="0" smtClean="0"/>
              <a:t>Ce n’est que le </a:t>
            </a:r>
            <a:r>
              <a:rPr lang="fr-FR" sz="1200" b="1" dirty="0" smtClean="0"/>
              <a:t>24 mai 1681 </a:t>
            </a:r>
            <a:r>
              <a:rPr lang="fr-FR" sz="1200" dirty="0" smtClean="0"/>
              <a:t>que fût inauguré le Canal du Midi par </a:t>
            </a:r>
            <a:r>
              <a:rPr lang="fr-FR" sz="1200" dirty="0" err="1" smtClean="0"/>
              <a:t>Daguesseau</a:t>
            </a:r>
            <a:r>
              <a:rPr lang="fr-FR" sz="1200" dirty="0" smtClean="0"/>
              <a:t>, intendant du roi. Le 24 mai à Béziers, la </a:t>
            </a:r>
            <a:r>
              <a:rPr lang="fr-FR" sz="1200" b="1" dirty="0" smtClean="0"/>
              <a:t>barque royale franchit une à une les 9 écluses de </a:t>
            </a:r>
            <a:r>
              <a:rPr lang="fr-FR" sz="1200" b="1" dirty="0" err="1" smtClean="0"/>
              <a:t>Fonserannes</a:t>
            </a:r>
            <a:r>
              <a:rPr lang="fr-FR" sz="1200" b="1" dirty="0" smtClean="0"/>
              <a:t> </a:t>
            </a:r>
            <a:r>
              <a:rPr lang="fr-FR" sz="1200" dirty="0" smtClean="0"/>
              <a:t>accompagnée d’un spectacle grandiose. Le lendemain, la barque traverse l’étant de Thau et vient s’amarrer dans le port de  Sète.</a:t>
            </a:r>
            <a:endParaRPr lang="fr-FR" sz="1200" dirty="0"/>
          </a:p>
        </p:txBody>
      </p:sp>
      <p:sp>
        <p:nvSpPr>
          <p:cNvPr id="35" name="Ellipse 34"/>
          <p:cNvSpPr/>
          <p:nvPr/>
        </p:nvSpPr>
        <p:spPr>
          <a:xfrm>
            <a:off x="44624" y="7375357"/>
            <a:ext cx="375729" cy="375729"/>
          </a:xfrm>
          <a:prstGeom prst="ellipse">
            <a:avLst/>
          </a:prstGeom>
          <a:solidFill>
            <a:schemeClr val="tx1">
              <a:lumMod val="65000"/>
              <a:lumOff val="3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b="1" dirty="0">
              <a:solidFill>
                <a:schemeClr val="bg1"/>
              </a:solidFill>
              <a:latin typeface="+mj-lt"/>
            </a:endParaRPr>
          </a:p>
        </p:txBody>
      </p:sp>
      <p:sp>
        <p:nvSpPr>
          <p:cNvPr id="36" name="ZoneTexte 35"/>
          <p:cNvSpPr txBox="1"/>
          <p:nvPr/>
        </p:nvSpPr>
        <p:spPr>
          <a:xfrm>
            <a:off x="54149" y="7329264"/>
            <a:ext cx="375729" cy="461665"/>
          </a:xfrm>
          <a:prstGeom prst="rect">
            <a:avLst/>
          </a:prstGeom>
          <a:noFill/>
        </p:spPr>
        <p:txBody>
          <a:bodyPr wrap="square" rtlCol="0">
            <a:spAutoFit/>
          </a:bodyPr>
          <a:lstStyle/>
          <a:p>
            <a:pPr algn="ctr"/>
            <a:r>
              <a:rPr lang="fr-FR" sz="2400" b="1" dirty="0" smtClean="0">
                <a:solidFill>
                  <a:schemeClr val="bg1"/>
                </a:solidFill>
                <a:latin typeface="+mj-lt"/>
                <a:ea typeface="Verdana" pitchFamily="34" charset="0"/>
                <a:cs typeface="Verdana" pitchFamily="34" charset="0"/>
              </a:rPr>
              <a:t>8</a:t>
            </a:r>
            <a:endParaRPr lang="fr-FR" sz="2400" b="1" dirty="0">
              <a:solidFill>
                <a:schemeClr val="bg1"/>
              </a:solidFill>
              <a:latin typeface="+mj-lt"/>
              <a:ea typeface="Verdana" pitchFamily="34" charset="0"/>
              <a:cs typeface="Verdana" pitchFamily="34" charset="0"/>
            </a:endParaRPr>
          </a:p>
        </p:txBody>
      </p:sp>
    </p:spTree>
    <p:extLst>
      <p:ext uri="{BB962C8B-B14F-4D97-AF65-F5344CB8AC3E}">
        <p14:creationId xmlns:p14="http://schemas.microsoft.com/office/powerpoint/2010/main" val="31519345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13"/>
          <p:cNvSpPr txBox="1">
            <a:spLocks/>
          </p:cNvSpPr>
          <p:nvPr/>
        </p:nvSpPr>
        <p:spPr>
          <a:xfrm>
            <a:off x="1380176" y="-87560"/>
            <a:ext cx="3921032" cy="610810"/>
          </a:xfrm>
          <a:prstGeom prst="rect">
            <a:avLst/>
          </a:prstGeom>
        </p:spPr>
        <p:txBody>
          <a:bodyPr vert="horz" lIns="91440" tIns="45720" rIns="91440" bIns="45720" rtlCol="0" anchor="t"/>
          <a:lstStyle>
            <a:defPPr>
              <a:defRPr lang="fr-FR"/>
            </a:defPPr>
            <a:lvl1pPr marL="0" indent="0" algn="l" defTabSz="914400" rtl="0" eaLnBrk="1" latinLnBrk="0" hangingPunct="1">
              <a:buNone/>
              <a:defRPr sz="1200" kern="1200">
                <a:solidFill>
                  <a:schemeClr val="bg1"/>
                </a:solidFill>
                <a:effectLst>
                  <a:outerShdw blurRad="38100" dist="38100" dir="2700000" algn="tl">
                    <a:srgbClr val="000000">
                      <a:alpha val="43137"/>
                    </a:srgbClr>
                  </a:outerShdw>
                </a:effectLst>
                <a:latin typeface="Berlin Sans FB Demi"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2400" dirty="0" smtClean="0"/>
              <a:t>Je mène l’enquête : </a:t>
            </a:r>
          </a:p>
          <a:p>
            <a:pPr algn="ctr"/>
            <a:r>
              <a:rPr lang="fr-FR" sz="2400" dirty="0" smtClean="0"/>
              <a:t>le canal du Midi</a:t>
            </a:r>
            <a:endParaRPr lang="fr-FR" sz="2400" dirty="0"/>
          </a:p>
        </p:txBody>
      </p:sp>
      <p:pic>
        <p:nvPicPr>
          <p:cNvPr id="27" name="Image 2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80176" y="-80248"/>
            <a:ext cx="591595" cy="946552"/>
          </a:xfrm>
          <a:prstGeom prst="rect">
            <a:avLst/>
          </a:prstGeom>
        </p:spPr>
      </p:pic>
      <p:grpSp>
        <p:nvGrpSpPr>
          <p:cNvPr id="28" name="Groupe 27"/>
          <p:cNvGrpSpPr/>
          <p:nvPr/>
        </p:nvGrpSpPr>
        <p:grpSpPr>
          <a:xfrm>
            <a:off x="116632" y="1136576"/>
            <a:ext cx="6624736" cy="502895"/>
            <a:chOff x="116632" y="1352600"/>
            <a:chExt cx="6624736" cy="502895"/>
          </a:xfrm>
        </p:grpSpPr>
        <p:grpSp>
          <p:nvGrpSpPr>
            <p:cNvPr id="37" name="Groupe 36"/>
            <p:cNvGrpSpPr/>
            <p:nvPr/>
          </p:nvGrpSpPr>
          <p:grpSpPr>
            <a:xfrm>
              <a:off x="116632" y="1352600"/>
              <a:ext cx="360040" cy="461665"/>
              <a:chOff x="116632" y="1352600"/>
              <a:chExt cx="360040" cy="461665"/>
            </a:xfrm>
          </p:grpSpPr>
          <p:sp>
            <p:nvSpPr>
              <p:cNvPr id="40" name="Ellipse 39"/>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ZoneTexte 40"/>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38" name="ZoneTexte 37"/>
            <p:cNvSpPr txBox="1"/>
            <p:nvPr/>
          </p:nvSpPr>
          <p:spPr>
            <a:xfrm>
              <a:off x="476672" y="1424608"/>
              <a:ext cx="6264696" cy="430887"/>
            </a:xfrm>
            <a:prstGeom prst="rect">
              <a:avLst/>
            </a:prstGeom>
            <a:noFill/>
          </p:spPr>
          <p:txBody>
            <a:bodyPr wrap="square" rtlCol="0">
              <a:spAutoFit/>
            </a:bodyPr>
            <a:lstStyle/>
            <a:p>
              <a:pPr>
                <a:lnSpc>
                  <a:spcPct val="150000"/>
                </a:lnSpc>
              </a:pPr>
              <a:r>
                <a:rPr lang="fr-FR" sz="1600" u="sng" dirty="0" smtClean="0">
                  <a:latin typeface="Cursive standard" pitchFamily="2" charset="0"/>
                </a:rPr>
                <a:t>Qu’appelle-t-on le canal des Deux-Mers ?</a:t>
              </a:r>
              <a:endParaRPr lang="fr-FR" sz="1600" u="sng" dirty="0">
                <a:latin typeface="Cursive standard" pitchFamily="2" charset="0"/>
              </a:endParaRPr>
            </a:p>
          </p:txBody>
        </p:sp>
      </p:grpSp>
      <p:pic>
        <p:nvPicPr>
          <p:cNvPr id="42" name="Image 41" descr="Capture d’écran"/>
          <p:cNvPicPr>
            <a:picLocks noChangeAspect="1"/>
          </p:cNvPicPr>
          <p:nvPr/>
        </p:nvPicPr>
        <p:blipFill rotWithShape="1">
          <a:blip r:embed="rId3">
            <a:extLst>
              <a:ext uri="{28A0092B-C50C-407E-A947-70E740481C1C}">
                <a14:useLocalDpi xmlns:a14="http://schemas.microsoft.com/office/drawing/2010/main" val="0"/>
              </a:ext>
            </a:extLst>
          </a:blip>
          <a:srcRect l="5267" t="1" r="4434" b="79542"/>
          <a:stretch/>
        </p:blipFill>
        <p:spPr>
          <a:xfrm>
            <a:off x="332656" y="1712640"/>
            <a:ext cx="6192688" cy="491614"/>
          </a:xfrm>
          <a:prstGeom prst="rect">
            <a:avLst/>
          </a:prstGeom>
        </p:spPr>
      </p:pic>
      <p:grpSp>
        <p:nvGrpSpPr>
          <p:cNvPr id="43" name="Groupe 42"/>
          <p:cNvGrpSpPr/>
          <p:nvPr/>
        </p:nvGrpSpPr>
        <p:grpSpPr>
          <a:xfrm>
            <a:off x="116632" y="2288704"/>
            <a:ext cx="6624736" cy="502895"/>
            <a:chOff x="116632" y="1352600"/>
            <a:chExt cx="6624736" cy="502895"/>
          </a:xfrm>
        </p:grpSpPr>
        <p:grpSp>
          <p:nvGrpSpPr>
            <p:cNvPr id="44" name="Groupe 43"/>
            <p:cNvGrpSpPr/>
            <p:nvPr/>
          </p:nvGrpSpPr>
          <p:grpSpPr>
            <a:xfrm>
              <a:off x="116632" y="1352600"/>
              <a:ext cx="360040" cy="461665"/>
              <a:chOff x="116632" y="1352600"/>
              <a:chExt cx="360040" cy="461665"/>
            </a:xfrm>
          </p:grpSpPr>
          <p:sp>
            <p:nvSpPr>
              <p:cNvPr id="46" name="Ellipse 45"/>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ZoneTexte 46"/>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45" name="ZoneTexte 44"/>
            <p:cNvSpPr txBox="1"/>
            <p:nvPr/>
          </p:nvSpPr>
          <p:spPr>
            <a:xfrm>
              <a:off x="476672" y="1424608"/>
              <a:ext cx="6264696" cy="430887"/>
            </a:xfrm>
            <a:prstGeom prst="rect">
              <a:avLst/>
            </a:prstGeom>
            <a:noFill/>
          </p:spPr>
          <p:txBody>
            <a:bodyPr wrap="square" rtlCol="0">
              <a:spAutoFit/>
            </a:bodyPr>
            <a:lstStyle/>
            <a:p>
              <a:pPr>
                <a:lnSpc>
                  <a:spcPct val="150000"/>
                </a:lnSpc>
              </a:pPr>
              <a:r>
                <a:rPr lang="fr-FR" sz="1600" u="sng" dirty="0" smtClean="0">
                  <a:latin typeface="Cursive standard" pitchFamily="2" charset="0"/>
                </a:rPr>
                <a:t>En quoi ce projet est-il un véritable enjeu politique et économique ?</a:t>
              </a:r>
              <a:endParaRPr lang="fr-FR" sz="1600" u="sng" dirty="0">
                <a:latin typeface="Cursive standard" pitchFamily="2" charset="0"/>
              </a:endParaRPr>
            </a:p>
          </p:txBody>
        </p:sp>
      </p:grpSp>
      <p:pic>
        <p:nvPicPr>
          <p:cNvPr id="48" name="Image 47" descr="Capture d’écran"/>
          <p:cNvPicPr>
            <a:picLocks noChangeAspect="1"/>
          </p:cNvPicPr>
          <p:nvPr/>
        </p:nvPicPr>
        <p:blipFill rotWithShape="1">
          <a:blip r:embed="rId3">
            <a:extLst>
              <a:ext uri="{28A0092B-C50C-407E-A947-70E740481C1C}">
                <a14:useLocalDpi xmlns:a14="http://schemas.microsoft.com/office/drawing/2010/main" val="0"/>
              </a:ext>
            </a:extLst>
          </a:blip>
          <a:srcRect l="5267" t="1" r="4434" b="74142"/>
          <a:stretch/>
        </p:blipFill>
        <p:spPr>
          <a:xfrm>
            <a:off x="332656" y="2864768"/>
            <a:ext cx="6192688" cy="621382"/>
          </a:xfrm>
          <a:prstGeom prst="rect">
            <a:avLst/>
          </a:prstGeom>
        </p:spPr>
      </p:pic>
      <p:grpSp>
        <p:nvGrpSpPr>
          <p:cNvPr id="49" name="Groupe 48"/>
          <p:cNvGrpSpPr/>
          <p:nvPr/>
        </p:nvGrpSpPr>
        <p:grpSpPr>
          <a:xfrm>
            <a:off x="116632" y="3512840"/>
            <a:ext cx="6624736" cy="903005"/>
            <a:chOff x="116632" y="1352600"/>
            <a:chExt cx="6624736" cy="903005"/>
          </a:xfrm>
        </p:grpSpPr>
        <p:grpSp>
          <p:nvGrpSpPr>
            <p:cNvPr id="50" name="Groupe 49"/>
            <p:cNvGrpSpPr/>
            <p:nvPr/>
          </p:nvGrpSpPr>
          <p:grpSpPr>
            <a:xfrm>
              <a:off x="116632" y="1352600"/>
              <a:ext cx="360040" cy="461665"/>
              <a:chOff x="116632" y="1352600"/>
              <a:chExt cx="360040" cy="461665"/>
            </a:xfrm>
          </p:grpSpPr>
          <p:sp>
            <p:nvSpPr>
              <p:cNvPr id="52" name="Ellipse 51"/>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ZoneTexte 52"/>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51" name="ZoneTexte 50"/>
            <p:cNvSpPr txBox="1"/>
            <p:nvPr/>
          </p:nvSpPr>
          <p:spPr>
            <a:xfrm>
              <a:off x="476672" y="1424608"/>
              <a:ext cx="6264696" cy="830997"/>
            </a:xfrm>
            <a:prstGeom prst="rect">
              <a:avLst/>
            </a:prstGeom>
            <a:noFill/>
          </p:spPr>
          <p:txBody>
            <a:bodyPr wrap="square" rtlCol="0">
              <a:spAutoFit/>
            </a:bodyPr>
            <a:lstStyle/>
            <a:p>
              <a:pPr>
                <a:lnSpc>
                  <a:spcPct val="150000"/>
                </a:lnSpc>
              </a:pPr>
              <a:r>
                <a:rPr lang="fr-FR" sz="1600" u="sng" dirty="0" smtClean="0">
                  <a:latin typeface="Cursive standard" pitchFamily="2" charset="0"/>
                </a:rPr>
                <a:t>Quelle est l’idée de Pierre Paul Riquet pour </a:t>
              </a:r>
              <a:r>
                <a:rPr lang="fr-FR" sz="1600" u="sng" dirty="0" smtClean="0">
                  <a:latin typeface="Cursive standard" pitchFamily="2" charset="0"/>
                </a:rPr>
                <a:t>pallier </a:t>
              </a:r>
              <a:r>
                <a:rPr lang="fr-FR" sz="1600" u="sng" dirty="0" smtClean="0">
                  <a:latin typeface="Cursive standard" pitchFamily="2" charset="0"/>
                </a:rPr>
                <a:t>le problème d’alimentation en eau ?</a:t>
              </a:r>
              <a:endParaRPr lang="fr-FR" sz="1600" u="sng" dirty="0">
                <a:latin typeface="Cursive standard" pitchFamily="2" charset="0"/>
              </a:endParaRPr>
            </a:p>
          </p:txBody>
        </p:sp>
      </p:grpSp>
      <p:pic>
        <p:nvPicPr>
          <p:cNvPr id="54" name="Image 53" descr="Capture d’écran"/>
          <p:cNvPicPr>
            <a:picLocks noChangeAspect="1"/>
          </p:cNvPicPr>
          <p:nvPr/>
        </p:nvPicPr>
        <p:blipFill rotWithShape="1">
          <a:blip r:embed="rId3">
            <a:extLst>
              <a:ext uri="{28A0092B-C50C-407E-A947-70E740481C1C}">
                <a14:useLocalDpi xmlns:a14="http://schemas.microsoft.com/office/drawing/2010/main" val="0"/>
              </a:ext>
            </a:extLst>
          </a:blip>
          <a:srcRect l="5267" t="1" r="4434" b="74862"/>
          <a:stretch/>
        </p:blipFill>
        <p:spPr>
          <a:xfrm>
            <a:off x="332656" y="4371041"/>
            <a:ext cx="6192688" cy="604060"/>
          </a:xfrm>
          <a:prstGeom prst="rect">
            <a:avLst/>
          </a:prstGeom>
        </p:spPr>
      </p:pic>
      <p:grpSp>
        <p:nvGrpSpPr>
          <p:cNvPr id="55" name="Groupe 54"/>
          <p:cNvGrpSpPr/>
          <p:nvPr/>
        </p:nvGrpSpPr>
        <p:grpSpPr>
          <a:xfrm>
            <a:off x="116632" y="4953000"/>
            <a:ext cx="6624736" cy="903005"/>
            <a:chOff x="116632" y="1352600"/>
            <a:chExt cx="6624736" cy="903005"/>
          </a:xfrm>
        </p:grpSpPr>
        <p:grpSp>
          <p:nvGrpSpPr>
            <p:cNvPr id="56" name="Groupe 55"/>
            <p:cNvGrpSpPr/>
            <p:nvPr/>
          </p:nvGrpSpPr>
          <p:grpSpPr>
            <a:xfrm>
              <a:off x="116632" y="1352600"/>
              <a:ext cx="360040" cy="461665"/>
              <a:chOff x="116632" y="1352600"/>
              <a:chExt cx="360040" cy="461665"/>
            </a:xfrm>
          </p:grpSpPr>
          <p:sp>
            <p:nvSpPr>
              <p:cNvPr id="58" name="Ellipse 57"/>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9" name="ZoneTexte 58"/>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4</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57" name="ZoneTexte 56"/>
            <p:cNvSpPr txBox="1"/>
            <p:nvPr/>
          </p:nvSpPr>
          <p:spPr>
            <a:xfrm>
              <a:off x="476672" y="1424608"/>
              <a:ext cx="6264696" cy="830997"/>
            </a:xfrm>
            <a:prstGeom prst="rect">
              <a:avLst/>
            </a:prstGeom>
            <a:noFill/>
          </p:spPr>
          <p:txBody>
            <a:bodyPr wrap="square" rtlCol="0">
              <a:spAutoFit/>
            </a:bodyPr>
            <a:lstStyle/>
            <a:p>
              <a:pPr>
                <a:lnSpc>
                  <a:spcPct val="150000"/>
                </a:lnSpc>
              </a:pPr>
              <a:r>
                <a:rPr lang="fr-FR" sz="1600" u="sng" dirty="0" smtClean="0">
                  <a:latin typeface="Cursive standard" pitchFamily="2" charset="0"/>
                </a:rPr>
                <a:t>Quel métier exerce Riquet et va lui permettre de s’enrichir ? En quoi consiste-t-il ?</a:t>
              </a:r>
              <a:endParaRPr lang="fr-FR" sz="1600" u="sng" dirty="0">
                <a:latin typeface="Cursive standard" pitchFamily="2" charset="0"/>
              </a:endParaRPr>
            </a:p>
          </p:txBody>
        </p:sp>
      </p:grpSp>
      <p:pic>
        <p:nvPicPr>
          <p:cNvPr id="60" name="Image 59" descr="Capture d’écran"/>
          <p:cNvPicPr>
            <a:picLocks noChangeAspect="1"/>
          </p:cNvPicPr>
          <p:nvPr/>
        </p:nvPicPr>
        <p:blipFill rotWithShape="1">
          <a:blip r:embed="rId3">
            <a:extLst>
              <a:ext uri="{28A0092B-C50C-407E-A947-70E740481C1C}">
                <a14:useLocalDpi xmlns:a14="http://schemas.microsoft.com/office/drawing/2010/main" val="0"/>
              </a:ext>
            </a:extLst>
          </a:blip>
          <a:srcRect l="5267" t="1" r="4434" b="73120"/>
          <a:stretch/>
        </p:blipFill>
        <p:spPr>
          <a:xfrm>
            <a:off x="332656" y="5783432"/>
            <a:ext cx="6192688" cy="645943"/>
          </a:xfrm>
          <a:prstGeom prst="rect">
            <a:avLst/>
          </a:prstGeom>
        </p:spPr>
      </p:pic>
      <p:grpSp>
        <p:nvGrpSpPr>
          <p:cNvPr id="61" name="Groupe 60"/>
          <p:cNvGrpSpPr/>
          <p:nvPr/>
        </p:nvGrpSpPr>
        <p:grpSpPr>
          <a:xfrm>
            <a:off x="116632" y="6465168"/>
            <a:ext cx="6624736" cy="903005"/>
            <a:chOff x="116632" y="1352600"/>
            <a:chExt cx="6624736" cy="903005"/>
          </a:xfrm>
        </p:grpSpPr>
        <p:grpSp>
          <p:nvGrpSpPr>
            <p:cNvPr id="62" name="Groupe 61"/>
            <p:cNvGrpSpPr/>
            <p:nvPr/>
          </p:nvGrpSpPr>
          <p:grpSpPr>
            <a:xfrm>
              <a:off x="116632" y="1352600"/>
              <a:ext cx="360040" cy="461665"/>
              <a:chOff x="116632" y="1352600"/>
              <a:chExt cx="360040" cy="461665"/>
            </a:xfrm>
          </p:grpSpPr>
          <p:sp>
            <p:nvSpPr>
              <p:cNvPr id="64" name="Ellipse 63"/>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5" name="ZoneTexte 64"/>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5</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63" name="ZoneTexte 62"/>
            <p:cNvSpPr txBox="1"/>
            <p:nvPr/>
          </p:nvSpPr>
          <p:spPr>
            <a:xfrm>
              <a:off x="476672" y="1424608"/>
              <a:ext cx="6264696" cy="830997"/>
            </a:xfrm>
            <a:prstGeom prst="rect">
              <a:avLst/>
            </a:prstGeom>
            <a:noFill/>
          </p:spPr>
          <p:txBody>
            <a:bodyPr wrap="square" rtlCol="0">
              <a:spAutoFit/>
            </a:bodyPr>
            <a:lstStyle/>
            <a:p>
              <a:pPr>
                <a:lnSpc>
                  <a:spcPct val="150000"/>
                </a:lnSpc>
              </a:pPr>
              <a:r>
                <a:rPr lang="fr-FR" sz="1600" u="sng" dirty="0" smtClean="0">
                  <a:latin typeface="Cursive standard" pitchFamily="2" charset="0"/>
                </a:rPr>
                <a:t>A qui présente-t-il son projet afin de pouvoir le financer ? Qui est cette personne ?</a:t>
              </a:r>
              <a:endParaRPr lang="fr-FR" sz="1600" u="sng" dirty="0">
                <a:latin typeface="Cursive standard" pitchFamily="2" charset="0"/>
              </a:endParaRPr>
            </a:p>
          </p:txBody>
        </p:sp>
      </p:grpSp>
      <p:pic>
        <p:nvPicPr>
          <p:cNvPr id="66" name="Image 65" descr="Capture d’écran"/>
          <p:cNvPicPr>
            <a:picLocks noChangeAspect="1"/>
          </p:cNvPicPr>
          <p:nvPr/>
        </p:nvPicPr>
        <p:blipFill rotWithShape="1">
          <a:blip r:embed="rId3">
            <a:extLst>
              <a:ext uri="{28A0092B-C50C-407E-A947-70E740481C1C}">
                <a14:useLocalDpi xmlns:a14="http://schemas.microsoft.com/office/drawing/2010/main" val="0"/>
              </a:ext>
            </a:extLst>
          </a:blip>
          <a:srcRect l="5267" t="1" r="4434" b="65930"/>
          <a:stretch/>
        </p:blipFill>
        <p:spPr>
          <a:xfrm>
            <a:off x="332656" y="7374632"/>
            <a:ext cx="6192688" cy="818728"/>
          </a:xfrm>
          <a:prstGeom prst="rect">
            <a:avLst/>
          </a:prstGeom>
        </p:spPr>
      </p:pic>
      <p:grpSp>
        <p:nvGrpSpPr>
          <p:cNvPr id="67" name="Groupe 66"/>
          <p:cNvGrpSpPr/>
          <p:nvPr/>
        </p:nvGrpSpPr>
        <p:grpSpPr>
          <a:xfrm>
            <a:off x="116632" y="8163743"/>
            <a:ext cx="6624736" cy="533673"/>
            <a:chOff x="116632" y="1352600"/>
            <a:chExt cx="6624736" cy="533673"/>
          </a:xfrm>
        </p:grpSpPr>
        <p:grpSp>
          <p:nvGrpSpPr>
            <p:cNvPr id="68" name="Groupe 67"/>
            <p:cNvGrpSpPr/>
            <p:nvPr/>
          </p:nvGrpSpPr>
          <p:grpSpPr>
            <a:xfrm>
              <a:off x="116632" y="1352600"/>
              <a:ext cx="360040" cy="461665"/>
              <a:chOff x="116632" y="1352600"/>
              <a:chExt cx="360040" cy="461665"/>
            </a:xfrm>
          </p:grpSpPr>
          <p:sp>
            <p:nvSpPr>
              <p:cNvPr id="70" name="Ellipse 69"/>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1" name="ZoneTexte 70"/>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6</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69" name="ZoneTexte 68"/>
            <p:cNvSpPr txBox="1"/>
            <p:nvPr/>
          </p:nvSpPr>
          <p:spPr>
            <a:xfrm>
              <a:off x="476672" y="1424608"/>
              <a:ext cx="6264696" cy="461665"/>
            </a:xfrm>
            <a:prstGeom prst="rect">
              <a:avLst/>
            </a:prstGeom>
            <a:noFill/>
          </p:spPr>
          <p:txBody>
            <a:bodyPr wrap="square" rtlCol="0">
              <a:spAutoFit/>
            </a:bodyPr>
            <a:lstStyle/>
            <a:p>
              <a:pPr>
                <a:lnSpc>
                  <a:spcPct val="150000"/>
                </a:lnSpc>
              </a:pPr>
              <a:r>
                <a:rPr lang="fr-FR" sz="1600" u="sng" dirty="0" smtClean="0">
                  <a:latin typeface="Cursive standard" pitchFamily="2" charset="0"/>
                </a:rPr>
                <a:t>Quelles sont les 3 tranches des travaux ?</a:t>
              </a:r>
              <a:endParaRPr lang="fr-FR" sz="1600" u="sng" dirty="0">
                <a:latin typeface="Cursive standard" pitchFamily="2" charset="0"/>
              </a:endParaRPr>
            </a:p>
          </p:txBody>
        </p:sp>
      </p:grpSp>
      <p:pic>
        <p:nvPicPr>
          <p:cNvPr id="72" name="Image 71" descr="Capture d’écran"/>
          <p:cNvPicPr>
            <a:picLocks noChangeAspect="1"/>
          </p:cNvPicPr>
          <p:nvPr/>
        </p:nvPicPr>
        <p:blipFill rotWithShape="1">
          <a:blip r:embed="rId3">
            <a:extLst>
              <a:ext uri="{28A0092B-C50C-407E-A947-70E740481C1C}">
                <a14:useLocalDpi xmlns:a14="http://schemas.microsoft.com/office/drawing/2010/main" val="0"/>
              </a:ext>
            </a:extLst>
          </a:blip>
          <a:srcRect l="5267" t="1" r="4434" b="60187"/>
          <a:stretch/>
        </p:blipFill>
        <p:spPr>
          <a:xfrm>
            <a:off x="332656" y="8673034"/>
            <a:ext cx="6192688" cy="956742"/>
          </a:xfrm>
          <a:prstGeom prst="rect">
            <a:avLst/>
          </a:prstGeom>
        </p:spPr>
      </p:pic>
    </p:spTree>
    <p:extLst>
      <p:ext uri="{BB962C8B-B14F-4D97-AF65-F5344CB8AC3E}">
        <p14:creationId xmlns:p14="http://schemas.microsoft.com/office/powerpoint/2010/main" val="2832320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13"/>
          <p:cNvSpPr txBox="1">
            <a:spLocks/>
          </p:cNvSpPr>
          <p:nvPr/>
        </p:nvSpPr>
        <p:spPr>
          <a:xfrm>
            <a:off x="1124744" y="-88398"/>
            <a:ext cx="3921032" cy="610810"/>
          </a:xfrm>
          <a:prstGeom prst="rect">
            <a:avLst/>
          </a:prstGeom>
        </p:spPr>
        <p:txBody>
          <a:bodyPr vert="horz" lIns="91440" tIns="45720" rIns="91440" bIns="45720" rtlCol="0" anchor="t"/>
          <a:lstStyle>
            <a:defPPr>
              <a:defRPr lang="fr-FR"/>
            </a:defPPr>
            <a:lvl1pPr marL="0" indent="0" algn="l" defTabSz="914400" rtl="0" eaLnBrk="1" latinLnBrk="0" hangingPunct="1">
              <a:buNone/>
              <a:defRPr sz="1200" kern="1200">
                <a:solidFill>
                  <a:schemeClr val="bg1"/>
                </a:solidFill>
                <a:effectLst>
                  <a:outerShdw blurRad="38100" dist="38100" dir="2700000" algn="tl">
                    <a:srgbClr val="000000">
                      <a:alpha val="43137"/>
                    </a:srgbClr>
                  </a:outerShdw>
                </a:effectLst>
                <a:latin typeface="Berlin Sans FB Demi"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2400" dirty="0" smtClean="0"/>
              <a:t>Le canal du Midi : </a:t>
            </a:r>
          </a:p>
          <a:p>
            <a:pPr algn="ctr"/>
            <a:r>
              <a:rPr lang="fr-FR" sz="2400" dirty="0" smtClean="0"/>
              <a:t>Ce qu’il faut savoir</a:t>
            </a:r>
            <a:endParaRPr lang="fr-FR" sz="2400" dirty="0"/>
          </a:p>
        </p:txBody>
      </p:sp>
      <p:sp>
        <p:nvSpPr>
          <p:cNvPr id="6" name="ZoneTexte 5"/>
          <p:cNvSpPr txBox="1"/>
          <p:nvPr/>
        </p:nvSpPr>
        <p:spPr>
          <a:xfrm>
            <a:off x="116632" y="1064568"/>
            <a:ext cx="6624736" cy="1685077"/>
          </a:xfrm>
          <a:prstGeom prst="rect">
            <a:avLst/>
          </a:prstGeom>
          <a:noFill/>
        </p:spPr>
        <p:txBody>
          <a:bodyPr wrap="square" rtlCol="0">
            <a:spAutoFit/>
          </a:bodyPr>
          <a:lstStyle/>
          <a:p>
            <a:pPr algn="just">
              <a:lnSpc>
                <a:spcPct val="200000"/>
              </a:lnSpc>
            </a:pPr>
            <a:r>
              <a:rPr lang="fr-FR" dirty="0" smtClean="0">
                <a:latin typeface="Cursive standard" pitchFamily="2" charset="0"/>
              </a:rPr>
              <a:t>Le </a:t>
            </a:r>
            <a:r>
              <a:rPr lang="fr-FR" b="1" dirty="0" smtClean="0">
                <a:latin typeface="Cursive standard" pitchFamily="2" charset="0"/>
              </a:rPr>
              <a:t>canal du Midi</a:t>
            </a:r>
            <a:r>
              <a:rPr lang="fr-FR" dirty="0" smtClean="0">
                <a:latin typeface="Cursive standard" pitchFamily="2" charset="0"/>
              </a:rPr>
              <a:t> est une partie du </a:t>
            </a:r>
            <a:r>
              <a:rPr lang="fr-FR" b="1" dirty="0" smtClean="0">
                <a:latin typeface="Cursive standard" pitchFamily="2" charset="0"/>
              </a:rPr>
              <a:t>canal des Deux-Mers </a:t>
            </a:r>
            <a:r>
              <a:rPr lang="fr-FR" dirty="0" smtClean="0">
                <a:latin typeface="Cursive standard" pitchFamily="2" charset="0"/>
              </a:rPr>
              <a:t>qui permet de relier par voies navigables la mer Méditerranée à l’océan Atlantique, de Sète à Bordeaux.</a:t>
            </a:r>
          </a:p>
        </p:txBody>
      </p:sp>
      <p:pic>
        <p:nvPicPr>
          <p:cNvPr id="7" name="Picture 4" descr="Inauguration à Fonserann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90850" y="7316243"/>
            <a:ext cx="2876299" cy="1856733"/>
          </a:xfrm>
          <a:prstGeom prst="rect">
            <a:avLst/>
          </a:prstGeom>
          <a:noFill/>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8" name="Imag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00092" y="2216696"/>
            <a:ext cx="1341276" cy="1656184"/>
          </a:xfrm>
          <a:prstGeom prst="rect">
            <a:avLst/>
          </a:prstGeom>
          <a:ln w="28575">
            <a:solidFill>
              <a:schemeClr val="bg1">
                <a:lumMod val="50000"/>
              </a:schemeClr>
            </a:solidFill>
          </a:ln>
        </p:spPr>
      </p:pic>
      <p:sp>
        <p:nvSpPr>
          <p:cNvPr id="9" name="Rectangle 8"/>
          <p:cNvSpPr/>
          <p:nvPr/>
        </p:nvSpPr>
        <p:spPr>
          <a:xfrm>
            <a:off x="116632" y="2768844"/>
            <a:ext cx="5186586" cy="1131079"/>
          </a:xfrm>
          <a:prstGeom prst="rect">
            <a:avLst/>
          </a:prstGeom>
        </p:spPr>
        <p:txBody>
          <a:bodyPr wrap="square">
            <a:spAutoFit/>
          </a:bodyPr>
          <a:lstStyle/>
          <a:p>
            <a:pPr algn="just">
              <a:lnSpc>
                <a:spcPct val="200000"/>
              </a:lnSpc>
            </a:pPr>
            <a:r>
              <a:rPr lang="fr-FR" dirty="0" smtClean="0">
                <a:latin typeface="Cursive standard" pitchFamily="2" charset="0"/>
              </a:rPr>
              <a:t>Il a été construit au </a:t>
            </a:r>
            <a:r>
              <a:rPr lang="fr-FR" dirty="0"/>
              <a:t>XVII</a:t>
            </a:r>
            <a:r>
              <a:rPr lang="fr-FR" baseline="30000" dirty="0" smtClean="0">
                <a:latin typeface="Cursive standard" pitchFamily="2" charset="0"/>
              </a:rPr>
              <a:t>ème</a:t>
            </a:r>
            <a:r>
              <a:rPr lang="fr-FR" dirty="0" smtClean="0">
                <a:latin typeface="Cursive standard" pitchFamily="2" charset="0"/>
              </a:rPr>
              <a:t> siècle, sous le </a:t>
            </a:r>
            <a:r>
              <a:rPr lang="fr-FR" b="1" dirty="0" smtClean="0">
                <a:latin typeface="Cursive standard" pitchFamily="2" charset="0"/>
              </a:rPr>
              <a:t>règne de Louis </a:t>
            </a:r>
            <a:r>
              <a:rPr lang="fr-FR" b="1" dirty="0"/>
              <a:t>XIV</a:t>
            </a:r>
            <a:r>
              <a:rPr lang="fr-FR" dirty="0" smtClean="0">
                <a:latin typeface="Cursive standard" pitchFamily="2" charset="0"/>
              </a:rPr>
              <a:t>, par </a:t>
            </a:r>
            <a:r>
              <a:rPr lang="fr-FR" b="1" dirty="0" smtClean="0">
                <a:latin typeface="Cursive standard" pitchFamily="2" charset="0"/>
              </a:rPr>
              <a:t>l’entrepreneur français Pierre-Paul</a:t>
            </a:r>
            <a:endParaRPr lang="fr-FR" b="1" dirty="0">
              <a:latin typeface="Cursive standard" pitchFamily="2" charset="0"/>
            </a:endParaRPr>
          </a:p>
        </p:txBody>
      </p:sp>
      <p:sp>
        <p:nvSpPr>
          <p:cNvPr id="10" name="Rectangle 9"/>
          <p:cNvSpPr/>
          <p:nvPr/>
        </p:nvSpPr>
        <p:spPr>
          <a:xfrm>
            <a:off x="116632" y="3899923"/>
            <a:ext cx="6624736" cy="3416320"/>
          </a:xfrm>
          <a:prstGeom prst="rect">
            <a:avLst/>
          </a:prstGeom>
        </p:spPr>
        <p:txBody>
          <a:bodyPr wrap="square">
            <a:spAutoFit/>
          </a:bodyPr>
          <a:lstStyle/>
          <a:p>
            <a:pPr algn="just">
              <a:lnSpc>
                <a:spcPct val="200000"/>
              </a:lnSpc>
            </a:pPr>
            <a:r>
              <a:rPr lang="fr-FR" b="1" dirty="0" smtClean="0">
                <a:latin typeface="Cursive standard" pitchFamily="2" charset="0"/>
              </a:rPr>
              <a:t>Riquet</a:t>
            </a:r>
            <a:r>
              <a:rPr lang="fr-FR" dirty="0" smtClean="0">
                <a:latin typeface="Cursive standard" pitchFamily="2" charset="0"/>
              </a:rPr>
              <a:t> qui financera la première tranche des travaux sur ses fonds propres, le reste des travaux étant pris en charge par l’Etat.</a:t>
            </a:r>
          </a:p>
          <a:p>
            <a:pPr algn="just">
              <a:lnSpc>
                <a:spcPct val="200000"/>
              </a:lnSpc>
            </a:pPr>
            <a:r>
              <a:rPr lang="fr-FR" dirty="0" smtClean="0">
                <a:latin typeface="Cursive standard" pitchFamily="2" charset="0"/>
              </a:rPr>
              <a:t>Les travaux débuteront en 1667 par la </a:t>
            </a:r>
            <a:r>
              <a:rPr lang="fr-FR" b="1" dirty="0" smtClean="0">
                <a:latin typeface="Cursive standard" pitchFamily="2" charset="0"/>
              </a:rPr>
              <a:t>construction du bassin de Saint </a:t>
            </a:r>
            <a:r>
              <a:rPr lang="fr-FR" b="1" dirty="0" err="1" smtClean="0">
                <a:latin typeface="Cursive standard" pitchFamily="2" charset="0"/>
              </a:rPr>
              <a:t>Férréol</a:t>
            </a:r>
            <a:r>
              <a:rPr lang="fr-FR" dirty="0" smtClean="0">
                <a:latin typeface="Cursive standard" pitchFamily="2" charset="0"/>
              </a:rPr>
              <a:t> et s’achèveront 14 ans plus tard en 1681.</a:t>
            </a:r>
          </a:p>
          <a:p>
            <a:pPr algn="just">
              <a:lnSpc>
                <a:spcPct val="200000"/>
              </a:lnSpc>
            </a:pPr>
            <a:r>
              <a:rPr lang="fr-FR" dirty="0" smtClean="0">
                <a:latin typeface="Cursive standard" pitchFamily="2" charset="0"/>
              </a:rPr>
              <a:t>Il sera </a:t>
            </a:r>
            <a:r>
              <a:rPr lang="fr-FR" b="1" dirty="0" smtClean="0">
                <a:latin typeface="Cursive standard" pitchFamily="2" charset="0"/>
              </a:rPr>
              <a:t>inauguré le 24 mai 1681</a:t>
            </a:r>
            <a:r>
              <a:rPr lang="fr-FR" dirty="0" smtClean="0">
                <a:latin typeface="Cursive standard" pitchFamily="2" charset="0"/>
              </a:rPr>
              <a:t> par la barque royale qui franchira les </a:t>
            </a:r>
            <a:r>
              <a:rPr lang="fr-FR" b="1" dirty="0" smtClean="0">
                <a:latin typeface="Cursive standard" pitchFamily="2" charset="0"/>
              </a:rPr>
              <a:t>9 écluses </a:t>
            </a:r>
            <a:r>
              <a:rPr lang="fr-FR" dirty="0" smtClean="0">
                <a:latin typeface="Cursive standard" pitchFamily="2" charset="0"/>
              </a:rPr>
              <a:t>jusqu’au port de Sète.</a:t>
            </a:r>
            <a:endParaRPr lang="fr-FR" dirty="0">
              <a:latin typeface="Cursive standard" pitchFamily="2" charset="0"/>
            </a:endParaRPr>
          </a:p>
        </p:txBody>
      </p:sp>
    </p:spTree>
    <p:extLst>
      <p:ext uri="{BB962C8B-B14F-4D97-AF65-F5344CB8AC3E}">
        <p14:creationId xmlns:p14="http://schemas.microsoft.com/office/powerpoint/2010/main" val="9012135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13"/>
          <p:cNvSpPr txBox="1">
            <a:spLocks/>
          </p:cNvSpPr>
          <p:nvPr/>
        </p:nvSpPr>
        <p:spPr>
          <a:xfrm>
            <a:off x="1124744" y="-88398"/>
            <a:ext cx="3921032" cy="610810"/>
          </a:xfrm>
          <a:prstGeom prst="rect">
            <a:avLst/>
          </a:prstGeom>
        </p:spPr>
        <p:txBody>
          <a:bodyPr vert="horz" lIns="91440" tIns="45720" rIns="91440" bIns="45720" rtlCol="0" anchor="t"/>
          <a:lstStyle>
            <a:defPPr>
              <a:defRPr lang="fr-FR"/>
            </a:defPPr>
            <a:lvl1pPr marL="0" indent="0" algn="l" defTabSz="914400" rtl="0" eaLnBrk="1" latinLnBrk="0" hangingPunct="1">
              <a:buNone/>
              <a:defRPr sz="1200" kern="1200">
                <a:solidFill>
                  <a:schemeClr val="bg1"/>
                </a:solidFill>
                <a:effectLst>
                  <a:outerShdw blurRad="38100" dist="38100" dir="2700000" algn="tl">
                    <a:srgbClr val="000000">
                      <a:alpha val="43137"/>
                    </a:srgbClr>
                  </a:outerShdw>
                </a:effectLst>
                <a:latin typeface="Berlin Sans FB Demi"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2400" dirty="0" smtClean="0"/>
              <a:t>Le canal du Midi : </a:t>
            </a:r>
          </a:p>
          <a:p>
            <a:pPr algn="ctr"/>
            <a:r>
              <a:rPr lang="fr-FR" sz="2400" dirty="0" smtClean="0"/>
              <a:t>Ce qu’il faut savoir</a:t>
            </a:r>
            <a:endParaRPr lang="fr-FR" sz="2400" dirty="0"/>
          </a:p>
        </p:txBody>
      </p:sp>
      <p:sp>
        <p:nvSpPr>
          <p:cNvPr id="6" name="ZoneTexte 5"/>
          <p:cNvSpPr txBox="1"/>
          <p:nvPr/>
        </p:nvSpPr>
        <p:spPr>
          <a:xfrm>
            <a:off x="116632" y="1064568"/>
            <a:ext cx="6624736" cy="1754326"/>
          </a:xfrm>
          <a:prstGeom prst="rect">
            <a:avLst/>
          </a:prstGeom>
          <a:noFill/>
        </p:spPr>
        <p:txBody>
          <a:bodyPr wrap="square" rtlCol="0">
            <a:spAutoFit/>
          </a:bodyPr>
          <a:lstStyle/>
          <a:p>
            <a:pPr algn="just">
              <a:lnSpc>
                <a:spcPct val="200000"/>
              </a:lnSpc>
            </a:pPr>
            <a:r>
              <a:rPr lang="fr-FR" dirty="0" smtClean="0">
                <a:latin typeface="Cursive standard" pitchFamily="2" charset="0"/>
              </a:rPr>
              <a:t>Le </a:t>
            </a:r>
            <a:r>
              <a:rPr lang="fr-FR" b="1" dirty="0" smtClean="0">
                <a:latin typeface="Cursive standard" pitchFamily="2" charset="0"/>
              </a:rPr>
              <a:t>_______________ </a:t>
            </a:r>
            <a:r>
              <a:rPr lang="fr-FR" dirty="0" smtClean="0">
                <a:latin typeface="Cursive standard" pitchFamily="2" charset="0"/>
              </a:rPr>
              <a:t>est une partie du </a:t>
            </a:r>
            <a:r>
              <a:rPr lang="fr-FR" b="1" dirty="0" smtClean="0">
                <a:latin typeface="Cursive standard" pitchFamily="2" charset="0"/>
              </a:rPr>
              <a:t>_________________ </a:t>
            </a:r>
            <a:r>
              <a:rPr lang="fr-FR" dirty="0" smtClean="0">
                <a:latin typeface="Cursive standard" pitchFamily="2" charset="0"/>
              </a:rPr>
              <a:t>qui permet de relier par voies navigables la mer Méditerranée à l’océan Atlantique, de Sète à Bordeaux.</a:t>
            </a:r>
          </a:p>
        </p:txBody>
      </p:sp>
      <p:pic>
        <p:nvPicPr>
          <p:cNvPr id="7" name="Picture 4" descr="Inauguration à Fonserann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90850" y="7316243"/>
            <a:ext cx="2876299" cy="1856733"/>
          </a:xfrm>
          <a:prstGeom prst="rect">
            <a:avLst/>
          </a:prstGeom>
          <a:noFill/>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8" name="Imag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00092" y="2216696"/>
            <a:ext cx="1341276" cy="1656184"/>
          </a:xfrm>
          <a:prstGeom prst="rect">
            <a:avLst/>
          </a:prstGeom>
          <a:ln w="28575">
            <a:solidFill>
              <a:schemeClr val="bg1">
                <a:lumMod val="50000"/>
              </a:schemeClr>
            </a:solidFill>
          </a:ln>
        </p:spPr>
      </p:pic>
      <p:sp>
        <p:nvSpPr>
          <p:cNvPr id="9" name="Rectangle 8"/>
          <p:cNvSpPr/>
          <p:nvPr/>
        </p:nvSpPr>
        <p:spPr>
          <a:xfrm>
            <a:off x="116632" y="2768844"/>
            <a:ext cx="5186586" cy="1200329"/>
          </a:xfrm>
          <a:prstGeom prst="rect">
            <a:avLst/>
          </a:prstGeom>
        </p:spPr>
        <p:txBody>
          <a:bodyPr wrap="square">
            <a:spAutoFit/>
          </a:bodyPr>
          <a:lstStyle/>
          <a:p>
            <a:pPr algn="just">
              <a:lnSpc>
                <a:spcPct val="200000"/>
              </a:lnSpc>
            </a:pPr>
            <a:r>
              <a:rPr lang="fr-FR" dirty="0" smtClean="0">
                <a:latin typeface="Cursive standard" pitchFamily="2" charset="0"/>
              </a:rPr>
              <a:t>Il a été construit au </a:t>
            </a:r>
            <a:r>
              <a:rPr lang="fr-FR" dirty="0"/>
              <a:t>XVII</a:t>
            </a:r>
            <a:r>
              <a:rPr lang="fr-FR" baseline="30000" dirty="0" smtClean="0">
                <a:latin typeface="Cursive standard" pitchFamily="2" charset="0"/>
              </a:rPr>
              <a:t>ème</a:t>
            </a:r>
            <a:r>
              <a:rPr lang="fr-FR" dirty="0" smtClean="0">
                <a:latin typeface="Cursive standard" pitchFamily="2" charset="0"/>
              </a:rPr>
              <a:t> siècle, sous le </a:t>
            </a:r>
            <a:r>
              <a:rPr lang="fr-FR" b="1" dirty="0" smtClean="0">
                <a:latin typeface="Cursive standard" pitchFamily="2" charset="0"/>
              </a:rPr>
              <a:t>________</a:t>
            </a:r>
          </a:p>
          <a:p>
            <a:pPr algn="just">
              <a:lnSpc>
                <a:spcPct val="200000"/>
              </a:lnSpc>
            </a:pPr>
            <a:r>
              <a:rPr lang="fr-FR" b="1" dirty="0" smtClean="0">
                <a:latin typeface="Cursive standard" pitchFamily="2" charset="0"/>
              </a:rPr>
              <a:t>__________</a:t>
            </a:r>
            <a:r>
              <a:rPr lang="fr-FR" dirty="0" smtClean="0">
                <a:latin typeface="Cursive standard" pitchFamily="2" charset="0"/>
              </a:rPr>
              <a:t>, par </a:t>
            </a:r>
            <a:r>
              <a:rPr lang="fr-FR" b="1" dirty="0" smtClean="0">
                <a:latin typeface="Cursive standard" pitchFamily="2" charset="0"/>
              </a:rPr>
              <a:t>_______________________</a:t>
            </a:r>
            <a:endParaRPr lang="fr-FR" b="1" dirty="0">
              <a:latin typeface="Cursive standard" pitchFamily="2" charset="0"/>
            </a:endParaRPr>
          </a:p>
        </p:txBody>
      </p:sp>
      <p:sp>
        <p:nvSpPr>
          <p:cNvPr id="10" name="Rectangle 9"/>
          <p:cNvSpPr/>
          <p:nvPr/>
        </p:nvSpPr>
        <p:spPr>
          <a:xfrm>
            <a:off x="116632" y="3899923"/>
            <a:ext cx="6624736" cy="3416320"/>
          </a:xfrm>
          <a:prstGeom prst="rect">
            <a:avLst/>
          </a:prstGeom>
        </p:spPr>
        <p:txBody>
          <a:bodyPr wrap="square">
            <a:spAutoFit/>
          </a:bodyPr>
          <a:lstStyle/>
          <a:p>
            <a:pPr algn="just">
              <a:lnSpc>
                <a:spcPct val="200000"/>
              </a:lnSpc>
            </a:pPr>
            <a:r>
              <a:rPr lang="fr-FR" b="1" dirty="0" smtClean="0">
                <a:latin typeface="Cursive standard" pitchFamily="2" charset="0"/>
              </a:rPr>
              <a:t>_____________ </a:t>
            </a:r>
            <a:r>
              <a:rPr lang="fr-FR" dirty="0" smtClean="0">
                <a:latin typeface="Cursive standard" pitchFamily="2" charset="0"/>
              </a:rPr>
              <a:t>qui financera la première tranche des travaux sur ses fonds propres, le reste des travaux étant pris en charge par l’Etat.</a:t>
            </a:r>
          </a:p>
          <a:p>
            <a:pPr algn="just">
              <a:lnSpc>
                <a:spcPct val="200000"/>
              </a:lnSpc>
            </a:pPr>
            <a:r>
              <a:rPr lang="fr-FR" dirty="0" smtClean="0">
                <a:latin typeface="Cursive standard" pitchFamily="2" charset="0"/>
              </a:rPr>
              <a:t>Les travaux débuteront en 1667 par la </a:t>
            </a:r>
            <a:r>
              <a:rPr lang="fr-FR" b="1" dirty="0" smtClean="0">
                <a:latin typeface="Cursive standard" pitchFamily="2" charset="0"/>
              </a:rPr>
              <a:t>__________________ </a:t>
            </a:r>
          </a:p>
          <a:p>
            <a:pPr algn="just">
              <a:lnSpc>
                <a:spcPct val="200000"/>
              </a:lnSpc>
            </a:pPr>
            <a:r>
              <a:rPr lang="fr-FR" b="1" dirty="0" smtClean="0">
                <a:latin typeface="Cursive standard" pitchFamily="2" charset="0"/>
              </a:rPr>
              <a:t>_________________ </a:t>
            </a:r>
            <a:r>
              <a:rPr lang="fr-FR" dirty="0" smtClean="0">
                <a:latin typeface="Cursive standard" pitchFamily="2" charset="0"/>
              </a:rPr>
              <a:t>et s’achèveront 14 ans plus tard en 1681.</a:t>
            </a:r>
          </a:p>
          <a:p>
            <a:pPr algn="just">
              <a:lnSpc>
                <a:spcPct val="200000"/>
              </a:lnSpc>
            </a:pPr>
            <a:r>
              <a:rPr lang="fr-FR" dirty="0" smtClean="0">
                <a:latin typeface="Cursive standard" pitchFamily="2" charset="0"/>
              </a:rPr>
              <a:t>Il sera </a:t>
            </a:r>
            <a:r>
              <a:rPr lang="fr-FR" b="1" dirty="0" smtClean="0">
                <a:latin typeface="Cursive standard" pitchFamily="2" charset="0"/>
              </a:rPr>
              <a:t>_______________________</a:t>
            </a:r>
            <a:r>
              <a:rPr lang="fr-FR" dirty="0" smtClean="0">
                <a:latin typeface="Cursive standard" pitchFamily="2" charset="0"/>
              </a:rPr>
              <a:t> par la barque royale qui franchira les </a:t>
            </a:r>
            <a:r>
              <a:rPr lang="fr-FR" b="1" dirty="0" smtClean="0">
                <a:latin typeface="Cursive standard" pitchFamily="2" charset="0"/>
              </a:rPr>
              <a:t>___________________ </a:t>
            </a:r>
            <a:r>
              <a:rPr lang="fr-FR" dirty="0" smtClean="0">
                <a:latin typeface="Cursive standard" pitchFamily="2" charset="0"/>
              </a:rPr>
              <a:t>jusqu’au port de Sète.</a:t>
            </a:r>
            <a:endParaRPr lang="fr-FR" dirty="0">
              <a:latin typeface="Cursive standard" pitchFamily="2" charset="0"/>
            </a:endParaRPr>
          </a:p>
        </p:txBody>
      </p:sp>
    </p:spTree>
    <p:extLst>
      <p:ext uri="{BB962C8B-B14F-4D97-AF65-F5344CB8AC3E}">
        <p14:creationId xmlns:p14="http://schemas.microsoft.com/office/powerpoint/2010/main" val="227632609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TotalTime>
  <Words>992</Words>
  <Application>Microsoft Office PowerPoint</Application>
  <PresentationFormat>Format A4 (210 x 297 mm)</PresentationFormat>
  <Paragraphs>64</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Thème Office</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Gaëlle Lavillat</dc:creator>
  <cp:lastModifiedBy>Gaelle48</cp:lastModifiedBy>
  <cp:revision>24</cp:revision>
  <dcterms:created xsi:type="dcterms:W3CDTF">2014-03-10T11:01:58Z</dcterms:created>
  <dcterms:modified xsi:type="dcterms:W3CDTF">2017-03-28T18:19:37Z</dcterms:modified>
</cp:coreProperties>
</file>