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5" r:id="rId3"/>
    <p:sldId id="259" r:id="rId4"/>
    <p:sldId id="266" r:id="rId5"/>
    <p:sldId id="264" r:id="rId6"/>
  </p:sldIdLst>
  <p:sldSz cx="6858000" cy="9906000" type="A4"/>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4660"/>
  </p:normalViewPr>
  <p:slideViewPr>
    <p:cSldViewPr>
      <p:cViewPr>
        <p:scale>
          <a:sx n="100" d="100"/>
          <a:sy n="100" d="100"/>
        </p:scale>
        <p:origin x="-2844" y="-7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ax="14719" units="in"/>
          <inkml:channel name="Y" type="integer" max="9199" units="in"/>
          <inkml:channel name="F" type="integer" max="32767" units="dev"/>
        </inkml:traceFormat>
        <inkml:channelProperties>
          <inkml:channelProperty channel="X" name="resolution" value="2540.38647" units="1/in"/>
          <inkml:channelProperty channel="Y" name="resolution" value="2540.45825" units="1/in"/>
          <inkml:channelProperty channel="F" name="resolution" value="0" units="1/dev"/>
        </inkml:channelProperties>
      </inkml:inkSource>
      <inkml:timestamp xml:id="ts0" timeString="2013-01-06T10:06:24.899"/>
    </inkml:context>
    <inkml:brush xml:id="br0">
      <inkml:brushProperty name="width" value="0.06667" units="cm"/>
      <inkml:brushProperty name="height" value="0.06667" units="cm"/>
      <inkml:brushProperty name="fitToCurve" value="1"/>
    </inkml:brush>
  </inkml:definitions>
  <inkml:trace contextRef="#ctx0" brushRef="#br0">-5 21 736,'0'-26'417,"0"26"127,0 0 2179,0 0-1410,0 0-384,0 0 256,0 0 32,0 0-96,0 0-64,0 0 96,0 0-608,0 0-449,0 0-32,0 0-128,0 0-256,0 26-577,0-26-641,0 0-704,0 0-2146,0 27 738</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ZoneTexte 43"/>
          <p:cNvSpPr txBox="1">
            <a:spLocks noChangeArrowheads="1"/>
          </p:cNvSpPr>
          <p:nvPr userDrawn="1"/>
        </p:nvSpPr>
        <p:spPr bwMode="auto">
          <a:xfrm>
            <a:off x="5065092" y="9705975"/>
            <a:ext cx="1863725"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r>
              <a:rPr lang="fr-FR" sz="900" i="1" dirty="0">
                <a:solidFill>
                  <a:schemeClr val="bg1">
                    <a:lumMod val="50000"/>
                  </a:schemeClr>
                </a:solidFill>
              </a:rPr>
              <a:t>http</a:t>
            </a:r>
            <a:r>
              <a:rPr lang="fr-FR" sz="900" i="1" dirty="0" smtClean="0">
                <a:solidFill>
                  <a:schemeClr val="bg1">
                    <a:lumMod val="50000"/>
                  </a:schemeClr>
                </a:solidFill>
              </a:rPr>
              <a:t>://</a:t>
            </a:r>
            <a:r>
              <a:rPr lang="fr-FR" sz="900" i="1" dirty="0" smtClean="0">
                <a:solidFill>
                  <a:schemeClr val="bg1">
                    <a:lumMod val="50000"/>
                  </a:schemeClr>
                </a:solidFill>
              </a:rPr>
              <a:t>www.mysticlolly.fr</a:t>
            </a:r>
            <a:endParaRPr lang="fr-FR" sz="900" i="1" dirty="0">
              <a:solidFill>
                <a:schemeClr val="bg1">
                  <a:lumMod val="50000"/>
                </a:schemeClr>
              </a:solidFill>
            </a:endParaRPr>
          </a:p>
        </p:txBody>
      </p:sp>
    </p:spTree>
    <p:extLst>
      <p:ext uri="{BB962C8B-B14F-4D97-AF65-F5344CB8AC3E}">
        <p14:creationId xmlns:p14="http://schemas.microsoft.com/office/powerpoint/2010/main" val="2849471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4AE80E7-0ECC-40C0-99C6-39371B4FF1A7}" type="datetimeFigureOut">
              <a:rPr lang="fr-FR" smtClean="0"/>
              <a:t>17/02/2017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CC5F7AE-7C26-4E9F-84A7-02ABA5E13729}" type="slidenum">
              <a:rPr lang="fr-FR" smtClean="0"/>
              <a:t>‹N°›</a:t>
            </a:fld>
            <a:endParaRPr lang="fr-FR"/>
          </a:p>
        </p:txBody>
      </p:sp>
    </p:spTree>
    <p:extLst>
      <p:ext uri="{BB962C8B-B14F-4D97-AF65-F5344CB8AC3E}">
        <p14:creationId xmlns:p14="http://schemas.microsoft.com/office/powerpoint/2010/main" val="252746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729037" y="573264"/>
            <a:ext cx="1157288" cy="1220822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257175" y="573264"/>
            <a:ext cx="3357563" cy="1220822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4AE80E7-0ECC-40C0-99C6-39371B4FF1A7}" type="datetimeFigureOut">
              <a:rPr lang="fr-FR" smtClean="0"/>
              <a:t>17/02/2017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CC5F7AE-7C26-4E9F-84A7-02ABA5E13729}" type="slidenum">
              <a:rPr lang="fr-FR" smtClean="0"/>
              <a:t>‹N°›</a:t>
            </a:fld>
            <a:endParaRPr lang="fr-FR"/>
          </a:p>
        </p:txBody>
      </p:sp>
    </p:spTree>
    <p:extLst>
      <p:ext uri="{BB962C8B-B14F-4D97-AF65-F5344CB8AC3E}">
        <p14:creationId xmlns:p14="http://schemas.microsoft.com/office/powerpoint/2010/main" val="1564290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4AE80E7-0ECC-40C0-99C6-39371B4FF1A7}" type="datetimeFigureOut">
              <a:rPr lang="fr-FR" smtClean="0"/>
              <a:t>17/02/2017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CC5F7AE-7C26-4E9F-84A7-02ABA5E13729}" type="slidenum">
              <a:rPr lang="fr-FR" smtClean="0"/>
              <a:t>‹N°›</a:t>
            </a:fld>
            <a:endParaRPr lang="fr-FR"/>
          </a:p>
        </p:txBody>
      </p:sp>
    </p:spTree>
    <p:extLst>
      <p:ext uri="{BB962C8B-B14F-4D97-AF65-F5344CB8AC3E}">
        <p14:creationId xmlns:p14="http://schemas.microsoft.com/office/powerpoint/2010/main" val="3333260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6365523"/>
            <a:ext cx="5829300" cy="1967442"/>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B4AE80E7-0ECC-40C0-99C6-39371B4FF1A7}" type="datetimeFigureOut">
              <a:rPr lang="fr-FR" smtClean="0"/>
              <a:t>17/02/2017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CC5F7AE-7C26-4E9F-84A7-02ABA5E13729}" type="slidenum">
              <a:rPr lang="fr-FR" smtClean="0"/>
              <a:t>‹N°›</a:t>
            </a:fld>
            <a:endParaRPr lang="fr-FR"/>
          </a:p>
        </p:txBody>
      </p:sp>
    </p:spTree>
    <p:extLst>
      <p:ext uri="{BB962C8B-B14F-4D97-AF65-F5344CB8AC3E}">
        <p14:creationId xmlns:p14="http://schemas.microsoft.com/office/powerpoint/2010/main" val="179463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4AE80E7-0ECC-40C0-99C6-39371B4FF1A7}" type="datetimeFigureOut">
              <a:rPr lang="fr-FR" smtClean="0"/>
              <a:t>17/02/2017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CC5F7AE-7C26-4E9F-84A7-02ABA5E13729}" type="slidenum">
              <a:rPr lang="fr-FR" smtClean="0"/>
              <a:t>‹N°›</a:t>
            </a:fld>
            <a:endParaRPr lang="fr-FR"/>
          </a:p>
        </p:txBody>
      </p:sp>
    </p:spTree>
    <p:extLst>
      <p:ext uri="{BB962C8B-B14F-4D97-AF65-F5344CB8AC3E}">
        <p14:creationId xmlns:p14="http://schemas.microsoft.com/office/powerpoint/2010/main" val="2755302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4AE80E7-0ECC-40C0-99C6-39371B4FF1A7}" type="datetimeFigureOut">
              <a:rPr lang="fr-FR" smtClean="0"/>
              <a:t>17/02/2017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CC5F7AE-7C26-4E9F-84A7-02ABA5E13729}" type="slidenum">
              <a:rPr lang="fr-FR" smtClean="0"/>
              <a:t>‹N°›</a:t>
            </a:fld>
            <a:endParaRPr lang="fr-FR"/>
          </a:p>
        </p:txBody>
      </p:sp>
    </p:spTree>
    <p:extLst>
      <p:ext uri="{BB962C8B-B14F-4D97-AF65-F5344CB8AC3E}">
        <p14:creationId xmlns:p14="http://schemas.microsoft.com/office/powerpoint/2010/main" val="73529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B4AE80E7-0ECC-40C0-99C6-39371B4FF1A7}" type="datetimeFigureOut">
              <a:rPr lang="fr-FR" smtClean="0"/>
              <a:t>17/02/2017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CC5F7AE-7C26-4E9F-84A7-02ABA5E13729}" type="slidenum">
              <a:rPr lang="fr-FR" smtClean="0"/>
              <a:t>‹N°›</a:t>
            </a:fld>
            <a:endParaRPr lang="fr-FR"/>
          </a:p>
        </p:txBody>
      </p:sp>
    </p:spTree>
    <p:extLst>
      <p:ext uri="{BB962C8B-B14F-4D97-AF65-F5344CB8AC3E}">
        <p14:creationId xmlns:p14="http://schemas.microsoft.com/office/powerpoint/2010/main" val="867013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4AE80E7-0ECC-40C0-99C6-39371B4FF1A7}" type="datetimeFigureOut">
              <a:rPr lang="fr-FR" smtClean="0"/>
              <a:t>17/02/2017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CC5F7AE-7C26-4E9F-84A7-02ABA5E13729}" type="slidenum">
              <a:rPr lang="fr-FR" smtClean="0"/>
              <a:t>‹N°›</a:t>
            </a:fld>
            <a:endParaRPr lang="fr-FR"/>
          </a:p>
        </p:txBody>
      </p:sp>
    </p:spTree>
    <p:extLst>
      <p:ext uri="{BB962C8B-B14F-4D97-AF65-F5344CB8AC3E}">
        <p14:creationId xmlns:p14="http://schemas.microsoft.com/office/powerpoint/2010/main" val="3073874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94405"/>
            <a:ext cx="2256235" cy="1678517"/>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4AE80E7-0ECC-40C0-99C6-39371B4FF1A7}" type="datetimeFigureOut">
              <a:rPr lang="fr-FR" smtClean="0"/>
              <a:t>17/02/2017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CC5F7AE-7C26-4E9F-84A7-02ABA5E13729}" type="slidenum">
              <a:rPr lang="fr-FR" smtClean="0"/>
              <a:t>‹N°›</a:t>
            </a:fld>
            <a:endParaRPr lang="fr-FR"/>
          </a:p>
        </p:txBody>
      </p:sp>
    </p:spTree>
    <p:extLst>
      <p:ext uri="{BB962C8B-B14F-4D97-AF65-F5344CB8AC3E}">
        <p14:creationId xmlns:p14="http://schemas.microsoft.com/office/powerpoint/2010/main" val="3626567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934200"/>
            <a:ext cx="4114800" cy="818622"/>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4AE80E7-0ECC-40C0-99C6-39371B4FF1A7}" type="datetimeFigureOut">
              <a:rPr lang="fr-FR" smtClean="0"/>
              <a:t>17/02/2017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CC5F7AE-7C26-4E9F-84A7-02ABA5E13729}" type="slidenum">
              <a:rPr lang="fr-FR" smtClean="0"/>
              <a:t>‹N°›</a:t>
            </a:fld>
            <a:endParaRPr lang="fr-FR"/>
          </a:p>
        </p:txBody>
      </p:sp>
    </p:spTree>
    <p:extLst>
      <p:ext uri="{BB962C8B-B14F-4D97-AF65-F5344CB8AC3E}">
        <p14:creationId xmlns:p14="http://schemas.microsoft.com/office/powerpoint/2010/main" val="3512153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B4AE80E7-0ECC-40C0-99C6-39371B4FF1A7}" type="datetimeFigureOut">
              <a:rPr lang="fr-FR" smtClean="0"/>
              <a:t>17/02/2017</a:t>
            </a:fld>
            <a:endParaRPr lang="fr-FR"/>
          </a:p>
        </p:txBody>
      </p:sp>
      <p:sp>
        <p:nvSpPr>
          <p:cNvPr id="5" name="Espace réservé du pied de page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2CC5F7AE-7C26-4E9F-84A7-02ABA5E13729}" type="slidenum">
              <a:rPr lang="fr-FR" smtClean="0"/>
              <a:t>‹N°›</a:t>
            </a:fld>
            <a:endParaRPr lang="fr-FR"/>
          </a:p>
        </p:txBody>
      </p:sp>
    </p:spTree>
    <p:extLst>
      <p:ext uri="{BB962C8B-B14F-4D97-AF65-F5344CB8AC3E}">
        <p14:creationId xmlns:p14="http://schemas.microsoft.com/office/powerpoint/2010/main" val="6597274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ustomXml" Target="../ink/ink1.xml"/><Relationship Id="rId7"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e 2"/>
          <p:cNvGrpSpPr>
            <a:grpSpLocks/>
          </p:cNvGrpSpPr>
          <p:nvPr/>
        </p:nvGrpSpPr>
        <p:grpSpPr bwMode="auto">
          <a:xfrm>
            <a:off x="44450" y="1013916"/>
            <a:ext cx="6769100" cy="4083100"/>
            <a:chOff x="44624" y="815975"/>
            <a:chExt cx="6768751" cy="4083100"/>
          </a:xfrm>
        </p:grpSpPr>
        <p:sp>
          <p:nvSpPr>
            <p:cNvPr id="34" name="Rectangle à coins arrondis 33"/>
            <p:cNvSpPr/>
            <p:nvPr/>
          </p:nvSpPr>
          <p:spPr>
            <a:xfrm>
              <a:off x="44624" y="1065213"/>
              <a:ext cx="6768751" cy="3833862"/>
            </a:xfrm>
            <a:prstGeom prst="roundRect">
              <a:avLst/>
            </a:prstGeom>
            <a:noFill/>
            <a:ln>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35" name="Rectangle à coins arrondis 34"/>
            <p:cNvSpPr/>
            <p:nvPr/>
          </p:nvSpPr>
          <p:spPr>
            <a:xfrm>
              <a:off x="620857" y="920750"/>
              <a:ext cx="3312941" cy="287338"/>
            </a:xfrm>
            <a:prstGeom prst="roundRect">
              <a:avLst/>
            </a:prstGeom>
            <a:solidFill>
              <a:schemeClr val="bg1">
                <a:lumMod val="95000"/>
              </a:schemeClr>
            </a:solidFill>
            <a:ln w="190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fr-FR" sz="1400" dirty="0">
                  <a:solidFill>
                    <a:schemeClr val="tx1"/>
                  </a:solidFill>
                  <a:latin typeface="Showcard Gothic" pitchFamily="82" charset="0"/>
                </a:rPr>
                <a:t>Objectifs et compétences</a:t>
              </a:r>
            </a:p>
          </p:txBody>
        </p:sp>
        <p:pic>
          <p:nvPicPr>
            <p:cNvPr id="36" name="Picture 2" descr="C:\Users\Gaëlle\AppData\Local\Microsoft\Windows\Temporary Internet Files\Content.IE5\WW6Y88EO\MC900431608[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8363" y="815975"/>
              <a:ext cx="500062"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7" name="ZoneTexte 36"/>
          <p:cNvSpPr txBox="1"/>
          <p:nvPr/>
        </p:nvSpPr>
        <p:spPr>
          <a:xfrm>
            <a:off x="311151" y="1502866"/>
            <a:ext cx="4054474" cy="3508653"/>
          </a:xfrm>
          <a:prstGeom prst="rect">
            <a:avLst/>
          </a:prstGeom>
          <a:noFill/>
        </p:spPr>
        <p:txBody>
          <a:bodyPr wrap="square">
            <a:spAutoFit/>
          </a:bodyPr>
          <a:lstStyle/>
          <a:p>
            <a:pPr fontAlgn="auto">
              <a:spcBef>
                <a:spcPts val="0"/>
              </a:spcBef>
              <a:spcAft>
                <a:spcPts val="0"/>
              </a:spcAft>
              <a:defRPr/>
            </a:pPr>
            <a:r>
              <a:rPr lang="fr-FR" sz="1200" dirty="0">
                <a:effectLst>
                  <a:outerShdw blurRad="38100" dist="38100" dir="2700000" algn="tl">
                    <a:srgbClr val="000000">
                      <a:alpha val="43137"/>
                    </a:srgbClr>
                  </a:outerShdw>
                </a:effectLst>
                <a:latin typeface="+mn-lt"/>
                <a:cs typeface="+mn-cs"/>
              </a:rPr>
              <a:t>Objectif :</a:t>
            </a:r>
          </a:p>
          <a:p>
            <a:pPr marL="171450" indent="-171450" fontAlgn="auto">
              <a:spcBef>
                <a:spcPts val="0"/>
              </a:spcBef>
              <a:spcAft>
                <a:spcPts val="0"/>
              </a:spcAft>
              <a:buFont typeface="Wingdings" pitchFamily="2" charset="2"/>
              <a:buChar char="ü"/>
              <a:defRPr/>
            </a:pPr>
            <a:r>
              <a:rPr lang="fr-FR" sz="1200" dirty="0" smtClean="0">
                <a:latin typeface="+mn-lt"/>
                <a:cs typeface="+mn-cs"/>
              </a:rPr>
              <a:t>Distinguer liquides et solides et percevoir les changements</a:t>
            </a:r>
          </a:p>
          <a:p>
            <a:pPr fontAlgn="auto">
              <a:spcBef>
                <a:spcPts val="0"/>
              </a:spcBef>
              <a:spcAft>
                <a:spcPts val="0"/>
              </a:spcAft>
              <a:defRPr/>
            </a:pPr>
            <a:r>
              <a:rPr lang="fr-FR" sz="1200" dirty="0" smtClean="0"/>
              <a:t>     d’états de la matière</a:t>
            </a:r>
            <a:r>
              <a:rPr lang="fr-FR" sz="1200" dirty="0" smtClean="0">
                <a:latin typeface="+mn-lt"/>
                <a:cs typeface="+mn-cs"/>
              </a:rPr>
              <a:t>.</a:t>
            </a:r>
          </a:p>
          <a:p>
            <a:pPr fontAlgn="auto">
              <a:spcBef>
                <a:spcPts val="0"/>
              </a:spcBef>
              <a:spcAft>
                <a:spcPts val="0"/>
              </a:spcAft>
              <a:defRPr/>
            </a:pPr>
            <a:endParaRPr lang="fr-FR" sz="1200" dirty="0">
              <a:latin typeface="+mn-lt"/>
              <a:cs typeface="+mn-cs"/>
            </a:endParaRPr>
          </a:p>
          <a:p>
            <a:pPr fontAlgn="auto">
              <a:spcBef>
                <a:spcPts val="0"/>
              </a:spcBef>
              <a:spcAft>
                <a:spcPts val="0"/>
              </a:spcAft>
              <a:defRPr/>
            </a:pPr>
            <a:r>
              <a:rPr lang="fr-FR" sz="1200" dirty="0" smtClean="0">
                <a:effectLst>
                  <a:outerShdw blurRad="38100" dist="38100" dir="2700000" algn="tl">
                    <a:srgbClr val="000000">
                      <a:alpha val="43137"/>
                    </a:srgbClr>
                  </a:outerShdw>
                </a:effectLst>
                <a:latin typeface="+mn-lt"/>
                <a:cs typeface="+mn-cs"/>
              </a:rPr>
              <a:t>Connaissances :  </a:t>
            </a:r>
          </a:p>
          <a:p>
            <a:pPr marL="171450" indent="-171450" fontAlgn="auto">
              <a:spcBef>
                <a:spcPts val="0"/>
              </a:spcBef>
              <a:spcAft>
                <a:spcPts val="0"/>
              </a:spcAft>
              <a:buFont typeface="Wingdings" pitchFamily="2" charset="2"/>
              <a:buChar char="ü"/>
              <a:defRPr/>
            </a:pPr>
            <a:r>
              <a:rPr lang="fr-FR" sz="1200" dirty="0" smtClean="0"/>
              <a:t>Identifier quelques ressemblances et quelques différences entre plusieurs solides, entre plusieurs liquides.</a:t>
            </a:r>
          </a:p>
          <a:p>
            <a:pPr marL="171450" indent="-171450" fontAlgn="auto">
              <a:spcBef>
                <a:spcPts val="0"/>
              </a:spcBef>
              <a:spcAft>
                <a:spcPts val="0"/>
              </a:spcAft>
              <a:buFont typeface="Wingdings" pitchFamily="2" charset="2"/>
              <a:buChar char="ü"/>
              <a:defRPr/>
            </a:pPr>
            <a:r>
              <a:rPr lang="fr-FR" sz="1200" dirty="0" smtClean="0">
                <a:latin typeface="+mn-lt"/>
                <a:cs typeface="+mn-cs"/>
              </a:rPr>
              <a:t>Identifier les facteurs de fusion et de solidification de l’eau.</a:t>
            </a:r>
            <a:endParaRPr lang="fr-FR" sz="1200" dirty="0" smtClean="0"/>
          </a:p>
          <a:p>
            <a:pPr marL="171450" indent="-171450" fontAlgn="auto">
              <a:spcBef>
                <a:spcPts val="0"/>
              </a:spcBef>
              <a:spcAft>
                <a:spcPts val="0"/>
              </a:spcAft>
              <a:buFont typeface="Wingdings" pitchFamily="2" charset="2"/>
              <a:buChar char="ü"/>
              <a:defRPr/>
            </a:pPr>
            <a:r>
              <a:rPr lang="fr-FR" sz="1200" dirty="0" smtClean="0">
                <a:latin typeface="+mn-lt"/>
                <a:cs typeface="+mn-cs"/>
              </a:rPr>
              <a:t>Savoir que certaines substances peuvent passer de l’état solide à l’état liquide et inversement.</a:t>
            </a:r>
          </a:p>
          <a:p>
            <a:pPr marL="171450" indent="-171450" fontAlgn="auto">
              <a:spcBef>
                <a:spcPts val="0"/>
              </a:spcBef>
              <a:spcAft>
                <a:spcPts val="0"/>
              </a:spcAft>
              <a:buFont typeface="Wingdings" pitchFamily="2" charset="2"/>
              <a:buChar char="ü"/>
              <a:defRPr/>
            </a:pPr>
            <a:endParaRPr lang="fr-FR" sz="1200" dirty="0" smtClean="0">
              <a:latin typeface="+mn-lt"/>
              <a:cs typeface="+mn-cs"/>
            </a:endParaRPr>
          </a:p>
          <a:p>
            <a:pPr fontAlgn="auto">
              <a:spcBef>
                <a:spcPts val="0"/>
              </a:spcBef>
              <a:spcAft>
                <a:spcPts val="0"/>
              </a:spcAft>
              <a:defRPr/>
            </a:pPr>
            <a:r>
              <a:rPr lang="fr-FR" sz="1200" dirty="0" smtClean="0">
                <a:effectLst>
                  <a:outerShdw blurRad="38100" dist="38100" dir="2700000" algn="tl">
                    <a:srgbClr val="000000">
                      <a:alpha val="43137"/>
                    </a:srgbClr>
                  </a:outerShdw>
                </a:effectLst>
              </a:rPr>
              <a:t>Compétences</a:t>
            </a:r>
            <a:r>
              <a:rPr lang="fr-FR" sz="1200" dirty="0">
                <a:effectLst>
                  <a:outerShdw blurRad="38100" dist="38100" dir="2700000" algn="tl">
                    <a:srgbClr val="000000">
                      <a:alpha val="43137"/>
                    </a:srgbClr>
                  </a:outerShdw>
                </a:effectLst>
              </a:rPr>
              <a:t> :  </a:t>
            </a:r>
          </a:p>
          <a:p>
            <a:pPr marL="171450" indent="-171450" fontAlgn="auto">
              <a:spcBef>
                <a:spcPts val="0"/>
              </a:spcBef>
              <a:spcAft>
                <a:spcPts val="0"/>
              </a:spcAft>
              <a:buFont typeface="Wingdings" pitchFamily="2" charset="2"/>
              <a:buChar char="ü"/>
              <a:defRPr/>
            </a:pPr>
            <a:r>
              <a:rPr lang="fr-FR" sz="1200" dirty="0" smtClean="0"/>
              <a:t>Emettre des hypothèses.</a:t>
            </a:r>
          </a:p>
          <a:p>
            <a:pPr marL="171450" indent="-171450" fontAlgn="auto">
              <a:spcBef>
                <a:spcPts val="0"/>
              </a:spcBef>
              <a:spcAft>
                <a:spcPts val="0"/>
              </a:spcAft>
              <a:buFont typeface="Wingdings" pitchFamily="2" charset="2"/>
              <a:buChar char="ü"/>
              <a:defRPr/>
            </a:pPr>
            <a:r>
              <a:rPr lang="fr-FR" sz="1200" dirty="0" smtClean="0">
                <a:latin typeface="+mn-lt"/>
                <a:cs typeface="+mn-cs"/>
              </a:rPr>
              <a:t>Savoir exprimer ses observations.</a:t>
            </a:r>
          </a:p>
          <a:p>
            <a:pPr marL="171450" indent="-171450" fontAlgn="auto">
              <a:spcBef>
                <a:spcPts val="0"/>
              </a:spcBef>
              <a:spcAft>
                <a:spcPts val="0"/>
              </a:spcAft>
              <a:buFont typeface="Wingdings" pitchFamily="2" charset="2"/>
              <a:buChar char="ü"/>
              <a:defRPr/>
            </a:pPr>
            <a:r>
              <a:rPr lang="fr-FR" sz="1200" dirty="0" smtClean="0"/>
              <a:t>Effectuer un tri à partir d’un ou plusieurs critères.</a:t>
            </a:r>
          </a:p>
          <a:p>
            <a:pPr marL="171450" indent="-171450" fontAlgn="auto">
              <a:spcBef>
                <a:spcPts val="0"/>
              </a:spcBef>
              <a:spcAft>
                <a:spcPts val="0"/>
              </a:spcAft>
              <a:buFont typeface="Wingdings" pitchFamily="2" charset="2"/>
              <a:buChar char="ü"/>
              <a:defRPr/>
            </a:pPr>
            <a:r>
              <a:rPr lang="fr-FR" sz="1200" dirty="0" smtClean="0">
                <a:latin typeface="+mn-lt"/>
                <a:cs typeface="+mn-cs"/>
              </a:rPr>
              <a:t>Savoir conclure à partir d’observations.</a:t>
            </a:r>
          </a:p>
          <a:p>
            <a:pPr marL="171450" indent="-171450" fontAlgn="auto">
              <a:spcBef>
                <a:spcPts val="0"/>
              </a:spcBef>
              <a:spcAft>
                <a:spcPts val="0"/>
              </a:spcAft>
              <a:buFont typeface="Wingdings" pitchFamily="2" charset="2"/>
              <a:buChar char="ü"/>
              <a:defRPr/>
            </a:pPr>
            <a:r>
              <a:rPr lang="fr-FR" sz="1200" dirty="0" smtClean="0"/>
              <a:t>Faire et comprendre un schéma fonctionnel.</a:t>
            </a:r>
            <a:endParaRPr lang="fr-FR" sz="1200" dirty="0">
              <a:latin typeface="+mn-lt"/>
              <a:cs typeface="+mn-cs"/>
            </a:endParaRPr>
          </a:p>
          <a:p>
            <a:pPr fontAlgn="auto">
              <a:spcBef>
                <a:spcPts val="0"/>
              </a:spcBef>
              <a:spcAft>
                <a:spcPts val="0"/>
              </a:spcAft>
              <a:defRPr/>
            </a:pPr>
            <a:endParaRPr lang="fr-FR" dirty="0">
              <a:latin typeface="+mn-lt"/>
              <a:cs typeface="+mn-cs"/>
            </a:endParaRPr>
          </a:p>
        </p:txBody>
      </p:sp>
      <p:sp>
        <p:nvSpPr>
          <p:cNvPr id="38" name="Carré corné 37"/>
          <p:cNvSpPr/>
          <p:nvPr/>
        </p:nvSpPr>
        <p:spPr>
          <a:xfrm>
            <a:off x="4292600" y="1928441"/>
            <a:ext cx="2160588" cy="2376487"/>
          </a:xfrm>
          <a:prstGeom prst="foldedCorner">
            <a:avLst/>
          </a:prstGeom>
          <a:solidFill>
            <a:schemeClr val="bg1">
              <a:lumMod val="95000"/>
            </a:schemeClr>
          </a:solidFill>
          <a:ln w="9525">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39" name="ZoneTexte 10"/>
          <p:cNvSpPr txBox="1">
            <a:spLocks noChangeArrowheads="1"/>
          </p:cNvSpPr>
          <p:nvPr/>
        </p:nvSpPr>
        <p:spPr bwMode="auto">
          <a:xfrm>
            <a:off x="4365625" y="1928441"/>
            <a:ext cx="2016125" cy="62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fr-FR" sz="2400" b="1" dirty="0" smtClean="0">
                <a:effectLst>
                  <a:outerShdw blurRad="38100" dist="38100" dir="2700000" algn="tl">
                    <a:srgbClr val="000000">
                      <a:alpha val="43137"/>
                    </a:srgbClr>
                  </a:outerShdw>
                </a:effectLst>
                <a:latin typeface="Pere Castor" pitchFamily="2" charset="0"/>
                <a:cs typeface="Arial" pitchFamily="34" charset="0"/>
              </a:rPr>
              <a:t>Matériel</a:t>
            </a:r>
            <a:r>
              <a:rPr lang="fr-FR" sz="2400" b="1" dirty="0" smtClean="0">
                <a:latin typeface="Pere Castor" pitchFamily="2" charset="0"/>
                <a:cs typeface="Arial" pitchFamily="34" charset="0"/>
              </a:rPr>
              <a:t> :</a:t>
            </a:r>
          </a:p>
          <a:p>
            <a:pPr algn="ctr">
              <a:defRPr/>
            </a:pPr>
            <a:r>
              <a:rPr lang="fr-FR" sz="1050" dirty="0" smtClean="0">
                <a:latin typeface="Pere Castor" pitchFamily="2" charset="0"/>
                <a:cs typeface="Arial" pitchFamily="34" charset="0"/>
              </a:rPr>
              <a:t>(à adapter en fonction du nombre d’élèves)</a:t>
            </a:r>
          </a:p>
        </p:txBody>
      </p:sp>
      <p:sp>
        <p:nvSpPr>
          <p:cNvPr id="40" name="ZoneTexte 1"/>
          <p:cNvSpPr txBox="1">
            <a:spLocks noChangeArrowheads="1"/>
          </p:cNvSpPr>
          <p:nvPr/>
        </p:nvSpPr>
        <p:spPr bwMode="auto">
          <a:xfrm>
            <a:off x="4365625" y="2592016"/>
            <a:ext cx="2016125"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buFont typeface="Wingdings" pitchFamily="2" charset="2"/>
              <a:buChar char="v"/>
            </a:pPr>
            <a:r>
              <a:rPr lang="fr-FR" sz="1200" dirty="0" smtClean="0"/>
              <a:t>Gobelets plastiques  transparents</a:t>
            </a:r>
          </a:p>
          <a:p>
            <a:pPr eaLnBrk="1" hangingPunct="1">
              <a:buFont typeface="Wingdings" pitchFamily="2" charset="2"/>
              <a:buChar char="v"/>
            </a:pPr>
            <a:r>
              <a:rPr lang="fr-FR" sz="1200" dirty="0" smtClean="0"/>
              <a:t>Huile, sirop, eau</a:t>
            </a:r>
          </a:p>
          <a:p>
            <a:pPr eaLnBrk="1" hangingPunct="1">
              <a:buFont typeface="Wingdings" pitchFamily="2" charset="2"/>
              <a:buChar char="v"/>
            </a:pPr>
            <a:r>
              <a:rPr lang="fr-FR" sz="1200" dirty="0" smtClean="0"/>
              <a:t>Pâte à modeler, papier, vis</a:t>
            </a:r>
          </a:p>
          <a:p>
            <a:pPr eaLnBrk="1" hangingPunct="1">
              <a:buFont typeface="Wingdings" pitchFamily="2" charset="2"/>
              <a:buChar char="v"/>
            </a:pPr>
            <a:r>
              <a:rPr lang="fr-FR" sz="1200" dirty="0" smtClean="0"/>
              <a:t>Moule à glaçons</a:t>
            </a:r>
          </a:p>
          <a:p>
            <a:pPr eaLnBrk="1" hangingPunct="1">
              <a:buFont typeface="Wingdings" pitchFamily="2" charset="2"/>
              <a:buChar char="v"/>
            </a:pPr>
            <a:r>
              <a:rPr lang="fr-FR" sz="1200" dirty="0" smtClean="0"/>
              <a:t>Chocolat</a:t>
            </a:r>
          </a:p>
          <a:p>
            <a:pPr eaLnBrk="1" hangingPunct="1">
              <a:buFont typeface="Wingdings" pitchFamily="2" charset="2"/>
              <a:buChar char="v"/>
            </a:pPr>
            <a:r>
              <a:rPr lang="fr-FR" sz="1200" dirty="0" smtClean="0"/>
              <a:t>Barquettes pour le tri</a:t>
            </a:r>
          </a:p>
          <a:p>
            <a:pPr eaLnBrk="1" hangingPunct="1">
              <a:buFont typeface="Wingdings" pitchFamily="2" charset="2"/>
              <a:buChar char="v"/>
            </a:pPr>
            <a:r>
              <a:rPr lang="fr-FR" sz="1200" dirty="0" smtClean="0"/>
              <a:t>Plaque chauffante ou micro-ondes</a:t>
            </a:r>
            <a:endParaRPr lang="fr-FR" sz="1200" dirty="0"/>
          </a:p>
        </p:txBody>
      </p:sp>
      <mc:AlternateContent xmlns:mc="http://schemas.openxmlformats.org/markup-compatibility/2006" xmlns:p14="http://schemas.microsoft.com/office/powerpoint/2010/main">
        <mc:Choice Requires="p14">
          <p:contentPart p14:bwMode="auto" r:id="rId3">
            <p14:nvContentPartPr>
              <p14:cNvPr id="43" name="Encre 42"/>
              <p14:cNvContentPartPr/>
              <p14:nvPr/>
            </p14:nvContentPartPr>
            <p14:xfrm>
              <a:off x="0" y="7407290"/>
              <a:ext cx="0" cy="17640"/>
            </p14:xfrm>
          </p:contentPart>
        </mc:Choice>
        <mc:Fallback xmlns="">
          <p:pic>
            <p:nvPicPr>
              <p:cNvPr id="43" name="Encre 42"/>
              <p:cNvPicPr/>
              <p:nvPr/>
            </p:nvPicPr>
            <p:blipFill>
              <a:blip r:embed="rId6"/>
              <a:stretch>
                <a:fillRect/>
              </a:stretch>
            </p:blipFill>
            <p:spPr>
              <a:xfrm>
                <a:off x="0" y="0"/>
                <a:ext cx="0" cy="17640"/>
              </a:xfrm>
              <a:prstGeom prst="rect">
                <a:avLst/>
              </a:prstGeom>
            </p:spPr>
          </p:pic>
        </mc:Fallback>
      </mc:AlternateContent>
      <p:grpSp>
        <p:nvGrpSpPr>
          <p:cNvPr id="44" name="Groupe 36"/>
          <p:cNvGrpSpPr>
            <a:grpSpLocks/>
          </p:cNvGrpSpPr>
          <p:nvPr/>
        </p:nvGrpSpPr>
        <p:grpSpPr bwMode="auto">
          <a:xfrm>
            <a:off x="44450" y="5318108"/>
            <a:ext cx="6769100" cy="4387866"/>
            <a:chOff x="44624" y="2942509"/>
            <a:chExt cx="6768751" cy="4387288"/>
          </a:xfrm>
        </p:grpSpPr>
        <p:sp>
          <p:nvSpPr>
            <p:cNvPr id="45" name="Rectangle à coins arrondis 37"/>
            <p:cNvSpPr/>
            <p:nvPr/>
          </p:nvSpPr>
          <p:spPr>
            <a:xfrm>
              <a:off x="44624" y="3152980"/>
              <a:ext cx="6768751" cy="4176817"/>
            </a:xfrm>
            <a:prstGeom prst="rect">
              <a:avLst/>
            </a:prstGeom>
            <a:noFill/>
            <a:ln>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46" name="Rectangle à coins arrondis 45"/>
            <p:cNvSpPr/>
            <p:nvPr/>
          </p:nvSpPr>
          <p:spPr>
            <a:xfrm>
              <a:off x="620857" y="3048855"/>
              <a:ext cx="5832174" cy="287299"/>
            </a:xfrm>
            <a:prstGeom prst="roundRect">
              <a:avLst/>
            </a:prstGeom>
            <a:solidFill>
              <a:schemeClr val="bg1">
                <a:lumMod val="95000"/>
              </a:schemeClr>
            </a:solidFill>
            <a:ln w="190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fr-FR" sz="1400" dirty="0">
                  <a:solidFill>
                    <a:schemeClr val="tx1"/>
                  </a:solidFill>
                  <a:latin typeface="Showcard Gothic" pitchFamily="82" charset="0"/>
                </a:rPr>
                <a:t>Récapitulatif des séances et liste du matériel </a:t>
              </a:r>
            </a:p>
          </p:txBody>
        </p:sp>
        <p:pic>
          <p:nvPicPr>
            <p:cNvPr id="47" name="Picture 2" descr="C:\Users\Gaëlle\AppData\Local\Microsoft\Windows\Temporary Internet Files\Content.IE5\WW6Y88EO\MC900431608[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94387" y="2942509"/>
              <a:ext cx="500062"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8" name="ZoneTexte 47"/>
          <p:cNvSpPr txBox="1"/>
          <p:nvPr/>
        </p:nvSpPr>
        <p:spPr>
          <a:xfrm>
            <a:off x="115888" y="5888657"/>
            <a:ext cx="3348037" cy="3662541"/>
          </a:xfrm>
          <a:prstGeom prst="rect">
            <a:avLst/>
          </a:prstGeom>
          <a:noFill/>
        </p:spPr>
        <p:txBody>
          <a:bodyPr>
            <a:spAutoFit/>
          </a:bodyPr>
          <a:lstStyle/>
          <a:p>
            <a:pPr marL="285750" indent="-285750">
              <a:buFont typeface="Wingdings" pitchFamily="2" charset="2"/>
              <a:buChar char="v"/>
              <a:defRPr/>
            </a:pPr>
            <a:r>
              <a:rPr lang="fr-FR" sz="1600" u="sng" dirty="0">
                <a:latin typeface="Pere Castor" pitchFamily="2" charset="0"/>
                <a:cs typeface="Arial" pitchFamily="34" charset="0"/>
              </a:rPr>
              <a:t>Séance 1 : </a:t>
            </a:r>
            <a:r>
              <a:rPr lang="fr-FR" sz="1600" u="sng" dirty="0" smtClean="0">
                <a:latin typeface="Pere Castor" pitchFamily="2" charset="0"/>
                <a:cs typeface="Arial" pitchFamily="34" charset="0"/>
              </a:rPr>
              <a:t>Solide ou liquide</a:t>
            </a:r>
          </a:p>
          <a:p>
            <a:pPr>
              <a:defRPr/>
            </a:pPr>
            <a:endParaRPr lang="fr-FR" sz="1600" u="sng" dirty="0" smtClean="0">
              <a:latin typeface="Pere Castor" pitchFamily="2" charset="0"/>
              <a:cs typeface="Arial" pitchFamily="34" charset="0"/>
            </a:endParaRPr>
          </a:p>
          <a:p>
            <a:pPr>
              <a:defRPr/>
            </a:pPr>
            <a:r>
              <a:rPr lang="fr-FR" sz="1200" dirty="0" smtClean="0">
                <a:latin typeface="+mn-lt"/>
                <a:cs typeface="Arial" pitchFamily="34" charset="0"/>
              </a:rPr>
              <a:t>Par groupes de 4 élèves :</a:t>
            </a:r>
          </a:p>
          <a:p>
            <a:pPr marL="171450" indent="-171450">
              <a:buFont typeface="Wingdings" pitchFamily="2" charset="2"/>
              <a:buChar char="ü"/>
              <a:defRPr/>
            </a:pPr>
            <a:r>
              <a:rPr lang="fr-FR" sz="1200" dirty="0" smtClean="0">
                <a:latin typeface="+mn-lt"/>
                <a:cs typeface="Arial" pitchFamily="34" charset="0"/>
              </a:rPr>
              <a:t>une fiche de représentation par élève</a:t>
            </a:r>
          </a:p>
          <a:p>
            <a:pPr marL="171450" indent="-171450">
              <a:buFont typeface="Wingdings" pitchFamily="2" charset="2"/>
              <a:buChar char="ü"/>
              <a:defRPr/>
            </a:pPr>
            <a:r>
              <a:rPr lang="fr-FR" sz="1200" dirty="0" smtClean="0">
                <a:cs typeface="Arial" pitchFamily="34" charset="0"/>
              </a:rPr>
              <a:t>des images de solides et liquides (cf. annexes)</a:t>
            </a:r>
          </a:p>
          <a:p>
            <a:pPr marL="171450" indent="-171450">
              <a:buFont typeface="Wingdings" pitchFamily="2" charset="2"/>
              <a:buChar char="ü"/>
              <a:defRPr/>
            </a:pPr>
            <a:r>
              <a:rPr lang="fr-FR" sz="1200" dirty="0" smtClean="0">
                <a:latin typeface="+mn-lt"/>
                <a:cs typeface="Arial" pitchFamily="34" charset="0"/>
              </a:rPr>
              <a:t>deux barquettes</a:t>
            </a:r>
          </a:p>
          <a:p>
            <a:pPr marL="171450" indent="-171450">
              <a:buFont typeface="Wingdings" pitchFamily="2" charset="2"/>
              <a:buChar char="ü"/>
              <a:defRPr/>
            </a:pPr>
            <a:endParaRPr lang="fr-FR" sz="1200" dirty="0" smtClean="0">
              <a:latin typeface="Pere Castor" pitchFamily="2" charset="0"/>
              <a:cs typeface="Arial" pitchFamily="34" charset="0"/>
            </a:endParaRPr>
          </a:p>
          <a:p>
            <a:pPr marL="171450" indent="-171450">
              <a:buFont typeface="Wingdings" pitchFamily="2" charset="2"/>
              <a:buChar char="ü"/>
              <a:defRPr/>
            </a:pPr>
            <a:endParaRPr lang="fr-FR" sz="1200" dirty="0">
              <a:latin typeface="Pere Castor" pitchFamily="2" charset="0"/>
              <a:cs typeface="Arial" pitchFamily="34" charset="0"/>
            </a:endParaRPr>
          </a:p>
          <a:p>
            <a:pPr marL="171450" indent="-171450">
              <a:buFont typeface="Wingdings" pitchFamily="2" charset="2"/>
              <a:buChar char="ü"/>
              <a:defRPr/>
            </a:pPr>
            <a:endParaRPr lang="fr-FR" sz="1200" dirty="0" smtClean="0">
              <a:latin typeface="Pere Castor" pitchFamily="2" charset="0"/>
              <a:cs typeface="Arial" pitchFamily="34" charset="0"/>
            </a:endParaRPr>
          </a:p>
          <a:p>
            <a:pPr marL="285750" indent="-285750">
              <a:buFont typeface="Wingdings" pitchFamily="2" charset="2"/>
              <a:buChar char="v"/>
              <a:defRPr/>
            </a:pPr>
            <a:r>
              <a:rPr lang="fr-FR" sz="1600" u="sng" dirty="0" smtClean="0">
                <a:latin typeface="Pere Castor" pitchFamily="2" charset="0"/>
                <a:cs typeface="Arial" pitchFamily="34" charset="0"/>
              </a:rPr>
              <a:t>Séance </a:t>
            </a:r>
            <a:r>
              <a:rPr lang="fr-FR" sz="1600" u="sng" dirty="0">
                <a:latin typeface="Pere Castor" pitchFamily="2" charset="0"/>
                <a:cs typeface="Arial" pitchFamily="34" charset="0"/>
              </a:rPr>
              <a:t>2 : </a:t>
            </a:r>
            <a:r>
              <a:rPr lang="fr-FR" sz="1600" u="sng" dirty="0" smtClean="0">
                <a:latin typeface="Pere Castor" pitchFamily="2" charset="0"/>
                <a:cs typeface="Arial" pitchFamily="34" charset="0"/>
              </a:rPr>
              <a:t>Des solides pas solides</a:t>
            </a:r>
          </a:p>
          <a:p>
            <a:pPr>
              <a:defRPr/>
            </a:pPr>
            <a:endParaRPr lang="fr-FR" sz="1600" u="sng" dirty="0">
              <a:latin typeface="Pere Castor" pitchFamily="2" charset="0"/>
              <a:cs typeface="Arial" pitchFamily="34" charset="0"/>
            </a:endParaRPr>
          </a:p>
          <a:p>
            <a:pPr>
              <a:defRPr/>
            </a:pPr>
            <a:r>
              <a:rPr lang="fr-FR" sz="1200" dirty="0">
                <a:cs typeface="Arial" pitchFamily="34" charset="0"/>
              </a:rPr>
              <a:t>Par groupes de 4 élèves :</a:t>
            </a:r>
          </a:p>
          <a:p>
            <a:pPr marL="171450" indent="-171450">
              <a:buFont typeface="Wingdings" pitchFamily="2" charset="2"/>
              <a:buChar char="ü"/>
              <a:defRPr/>
            </a:pPr>
            <a:r>
              <a:rPr lang="fr-FR" sz="1200" dirty="0" smtClean="0">
                <a:cs typeface="Arial" pitchFamily="34" charset="0"/>
              </a:rPr>
              <a:t>5 gobelets en plastiques vides</a:t>
            </a:r>
          </a:p>
          <a:p>
            <a:pPr marL="171450" indent="-171450">
              <a:buFont typeface="Wingdings" pitchFamily="2" charset="2"/>
              <a:buChar char="ü"/>
              <a:defRPr/>
            </a:pPr>
            <a:r>
              <a:rPr lang="fr-FR" sz="1200" dirty="0" smtClean="0">
                <a:latin typeface="+mj-lt"/>
                <a:cs typeface="Arial" pitchFamily="34" charset="0"/>
              </a:rPr>
              <a:t>5 gobelets contenants 3 solides, dont 2 déformables (pâte à modeler, papier…) et 2 liquides de couleurs différentes pour l’identification (huile, sirop…)</a:t>
            </a:r>
          </a:p>
          <a:p>
            <a:pPr marL="171450" indent="-171450">
              <a:buFont typeface="Wingdings" pitchFamily="2" charset="2"/>
              <a:buChar char="ü"/>
              <a:defRPr/>
            </a:pPr>
            <a:r>
              <a:rPr lang="fr-FR" sz="1200" dirty="0" smtClean="0">
                <a:latin typeface="+mj-lt"/>
                <a:cs typeface="Arial" pitchFamily="34" charset="0"/>
              </a:rPr>
              <a:t>une cuillère à soupe</a:t>
            </a:r>
            <a:endParaRPr lang="fr-FR" sz="1200" dirty="0">
              <a:latin typeface="+mj-lt"/>
              <a:cs typeface="Arial" pitchFamily="34" charset="0"/>
            </a:endParaRPr>
          </a:p>
        </p:txBody>
      </p:sp>
      <p:sp>
        <p:nvSpPr>
          <p:cNvPr id="49" name="ZoneTexte 48"/>
          <p:cNvSpPr txBox="1"/>
          <p:nvPr/>
        </p:nvSpPr>
        <p:spPr>
          <a:xfrm>
            <a:off x="3465513" y="5881096"/>
            <a:ext cx="3348037" cy="3231654"/>
          </a:xfrm>
          <a:prstGeom prst="rect">
            <a:avLst/>
          </a:prstGeom>
          <a:noFill/>
        </p:spPr>
        <p:txBody>
          <a:bodyPr>
            <a:spAutoFit/>
          </a:bodyPr>
          <a:lstStyle/>
          <a:p>
            <a:pPr marL="285750" indent="-285750">
              <a:buFont typeface="Wingdings" pitchFamily="2" charset="2"/>
              <a:buChar char="v"/>
              <a:defRPr/>
            </a:pPr>
            <a:r>
              <a:rPr lang="fr-FR" sz="1600" u="sng" dirty="0">
                <a:latin typeface="Pere Castor" pitchFamily="2" charset="0"/>
                <a:cs typeface="Arial" pitchFamily="34" charset="0"/>
              </a:rPr>
              <a:t>Séance 3 : </a:t>
            </a:r>
            <a:r>
              <a:rPr lang="fr-FR" sz="1600" u="sng" dirty="0" smtClean="0">
                <a:latin typeface="Pere Castor" pitchFamily="2" charset="0"/>
                <a:cs typeface="Arial" pitchFamily="34" charset="0"/>
              </a:rPr>
              <a:t>Un solide peut-il devenir liquide ? Et l’inverse ?</a:t>
            </a:r>
          </a:p>
          <a:p>
            <a:pPr>
              <a:defRPr/>
            </a:pPr>
            <a:endParaRPr lang="fr-FR" sz="1600" u="sng" dirty="0">
              <a:latin typeface="Pere Castor" pitchFamily="2" charset="0"/>
              <a:cs typeface="Arial" pitchFamily="34" charset="0"/>
            </a:endParaRPr>
          </a:p>
          <a:p>
            <a:pPr>
              <a:defRPr/>
            </a:pPr>
            <a:r>
              <a:rPr lang="fr-FR" sz="1200" dirty="0">
                <a:cs typeface="Arial" pitchFamily="34" charset="0"/>
              </a:rPr>
              <a:t>Par groupes de 4 élèves :</a:t>
            </a:r>
          </a:p>
          <a:p>
            <a:pPr marL="171450" indent="-171450">
              <a:buFont typeface="Wingdings" pitchFamily="2" charset="2"/>
              <a:buChar char="ü"/>
              <a:defRPr/>
            </a:pPr>
            <a:r>
              <a:rPr lang="fr-FR" sz="1200" dirty="0" smtClean="0">
                <a:cs typeface="Arial" pitchFamily="34" charset="0"/>
              </a:rPr>
              <a:t>une fiche d’observation par élève</a:t>
            </a:r>
          </a:p>
          <a:p>
            <a:pPr marL="171450" indent="-171450">
              <a:buFont typeface="Wingdings" pitchFamily="2" charset="2"/>
              <a:buChar char="ü"/>
              <a:defRPr/>
            </a:pPr>
            <a:r>
              <a:rPr lang="fr-FR" sz="1200" dirty="0" smtClean="0">
                <a:latin typeface="+mj-lt"/>
                <a:cs typeface="Arial" pitchFamily="34" charset="0"/>
              </a:rPr>
              <a:t>un gobelet</a:t>
            </a:r>
          </a:p>
          <a:p>
            <a:pPr marL="171450" indent="-171450">
              <a:buFont typeface="Wingdings" pitchFamily="2" charset="2"/>
              <a:buChar char="ü"/>
              <a:defRPr/>
            </a:pPr>
            <a:r>
              <a:rPr lang="fr-FR" sz="1200" dirty="0" smtClean="0">
                <a:latin typeface="+mj-lt"/>
                <a:cs typeface="Arial" pitchFamily="34" charset="0"/>
              </a:rPr>
              <a:t>un glaçon</a:t>
            </a:r>
          </a:p>
          <a:p>
            <a:pPr>
              <a:defRPr/>
            </a:pPr>
            <a:r>
              <a:rPr lang="fr-FR" sz="1200" dirty="0" smtClean="0">
                <a:latin typeface="+mj-lt"/>
                <a:cs typeface="Arial" pitchFamily="34" charset="0"/>
              </a:rPr>
              <a:t>Pour la classe entière :</a:t>
            </a:r>
          </a:p>
          <a:p>
            <a:pPr marL="171450" indent="-171450">
              <a:buFont typeface="Wingdings" pitchFamily="2" charset="2"/>
              <a:buChar char="ü"/>
              <a:defRPr/>
            </a:pPr>
            <a:r>
              <a:rPr lang="fr-FR" sz="1200" dirty="0" smtClean="0">
                <a:latin typeface="+mj-lt"/>
                <a:cs typeface="Arial" pitchFamily="34" charset="0"/>
              </a:rPr>
              <a:t>une plaquette de chocolat pâtissier</a:t>
            </a:r>
          </a:p>
          <a:p>
            <a:pPr marL="171450" indent="-171450">
              <a:buFont typeface="Wingdings" pitchFamily="2" charset="2"/>
              <a:buChar char="ü"/>
              <a:defRPr/>
            </a:pPr>
            <a:r>
              <a:rPr lang="fr-FR" sz="1200" dirty="0" smtClean="0">
                <a:latin typeface="+mj-lt"/>
                <a:cs typeface="Arial" pitchFamily="34" charset="0"/>
              </a:rPr>
              <a:t>un moule à glaçons</a:t>
            </a:r>
          </a:p>
          <a:p>
            <a:pPr marL="171450" indent="-171450">
              <a:buFont typeface="Wingdings" pitchFamily="2" charset="2"/>
              <a:buChar char="ü"/>
              <a:defRPr/>
            </a:pPr>
            <a:r>
              <a:rPr lang="fr-FR" sz="1200" dirty="0" smtClean="0">
                <a:latin typeface="+mj-lt"/>
                <a:cs typeface="Arial" pitchFamily="34" charset="0"/>
              </a:rPr>
              <a:t>une casserole</a:t>
            </a:r>
          </a:p>
          <a:p>
            <a:pPr marL="171450" indent="-171450">
              <a:buFont typeface="Wingdings" pitchFamily="2" charset="2"/>
              <a:buChar char="ü"/>
              <a:defRPr/>
            </a:pPr>
            <a:r>
              <a:rPr lang="fr-FR" sz="1200" dirty="0" smtClean="0">
                <a:latin typeface="+mj-lt"/>
                <a:cs typeface="Arial" pitchFamily="34" charset="0"/>
              </a:rPr>
              <a:t>une plaque chauffante ou un micro-ondes</a:t>
            </a:r>
            <a:endParaRPr lang="fr-FR" sz="2000" dirty="0">
              <a:latin typeface="+mj-lt"/>
              <a:cs typeface="Arial" pitchFamily="34" charset="0"/>
            </a:endParaRPr>
          </a:p>
          <a:p>
            <a:pPr>
              <a:defRPr/>
            </a:pPr>
            <a:endParaRPr lang="fr-FR" sz="1600" u="sng" dirty="0">
              <a:latin typeface="Pere Castor" pitchFamily="2" charset="0"/>
              <a:cs typeface="Arial" pitchFamily="34" charset="0"/>
            </a:endParaRPr>
          </a:p>
          <a:p>
            <a:pPr>
              <a:defRPr/>
            </a:pPr>
            <a:endParaRPr lang="fr-FR" sz="1600" u="sng" dirty="0">
              <a:latin typeface="Pere Castor" pitchFamily="2" charset="0"/>
              <a:cs typeface="Arial" pitchFamily="34" charset="0"/>
            </a:endParaRPr>
          </a:p>
          <a:p>
            <a:pPr marL="285750" indent="-285750">
              <a:buFont typeface="Wingdings" pitchFamily="2" charset="2"/>
              <a:buChar char="v"/>
              <a:defRPr/>
            </a:pPr>
            <a:r>
              <a:rPr lang="fr-FR" sz="1600" u="sng" dirty="0" smtClean="0">
                <a:latin typeface="Pere Castor" pitchFamily="2" charset="0"/>
                <a:cs typeface="Arial" pitchFamily="34" charset="0"/>
              </a:rPr>
              <a:t>Séance </a:t>
            </a:r>
            <a:r>
              <a:rPr lang="fr-FR" sz="1600" u="sng" dirty="0">
                <a:latin typeface="Pere Castor" pitchFamily="2" charset="0"/>
                <a:cs typeface="Arial" pitchFamily="34" charset="0"/>
              </a:rPr>
              <a:t>4 : </a:t>
            </a:r>
            <a:r>
              <a:rPr lang="fr-FR" sz="1600" u="sng" dirty="0" smtClean="0">
                <a:latin typeface="Pere Castor" pitchFamily="2" charset="0"/>
                <a:cs typeface="Arial" pitchFamily="34" charset="0"/>
              </a:rPr>
              <a:t>Evaluation</a:t>
            </a:r>
            <a:endParaRPr lang="fr-FR" sz="1600" dirty="0">
              <a:latin typeface="Pere Castor" pitchFamily="2" charset="0"/>
              <a:cs typeface="Arial" pitchFamily="34" charset="0"/>
            </a:endParaRPr>
          </a:p>
        </p:txBody>
      </p:sp>
      <p:cxnSp>
        <p:nvCxnSpPr>
          <p:cNvPr id="50" name="Connecteur droit 49"/>
          <p:cNvCxnSpPr>
            <a:endCxn id="45" idx="2"/>
          </p:cNvCxnSpPr>
          <p:nvPr/>
        </p:nvCxnSpPr>
        <p:spPr>
          <a:xfrm>
            <a:off x="3429000" y="5711805"/>
            <a:ext cx="0" cy="3994169"/>
          </a:xfrm>
          <a:prstGeom prst="line">
            <a:avLst/>
          </a:prstGeom>
          <a:ln w="19050">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5" name="Rectangle 3"/>
          <p:cNvSpPr/>
          <p:nvPr/>
        </p:nvSpPr>
        <p:spPr>
          <a:xfrm>
            <a:off x="0" y="0"/>
            <a:ext cx="6858000" cy="815975"/>
          </a:xfrm>
          <a:custGeom>
            <a:avLst/>
            <a:gdLst>
              <a:gd name="connsiteX0" fmla="*/ 0 w 6858000"/>
              <a:gd name="connsiteY0" fmla="*/ 0 h 1064568"/>
              <a:gd name="connsiteX1" fmla="*/ 6858000 w 6858000"/>
              <a:gd name="connsiteY1" fmla="*/ 0 h 1064568"/>
              <a:gd name="connsiteX2" fmla="*/ 6858000 w 6858000"/>
              <a:gd name="connsiteY2" fmla="*/ 1064568 h 1064568"/>
              <a:gd name="connsiteX3" fmla="*/ 0 w 6858000"/>
              <a:gd name="connsiteY3" fmla="*/ 1064568 h 1064568"/>
              <a:gd name="connsiteX4" fmla="*/ 0 w 6858000"/>
              <a:gd name="connsiteY4" fmla="*/ 0 h 1064568"/>
              <a:gd name="connsiteX0" fmla="*/ 0 w 6858000"/>
              <a:gd name="connsiteY0" fmla="*/ 0 h 1361748"/>
              <a:gd name="connsiteX1" fmla="*/ 6858000 w 6858000"/>
              <a:gd name="connsiteY1" fmla="*/ 0 h 1361748"/>
              <a:gd name="connsiteX2" fmla="*/ 6858000 w 6858000"/>
              <a:gd name="connsiteY2" fmla="*/ 1064568 h 1361748"/>
              <a:gd name="connsiteX3" fmla="*/ 0 w 6858000"/>
              <a:gd name="connsiteY3" fmla="*/ 1361748 h 1361748"/>
              <a:gd name="connsiteX4" fmla="*/ 0 w 6858000"/>
              <a:gd name="connsiteY4" fmla="*/ 0 h 13617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361748">
                <a:moveTo>
                  <a:pt x="0" y="0"/>
                </a:moveTo>
                <a:lnTo>
                  <a:pt x="6858000" y="0"/>
                </a:lnTo>
                <a:lnTo>
                  <a:pt x="6858000" y="1064568"/>
                </a:lnTo>
                <a:lnTo>
                  <a:pt x="0" y="1361748"/>
                </a:lnTo>
                <a:lnTo>
                  <a:pt x="0" y="0"/>
                </a:lnTo>
                <a:close/>
              </a:path>
            </a:pathLst>
          </a:cu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6" name="Ellipse 25"/>
          <p:cNvSpPr/>
          <p:nvPr/>
        </p:nvSpPr>
        <p:spPr>
          <a:xfrm>
            <a:off x="187936" y="127000"/>
            <a:ext cx="773113" cy="762000"/>
          </a:xfrm>
          <a:prstGeom prst="ellipse">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7" name="ZoneTexte 26"/>
          <p:cNvSpPr txBox="1"/>
          <p:nvPr/>
        </p:nvSpPr>
        <p:spPr>
          <a:xfrm rot="20976963">
            <a:off x="27598" y="153988"/>
            <a:ext cx="1077913" cy="708025"/>
          </a:xfrm>
          <a:prstGeom prst="rect">
            <a:avLst/>
          </a:prstGeom>
          <a:noFill/>
        </p:spPr>
        <p:txBody>
          <a:bodyPr>
            <a:spAutoFit/>
          </a:bodyPr>
          <a:lstStyle/>
          <a:p>
            <a:pPr algn="ctr">
              <a:defRPr/>
            </a:pPr>
            <a:r>
              <a:rPr lang="fr-FR" sz="2000" dirty="0">
                <a:solidFill>
                  <a:schemeClr val="bg1"/>
                </a:solidFill>
                <a:effectLst>
                  <a:outerShdw blurRad="38100" dist="38100" dir="2700000" algn="tl">
                    <a:srgbClr val="000000">
                      <a:alpha val="43137"/>
                    </a:srgbClr>
                  </a:outerShdw>
                </a:effectLst>
                <a:latin typeface="28 Days Later" pitchFamily="34" charset="0"/>
              </a:rPr>
              <a:t>Cycle </a:t>
            </a:r>
          </a:p>
          <a:p>
            <a:pPr algn="ctr">
              <a:defRPr/>
            </a:pPr>
            <a:r>
              <a:rPr lang="fr-FR" sz="2000" dirty="0" smtClean="0">
                <a:solidFill>
                  <a:schemeClr val="bg1"/>
                </a:solidFill>
                <a:effectLst>
                  <a:outerShdw blurRad="38100" dist="38100" dir="2700000" algn="tl">
                    <a:srgbClr val="000000">
                      <a:alpha val="43137"/>
                    </a:srgbClr>
                  </a:outerShdw>
                </a:effectLst>
                <a:latin typeface="28 Days Later" pitchFamily="34" charset="0"/>
              </a:rPr>
              <a:t>2</a:t>
            </a:r>
            <a:endParaRPr lang="fr-FR" sz="2000" dirty="0">
              <a:solidFill>
                <a:schemeClr val="bg1"/>
              </a:solidFill>
              <a:effectLst>
                <a:outerShdw blurRad="38100" dist="38100" dir="2700000" algn="tl">
                  <a:srgbClr val="000000">
                    <a:alpha val="43137"/>
                  </a:srgbClr>
                </a:outerShdw>
              </a:effectLst>
              <a:latin typeface="28 Days Later" pitchFamily="34" charset="0"/>
            </a:endParaRPr>
          </a:p>
        </p:txBody>
      </p:sp>
      <p:sp>
        <p:nvSpPr>
          <p:cNvPr id="28" name="Espace réservé du texte 13"/>
          <p:cNvSpPr txBox="1">
            <a:spLocks/>
          </p:cNvSpPr>
          <p:nvPr/>
        </p:nvSpPr>
        <p:spPr>
          <a:xfrm>
            <a:off x="0" y="34925"/>
            <a:ext cx="6858000" cy="611188"/>
          </a:xfrm>
          <a:prstGeom prst="rect">
            <a:avLst/>
          </a:prstGeom>
        </p:spPr>
        <p:txBody>
          <a:bodyPr/>
          <a:lstStyle>
            <a:defPPr>
              <a:defRPr lang="fr-FR"/>
            </a:defPPr>
            <a:lvl1pPr marL="0" indent="0" algn="l" defTabSz="914400" rtl="0" eaLnBrk="1" latinLnBrk="0" hangingPunct="1">
              <a:buNone/>
              <a:defRPr sz="1200" kern="1200">
                <a:solidFill>
                  <a:schemeClr val="bg1"/>
                </a:solidFill>
                <a:effectLst>
                  <a:outerShdw blurRad="38100" dist="38100" dir="2700000" algn="tl">
                    <a:srgbClr val="000000">
                      <a:alpha val="43137"/>
                    </a:srgbClr>
                  </a:outerShdw>
                </a:effectLst>
                <a:latin typeface="Berlin Sans FB Demi"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fr-FR" sz="2000" dirty="0" smtClean="0"/>
              <a:t>Séquence – La matière :</a:t>
            </a:r>
          </a:p>
          <a:p>
            <a:pPr algn="ctr">
              <a:defRPr/>
            </a:pPr>
            <a:r>
              <a:rPr lang="fr-FR" sz="2000" dirty="0" smtClean="0"/>
              <a:t>Liquides et solides</a:t>
            </a:r>
            <a:endParaRPr lang="fr-FR" sz="2000" dirty="0"/>
          </a:p>
        </p:txBody>
      </p:sp>
      <p:pic>
        <p:nvPicPr>
          <p:cNvPr id="29" name="Image 2"/>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5526088" y="0"/>
            <a:ext cx="1236662"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29751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e 26"/>
          <p:cNvGrpSpPr>
            <a:grpSpLocks/>
          </p:cNvGrpSpPr>
          <p:nvPr/>
        </p:nvGrpSpPr>
        <p:grpSpPr bwMode="auto">
          <a:xfrm>
            <a:off x="44450" y="107950"/>
            <a:ext cx="6769100" cy="9598025"/>
            <a:chOff x="136525" y="920750"/>
            <a:chExt cx="6768752" cy="9598222"/>
          </a:xfrm>
        </p:grpSpPr>
        <p:sp>
          <p:nvSpPr>
            <p:cNvPr id="28" name="Rectangle à coins arrondis 13"/>
            <p:cNvSpPr/>
            <p:nvPr/>
          </p:nvSpPr>
          <p:spPr>
            <a:xfrm>
              <a:off x="136525" y="1065216"/>
              <a:ext cx="6768752" cy="9453756"/>
            </a:xfrm>
            <a:prstGeom prst="rect">
              <a:avLst/>
            </a:prstGeom>
            <a:solidFill>
              <a:schemeClr val="bg1"/>
            </a:solidFill>
            <a:ln>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9" name="Rectangle à coins arrondis 28"/>
            <p:cNvSpPr/>
            <p:nvPr/>
          </p:nvSpPr>
          <p:spPr>
            <a:xfrm>
              <a:off x="620688" y="920750"/>
              <a:ext cx="4752731" cy="287344"/>
            </a:xfrm>
            <a:prstGeom prst="roundRect">
              <a:avLst/>
            </a:prstGeom>
            <a:solidFill>
              <a:schemeClr val="bg1">
                <a:lumMod val="95000"/>
              </a:schemeClr>
            </a:solidFill>
            <a:ln w="190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fr-FR" sz="1400" dirty="0">
                  <a:solidFill>
                    <a:schemeClr val="tx1"/>
                  </a:solidFill>
                  <a:latin typeface="Showcard Gothic" pitchFamily="82" charset="0"/>
                </a:rPr>
                <a:t>Séance 1 : </a:t>
              </a:r>
              <a:r>
                <a:rPr lang="fr-FR" sz="1400" dirty="0" smtClean="0">
                  <a:solidFill>
                    <a:schemeClr val="tx1"/>
                  </a:solidFill>
                  <a:latin typeface="Showcard Gothic" pitchFamily="82" charset="0"/>
                </a:rPr>
                <a:t>Solide ou liquide ?</a:t>
              </a:r>
              <a:endParaRPr lang="fr-FR" sz="1400" dirty="0">
                <a:solidFill>
                  <a:schemeClr val="tx1"/>
                </a:solidFill>
                <a:latin typeface="Showcard Gothic" pitchFamily="82" charset="0"/>
              </a:endParaRPr>
            </a:p>
          </p:txBody>
        </p:sp>
      </p:grpSp>
      <p:sp>
        <p:nvSpPr>
          <p:cNvPr id="3076" name="ZoneTexte 30"/>
          <p:cNvSpPr txBox="1">
            <a:spLocks noChangeArrowheads="1"/>
          </p:cNvSpPr>
          <p:nvPr/>
        </p:nvSpPr>
        <p:spPr bwMode="auto">
          <a:xfrm>
            <a:off x="239713" y="415925"/>
            <a:ext cx="6284912"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endParaRPr lang="fr-FR" sz="1200" b="1" dirty="0" smtClean="0"/>
          </a:p>
          <a:p>
            <a:pPr algn="just" eaLnBrk="1" hangingPunct="1"/>
            <a:r>
              <a:rPr lang="fr-FR" sz="1200" b="1" dirty="0" smtClean="0"/>
              <a:t>Notions visées</a:t>
            </a:r>
            <a:r>
              <a:rPr lang="fr-FR" sz="1200" dirty="0"/>
              <a:t> : </a:t>
            </a:r>
            <a:endParaRPr lang="fr-FR" sz="1200" dirty="0" smtClean="0"/>
          </a:p>
          <a:p>
            <a:pPr marL="171450" indent="-171450" algn="just" eaLnBrk="1" hangingPunct="1">
              <a:buFontTx/>
              <a:buChar char="-"/>
            </a:pPr>
            <a:r>
              <a:rPr lang="fr-FR" sz="1200" dirty="0" smtClean="0"/>
              <a:t>Je connais quelques critères définissant les solides : ferme, dur, difficile à casser.</a:t>
            </a:r>
          </a:p>
          <a:p>
            <a:pPr marL="171450" indent="-171450" algn="just" eaLnBrk="1" hangingPunct="1">
              <a:buFontTx/>
              <a:buChar char="-"/>
            </a:pPr>
            <a:r>
              <a:rPr lang="fr-FR" sz="1200" dirty="0" smtClean="0"/>
              <a:t>Je connais quelques critères définissant les liquides : écoulement facile.</a:t>
            </a:r>
            <a:endParaRPr lang="fr-FR" sz="1200" dirty="0"/>
          </a:p>
          <a:p>
            <a:pPr algn="just" eaLnBrk="1" hangingPunct="1"/>
            <a:endParaRPr lang="fr-FR" sz="1200" dirty="0"/>
          </a:p>
          <a:p>
            <a:pPr algn="just" eaLnBrk="1" hangingPunct="1"/>
            <a:r>
              <a:rPr lang="fr-FR" sz="1200" dirty="0"/>
              <a:t> </a:t>
            </a:r>
          </a:p>
          <a:p>
            <a:pPr algn="just" eaLnBrk="1" hangingPunct="1"/>
            <a:r>
              <a:rPr lang="fr-FR" sz="1200" dirty="0"/>
              <a:t> </a:t>
            </a:r>
          </a:p>
          <a:p>
            <a:pPr algn="just" eaLnBrk="1" hangingPunct="1"/>
            <a:endParaRPr lang="fr-FR" sz="1200" dirty="0"/>
          </a:p>
          <a:p>
            <a:pPr algn="just" eaLnBrk="1" hangingPunct="1"/>
            <a:endParaRPr lang="fr-FR" sz="1200" dirty="0"/>
          </a:p>
          <a:p>
            <a:pPr algn="just" eaLnBrk="1" hangingPunct="1"/>
            <a:endParaRPr lang="fr-FR" sz="1200" dirty="0"/>
          </a:p>
          <a:p>
            <a:pPr algn="just" eaLnBrk="1" hangingPunct="1"/>
            <a:endParaRPr lang="fr-FR" sz="1200" dirty="0"/>
          </a:p>
          <a:p>
            <a:pPr algn="just" eaLnBrk="1" hangingPunct="1"/>
            <a:endParaRPr lang="fr-FR" sz="1200" dirty="0"/>
          </a:p>
          <a:p>
            <a:pPr algn="just" eaLnBrk="1" hangingPunct="1"/>
            <a:endParaRPr lang="fr-FR" sz="1200" dirty="0"/>
          </a:p>
          <a:p>
            <a:pPr algn="just" eaLnBrk="1" hangingPunct="1"/>
            <a:endParaRPr lang="fr-FR" sz="1200" dirty="0"/>
          </a:p>
          <a:p>
            <a:pPr algn="just" eaLnBrk="1" hangingPunct="1"/>
            <a:endParaRPr lang="fr-FR" sz="1200" dirty="0"/>
          </a:p>
          <a:p>
            <a:pPr algn="just" eaLnBrk="1" hangingPunct="1"/>
            <a:endParaRPr lang="fr-FR" sz="1200" dirty="0"/>
          </a:p>
          <a:p>
            <a:pPr algn="just" eaLnBrk="1" hangingPunct="1"/>
            <a:endParaRPr lang="fr-FR" sz="1200" dirty="0"/>
          </a:p>
          <a:p>
            <a:pPr algn="just" eaLnBrk="1" hangingPunct="1"/>
            <a:endParaRPr lang="fr-FR" sz="1200" dirty="0"/>
          </a:p>
          <a:p>
            <a:pPr algn="just" eaLnBrk="1" hangingPunct="1"/>
            <a:endParaRPr lang="fr-FR" sz="1200" b="1" dirty="0"/>
          </a:p>
          <a:p>
            <a:pPr algn="just" eaLnBrk="1" hangingPunct="1"/>
            <a:endParaRPr lang="fr-FR" sz="1200" b="1" dirty="0"/>
          </a:p>
          <a:p>
            <a:pPr algn="just" eaLnBrk="1" hangingPunct="1"/>
            <a:endParaRPr lang="fr-FR" sz="1200" b="1" dirty="0"/>
          </a:p>
          <a:p>
            <a:pPr algn="just" eaLnBrk="1" hangingPunct="1"/>
            <a:endParaRPr lang="fr-FR" sz="1200" b="1" dirty="0"/>
          </a:p>
          <a:p>
            <a:pPr algn="just" eaLnBrk="1" hangingPunct="1"/>
            <a:endParaRPr lang="fr-FR" sz="1200" b="1" dirty="0"/>
          </a:p>
          <a:p>
            <a:pPr algn="just" eaLnBrk="1" hangingPunct="1"/>
            <a:endParaRPr lang="fr-FR" sz="1200" b="1" dirty="0"/>
          </a:p>
          <a:p>
            <a:pPr algn="just" eaLnBrk="1" hangingPunct="1"/>
            <a:endParaRPr lang="fr-FR" sz="1200" b="1" dirty="0"/>
          </a:p>
          <a:p>
            <a:pPr algn="just" eaLnBrk="1" hangingPunct="1"/>
            <a:endParaRPr lang="fr-FR" sz="1200" b="1" dirty="0"/>
          </a:p>
          <a:p>
            <a:pPr algn="just" eaLnBrk="1" hangingPunct="1"/>
            <a:endParaRPr lang="fr-FR" sz="1200" b="1" dirty="0"/>
          </a:p>
          <a:p>
            <a:pPr algn="just" eaLnBrk="1" hangingPunct="1"/>
            <a:endParaRPr lang="fr-FR" sz="1200" dirty="0"/>
          </a:p>
        </p:txBody>
      </p:sp>
      <p:grpSp>
        <p:nvGrpSpPr>
          <p:cNvPr id="3077" name="Groupe 31"/>
          <p:cNvGrpSpPr>
            <a:grpSpLocks/>
          </p:cNvGrpSpPr>
          <p:nvPr/>
        </p:nvGrpSpPr>
        <p:grpSpPr bwMode="auto">
          <a:xfrm>
            <a:off x="239713" y="1420547"/>
            <a:ext cx="6429374" cy="4154984"/>
            <a:chOff x="239142" y="4784601"/>
            <a:chExt cx="6431404" cy="4166619"/>
          </a:xfrm>
        </p:grpSpPr>
        <p:sp>
          <p:nvSpPr>
            <p:cNvPr id="33" name="Flèche droite 32"/>
            <p:cNvSpPr/>
            <p:nvPr/>
          </p:nvSpPr>
          <p:spPr>
            <a:xfrm>
              <a:off x="239142" y="4859422"/>
              <a:ext cx="190560" cy="143275"/>
            </a:xfrm>
            <a:prstGeom prst="rightArrow">
              <a:avLst/>
            </a:prstGeom>
            <a:solidFill>
              <a:srgbClr val="00CC00"/>
            </a:solidFill>
            <a:ln w="12700">
              <a:solidFill>
                <a:schemeClr val="accent3">
                  <a:lumMod val="50000"/>
                </a:schemeClr>
              </a:solidFill>
              <a:prstDash val="sysDash"/>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3089" name="ZoneTexte 33"/>
            <p:cNvSpPr txBox="1">
              <a:spLocks noChangeArrowheads="1"/>
            </p:cNvSpPr>
            <p:nvPr/>
          </p:nvSpPr>
          <p:spPr bwMode="auto">
            <a:xfrm>
              <a:off x="455166" y="4784601"/>
              <a:ext cx="6215380" cy="4166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b="1" u="sng" dirty="0">
                  <a:latin typeface="Pere Castor" pitchFamily="2" charset="0"/>
                </a:rPr>
                <a:t>Étape 1 : </a:t>
              </a:r>
              <a:r>
                <a:rPr lang="fr-FR" b="1" u="sng" dirty="0" smtClean="0">
                  <a:latin typeface="Pere Castor" pitchFamily="2" charset="0"/>
                </a:rPr>
                <a:t>Prise de représentations individuelle - 10 minutes</a:t>
              </a:r>
            </a:p>
            <a:p>
              <a:pPr marL="171450" indent="-171450" algn="just">
                <a:buFont typeface="Wingdings" pitchFamily="2" charset="2"/>
                <a:buChar char="ü"/>
                <a:defRPr/>
              </a:pPr>
              <a:r>
                <a:rPr lang="fr-FR" sz="1200" b="1" dirty="0" smtClean="0">
                  <a:cs typeface="Arial" pitchFamily="34" charset="0"/>
                </a:rPr>
                <a:t>Question</a:t>
              </a:r>
              <a:r>
                <a:rPr lang="fr-FR" sz="1200" b="1" dirty="0">
                  <a:cs typeface="Arial" pitchFamily="34" charset="0"/>
                </a:rPr>
                <a:t> :</a:t>
              </a:r>
              <a:r>
                <a:rPr lang="fr-FR" sz="1200" dirty="0">
                  <a:cs typeface="Arial" pitchFamily="34" charset="0"/>
                </a:rPr>
                <a:t> </a:t>
              </a:r>
              <a:r>
                <a:rPr lang="fr-FR" sz="1200" dirty="0" smtClean="0">
                  <a:cs typeface="Arial" pitchFamily="34" charset="0"/>
                </a:rPr>
                <a:t>« D’après vous, qu’est-ce qu’un liquide ? Un solide ? Quelle est la différence entre un liquide et un solide ? »</a:t>
              </a:r>
            </a:p>
            <a:p>
              <a:pPr marL="171450" indent="-171450" algn="just">
                <a:buFont typeface="Wingdings" pitchFamily="2" charset="2"/>
                <a:buChar char="ü"/>
                <a:defRPr/>
              </a:pPr>
              <a:r>
                <a:rPr lang="fr-FR" sz="1200" dirty="0" smtClean="0">
                  <a:latin typeface="+mj-lt"/>
                  <a:cs typeface="Arial" pitchFamily="34" charset="0"/>
                </a:rPr>
                <a:t>Sur leur fiche de représentation, les élèves écrivent et dessinent leurs idées.</a:t>
              </a:r>
            </a:p>
            <a:p>
              <a:pPr marL="171450" indent="-171450" algn="just">
                <a:buFont typeface="Wingdings" pitchFamily="2" charset="2"/>
                <a:buChar char="ü"/>
                <a:defRPr/>
              </a:pPr>
              <a:r>
                <a:rPr lang="fr-FR" sz="1200" b="1" dirty="0" smtClean="0">
                  <a:latin typeface="+mj-lt"/>
                  <a:cs typeface="Arial" pitchFamily="34" charset="0"/>
                </a:rPr>
                <a:t>Mise en commun </a:t>
              </a:r>
              <a:r>
                <a:rPr lang="fr-FR" sz="1200" dirty="0" smtClean="0">
                  <a:latin typeface="+mj-lt"/>
                  <a:cs typeface="Arial" pitchFamily="34" charset="0"/>
                </a:rPr>
                <a:t>des idées et propositions des élèves de la classe.</a:t>
              </a:r>
            </a:p>
            <a:p>
              <a:pPr marL="171450" indent="-171450" algn="just">
                <a:buFont typeface="Wingdings" pitchFamily="2" charset="2"/>
                <a:buChar char="ü"/>
                <a:defRPr/>
              </a:pPr>
              <a:endParaRPr lang="fr-FR" sz="1200" b="1" dirty="0">
                <a:latin typeface="+mj-lt"/>
                <a:cs typeface="Arial" pitchFamily="34" charset="0"/>
              </a:endParaRPr>
            </a:p>
            <a:p>
              <a:pPr eaLnBrk="1" hangingPunct="1"/>
              <a:r>
                <a:rPr lang="fr-FR" b="1" u="sng" dirty="0">
                  <a:latin typeface="Pere Castor" pitchFamily="2" charset="0"/>
                </a:rPr>
                <a:t>Étape </a:t>
              </a:r>
              <a:r>
                <a:rPr lang="fr-FR" b="1" u="sng" dirty="0" smtClean="0">
                  <a:latin typeface="Pere Castor" pitchFamily="2" charset="0"/>
                </a:rPr>
                <a:t>2 </a:t>
              </a:r>
              <a:r>
                <a:rPr lang="fr-FR" b="1" u="sng" dirty="0">
                  <a:latin typeface="Pere Castor" pitchFamily="2" charset="0"/>
                </a:rPr>
                <a:t>: </a:t>
              </a:r>
              <a:r>
                <a:rPr lang="fr-FR" b="1" u="sng" dirty="0" smtClean="0">
                  <a:latin typeface="Pere Castor" pitchFamily="2" charset="0"/>
                </a:rPr>
                <a:t>Recherche en groupes </a:t>
              </a:r>
              <a:r>
                <a:rPr lang="fr-FR" b="1" u="sng" dirty="0">
                  <a:latin typeface="Pere Castor" pitchFamily="2" charset="0"/>
                </a:rPr>
                <a:t>- </a:t>
              </a:r>
              <a:r>
                <a:rPr lang="fr-FR" b="1" u="sng" dirty="0" smtClean="0">
                  <a:latin typeface="Pere Castor" pitchFamily="2" charset="0"/>
                </a:rPr>
                <a:t>20 </a:t>
              </a:r>
              <a:r>
                <a:rPr lang="fr-FR" b="1" u="sng" dirty="0">
                  <a:latin typeface="Pere Castor" pitchFamily="2" charset="0"/>
                </a:rPr>
                <a:t>minutes</a:t>
              </a:r>
            </a:p>
            <a:p>
              <a:pPr marL="171450" indent="-171450" algn="just">
                <a:buFont typeface="Wingdings" pitchFamily="2" charset="2"/>
                <a:buChar char="ü"/>
                <a:defRPr/>
              </a:pPr>
              <a:r>
                <a:rPr lang="fr-FR" sz="1200" dirty="0" smtClean="0">
                  <a:cs typeface="Arial" pitchFamily="34" charset="0"/>
                </a:rPr>
                <a:t>L’enseignant remet un paquet d’images représentant des solides et des liquides et deux barquettes.</a:t>
              </a:r>
            </a:p>
            <a:p>
              <a:pPr marL="171450" indent="-171450" algn="just">
                <a:buFont typeface="Wingdings" pitchFamily="2" charset="2"/>
                <a:buChar char="ü"/>
                <a:defRPr/>
              </a:pPr>
              <a:r>
                <a:rPr lang="fr-FR" sz="1200" b="1" dirty="0" smtClean="0">
                  <a:cs typeface="Arial" pitchFamily="34" charset="0"/>
                </a:rPr>
                <a:t>Consigne : </a:t>
              </a:r>
              <a:r>
                <a:rPr lang="fr-FR" sz="1200" dirty="0" smtClean="0">
                  <a:cs typeface="Arial" pitchFamily="34" charset="0"/>
                </a:rPr>
                <a:t>« Vous allez classer ces images dans les deux barquettes : d’un côté les solides, de l’autre les liquides. » </a:t>
              </a:r>
            </a:p>
            <a:p>
              <a:pPr marL="171450" indent="-171450" algn="just">
                <a:buFont typeface="Wingdings" pitchFamily="2" charset="2"/>
                <a:buChar char="ü"/>
                <a:defRPr/>
              </a:pPr>
              <a:r>
                <a:rPr lang="fr-FR" sz="1200" b="1" dirty="0" smtClean="0">
                  <a:cs typeface="Arial" pitchFamily="34" charset="0"/>
                </a:rPr>
                <a:t>Mise </a:t>
              </a:r>
              <a:r>
                <a:rPr lang="fr-FR" sz="1200" b="1" dirty="0">
                  <a:cs typeface="Arial" pitchFamily="34" charset="0"/>
                </a:rPr>
                <a:t>en commun </a:t>
              </a:r>
              <a:r>
                <a:rPr lang="fr-FR" sz="1200" dirty="0" smtClean="0">
                  <a:cs typeface="Arial" pitchFamily="34" charset="0"/>
                </a:rPr>
                <a:t>: les groupes décrivent leur tri et les raisons de leur choix.</a:t>
              </a:r>
            </a:p>
            <a:p>
              <a:pPr marL="171450" indent="-171450" algn="just">
                <a:buFont typeface="Wingdings" pitchFamily="2" charset="2"/>
                <a:buChar char="ü"/>
                <a:defRPr/>
              </a:pPr>
              <a:endParaRPr lang="fr-FR" sz="1200" dirty="0">
                <a:cs typeface="Arial" pitchFamily="34" charset="0"/>
              </a:endParaRPr>
            </a:p>
            <a:p>
              <a:pPr eaLnBrk="1" hangingPunct="1"/>
              <a:r>
                <a:rPr lang="fr-FR" b="1" u="sng" dirty="0">
                  <a:latin typeface="Pere Castor" pitchFamily="2" charset="0"/>
                </a:rPr>
                <a:t>Étape </a:t>
              </a:r>
              <a:r>
                <a:rPr lang="fr-FR" b="1" u="sng" dirty="0" smtClean="0">
                  <a:latin typeface="Pere Castor" pitchFamily="2" charset="0"/>
                </a:rPr>
                <a:t>3 </a:t>
              </a:r>
              <a:r>
                <a:rPr lang="fr-FR" b="1" u="sng" dirty="0">
                  <a:latin typeface="Pere Castor" pitchFamily="2" charset="0"/>
                </a:rPr>
                <a:t>: </a:t>
              </a:r>
              <a:r>
                <a:rPr lang="fr-FR" b="1" u="sng" dirty="0" smtClean="0">
                  <a:latin typeface="Pere Castor" pitchFamily="2" charset="0"/>
                </a:rPr>
                <a:t>Synthèse et trace écrite - </a:t>
              </a:r>
              <a:r>
                <a:rPr lang="fr-FR" b="1" u="sng" dirty="0">
                  <a:latin typeface="Pere Castor" pitchFamily="2" charset="0"/>
                </a:rPr>
                <a:t>20 minutes</a:t>
              </a:r>
            </a:p>
            <a:p>
              <a:pPr marL="171450" indent="-171450" algn="just">
                <a:buFont typeface="Wingdings" pitchFamily="2" charset="2"/>
                <a:buChar char="ü"/>
                <a:defRPr/>
              </a:pPr>
              <a:r>
                <a:rPr lang="fr-FR" sz="1200" dirty="0" smtClean="0">
                  <a:cs typeface="Arial" pitchFamily="34" charset="0"/>
                </a:rPr>
                <a:t>Au tableau ou sur une affiche, l’enseignant liste avec les élèves les caractéristiques des solides et des liquides. (</a:t>
              </a:r>
              <a:r>
                <a:rPr lang="fr-FR" sz="1200" b="1" i="1" dirty="0" smtClean="0">
                  <a:cs typeface="Arial" pitchFamily="34" charset="0"/>
                </a:rPr>
                <a:t>solides</a:t>
              </a:r>
              <a:r>
                <a:rPr lang="fr-FR" sz="1200" dirty="0" smtClean="0">
                  <a:cs typeface="Arial" pitchFamily="34" charset="0"/>
                </a:rPr>
                <a:t> : durs, résistants, difficilement ou non déformable, difficile à casser – </a:t>
              </a:r>
              <a:r>
                <a:rPr lang="fr-FR" sz="1200" b="1" i="1" dirty="0" smtClean="0">
                  <a:cs typeface="Arial" pitchFamily="34" charset="0"/>
                </a:rPr>
                <a:t>liquides</a:t>
              </a:r>
              <a:r>
                <a:rPr lang="fr-FR" sz="1200" dirty="0" smtClean="0">
                  <a:cs typeface="Arial" pitchFamily="34" charset="0"/>
                </a:rPr>
                <a:t> : mous, qui coulent, qui bougent, se répandent, mouillent)</a:t>
              </a:r>
              <a:endParaRPr lang="fr-FR" sz="1200" dirty="0">
                <a:cs typeface="Arial" pitchFamily="34" charset="0"/>
              </a:endParaRPr>
            </a:p>
            <a:p>
              <a:pPr marL="171450" indent="-171450" algn="just">
                <a:buFont typeface="Wingdings" pitchFamily="2" charset="2"/>
                <a:buChar char="ü"/>
                <a:defRPr/>
              </a:pPr>
              <a:r>
                <a:rPr lang="fr-FR" sz="1200" dirty="0" smtClean="0">
                  <a:cs typeface="Arial" pitchFamily="34" charset="0"/>
                </a:rPr>
                <a:t>Pour terminer la séance, les élèves notent dans leur cahier la trace écrite suivante :</a:t>
              </a:r>
            </a:p>
            <a:p>
              <a:pPr algn="just">
                <a:defRPr/>
              </a:pPr>
              <a:endParaRPr lang="fr-FR" sz="1200" dirty="0">
                <a:cs typeface="Arial" pitchFamily="34" charset="0"/>
              </a:endParaRPr>
            </a:p>
            <a:p>
              <a:pPr marL="171450" indent="-171450" algn="just">
                <a:buFont typeface="Wingdings" pitchFamily="2" charset="2"/>
                <a:buChar char="ü"/>
                <a:defRPr/>
              </a:pPr>
              <a:endParaRPr lang="fr-FR" b="1" dirty="0">
                <a:latin typeface="+mj-lt"/>
              </a:endParaRPr>
            </a:p>
          </p:txBody>
        </p:sp>
      </p:grpSp>
      <p:pic>
        <p:nvPicPr>
          <p:cNvPr id="21" name="Picture 2" descr="C:\Users\Gaëlle\AppData\Local\Microsoft\Windows\Temporary Internet Files\Content.IE5\WW6Y88EO\MC900431608[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4231" y="3175"/>
            <a:ext cx="500088"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Flèche droite 21"/>
          <p:cNvSpPr/>
          <p:nvPr/>
        </p:nvSpPr>
        <p:spPr bwMode="auto">
          <a:xfrm>
            <a:off x="239713" y="2706586"/>
            <a:ext cx="190500" cy="142875"/>
          </a:xfrm>
          <a:prstGeom prst="rightArrow">
            <a:avLst/>
          </a:prstGeom>
          <a:solidFill>
            <a:srgbClr val="00CC00"/>
          </a:solidFill>
          <a:ln w="12700">
            <a:solidFill>
              <a:schemeClr val="accent3">
                <a:lumMod val="50000"/>
              </a:schemeClr>
            </a:solidFill>
            <a:prstDash val="sysDash"/>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3" name="Flèche droite 22"/>
          <p:cNvSpPr/>
          <p:nvPr/>
        </p:nvSpPr>
        <p:spPr bwMode="auto">
          <a:xfrm>
            <a:off x="239713" y="4088904"/>
            <a:ext cx="190500" cy="142875"/>
          </a:xfrm>
          <a:prstGeom prst="rightArrow">
            <a:avLst/>
          </a:prstGeom>
          <a:solidFill>
            <a:srgbClr val="00CC00"/>
          </a:solidFill>
          <a:ln w="12700">
            <a:solidFill>
              <a:schemeClr val="accent3">
                <a:lumMod val="50000"/>
              </a:schemeClr>
            </a:solidFill>
            <a:prstDash val="sysDash"/>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nvGrpSpPr>
          <p:cNvPr id="3" name="Groupe 2"/>
          <p:cNvGrpSpPr/>
          <p:nvPr/>
        </p:nvGrpSpPr>
        <p:grpSpPr>
          <a:xfrm>
            <a:off x="357188" y="5396696"/>
            <a:ext cx="6291262" cy="924456"/>
            <a:chOff x="357188" y="5108664"/>
            <a:chExt cx="6291262" cy="924456"/>
          </a:xfrm>
        </p:grpSpPr>
        <p:sp>
          <p:nvSpPr>
            <p:cNvPr id="24" name="Carré corné 23"/>
            <p:cNvSpPr/>
            <p:nvPr/>
          </p:nvSpPr>
          <p:spPr>
            <a:xfrm>
              <a:off x="357188" y="5108664"/>
              <a:ext cx="6291262" cy="924456"/>
            </a:xfrm>
            <a:prstGeom prst="foldedCorner">
              <a:avLst/>
            </a:prstGeom>
            <a:solidFill>
              <a:schemeClr val="bg1">
                <a:lumMod val="95000"/>
              </a:schemeClr>
            </a:solidFill>
            <a:ln w="12700">
              <a:solidFill>
                <a:schemeClr val="bg1">
                  <a:lumMod val="5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endParaRPr lang="fr-FR" sz="1200" dirty="0">
                <a:solidFill>
                  <a:schemeClr val="tx1"/>
                </a:solidFill>
              </a:endParaRPr>
            </a:p>
          </p:txBody>
        </p:sp>
        <p:sp>
          <p:nvSpPr>
            <p:cNvPr id="2" name="ZoneTexte 1"/>
            <p:cNvSpPr txBox="1"/>
            <p:nvPr/>
          </p:nvSpPr>
          <p:spPr>
            <a:xfrm>
              <a:off x="357188" y="5108664"/>
              <a:ext cx="6291262" cy="861774"/>
            </a:xfrm>
            <a:prstGeom prst="rect">
              <a:avLst/>
            </a:prstGeom>
            <a:noFill/>
          </p:spPr>
          <p:txBody>
            <a:bodyPr wrap="square" rtlCol="0">
              <a:spAutoFit/>
            </a:bodyPr>
            <a:lstStyle/>
            <a:p>
              <a:pPr algn="ctr">
                <a:defRPr/>
              </a:pPr>
              <a:r>
                <a:rPr lang="fr-FR" sz="1600" b="1" u="sng" dirty="0">
                  <a:latin typeface="Cursive standard" pitchFamily="2" charset="0"/>
                </a:rPr>
                <a:t>Solides et liquides</a:t>
              </a:r>
            </a:p>
            <a:p>
              <a:pPr algn="just">
                <a:defRPr/>
              </a:pPr>
              <a:endParaRPr lang="fr-FR" sz="200" b="1" u="sng" dirty="0">
                <a:latin typeface="Cursive standard" pitchFamily="2" charset="0"/>
              </a:endParaRPr>
            </a:p>
            <a:p>
              <a:pPr algn="just">
                <a:defRPr/>
              </a:pPr>
              <a:r>
                <a:rPr lang="fr-FR" sz="1600" dirty="0">
                  <a:latin typeface="Cursive standard" pitchFamily="2" charset="0"/>
                </a:rPr>
                <a:t>Un solide est un objet qui est résistant, qui ne se casse pas facilement.</a:t>
              </a:r>
            </a:p>
            <a:p>
              <a:pPr algn="just">
                <a:defRPr/>
              </a:pPr>
              <a:r>
                <a:rPr lang="fr-FR" sz="1600" dirty="0">
                  <a:latin typeface="Cursive standard" pitchFamily="2" charset="0"/>
                </a:rPr>
                <a:t>Un liquide est un objet qui coule et s’écoule</a:t>
              </a:r>
              <a:r>
                <a:rPr lang="fr-FR" sz="1600" dirty="0" smtClean="0">
                  <a:latin typeface="Cursive standard" pitchFamily="2" charset="0"/>
                </a:rPr>
                <a:t>.</a:t>
              </a:r>
              <a:endParaRPr lang="fr-FR" sz="1600" dirty="0"/>
            </a:p>
          </p:txBody>
        </p:sp>
      </p:grpSp>
      <p:grpSp>
        <p:nvGrpSpPr>
          <p:cNvPr id="5" name="Groupe 4"/>
          <p:cNvGrpSpPr/>
          <p:nvPr/>
        </p:nvGrpSpPr>
        <p:grpSpPr>
          <a:xfrm>
            <a:off x="1668677" y="6393160"/>
            <a:ext cx="3128475" cy="3241213"/>
            <a:chOff x="404664" y="6465168"/>
            <a:chExt cx="3128475" cy="3241213"/>
          </a:xfrm>
        </p:grpSpPr>
        <p:pic>
          <p:nvPicPr>
            <p:cNvPr id="7172" name="Picture 4" descr="http://www.anglais5minutes.fr/wp-content/uploads/2012/05/post-it.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571" t="9231" r="17138" b="14297"/>
            <a:stretch/>
          </p:blipFill>
          <p:spPr bwMode="auto">
            <a:xfrm>
              <a:off x="404664" y="6465168"/>
              <a:ext cx="3128475" cy="3241213"/>
            </a:xfrm>
            <a:prstGeom prst="rect">
              <a:avLst/>
            </a:prstGeom>
            <a:noFill/>
            <a:extLst>
              <a:ext uri="{909E8E84-426E-40DD-AFC4-6F175D3DCCD1}">
                <a14:hiddenFill xmlns:a14="http://schemas.microsoft.com/office/drawing/2010/main">
                  <a:solidFill>
                    <a:srgbClr val="FFFFFF"/>
                  </a:solidFill>
                </a14:hiddenFill>
              </a:ext>
            </a:extLst>
          </p:spPr>
        </p:pic>
        <p:pic>
          <p:nvPicPr>
            <p:cNvPr id="30" name="Image 29" descr="feuille_gros_carreaux.php (Objet application/pdf) - Mozilla Firefox"/>
            <p:cNvPicPr>
              <a:picLocks noChangeAspect="1"/>
            </p:cNvPicPr>
            <p:nvPr/>
          </p:nvPicPr>
          <p:blipFill rotWithShape="1">
            <a:blip r:embed="rId4">
              <a:grayscl/>
              <a:extLst>
                <a:ext uri="{28A0092B-C50C-407E-A947-70E740481C1C}">
                  <a14:useLocalDpi xmlns:a14="http://schemas.microsoft.com/office/drawing/2010/main" val="0"/>
                </a:ext>
              </a:extLst>
            </a:blip>
            <a:srcRect l="36897" t="40607" r="26589" b="7363"/>
            <a:stretch/>
          </p:blipFill>
          <p:spPr>
            <a:xfrm rot="21415647">
              <a:off x="738021" y="7187846"/>
              <a:ext cx="2504149" cy="2164093"/>
            </a:xfrm>
            <a:prstGeom prst="rect">
              <a:avLst/>
            </a:prstGeom>
          </p:spPr>
        </p:pic>
        <p:sp>
          <p:nvSpPr>
            <p:cNvPr id="4" name="ZoneTexte 3"/>
            <p:cNvSpPr txBox="1"/>
            <p:nvPr/>
          </p:nvSpPr>
          <p:spPr>
            <a:xfrm rot="21378263">
              <a:off x="576222" y="6896861"/>
              <a:ext cx="2232248" cy="276999"/>
            </a:xfrm>
            <a:prstGeom prst="rect">
              <a:avLst/>
            </a:prstGeom>
            <a:noFill/>
          </p:spPr>
          <p:txBody>
            <a:bodyPr wrap="square" rtlCol="0">
              <a:spAutoFit/>
            </a:bodyPr>
            <a:lstStyle/>
            <a:p>
              <a:r>
                <a:rPr lang="fr-FR" sz="1200" b="1" i="1" u="sng" dirty="0" smtClean="0"/>
                <a:t>Observations sur la séance :</a:t>
              </a:r>
              <a:endParaRPr lang="fr-FR" sz="1200" b="1" i="1" u="sng" dirty="0"/>
            </a:p>
          </p:txBody>
        </p:sp>
      </p:grpSp>
    </p:spTree>
    <p:extLst>
      <p:ext uri="{BB962C8B-B14F-4D97-AF65-F5344CB8AC3E}">
        <p14:creationId xmlns:p14="http://schemas.microsoft.com/office/powerpoint/2010/main" val="430064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e 26"/>
          <p:cNvGrpSpPr>
            <a:grpSpLocks/>
          </p:cNvGrpSpPr>
          <p:nvPr/>
        </p:nvGrpSpPr>
        <p:grpSpPr bwMode="auto">
          <a:xfrm>
            <a:off x="44450" y="107950"/>
            <a:ext cx="6769100" cy="9598025"/>
            <a:chOff x="136525" y="920750"/>
            <a:chExt cx="6768752" cy="9598222"/>
          </a:xfrm>
        </p:grpSpPr>
        <p:sp>
          <p:nvSpPr>
            <p:cNvPr id="28" name="Rectangle à coins arrondis 13"/>
            <p:cNvSpPr/>
            <p:nvPr/>
          </p:nvSpPr>
          <p:spPr>
            <a:xfrm>
              <a:off x="136525" y="1065216"/>
              <a:ext cx="6768752" cy="9453756"/>
            </a:xfrm>
            <a:prstGeom prst="rect">
              <a:avLst/>
            </a:prstGeom>
            <a:solidFill>
              <a:schemeClr val="bg1"/>
            </a:solidFill>
            <a:ln>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9" name="Rectangle à coins arrondis 28"/>
            <p:cNvSpPr/>
            <p:nvPr/>
          </p:nvSpPr>
          <p:spPr>
            <a:xfrm>
              <a:off x="620688" y="920750"/>
              <a:ext cx="4752731" cy="287344"/>
            </a:xfrm>
            <a:prstGeom prst="roundRect">
              <a:avLst/>
            </a:prstGeom>
            <a:solidFill>
              <a:schemeClr val="bg1">
                <a:lumMod val="95000"/>
              </a:schemeClr>
            </a:solidFill>
            <a:ln w="190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fr-FR" sz="1400" dirty="0">
                  <a:solidFill>
                    <a:schemeClr val="tx1"/>
                  </a:solidFill>
                  <a:latin typeface="Showcard Gothic" pitchFamily="82" charset="0"/>
                </a:rPr>
                <a:t>Séance </a:t>
              </a:r>
              <a:r>
                <a:rPr lang="fr-FR" sz="1400" dirty="0" smtClean="0">
                  <a:solidFill>
                    <a:schemeClr val="tx1"/>
                  </a:solidFill>
                  <a:latin typeface="Showcard Gothic" pitchFamily="82" charset="0"/>
                </a:rPr>
                <a:t>2 </a:t>
              </a:r>
              <a:r>
                <a:rPr lang="fr-FR" sz="1400" dirty="0">
                  <a:solidFill>
                    <a:schemeClr val="tx1"/>
                  </a:solidFill>
                  <a:latin typeface="Showcard Gothic" pitchFamily="82" charset="0"/>
                </a:rPr>
                <a:t>: </a:t>
              </a:r>
              <a:r>
                <a:rPr lang="fr-FR" sz="1400" dirty="0" smtClean="0">
                  <a:solidFill>
                    <a:schemeClr val="tx1"/>
                  </a:solidFill>
                  <a:latin typeface="Showcard Gothic" pitchFamily="82" charset="0"/>
                </a:rPr>
                <a:t>Des solides pas solides</a:t>
              </a:r>
              <a:endParaRPr lang="fr-FR" sz="1400" dirty="0">
                <a:solidFill>
                  <a:schemeClr val="tx1"/>
                </a:solidFill>
                <a:latin typeface="Showcard Gothic" pitchFamily="82" charset="0"/>
              </a:endParaRPr>
            </a:p>
          </p:txBody>
        </p:sp>
      </p:grpSp>
      <p:sp>
        <p:nvSpPr>
          <p:cNvPr id="3076" name="ZoneTexte 30"/>
          <p:cNvSpPr txBox="1">
            <a:spLocks noChangeArrowheads="1"/>
          </p:cNvSpPr>
          <p:nvPr/>
        </p:nvSpPr>
        <p:spPr bwMode="auto">
          <a:xfrm>
            <a:off x="239713" y="415925"/>
            <a:ext cx="6284912" cy="544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endParaRPr lang="fr-FR" sz="1200" b="1" dirty="0" smtClean="0"/>
          </a:p>
          <a:p>
            <a:pPr algn="just" eaLnBrk="1" hangingPunct="1"/>
            <a:r>
              <a:rPr lang="fr-FR" sz="1200" b="1" dirty="0" smtClean="0"/>
              <a:t>Notions visées</a:t>
            </a:r>
            <a:r>
              <a:rPr lang="fr-FR" sz="1200" dirty="0"/>
              <a:t> : </a:t>
            </a:r>
            <a:endParaRPr lang="fr-FR" sz="1200" dirty="0" smtClean="0"/>
          </a:p>
          <a:p>
            <a:pPr marL="171450" indent="-171450" algn="just" eaLnBrk="1" hangingPunct="1">
              <a:buFontTx/>
              <a:buChar char="-"/>
            </a:pPr>
            <a:r>
              <a:rPr lang="fr-FR" sz="1200" dirty="0" smtClean="0"/>
              <a:t>Je sais que tous les solides ne sont pas indéformables.</a:t>
            </a:r>
          </a:p>
          <a:p>
            <a:pPr marL="171450" indent="-171450" algn="just" eaLnBrk="1" hangingPunct="1">
              <a:buFontTx/>
              <a:buChar char="-"/>
            </a:pPr>
            <a:r>
              <a:rPr lang="fr-FR" sz="1200" dirty="0" smtClean="0"/>
              <a:t>Je sais qu’un liquide ne peut pas être saisi comme un solide, il faut un contenant pour le déplacer et le conserver.</a:t>
            </a:r>
            <a:endParaRPr lang="fr-FR" sz="1200" dirty="0"/>
          </a:p>
          <a:p>
            <a:pPr algn="just" eaLnBrk="1" hangingPunct="1"/>
            <a:endParaRPr lang="fr-FR" sz="1200" dirty="0"/>
          </a:p>
          <a:p>
            <a:pPr algn="just" eaLnBrk="1" hangingPunct="1"/>
            <a:r>
              <a:rPr lang="fr-FR" sz="1200" dirty="0"/>
              <a:t> </a:t>
            </a:r>
          </a:p>
          <a:p>
            <a:pPr algn="just" eaLnBrk="1" hangingPunct="1"/>
            <a:r>
              <a:rPr lang="fr-FR" sz="1200" dirty="0"/>
              <a:t> </a:t>
            </a:r>
          </a:p>
          <a:p>
            <a:pPr algn="just" eaLnBrk="1" hangingPunct="1"/>
            <a:endParaRPr lang="fr-FR" sz="1200" dirty="0"/>
          </a:p>
          <a:p>
            <a:pPr algn="just" eaLnBrk="1" hangingPunct="1"/>
            <a:endParaRPr lang="fr-FR" sz="1200" dirty="0"/>
          </a:p>
          <a:p>
            <a:pPr algn="just" eaLnBrk="1" hangingPunct="1"/>
            <a:endParaRPr lang="fr-FR" sz="1200" dirty="0"/>
          </a:p>
          <a:p>
            <a:pPr algn="just" eaLnBrk="1" hangingPunct="1"/>
            <a:endParaRPr lang="fr-FR" sz="1200" dirty="0"/>
          </a:p>
          <a:p>
            <a:pPr algn="just" eaLnBrk="1" hangingPunct="1"/>
            <a:endParaRPr lang="fr-FR" sz="1200" dirty="0"/>
          </a:p>
          <a:p>
            <a:pPr algn="just" eaLnBrk="1" hangingPunct="1"/>
            <a:endParaRPr lang="fr-FR" sz="1200" dirty="0"/>
          </a:p>
          <a:p>
            <a:pPr algn="just" eaLnBrk="1" hangingPunct="1"/>
            <a:endParaRPr lang="fr-FR" sz="1200" dirty="0"/>
          </a:p>
          <a:p>
            <a:pPr algn="just" eaLnBrk="1" hangingPunct="1"/>
            <a:endParaRPr lang="fr-FR" sz="1200" dirty="0"/>
          </a:p>
          <a:p>
            <a:pPr algn="just" eaLnBrk="1" hangingPunct="1"/>
            <a:endParaRPr lang="fr-FR" sz="1200" dirty="0"/>
          </a:p>
          <a:p>
            <a:pPr algn="just" eaLnBrk="1" hangingPunct="1"/>
            <a:endParaRPr lang="fr-FR" sz="1200" dirty="0"/>
          </a:p>
          <a:p>
            <a:pPr algn="just" eaLnBrk="1" hangingPunct="1"/>
            <a:endParaRPr lang="fr-FR" sz="1200" dirty="0"/>
          </a:p>
          <a:p>
            <a:pPr algn="just" eaLnBrk="1" hangingPunct="1"/>
            <a:endParaRPr lang="fr-FR" sz="1200" b="1" dirty="0"/>
          </a:p>
          <a:p>
            <a:pPr algn="just" eaLnBrk="1" hangingPunct="1"/>
            <a:endParaRPr lang="fr-FR" sz="1200" b="1" dirty="0"/>
          </a:p>
          <a:p>
            <a:pPr algn="just" eaLnBrk="1" hangingPunct="1"/>
            <a:endParaRPr lang="fr-FR" sz="1200" b="1" dirty="0"/>
          </a:p>
          <a:p>
            <a:pPr algn="just" eaLnBrk="1" hangingPunct="1"/>
            <a:endParaRPr lang="fr-FR" sz="1200" b="1" dirty="0"/>
          </a:p>
          <a:p>
            <a:pPr algn="just" eaLnBrk="1" hangingPunct="1"/>
            <a:endParaRPr lang="fr-FR" sz="1200" b="1" dirty="0"/>
          </a:p>
          <a:p>
            <a:pPr algn="just" eaLnBrk="1" hangingPunct="1"/>
            <a:endParaRPr lang="fr-FR" sz="1200" b="1" dirty="0"/>
          </a:p>
          <a:p>
            <a:pPr algn="just" eaLnBrk="1" hangingPunct="1"/>
            <a:endParaRPr lang="fr-FR" sz="1200" b="1" dirty="0"/>
          </a:p>
          <a:p>
            <a:pPr algn="just" eaLnBrk="1" hangingPunct="1"/>
            <a:endParaRPr lang="fr-FR" sz="1200" b="1" dirty="0"/>
          </a:p>
          <a:p>
            <a:pPr algn="just" eaLnBrk="1" hangingPunct="1"/>
            <a:endParaRPr lang="fr-FR" sz="1200" b="1" dirty="0"/>
          </a:p>
          <a:p>
            <a:pPr algn="just" eaLnBrk="1" hangingPunct="1"/>
            <a:endParaRPr lang="fr-FR" sz="1200" dirty="0"/>
          </a:p>
        </p:txBody>
      </p:sp>
      <p:grpSp>
        <p:nvGrpSpPr>
          <p:cNvPr id="3077" name="Groupe 31"/>
          <p:cNvGrpSpPr>
            <a:grpSpLocks/>
          </p:cNvGrpSpPr>
          <p:nvPr/>
        </p:nvGrpSpPr>
        <p:grpSpPr bwMode="auto">
          <a:xfrm>
            <a:off x="239713" y="1420549"/>
            <a:ext cx="6429374" cy="7232749"/>
            <a:chOff x="239142" y="4784601"/>
            <a:chExt cx="6431404" cy="7252997"/>
          </a:xfrm>
        </p:grpSpPr>
        <p:sp>
          <p:nvSpPr>
            <p:cNvPr id="33" name="Flèche droite 32"/>
            <p:cNvSpPr/>
            <p:nvPr/>
          </p:nvSpPr>
          <p:spPr>
            <a:xfrm>
              <a:off x="239142" y="4859422"/>
              <a:ext cx="190560" cy="143275"/>
            </a:xfrm>
            <a:prstGeom prst="rightArrow">
              <a:avLst/>
            </a:prstGeom>
            <a:solidFill>
              <a:srgbClr val="00CC00"/>
            </a:solidFill>
            <a:ln w="12700">
              <a:solidFill>
                <a:schemeClr val="accent3">
                  <a:lumMod val="50000"/>
                </a:schemeClr>
              </a:solidFill>
              <a:prstDash val="sysDash"/>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3089" name="ZoneTexte 33"/>
            <p:cNvSpPr txBox="1">
              <a:spLocks noChangeArrowheads="1"/>
            </p:cNvSpPr>
            <p:nvPr/>
          </p:nvSpPr>
          <p:spPr bwMode="auto">
            <a:xfrm>
              <a:off x="455166" y="4784601"/>
              <a:ext cx="6215380" cy="7252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b="1" u="sng" dirty="0">
                  <a:latin typeface="Pere Castor" pitchFamily="2" charset="0"/>
                </a:rPr>
                <a:t>Étape 1 : </a:t>
              </a:r>
              <a:r>
                <a:rPr lang="fr-FR" b="1" u="sng" dirty="0" smtClean="0">
                  <a:latin typeface="Pere Castor" pitchFamily="2" charset="0"/>
                </a:rPr>
                <a:t>Rappel – 5 minutes</a:t>
              </a:r>
              <a:endParaRPr lang="fr-FR" sz="1200" dirty="0" smtClean="0">
                <a:cs typeface="Arial" pitchFamily="34" charset="0"/>
              </a:endParaRPr>
            </a:p>
            <a:p>
              <a:pPr algn="just">
                <a:defRPr/>
              </a:pPr>
              <a:endParaRPr lang="fr-FR" sz="1200" dirty="0">
                <a:cs typeface="Arial" pitchFamily="34" charset="0"/>
              </a:endParaRPr>
            </a:p>
            <a:p>
              <a:pPr marL="171450" indent="-171450" algn="just">
                <a:buFont typeface="Wingdings" pitchFamily="2" charset="2"/>
                <a:buChar char="ü"/>
                <a:defRPr/>
              </a:pPr>
              <a:r>
                <a:rPr lang="fr-FR" sz="1200" dirty="0" smtClean="0">
                  <a:latin typeface="+mj-lt"/>
                </a:rPr>
                <a:t>On rappelle collectivement les caractéristiques des solides et des liquides qu’on a vues lors de la première séance.</a:t>
              </a:r>
            </a:p>
            <a:p>
              <a:pPr marL="171450" indent="-171450" algn="just">
                <a:buFont typeface="Wingdings" pitchFamily="2" charset="2"/>
                <a:buChar char="ü"/>
                <a:defRPr/>
              </a:pPr>
              <a:endParaRPr lang="fr-FR" sz="1200" dirty="0">
                <a:latin typeface="+mj-lt"/>
              </a:endParaRPr>
            </a:p>
            <a:p>
              <a:pPr eaLnBrk="1" hangingPunct="1"/>
              <a:r>
                <a:rPr lang="fr-FR" b="1" u="sng" dirty="0">
                  <a:latin typeface="Pere Castor" pitchFamily="2" charset="0"/>
                </a:rPr>
                <a:t>Étape </a:t>
              </a:r>
              <a:r>
                <a:rPr lang="fr-FR" b="1" u="sng" dirty="0" smtClean="0">
                  <a:latin typeface="Pere Castor" pitchFamily="2" charset="0"/>
                </a:rPr>
                <a:t>2 : Recherche en groupes – 20 </a:t>
              </a:r>
              <a:r>
                <a:rPr lang="fr-FR" b="1" u="sng" dirty="0">
                  <a:latin typeface="Pere Castor" pitchFamily="2" charset="0"/>
                </a:rPr>
                <a:t>minutes</a:t>
              </a:r>
              <a:endParaRPr lang="fr-FR" dirty="0">
                <a:cs typeface="Arial" pitchFamily="34" charset="0"/>
              </a:endParaRPr>
            </a:p>
            <a:p>
              <a:pPr algn="just">
                <a:defRPr/>
              </a:pPr>
              <a:endParaRPr lang="fr-FR" sz="1200" dirty="0">
                <a:cs typeface="Arial" pitchFamily="34" charset="0"/>
              </a:endParaRPr>
            </a:p>
            <a:p>
              <a:pPr marL="171450" indent="-171450" algn="just">
                <a:buFont typeface="Wingdings" pitchFamily="2" charset="2"/>
                <a:buChar char="ü"/>
                <a:defRPr/>
              </a:pPr>
              <a:r>
                <a:rPr lang="fr-FR" sz="1200" dirty="0" smtClean="0"/>
                <a:t>Distribution des gobelets.</a:t>
              </a:r>
            </a:p>
            <a:p>
              <a:pPr marL="171450" indent="-171450" algn="just">
                <a:buFont typeface="Wingdings" pitchFamily="2" charset="2"/>
                <a:buChar char="ü"/>
                <a:defRPr/>
              </a:pPr>
              <a:r>
                <a:rPr lang="fr-FR" sz="1200" b="1" u="sng" dirty="0" smtClean="0"/>
                <a:t>Consigne :</a:t>
              </a:r>
              <a:r>
                <a:rPr lang="fr-FR" sz="1200" dirty="0" smtClean="0"/>
                <a:t> « Vous allez mettre le contenu de chaque gobelet dans un gobelet vide. Attention, vous n’avez pas le droit de déplacer les gobelets, ni de les soulever. »</a:t>
              </a:r>
            </a:p>
            <a:p>
              <a:pPr algn="just">
                <a:defRPr/>
              </a:pPr>
              <a:r>
                <a:rPr lang="fr-FR" sz="2400" dirty="0" smtClean="0">
                  <a:sym typeface="Wingdings"/>
                </a:rPr>
                <a:t></a:t>
              </a:r>
              <a:r>
                <a:rPr lang="fr-FR" sz="1200" dirty="0" smtClean="0">
                  <a:sym typeface="Wingdings"/>
                </a:rPr>
                <a:t>On laisse chercher les élèves. Pour les solides, c’est très simples, ils y vont avec les doigts, pour les liquides, ils se retrouvent rapidement coincés. Pour leur permettre de terminer, et après leur avoir demander de quoi ils pourraient avoir besoin, l’enseignant leur donne une cuillère.</a:t>
              </a:r>
            </a:p>
            <a:p>
              <a:pPr marL="171450" indent="-171450" algn="just">
                <a:buFont typeface="Wingdings" pitchFamily="2" charset="2"/>
                <a:buChar char="ü"/>
                <a:defRPr/>
              </a:pPr>
              <a:r>
                <a:rPr lang="fr-FR" sz="1200" dirty="0" smtClean="0">
                  <a:sym typeface="Wingdings"/>
                </a:rPr>
                <a:t>Mise en commun : explication des stratégies employées (utilisation des doigts pour les solides). L’enseignant fait verbaliser les élèves sur le fait que pour les liquides ce n’était pas possible de les tenir entre les doigts, que le seul moyen de déplacer les liquides a été d’utiliser un récipient (ici une cuillère). L’enseignant fait également remarquer que pour stocker un liquide, il faut un objet (un verre, une bouteille..), que le solide se déplace d’un bloc alors que le liquide est versé, s’écoule.</a:t>
              </a:r>
              <a:endParaRPr lang="fr-FR" sz="1200" dirty="0"/>
            </a:p>
            <a:p>
              <a:pPr marL="171450" indent="-171450" algn="just">
                <a:buFont typeface="Wingdings" pitchFamily="2" charset="2"/>
                <a:buChar char="ü"/>
                <a:defRPr/>
              </a:pPr>
              <a:endParaRPr lang="fr-FR" sz="1200" dirty="0" smtClean="0">
                <a:latin typeface="+mj-lt"/>
              </a:endParaRPr>
            </a:p>
            <a:p>
              <a:pPr eaLnBrk="1" hangingPunct="1"/>
              <a:r>
                <a:rPr lang="fr-FR" b="1" u="sng" dirty="0">
                  <a:latin typeface="Pere Castor" pitchFamily="2" charset="0"/>
                </a:rPr>
                <a:t>Étape </a:t>
              </a:r>
              <a:r>
                <a:rPr lang="fr-FR" b="1" u="sng" dirty="0" smtClean="0">
                  <a:latin typeface="Pere Castor" pitchFamily="2" charset="0"/>
                </a:rPr>
                <a:t>3 </a:t>
              </a:r>
              <a:r>
                <a:rPr lang="fr-FR" b="1" u="sng" dirty="0">
                  <a:latin typeface="Pere Castor" pitchFamily="2" charset="0"/>
                </a:rPr>
                <a:t>: </a:t>
              </a:r>
              <a:r>
                <a:rPr lang="fr-FR" b="1" u="sng" dirty="0" smtClean="0">
                  <a:latin typeface="Pere Castor" pitchFamily="2" charset="0"/>
                </a:rPr>
                <a:t>Identifier de nouvelles caractéristiques des solides </a:t>
              </a:r>
              <a:r>
                <a:rPr lang="fr-FR" b="1" u="sng" dirty="0">
                  <a:latin typeface="Pere Castor" pitchFamily="2" charset="0"/>
                </a:rPr>
                <a:t>– </a:t>
              </a:r>
              <a:r>
                <a:rPr lang="fr-FR" b="1" u="sng" dirty="0" smtClean="0">
                  <a:latin typeface="Pere Castor" pitchFamily="2" charset="0"/>
                </a:rPr>
                <a:t>5 minutes</a:t>
              </a:r>
              <a:endParaRPr lang="fr-FR" dirty="0">
                <a:cs typeface="Arial" pitchFamily="34" charset="0"/>
              </a:endParaRPr>
            </a:p>
            <a:p>
              <a:pPr algn="just">
                <a:defRPr/>
              </a:pPr>
              <a:endParaRPr lang="fr-FR" sz="1000" dirty="0">
                <a:cs typeface="Arial" pitchFamily="34" charset="0"/>
              </a:endParaRPr>
            </a:p>
            <a:p>
              <a:pPr marL="171450" indent="-171450" algn="just">
                <a:buFont typeface="Wingdings" pitchFamily="2" charset="2"/>
                <a:buChar char="ü"/>
                <a:defRPr/>
              </a:pPr>
              <a:r>
                <a:rPr lang="fr-FR" sz="1200" dirty="0" smtClean="0"/>
                <a:t>L’enseignant remet en question les propriétés des solides listées lors de la première séance :</a:t>
              </a:r>
            </a:p>
            <a:p>
              <a:pPr algn="just">
                <a:defRPr/>
              </a:pPr>
              <a:r>
                <a:rPr lang="fr-FR" sz="1200" dirty="0" smtClean="0">
                  <a:latin typeface="+mj-lt"/>
                </a:rPr>
                <a:t>« Les solides que vous avez dans vos gobelets sont-ils tous incassables, durs, indéformables ? »</a:t>
              </a:r>
            </a:p>
            <a:p>
              <a:pPr marL="171450" indent="-171450" algn="just">
                <a:buFont typeface="Wingdings" pitchFamily="2" charset="2"/>
                <a:buChar char="ü"/>
                <a:defRPr/>
              </a:pPr>
              <a:r>
                <a:rPr lang="fr-FR" sz="1200" dirty="0" smtClean="0">
                  <a:latin typeface="+mj-lt"/>
                </a:rPr>
                <a:t>Laisser un temps de manipulation, puis écrire les conclusions au tableau (ou sur une affiche).</a:t>
              </a:r>
            </a:p>
            <a:p>
              <a:pPr marL="171450" indent="-171450" algn="just">
                <a:buFont typeface="Wingdings" pitchFamily="2" charset="2"/>
                <a:buChar char="ü"/>
                <a:defRPr/>
              </a:pPr>
              <a:endParaRPr lang="fr-FR" sz="1200" dirty="0" smtClean="0">
                <a:latin typeface="+mj-lt"/>
              </a:endParaRPr>
            </a:p>
            <a:p>
              <a:pPr marL="171450" indent="-171450" algn="just">
                <a:buFont typeface="Wingdings" pitchFamily="2" charset="2"/>
                <a:buChar char="ü"/>
                <a:defRPr/>
              </a:pPr>
              <a:endParaRPr lang="fr-FR" sz="1200" dirty="0">
                <a:latin typeface="+mj-lt"/>
              </a:endParaRPr>
            </a:p>
            <a:p>
              <a:pPr marL="171450" indent="-171450" algn="just">
                <a:buFont typeface="Wingdings" pitchFamily="2" charset="2"/>
                <a:buChar char="ü"/>
                <a:defRPr/>
              </a:pPr>
              <a:endParaRPr lang="fr-FR" sz="1200" dirty="0" smtClean="0">
                <a:latin typeface="+mj-lt"/>
              </a:endParaRPr>
            </a:p>
            <a:p>
              <a:pPr marL="171450" indent="-171450" algn="just">
                <a:buFont typeface="Wingdings" pitchFamily="2" charset="2"/>
                <a:buChar char="ü"/>
                <a:defRPr/>
              </a:pPr>
              <a:endParaRPr lang="fr-FR" sz="1200" dirty="0">
                <a:latin typeface="+mj-lt"/>
              </a:endParaRPr>
            </a:p>
            <a:p>
              <a:pPr marL="171450" indent="-171450" algn="just">
                <a:buFont typeface="Wingdings" pitchFamily="2" charset="2"/>
                <a:buChar char="ü"/>
                <a:defRPr/>
              </a:pPr>
              <a:endParaRPr lang="fr-FR" sz="1200" dirty="0" smtClean="0">
                <a:latin typeface="+mj-lt"/>
              </a:endParaRPr>
            </a:p>
            <a:p>
              <a:pPr marL="171450" indent="-171450" algn="just">
                <a:buFont typeface="Wingdings" pitchFamily="2" charset="2"/>
                <a:buChar char="ü"/>
                <a:defRPr/>
              </a:pPr>
              <a:endParaRPr lang="fr-FR" sz="1200" dirty="0">
                <a:latin typeface="+mj-lt"/>
              </a:endParaRPr>
            </a:p>
            <a:p>
              <a:pPr marL="171450" indent="-171450" algn="just">
                <a:buFont typeface="Wingdings" pitchFamily="2" charset="2"/>
                <a:buChar char="ü"/>
                <a:defRPr/>
              </a:pPr>
              <a:endParaRPr lang="fr-FR" sz="1200" dirty="0" smtClean="0">
                <a:latin typeface="+mj-lt"/>
              </a:endParaRPr>
            </a:p>
            <a:p>
              <a:pPr eaLnBrk="1" hangingPunct="1"/>
              <a:r>
                <a:rPr lang="fr-FR" b="1" u="sng" dirty="0" smtClean="0">
                  <a:latin typeface="Pere Castor" pitchFamily="2" charset="0"/>
                </a:rPr>
                <a:t>Étape </a:t>
              </a:r>
              <a:r>
                <a:rPr lang="fr-FR" b="1" u="sng" dirty="0">
                  <a:latin typeface="Pere Castor" pitchFamily="2" charset="0"/>
                </a:rPr>
                <a:t>3 : </a:t>
              </a:r>
              <a:r>
                <a:rPr lang="fr-FR" b="1" u="sng" dirty="0" smtClean="0">
                  <a:latin typeface="Pere Castor" pitchFamily="2" charset="0"/>
                </a:rPr>
                <a:t>Trace écrite – 10 </a:t>
              </a:r>
              <a:r>
                <a:rPr lang="fr-FR" b="1" u="sng" dirty="0">
                  <a:latin typeface="Pere Castor" pitchFamily="2" charset="0"/>
                </a:rPr>
                <a:t>minutes</a:t>
              </a:r>
              <a:endParaRPr lang="fr-FR" dirty="0">
                <a:cs typeface="Arial" pitchFamily="34" charset="0"/>
              </a:endParaRPr>
            </a:p>
            <a:p>
              <a:pPr algn="just">
                <a:defRPr/>
              </a:pPr>
              <a:endParaRPr lang="fr-FR" sz="1000" dirty="0">
                <a:cs typeface="Arial" pitchFamily="34" charset="0"/>
              </a:endParaRPr>
            </a:p>
            <a:p>
              <a:pPr marL="171450" indent="-171450" algn="just">
                <a:buFont typeface="Wingdings" pitchFamily="2" charset="2"/>
                <a:buChar char="ü"/>
                <a:defRPr/>
              </a:pPr>
              <a:r>
                <a:rPr lang="fr-FR" sz="1200" dirty="0" smtClean="0"/>
                <a:t>Les élèves notent la trace écrite suivante dans leur cahier :</a:t>
              </a:r>
              <a:endParaRPr lang="fr-FR" sz="1600" dirty="0">
                <a:latin typeface="+mj-lt"/>
              </a:endParaRPr>
            </a:p>
            <a:p>
              <a:pPr marL="171450" indent="-171450" algn="just">
                <a:buFont typeface="Wingdings" pitchFamily="2" charset="2"/>
                <a:buChar char="ü"/>
                <a:defRPr/>
              </a:pPr>
              <a:endParaRPr lang="fr-FR" sz="1200" dirty="0">
                <a:latin typeface="+mj-lt"/>
              </a:endParaRPr>
            </a:p>
          </p:txBody>
        </p:sp>
      </p:grpSp>
      <p:pic>
        <p:nvPicPr>
          <p:cNvPr id="21" name="Picture 2" descr="C:\Users\Gaëlle\AppData\Local\Microsoft\Windows\Temporary Internet Files\Content.IE5\WW6Y88EO\MC900431608[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4231" y="3175"/>
            <a:ext cx="500088"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Flèche droite 21"/>
          <p:cNvSpPr/>
          <p:nvPr/>
        </p:nvSpPr>
        <p:spPr bwMode="auto">
          <a:xfrm>
            <a:off x="239713" y="2706586"/>
            <a:ext cx="190500" cy="142875"/>
          </a:xfrm>
          <a:prstGeom prst="rightArrow">
            <a:avLst/>
          </a:prstGeom>
          <a:solidFill>
            <a:srgbClr val="00CC00"/>
          </a:solidFill>
          <a:ln w="12700">
            <a:solidFill>
              <a:schemeClr val="accent3">
                <a:lumMod val="50000"/>
              </a:schemeClr>
            </a:solidFill>
            <a:prstDash val="sysDash"/>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3" name="Flèche droite 22"/>
          <p:cNvSpPr/>
          <p:nvPr/>
        </p:nvSpPr>
        <p:spPr bwMode="auto">
          <a:xfrm>
            <a:off x="239713" y="5529064"/>
            <a:ext cx="190500" cy="142875"/>
          </a:xfrm>
          <a:prstGeom prst="rightArrow">
            <a:avLst/>
          </a:prstGeom>
          <a:solidFill>
            <a:srgbClr val="00CC00"/>
          </a:solidFill>
          <a:ln w="12700">
            <a:solidFill>
              <a:schemeClr val="accent3">
                <a:lumMod val="50000"/>
              </a:schemeClr>
            </a:solidFill>
            <a:prstDash val="sysDash"/>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nvGrpSpPr>
          <p:cNvPr id="7" name="Groupe 6"/>
          <p:cNvGrpSpPr/>
          <p:nvPr/>
        </p:nvGrpSpPr>
        <p:grpSpPr>
          <a:xfrm>
            <a:off x="548680" y="6537176"/>
            <a:ext cx="6035730" cy="1075771"/>
            <a:chOff x="430213" y="6969224"/>
            <a:chExt cx="4564062" cy="1384995"/>
          </a:xfrm>
        </p:grpSpPr>
        <p:sp>
          <p:nvSpPr>
            <p:cNvPr id="5" name="Carré corné 4"/>
            <p:cNvSpPr/>
            <p:nvPr/>
          </p:nvSpPr>
          <p:spPr>
            <a:xfrm>
              <a:off x="455669" y="6969224"/>
              <a:ext cx="4538606" cy="1368152"/>
            </a:xfrm>
            <a:prstGeom prst="foldedCorner">
              <a:avLst/>
            </a:prstGeom>
            <a:solidFill>
              <a:schemeClr val="bg1">
                <a:lumMod val="95000"/>
              </a:schemeClr>
            </a:solidFill>
            <a:ln>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430213" y="6969224"/>
              <a:ext cx="4564062" cy="1384995"/>
            </a:xfrm>
            <a:prstGeom prst="rect">
              <a:avLst/>
            </a:prstGeom>
            <a:noFill/>
          </p:spPr>
          <p:txBody>
            <a:bodyPr wrap="square" rtlCol="0">
              <a:spAutoFit/>
            </a:bodyPr>
            <a:lstStyle/>
            <a:p>
              <a:r>
                <a:rPr lang="fr-FR" sz="1200" b="1" i="1" dirty="0" smtClean="0"/>
                <a:t>Conclusions</a:t>
              </a:r>
              <a:r>
                <a:rPr lang="fr-FR" sz="1200" dirty="0" smtClean="0"/>
                <a:t> :</a:t>
              </a:r>
            </a:p>
            <a:p>
              <a:pPr marL="171450" indent="-171450">
                <a:buFont typeface="Wingdings" pitchFamily="2" charset="2"/>
                <a:buChar char="ü"/>
              </a:pPr>
              <a:r>
                <a:rPr lang="fr-FR" sz="1200" dirty="0" smtClean="0"/>
                <a:t>Tous les solides ne sont pas incassables : on peut déchirer le papier, casser un morceau de pâte à modeler en petits morceaux.</a:t>
              </a:r>
            </a:p>
            <a:p>
              <a:pPr marL="171450" indent="-171450">
                <a:buFont typeface="Wingdings" pitchFamily="2" charset="2"/>
                <a:buChar char="ü"/>
              </a:pPr>
              <a:r>
                <a:rPr lang="fr-FR" sz="1200" dirty="0" smtClean="0"/>
                <a:t>Tous les solides ne sont pas durs : le papier se froisse et la pâte à modeler s’écrase.</a:t>
              </a:r>
            </a:p>
            <a:p>
              <a:pPr marL="171450" indent="-171450">
                <a:buFont typeface="Wingdings" pitchFamily="2" charset="2"/>
                <a:buChar char="ü"/>
              </a:pPr>
              <a:r>
                <a:rPr lang="fr-FR" sz="1200" dirty="0" smtClean="0"/>
                <a:t>Tous les solides ne sont pas indéformables : la pâte à modeler se déforme.</a:t>
              </a:r>
              <a:endParaRPr lang="fr-FR" sz="1200" dirty="0"/>
            </a:p>
          </p:txBody>
        </p:sp>
      </p:grpSp>
      <p:sp>
        <p:nvSpPr>
          <p:cNvPr id="35" name="Carré corné 34"/>
          <p:cNvSpPr/>
          <p:nvPr/>
        </p:nvSpPr>
        <p:spPr>
          <a:xfrm>
            <a:off x="548680" y="8392541"/>
            <a:ext cx="3240360" cy="1241559"/>
          </a:xfrm>
          <a:prstGeom prst="foldedCorner">
            <a:avLst/>
          </a:prstGeom>
          <a:solidFill>
            <a:schemeClr val="bg1">
              <a:lumMod val="95000"/>
            </a:schemeClr>
          </a:solidFill>
          <a:ln w="12700">
            <a:solidFill>
              <a:schemeClr val="bg1">
                <a:lumMod val="5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endParaRPr lang="fr-FR" sz="1200" dirty="0">
              <a:solidFill>
                <a:schemeClr val="tx1"/>
              </a:solidFill>
            </a:endParaRPr>
          </a:p>
        </p:txBody>
      </p:sp>
      <p:sp>
        <p:nvSpPr>
          <p:cNvPr id="8" name="ZoneTexte 7"/>
          <p:cNvSpPr txBox="1"/>
          <p:nvPr/>
        </p:nvSpPr>
        <p:spPr>
          <a:xfrm>
            <a:off x="548680" y="8409384"/>
            <a:ext cx="3240360" cy="1169551"/>
          </a:xfrm>
          <a:prstGeom prst="rect">
            <a:avLst/>
          </a:prstGeom>
          <a:noFill/>
        </p:spPr>
        <p:txBody>
          <a:bodyPr wrap="square" rtlCol="0">
            <a:spAutoFit/>
          </a:bodyPr>
          <a:lstStyle/>
          <a:p>
            <a:pPr algn="just"/>
            <a:r>
              <a:rPr lang="fr-FR" sz="1400" dirty="0" smtClean="0">
                <a:latin typeface="Cursive standard" pitchFamily="2" charset="0"/>
              </a:rPr>
              <a:t>Un liquide coule, il nécessite un récipient pour être conservé ou transporté.</a:t>
            </a:r>
          </a:p>
          <a:p>
            <a:pPr algn="just"/>
            <a:r>
              <a:rPr lang="fr-FR" sz="1400" dirty="0" smtClean="0">
                <a:latin typeface="Cursive standard" pitchFamily="2" charset="0"/>
              </a:rPr>
              <a:t>Un solide ne coule pas, il peut être dur et résistant ou mou et déformable, mais on peut le tenir entièrement.</a:t>
            </a:r>
            <a:endParaRPr lang="fr-FR" sz="1400" dirty="0">
              <a:latin typeface="Cursive standard" pitchFamily="2" charset="0"/>
            </a:endParaRPr>
          </a:p>
        </p:txBody>
      </p:sp>
      <p:grpSp>
        <p:nvGrpSpPr>
          <p:cNvPr id="25" name="Groupe 24"/>
          <p:cNvGrpSpPr/>
          <p:nvPr/>
        </p:nvGrpSpPr>
        <p:grpSpPr>
          <a:xfrm>
            <a:off x="4462199" y="7689304"/>
            <a:ext cx="2206887" cy="1990814"/>
            <a:chOff x="404664" y="6465168"/>
            <a:chExt cx="3128475" cy="3241213"/>
          </a:xfrm>
        </p:grpSpPr>
        <p:pic>
          <p:nvPicPr>
            <p:cNvPr id="26" name="Picture 4" descr="http://www.anglais5minutes.fr/wp-content/uploads/2012/05/post-it.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571" t="9231" r="17138" b="14297"/>
            <a:stretch/>
          </p:blipFill>
          <p:spPr bwMode="auto">
            <a:xfrm>
              <a:off x="404664" y="6465168"/>
              <a:ext cx="3128475" cy="3241213"/>
            </a:xfrm>
            <a:prstGeom prst="rect">
              <a:avLst/>
            </a:prstGeom>
            <a:noFill/>
            <a:extLst>
              <a:ext uri="{909E8E84-426E-40DD-AFC4-6F175D3DCCD1}">
                <a14:hiddenFill xmlns:a14="http://schemas.microsoft.com/office/drawing/2010/main">
                  <a:solidFill>
                    <a:srgbClr val="FFFFFF"/>
                  </a:solidFill>
                </a14:hiddenFill>
              </a:ext>
            </a:extLst>
          </p:spPr>
        </p:pic>
        <p:pic>
          <p:nvPicPr>
            <p:cNvPr id="27" name="Image 26" descr="feuille_gros_carreaux.php (Objet application/pdf) - Mozilla Firefox"/>
            <p:cNvPicPr>
              <a:picLocks noChangeAspect="1"/>
            </p:cNvPicPr>
            <p:nvPr/>
          </p:nvPicPr>
          <p:blipFill rotWithShape="1">
            <a:blip r:embed="rId4" cstate="print">
              <a:grayscl/>
              <a:extLst>
                <a:ext uri="{28A0092B-C50C-407E-A947-70E740481C1C}">
                  <a14:useLocalDpi xmlns:a14="http://schemas.microsoft.com/office/drawing/2010/main" val="0"/>
                </a:ext>
              </a:extLst>
            </a:blip>
            <a:srcRect l="36897" t="40607" r="26589" b="7363"/>
            <a:stretch/>
          </p:blipFill>
          <p:spPr>
            <a:xfrm rot="21415647">
              <a:off x="736451" y="7187845"/>
              <a:ext cx="2504149" cy="2164094"/>
            </a:xfrm>
            <a:prstGeom prst="rect">
              <a:avLst/>
            </a:prstGeom>
          </p:spPr>
        </p:pic>
        <p:sp>
          <p:nvSpPr>
            <p:cNvPr id="30" name="ZoneTexte 29"/>
            <p:cNvSpPr txBox="1"/>
            <p:nvPr/>
          </p:nvSpPr>
          <p:spPr>
            <a:xfrm rot="21378263">
              <a:off x="576222" y="6809873"/>
              <a:ext cx="2232248" cy="450978"/>
            </a:xfrm>
            <a:prstGeom prst="rect">
              <a:avLst/>
            </a:prstGeom>
            <a:noFill/>
          </p:spPr>
          <p:txBody>
            <a:bodyPr wrap="square" rtlCol="0">
              <a:spAutoFit/>
            </a:bodyPr>
            <a:lstStyle/>
            <a:p>
              <a:r>
                <a:rPr lang="fr-FR" sz="1200" b="1" i="1" u="sng" dirty="0" smtClean="0"/>
                <a:t>Observations :</a:t>
              </a:r>
              <a:endParaRPr lang="fr-FR" sz="1200" b="1" i="1" u="sng" dirty="0"/>
            </a:p>
          </p:txBody>
        </p:sp>
      </p:grpSp>
    </p:spTree>
    <p:extLst>
      <p:ext uri="{BB962C8B-B14F-4D97-AF65-F5344CB8AC3E}">
        <p14:creationId xmlns:p14="http://schemas.microsoft.com/office/powerpoint/2010/main" val="372376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e 26"/>
          <p:cNvGrpSpPr>
            <a:grpSpLocks/>
          </p:cNvGrpSpPr>
          <p:nvPr/>
        </p:nvGrpSpPr>
        <p:grpSpPr bwMode="auto">
          <a:xfrm>
            <a:off x="44450" y="107950"/>
            <a:ext cx="6769100" cy="9598025"/>
            <a:chOff x="136525" y="920750"/>
            <a:chExt cx="6768752" cy="9598222"/>
          </a:xfrm>
        </p:grpSpPr>
        <p:sp>
          <p:nvSpPr>
            <p:cNvPr id="28" name="Rectangle à coins arrondis 13"/>
            <p:cNvSpPr/>
            <p:nvPr/>
          </p:nvSpPr>
          <p:spPr>
            <a:xfrm>
              <a:off x="136525" y="1065216"/>
              <a:ext cx="6768752" cy="9453756"/>
            </a:xfrm>
            <a:prstGeom prst="rect">
              <a:avLst/>
            </a:prstGeom>
            <a:solidFill>
              <a:schemeClr val="bg1"/>
            </a:solidFill>
            <a:ln>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9" name="Rectangle à coins arrondis 28"/>
            <p:cNvSpPr/>
            <p:nvPr/>
          </p:nvSpPr>
          <p:spPr>
            <a:xfrm>
              <a:off x="620688" y="920750"/>
              <a:ext cx="4752731" cy="287344"/>
            </a:xfrm>
            <a:prstGeom prst="roundRect">
              <a:avLst/>
            </a:prstGeom>
            <a:solidFill>
              <a:schemeClr val="bg1">
                <a:lumMod val="95000"/>
              </a:schemeClr>
            </a:solidFill>
            <a:ln w="190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fr-FR" sz="1400" dirty="0">
                  <a:solidFill>
                    <a:schemeClr val="tx1"/>
                  </a:solidFill>
                  <a:latin typeface="Showcard Gothic" pitchFamily="82" charset="0"/>
                </a:rPr>
                <a:t>Séance </a:t>
              </a:r>
              <a:r>
                <a:rPr lang="fr-FR" sz="1400" dirty="0" smtClean="0">
                  <a:solidFill>
                    <a:schemeClr val="tx1"/>
                  </a:solidFill>
                  <a:latin typeface="Showcard Gothic" pitchFamily="82" charset="0"/>
                </a:rPr>
                <a:t>2 </a:t>
              </a:r>
              <a:r>
                <a:rPr lang="fr-FR" sz="1400" dirty="0">
                  <a:solidFill>
                    <a:schemeClr val="tx1"/>
                  </a:solidFill>
                  <a:latin typeface="Showcard Gothic" pitchFamily="82" charset="0"/>
                </a:rPr>
                <a:t>: </a:t>
              </a:r>
              <a:r>
                <a:rPr lang="fr-FR" sz="1400" dirty="0" smtClean="0">
                  <a:solidFill>
                    <a:schemeClr val="tx1"/>
                  </a:solidFill>
                  <a:latin typeface="Showcard Gothic" pitchFamily="82" charset="0"/>
                </a:rPr>
                <a:t>Des solides pas solides</a:t>
              </a:r>
              <a:endParaRPr lang="fr-FR" sz="1400" dirty="0">
                <a:solidFill>
                  <a:schemeClr val="tx1"/>
                </a:solidFill>
                <a:latin typeface="Showcard Gothic" pitchFamily="82" charset="0"/>
              </a:endParaRPr>
            </a:p>
          </p:txBody>
        </p:sp>
      </p:grpSp>
      <p:sp>
        <p:nvSpPr>
          <p:cNvPr id="3076" name="ZoneTexte 30"/>
          <p:cNvSpPr txBox="1">
            <a:spLocks noChangeArrowheads="1"/>
          </p:cNvSpPr>
          <p:nvPr/>
        </p:nvSpPr>
        <p:spPr bwMode="auto">
          <a:xfrm>
            <a:off x="239713" y="415925"/>
            <a:ext cx="6284912"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endParaRPr lang="fr-FR" sz="1200" b="1" dirty="0" smtClean="0"/>
          </a:p>
          <a:p>
            <a:pPr algn="just" eaLnBrk="1" hangingPunct="1"/>
            <a:r>
              <a:rPr lang="fr-FR" sz="1200" b="1" dirty="0" smtClean="0"/>
              <a:t>Notions visées</a:t>
            </a:r>
            <a:r>
              <a:rPr lang="fr-FR" sz="1200" dirty="0"/>
              <a:t> : </a:t>
            </a:r>
            <a:endParaRPr lang="fr-FR" sz="1200" dirty="0" smtClean="0"/>
          </a:p>
          <a:p>
            <a:pPr marL="171450" indent="-171450" algn="just" eaLnBrk="1" hangingPunct="1">
              <a:buFontTx/>
              <a:buChar char="-"/>
            </a:pPr>
            <a:r>
              <a:rPr lang="fr-FR" sz="1200" dirty="0" smtClean="0"/>
              <a:t>Je connais le sens des mots « fusion » et « solidification ».</a:t>
            </a:r>
          </a:p>
          <a:p>
            <a:pPr marL="171450" indent="-171450" algn="just" eaLnBrk="1" hangingPunct="1">
              <a:buFontTx/>
              <a:buChar char="-"/>
            </a:pPr>
            <a:r>
              <a:rPr lang="fr-FR" sz="1200" dirty="0" smtClean="0"/>
              <a:t>Je sais que pour passer d’un état à l’autre il faut de la chaleur ou du froid</a:t>
            </a:r>
          </a:p>
          <a:p>
            <a:pPr marL="171450" indent="-171450" algn="just" eaLnBrk="1" hangingPunct="1">
              <a:buFontTx/>
              <a:buChar char="-"/>
            </a:pPr>
            <a:r>
              <a:rPr lang="fr-FR" sz="1200" dirty="0" smtClean="0"/>
              <a:t>Je sais que certaines substances (ici le chocolat) peuvent passer de l’état solide à l’état liquide et inversement.</a:t>
            </a:r>
            <a:endParaRPr lang="fr-FR" sz="1200" dirty="0"/>
          </a:p>
          <a:p>
            <a:pPr algn="just" eaLnBrk="1" hangingPunct="1"/>
            <a:endParaRPr lang="fr-FR" sz="1200" dirty="0"/>
          </a:p>
          <a:p>
            <a:pPr algn="just" eaLnBrk="1" hangingPunct="1"/>
            <a:r>
              <a:rPr lang="fr-FR" sz="1200" dirty="0"/>
              <a:t> </a:t>
            </a:r>
          </a:p>
          <a:p>
            <a:pPr algn="just" eaLnBrk="1" hangingPunct="1"/>
            <a:r>
              <a:rPr lang="fr-FR" sz="1200" dirty="0"/>
              <a:t> </a:t>
            </a:r>
          </a:p>
          <a:p>
            <a:pPr algn="just" eaLnBrk="1" hangingPunct="1"/>
            <a:endParaRPr lang="fr-FR" sz="1200" dirty="0"/>
          </a:p>
          <a:p>
            <a:pPr algn="just" eaLnBrk="1" hangingPunct="1"/>
            <a:endParaRPr lang="fr-FR" sz="1200" dirty="0"/>
          </a:p>
          <a:p>
            <a:pPr algn="just" eaLnBrk="1" hangingPunct="1"/>
            <a:endParaRPr lang="fr-FR" sz="1200" dirty="0"/>
          </a:p>
          <a:p>
            <a:pPr algn="just" eaLnBrk="1" hangingPunct="1"/>
            <a:endParaRPr lang="fr-FR" sz="1200" dirty="0"/>
          </a:p>
          <a:p>
            <a:pPr algn="just" eaLnBrk="1" hangingPunct="1"/>
            <a:endParaRPr lang="fr-FR" sz="1200" dirty="0"/>
          </a:p>
          <a:p>
            <a:pPr algn="just" eaLnBrk="1" hangingPunct="1"/>
            <a:endParaRPr lang="fr-FR" sz="1200" dirty="0"/>
          </a:p>
          <a:p>
            <a:pPr algn="just" eaLnBrk="1" hangingPunct="1"/>
            <a:endParaRPr lang="fr-FR" sz="1200" dirty="0"/>
          </a:p>
          <a:p>
            <a:pPr algn="just" eaLnBrk="1" hangingPunct="1"/>
            <a:endParaRPr lang="fr-FR" sz="1200" dirty="0"/>
          </a:p>
          <a:p>
            <a:pPr algn="just" eaLnBrk="1" hangingPunct="1"/>
            <a:endParaRPr lang="fr-FR" sz="1200" dirty="0"/>
          </a:p>
          <a:p>
            <a:pPr algn="just" eaLnBrk="1" hangingPunct="1"/>
            <a:endParaRPr lang="fr-FR" sz="1200" dirty="0"/>
          </a:p>
          <a:p>
            <a:pPr algn="just" eaLnBrk="1" hangingPunct="1"/>
            <a:endParaRPr lang="fr-FR" sz="1200" dirty="0"/>
          </a:p>
          <a:p>
            <a:pPr algn="just" eaLnBrk="1" hangingPunct="1"/>
            <a:endParaRPr lang="fr-FR" sz="1200" b="1" dirty="0"/>
          </a:p>
          <a:p>
            <a:pPr algn="just" eaLnBrk="1" hangingPunct="1"/>
            <a:endParaRPr lang="fr-FR" sz="1200" b="1" dirty="0"/>
          </a:p>
          <a:p>
            <a:pPr algn="just" eaLnBrk="1" hangingPunct="1"/>
            <a:endParaRPr lang="fr-FR" sz="1200" b="1" dirty="0"/>
          </a:p>
          <a:p>
            <a:pPr algn="just" eaLnBrk="1" hangingPunct="1"/>
            <a:endParaRPr lang="fr-FR" sz="1200" b="1" dirty="0"/>
          </a:p>
          <a:p>
            <a:pPr algn="just" eaLnBrk="1" hangingPunct="1"/>
            <a:endParaRPr lang="fr-FR" sz="1200" b="1" dirty="0"/>
          </a:p>
          <a:p>
            <a:pPr algn="just" eaLnBrk="1" hangingPunct="1"/>
            <a:endParaRPr lang="fr-FR" sz="1200" b="1" dirty="0"/>
          </a:p>
          <a:p>
            <a:pPr algn="just" eaLnBrk="1" hangingPunct="1"/>
            <a:endParaRPr lang="fr-FR" sz="1200" b="1" dirty="0"/>
          </a:p>
          <a:p>
            <a:pPr algn="just" eaLnBrk="1" hangingPunct="1"/>
            <a:endParaRPr lang="fr-FR" sz="1200" b="1" dirty="0"/>
          </a:p>
          <a:p>
            <a:pPr algn="just" eaLnBrk="1" hangingPunct="1"/>
            <a:endParaRPr lang="fr-FR" sz="1200" b="1" dirty="0"/>
          </a:p>
          <a:p>
            <a:pPr algn="just" eaLnBrk="1" hangingPunct="1"/>
            <a:endParaRPr lang="fr-FR" sz="1200" dirty="0"/>
          </a:p>
        </p:txBody>
      </p:sp>
      <p:grpSp>
        <p:nvGrpSpPr>
          <p:cNvPr id="3077" name="Groupe 31"/>
          <p:cNvGrpSpPr>
            <a:grpSpLocks/>
          </p:cNvGrpSpPr>
          <p:nvPr/>
        </p:nvGrpSpPr>
        <p:grpSpPr bwMode="auto">
          <a:xfrm>
            <a:off x="239713" y="1653407"/>
            <a:ext cx="6429374" cy="8032968"/>
            <a:chOff x="239142" y="4784601"/>
            <a:chExt cx="6431404" cy="8055452"/>
          </a:xfrm>
        </p:grpSpPr>
        <p:sp>
          <p:nvSpPr>
            <p:cNvPr id="33" name="Flèche droite 32"/>
            <p:cNvSpPr/>
            <p:nvPr/>
          </p:nvSpPr>
          <p:spPr>
            <a:xfrm>
              <a:off x="239142" y="4859422"/>
              <a:ext cx="190560" cy="143275"/>
            </a:xfrm>
            <a:prstGeom prst="rightArrow">
              <a:avLst/>
            </a:prstGeom>
            <a:solidFill>
              <a:srgbClr val="00CC00"/>
            </a:solidFill>
            <a:ln w="12700">
              <a:solidFill>
                <a:schemeClr val="accent3">
                  <a:lumMod val="50000"/>
                </a:schemeClr>
              </a:solidFill>
              <a:prstDash val="sysDash"/>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3089" name="ZoneTexte 33"/>
            <p:cNvSpPr txBox="1">
              <a:spLocks noChangeArrowheads="1"/>
            </p:cNvSpPr>
            <p:nvPr/>
          </p:nvSpPr>
          <p:spPr bwMode="auto">
            <a:xfrm>
              <a:off x="455166" y="4784601"/>
              <a:ext cx="6215380" cy="8055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b="1" u="sng" dirty="0">
                  <a:latin typeface="Pere Castor" pitchFamily="2" charset="0"/>
                </a:rPr>
                <a:t>Étape 1 : </a:t>
              </a:r>
              <a:r>
                <a:rPr lang="fr-FR" b="1" u="sng" dirty="0" smtClean="0">
                  <a:latin typeface="Pere Castor" pitchFamily="2" charset="0"/>
                </a:rPr>
                <a:t>Recherche par groupes – 20 minutes</a:t>
              </a:r>
              <a:endParaRPr lang="fr-FR" sz="1200" dirty="0" smtClean="0">
                <a:cs typeface="Arial" pitchFamily="34" charset="0"/>
              </a:endParaRPr>
            </a:p>
            <a:p>
              <a:pPr algn="just">
                <a:defRPr/>
              </a:pPr>
              <a:endParaRPr lang="fr-FR" sz="1200" dirty="0">
                <a:cs typeface="Arial" pitchFamily="34" charset="0"/>
              </a:endParaRPr>
            </a:p>
            <a:p>
              <a:pPr marL="171450" indent="-171450" algn="just">
                <a:buFont typeface="Wingdings" pitchFamily="2" charset="2"/>
                <a:buChar char="ü"/>
                <a:defRPr/>
              </a:pPr>
              <a:r>
                <a:rPr lang="fr-FR" sz="1200" dirty="0" smtClean="0">
                  <a:latin typeface="+mj-lt"/>
                </a:rPr>
                <a:t>L’enseignant a apporté des glaçons (à garder au congélateur ou dans une glacière le cas échéant, jusqu’au début de la recherche). Il distribue la fiche de recherche.</a:t>
              </a:r>
              <a:endParaRPr lang="fr-FR" sz="1200" dirty="0">
                <a:latin typeface="+mj-lt"/>
              </a:endParaRPr>
            </a:p>
            <a:p>
              <a:pPr marL="171450" indent="-171450" algn="just">
                <a:buFont typeface="Wingdings" pitchFamily="2" charset="2"/>
                <a:buChar char="ü"/>
                <a:defRPr/>
              </a:pPr>
              <a:r>
                <a:rPr lang="fr-FR" sz="1200" b="1" u="sng" dirty="0" smtClean="0">
                  <a:latin typeface="+mj-lt"/>
                </a:rPr>
                <a:t>Consigne</a:t>
              </a:r>
              <a:r>
                <a:rPr lang="fr-FR" sz="1200" dirty="0" smtClean="0">
                  <a:latin typeface="+mj-lt"/>
                </a:rPr>
                <a:t> : « </a:t>
              </a:r>
              <a:r>
                <a:rPr lang="fr-FR" sz="1200" i="1" dirty="0" smtClean="0">
                  <a:latin typeface="+mj-lt"/>
                </a:rPr>
                <a:t>Je vais donner à chaque groupe un gobelet avec un glaçon. Vous allez devoir trouver le moyen de le faire fondre le plus vite possible. </a:t>
              </a:r>
              <a:r>
                <a:rPr lang="fr-FR" sz="1200" dirty="0" smtClean="0">
                  <a:latin typeface="+mj-lt"/>
                </a:rPr>
                <a:t>»</a:t>
              </a:r>
            </a:p>
            <a:p>
              <a:pPr marL="171450" indent="-171450" algn="just">
                <a:buFont typeface="Wingdings" pitchFamily="2" charset="2"/>
                <a:buChar char="ü"/>
                <a:defRPr/>
              </a:pPr>
              <a:r>
                <a:rPr lang="fr-FR" sz="1200" dirty="0" smtClean="0">
                  <a:latin typeface="+mj-lt"/>
                </a:rPr>
                <a:t>Les élèves notent sur leur fiche de recherche la stratégie qu’ils ont choisie. Quand tous les groupes sont prêts, l’enseignant donne le gobelet avec le glaçon à chaque groupe.</a:t>
              </a:r>
            </a:p>
            <a:p>
              <a:pPr marL="171450" indent="-171450" algn="just">
                <a:buFont typeface="Wingdings" pitchFamily="2" charset="2"/>
                <a:buChar char="ü"/>
                <a:defRPr/>
              </a:pPr>
              <a:r>
                <a:rPr lang="fr-FR" sz="1200" b="1" u="sng" dirty="0"/>
                <a:t>Consigne</a:t>
              </a:r>
              <a:r>
                <a:rPr lang="fr-FR" sz="1200" dirty="0"/>
                <a:t> : « </a:t>
              </a:r>
              <a:r>
                <a:rPr lang="fr-FR" sz="1200" i="1" dirty="0" smtClean="0"/>
                <a:t>Tout en surveillant votre glaçon, vous allez compléter la fiche de recherche en dessinant ce que vous observez au fur et à mesure que votre glaçon fond. </a:t>
              </a:r>
              <a:r>
                <a:rPr lang="fr-FR" sz="1200" dirty="0" smtClean="0"/>
                <a:t>»</a:t>
              </a:r>
            </a:p>
            <a:p>
              <a:pPr marL="171450" indent="-171450" algn="just">
                <a:buFont typeface="Wingdings" pitchFamily="2" charset="2"/>
                <a:buChar char="ü"/>
                <a:defRPr/>
              </a:pPr>
              <a:r>
                <a:rPr lang="fr-FR" sz="1200" dirty="0" smtClean="0">
                  <a:latin typeface="+mj-lt"/>
                </a:rPr>
                <a:t>L’enseignant note au tableau les stratégies de chaque groupe et le temps au bout duquel ils ont réussi à faire fondre complètement leur glaçon.</a:t>
              </a:r>
            </a:p>
            <a:p>
              <a:pPr marL="171450" indent="-171450" algn="just">
                <a:buFont typeface="Wingdings" pitchFamily="2" charset="2"/>
                <a:buChar char="ü"/>
                <a:defRPr/>
              </a:pPr>
              <a:endParaRPr lang="fr-FR" sz="1200" dirty="0">
                <a:latin typeface="+mj-lt"/>
              </a:endParaRPr>
            </a:p>
            <a:p>
              <a:pPr eaLnBrk="1" hangingPunct="1"/>
              <a:r>
                <a:rPr lang="fr-FR" b="1" u="sng" dirty="0">
                  <a:latin typeface="Pere Castor" pitchFamily="2" charset="0"/>
                </a:rPr>
                <a:t>Étape </a:t>
              </a:r>
              <a:r>
                <a:rPr lang="fr-FR" b="1" u="sng" dirty="0" smtClean="0">
                  <a:latin typeface="Pere Castor" pitchFamily="2" charset="0"/>
                </a:rPr>
                <a:t>2 </a:t>
              </a:r>
              <a:r>
                <a:rPr lang="fr-FR" b="1" u="sng" dirty="0">
                  <a:latin typeface="Pere Castor" pitchFamily="2" charset="0"/>
                </a:rPr>
                <a:t>: </a:t>
              </a:r>
              <a:r>
                <a:rPr lang="fr-FR" b="1" u="sng" dirty="0" smtClean="0">
                  <a:latin typeface="Pere Castor" pitchFamily="2" charset="0"/>
                </a:rPr>
                <a:t>Mise en commun – 5 </a:t>
              </a:r>
              <a:r>
                <a:rPr lang="fr-FR" b="1" u="sng" dirty="0">
                  <a:latin typeface="Pere Castor" pitchFamily="2" charset="0"/>
                </a:rPr>
                <a:t>minutes</a:t>
              </a:r>
              <a:endParaRPr lang="fr-FR" sz="1200" dirty="0">
                <a:cs typeface="Arial" pitchFamily="34" charset="0"/>
              </a:endParaRPr>
            </a:p>
            <a:p>
              <a:pPr algn="just">
                <a:defRPr/>
              </a:pPr>
              <a:endParaRPr lang="fr-FR" sz="1200" dirty="0">
                <a:cs typeface="Arial" pitchFamily="34" charset="0"/>
              </a:endParaRPr>
            </a:p>
            <a:p>
              <a:pPr marL="171450" indent="-171450" algn="just">
                <a:buFont typeface="Wingdings" pitchFamily="2" charset="2"/>
                <a:buChar char="ü"/>
                <a:defRPr/>
              </a:pPr>
              <a:r>
                <a:rPr lang="fr-FR" sz="1200" dirty="0" smtClean="0"/>
                <a:t>L’enseignant demande aux élèves la conclusion qu’ils peuvent tirer de leurs résultats et de leurs observations.</a:t>
              </a:r>
            </a:p>
            <a:p>
              <a:pPr marL="171450" indent="-171450" algn="just">
                <a:buFont typeface="Wingdings" pitchFamily="2" charset="2"/>
                <a:buChar char="ü"/>
                <a:defRPr/>
              </a:pPr>
              <a:r>
                <a:rPr lang="fr-FR" sz="1200" dirty="0" smtClean="0">
                  <a:latin typeface="+mj-lt"/>
                </a:rPr>
                <a:t>Il note au tableau la synthèse suivante :</a:t>
              </a:r>
            </a:p>
            <a:p>
              <a:pPr algn="just">
                <a:defRPr/>
              </a:pPr>
              <a:r>
                <a:rPr lang="fr-FR" sz="1200" b="1" i="1" dirty="0" smtClean="0">
                  <a:latin typeface="+mj-lt"/>
                </a:rPr>
                <a:t>     Plus il fait chaud, plus la glace fond vite : c’est la chaleur qui fait fondre le glaçon.</a:t>
              </a:r>
            </a:p>
            <a:p>
              <a:pPr algn="just">
                <a:defRPr/>
              </a:pPr>
              <a:endParaRPr lang="fr-FR" sz="1200" b="1" i="1" dirty="0" smtClean="0">
                <a:latin typeface="+mj-lt"/>
              </a:endParaRPr>
            </a:p>
            <a:p>
              <a:pPr algn="ctr">
                <a:defRPr/>
              </a:pPr>
              <a:r>
                <a:rPr lang="fr-FR" sz="1200" b="1" i="1" dirty="0" smtClean="0">
                  <a:latin typeface="+mj-lt"/>
                </a:rPr>
                <a:t>On chauffe</a:t>
              </a:r>
            </a:p>
            <a:p>
              <a:pPr algn="ctr">
                <a:defRPr/>
              </a:pPr>
              <a:r>
                <a:rPr lang="fr-FR" sz="1200" b="1" i="1" dirty="0" smtClean="0">
                  <a:latin typeface="+mj-lt"/>
                </a:rPr>
                <a:t>eau solide (glace)    	                               eau liquide</a:t>
              </a:r>
            </a:p>
            <a:p>
              <a:pPr algn="ctr">
                <a:defRPr/>
              </a:pPr>
              <a:endParaRPr lang="fr-FR" sz="1200" b="1" i="1" dirty="0" smtClean="0">
                <a:latin typeface="+mj-lt"/>
              </a:endParaRPr>
            </a:p>
            <a:p>
              <a:pPr eaLnBrk="1" hangingPunct="1"/>
              <a:r>
                <a:rPr lang="fr-FR" b="1" u="sng" dirty="0">
                  <a:latin typeface="Pere Castor" pitchFamily="2" charset="0"/>
                </a:rPr>
                <a:t>Étape </a:t>
              </a:r>
              <a:r>
                <a:rPr lang="fr-FR" b="1" u="sng" dirty="0" smtClean="0">
                  <a:latin typeface="Pere Castor" pitchFamily="2" charset="0"/>
                </a:rPr>
                <a:t>3 </a:t>
              </a:r>
              <a:r>
                <a:rPr lang="fr-FR" b="1" u="sng" dirty="0">
                  <a:latin typeface="Pere Castor" pitchFamily="2" charset="0"/>
                </a:rPr>
                <a:t>: </a:t>
              </a:r>
              <a:r>
                <a:rPr lang="fr-FR" b="1" u="sng" dirty="0" smtClean="0">
                  <a:latin typeface="Pere Castor" pitchFamily="2" charset="0"/>
                </a:rPr>
                <a:t>Fusion du chocolat – 10 </a:t>
              </a:r>
              <a:r>
                <a:rPr lang="fr-FR" b="1" u="sng" dirty="0">
                  <a:latin typeface="Pere Castor" pitchFamily="2" charset="0"/>
                </a:rPr>
                <a:t>minutes</a:t>
              </a:r>
              <a:endParaRPr lang="fr-FR" sz="1200" dirty="0">
                <a:cs typeface="Arial" pitchFamily="34" charset="0"/>
              </a:endParaRPr>
            </a:p>
            <a:p>
              <a:pPr algn="just">
                <a:defRPr/>
              </a:pPr>
              <a:endParaRPr lang="fr-FR" sz="1200" dirty="0">
                <a:cs typeface="Arial" pitchFamily="34" charset="0"/>
              </a:endParaRPr>
            </a:p>
            <a:p>
              <a:pPr marL="171450" indent="-171450" algn="just">
                <a:buFont typeface="Wingdings" pitchFamily="2" charset="2"/>
                <a:buChar char="ü"/>
                <a:defRPr/>
              </a:pPr>
              <a:r>
                <a:rPr lang="fr-FR" sz="1200" dirty="0" smtClean="0"/>
                <a:t>L’enseignant a apporté une plaque de chocolat et présente le problème aux élèves :</a:t>
              </a:r>
            </a:p>
            <a:p>
              <a:pPr marL="171450" indent="-171450" algn="just">
                <a:buFont typeface="Wingdings" pitchFamily="2" charset="2"/>
                <a:buChar char="ü"/>
                <a:defRPr/>
              </a:pPr>
              <a:r>
                <a:rPr lang="fr-FR" sz="1200" b="1" u="sng" dirty="0" smtClean="0">
                  <a:latin typeface="+mj-lt"/>
                </a:rPr>
                <a:t>Problème</a:t>
              </a:r>
              <a:r>
                <a:rPr lang="fr-FR" sz="1200" dirty="0" smtClean="0">
                  <a:latin typeface="+mj-lt"/>
                </a:rPr>
                <a:t> : « J’ai une plaque de chocolat et je voudrais donner à cette tablette la forme de ces moules à glaçons. Comment peut-on faire ? »</a:t>
              </a:r>
            </a:p>
            <a:p>
              <a:pPr marL="171450" indent="-171450" algn="just">
                <a:buFont typeface="Wingdings" pitchFamily="2" charset="2"/>
                <a:buChar char="ü"/>
                <a:defRPr/>
              </a:pPr>
              <a:r>
                <a:rPr lang="fr-FR" sz="1200" dirty="0" smtClean="0">
                  <a:latin typeface="+mj-lt"/>
                </a:rPr>
                <a:t>Les élèves émettent des hypothèses : on le casse, on le fait rentrer de force, on le fait fondre.</a:t>
              </a:r>
            </a:p>
            <a:p>
              <a:pPr marL="171450" indent="-171450" algn="just">
                <a:buFont typeface="Wingdings" pitchFamily="2" charset="2"/>
                <a:buChar char="ü"/>
                <a:defRPr/>
              </a:pPr>
              <a:r>
                <a:rPr lang="fr-FR" sz="1200" dirty="0" smtClean="0">
                  <a:latin typeface="+mj-lt"/>
                </a:rPr>
                <a:t>La synthèse de la mise en commun étant toujours au tableau, les élèves devraient rapidement penser à la dernière solution qui est, bien entendu, la seule à permettre de répondre au problème.</a:t>
              </a:r>
            </a:p>
            <a:p>
              <a:pPr marL="171450" indent="-171450" algn="just">
                <a:buFont typeface="Wingdings" pitchFamily="2" charset="2"/>
                <a:buChar char="ü"/>
                <a:defRPr/>
              </a:pPr>
              <a:r>
                <a:rPr lang="fr-FR" sz="1200" dirty="0" smtClean="0">
                  <a:latin typeface="+mj-lt"/>
                </a:rPr>
                <a:t>L’enseignant (pour des raisons évidentes de sécurité) fait fondre le chocolat et le place dans les moules à glaçons. Cette petite expérience permet d’aborder les 2 transformations du chocolat : la fusion pour mouler le chocolat, la solidification liée au refroidissement !</a:t>
              </a:r>
            </a:p>
            <a:p>
              <a:pPr marL="171450" indent="-171450" algn="just">
                <a:buFont typeface="Wingdings" pitchFamily="2" charset="2"/>
                <a:buChar char="ü"/>
                <a:defRPr/>
              </a:pPr>
              <a:endParaRPr lang="fr-FR" sz="1200" dirty="0">
                <a:latin typeface="+mj-lt"/>
              </a:endParaRPr>
            </a:p>
            <a:p>
              <a:pPr eaLnBrk="1" hangingPunct="1"/>
              <a:r>
                <a:rPr lang="fr-FR" b="1" u="sng" dirty="0">
                  <a:latin typeface="Pere Castor" pitchFamily="2" charset="0"/>
                </a:rPr>
                <a:t>Étape </a:t>
              </a:r>
              <a:r>
                <a:rPr lang="fr-FR" b="1" u="sng" dirty="0" smtClean="0">
                  <a:latin typeface="Pere Castor" pitchFamily="2" charset="0"/>
                </a:rPr>
                <a:t>4 </a:t>
              </a:r>
              <a:r>
                <a:rPr lang="fr-FR" b="1" u="sng" dirty="0">
                  <a:latin typeface="Pere Castor" pitchFamily="2" charset="0"/>
                </a:rPr>
                <a:t>: </a:t>
              </a:r>
              <a:r>
                <a:rPr lang="fr-FR" b="1" u="sng" dirty="0" smtClean="0">
                  <a:latin typeface="Pere Castor" pitchFamily="2" charset="0"/>
                </a:rPr>
                <a:t>Bilan et trace écrite – </a:t>
              </a:r>
              <a:r>
                <a:rPr lang="fr-FR" b="1" u="sng" dirty="0">
                  <a:latin typeface="Pere Castor" pitchFamily="2" charset="0"/>
                </a:rPr>
                <a:t>10 minutes</a:t>
              </a:r>
              <a:endParaRPr lang="fr-FR" sz="1200" dirty="0">
                <a:cs typeface="Arial" pitchFamily="34" charset="0"/>
              </a:endParaRPr>
            </a:p>
            <a:p>
              <a:pPr algn="just">
                <a:defRPr/>
              </a:pPr>
              <a:endParaRPr lang="fr-FR" sz="1200" dirty="0">
                <a:cs typeface="Arial" pitchFamily="34" charset="0"/>
              </a:endParaRPr>
            </a:p>
            <a:p>
              <a:pPr marL="171450" indent="-171450" algn="just">
                <a:buFont typeface="Wingdings" pitchFamily="2" charset="2"/>
                <a:buChar char="ü"/>
                <a:defRPr/>
              </a:pPr>
              <a:r>
                <a:rPr lang="fr-FR" sz="1200" dirty="0" smtClean="0"/>
                <a:t>En trace écrite, les élèves copient le schéma de changement d’état de l’étape 2, en le complétant avec une flèche dans l’autre sens légendée « on refroidit », puis ils notent le texte suivant :</a:t>
              </a:r>
              <a:endParaRPr lang="fr-FR" dirty="0">
                <a:latin typeface="+mj-lt"/>
              </a:endParaRPr>
            </a:p>
          </p:txBody>
        </p:sp>
      </p:grpSp>
      <p:pic>
        <p:nvPicPr>
          <p:cNvPr id="21" name="Picture 2" descr="C:\Users\Gaëlle\AppData\Local\Microsoft\Windows\Temporary Internet Files\Content.IE5\WW6Y88EO\MC900431608[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4231" y="3175"/>
            <a:ext cx="500088"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Flèche droite 21"/>
          <p:cNvSpPr/>
          <p:nvPr/>
        </p:nvSpPr>
        <p:spPr bwMode="auto">
          <a:xfrm>
            <a:off x="239713" y="4232920"/>
            <a:ext cx="190500" cy="142875"/>
          </a:xfrm>
          <a:prstGeom prst="rightArrow">
            <a:avLst/>
          </a:prstGeom>
          <a:solidFill>
            <a:srgbClr val="00CC00"/>
          </a:solidFill>
          <a:ln w="12700">
            <a:solidFill>
              <a:schemeClr val="accent3">
                <a:lumMod val="50000"/>
              </a:schemeClr>
            </a:solidFill>
            <a:prstDash val="sysDash"/>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3" name="Flèche droite 22"/>
          <p:cNvSpPr/>
          <p:nvPr/>
        </p:nvSpPr>
        <p:spPr bwMode="auto">
          <a:xfrm>
            <a:off x="239713" y="6129139"/>
            <a:ext cx="190500" cy="142875"/>
          </a:xfrm>
          <a:prstGeom prst="rightArrow">
            <a:avLst/>
          </a:prstGeom>
          <a:solidFill>
            <a:srgbClr val="00CC00"/>
          </a:solidFill>
          <a:ln w="12700">
            <a:solidFill>
              <a:schemeClr val="accent3">
                <a:lumMod val="50000"/>
              </a:schemeClr>
            </a:solidFill>
            <a:prstDash val="sysDash"/>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cxnSp>
        <p:nvCxnSpPr>
          <p:cNvPr id="3" name="Connecteur droit avec flèche 2"/>
          <p:cNvCxnSpPr/>
          <p:nvPr/>
        </p:nvCxnSpPr>
        <p:spPr>
          <a:xfrm>
            <a:off x="2905125" y="5825480"/>
            <a:ext cx="1670804"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2844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4" name="Groupe 3"/>
          <p:cNvGrpSpPr>
            <a:grpSpLocks/>
          </p:cNvGrpSpPr>
          <p:nvPr/>
        </p:nvGrpSpPr>
        <p:grpSpPr bwMode="auto">
          <a:xfrm>
            <a:off x="44450" y="128588"/>
            <a:ext cx="6769100" cy="3029792"/>
            <a:chOff x="136525" y="920750"/>
            <a:chExt cx="6768752" cy="3780094"/>
          </a:xfrm>
        </p:grpSpPr>
        <p:sp>
          <p:nvSpPr>
            <p:cNvPr id="5" name="Rectangle à coins arrondis 13"/>
            <p:cNvSpPr/>
            <p:nvPr/>
          </p:nvSpPr>
          <p:spPr>
            <a:xfrm>
              <a:off x="136525" y="1065334"/>
              <a:ext cx="6768752" cy="3635510"/>
            </a:xfrm>
            <a:prstGeom prst="rect">
              <a:avLst/>
            </a:prstGeom>
            <a:solidFill>
              <a:schemeClr val="bg1"/>
            </a:solidFill>
            <a:ln>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6" name="Rectangle à coins arrondis 5"/>
            <p:cNvSpPr/>
            <p:nvPr/>
          </p:nvSpPr>
          <p:spPr>
            <a:xfrm>
              <a:off x="620688" y="920750"/>
              <a:ext cx="4628912" cy="287191"/>
            </a:xfrm>
            <a:prstGeom prst="roundRect">
              <a:avLst/>
            </a:prstGeom>
            <a:solidFill>
              <a:schemeClr val="bg1">
                <a:lumMod val="95000"/>
              </a:schemeClr>
            </a:solidFill>
            <a:ln w="190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fr-FR" sz="1400" dirty="0">
                  <a:solidFill>
                    <a:schemeClr val="tx1"/>
                  </a:solidFill>
                  <a:latin typeface="Showcard Gothic" pitchFamily="82" charset="0"/>
                </a:rPr>
                <a:t>Séance </a:t>
              </a:r>
              <a:r>
                <a:rPr lang="fr-FR" sz="1400" dirty="0" smtClean="0">
                  <a:solidFill>
                    <a:schemeClr val="tx1"/>
                  </a:solidFill>
                  <a:latin typeface="Showcard Gothic" pitchFamily="82" charset="0"/>
                </a:rPr>
                <a:t>3 </a:t>
              </a:r>
              <a:r>
                <a:rPr lang="fr-FR" sz="1400" dirty="0">
                  <a:solidFill>
                    <a:schemeClr val="tx1"/>
                  </a:solidFill>
                  <a:latin typeface="Showcard Gothic" pitchFamily="82" charset="0"/>
                </a:rPr>
                <a:t>: </a:t>
              </a:r>
              <a:r>
                <a:rPr lang="fr-FR" sz="1400" dirty="0" smtClean="0">
                  <a:solidFill>
                    <a:schemeClr val="tx1"/>
                  </a:solidFill>
                  <a:latin typeface="Showcard Gothic" pitchFamily="82" charset="0"/>
                </a:rPr>
                <a:t>suite</a:t>
              </a:r>
              <a:endParaRPr lang="fr-FR" sz="1400" dirty="0">
                <a:solidFill>
                  <a:schemeClr val="tx1"/>
                </a:solidFill>
                <a:latin typeface="Showcard Gothic" pitchFamily="82" charset="0"/>
              </a:endParaRPr>
            </a:p>
          </p:txBody>
        </p:sp>
      </p:grpSp>
      <p:grpSp>
        <p:nvGrpSpPr>
          <p:cNvPr id="34" name="Groupe 33"/>
          <p:cNvGrpSpPr/>
          <p:nvPr/>
        </p:nvGrpSpPr>
        <p:grpSpPr>
          <a:xfrm>
            <a:off x="3920447" y="393326"/>
            <a:ext cx="2696253" cy="2748295"/>
            <a:chOff x="404664" y="6465168"/>
            <a:chExt cx="3128475" cy="3241213"/>
          </a:xfrm>
        </p:grpSpPr>
        <p:pic>
          <p:nvPicPr>
            <p:cNvPr id="35" name="Picture 4" descr="http://www.anglais5minutes.fr/wp-content/uploads/2012/05/post-it.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7571" t="9231" r="17138" b="14297"/>
            <a:stretch/>
          </p:blipFill>
          <p:spPr bwMode="auto">
            <a:xfrm>
              <a:off x="404664" y="6465168"/>
              <a:ext cx="3128475" cy="3241213"/>
            </a:xfrm>
            <a:prstGeom prst="rect">
              <a:avLst/>
            </a:prstGeom>
            <a:noFill/>
            <a:extLst>
              <a:ext uri="{909E8E84-426E-40DD-AFC4-6F175D3DCCD1}">
                <a14:hiddenFill xmlns:a14="http://schemas.microsoft.com/office/drawing/2010/main">
                  <a:solidFill>
                    <a:srgbClr val="FFFFFF"/>
                  </a:solidFill>
                </a14:hiddenFill>
              </a:ext>
            </a:extLst>
          </p:spPr>
        </p:pic>
        <p:pic>
          <p:nvPicPr>
            <p:cNvPr id="36" name="Image 35" descr="feuille_gros_carreaux.php (Objet application/pdf) - Mozilla Firefox"/>
            <p:cNvPicPr>
              <a:picLocks noChangeAspect="1"/>
            </p:cNvPicPr>
            <p:nvPr/>
          </p:nvPicPr>
          <p:blipFill rotWithShape="1">
            <a:blip r:embed="rId3">
              <a:grayscl/>
              <a:extLst>
                <a:ext uri="{28A0092B-C50C-407E-A947-70E740481C1C}">
                  <a14:useLocalDpi xmlns:a14="http://schemas.microsoft.com/office/drawing/2010/main" val="0"/>
                </a:ext>
              </a:extLst>
            </a:blip>
            <a:srcRect l="36897" t="40607" r="26589" b="7363"/>
            <a:stretch/>
          </p:blipFill>
          <p:spPr>
            <a:xfrm rot="21415647">
              <a:off x="742602" y="7187846"/>
              <a:ext cx="2504149" cy="2164094"/>
            </a:xfrm>
            <a:prstGeom prst="rect">
              <a:avLst/>
            </a:prstGeom>
          </p:spPr>
        </p:pic>
        <p:sp>
          <p:nvSpPr>
            <p:cNvPr id="37" name="ZoneTexte 36"/>
            <p:cNvSpPr txBox="1"/>
            <p:nvPr/>
          </p:nvSpPr>
          <p:spPr>
            <a:xfrm rot="21378263">
              <a:off x="576100" y="6868191"/>
              <a:ext cx="2349158" cy="326680"/>
            </a:xfrm>
            <a:prstGeom prst="rect">
              <a:avLst/>
            </a:prstGeom>
            <a:noFill/>
          </p:spPr>
          <p:txBody>
            <a:bodyPr wrap="square" rtlCol="0">
              <a:spAutoFit/>
            </a:bodyPr>
            <a:lstStyle/>
            <a:p>
              <a:r>
                <a:rPr lang="fr-FR" sz="1200" b="1" i="1" u="sng" dirty="0" smtClean="0"/>
                <a:t>Observations sur la séance :</a:t>
              </a:r>
              <a:endParaRPr lang="fr-FR" sz="1200" b="1" i="1" u="sng" dirty="0"/>
            </a:p>
          </p:txBody>
        </p:sp>
      </p:grpSp>
      <p:grpSp>
        <p:nvGrpSpPr>
          <p:cNvPr id="8198" name="Groupe 11"/>
          <p:cNvGrpSpPr>
            <a:grpSpLocks/>
          </p:cNvGrpSpPr>
          <p:nvPr/>
        </p:nvGrpSpPr>
        <p:grpSpPr bwMode="auto">
          <a:xfrm>
            <a:off x="44450" y="3326087"/>
            <a:ext cx="6769100" cy="1626917"/>
            <a:chOff x="136525" y="1675806"/>
            <a:chExt cx="6768752" cy="2030065"/>
          </a:xfrm>
        </p:grpSpPr>
        <p:sp>
          <p:nvSpPr>
            <p:cNvPr id="13" name="Rectangle à coins arrondis 13"/>
            <p:cNvSpPr/>
            <p:nvPr/>
          </p:nvSpPr>
          <p:spPr>
            <a:xfrm>
              <a:off x="136525" y="1818988"/>
              <a:ext cx="6768752" cy="1886883"/>
            </a:xfrm>
            <a:prstGeom prst="rect">
              <a:avLst/>
            </a:prstGeom>
            <a:solidFill>
              <a:schemeClr val="bg1"/>
            </a:solidFill>
            <a:ln>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4" name="Rectangle à coins arrondis 13"/>
            <p:cNvSpPr/>
            <p:nvPr/>
          </p:nvSpPr>
          <p:spPr>
            <a:xfrm>
              <a:off x="620688" y="1675806"/>
              <a:ext cx="4628912" cy="287227"/>
            </a:xfrm>
            <a:prstGeom prst="roundRect">
              <a:avLst/>
            </a:prstGeom>
            <a:solidFill>
              <a:schemeClr val="bg1">
                <a:lumMod val="95000"/>
              </a:schemeClr>
            </a:solidFill>
            <a:ln w="190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fr-FR" sz="1400" dirty="0">
                  <a:solidFill>
                    <a:schemeClr val="tx1"/>
                  </a:solidFill>
                  <a:latin typeface="Showcard Gothic" pitchFamily="82" charset="0"/>
                </a:rPr>
                <a:t>Séance </a:t>
              </a:r>
              <a:r>
                <a:rPr lang="fr-FR" sz="1400" dirty="0" smtClean="0">
                  <a:solidFill>
                    <a:schemeClr val="tx1"/>
                  </a:solidFill>
                  <a:latin typeface="Showcard Gothic" pitchFamily="82" charset="0"/>
                </a:rPr>
                <a:t>4 </a:t>
              </a:r>
              <a:r>
                <a:rPr lang="fr-FR" sz="1400" dirty="0">
                  <a:solidFill>
                    <a:schemeClr val="tx1"/>
                  </a:solidFill>
                  <a:latin typeface="Showcard Gothic" pitchFamily="82" charset="0"/>
                </a:rPr>
                <a:t>: évaluation</a:t>
              </a:r>
            </a:p>
          </p:txBody>
        </p:sp>
      </p:grpSp>
      <p:grpSp>
        <p:nvGrpSpPr>
          <p:cNvPr id="8200" name="Groupe 15"/>
          <p:cNvGrpSpPr>
            <a:grpSpLocks/>
          </p:cNvGrpSpPr>
          <p:nvPr/>
        </p:nvGrpSpPr>
        <p:grpSpPr bwMode="auto">
          <a:xfrm>
            <a:off x="166688" y="3680430"/>
            <a:ext cx="2830512" cy="369887"/>
            <a:chOff x="239142" y="4784601"/>
            <a:chExt cx="2829818" cy="368778"/>
          </a:xfrm>
        </p:grpSpPr>
        <p:sp>
          <p:nvSpPr>
            <p:cNvPr id="17" name="Flèche droite 16"/>
            <p:cNvSpPr/>
            <p:nvPr/>
          </p:nvSpPr>
          <p:spPr>
            <a:xfrm>
              <a:off x="239142" y="4858989"/>
              <a:ext cx="190453" cy="144030"/>
            </a:xfrm>
            <a:prstGeom prst="rightArrow">
              <a:avLst/>
            </a:prstGeom>
            <a:solidFill>
              <a:srgbClr val="00CC00"/>
            </a:solidFill>
            <a:ln w="12700">
              <a:solidFill>
                <a:schemeClr val="accent3">
                  <a:lumMod val="50000"/>
                </a:schemeClr>
              </a:solidFill>
              <a:prstDash val="sysDash"/>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8212" name="ZoneTexte 17"/>
            <p:cNvSpPr txBox="1">
              <a:spLocks noChangeArrowheads="1"/>
            </p:cNvSpPr>
            <p:nvPr/>
          </p:nvSpPr>
          <p:spPr bwMode="auto">
            <a:xfrm>
              <a:off x="455166" y="4784601"/>
              <a:ext cx="2613794" cy="368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b="1" u="sng" dirty="0">
                  <a:latin typeface="Pere Castor" pitchFamily="2" charset="0"/>
                </a:rPr>
                <a:t>Evaluation individuelle </a:t>
              </a:r>
            </a:p>
          </p:txBody>
        </p:sp>
      </p:grpSp>
      <p:sp>
        <p:nvSpPr>
          <p:cNvPr id="8202" name="ZoneTexte 19"/>
          <p:cNvSpPr txBox="1">
            <a:spLocks noChangeArrowheads="1"/>
          </p:cNvSpPr>
          <p:nvPr/>
        </p:nvSpPr>
        <p:spPr bwMode="auto">
          <a:xfrm>
            <a:off x="404813" y="4050317"/>
            <a:ext cx="62118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sz="1200" dirty="0"/>
              <a:t>Cette évaluation permet de vérifier que :</a:t>
            </a:r>
          </a:p>
          <a:p>
            <a:pPr eaLnBrk="1" hangingPunct="1"/>
            <a:r>
              <a:rPr lang="fr-FR" sz="1200" dirty="0"/>
              <a:t>L’élève sait ce qu’est un </a:t>
            </a:r>
            <a:r>
              <a:rPr lang="fr-FR" sz="1200" dirty="0" smtClean="0"/>
              <a:t>solide, un liquide.</a:t>
            </a:r>
          </a:p>
          <a:p>
            <a:pPr eaLnBrk="1" hangingPunct="1"/>
            <a:r>
              <a:rPr lang="fr-FR" sz="1200" dirty="0" smtClean="0"/>
              <a:t>Il sait donner quelques caractéristiques de chaque.</a:t>
            </a:r>
          </a:p>
          <a:p>
            <a:pPr eaLnBrk="1" hangingPunct="1"/>
            <a:r>
              <a:rPr lang="fr-FR" sz="1200" dirty="0" smtClean="0"/>
              <a:t>Il connait le facteur de fusion et de solidification de l’eau (la chaleur).</a:t>
            </a:r>
            <a:endParaRPr lang="fr-FR" sz="1200" dirty="0"/>
          </a:p>
        </p:txBody>
      </p:sp>
      <p:grpSp>
        <p:nvGrpSpPr>
          <p:cNvPr id="8203" name="Groupe 23"/>
          <p:cNvGrpSpPr>
            <a:grpSpLocks/>
          </p:cNvGrpSpPr>
          <p:nvPr/>
        </p:nvGrpSpPr>
        <p:grpSpPr bwMode="auto">
          <a:xfrm>
            <a:off x="44450" y="5097463"/>
            <a:ext cx="6769100" cy="4608512"/>
            <a:chOff x="136525" y="920750"/>
            <a:chExt cx="6768752" cy="5750804"/>
          </a:xfrm>
        </p:grpSpPr>
        <p:sp>
          <p:nvSpPr>
            <p:cNvPr id="25" name="Rectangle à coins arrondis 13"/>
            <p:cNvSpPr/>
            <p:nvPr/>
          </p:nvSpPr>
          <p:spPr>
            <a:xfrm>
              <a:off x="136525" y="1065361"/>
              <a:ext cx="6768752" cy="5606193"/>
            </a:xfrm>
            <a:prstGeom prst="rect">
              <a:avLst/>
            </a:prstGeom>
            <a:solidFill>
              <a:schemeClr val="bg1"/>
            </a:solidFill>
            <a:ln>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6" name="Rectangle à coins arrondis 25"/>
            <p:cNvSpPr/>
            <p:nvPr/>
          </p:nvSpPr>
          <p:spPr>
            <a:xfrm>
              <a:off x="620688" y="920750"/>
              <a:ext cx="4844801" cy="287242"/>
            </a:xfrm>
            <a:prstGeom prst="roundRect">
              <a:avLst/>
            </a:prstGeom>
            <a:solidFill>
              <a:schemeClr val="bg1">
                <a:lumMod val="95000"/>
              </a:schemeClr>
            </a:solidFill>
            <a:ln w="190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fr-FR" sz="1400" dirty="0">
                  <a:solidFill>
                    <a:schemeClr val="tx1"/>
                  </a:solidFill>
                  <a:latin typeface="Showcard Gothic" pitchFamily="82" charset="0"/>
                </a:rPr>
                <a:t>Mes notes et mes remarques sur la séquence</a:t>
              </a:r>
            </a:p>
          </p:txBody>
        </p:sp>
      </p:grpSp>
      <p:pic>
        <p:nvPicPr>
          <p:cNvPr id="8204" name="Picture 2" descr="C:\Users\Gaëlle\AppData\Local\Microsoft\Windows\Temporary Internet Files\Content.IE5\U6CUWII2\MC900432584[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46625" y="4830763"/>
            <a:ext cx="769938"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5" name="Picture 3"/>
          <p:cNvPicPr>
            <a:picLocks noChangeAspect="1" noChangeArrowheads="1"/>
          </p:cNvPicPr>
          <p:nvPr/>
        </p:nvPicPr>
        <p:blipFill>
          <a:blip r:embed="rId5">
            <a:extLst>
              <a:ext uri="{28A0092B-C50C-407E-A947-70E740481C1C}">
                <a14:useLocalDpi xmlns:a14="http://schemas.microsoft.com/office/drawing/2010/main" val="0"/>
              </a:ext>
            </a:extLst>
          </a:blip>
          <a:srcRect l="28729" t="39536" r="21642" b="14720"/>
          <a:stretch>
            <a:fillRect/>
          </a:stretch>
        </p:blipFill>
        <p:spPr bwMode="auto">
          <a:xfrm>
            <a:off x="401638" y="6003925"/>
            <a:ext cx="6051550" cy="348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8206" name="Groupe 28"/>
          <p:cNvGrpSpPr>
            <a:grpSpLocks/>
          </p:cNvGrpSpPr>
          <p:nvPr/>
        </p:nvGrpSpPr>
        <p:grpSpPr bwMode="auto">
          <a:xfrm>
            <a:off x="166688" y="5416550"/>
            <a:ext cx="6286500" cy="369888"/>
            <a:chOff x="239142" y="4784601"/>
            <a:chExt cx="6284933" cy="368778"/>
          </a:xfrm>
        </p:grpSpPr>
        <p:sp>
          <p:nvSpPr>
            <p:cNvPr id="30" name="Flèche droite 29"/>
            <p:cNvSpPr/>
            <p:nvPr/>
          </p:nvSpPr>
          <p:spPr>
            <a:xfrm>
              <a:off x="239142" y="4858990"/>
              <a:ext cx="190453" cy="144028"/>
            </a:xfrm>
            <a:prstGeom prst="rightArrow">
              <a:avLst/>
            </a:prstGeom>
            <a:solidFill>
              <a:srgbClr val="00CC00"/>
            </a:solidFill>
            <a:ln w="12700">
              <a:solidFill>
                <a:schemeClr val="accent3">
                  <a:lumMod val="50000"/>
                </a:schemeClr>
              </a:solidFill>
              <a:prstDash val="sysDash"/>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8208" name="ZoneTexte 30"/>
            <p:cNvSpPr txBox="1">
              <a:spLocks noChangeArrowheads="1"/>
            </p:cNvSpPr>
            <p:nvPr/>
          </p:nvSpPr>
          <p:spPr bwMode="auto">
            <a:xfrm>
              <a:off x="455166" y="4784601"/>
              <a:ext cx="6068909" cy="368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fr-FR" b="1" u="sng">
                  <a:latin typeface="Pere Castor" pitchFamily="2" charset="0"/>
                </a:rPr>
                <a:t>Je note ici mes remarques globales sur la séquence (problèmes, astuces…) :</a:t>
              </a:r>
            </a:p>
          </p:txBody>
        </p:sp>
      </p:grpSp>
      <p:pic>
        <p:nvPicPr>
          <p:cNvPr id="27" name="Picture 2" descr="C:\Users\Gaëlle\AppData\Local\Microsoft\Windows\Temporary Internet Files\Content.IE5\WW6Y88EO\MC900431608[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18806" y="-5557"/>
            <a:ext cx="500088"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2" descr="C:\Users\Gaëlle\AppData\Local\Microsoft\Windows\Temporary Internet Files\Content.IE5\WW6Y88EO\MC900431608[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58481" y="3158381"/>
            <a:ext cx="500088"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Carré corné 28"/>
          <p:cNvSpPr/>
          <p:nvPr/>
        </p:nvSpPr>
        <p:spPr>
          <a:xfrm>
            <a:off x="188640" y="1606946"/>
            <a:ext cx="3429000" cy="1401838"/>
          </a:xfrm>
          <a:prstGeom prst="foldedCorner">
            <a:avLst/>
          </a:prstGeom>
          <a:solidFill>
            <a:schemeClr val="bg1">
              <a:lumMod val="95000"/>
            </a:schemeClr>
          </a:solidFill>
          <a:ln w="12700">
            <a:solidFill>
              <a:schemeClr val="bg1">
                <a:lumMod val="5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endParaRPr lang="fr-FR" sz="1200" dirty="0">
              <a:solidFill>
                <a:schemeClr val="tx1"/>
              </a:solidFill>
            </a:endParaRPr>
          </a:p>
        </p:txBody>
      </p:sp>
      <p:sp>
        <p:nvSpPr>
          <p:cNvPr id="31" name="ZoneTexte 30"/>
          <p:cNvSpPr txBox="1"/>
          <p:nvPr/>
        </p:nvSpPr>
        <p:spPr>
          <a:xfrm>
            <a:off x="188640" y="1623789"/>
            <a:ext cx="3429000" cy="1384995"/>
          </a:xfrm>
          <a:prstGeom prst="rect">
            <a:avLst/>
          </a:prstGeom>
          <a:noFill/>
        </p:spPr>
        <p:txBody>
          <a:bodyPr wrap="square" rtlCol="0">
            <a:spAutoFit/>
          </a:bodyPr>
          <a:lstStyle/>
          <a:p>
            <a:pPr algn="just"/>
            <a:r>
              <a:rPr lang="fr-FR" sz="1400" dirty="0" smtClean="0">
                <a:latin typeface="Cursive standard" pitchFamily="2" charset="0"/>
              </a:rPr>
              <a:t>Quand l’eau est refroidie suffisamment, elle se transforme en glace : c’est la solidification ; la glace chauffée se transforme en eau liquide, c’est la fusion.</a:t>
            </a:r>
          </a:p>
          <a:p>
            <a:pPr algn="just"/>
            <a:r>
              <a:rPr lang="fr-FR" sz="1400" dirty="0" smtClean="0">
                <a:latin typeface="Cursive standard" pitchFamily="2" charset="0"/>
              </a:rPr>
              <a:t>D’autres matières, comme le chocolat, peuvent fondre et se solidifier.</a:t>
            </a:r>
            <a:endParaRPr lang="fr-FR" sz="1400" dirty="0">
              <a:latin typeface="Cursive standard" pitchFamily="2" charset="0"/>
            </a:endParaRPr>
          </a:p>
        </p:txBody>
      </p:sp>
      <p:sp>
        <p:nvSpPr>
          <p:cNvPr id="2" name="Rectangle 1"/>
          <p:cNvSpPr/>
          <p:nvPr/>
        </p:nvSpPr>
        <p:spPr>
          <a:xfrm>
            <a:off x="188640" y="478928"/>
            <a:ext cx="3429000" cy="1015663"/>
          </a:xfrm>
          <a:prstGeom prst="rect">
            <a:avLst/>
          </a:prstGeom>
          <a:solidFill>
            <a:schemeClr val="bg1"/>
          </a:solidFill>
          <a:ln w="19050">
            <a:solidFill>
              <a:schemeClr val="tx1">
                <a:lumMod val="65000"/>
                <a:lumOff val="35000"/>
              </a:schemeClr>
            </a:solidFill>
            <a:prstDash val="sysDot"/>
          </a:ln>
        </p:spPr>
        <p:txBody>
          <a:bodyPr>
            <a:spAutoFit/>
          </a:bodyPr>
          <a:lstStyle/>
          <a:p>
            <a:pPr algn="ctr">
              <a:defRPr/>
            </a:pPr>
            <a:r>
              <a:rPr lang="fr-FR" sz="1200" b="1" i="1" dirty="0"/>
              <a:t>On </a:t>
            </a:r>
            <a:r>
              <a:rPr lang="fr-FR" sz="1200" b="1" i="1" dirty="0" smtClean="0"/>
              <a:t>chauffe</a:t>
            </a:r>
          </a:p>
          <a:p>
            <a:pPr algn="ctr">
              <a:defRPr/>
            </a:pPr>
            <a:endParaRPr lang="fr-FR" sz="1200" b="1" i="1" dirty="0"/>
          </a:p>
          <a:p>
            <a:pPr algn="ctr">
              <a:defRPr/>
            </a:pPr>
            <a:r>
              <a:rPr lang="fr-FR" sz="1200" b="1" i="1" dirty="0"/>
              <a:t>eau solide (glace)    	      </a:t>
            </a:r>
            <a:r>
              <a:rPr lang="fr-FR" sz="1200" b="1" i="1" dirty="0" smtClean="0"/>
              <a:t>              </a:t>
            </a:r>
            <a:r>
              <a:rPr lang="fr-FR" sz="1200" b="1" i="1" dirty="0"/>
              <a:t>eau </a:t>
            </a:r>
            <a:r>
              <a:rPr lang="fr-FR" sz="1200" b="1" i="1" dirty="0" smtClean="0"/>
              <a:t>liquide</a:t>
            </a:r>
          </a:p>
          <a:p>
            <a:pPr algn="ctr">
              <a:defRPr/>
            </a:pPr>
            <a:endParaRPr lang="fr-FR" sz="1200" b="1" i="1" dirty="0" smtClean="0"/>
          </a:p>
          <a:p>
            <a:pPr algn="ctr">
              <a:defRPr/>
            </a:pPr>
            <a:r>
              <a:rPr lang="fr-FR" sz="1200" b="1" i="1" dirty="0" smtClean="0"/>
              <a:t>On refroidit</a:t>
            </a:r>
            <a:endParaRPr lang="fr-FR" sz="1200" b="1" i="1" dirty="0"/>
          </a:p>
        </p:txBody>
      </p:sp>
      <p:cxnSp>
        <p:nvCxnSpPr>
          <p:cNvPr id="32" name="Connecteur droit avec flèche 31"/>
          <p:cNvCxnSpPr/>
          <p:nvPr/>
        </p:nvCxnSpPr>
        <p:spPr>
          <a:xfrm>
            <a:off x="1460252" y="848544"/>
            <a:ext cx="1223963"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p:nvPr/>
        </p:nvCxnSpPr>
        <p:spPr>
          <a:xfrm flipH="1">
            <a:off x="1450702" y="1136576"/>
            <a:ext cx="1223963"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293354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TotalTime>
  <Words>595</Words>
  <Application>Microsoft Office PowerPoint</Application>
  <PresentationFormat>Format A4 (210 x 297 mm)</PresentationFormat>
  <Paragraphs>237</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Thème Office</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Mysticlolly</dc:creator>
  <cp:lastModifiedBy>Gaelle48</cp:lastModifiedBy>
  <cp:revision>29</cp:revision>
  <dcterms:created xsi:type="dcterms:W3CDTF">2013-01-05T20:17:53Z</dcterms:created>
  <dcterms:modified xsi:type="dcterms:W3CDTF">2017-02-17T18:13:22Z</dcterms:modified>
</cp:coreProperties>
</file>