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8" r:id="rId37"/>
    <p:sldId id="291" r:id="rId38"/>
    <p:sldId id="292" r:id="rId39"/>
    <p:sldId id="293" r:id="rId40"/>
    <p:sldId id="294" r:id="rId41"/>
    <p:sldId id="295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</p:sldIdLst>
  <p:sldSz cx="6858000" cy="9906000" type="A4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416" autoAdjust="0"/>
  </p:normalViewPr>
  <p:slideViewPr>
    <p:cSldViewPr>
      <p:cViewPr>
        <p:scale>
          <a:sx n="75" d="100"/>
          <a:sy n="75" d="100"/>
        </p:scale>
        <p:origin x="-3384" y="-10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</inkml:channelProperties>
      </inkml:inkSource>
      <inkml:timestamp xml:id="ts0" timeString="2017-02-13T10:46:33.3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-5-9 33,'10'0'-11,"-6"0"18,0 0 96,-4 0-15,0 0-44,6 0 17,-6 0 0,0 0-13,0 0-7,0 0 2,0 0-4,0 0-7,0 0 6,0 0 2,0 0-9,0 0-3,0 0-8,0 0-3,0 0-5,0 0-4,0 0 3,0 0-5,0 0 2,0 0 1,0 0-1,0 0 3,0 0 2,0 0 0,0 0 2,0 0-4,0 0-4,0 0-2,0 0-3,0 0 2,0 0-2,0 0 1,0 0-1,0 0 0,0 0 0,0 0 0,0 0 0,0 0 2,0 0-2,0 0 1,22 4 17,-3-4-15,-7 8-3,6-4 1,1 4-2,3-3 2,1-1-1,-5 0-1,-4-1 1,1-3 0,-3 5-2,6-1 3,5 4-3,5-4 3,-6 0 0,9 1 0,-2-5 1,-3 0-1,1 0-1,-3 3 1,3-3-3,5 5 3,3-2-1,2-3-2,-5 4 2,-1 0-2,5-4 1,5 5 0,10-5-1,-2 3 1,2-3-1,-2 0 0,2 0 1,-10 0 1,0 0-1,-11 0 1,3 0 0,-3 0-2,11 5 1,6 0-1,2-5 1,10 0-1,4 0 0,0 0 1,-7 0-1,-12 0 1,-15 0-1,-7 0 0,1 0 0,-1 0 0,11 3 0,-3 5 1,7 0-2,0 1 2,0-1-1,3-8-1,1 8 2,0-4-1,-4 0-1,-3 4 2,-1-3-1,12 3 0,6-5 0,-7 2-1,1-2 2,-4 7-1,6-10 0,-2 3 0,4-3 0,-8 0 1,-5 5-1,-7-2-1,-3 2 3,-7 3-2,7-5-1,3 10 2,11-1-2,9 1 2,11-2-1,3-3 0,-4 0 1,-8-3-1,-10 3-1,-19-3 2,-10 4-2,3-2 2,-5 5-1,-2-4-1,10 0 2,5 2-1,3-7-1,3 0 2,-11 2-1,0-2 2,-9 2-2,-5-2-2,14 2 4,0 2-4,5-1 4,13 5-2,1-3-2,0 1 4,8-1-2,-4-5-2,-1 2 4,-3 0-2,-11-5 0,-11 3 0,-7-3 0,-8 0 0,4 4 0,2 0 0,-2-4 0,-4 0 0,0 0 0,0 0 0,0 0 0,0 0 0,0 0 0,0 0 0,0 0 0,0 0 0,0 0 0,0 0 0,0 0 0,0 0 0,0 0 0,0 0 0,0 0 0,0 0 0,0 0 0,0 5 0,0-5 0,0 4 0,0 0 0,0-4 0,0 0 0,0 0 0,0 0 0,0 0 0,0 0 0,0 0 0,0 0 0,0 0 0,0 0 0,0 0 0,0 0 0,0 0 0,0 0 0,0 0 0,0 0 0,0 0 0,0 0 0,0 0 0,0 0 0,0 0 0,0 0 0,0 0 0,0 0 0,0 0 0,0 0 0,0 0 0,0 0 0,0 0 0,0 0 0,0 0 0,0 0 0,0 0 0,0 0 0,0 0 0,0 0 0,0 0 0,0 0 0,0 0 0,0 0 0,0 0 0,0 0 0,0 0 0,0 10 0,4 10 0,-4-2 0,4 3 0,2 0 0,-6-5 0,0 1 0,5 2 0,-5 2 0,0-5 0,0-3 0,0-1 0,0 4 0,0 5 0,0 3 0,0 5 0,0-1 0,0 6 0,0-7 0,0-6 0,0 4 0,-5-5 0,-5 5 0,6 3 0,0 5 0,-2 3 0,-2-3 0,8-4 0,-8 0 0,-3-5 0,7-3 0,-6 3 0,2 1 0,0 4 0,-6 3 0,-1 5 0,-3-9 0,6 5 0,-2-5 0,-1-3 0,7 4 0,-6-9 0,-5 0 0,1 5 0,-4-4 0,-1 6 0,-3 2 0,3 1 0,5-6 0,0-4 0,3-4 0,7-4 0,2-3 0,2-1 0,0 4 0,-10 5 0,6-1 0,-3 0 0,3 0 0,4-11 0,-2-5 0,6 3 0,0-3 0,-4 0 0,0 0 0,4 0 0,0 0 0,0 0 0,0 0 0,0 0 0,0 0 0,0 0 0,0 0 0,0 0 0,0 0 0,0 0 0,0 0 0,0 0 0,0 0 0,0 0 0,4 0 0,10 0 0,0 0 0,-1 0 0,1 0 0,4 0 0,-5 0 0,-3-3 0,8-5 0,-4 0 0,3 3 0,1-2 0,0 1 0,1 3 0,-5-2 0,4 2 0,1-2 0,-1-7 0,4 4 0,-3-4 0,-3 4 0,-2 4 0,1-1 0,-1-3 0,2 0 0,9 0 0,-9 0 0,-2 0 0,1 3 0,3-3 0,0-4 0,5 0 0,-1 0 0,1-5 0,-1 1 0,-4-1 0,1 9 0,-1-9 0,4 6 0,1-1 0,-1-1 0,-3 1 0,3-9 0,0 10 0,3-8 0,-3 4 0,-9 5 0,1-9 0,0 4 0,-2-1 0,7 0 0,-1-2 0,0-7 0,1-2 0,-1 3 0,0-4 0,-5-2 0,1 2 0,0-1 0,5 5 0,-7 3 0,-2 1 0,4-1 0,-1-3 0,1-5 0,4 4 0,-10-7 0,7 3 0,-7 5 0,2 3 0,-2 2 0,-2-3 0,2 1 0,-4-3 0,1-1 0,5 1 0,-6 0 0,0 0 0,6 3 0,-6 9 0,0 4 0,-4 3 0,0 5 0,10 0 0,-10 0 0,4 0 0,-4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0,15 0 0,1 0 0,-2 9 0,1-1 0,-1 0 0,-2 0 0,2 0 0,-10-3 0,7-2 0,-3 2 0,6 3 0,-2 3 0,7-1 0,-1-2 0,4 0 0,7-5 0,-11 2 0,5-1 0,-5 0 0,5-1 0,7 6 0,-7-1 0,9 5 0,1-5 0,-11-1 0,9-3 0,1 1 0,5 0 0,0-5 0,-3 3 0,3 2 0,14-2 0,8 5 0,-6 0 0,-2 1 0,-14-1 0,8 0 0,10 0 0,2 0 0,-2 2 0,4-7 0,-4 0 0,-14-3 0,-4 5 0,-15-1 0,-4 0 0,1-4 0,-1 5 0,-2-5 0,13 0 0,8 0 0,12 0 0,10 0 0,0 0 0,-10 0 0,-2 0 0,-17 0 0,-11 0 0,-9 0 0,-2 0 0,6 0 0,5 0 0,-7 0 0,-2 0 0,-6 0 0,0 0 0,-4 0 0,0 0 0,0 0 0,0 0 0,4 0 0,-4 0 0,0 0 0,0 0 0,0 0 0,0 0 0,0 0 0,0 0 0,0 0 0,0 0 0,0 0 0,0 0 0,0 0 0,0 0 0,0 0 0,0 0 0,0 0 0,0 0 0,0 0 0,0 0 0,0 0 0,0 0 0,0 0 0,0 0 0,0 0 0,0 0 0,0 0 0,0 0 0,0 0 0,0 0 0,0 0 0,0 0 0,0 0 0,0 0 0,0 0 0,0 0 0,6 0 0,7-9 0,11-32-94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0"/>
            <a:ext cx="6858000" cy="1045029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5301208" y="299049"/>
            <a:ext cx="133628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5301208" y="338788"/>
            <a:ext cx="13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P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56525" y="237734"/>
            <a:ext cx="4044138" cy="61081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_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 rot="16200000">
            <a:off x="5864862" y="8913730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0" baseline="0" dirty="0" smtClean="0">
                <a:solidFill>
                  <a:schemeClr val="bg1"/>
                </a:solidFill>
              </a:rPr>
              <a:t>http://www.mysticlolly-leblog.fr</a:t>
            </a:r>
            <a:endParaRPr lang="fr-FR" sz="800" spc="50" baseline="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14"/>
            <a:ext cx="1249477" cy="1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3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9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82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606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0"/>
            <a:ext cx="6858000" cy="1045029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5301208" y="299049"/>
            <a:ext cx="133628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5301208" y="338788"/>
            <a:ext cx="13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P</a:t>
            </a:r>
          </a:p>
        </p:txBody>
      </p:sp>
      <p:sp>
        <p:nvSpPr>
          <p:cNvPr id="12" name="ZoneTexte 11"/>
          <p:cNvSpPr txBox="1"/>
          <p:nvPr userDrawn="1"/>
        </p:nvSpPr>
        <p:spPr>
          <a:xfrm rot="16200000">
            <a:off x="5864862" y="8913730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pc="50" baseline="0" dirty="0" smtClean="0">
                <a:solidFill>
                  <a:schemeClr val="bg1"/>
                </a:solidFill>
              </a:rPr>
              <a:t>http://www.mysticlolly-leblog.fr</a:t>
            </a:r>
            <a:endParaRPr lang="fr-FR" sz="800" spc="50" baseline="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14"/>
            <a:ext cx="1249477" cy="1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408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77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088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052513" y="1065212"/>
            <a:ext cx="4824759" cy="8712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 Rounded MT Bold" pitchFamily="34" charset="0"/>
              </a:defRPr>
            </a:lvl1pPr>
          </a:lstStyle>
          <a:p>
            <a:pPr lvl="0"/>
            <a:r>
              <a:rPr lang="fr-FR" dirty="0" smtClean="0"/>
              <a:t>Texte de la poésie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29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65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18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1CC8BFBC-C515-4F32-9074-157E5FCDAC25}" type="datetimeFigureOut">
              <a:rPr lang="fr-FR" smtClean="0"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BF265BEE-319E-4A2A-ACBF-89C7DDF71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15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236392" y="9713268"/>
            <a:ext cx="3672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0" y="0"/>
            <a:ext cx="6858000" cy="1424608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24744" y="56456"/>
            <a:ext cx="55807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kaDylan Plain" pitchFamily="82" charset="0"/>
              </a:rPr>
              <a:t>Recueil de poésies</a:t>
            </a:r>
            <a:endParaRPr lang="fr-F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kaDylan Plain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8640" y="8337376"/>
            <a:ext cx="6480720" cy="95410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iel Black" pitchFamily="34" charset="0"/>
              </a:rPr>
              <a:t>La poésie, c’est le plus joli surnom qu’on donne à la vie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iel Black" pitchFamily="34" charset="0"/>
              </a:rPr>
              <a:t>.</a:t>
            </a:r>
          </a:p>
          <a:p>
            <a:endParaRPr lang="fr-F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niel Black" pitchFamily="34" charset="0"/>
            </a:endParaRPr>
          </a:p>
          <a:p>
            <a:pPr algn="ctr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niel Black" pitchFamily="34" charset="0"/>
              </a:rPr>
              <a:t>Jacques Prévert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niel Black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12676" y="3296816"/>
            <a:ext cx="5832648" cy="4549150"/>
            <a:chOff x="707538" y="3490596"/>
            <a:chExt cx="5832648" cy="454915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274" y="4029205"/>
              <a:ext cx="5013176" cy="401054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707538" y="3490596"/>
              <a:ext cx="5832648" cy="107721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671628"/>
                </a:avLst>
              </a:prstTxWarp>
              <a:spAutoFit/>
            </a:bodyPr>
            <a:lstStyle/>
            <a:p>
              <a:pPr algn="ctr"/>
              <a:r>
                <a:rPr lang="fr-F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ndine" pitchFamily="2" charset="0"/>
                </a:rPr>
                <a:t>Il dit non avec la tête</a:t>
              </a:r>
            </a:p>
            <a:p>
              <a:pPr algn="ctr"/>
              <a:r>
                <a:rPr lang="fr-FR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ndine" pitchFamily="2" charset="0"/>
                </a:rPr>
                <a:t>Mais il dit oui avec le cœur…</a:t>
              </a:r>
              <a:endPara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 pitchFamily="2" charset="0"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Encre 11"/>
                <p14:cNvContentPartPr/>
                <p14:nvPr/>
              </p14:nvContentPartPr>
              <p14:xfrm>
                <a:off x="4068789" y="3763405"/>
                <a:ext cx="2276640" cy="652680"/>
              </p14:xfrm>
            </p:contentPart>
          </mc:Choice>
          <mc:Fallback>
            <p:pic>
              <p:nvPicPr>
                <p:cNvPr id="12" name="Encre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63749" y="3749725"/>
                  <a:ext cx="2295360" cy="681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Ellipse 12"/>
          <p:cNvSpPr/>
          <p:nvPr/>
        </p:nvSpPr>
        <p:spPr>
          <a:xfrm>
            <a:off x="135700" y="110131"/>
            <a:ext cx="1133059" cy="111793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rot="20697524">
            <a:off x="129605" y="97751"/>
            <a:ext cx="1145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CM1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CM2</a:t>
            </a:r>
            <a:endParaRPr lang="fr-F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3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Ton poème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8640" y="1856656"/>
            <a:ext cx="3600400" cy="627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Marche n’arrête pas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marcher d’ouvrir les portes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soulever les pierres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fouiller dans les tiroirs de l’ombre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creuser des puits dans la lumière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cherche n’arrête pas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chercher les traces de l’oiseau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dans l’air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l’écho dans le ravin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l’incendie dans les neiges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l’amandier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6536" y="5170179"/>
            <a:ext cx="2781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tout l’ignoré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 caché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l’inconnu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 perdu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Cherche tu trouveras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 mot et la couleur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ton poème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Jean-Pierre Siméon</a:t>
            </a:r>
          </a:p>
        </p:txBody>
      </p:sp>
    </p:spTree>
    <p:extLst>
      <p:ext uri="{BB962C8B-B14F-4D97-AF65-F5344CB8AC3E}">
        <p14:creationId xmlns:p14="http://schemas.microsoft.com/office/powerpoint/2010/main" val="12365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fr-FR" dirty="0" smtClean="0"/>
              <a:t>Le chat, le loup et le chien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52736" y="1568624"/>
            <a:ext cx="509887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loup hurlait : vive la liberté !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Elle est mon plus bel apanage.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le chien répondait : j’accepte l’esclavage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Pour prix de ma sécurité.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chat les écoutait, caché dans le feuillage.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Il leur dit à mi-voix : « Noble loup, pauvre chien,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Vos façons de juger sont lourdes,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Vous ne comprenez rien à rien,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En un mot, vous êtes deux gourdes.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Songez que moi, le chat, j’ai trouvé le moyen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De garder mon indépendance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de vivre avec l’homme en bonne intelligence.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Il me sert mes repas, il m’apporte mon lait.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Si j’autorise une caresse,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Je reste indifférent, lointain. Pas de bassesse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Je suis un chat, non un valet. »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C’est merveilleux, pensa le loup. En somme,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serviteur du chat, c’est l’homme.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Maxime-</a:t>
            </a:r>
            <a:r>
              <a:rPr lang="fr-FR" sz="1600" dirty="0" err="1" smtClean="0">
                <a:latin typeface="Arial Rounded MT Bold" pitchFamily="34" charset="0"/>
              </a:rPr>
              <a:t>Léry</a:t>
            </a:r>
            <a:endParaRPr lang="fr-FR" sz="16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4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L’embouteillage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30324" y="1280592"/>
            <a:ext cx="4522812" cy="33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Feu vert Feu vert Feu vert !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chemin est ouvert !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Tortues blanches, tortues grises, tortues noires,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Tortues têtues Tintamarre !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Les autos crachotent,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Toussotent, cahotent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Quatre centimètres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Puis toutes s’arrêtent.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6812846"/>
            <a:ext cx="3429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Blanches, grises, vertes, bleues,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à la queue leu leu,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Jaunes, rouges, beiges, noires,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têtues Tintamarre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Bloquées dans vos carapaces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Regardez-moi bien : je passe !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Jacques </a:t>
            </a:r>
            <a:r>
              <a:rPr lang="fr-FR" sz="1600" dirty="0" err="1">
                <a:latin typeface="Arial Rounded MT Bold" pitchFamily="34" charset="0"/>
              </a:rPr>
              <a:t>Charpentreau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6992" y="3336880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Feu rouge Feu rouge Feu rouge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Pas une ne bouge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jaunes, tortues beiges, tortues noires,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Tortues têtues Tintamarre !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Hoquettent, s’entêtent,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Quatre millimètres,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Pare-chocs à pare-chocs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Les voitures stoppent.</a:t>
            </a:r>
          </a:p>
        </p:txBody>
      </p:sp>
    </p:spTree>
    <p:extLst>
      <p:ext uri="{BB962C8B-B14F-4D97-AF65-F5344CB8AC3E}">
        <p14:creationId xmlns:p14="http://schemas.microsoft.com/office/powerpoint/2010/main" val="151488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ciel et la ville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12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6632" y="1712640"/>
            <a:ext cx="3429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ciel peu à peu se venge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De la ville qui le mange.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Sournois, il attrape un toit,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croque comme une noix.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Dans la cheminée qui fume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Il souffle et lui donne un rhume.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Il écaille les fenêtres,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N’en laisse que des arêtes.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Il coiffe les hautes tours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D’un nuage en abat-jour.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chasse le long des rues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Les squelettes gris des grues.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nuit, laineuse toison,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la tend sur les maisons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4699223"/>
            <a:ext cx="3429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Il </a:t>
            </a:r>
            <a:r>
              <a:rPr lang="fr-FR" sz="1600" dirty="0">
                <a:latin typeface="Arial Rounded MT Bold" pitchFamily="34" charset="0"/>
              </a:rPr>
              <a:t>joue à colin-maillard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Avec les lunes du brouillard.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ville défend au ciel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courir dans ses tunnels.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Mais le ciel tout bleu de rage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Sort le métro de sa cage.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Taches d’encre, taches d’huile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Sur le ciel crache la ville.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Mais le ciel pour les laver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Pleut sans fin sur les </a:t>
            </a:r>
            <a:r>
              <a:rPr lang="fr-FR" sz="1600" dirty="0" smtClean="0">
                <a:latin typeface="Arial Rounded MT Bold" pitchFamily="34" charset="0"/>
              </a:rPr>
              <a:t>pavés.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Charles </a:t>
            </a:r>
            <a:r>
              <a:rPr lang="fr-FR" sz="1600" dirty="0" err="1" smtClean="0">
                <a:latin typeface="Arial Rounded MT Bold" pitchFamily="34" charset="0"/>
              </a:rPr>
              <a:t>Dobzynski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2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L’ibis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12168" y="1503700"/>
            <a:ext cx="400506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Un ibis avait un bec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Comme le sabre d’un cheik.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Aussi, notre volatile,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Au mépris des crocodiles,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Becquetait, becquetait-il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Des serpents, le long du Nil.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Becqueta, becqueta tant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Qu’il mourut en becquetant.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Dans le ventre de l’ibis,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On trouva deux tournevis.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Deux tubes de dentifrice,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Deux épingles de nourrice,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Deux étoiles de police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deux balles de tennis.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Puisqu’il trouvait fabuleux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becqueter tout par deux,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 Port-Saïd à Tunis,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On l’appela l’ibis bis.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Pierre Coran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2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arbres des villes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6632" y="1784648"/>
            <a:ext cx="3429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sont en prison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ils ne peuvent plus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courir à leur guise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au travers des saisons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sont en prison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ils n’ont plus d’ailes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qui caressent leurs branches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plus de nids de pinsons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sont en prison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5024" y="4116055"/>
            <a:ext cx="30963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n’ont plus de soleil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ni de lune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n’ont plus d’horizon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sont en prison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ne chantent plus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chant des forêts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ils sont devenus muets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 ne sont que des troncs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les arbres des villes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sont en prison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Georges </a:t>
            </a:r>
            <a:r>
              <a:rPr lang="fr-FR" dirty="0" err="1">
                <a:latin typeface="Arial Rounded MT Bold" pitchFamily="34" charset="0"/>
              </a:rPr>
              <a:t>Drouillat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3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puce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15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33240" y="1584260"/>
            <a:ext cx="4356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Une puce prit le chien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pour aller à la ville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au hameau voisin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à la station du marronnier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elle descendit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vos papiers dit l’âne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coiffé d’un képi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Je n’en ai pas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alors que faites-vous ici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je suis infirmière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et fais des piqûres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à domicile.</a:t>
            </a:r>
          </a:p>
          <a:p>
            <a:pPr>
              <a:lnSpc>
                <a:spcPct val="150000"/>
              </a:lnSpc>
            </a:pPr>
            <a:endParaRPr lang="fr-FR" sz="24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400" dirty="0" smtClean="0">
                <a:latin typeface="Arial Rounded MT Bold" pitchFamily="34" charset="0"/>
              </a:rPr>
              <a:t>Robert </a:t>
            </a:r>
            <a:r>
              <a:rPr lang="fr-FR" sz="2400" dirty="0" err="1" smtClean="0">
                <a:latin typeface="Arial Rounded MT Bold" pitchFamily="34" charset="0"/>
              </a:rPr>
              <a:t>Clausard</a:t>
            </a:r>
            <a:endParaRPr lang="fr-FR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crabe amoureux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16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66428" y="2206094"/>
            <a:ext cx="51708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Un crabe aimait une méduse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que l’éloquence du lourdaud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rendit bientôt toute confuse.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« Belle dolente entre deux eaux,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disait le crabe usant de ruse,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Soyez la Muse des Tourteaux !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Je jouerai de la cornemuse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et vous deviendrez sur les flots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le château d’eau où l’on s’amuse ! »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Il offrait sa pince en cadeau.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« Pour te croire, dit la Méduse,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j’attendrai que tu sois manchot ! »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Pierre Béarn</a:t>
            </a:r>
            <a:endParaRPr lang="fr-FR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Trois feuilles mortes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17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28800" y="1568624"/>
            <a:ext cx="3744416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Ce </a:t>
            </a:r>
            <a:r>
              <a:rPr lang="fr-FR" sz="1600" dirty="0">
                <a:latin typeface="Arial Rounded MT Bold" pitchFamily="34" charset="0"/>
              </a:rPr>
              <a:t>matin devant ma porte,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J'ai trouvé trois feuilles mortes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première aux tons de sang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M'a dit bonjour en passant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au vent s'en est allée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seconde dans l'allée,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Au creux d'une flaque d'eau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 sombré comme un bateau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J'ai conservé dans ma chambre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La troisième couleur d'ambre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l'hiver sera venu,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les arbres seront nus,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Cette feuille desséchée,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Contre le mur accrochée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Me parlera des beaux jours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Dont j'attends le gai retour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Raymond Richard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6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fr-FR" dirty="0" smtClean="0"/>
              <a:t>Pour devenir une sorcière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84784" y="1568624"/>
            <a:ext cx="427288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À l’école des sorcières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apprend les mauvaises manières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D’abord ne jamais dire pardon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Être méchant et polisson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S’amuser de la peur des gens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détester tous les </a:t>
            </a:r>
            <a:r>
              <a:rPr lang="fr-FR" sz="1600" dirty="0" smtClean="0">
                <a:latin typeface="Arial Rounded MT Bold" pitchFamily="34" charset="0"/>
              </a:rPr>
              <a:t>enfants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À l’école des sorcières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joue dehors dans les cimetières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D’abord à saute-crapaud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Ou bien au jeu des gros mots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on s’habille de noir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l’on ne sort que le </a:t>
            </a:r>
            <a:r>
              <a:rPr lang="fr-FR" sz="1600" dirty="0" smtClean="0">
                <a:latin typeface="Arial Rounded MT Bold" pitchFamily="34" charset="0"/>
              </a:rPr>
              <a:t>soir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À l’école des sorcières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retient des formules entières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D’abord des mots très rigolos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Comme "</a:t>
            </a:r>
            <a:r>
              <a:rPr lang="fr-FR" sz="1600" dirty="0" err="1">
                <a:latin typeface="Arial Rounded MT Bold" pitchFamily="34" charset="0"/>
              </a:rPr>
              <a:t>chilbernique</a:t>
            </a:r>
            <a:r>
              <a:rPr lang="fr-FR" sz="1600" dirty="0">
                <a:latin typeface="Arial Rounded MT Bold" pitchFamily="34" charset="0"/>
              </a:rPr>
              <a:t>" et "</a:t>
            </a:r>
            <a:r>
              <a:rPr lang="fr-FR" sz="1600" dirty="0" err="1">
                <a:latin typeface="Arial Rounded MT Bold" pitchFamily="34" charset="0"/>
              </a:rPr>
              <a:t>carlingot</a:t>
            </a:r>
            <a:r>
              <a:rPr lang="fr-FR" sz="1600" dirty="0">
                <a:latin typeface="Arial Rounded MT Bold" pitchFamily="34" charset="0"/>
              </a:rPr>
              <a:t>"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Puis de vraies formules magiques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là il faut que l’on s’applique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Jacqueline Moreau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5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62500" lnSpcReduction="20000"/>
          </a:bodyPr>
          <a:lstStyle/>
          <a:p>
            <a:pPr algn="ctr"/>
            <a:r>
              <a:rPr lang="fr-FR" dirty="0" smtClean="0"/>
              <a:t>Le temps a laissé son manteau...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484784" y="1783904"/>
            <a:ext cx="413184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temps a laissé son manteau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De vent, de froidure et de pluie,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s’est vêtu de broderie,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De soleil luisant, clair et beau.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Il n’y a bête ni oiseau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Qu’en son jargon ne chante ou crie :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« Le temps a laissé son manteau !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De vent, de froidure et de pluie, »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Rivière, fontaine et ruisseau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Portent, en livrée jolie,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Gouttes d’argent, d’orfèvrerie;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Chacun s’habille de nouveau.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temps a laissé son manteau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De vent, de froidure et de pluie,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s’est vêtu de broderie,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De soleil luisant, clair et beau.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Charles d’Orléans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4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Mon copain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19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8640" y="1280592"/>
            <a:ext cx="3429000" cy="79333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Mon copain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j’ai du chagrin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ne me dit rien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sait bien que ça ne sert à rien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j’ai du </a:t>
            </a:r>
            <a:r>
              <a:rPr lang="fr-FR" dirty="0" smtClean="0">
                <a:latin typeface="Arial Rounded MT Bold" pitchFamily="34" charset="0"/>
              </a:rPr>
              <a:t>chagrin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Mon ami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j’ai de la peine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ne me dit pas qu’il m’aime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sais bien que ça le gêne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j’ai de la </a:t>
            </a:r>
            <a:r>
              <a:rPr lang="fr-FR" dirty="0" smtClean="0">
                <a:latin typeface="Arial Rounded MT Bold" pitchFamily="34" charset="0"/>
              </a:rPr>
              <a:t>peine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Alors il m’écoute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Moi je sais qu’il m’entend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il me regarde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Moi je sais qu’il comprend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1008" y="4915247"/>
            <a:ext cx="3356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se met dans un coin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Ses yeux sont plus malheureux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Que les miens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Mon copain, mon ami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est plus qu’un ami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Plus qu’un bon copain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... Puisque c’est mon chien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Chantal Abraham</a:t>
            </a:r>
          </a:p>
        </p:txBody>
      </p:sp>
    </p:spTree>
    <p:extLst>
      <p:ext uri="{BB962C8B-B14F-4D97-AF65-F5344CB8AC3E}">
        <p14:creationId xmlns:p14="http://schemas.microsoft.com/office/powerpoint/2010/main" val="426256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pomme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5068" y="1554270"/>
            <a:ext cx="469421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Une </a:t>
            </a:r>
            <a:r>
              <a:rPr lang="fr-FR" sz="1600" dirty="0">
                <a:latin typeface="Arial Rounded MT Bold" pitchFamily="34" charset="0"/>
              </a:rPr>
              <a:t>pomme rubiconde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Se </a:t>
            </a:r>
            <a:r>
              <a:rPr lang="fr-FR" sz="1600" dirty="0">
                <a:latin typeface="Arial Rounded MT Bold" pitchFamily="34" charset="0"/>
              </a:rPr>
              <a:t>pavanait, proclamant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Qu’elle </a:t>
            </a:r>
            <a:r>
              <a:rPr lang="fr-FR" sz="1600" dirty="0">
                <a:latin typeface="Arial Rounded MT Bold" pitchFamily="34" charset="0"/>
              </a:rPr>
              <a:t>était le plus beau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De </a:t>
            </a:r>
            <a:r>
              <a:rPr lang="fr-FR" sz="1600" dirty="0">
                <a:latin typeface="Arial Rounded MT Bold" pitchFamily="34" charset="0"/>
              </a:rPr>
              <a:t>tous les fruits du monde,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</a:t>
            </a:r>
            <a:r>
              <a:rPr lang="fr-FR" sz="1600" dirty="0">
                <a:latin typeface="Arial Rounded MT Bold" pitchFamily="34" charset="0"/>
              </a:rPr>
              <a:t>plus tendre, le plus charmant,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</a:t>
            </a:r>
            <a:r>
              <a:rPr lang="fr-FR" sz="1600" dirty="0">
                <a:latin typeface="Arial Rounded MT Bold" pitchFamily="34" charset="0"/>
              </a:rPr>
              <a:t>plus sucré, le plus suave,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Ni </a:t>
            </a:r>
            <a:r>
              <a:rPr lang="fr-FR" sz="1600" dirty="0">
                <a:latin typeface="Arial Rounded MT Bold" pitchFamily="34" charset="0"/>
              </a:rPr>
              <a:t>la mangue, ni l’agave,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</a:t>
            </a:r>
            <a:r>
              <a:rPr lang="fr-FR" sz="1600" dirty="0">
                <a:latin typeface="Arial Rounded MT Bold" pitchFamily="34" charset="0"/>
              </a:rPr>
              <a:t>melon délicieux,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Ni </a:t>
            </a:r>
            <a:r>
              <a:rPr lang="fr-FR" sz="1600" dirty="0">
                <a:latin typeface="Arial Rounded MT Bold" pitchFamily="34" charset="0"/>
              </a:rPr>
              <a:t>l’ananas, ni l’orange,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Aucun </a:t>
            </a:r>
            <a:r>
              <a:rPr lang="fr-FR" sz="1600" dirty="0">
                <a:latin typeface="Arial Rounded MT Bold" pitchFamily="34" charset="0"/>
              </a:rPr>
              <a:t>des fruits que l’on mange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Sous </a:t>
            </a:r>
            <a:r>
              <a:rPr lang="fr-FR" sz="1600" dirty="0">
                <a:latin typeface="Arial Rounded MT Bold" pitchFamily="34" charset="0"/>
              </a:rPr>
              <a:t>l’un ou l’autre des cieux,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Ni </a:t>
            </a:r>
            <a:r>
              <a:rPr lang="fr-FR" sz="1600" dirty="0">
                <a:latin typeface="Arial Rounded MT Bold" pitchFamily="34" charset="0"/>
              </a:rPr>
              <a:t>la rouge sapotille,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La </a:t>
            </a:r>
            <a:r>
              <a:rPr lang="fr-FR" sz="1600" dirty="0">
                <a:latin typeface="Arial Rounded MT Bold" pitchFamily="34" charset="0"/>
              </a:rPr>
              <a:t>fraise, ni la myrtille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N’avait </a:t>
            </a:r>
            <a:r>
              <a:rPr lang="fr-FR" sz="1600" dirty="0">
                <a:latin typeface="Arial Rounded MT Bold" pitchFamily="34" charset="0"/>
              </a:rPr>
              <a:t>sa chair exquise et sa vive couleur.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On </a:t>
            </a:r>
            <a:r>
              <a:rPr lang="fr-FR" sz="1600" dirty="0">
                <a:latin typeface="Arial Rounded MT Bold" pitchFamily="34" charset="0"/>
              </a:rPr>
              <a:t>ne pourrait jamais lui trouver une </a:t>
            </a:r>
            <a:r>
              <a:rPr lang="fr-FR" sz="1600" dirty="0" smtClean="0">
                <a:latin typeface="Arial Rounded MT Bold" pitchFamily="34" charset="0"/>
              </a:rPr>
              <a:t>sœur. 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La </a:t>
            </a:r>
            <a:r>
              <a:rPr lang="fr-FR" sz="1600" dirty="0">
                <a:latin typeface="Arial Rounded MT Bold" pitchFamily="34" charset="0"/>
              </a:rPr>
              <a:t>brise répandait alentour son arôme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</a:t>
            </a:r>
            <a:r>
              <a:rPr lang="fr-FR" sz="1600" dirty="0">
                <a:latin typeface="Arial Rounded MT Bold" pitchFamily="34" charset="0"/>
              </a:rPr>
              <a:t>sa pourpre éclatait sur le feuillage vert.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-Oui, c’est vrai, c’est bien vrai !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Dit </a:t>
            </a:r>
            <a:r>
              <a:rPr lang="fr-FR" sz="1600" dirty="0">
                <a:latin typeface="Arial Rounded MT Bold" pitchFamily="34" charset="0"/>
              </a:rPr>
              <a:t>un tout petit vers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Blotti </a:t>
            </a:r>
            <a:r>
              <a:rPr lang="fr-FR" sz="1600" dirty="0">
                <a:latin typeface="Arial Rounded MT Bold" pitchFamily="34" charset="0"/>
              </a:rPr>
              <a:t>dans le creux de la pomme.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Pierre </a:t>
            </a:r>
            <a:r>
              <a:rPr lang="fr-FR" sz="1600" dirty="0" err="1" smtClean="0">
                <a:latin typeface="Arial Rounded MT Bold" pitchFamily="34" charset="0"/>
              </a:rPr>
              <a:t>Gamarra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4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dormeur du val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64410" y="1790734"/>
            <a:ext cx="5932942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C'est un trou de verdure où chante une rivière, Accrochant follement aux herbes des haillons D'argent ; où le soleil, de la montagne fière,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Luit : c'est un petit val qui mousse de rayons. 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Un soldat jeune, bouche ouverte, tête nue,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la nuque baignant dans le frais cresson bleu, Dort ; il est étendu dans l'herbe, sous la nue,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Pâle dans son lit vert où la lumière pleut. 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Les pieds dans les glaïeuls, il dort. Souriant comme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Sourirait un enfant malade, il fait un somme : Nature, berce-le chaudement : il a froid. 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Les parfums ne font pas frissonner sa narine ;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Il dort dans le soleil, la main sur sa poitrine, Tranquille. Il a deux trous rouges au côté droit.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Arthur Rimbaud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12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La soupe de la sorcière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837286" y="317873"/>
            <a:ext cx="832074" cy="693737"/>
          </a:xfrm>
        </p:spPr>
        <p:txBody>
          <a:bodyPr/>
          <a:lstStyle/>
          <a:p>
            <a:r>
              <a:rPr lang="fr-FR" dirty="0" smtClean="0"/>
              <a:t>22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64704" y="1928664"/>
            <a:ext cx="532859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Dans son chaudron la sorcière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Avait mis quatre vipères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Quatre crapauds pustuleux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Quatre poils de barbe-bleue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Quatre rats, quatre souris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Quatre cruches d’eau croupies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Pour donner un peu de goût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Elle ajouta quatre clous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Sur le feu pendant quatre heures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Ça chauffait dans la vapeur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Elle tourne sa tambouille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touille et touille et ratatouille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on put passer à table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Hélas c’était immangeable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La sorcière par malheur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Avait oublié le </a:t>
            </a:r>
            <a:r>
              <a:rPr lang="fr-FR" dirty="0" smtClean="0">
                <a:latin typeface="Arial Rounded MT Bold" pitchFamily="34" charset="0"/>
              </a:rPr>
              <a:t>beurre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Jacques </a:t>
            </a:r>
            <a:r>
              <a:rPr lang="fr-FR" dirty="0" err="1" smtClean="0">
                <a:latin typeface="Arial Rounded MT Bold" pitchFamily="34" charset="0"/>
              </a:rPr>
              <a:t>Charpentreau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dernier sapin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84784" y="1496616"/>
            <a:ext cx="4882852" cy="881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Ils sont presque tous partis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Les grands sapins de la forêt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Beaux et fiers ils ont compris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Qu’on allait les emporter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Les fêtes de Noël sont là,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Toutes les rues sont illuminées,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Et les verts sapins savent déjà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Que des guirlandes ils seront parés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Il rêvait souvent le dernier sapin,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Qu’il deviendrait le plus grand,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plus haut parmi les siens,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plus robuste à tous les vents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Il n’y aura plus d’hiver blanc,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Quand la neige entièrement le recouvrait,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Quand il jouait au soleil, gaiement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Car on va le prendre à sa forêt.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Il sait maintenant ce qu’il va faire,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Poser dans un salon à la grande cheminée,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Couvert de boules et lumières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Où personne ne saura qu’il était le dernier.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Mr. </a:t>
            </a:r>
            <a:r>
              <a:rPr lang="fr-FR" sz="1400" dirty="0" err="1">
                <a:latin typeface="Arial Rounded MT Bold" pitchFamily="34" charset="0"/>
              </a:rPr>
              <a:t>Truchi</a:t>
            </a: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4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0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62500" lnSpcReduction="20000"/>
          </a:bodyPr>
          <a:lstStyle/>
          <a:p>
            <a:r>
              <a:rPr lang="fr-FR" dirty="0" smtClean="0">
                <a:latin typeface="Arial Rounded MT Bold" pitchFamily="34" charset="0"/>
              </a:rPr>
              <a:t>Le Rat de ville et le Rat des champs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>
                <a:latin typeface="Arial Rounded MT Bold" pitchFamily="34" charset="0"/>
              </a:rPr>
              <a:t>24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24" y="1208584"/>
            <a:ext cx="394674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Autrefois </a:t>
            </a:r>
            <a:r>
              <a:rPr lang="fr-FR" sz="1600" dirty="0">
                <a:latin typeface="Arial Rounded MT Bold" pitchFamily="34" charset="0"/>
              </a:rPr>
              <a:t>le Rat de ville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Invita </a:t>
            </a:r>
            <a:r>
              <a:rPr lang="fr-FR" sz="1600" dirty="0">
                <a:latin typeface="Arial Rounded MT Bold" pitchFamily="34" charset="0"/>
              </a:rPr>
              <a:t>le Rat des champs,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D'une </a:t>
            </a:r>
            <a:r>
              <a:rPr lang="fr-FR" sz="1600" dirty="0">
                <a:latin typeface="Arial Rounded MT Bold" pitchFamily="34" charset="0"/>
              </a:rPr>
              <a:t>façon fort civile,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 </a:t>
            </a:r>
            <a:r>
              <a:rPr lang="fr-FR" sz="1600" dirty="0">
                <a:latin typeface="Arial Rounded MT Bold" pitchFamily="34" charset="0"/>
              </a:rPr>
              <a:t>des reliefs d'Ortolans.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</a:t>
            </a:r>
            <a:r>
              <a:rPr lang="fr-FR" sz="1600" dirty="0">
                <a:latin typeface="Arial Rounded MT Bold" pitchFamily="34" charset="0"/>
              </a:rPr>
              <a:t>un Tapis de Turquie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</a:t>
            </a:r>
            <a:r>
              <a:rPr lang="fr-FR" sz="1600" dirty="0">
                <a:latin typeface="Arial Rounded MT Bold" pitchFamily="34" charset="0"/>
              </a:rPr>
              <a:t>couvert se trouva mis.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Je </a:t>
            </a:r>
            <a:r>
              <a:rPr lang="fr-FR" sz="1600" dirty="0">
                <a:latin typeface="Arial Rounded MT Bold" pitchFamily="34" charset="0"/>
              </a:rPr>
              <a:t>laisse à penser la vie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Que </a:t>
            </a:r>
            <a:r>
              <a:rPr lang="fr-FR" sz="1600" dirty="0">
                <a:latin typeface="Arial Rounded MT Bold" pitchFamily="34" charset="0"/>
              </a:rPr>
              <a:t>firent ces deux amis.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</a:t>
            </a:r>
            <a:r>
              <a:rPr lang="fr-FR" sz="1600" dirty="0">
                <a:latin typeface="Arial Rounded MT Bold" pitchFamily="34" charset="0"/>
              </a:rPr>
              <a:t>régal fut fort honnête,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Rien </a:t>
            </a:r>
            <a:r>
              <a:rPr lang="fr-FR" sz="1600" dirty="0">
                <a:latin typeface="Arial Rounded MT Bold" pitchFamily="34" charset="0"/>
              </a:rPr>
              <a:t>ne manquait au festin ;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Mais </a:t>
            </a:r>
            <a:r>
              <a:rPr lang="fr-FR" sz="1600" dirty="0">
                <a:latin typeface="Arial Rounded MT Bold" pitchFamily="34" charset="0"/>
              </a:rPr>
              <a:t>quelqu'un troubla la fête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Pendant </a:t>
            </a:r>
            <a:r>
              <a:rPr lang="fr-FR" sz="1600" dirty="0">
                <a:latin typeface="Arial Rounded MT Bold" pitchFamily="34" charset="0"/>
              </a:rPr>
              <a:t>qu'ils étaient en train.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 </a:t>
            </a:r>
            <a:r>
              <a:rPr lang="fr-FR" sz="1600" dirty="0">
                <a:latin typeface="Arial Rounded MT Bold" pitchFamily="34" charset="0"/>
              </a:rPr>
              <a:t>la porte de la salle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Ils </a:t>
            </a:r>
            <a:r>
              <a:rPr lang="fr-FR" sz="1600" dirty="0">
                <a:latin typeface="Arial Rounded MT Bold" pitchFamily="34" charset="0"/>
              </a:rPr>
              <a:t>entendirent du bruit :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 </a:t>
            </a:r>
            <a:r>
              <a:rPr lang="fr-FR" sz="1600" dirty="0">
                <a:latin typeface="Arial Rounded MT Bold" pitchFamily="34" charset="0"/>
              </a:rPr>
              <a:t>Rat de ville détale ;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Son </a:t>
            </a:r>
            <a:r>
              <a:rPr lang="fr-FR" sz="1600" dirty="0">
                <a:latin typeface="Arial Rounded MT Bold" pitchFamily="34" charset="0"/>
              </a:rPr>
              <a:t>camarade le suit.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4984" y="3991917"/>
            <a:ext cx="3573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Le bruit cesse, on se retire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Rats en campagne aussitôt ;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le citadin de dire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Achevons tout notre rôt.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Arial Rounded MT Bold" pitchFamily="34" charset="0"/>
              </a:rPr>
              <a:t>C'est assez, dit le rustique ;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Demain vous viendrez chez moi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Ce n'est pas que je me pique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 tous vos festins de Roi ;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Mais rien ne vient m'interrompre :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 mange tout à loisir.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Adieu donc ; fi du plaisir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Que la crainte peut corrompre. 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Jean de La Fontaine</a:t>
            </a:r>
          </a:p>
        </p:txBody>
      </p:sp>
    </p:spTree>
    <p:extLst>
      <p:ext uri="{BB962C8B-B14F-4D97-AF65-F5344CB8AC3E}">
        <p14:creationId xmlns:p14="http://schemas.microsoft.com/office/powerpoint/2010/main" val="86177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cigale et la fourmi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25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93830" y="1496616"/>
            <a:ext cx="4234780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La Cigale, ayant chanté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Tout l'été,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Se trouva fort dépourvue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Quand la bise fut venue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Pas un seul petit morceau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De mouche ou de vermisseau.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Elle alla crier famine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Chez la Fourmi sa voisine,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La priant de lui prêter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Quelque grain pour subsister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Jusqu'à la saison nouvelle.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"Je vous paierai, lui dit-elle,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Avant l'</a:t>
            </a:r>
            <a:r>
              <a:rPr lang="fr-FR" sz="1400" dirty="0" err="1">
                <a:latin typeface="Arial Rounded MT Bold" pitchFamily="34" charset="0"/>
              </a:rPr>
              <a:t>Oût</a:t>
            </a:r>
            <a:r>
              <a:rPr lang="fr-FR" sz="1400" dirty="0">
                <a:latin typeface="Arial Rounded MT Bold" pitchFamily="34" charset="0"/>
              </a:rPr>
              <a:t>, foi d'animal,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Intérêt et principal. </a:t>
            </a:r>
            <a:r>
              <a:rPr lang="fr-FR" sz="1400" dirty="0" smtClean="0">
                <a:latin typeface="Arial Rounded MT Bold" pitchFamily="34" charset="0"/>
              </a:rPr>
              <a:t>« 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La </a:t>
            </a:r>
            <a:r>
              <a:rPr lang="fr-FR" sz="1400" dirty="0">
                <a:latin typeface="Arial Rounded MT Bold" pitchFamily="34" charset="0"/>
              </a:rPr>
              <a:t>Fourmi n'est pas prêteuse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C'est là son moindre défaut.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Que faisiez-vous au temps chaud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Dit-elle à cette emprunteuse.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- Nuit et jour à tout venant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Je chantais, ne vous déplaise.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- Vous chantiez ? j'en suis fort aise.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Eh bien! Dansez maintenant.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Jean de La Fontaine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76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lion et le rat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26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8680" y="1520508"/>
            <a:ext cx="597666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faut, autant qu'on peut, obliger tout le </a:t>
            </a:r>
            <a:r>
              <a:rPr lang="fr-FR" dirty="0" smtClean="0">
                <a:latin typeface="Arial Rounded MT Bold" pitchFamily="34" charset="0"/>
              </a:rPr>
              <a:t>monde :</a:t>
            </a: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a souvent besoin d'un plus petit que soi.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De cette vérité deux Fables feront foi,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Tant la chose en preuves abonde.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Entre les pattes d'un Lion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Un Rat sortit de terre assez à l'étourdie.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Roi des animaux, en cette occasion,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Montra ce qu'il était, et lui donna la vie.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 bienfait ne fut pas perdu.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Quelqu'un aurait-il jamais cru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Qu'un Lion d'un Rat eût affaire ?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Cependant il advint qu'au sortir des forêts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 Lion fut pris dans des rets,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Dont ses rugissements ne le purent défaire.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Sire Rat accourut, et fit tant par ses dents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Qu'une maille rongée emporta tout l'ouvrage.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Patience et longueur de temps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Font plus que force ni que rage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Jean de La Fontaine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6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fr-FR" dirty="0" smtClean="0"/>
              <a:t>Le corbeau et le renard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27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6672" y="1496616"/>
            <a:ext cx="590465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Maître Corbeau, sur un arbre perché,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Tenait en son bec un fromage.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Maître Renard, par l'odeur alléché,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Lui tint à peu près ce langage :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"Hé ! bonjour, Monsieur du Corbeau.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Que vous êtes joli ! que vous me semblez beau !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Sans mentir, si votre ramage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Se rapporte à votre plumage,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Vous êtes le Phénix des hôtes de ces bois</a:t>
            </a:r>
            <a:r>
              <a:rPr lang="fr-FR" dirty="0" smtClean="0">
                <a:latin typeface="Arial Rounded MT Bold" pitchFamily="34" charset="0"/>
              </a:rPr>
              <a:t>.</a:t>
            </a: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 ces mots le Corbeau ne se sent pas de joie ;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pour montrer sa belle voix,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ouvre un large bec, laisse tomber sa proie.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Renard s'en saisit, et dit : "Mon </a:t>
            </a:r>
            <a:r>
              <a:rPr lang="fr-FR" dirty="0" smtClean="0">
                <a:latin typeface="Arial Rounded MT Bold" pitchFamily="34" charset="0"/>
              </a:rPr>
              <a:t>bon Monsieur</a:t>
            </a:r>
            <a:r>
              <a:rPr lang="fr-FR" dirty="0">
                <a:latin typeface="Arial Rounded MT Bold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Apprenez que tout flatteur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Vit aux dépens de celui qui l'écoute :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Cette leçon vaut bien un fromage, sans doute</a:t>
            </a:r>
            <a:r>
              <a:rPr lang="fr-FR" dirty="0" smtClean="0">
                <a:latin typeface="Arial Rounded MT Bold" pitchFamily="34" charset="0"/>
              </a:rPr>
              <a:t>.</a:t>
            </a: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Le Corbeau, honteux et confus,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Jura, mais un peu tard, qu'on ne l'y </a:t>
            </a:r>
            <a:r>
              <a:rPr lang="fr-FR" dirty="0" smtClean="0">
                <a:latin typeface="Arial Rounded MT Bold" pitchFamily="34" charset="0"/>
              </a:rPr>
              <a:t>prendrait plus.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Jean de La Fontaine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25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62500" lnSpcReduction="20000"/>
          </a:bodyPr>
          <a:lstStyle/>
          <a:p>
            <a:r>
              <a:rPr lang="fr-FR" dirty="0" smtClean="0"/>
              <a:t>L’enfant qui battait la campagne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28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92696" y="2072680"/>
            <a:ext cx="54726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Vous </a:t>
            </a:r>
            <a:r>
              <a:rPr lang="fr-FR" dirty="0">
                <a:latin typeface="Arial Rounded MT Bold" pitchFamily="34" charset="0"/>
              </a:rPr>
              <a:t>me copierez deux cents fois le verbe: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n'écoute pas. Je bats la campagne.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bats la campagne, tu bats la campagne,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bat la campagne à coups de bâton.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La campagne ? Pourquoi la battre ?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Elle ne m'a jamais rien fait.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C'est ma seule amie, la campagne,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baye aux corneilles, je cours la campagne.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Il ne faut jamais battre la campagne :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pourrait casser un nid et ses </a:t>
            </a:r>
            <a:r>
              <a:rPr lang="fr-FR" dirty="0" smtClean="0">
                <a:latin typeface="Arial Rounded MT Bold" pitchFamily="34" charset="0"/>
              </a:rPr>
              <a:t>œufs. </a:t>
            </a: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pourrait briser un iris, une herbe,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On pourrait fêler le cristal de l'eau.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n'écouterai pas la leçon.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Je ne battrai pas la campagne.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Claude Roy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9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Sur un petit air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84784" y="1856656"/>
            <a:ext cx="3888432" cy="744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Le cœur vole </a:t>
            </a:r>
            <a:r>
              <a:rPr lang="fr-FR" sz="2000" dirty="0" err="1" smtClean="0">
                <a:latin typeface="Arial Rounded MT Bold" pitchFamily="34" charset="0"/>
              </a:rPr>
              <a:t>vole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sz="2000" dirty="0" err="1" smtClean="0">
                <a:latin typeface="Arial Rounded MT Bold" pitchFamily="34" charset="0"/>
              </a:rPr>
              <a:t>vole</a:t>
            </a:r>
            <a:r>
              <a:rPr lang="fr-FR" sz="2000" dirty="0" smtClean="0">
                <a:latin typeface="Arial Rounded MT Bold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Dans les tourbillons du vent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Le cœur vole </a:t>
            </a:r>
            <a:r>
              <a:rPr lang="fr-FR" sz="2000" dirty="0" err="1" smtClean="0">
                <a:latin typeface="Arial Rounded MT Bold" pitchFamily="34" charset="0"/>
              </a:rPr>
              <a:t>vole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sz="2000" dirty="0" err="1" smtClean="0">
                <a:latin typeface="Arial Rounded MT Bold" pitchFamily="34" charset="0"/>
              </a:rPr>
              <a:t>vole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Dans les rayons du printemps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Le cœur vole </a:t>
            </a:r>
            <a:r>
              <a:rPr lang="fr-FR" sz="2000" dirty="0" err="1" smtClean="0">
                <a:latin typeface="Arial Rounded MT Bold" pitchFamily="34" charset="0"/>
              </a:rPr>
              <a:t>vole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sz="2000" dirty="0" err="1" smtClean="0">
                <a:latin typeface="Arial Rounded MT Bold" pitchFamily="34" charset="0"/>
              </a:rPr>
              <a:t>vole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Dans la cage des amants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Le cœur vole </a:t>
            </a:r>
            <a:r>
              <a:rPr lang="fr-FR" sz="2000" dirty="0" err="1" smtClean="0">
                <a:latin typeface="Arial Rounded MT Bold" pitchFamily="34" charset="0"/>
              </a:rPr>
              <a:t>vole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sz="2000" dirty="0" err="1" smtClean="0">
                <a:latin typeface="Arial Rounded MT Bold" pitchFamily="34" charset="0"/>
              </a:rPr>
              <a:t>vole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Dans l’orage et les tourments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Puis se pose </a:t>
            </a:r>
            <a:r>
              <a:rPr lang="fr-FR" sz="2000" dirty="0" err="1" smtClean="0">
                <a:latin typeface="Arial Rounded MT Bold" pitchFamily="34" charset="0"/>
              </a:rPr>
              <a:t>pose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sz="2000" dirty="0" err="1" smtClean="0">
                <a:latin typeface="Arial Rounded MT Bold" pitchFamily="34" charset="0"/>
              </a:rPr>
              <a:t>pose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Se pose bien sagement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Puis se pose </a:t>
            </a:r>
            <a:r>
              <a:rPr lang="fr-FR" sz="2000" dirty="0" err="1" smtClean="0">
                <a:latin typeface="Arial Rounded MT Bold" pitchFamily="34" charset="0"/>
              </a:rPr>
              <a:t>pose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sz="2000" dirty="0" err="1" smtClean="0">
                <a:latin typeface="Arial Rounded MT Bold" pitchFamily="34" charset="0"/>
              </a:rPr>
              <a:t>pose</a:t>
            </a:r>
            <a:endParaRPr lang="fr-FR" sz="20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Entre les bras d’un enfant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Pierre Reverdy</a:t>
            </a:r>
            <a:endParaRPr lang="fr-FR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4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L’alphabet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29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24744" y="1642943"/>
            <a:ext cx="5242892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Quand </a:t>
            </a:r>
            <a:r>
              <a:rPr lang="fr-FR" sz="1600" dirty="0">
                <a:latin typeface="Arial Rounded MT Bold" pitchFamily="34" charset="0"/>
              </a:rPr>
              <a:t>tu apprends l'alphabet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Ne laisse pas tomber une lettre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Car si elle se blesse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Tu ne trouveras plus le mot pour appeler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tu apprends l'alphabet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que le Z te paraît bien loin du A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Demande à ta maman une chanson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Pour finir le chemin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tu apprends l'alphabet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N'oublie pas le W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Car même s'il est le plus costaud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 ne sort pas souvent et se sent un peu </a:t>
            </a:r>
            <a:r>
              <a:rPr lang="fr-FR" sz="1600" dirty="0" smtClean="0">
                <a:latin typeface="Arial Rounded MT Bold" pitchFamily="34" charset="0"/>
              </a:rPr>
              <a:t>triste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 </a:t>
            </a: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tu apprends l'alphabet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Rappelle-toi qu'avec vingt-six lettres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On peut faire beaucoup de mots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tu pourras les partager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Avec tes parents, tes amis, tes secrets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Yvon Le Men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50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différence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30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24744" y="1973659"/>
            <a:ext cx="4954860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Pour chacun une bouche deux yeux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deux mains deux jambes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Rien ne ressemble plus à un homme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qu’un autre homme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Alors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entre la bouche qui blesse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la bouche qui console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entre les yeux qui condamnent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les yeux qui éclairent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entre les mains qui donnent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les mains qui dépouillent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entre le pas sans trace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les pas qui nous guident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où est la différence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la mystérieuse différence ?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Jean-Pierre Siméon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99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Le silence est d’or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31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0040" y="1784648"/>
            <a:ext cx="3429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« </a:t>
            </a:r>
            <a:r>
              <a:rPr lang="fr-FR" dirty="0">
                <a:latin typeface="Arial Rounded MT Bold" pitchFamily="34" charset="0"/>
              </a:rPr>
              <a:t>Oui, le silence est d'or »,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Me </a:t>
            </a:r>
            <a:r>
              <a:rPr lang="fr-FR" dirty="0">
                <a:latin typeface="Arial Rounded MT Bold" pitchFamily="34" charset="0"/>
              </a:rPr>
              <a:t>dit toujours maman.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</a:t>
            </a:r>
            <a:r>
              <a:rPr lang="fr-FR" dirty="0">
                <a:latin typeface="Arial Rounded MT Bold" pitchFamily="34" charset="0"/>
              </a:rPr>
              <a:t>pourquoi pas alors,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En </a:t>
            </a:r>
            <a:r>
              <a:rPr lang="fr-FR" dirty="0">
                <a:latin typeface="Arial Rounded MT Bold" pitchFamily="34" charset="0"/>
              </a:rPr>
              <a:t>fer ou en argent ?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Je </a:t>
            </a:r>
            <a:r>
              <a:rPr lang="fr-FR" dirty="0">
                <a:latin typeface="Arial Rounded MT Bold" pitchFamily="34" charset="0"/>
              </a:rPr>
              <a:t>ne sais pas en quoi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Je </a:t>
            </a:r>
            <a:r>
              <a:rPr lang="fr-FR" dirty="0">
                <a:latin typeface="Arial Rounded MT Bold" pitchFamily="34" charset="0"/>
              </a:rPr>
              <a:t>puis bien être faite :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Graine </a:t>
            </a:r>
            <a:r>
              <a:rPr lang="fr-FR" dirty="0">
                <a:latin typeface="Arial Rounded MT Bold" pitchFamily="34" charset="0"/>
              </a:rPr>
              <a:t>de cacatois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M'appelle </a:t>
            </a:r>
            <a:r>
              <a:rPr lang="fr-FR" dirty="0">
                <a:latin typeface="Arial Rounded MT Bold" pitchFamily="34" charset="0"/>
              </a:rPr>
              <a:t>la préfète.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D'accord </a:t>
            </a:r>
            <a:r>
              <a:rPr lang="fr-FR" dirty="0">
                <a:latin typeface="Arial Rounded MT Bold" pitchFamily="34" charset="0"/>
              </a:rPr>
              <a:t>! Je suis bavarde.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Mais </a:t>
            </a:r>
            <a:r>
              <a:rPr lang="fr-FR" dirty="0">
                <a:latin typeface="Arial Rounded MT Bold" pitchFamily="34" charset="0"/>
              </a:rPr>
              <a:t>est-ce une raison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Pour </a:t>
            </a:r>
            <a:r>
              <a:rPr lang="fr-FR" dirty="0">
                <a:latin typeface="Arial Rounded MT Bold" pitchFamily="34" charset="0"/>
              </a:rPr>
              <a:t>que l'on me brocarde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En </a:t>
            </a:r>
            <a:r>
              <a:rPr lang="fr-FR" dirty="0">
                <a:latin typeface="Arial Rounded MT Bold" pitchFamily="34" charset="0"/>
              </a:rPr>
              <a:t>classe, à la maison, </a:t>
            </a: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7032" y="4664968"/>
            <a:ext cx="30243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que l'on me répète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Et me répète </a:t>
            </a:r>
            <a:r>
              <a:rPr lang="fr-FR" dirty="0" err="1">
                <a:latin typeface="Arial Rounded MT Bold" pitchFamily="34" charset="0"/>
              </a:rPr>
              <a:t>encor</a:t>
            </a:r>
            <a:r>
              <a:rPr lang="fr-FR" dirty="0">
                <a:latin typeface="Arial Rounded MT Bold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A me casser la tête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Que le silence est d'or ?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Est-ce, ma faute à moi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Si j'ai là dans la gorge,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Un petit rouge-gorge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Qui gazouille de joie ? 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Maurice Carême</a:t>
            </a:r>
          </a:p>
        </p:txBody>
      </p:sp>
    </p:spTree>
    <p:extLst>
      <p:ext uri="{BB962C8B-B14F-4D97-AF65-F5344CB8AC3E}">
        <p14:creationId xmlns:p14="http://schemas.microsoft.com/office/powerpoint/2010/main" val="1160972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loup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32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96752" y="1352600"/>
            <a:ext cx="5184576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Ouvrez</a:t>
            </a:r>
            <a:r>
              <a:rPr lang="fr-FR" sz="1600" dirty="0">
                <a:latin typeface="Arial Rounded MT Bold" pitchFamily="34" charset="0"/>
              </a:rPr>
              <a:t>, ouvrez la porte au loup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Petites fées des contes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Cachées dans l’âme des enfants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Ils ne sont féroces que poussés par la faim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Comme les </a:t>
            </a:r>
            <a:r>
              <a:rPr lang="fr-FR" sz="1600" dirty="0" smtClean="0">
                <a:latin typeface="Arial Rounded MT Bold" pitchFamily="34" charset="0"/>
              </a:rPr>
              <a:t>hommes</a:t>
            </a: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Dont les mains creuses des trous dans la pierre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Pour chercher le grain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Ouvrez, ouvrez la porte au loup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Petites fées des contes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Cachées dans l’âme des parents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Qui souffrent trop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Quand l’homme est un loup pour l’homme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Ouvrez, ouvrez la porte au loup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Petites fées des contes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racontez-nous d’autres histoires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Où la joie donne des ailes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Et la forêt des nids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Dans lesquels nous pouvons nous endormir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En paix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Yvon Le Men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53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fr-FR" dirty="0" smtClean="0"/>
              <a:t>Chaque visage est un miracle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6632" y="2236595"/>
            <a:ext cx="6741368" cy="55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Arial Rounded MT Bold" pitchFamily="34" charset="0"/>
              </a:rPr>
              <a:t>Chaque visage est un miracle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Un enfant noir, à la peau noire, aux yeux noirs,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aux cheveux crépus ou frisés, est un enfant.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Un enfant blanc, à la peau rose, aux yeux bleus ou verts,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aux cheveux blonds ou raides est un enfant.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L'un et l'autre, le noir et le blanc, ont le même sourire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quand une main leur caresse le visage,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quand on les regarde avec amour et leur parle avec tendresse.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Ils verseront les mêmes larmes si on les contrarie, si on leur fait mal.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Il n'existe pas deux visages absolument identiques.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Chaque visage est un miracle.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Parce qu'il est unique.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Deux visages peuvent se ressembler, ils ne seront jamais tout à fait les mêmes.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La vie est justement ce miracle,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ce mouvement permanent et changeant qui ne reproduit jamais le même visage.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Vivre ensemble est une aventure où l'amour,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l'amitié est une belle rencontre avec ce qui n'est pas moi, </a:t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>
                <a:latin typeface="Arial Rounded MT Bold" pitchFamily="34" charset="0"/>
              </a:rPr>
              <a:t>avec ce qui est toujours différent de moi et qui m'enrichit. </a:t>
            </a:r>
            <a:endParaRPr lang="fr-FR" sz="12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Arial Rounded MT Bold" pitchFamily="34" charset="0"/>
              </a:rPr>
              <a:t/>
            </a:r>
            <a:br>
              <a:rPr lang="fr-FR" sz="1200" dirty="0">
                <a:latin typeface="Arial Rounded MT Bold" pitchFamily="34" charset="0"/>
              </a:rPr>
            </a:br>
            <a:r>
              <a:rPr lang="fr-FR" sz="1200" dirty="0" smtClean="0">
                <a:latin typeface="Arial Rounded MT Bold" pitchFamily="34" charset="0"/>
              </a:rPr>
              <a:t>					Tahar </a:t>
            </a:r>
            <a:r>
              <a:rPr lang="fr-FR" sz="1200" dirty="0">
                <a:latin typeface="Arial Rounded MT Bold" pitchFamily="34" charset="0"/>
              </a:rPr>
              <a:t>Ben </a:t>
            </a:r>
            <a:r>
              <a:rPr lang="fr-FR" sz="1200" dirty="0" smtClean="0">
                <a:latin typeface="Arial Rounded MT Bold" pitchFamily="34" charset="0"/>
              </a:rPr>
              <a:t>Jelloun</a:t>
            </a:r>
            <a:endParaRPr lang="fr-FR" sz="12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71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moqueur moqué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34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6632" y="1780698"/>
            <a:ext cx="5085184" cy="4898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Un escargot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Se croyant beau, se croyant gros,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Se moquait d'une coccinelle.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Elle était mince, elle était frêle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Vraiment, avait-on jamais vu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Un insecte aussi menu !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Vint à passer une hirondelle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Qui s'esbaudit du limaçon.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- Quel brimborion! s'écria-t-elle,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C'est le plus maigre du canton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Vint à passer un caneton.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- Cette hirondelle est minuscule,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Voyez sa taille ridicule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Dit-il d'un ton méprisant.</a:t>
            </a:r>
            <a:br>
              <a:rPr lang="fr-FR" sz="1400" dirty="0">
                <a:latin typeface="Arial Rounded MT Bold" pitchFamily="34" charset="0"/>
              </a:rPr>
            </a:b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5896" y="4088904"/>
            <a:ext cx="3722104" cy="522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Or, un faisan aperçut le canard 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[ et </a:t>
            </a:r>
            <a:r>
              <a:rPr lang="fr-FR" sz="1400" dirty="0">
                <a:latin typeface="Arial Rounded MT Bold" pitchFamily="34" charset="0"/>
              </a:rPr>
              <a:t>secoua la tête </a:t>
            </a:r>
            <a:r>
              <a:rPr lang="fr-FR" sz="1400" dirty="0" smtClean="0">
                <a:latin typeface="Arial Rounded MT Bold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- Quelle </a:t>
            </a:r>
            <a:r>
              <a:rPr lang="fr-FR" sz="1400" dirty="0">
                <a:latin typeface="Arial Rounded MT Bold" pitchFamily="34" charset="0"/>
              </a:rPr>
              <a:t>est cette minime bête ?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Au corps si drôlement bâti ?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On n'a jamais vu plus petit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Un aigle qui planait, leur jeta ces paroles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- Êtes-vous fous ? Êtes-vous folles ?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Qui se moque du précédent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Sera moqué par le suivant.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Celui qui d'un autre se moque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À propos de son bec, à propos de sa coque,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De sa taille ou de son caquet,</a:t>
            </a:r>
            <a:br>
              <a:rPr lang="fr-FR" sz="1400" dirty="0">
                <a:latin typeface="Arial Rounded MT Bold" pitchFamily="34" charset="0"/>
              </a:rPr>
            </a:br>
            <a:r>
              <a:rPr lang="fr-FR" sz="1400" dirty="0">
                <a:latin typeface="Arial Rounded MT Bold" pitchFamily="34" charset="0"/>
              </a:rPr>
              <a:t>Risque à son tour d'être moqué. </a:t>
            </a:r>
            <a:r>
              <a:rPr lang="fr-FR" sz="1400" dirty="0" smtClean="0">
                <a:latin typeface="Arial Rounded MT Bold" pitchFamily="34" charset="0"/>
              </a:rPr>
              <a:t/>
            </a:r>
            <a:br>
              <a:rPr lang="fr-FR" sz="1400" dirty="0" smtClean="0">
                <a:latin typeface="Arial Rounded MT Bold" pitchFamily="34" charset="0"/>
              </a:rPr>
            </a:br>
            <a:endParaRPr lang="fr-FR" sz="14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		Pierre </a:t>
            </a:r>
            <a:r>
              <a:rPr lang="fr-FR" sz="1400" dirty="0" err="1" smtClean="0">
                <a:latin typeface="Arial Rounded MT Bold" pitchFamily="34" charset="0"/>
              </a:rPr>
              <a:t>Gamarra</a:t>
            </a:r>
            <a:r>
              <a:rPr lang="fr-FR" sz="1400" dirty="0" smtClean="0">
                <a:latin typeface="Arial Rounded MT Bold" pitchFamily="34" charset="0"/>
              </a:rPr>
              <a:t> </a:t>
            </a:r>
            <a:endParaRPr lang="fr-FR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3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Gaulois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35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92696" y="1712640"/>
            <a:ext cx="5400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Rendus </a:t>
            </a:r>
            <a:r>
              <a:rPr lang="fr-FR" sz="1600" dirty="0">
                <a:latin typeface="Arial Rounded MT Bold" pitchFamily="34" charset="0"/>
              </a:rPr>
              <a:t>célèbres par Goscinny et Uderzo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Qui </a:t>
            </a:r>
            <a:r>
              <a:rPr lang="fr-FR" sz="1600" dirty="0">
                <a:latin typeface="Arial Rounded MT Bold" pitchFamily="34" charset="0"/>
              </a:rPr>
              <a:t>racontent les aventures de deux héros,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L’un </a:t>
            </a:r>
            <a:r>
              <a:rPr lang="fr-FR" sz="1600" dirty="0">
                <a:latin typeface="Arial Rounded MT Bold" pitchFamily="34" charset="0"/>
              </a:rPr>
              <a:t>petit et mince, et l’autre un peu plus gros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Ce </a:t>
            </a:r>
            <a:r>
              <a:rPr lang="fr-FR" sz="1600" dirty="0">
                <a:latin typeface="Arial Rounded MT Bold" pitchFamily="34" charset="0"/>
              </a:rPr>
              <a:t>sont les Gaulois, ce sont les Gaulois.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Arrivés </a:t>
            </a:r>
            <a:r>
              <a:rPr lang="fr-FR" sz="1600" dirty="0">
                <a:latin typeface="Arial Rounded MT Bold" pitchFamily="34" charset="0"/>
              </a:rPr>
              <a:t>en Gaule vers moins huit cents,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Celtes </a:t>
            </a:r>
            <a:r>
              <a:rPr lang="fr-FR" sz="1600" dirty="0">
                <a:latin typeface="Arial Rounded MT Bold" pitchFamily="34" charset="0"/>
              </a:rPr>
              <a:t>et Grecs ont cohabité pacifiquement.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Leurs </a:t>
            </a:r>
            <a:r>
              <a:rPr lang="fr-FR" sz="1600" dirty="0">
                <a:latin typeface="Arial Rounded MT Bold" pitchFamily="34" charset="0"/>
              </a:rPr>
              <a:t>voisins ont alors dit d’eux, naturellement,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Ce </a:t>
            </a:r>
            <a:r>
              <a:rPr lang="fr-FR" sz="1600" dirty="0">
                <a:latin typeface="Arial Rounded MT Bold" pitchFamily="34" charset="0"/>
              </a:rPr>
              <a:t>sont des Gaulois, ce sont des Gaulois.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Excellents </a:t>
            </a:r>
            <a:r>
              <a:rPr lang="fr-FR" sz="1600" dirty="0">
                <a:latin typeface="Arial Rounded MT Bold" pitchFamily="34" charset="0"/>
              </a:rPr>
              <a:t>agriculteurs et forgerons,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Amateurs </a:t>
            </a:r>
            <a:r>
              <a:rPr lang="fr-FR" sz="1600" dirty="0">
                <a:latin typeface="Arial Rounded MT Bold" pitchFamily="34" charset="0"/>
              </a:rPr>
              <a:t>de cervoise, est alors apparue une question.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Inventer </a:t>
            </a:r>
            <a:r>
              <a:rPr lang="fr-FR" sz="1600" dirty="0">
                <a:latin typeface="Arial Rounded MT Bold" pitchFamily="34" charset="0"/>
              </a:rPr>
              <a:t>le tonneau fut la solution.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Ce </a:t>
            </a:r>
            <a:r>
              <a:rPr lang="fr-FR" sz="1600" dirty="0">
                <a:latin typeface="Arial Rounded MT Bold" pitchFamily="34" charset="0"/>
              </a:rPr>
              <a:t>sont les Gaulois, ce sont les Gaulois !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</a:t>
            </a:r>
            <a:r>
              <a:rPr lang="fr-FR" sz="1600" dirty="0">
                <a:latin typeface="Arial Rounded MT Bold" pitchFamily="34" charset="0"/>
              </a:rPr>
              <a:t>si un jour dans la rue vous croisez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Un </a:t>
            </a:r>
            <a:r>
              <a:rPr lang="fr-FR" sz="1600" dirty="0">
                <a:latin typeface="Arial Rounded MT Bold" pitchFamily="34" charset="0"/>
              </a:rPr>
              <a:t>homme portant moustache, tunique et braie,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Alors </a:t>
            </a:r>
            <a:r>
              <a:rPr lang="fr-FR" sz="1600" dirty="0">
                <a:latin typeface="Arial Rounded MT Bold" pitchFamily="34" charset="0"/>
              </a:rPr>
              <a:t>vous aussi vous pourrez clamer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C’est </a:t>
            </a:r>
            <a:r>
              <a:rPr lang="fr-FR" sz="1600" dirty="0">
                <a:latin typeface="Arial Rounded MT Bold" pitchFamily="34" charset="0"/>
              </a:rPr>
              <a:t>un Gaulois, c’est un Gaulois ! </a:t>
            </a: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Romain </a:t>
            </a:r>
            <a:r>
              <a:rPr lang="fr-FR" sz="1600" dirty="0" err="1" smtClean="0">
                <a:latin typeface="Arial Rounded MT Bold" pitchFamily="34" charset="0"/>
              </a:rPr>
              <a:t>Bernaud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07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Cher frère blanc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737448" y="203573"/>
            <a:ext cx="976090" cy="69373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36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895028" y="1496616"/>
            <a:ext cx="498224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Arial Rounded MT Bold" pitchFamily="34" charset="0"/>
              </a:rPr>
              <a:t>Quand je suis né, </a:t>
            </a:r>
            <a:r>
              <a:rPr lang="fr-FR" dirty="0" smtClean="0">
                <a:latin typeface="Arial Rounded MT Bold" pitchFamily="34" charset="0"/>
              </a:rPr>
              <a:t>j’étais </a:t>
            </a:r>
            <a:r>
              <a:rPr lang="fr-FR" dirty="0">
                <a:latin typeface="Arial Rounded MT Bold" pitchFamily="34" charset="0"/>
              </a:rPr>
              <a:t>noir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</a:t>
            </a:r>
            <a:r>
              <a:rPr lang="fr-FR" dirty="0" smtClean="0">
                <a:latin typeface="Arial Rounded MT Bold" pitchFamily="34" charset="0"/>
              </a:rPr>
              <a:t>j’ai </a:t>
            </a:r>
            <a:r>
              <a:rPr lang="fr-FR" dirty="0">
                <a:latin typeface="Arial Rounded MT Bold" pitchFamily="34" charset="0"/>
              </a:rPr>
              <a:t>grandi, </a:t>
            </a:r>
            <a:r>
              <a:rPr lang="fr-FR" dirty="0" smtClean="0">
                <a:latin typeface="Arial Rounded MT Bold" pitchFamily="34" charset="0"/>
              </a:rPr>
              <a:t>j’étais </a:t>
            </a:r>
            <a:r>
              <a:rPr lang="fr-FR" dirty="0">
                <a:latin typeface="Arial Rounded MT Bold" pitchFamily="34" charset="0"/>
              </a:rPr>
              <a:t>noir,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je vais au soleil, je suis noir,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</a:t>
            </a:r>
            <a:r>
              <a:rPr lang="fr-FR" dirty="0" smtClean="0">
                <a:latin typeface="Arial Rounded MT Bold" pitchFamily="34" charset="0"/>
              </a:rPr>
              <a:t>j‘ai </a:t>
            </a:r>
            <a:r>
              <a:rPr lang="fr-FR" dirty="0">
                <a:latin typeface="Arial Rounded MT Bold" pitchFamily="34" charset="0"/>
              </a:rPr>
              <a:t>peur, je suis noir,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je suis malade, je suis noir,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je mourrais, je serais noir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 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Tandis que toi, Frère Blanc,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es né, tu étais rose,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as grandi, tu étais blanc,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vas au soleil, tu es rouge,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as froid, tu es bleu,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as peur, tu es vert,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es malade, tu es jaune,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Quand tu mourras, tu seras gris.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 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Et </a:t>
            </a:r>
            <a:r>
              <a:rPr lang="fr-FR" dirty="0" smtClean="0">
                <a:latin typeface="Arial Rounded MT Bold" pitchFamily="34" charset="0"/>
              </a:rPr>
              <a:t>c’est </a:t>
            </a:r>
            <a:r>
              <a:rPr lang="fr-FR" dirty="0">
                <a:latin typeface="Arial Rounded MT Bold" pitchFamily="34" charset="0"/>
              </a:rPr>
              <a:t>encore toi qui as le toupet</a:t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De me traiter </a:t>
            </a:r>
            <a:r>
              <a:rPr lang="fr-FR" dirty="0" smtClean="0">
                <a:latin typeface="Arial Rounded MT Bold" pitchFamily="34" charset="0"/>
              </a:rPr>
              <a:t>d’homme </a:t>
            </a:r>
            <a:r>
              <a:rPr lang="fr-FR" dirty="0">
                <a:latin typeface="Arial Rounded MT Bold" pitchFamily="34" charset="0"/>
              </a:rPr>
              <a:t>de couleur </a:t>
            </a:r>
            <a:r>
              <a:rPr lang="fr-FR" dirty="0" smtClean="0">
                <a:latin typeface="Arial Rounded MT Bold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Anonyme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03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fr-FR" dirty="0" smtClean="0"/>
              <a:t>Le vieil homme et le chien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37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36712" y="1727510"/>
            <a:ext cx="547260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latin typeface="Arial Rounded MT Bold" pitchFamily="34" charset="0"/>
              </a:rPr>
              <a:t>Transparent au regard des passants trop pressés,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Un vieil homme est assis, transi et affamé,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Sous un porche à l’abri des frimas de janvier.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Il implore un sourire, une pièce de monnaie.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/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Passe un chien dans la rue, un chien de pedigree,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Une voiture suit, heurte le canidé.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Aussitôt extirpés de leurs logis douillets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Accourent de partout des bourgeois empressés.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/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« Ne le laissez pas là, amenez-le chez moi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J’ai une couverture afin qu’il n’ait pas froid ! »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Quelques instants après, l’animal est pansé,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Dorloté, réchauffé, maintes fois caressé.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/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Au dehors dans la rue le silence est tombé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Tout le monde est rentré, a fermé ses volets.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Sous son porche à l’abri des frimas de janvier</a:t>
            </a:r>
            <a:br>
              <a:rPr lang="fr-FR" sz="1600" dirty="0">
                <a:latin typeface="Arial Rounded MT Bold" pitchFamily="34" charset="0"/>
              </a:rPr>
            </a:br>
            <a:r>
              <a:rPr lang="fr-FR" sz="1600" dirty="0">
                <a:latin typeface="Arial Rounded MT Bold" pitchFamily="34" charset="0"/>
              </a:rPr>
              <a:t>Le vieil homme soudain s’est mis à aboyer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Daniel Boy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67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L’effet divers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38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4116" y="1208584"/>
            <a:ext cx="5337212" cy="909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L'effet divers des faits divers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Les images des faits divers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nous apprennent, sans avoir l'air,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à ne pas être trop distrait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nez en l'air, sans faire exprès,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on tombe d'un échafaudage,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votre cheval </a:t>
            </a:r>
            <a:r>
              <a:rPr lang="fr-FR" sz="1400" dirty="0" smtClean="0">
                <a:latin typeface="Arial Rounded MT Bold" pitchFamily="34" charset="0"/>
              </a:rPr>
              <a:t>brise </a:t>
            </a:r>
            <a:r>
              <a:rPr lang="fr-FR" sz="1400" dirty="0">
                <a:latin typeface="Arial Rounded MT Bold" pitchFamily="34" charset="0"/>
              </a:rPr>
              <a:t>ses traits,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votre paquebot fait naufrage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Qui donc a été si distrait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Les victimes du fait divers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Ou vous et moi, au chaud, au frais,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bien tranquilles, levant nos verres </a:t>
            </a:r>
            <a:r>
              <a:rPr lang="fr-FR" sz="1400" dirty="0" smtClean="0">
                <a:latin typeface="Arial Rounded MT Bold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Sans y penser, sans le savoir,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juste distrait,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sans le vouloir et sans le voir,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on pousse un inconnu de son échafaudage,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on fait peur au cheval qui s'emballe et s'effraie,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on ouvre une voie d'eau et provoque un naufrage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Prenez garde d'être distrait :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l'effet divers des faits divers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a des causes bien singulières.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 Rounded MT Bold" pitchFamily="34" charset="0"/>
              </a:rPr>
              <a:t>Le crime garde son secret.</a:t>
            </a: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Claude Roy</a:t>
            </a:r>
            <a:endParaRPr lang="fr-FR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3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Liberté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6632" y="1712640"/>
            <a:ext cx="31683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mes cahiers d’écolier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mon pupitre et les arbres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le sable sur la neige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toutes les pages lues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toutes les pages blanches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Pierre sang papier ou cendre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les champs sur l’horizon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les ailes des oiseaux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sur les moulins des ombres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chaque bouffé d’aurore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la mer sur les bateaux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la montagne démente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J’écris ton nom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1008" y="1712640"/>
            <a:ext cx="316835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toute chair accordée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le front de mes amis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chaque main qui se tend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la vitre des surprises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les lèvres attentives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Bien au-dessus du silence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la santé revenue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le risque disparu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Sur l’espoir sans souvenir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J’écris ton nom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par le pouvoir d’un mot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Je recommence ma vie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Je suis né pour te connaitre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Pour te nommer</a:t>
            </a:r>
          </a:p>
          <a:p>
            <a:pPr>
              <a:lnSpc>
                <a:spcPct val="150000"/>
              </a:lnSpc>
            </a:pPr>
            <a:endParaRPr lang="fr-FR" sz="16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Liberté.</a:t>
            </a: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Paul Eluard</a:t>
            </a:r>
            <a:endParaRPr lang="fr-FR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54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L’heure du crime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39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5208" y="1784648"/>
            <a:ext cx="63241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Minuit. Voici l’heure du crime.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Sortant d’une chambre voisine,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Un homme surgit dans le noir.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Il ôte ses souliers,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S’approche de l’armoire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Sur la pointe des pieds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Et saisit un couteau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Dont l’acier luit, bien aiguisé.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Puis, masquant ses yeux de fouine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Avec un pan de son manteau,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Il pénètre dans la cuisine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Et, d’un seul coup, comme </a:t>
            </a:r>
            <a:r>
              <a:rPr lang="fr-FR" sz="2000" dirty="0" smtClean="0">
                <a:latin typeface="Arial Rounded MT Bold" pitchFamily="34" charset="0"/>
              </a:rPr>
              <a:t>un bourreau</a:t>
            </a:r>
            <a:endParaRPr lang="fr-FR" sz="20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Avant que ne crie la victime,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 Rounded MT Bold" pitchFamily="34" charset="0"/>
              </a:rPr>
              <a:t>Ouvre le </a:t>
            </a:r>
            <a:r>
              <a:rPr lang="fr-FR" sz="2000" dirty="0" smtClean="0">
                <a:latin typeface="Arial Rounded MT Bold" pitchFamily="34" charset="0"/>
              </a:rPr>
              <a:t>cœur </a:t>
            </a:r>
            <a:r>
              <a:rPr lang="fr-FR" sz="2000" dirty="0">
                <a:latin typeface="Arial Rounded MT Bold" pitchFamily="34" charset="0"/>
              </a:rPr>
              <a:t>d’un artichaut</a:t>
            </a:r>
            <a:r>
              <a:rPr lang="fr-FR" sz="20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000" dirty="0" smtClean="0">
                <a:latin typeface="Arial Rounded MT Bold" pitchFamily="34" charset="0"/>
              </a:rPr>
              <a:t>Maurice Carême</a:t>
            </a:r>
            <a:endParaRPr lang="fr-FR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57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Cro-Magnon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40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64704" y="1568624"/>
            <a:ext cx="5400600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L'un derrière l'autre nous marchons.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A la recherche des bisons,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Nous lancerons les pierres qui tuent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Pour nourrir toute la tribu.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On nous appelle préhistorique,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Mais nous inventons la musique,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dans nos grottes vénérées,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Naissent les premiers artistes et l'humanité.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Dans cent, dans mille, dans dix mille ans,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Dans le regard d'un enfant savant,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Nos animaux reprendront vie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de nouveaux dans nos esprits,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Mammouths et bisons danseront,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Grâce aux hommes de Cro-Magnon.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Christian </a:t>
            </a:r>
            <a:r>
              <a:rPr lang="fr-FR" dirty="0" err="1" smtClean="0">
                <a:latin typeface="Arial Rounded MT Bold" pitchFamily="34" charset="0"/>
              </a:rPr>
              <a:t>Lamblin</a:t>
            </a:r>
            <a:endParaRPr lang="fr-F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0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124744" y="200472"/>
            <a:ext cx="4141788" cy="56038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blaireau sans gêne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908720" y="1193800"/>
            <a:ext cx="4824412" cy="8712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b="1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Lui offrait-on quelque gâteau ?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C’est simple il en réclamait deux.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Devant un cadeau, ce blaireau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Faisait la moue, remerciait peu.</a:t>
            </a:r>
          </a:p>
          <a:p>
            <a:pPr marL="0" indent="0">
              <a:buNone/>
            </a:pPr>
            <a:endParaRPr lang="fr-FR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Partout il se sentait à l’aise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Se glissant à la meilleure place.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On le vit devenir obèse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Mais toujours faisant la grimace.</a:t>
            </a:r>
          </a:p>
          <a:p>
            <a:pPr marL="0" indent="0">
              <a:buNone/>
            </a:pPr>
            <a:endParaRPr lang="fr-FR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Un jour chez la Dame Belette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Il dit un gros mot incongru ;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Alors sa renommée fut faite :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Désormais nul ne le reçut.</a:t>
            </a:r>
          </a:p>
          <a:p>
            <a:pPr marL="0" indent="0">
              <a:buNone/>
            </a:pPr>
            <a:endParaRPr lang="fr-FR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Moralité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Soyez polis, soyez courtois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Dites bonjour, dites merci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On vous recevra avec joie,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Et vous aurez beaucoup d’amis</a:t>
            </a:r>
          </a:p>
          <a:p>
            <a:pPr marL="0" indent="0">
              <a:buNone/>
            </a:pPr>
            <a:endParaRPr lang="fr-FR" dirty="0" smtClean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 smtClean="0">
                <a:latin typeface="Arial Rounded MT Bold" pitchFamily="34" charset="0"/>
              </a:rPr>
              <a:t>Yvon </a:t>
            </a:r>
            <a:r>
              <a:rPr lang="fr-FR" dirty="0" err="1" smtClean="0">
                <a:latin typeface="Arial Rounded MT Bold" pitchFamily="34" charset="0"/>
              </a:rPr>
              <a:t>Danet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41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2288704"/>
            <a:ext cx="6048672" cy="63812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400" dirty="0" smtClean="0">
                <a:latin typeface="Arial Rounded MT Bold" pitchFamily="34" charset="0"/>
              </a:rPr>
              <a:t>Il </a:t>
            </a:r>
            <a:r>
              <a:rPr lang="fr-FR" sz="2400" dirty="0">
                <a:latin typeface="Arial Rounded MT Bold" pitchFamily="34" charset="0"/>
              </a:rPr>
              <a:t>y a des mots qui font vivre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ce sont des mots innocents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Le mot chaleur le mot confiance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Amour justice et le mot liberté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Le mot enfant et le mot gentillesse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certains noms de fleurs et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certains noms de fruits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Le mot courage et le mot découvrir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le mot frère et le mot camarade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certains noms de pays de villages</a:t>
            </a:r>
          </a:p>
          <a:p>
            <a:pPr marL="0" indent="0">
              <a:buNone/>
            </a:pPr>
            <a:r>
              <a:rPr lang="fr-FR" sz="2400" dirty="0">
                <a:latin typeface="Arial Rounded MT Bold" pitchFamily="34" charset="0"/>
              </a:rPr>
              <a:t>Et certains noms de femmes et d'amis</a:t>
            </a:r>
            <a:r>
              <a:rPr lang="fr-FR" sz="2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24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400" dirty="0">
                <a:latin typeface="Arial Rounded MT Bold" pitchFamily="34" charset="0"/>
              </a:rPr>
              <a:t>Paul Eluard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mots qui font vivre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42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2001317"/>
            <a:ext cx="6309320" cy="73441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"Foin, de tout ce qui n'est point le Point !"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Dit le Point, devant témoins.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"Sans Moi, tout n'est que baragouin</a:t>
            </a:r>
            <a:r>
              <a:rPr lang="fr-FR" sz="1800" dirty="0" smtClean="0">
                <a:latin typeface="Arial Rounded MT Bold" pitchFamily="34" charset="0"/>
              </a:rPr>
              <a:t>!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Quant à la Virgule !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Animalcule, qui gesticule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Sans nul besoin,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Je lui réponds à brûle-pourpoint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Qui stimule une Majuscule ?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Fait descendre les crépuscules ?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Qui jugule ? Qui férule ?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Fait que la phrase capitule </a:t>
            </a:r>
            <a:r>
              <a:rPr lang="fr-FR" sz="1800" dirty="0" smtClean="0">
                <a:latin typeface="Arial Rounded MT Bold" pitchFamily="34" charset="0"/>
              </a:rPr>
              <a:t>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Qui ?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Si ce n'est : le Point !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Bref, toujours devant témoins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Je postule et stipule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Qu'un Point c'est Tout ! "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Dit le Point</a:t>
            </a:r>
            <a:r>
              <a:rPr lang="fr-FR" sz="18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Andrée CHEDID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Apothéose du Point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43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692696" y="1640632"/>
            <a:ext cx="5723310" cy="78488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Plaignez la pauvre prisonnière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Au fond de son cachot maudit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Sans feu, sans coussin, sans lumière...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Ah ! maman me l’avait bien dit </a:t>
            </a:r>
            <a:r>
              <a:rPr lang="fr-FR" sz="2000" dirty="0" smtClean="0">
                <a:latin typeface="Arial Rounded MT Bold" pitchFamily="34" charset="0"/>
              </a:rPr>
              <a:t>!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Il fallait aller chez grand-mère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Sans m’amuser au bois joli,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Sans parler comme une commère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Avec l’inconnu trop poli</a:t>
            </a:r>
            <a:r>
              <a:rPr lang="fr-FR" sz="20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 promenade buissonnière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Ne m’a pas du tout réussi :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Maintenant je suis prisonnière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Dans le grand ventre noir du loup</a:t>
            </a:r>
            <a:r>
              <a:rPr lang="fr-FR" sz="20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suis seule, sans allumettes,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Chaperon rouge bien puni :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n’ai plus qu’un bout de galette,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mon pot de beurre est fini </a:t>
            </a:r>
            <a:r>
              <a:rPr lang="fr-FR" sz="2000" dirty="0" smtClean="0">
                <a:latin typeface="Arial Rounded MT Bold" pitchFamily="34" charset="0"/>
              </a:rPr>
              <a:t>!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Jacques CHARPENTREAU</a:t>
            </a:r>
          </a:p>
        </p:txBody>
      </p:sp>
      <p:sp>
        <p:nvSpPr>
          <p:cNvPr id="7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prisonnière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44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517526" y="2504728"/>
            <a:ext cx="6119812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ciel retient son souffle à chaque vie qui prend.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Pour lui, toute naissance est un évènement: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Une étoile, un enfant, un faon, un éléphant,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Baleine, écureuil, fleur, girafe ou froment</a:t>
            </a:r>
            <a:r>
              <a:rPr lang="fr-FR" sz="18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Tout retentit, sans fin dans l'univers immense,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l'agneau étonné qui sur la paille danse,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S'essayant à marcher pour la première fois,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Compte autant que l'ainé dans le berceau des bois</a:t>
            </a:r>
            <a:r>
              <a:rPr lang="fr-FR" sz="18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Les anges, ce matin, comme des chats ronronnent,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Se racontant, joyeux, la belle information: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Sur la Terre, là-bas, pareille à une pomme,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Près d'un ruisseau sans nom est né un hanneton</a:t>
            </a:r>
            <a:r>
              <a:rPr lang="fr-FR" sz="18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Marc </a:t>
            </a:r>
            <a:r>
              <a:rPr lang="fr-FR" sz="1800" dirty="0" err="1" smtClean="0">
                <a:latin typeface="Arial Rounded MT Bold" pitchFamily="34" charset="0"/>
              </a:rPr>
              <a:t>Alyn</a:t>
            </a:r>
            <a:endParaRPr lang="fr-FR" sz="18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Naissances</a:t>
            </a:r>
            <a:endParaRPr lang="fr-F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45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84784" y="1353245"/>
            <a:ext cx="4824412" cy="83522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chaume et la mousse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Verdissent le toit ;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La colombe y glousse,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L'hirondelle y boit.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bras d'un platane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le lierre épais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Couvrent la cabane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D'une ombre de paix.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La rosée en pluie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Brille à tout rameau ;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rayon essuie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La poussière d'eau ;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vent, qui secoue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Les vergers flottants,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Fait de notre joue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Neiger le printemps.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Sous la feuille morte,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 brun rossignol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Niche vers la porte,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Au niveau du sol.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L'enfant qui se penche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Voit dans le jasmin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Ses </a:t>
            </a:r>
            <a:r>
              <a:rPr lang="fr-FR" sz="1800" dirty="0" err="1">
                <a:latin typeface="Arial Rounded MT Bold" pitchFamily="34" charset="0"/>
              </a:rPr>
              <a:t>oeufs</a:t>
            </a:r>
            <a:r>
              <a:rPr lang="fr-FR" sz="1800" dirty="0">
                <a:latin typeface="Arial Rounded MT Bold" pitchFamily="34" charset="0"/>
              </a:rPr>
              <a:t> sur la branche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retient sa main.</a:t>
            </a: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Lamartine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moulin au printemps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46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033588" y="1137344"/>
            <a:ext cx="3267620" cy="871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petit chat bleu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Semé de pois blancs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Vit un gros rat blanc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Semé de pois bleus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Leurs mignonnes queues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Différaient de peu.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Oui, mais seulement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nez du chat bleu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Etait tout </a:t>
            </a:r>
            <a:r>
              <a:rPr lang="fr-FR" sz="1600" dirty="0" err="1">
                <a:latin typeface="Arial Rounded MT Bold" pitchFamily="34" charset="0"/>
              </a:rPr>
              <a:t>tout</a:t>
            </a:r>
            <a:r>
              <a:rPr lang="fr-FR" sz="1600" dirty="0">
                <a:latin typeface="Arial Rounded MT Bold" pitchFamily="34" charset="0"/>
              </a:rPr>
              <a:t> blanc,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nez du rat blanc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Etait tout </a:t>
            </a:r>
            <a:r>
              <a:rPr lang="fr-FR" sz="1600" dirty="0" err="1">
                <a:latin typeface="Arial Rounded MT Bold" pitchFamily="34" charset="0"/>
              </a:rPr>
              <a:t>tout</a:t>
            </a:r>
            <a:r>
              <a:rPr lang="fr-FR" sz="1600" dirty="0">
                <a:latin typeface="Arial Rounded MT Bold" pitchFamily="34" charset="0"/>
              </a:rPr>
              <a:t> bleu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Leurs joues et leurs yeux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Différaient de peu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Oui, mais seulement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cil du chat bleu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Etait tout </a:t>
            </a:r>
            <a:r>
              <a:rPr lang="fr-FR" sz="1600" dirty="0" err="1">
                <a:latin typeface="Arial Rounded MT Bold" pitchFamily="34" charset="0"/>
              </a:rPr>
              <a:t>tout</a:t>
            </a:r>
            <a:r>
              <a:rPr lang="fr-FR" sz="1600" dirty="0">
                <a:latin typeface="Arial Rounded MT Bold" pitchFamily="34" charset="0"/>
              </a:rPr>
              <a:t> blanc,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cil du rat blanc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Etait tout </a:t>
            </a:r>
            <a:r>
              <a:rPr lang="fr-FR" sz="1600" dirty="0" err="1">
                <a:latin typeface="Arial Rounded MT Bold" pitchFamily="34" charset="0"/>
              </a:rPr>
              <a:t>tout</a:t>
            </a:r>
            <a:r>
              <a:rPr lang="fr-FR" sz="1600" dirty="0">
                <a:latin typeface="Arial Rounded MT Bold" pitchFamily="34" charset="0"/>
              </a:rPr>
              <a:t> bleu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 cause de ce peu,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ce petit peu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blanc et de bleu,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Ils continuèrent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 se faire la guerre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Maurice CAREME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Bleu et blanc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47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066180" y="1568624"/>
            <a:ext cx="4752528" cy="72001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Soulevé par les vents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Jusqu'au plus haut des cieux,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Un cerf-volant plein de superbe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Vit, qui dansait au ras de l'herbe,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Un petit papillon, tout vif et tout joyeux.</a:t>
            </a:r>
          </a:p>
          <a:p>
            <a:pPr marL="0" indent="0">
              <a:buNone/>
            </a:pPr>
            <a:endParaRPr lang="fr-FR" sz="16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- Holà ! minable animalcule,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cria du zénith l'orgueilleux,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Ne crains-tu pas le ridicule ?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Pour te voir, il faut de bons yeux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Tu rampes comme un ver...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Moi je grimpe je grimpe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Jusqu'à l'Olympe,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Séjour des dieux.</a:t>
            </a:r>
          </a:p>
          <a:p>
            <a:pPr marL="0" indent="0">
              <a:buNone/>
            </a:pPr>
            <a:endParaRPr lang="fr-FR" sz="16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- C'est vrai, dit l'autre avec souplesse,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Mais moi, libre, à mon gré,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je peux voler partout,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Tandis que toi, pauvre toutou,</a:t>
            </a: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Un enfant te promène en laisse.</a:t>
            </a:r>
          </a:p>
          <a:p>
            <a:pPr marL="0" indent="0">
              <a:buNone/>
            </a:pPr>
            <a:endParaRPr lang="fr-FR" sz="1600" dirty="0" smtClean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 smtClean="0">
                <a:latin typeface="Arial Rounded MT Bold" pitchFamily="34" charset="0"/>
              </a:rPr>
              <a:t>Jean-Luc Moreau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cerf-volant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48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chat et le soleil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08720" y="2125369"/>
            <a:ext cx="5040560" cy="714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Le chat ouvrit les yeux,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Le soleil y entra.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Le chat ferma les yeux,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Le soleil y resta.</a:t>
            </a:r>
          </a:p>
          <a:p>
            <a:pPr>
              <a:lnSpc>
                <a:spcPct val="150000"/>
              </a:lnSpc>
            </a:pPr>
            <a:endParaRPr lang="fr-FR" sz="28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Voilà pourquoi, le soir,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Quand le chat se réveille,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J’aperçois dans le noir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Deux morceaux de soleil.</a:t>
            </a:r>
          </a:p>
          <a:p>
            <a:pPr>
              <a:lnSpc>
                <a:spcPct val="150000"/>
              </a:lnSpc>
            </a:pPr>
            <a:endParaRPr lang="fr-FR" sz="28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2800" dirty="0" smtClean="0">
                <a:latin typeface="Arial Rounded MT Bold" pitchFamily="34" charset="0"/>
              </a:rPr>
              <a:t>Maurice Carême</a:t>
            </a:r>
          </a:p>
        </p:txBody>
      </p:sp>
    </p:spTree>
    <p:extLst>
      <p:ext uri="{BB962C8B-B14F-4D97-AF65-F5344CB8AC3E}">
        <p14:creationId xmlns:p14="http://schemas.microsoft.com/office/powerpoint/2010/main" val="4041186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2864768"/>
            <a:ext cx="6119812" cy="5040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L'avarice perd tout en voulant tout gagner.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Je ne veux, pour le témoigner,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Que celui dont la Poule, à ce que dit la fable,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Pondait tous les jours un </a:t>
            </a:r>
            <a:r>
              <a:rPr lang="fr-FR" sz="1800" dirty="0" smtClean="0">
                <a:latin typeface="Arial Rounded MT Bold" pitchFamily="34" charset="0"/>
              </a:rPr>
              <a:t>œuf </a:t>
            </a:r>
            <a:r>
              <a:rPr lang="fr-FR" sz="1800" dirty="0">
                <a:latin typeface="Arial Rounded MT Bold" pitchFamily="34" charset="0"/>
              </a:rPr>
              <a:t>d'or.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Il crut que dans son corps elle avait un trésor.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Il la tua, l'ouvrit, et la trouva semblable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 celles dont les </a:t>
            </a:r>
            <a:r>
              <a:rPr lang="fr-FR" sz="1800" dirty="0" smtClean="0">
                <a:latin typeface="Arial Rounded MT Bold" pitchFamily="34" charset="0"/>
              </a:rPr>
              <a:t>œufs </a:t>
            </a:r>
            <a:r>
              <a:rPr lang="fr-FR" sz="1800" dirty="0">
                <a:latin typeface="Arial Rounded MT Bold" pitchFamily="34" charset="0"/>
              </a:rPr>
              <a:t>ne lui rapportaient rien,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S'étant lui-même ôté le plus beau de son bien.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Belle leçon pour les gens chiches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Pendant ces derniers temps, combien en a-t-on vus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Qui du soir au matin sont pauvres devenus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Pour vouloir trop tôt être riches </a:t>
            </a:r>
            <a:r>
              <a:rPr lang="fr-FR" sz="1800" dirty="0" smtClean="0">
                <a:latin typeface="Arial Rounded MT Bold" pitchFamily="34" charset="0"/>
              </a:rPr>
              <a:t>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Jean de La Fontaine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poule aux œufs d’or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49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59469" y="1280592"/>
            <a:ext cx="4824412" cy="835228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Elle me dit : « Quelque chose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Me tourmente ». Et j'aperçus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Son cou de neige, et, dessus,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petit insecte rose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J'aurais dû - mais, sage ou fou,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seize ans on est farouche -,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Voir le baiser sur sa bouche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Plus que l'insecte à son cou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On eût dit un coquillage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Dos rose et taché de noir.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fauvettes pour nous voir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 penchaient dans le feuillage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Sa bouche fraîche était là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me courbai sur la belle,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je pris la coccinelle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le baiser s'envola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Fils, apprends comme on me nomme,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Dit l'insecte du ciel bleu,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bêtes sont au bon Dieu,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la bêtise est à l'homme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Victor Hugo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coccinelle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50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396889" y="1280592"/>
            <a:ext cx="4824412" cy="842429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Séraphine, dans sa main,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Tient QUATRE fleurs du jardin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Qu’elle a cueillies à QUATRE pattes,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un, quatre</a:t>
            </a:r>
            <a:r>
              <a:rPr lang="fr-FR" sz="1600" dirty="0" smtClean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Va au marché, choisit des truites,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deux, huit,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Qu’elle pose dans sa blouse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trois, douze</a:t>
            </a:r>
            <a:r>
              <a:rPr lang="fr-FR" sz="1600" dirty="0" smtClean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Achète un panier de fraises,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quatre seize,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Une bouteille de vin,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cinq, vingt</a:t>
            </a:r>
            <a:r>
              <a:rPr lang="fr-FR" sz="1600" dirty="0" smtClean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cornet de belles dattes,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six, vingt-quatre,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Puis une douzaine d’huîtres,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sept, vingt-huit</a:t>
            </a:r>
            <a:r>
              <a:rPr lang="fr-FR" sz="1600" dirty="0" smtClean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Puis un ananas juteux,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huit, trente-deux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Enfin, des grappes de cassis,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neuf, </a:t>
            </a:r>
            <a:r>
              <a:rPr lang="fr-FR" sz="1600" dirty="0" smtClean="0">
                <a:latin typeface="Arial Rounded MT Bold" pitchFamily="34" charset="0"/>
              </a:rPr>
              <a:t>trente-six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Pour la fête de sa tante,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Quatre fois dix, quarante.</a:t>
            </a: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Jean TARDIEU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nièce attentionnée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51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836712" y="1568624"/>
            <a:ext cx="5184576" cy="82087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Errant de ville en ville,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pauvre ménestrel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Va cherchant un asile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castel en castel.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Sur sa viole légère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redit tour à tour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nobles chants de guerre,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plus beaux chants d'amour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Sensible à sa prière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grâce accordez-lui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L'asile tutélaire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Qu'il réclame aujourd'hui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saura, pour vous plaire,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Redire tour à tour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nobles chants de guerre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plus beaux chants d'amour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n'offre en récompense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D'un généreux effort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Que la reconnaissance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Seul bien des troubadours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Sur sa viole légère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dira tour à tour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nobles chants de guerre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Ses plus beaux chants d'amour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Romance du 18e siècle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ménestrel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52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765461" y="2072680"/>
            <a:ext cx="5472608" cy="67688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Ce sont les mères des hiboux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Qui désiraient chercher les poux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De leurs enfants, leurs petits choux,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En les tenant sur les genoux.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Leurs yeux d'or valent des bijoux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Leur bec est dur comme cailloux,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Ils sont doux comme des joujoux,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Mais aux hiboux point de genoux !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Votre histoire se passait où ?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Chez les Zoulous ? Les Andalous ?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Ou dans la cabane bambou ?</a:t>
            </a:r>
          </a:p>
          <a:p>
            <a:pPr marL="0" indent="0">
              <a:buNone/>
            </a:pPr>
            <a:r>
              <a:rPr lang="pt-BR" sz="2000" dirty="0" smtClean="0">
                <a:latin typeface="Arial Rounded MT Bold" pitchFamily="34" charset="0"/>
              </a:rPr>
              <a:t>A Moscou ? Ou à Tombouctou ?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En Anjou ou dans le Poitou ?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Au Pérou ou chez les Mandchous ?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Hou ! Hou !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Pas du tout, c'était chez les fous.</a:t>
            </a:r>
          </a:p>
          <a:p>
            <a:pPr marL="0" indent="0">
              <a:buNone/>
            </a:pPr>
            <a:endParaRPr lang="fr-FR" sz="2000" dirty="0" smtClean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 smtClean="0">
                <a:latin typeface="Arial Rounded MT Bold" pitchFamily="34" charset="0"/>
              </a:rPr>
              <a:t>Robert Desnos</a:t>
            </a:r>
            <a:endParaRPr lang="fr-FR" sz="20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hiboux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53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1929631"/>
            <a:ext cx="6525344" cy="65517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D'abord je me HOP </a:t>
            </a:r>
            <a:r>
              <a:rPr lang="fr-FR" sz="2000" dirty="0" err="1">
                <a:latin typeface="Arial Rounded MT Bold" pitchFamily="34" charset="0"/>
              </a:rPr>
              <a:t>HOP</a:t>
            </a:r>
            <a:r>
              <a:rPr lang="fr-FR" sz="2000" dirty="0">
                <a:latin typeface="Arial Rounded MT Bold" pitchFamily="34" charset="0"/>
              </a:rPr>
              <a:t> du bon pied,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Puis je </a:t>
            </a:r>
            <a:r>
              <a:rPr lang="fr-FR" sz="2000" dirty="0" err="1">
                <a:latin typeface="Arial Rounded MT Bold" pitchFamily="34" charset="0"/>
              </a:rPr>
              <a:t>gloup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gloup</a:t>
            </a:r>
            <a:r>
              <a:rPr lang="fr-FR" sz="2000" dirty="0">
                <a:latin typeface="Arial Rounded MT Bold" pitchFamily="34" charset="0"/>
              </a:rPr>
              <a:t> mon petit déjeuner.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pschitt bien mes dents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je smack </a:t>
            </a:r>
            <a:r>
              <a:rPr lang="fr-FR" sz="2000" dirty="0" err="1">
                <a:latin typeface="Arial Rounded MT Bold" pitchFamily="34" charset="0"/>
              </a:rPr>
              <a:t>smack</a:t>
            </a:r>
            <a:r>
              <a:rPr lang="fr-FR" sz="2000" dirty="0">
                <a:latin typeface="Arial Rounded MT Bold" pitchFamily="34" charset="0"/>
              </a:rPr>
              <a:t> papa, maman.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À l'école je ne </a:t>
            </a:r>
            <a:r>
              <a:rPr lang="fr-FR" sz="2000" dirty="0" err="1">
                <a:latin typeface="Arial Rounded MT Bold" pitchFamily="34" charset="0"/>
              </a:rPr>
              <a:t>oin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oin</a:t>
            </a:r>
            <a:r>
              <a:rPr lang="fr-FR" sz="2000" dirty="0">
                <a:latin typeface="Arial Rounded MT Bold" pitchFamily="34" charset="0"/>
              </a:rPr>
              <a:t> même pas,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Mais je bonjour </a:t>
            </a:r>
            <a:r>
              <a:rPr lang="fr-FR" sz="2000" dirty="0" err="1">
                <a:latin typeface="Arial Rounded MT Bold" pitchFamily="34" charset="0"/>
              </a:rPr>
              <a:t>bonjour</a:t>
            </a:r>
            <a:r>
              <a:rPr lang="fr-FR" sz="2000" dirty="0">
                <a:latin typeface="Arial Rounded MT Bold" pitchFamily="34" charset="0"/>
              </a:rPr>
              <a:t> tout le monde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LALALALALA des chansons en faisant la ronde,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Mais je </a:t>
            </a:r>
            <a:r>
              <a:rPr lang="fr-FR" sz="2000" dirty="0" err="1">
                <a:latin typeface="Arial Rounded MT Bold" pitchFamily="34" charset="0"/>
              </a:rPr>
              <a:t>chutttttttt</a:t>
            </a:r>
            <a:r>
              <a:rPr lang="fr-FR" sz="2000" dirty="0">
                <a:latin typeface="Arial Rounded MT Bold" pitchFamily="34" charset="0"/>
              </a:rPr>
              <a:t> aussi pour écouter la maîtresse.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Tout à coup, dring </a:t>
            </a:r>
            <a:r>
              <a:rPr lang="fr-FR" sz="2000" dirty="0" err="1">
                <a:latin typeface="Arial Rounded MT Bold" pitchFamily="34" charset="0"/>
              </a:rPr>
              <a:t>dring</a:t>
            </a:r>
            <a:r>
              <a:rPr lang="fr-FR" sz="2000" dirty="0">
                <a:latin typeface="Arial Rounded MT Bold" pitchFamily="34" charset="0"/>
              </a:rPr>
              <a:t>, l'école est terminée.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retrouve maman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je lui smack </a:t>
            </a:r>
            <a:r>
              <a:rPr lang="fr-FR" sz="2000" dirty="0" err="1">
                <a:latin typeface="Arial Rounded MT Bold" pitchFamily="34" charset="0"/>
              </a:rPr>
              <a:t>smack</a:t>
            </a:r>
            <a:r>
              <a:rPr lang="fr-FR" sz="2000" dirty="0">
                <a:latin typeface="Arial Rounded MT Bold" pitchFamily="34" charset="0"/>
              </a:rPr>
              <a:t> des baisers.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Puis je lui </a:t>
            </a:r>
            <a:r>
              <a:rPr lang="fr-FR" sz="2000" dirty="0" err="1">
                <a:latin typeface="Arial Rounded MT Bold" pitchFamily="34" charset="0"/>
              </a:rPr>
              <a:t>blablablablabla</a:t>
            </a:r>
            <a:r>
              <a:rPr lang="fr-FR" sz="2000" dirty="0">
                <a:latin typeface="Arial Rounded MT Bold" pitchFamily="34" charset="0"/>
              </a:rPr>
              <a:t> toute ma journée.</a:t>
            </a:r>
          </a:p>
          <a:p>
            <a:pPr marL="0" indent="0">
              <a:buNone/>
            </a:pPr>
            <a:r>
              <a:rPr lang="fr-FR" sz="2000" dirty="0" err="1">
                <a:latin typeface="Arial Rounded MT Bold" pitchFamily="34" charset="0"/>
              </a:rPr>
              <a:t>Pffff</a:t>
            </a:r>
            <a:r>
              <a:rPr lang="fr-FR" sz="2000" dirty="0">
                <a:latin typeface="Arial Rounded MT Bold" pitchFamily="34" charset="0"/>
              </a:rPr>
              <a:t> ! C'est fatigant, la rentrée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Ce soir, c'est sûr,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Je vais </a:t>
            </a:r>
            <a:r>
              <a:rPr lang="fr-FR" sz="2000" dirty="0" err="1">
                <a:latin typeface="Arial Rounded MT Bold" pitchFamily="34" charset="0"/>
              </a:rPr>
              <a:t>ronpschit</a:t>
            </a:r>
            <a:r>
              <a:rPr lang="fr-FR" sz="2000" dirty="0">
                <a:latin typeface="Arial Rounded MT Bold" pitchFamily="34" charset="0"/>
              </a:rPr>
              <a:t> </a:t>
            </a:r>
            <a:r>
              <a:rPr lang="fr-FR" sz="2000" dirty="0" err="1">
                <a:latin typeface="Arial Rounded MT Bold" pitchFamily="34" charset="0"/>
              </a:rPr>
              <a:t>ronpschit</a:t>
            </a:r>
            <a:r>
              <a:rPr lang="fr-FR" sz="2000" dirty="0">
                <a:latin typeface="Arial Rounded MT Bold" pitchFamily="34" charset="0"/>
              </a:rPr>
              <a:t> sans discuter </a:t>
            </a:r>
            <a:r>
              <a:rPr lang="fr-FR" sz="2000" dirty="0" smtClean="0">
                <a:latin typeface="Arial Rounded MT Bold" pitchFamily="34" charset="0"/>
              </a:rPr>
              <a:t>!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Gwénaëlle Boulet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jour de la rentrée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54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93625" y="1424608"/>
            <a:ext cx="4824412" cy="806425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cartable a mille odeurs,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cartable sent la pomme,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livre, l'encre, la gomme,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les crayons de couleurs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cartable sent l'orange,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bison et le nougat,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sent tout ce que l'on mange,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ce qu'on ne mange pas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figue, la mandarine,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papier d'argent ou d'or,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la coquille marine,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bateaux sortant du port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cowboys et les noisettes,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craie et le caramel,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confettis de la fête,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billes remplies de ciel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longs cheveux de ma mère,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les joues de mon papa.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matins dans la lumière,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rose et le chocolat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Pierre </a:t>
            </a:r>
            <a:r>
              <a:rPr lang="fr-FR" dirty="0" err="1">
                <a:latin typeface="Arial Rounded MT Bold" pitchFamily="34" charset="0"/>
              </a:rPr>
              <a:t>Gamarra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Mon cartable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55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26390" y="1712640"/>
            <a:ext cx="6410948" cy="77768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Une mouche voyant une jatte de crème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S'écria: "Quelle chance ! Ah ! que cela me plait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Ô délice ! Ô bonheur extrême !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Des </a:t>
            </a:r>
            <a:r>
              <a:rPr lang="fr-FR" sz="2000" dirty="0" smtClean="0">
                <a:latin typeface="Arial Rounded MT Bold" pitchFamily="34" charset="0"/>
              </a:rPr>
              <a:t>œufs </a:t>
            </a:r>
            <a:r>
              <a:rPr lang="fr-FR" sz="2000" dirty="0">
                <a:latin typeface="Arial Rounded MT Bold" pitchFamily="34" charset="0"/>
              </a:rPr>
              <a:t>frais, du sucre et du lait,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Un tendre arôme de vanille;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Rien ne met plus de douceur en mon </a:t>
            </a:r>
            <a:r>
              <a:rPr lang="fr-FR" sz="2000" dirty="0" smtClean="0">
                <a:latin typeface="Arial Rounded MT Bold" pitchFamily="34" charset="0"/>
              </a:rPr>
              <a:t>cœur."</a:t>
            </a:r>
            <a:endParaRPr lang="fr-FR" sz="20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Elle volette, elle frétille,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Elle s'approche, elle gambille,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Sur le rebord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c'est alors</a:t>
            </a:r>
          </a:p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Que </a:t>
            </a:r>
            <a:r>
              <a:rPr lang="fr-FR" sz="2000" dirty="0">
                <a:latin typeface="Arial Rounded MT Bold" pitchFamily="34" charset="0"/>
              </a:rPr>
              <a:t>sur la faïence trop lisse,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La mouche glisse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Et succombe dans les délices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De cette crème couleur d'or.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Parfois, les choses que l'on aime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Sont des dangers.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Il n'est pas toujours sûr que l'on puisse nager</a:t>
            </a:r>
          </a:p>
          <a:p>
            <a:pPr marL="0" indent="0">
              <a:buNone/>
            </a:pPr>
            <a:r>
              <a:rPr lang="fr-FR" sz="2000" dirty="0">
                <a:latin typeface="Arial Rounded MT Bold" pitchFamily="34" charset="0"/>
              </a:rPr>
              <a:t>Dans la meilleure des crèmes</a:t>
            </a:r>
            <a:r>
              <a:rPr lang="fr-FR" sz="20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Pierre </a:t>
            </a:r>
            <a:r>
              <a:rPr lang="fr-FR" sz="2000" dirty="0" err="1">
                <a:latin typeface="Arial Rounded MT Bold" pitchFamily="34" charset="0"/>
              </a:rPr>
              <a:t>Gamarra</a:t>
            </a:r>
            <a:endParaRPr lang="fr-FR" sz="20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mouche et la crème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56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53840" y="2577727"/>
            <a:ext cx="6265862" cy="633571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Une jeune guenon cueillit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Une noix dans sa coque verte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Elle y porte la dent, fait la grimace... ah ! Certes,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Dit-elle, ma mère mentit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Quand elle m'assura que les noix étaient bonnes.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Puis, croyez aux discours de ces vieilles personnes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trompent la jeunesse ! Au diable soit le fruit 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Elle jette la noix. Un singe la ramasse,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Vite entre deux cailloux la casse,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L'épluche, la mange, et lui dit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Votre mère eut raison, ma mie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Les noix ont fort bon goût, mais il faut les ouvrir.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Souvenez-vous que, dans la vie,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Sans un peu de travail on n'a point de plaisir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Jean-Pierre </a:t>
            </a:r>
            <a:r>
              <a:rPr lang="fr-FR" dirty="0" err="1">
                <a:latin typeface="Arial Rounded MT Bold" pitchFamily="34" charset="0"/>
              </a:rPr>
              <a:t>Claris</a:t>
            </a:r>
            <a:r>
              <a:rPr lang="fr-FR" dirty="0">
                <a:latin typeface="Arial Rounded MT Bold" pitchFamily="34" charset="0"/>
              </a:rPr>
              <a:t> de Florian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guenon, le singe et la noix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57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764704" y="1497261"/>
            <a:ext cx="5805264" cy="820826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fourmi ayant stocké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Tout l’hiver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 trouva fort encombrée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Quand le soleil fut venu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lui prendrait ses morceaux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mouches ou de vermisseaux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Elle tenta de démarcher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Chez la cigale, sa voisine,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poussant à s’acheter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Quelques grains pour subsister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Jusqu’à la saison prochaine.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« Vous me paierez, lui dit-elle,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Après l’</a:t>
            </a:r>
            <a:r>
              <a:rPr lang="fr-FR" dirty="0" err="1">
                <a:latin typeface="Arial Rounded MT Bold" pitchFamily="34" charset="0"/>
              </a:rPr>
              <a:t>oût</a:t>
            </a:r>
            <a:r>
              <a:rPr lang="fr-FR" dirty="0">
                <a:latin typeface="Arial Rounded MT Bold" pitchFamily="34" charset="0"/>
              </a:rPr>
              <a:t>, foi d’animal,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Intérêt et principal. »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cigale n’est pas gourmande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C’est là son moindre défaut.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faisiez-vous au temps froid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Dit-elle à cette amasseuse.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Nuit et jour à tout venant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stockais, ne vous déplaise.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Vous stockiez ? j’en suis fort aise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bien soldez maintenant ! </a:t>
            </a:r>
            <a:r>
              <a:rPr lang="fr-FR" dirty="0" smtClean="0">
                <a:latin typeface="Arial Rounded MT Bold" pitchFamily="34" charset="0"/>
              </a:rPr>
              <a:t>»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Françoise Sagan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 fourmi et la cigale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58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girafe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84784" y="1856656"/>
            <a:ext cx="3888432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La girafe et la girouette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Vent du sud et vent de l’est,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Tendent leur cou vers l’alouette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Vent du nord et vent de l’ouest.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Toutes deux vivent près du ciel,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Vent du sud et vent de l’est,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 la hauteur des hirondelles,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Vent du nord et vent de l’ouest.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l’hirondelle pirouette,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Vent du sud et vent de l’est,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En été sur les girouettes,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Vent du nord et vent de l’ouest.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L’hirondelle fait des paraphes,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Vent du sud et vent de l’est,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Tout l’hiver autour des girafes,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Vent du nord et vent de l’ouest.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Robert Desnos</a:t>
            </a:r>
          </a:p>
        </p:txBody>
      </p:sp>
    </p:spTree>
    <p:extLst>
      <p:ext uri="{BB962C8B-B14F-4D97-AF65-F5344CB8AC3E}">
        <p14:creationId xmlns:p14="http://schemas.microsoft.com/office/powerpoint/2010/main" val="932031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60649" y="1713285"/>
            <a:ext cx="6597352" cy="756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Un astre luit au ciel et dans l’eau se reflète</a:t>
            </a:r>
            <a:r>
              <a:rPr lang="fr-FR" sz="18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Un homme qui passait dit à l’enfant-poète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« Toi qui rêves avec des roses dans les mains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qui chantes, docile au hasard des chemins,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Tes vains bonheurs et ta chimérique souffrance,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Dis, entre nous et toi, quelle est la différence </a:t>
            </a:r>
            <a:r>
              <a:rPr lang="fr-FR" sz="1800" dirty="0" smtClean="0">
                <a:latin typeface="Arial Rounded MT Bold" pitchFamily="34" charset="0"/>
              </a:rPr>
              <a:t>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— Voici, répond l’enfant. Levez la tête un peu ;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Voyez-vous cette étoile, au lointain du soir bleu </a:t>
            </a:r>
            <a:r>
              <a:rPr lang="fr-FR" sz="1800" dirty="0" smtClean="0">
                <a:latin typeface="Arial Rounded MT Bold" pitchFamily="34" charset="0"/>
              </a:rPr>
              <a:t>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— Sans doute </a:t>
            </a:r>
            <a:r>
              <a:rPr lang="fr-FR" sz="1800" dirty="0" smtClean="0">
                <a:latin typeface="Arial Rounded MT Bold" pitchFamily="34" charset="0"/>
              </a:rPr>
              <a:t>!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— Fermez </a:t>
            </a:r>
            <a:r>
              <a:rPr lang="fr-FR" sz="1800" dirty="0" smtClean="0">
                <a:latin typeface="Arial Rounded MT Bold" pitchFamily="34" charset="0"/>
              </a:rPr>
              <a:t>l’œil. </a:t>
            </a:r>
            <a:r>
              <a:rPr lang="fr-FR" sz="1800" dirty="0">
                <a:latin typeface="Arial Rounded MT Bold" pitchFamily="34" charset="0"/>
              </a:rPr>
              <a:t>La voyez-vous, l’étoile </a:t>
            </a:r>
            <a:r>
              <a:rPr lang="fr-FR" sz="1800" dirty="0" smtClean="0">
                <a:latin typeface="Arial Rounded MT Bold" pitchFamily="34" charset="0"/>
              </a:rPr>
              <a:t>?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— Non, certes. </a:t>
            </a:r>
            <a:r>
              <a:rPr lang="fr-FR" sz="1800" dirty="0" smtClean="0">
                <a:latin typeface="Arial Rounded MT Bold" pitchFamily="34" charset="0"/>
              </a:rPr>
              <a:t>»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Alors l’enfant pour qui tout se dévoile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Dit en baissant son front doucement soucieux :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« Moi, je la vois </a:t>
            </a:r>
            <a:r>
              <a:rPr lang="fr-FR" sz="1800" dirty="0" err="1">
                <a:latin typeface="Arial Rounded MT Bold" pitchFamily="34" charset="0"/>
              </a:rPr>
              <a:t>encor</a:t>
            </a:r>
            <a:r>
              <a:rPr lang="fr-FR" sz="1800" dirty="0">
                <a:latin typeface="Arial Rounded MT Bold" pitchFamily="34" charset="0"/>
              </a:rPr>
              <a:t> quand j’ai fermé les yeux. </a:t>
            </a:r>
            <a:r>
              <a:rPr lang="fr-FR" sz="1800" dirty="0" smtClean="0">
                <a:latin typeface="Arial Rounded MT Bold" pitchFamily="34" charset="0"/>
              </a:rPr>
              <a:t>»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dirty="0">
                <a:latin typeface="Arial Rounded MT Bold" pitchFamily="34" charset="0"/>
              </a:rPr>
              <a:t>Catulle Mendès</a:t>
            </a:r>
          </a:p>
        </p:txBody>
      </p:sp>
      <p:sp>
        <p:nvSpPr>
          <p:cNvPr id="5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L’enfant et l’étoile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59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96752" y="1425253"/>
            <a:ext cx="4824412" cy="784822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Casque de fer, jambe de bois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roi revenait de la guerre.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Jambe de bois, casque de fer,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claudiquait, mais chantait clair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la tête de ses soldats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Soie de Nemours, velours de Troie,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reine attendait sur la tour.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Velours de Troie, soie de Nemours,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reine était rose de joie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riait doux comme le jour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Souliers troués, fleur au chapeau,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On dansait ferme sur le quai.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Fleur au chapeau, souliers troués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vent faisait claquer l'été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Sur les places comme un drapeau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Fifres au clair, tambour battant,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roi marchait tout de travers.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Tambour battant, fifres au clair,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n'avait pas gagné la guerre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il en revenait vivant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Maurice Carême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retour du Roi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60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268760" y="1425376"/>
            <a:ext cx="4824412" cy="83521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 princesse Blanche-Neige,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Chez les sept nains qui la protègent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Lave, nettoie, époussète,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un, sept</a:t>
            </a:r>
            <a:r>
              <a:rPr lang="fr-FR" sz="1600" dirty="0" smtClean="0">
                <a:latin typeface="Arial Rounded MT Bold" pitchFamily="34" charset="0"/>
              </a:rPr>
              <a:t>…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… Lorsqu’une vieille aux jambes torses,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deux, quatorze,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Lui dit : "Prends ce beau fruit, tiens !"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trois, vingt et un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un des nains frappe à la vitre,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quatre, vingt-huit.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lui dit : "</a:t>
            </a:r>
            <a:r>
              <a:rPr lang="fr-FR" sz="1600" dirty="0" err="1">
                <a:latin typeface="Arial Rounded MT Bold" pitchFamily="34" charset="0"/>
              </a:rPr>
              <a:t>Garde-toi</a:t>
            </a:r>
            <a:r>
              <a:rPr lang="fr-FR" sz="1600" dirty="0">
                <a:latin typeface="Arial Rounded MT Bold" pitchFamily="34" charset="0"/>
              </a:rPr>
              <a:t> bien,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cinq, trente cinq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mordre à ce fruit dangereux,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six, quarante-deux.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C’est un poison qu’elle t’offre !"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sept, quarante-neuf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 vieille, dans les airs, s’enfuit…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huit, cinquante-six.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la Princesse des bois,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neuf, soixante-trois,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Est sauvée par ses amis,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Sept fois dix, soixante-dix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Jean TARDIEU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sept nains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61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12776" y="1352599"/>
            <a:ext cx="4392488" cy="84248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Ces huit voleurs de chevaux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Sont surpris un peu trop tôt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Par le cow-boy Hippolyte,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un, huit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Ils s'enfuient et chacun d'eux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Tire sur lui deux coups de feu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Quel vacarme ! Quelle fournaise !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deux seize</a:t>
            </a:r>
            <a:r>
              <a:rPr lang="fr-FR" sz="1400" dirty="0" smtClean="0">
                <a:latin typeface="Arial Rounded MT Bold" pitchFamily="34" charset="0"/>
              </a:rPr>
              <a:t>…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…Mais ils ne peuvent l'abattre,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trois vingt-quatre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Alors il lance sur eux,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quatre </a:t>
            </a:r>
            <a:r>
              <a:rPr lang="fr-FR" sz="1400" dirty="0" smtClean="0">
                <a:latin typeface="Arial Rounded MT Bold" pitchFamily="34" charset="0"/>
              </a:rPr>
              <a:t>trente-deux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Son lasso de cordes puissantes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cinq quarante,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les entraîne à sa suite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six quarante-huit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Sur son passage, on applaudit,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sept, cinquante-six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On entend les tambours battre,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huit </a:t>
            </a:r>
            <a:r>
              <a:rPr lang="fr-FR" sz="1400" dirty="0" smtClean="0">
                <a:latin typeface="Arial Rounded MT Bold" pitchFamily="34" charset="0"/>
              </a:rPr>
              <a:t>soixante-quatre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Tous les enfants sont à ses trousses,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neuf soixante-douze,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En triomphateur il revient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Huit fois dix, quatre-vingts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400" dirty="0">
                <a:latin typeface="Arial Rounded MT Bold" pitchFamily="34" charset="0"/>
              </a:rPr>
              <a:t>Jean TARDIEU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cow-boy et les voleurs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62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908720" y="1497261"/>
            <a:ext cx="5373216" cy="806425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toutes les belles choses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nous manquent en hiver,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Qu'aimez-vous mieux ? - Moi, les roses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Moi, l'aspect d'un beau pré vert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Moi, la moisson </a:t>
            </a:r>
            <a:r>
              <a:rPr lang="fr-FR" dirty="0" err="1">
                <a:latin typeface="Arial Rounded MT Bold" pitchFamily="34" charset="0"/>
              </a:rPr>
              <a:t>blondissante</a:t>
            </a:r>
            <a:r>
              <a:rPr lang="fr-FR" dirty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Chevelure des sillons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Moi, le rossignol qui chante ;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- Et </a:t>
            </a:r>
            <a:r>
              <a:rPr lang="fr-FR" dirty="0">
                <a:latin typeface="Arial Rounded MT Bold" pitchFamily="34" charset="0"/>
              </a:rPr>
              <a:t>moi, les beaux papillons </a:t>
            </a:r>
            <a:r>
              <a:rPr lang="fr-FR" dirty="0" smtClean="0">
                <a:latin typeface="Arial Rounded MT Bold" pitchFamily="34" charset="0"/>
              </a:rPr>
              <a:t>!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papillon, fleur sans tige,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voltige,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l'on cueille en un réseau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Dans la nature infinie,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Harmonie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Entre la plante et l'oiseau </a:t>
            </a:r>
            <a:r>
              <a:rPr lang="fr-FR" dirty="0" smtClean="0">
                <a:latin typeface="Arial Rounded MT Bold" pitchFamily="34" charset="0"/>
              </a:rPr>
              <a:t>!...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Quand revient l'été superbe,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m'en vais au bois tout seul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m'étends dans la grande herbe,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Perdu dans ce vert linceul.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Sur ma tête renversée,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Là, chacun d'eux à son tour,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Passe comme une pensée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poésie ou d'amour </a:t>
            </a:r>
            <a:r>
              <a:rPr lang="fr-FR" dirty="0" smtClean="0">
                <a:latin typeface="Arial Rounded MT Bold" pitchFamily="34" charset="0"/>
              </a:rPr>
              <a:t>!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Gérard de </a:t>
            </a:r>
            <a:r>
              <a:rPr lang="fr-FR" dirty="0" smtClean="0">
                <a:latin typeface="Arial Rounded MT Bold" pitchFamily="34" charset="0"/>
              </a:rPr>
              <a:t>Nerval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papillons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63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505001"/>
            <a:ext cx="6597352" cy="56883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Lorsque ma </a:t>
            </a:r>
            <a:r>
              <a:rPr lang="fr-FR" sz="1800" dirty="0" smtClean="0">
                <a:latin typeface="Arial Rounded MT Bold" pitchFamily="34" charset="0"/>
              </a:rPr>
              <a:t>sœur </a:t>
            </a:r>
            <a:r>
              <a:rPr lang="fr-FR" sz="1800" dirty="0">
                <a:latin typeface="Arial Rounded MT Bold" pitchFamily="34" charset="0"/>
              </a:rPr>
              <a:t>et moi, dans les forêts profondes,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Nous avions déchiré nos pieds sur les cailloux,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En nous baisant au front tu nous appelais fous,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Après avoir maudit nos courses vagabondes.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Puis, comme un vent d'été, brisant les fraîches ondes,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Mêle deux ruisseaux purs sur un lit calme et doux,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Lorsque tu nous tenais tous deux sur tes genoux,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Tu mêlais en riant nos chevelures blondes.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Et pendant bien longtemps nous restions là blottis,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Heureux, et tu disais parfois: O chers petits!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Un jour vous serez grands, et moi je serai vieille!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Les jours se sont enfuis, d'un vol mystérieux,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Mais toujours la jeunesse éclatante et vermeille</a:t>
            </a:r>
          </a:p>
          <a:p>
            <a:pPr marL="0" indent="0">
              <a:buNone/>
            </a:pPr>
            <a:r>
              <a:rPr lang="fr-FR" sz="1800" dirty="0">
                <a:latin typeface="Arial Rounded MT Bold" pitchFamily="34" charset="0"/>
              </a:rPr>
              <a:t>Fleurit dans ton sourire et brille dans tes yeux</a:t>
            </a:r>
            <a:r>
              <a:rPr lang="fr-FR" sz="18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8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800" b="1" i="1" dirty="0">
                <a:latin typeface="Arial Rounded MT Bold" pitchFamily="34" charset="0"/>
              </a:rPr>
              <a:t>Théodore de Banville</a:t>
            </a:r>
            <a:endParaRPr lang="fr-FR" sz="1800" b="1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Querelle</a:t>
            </a:r>
            <a:endParaRPr lang="fr-F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64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476672" y="1857697"/>
            <a:ext cx="5976937" cy="73437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lune en maraude au </a:t>
            </a:r>
            <a:r>
              <a:rPr lang="fr-FR" dirty="0" smtClean="0">
                <a:latin typeface="Arial Rounded MT Bold" pitchFamily="34" charset="0"/>
              </a:rPr>
              <a:t>cœur </a:t>
            </a:r>
            <a:r>
              <a:rPr lang="fr-FR" dirty="0">
                <a:latin typeface="Arial Rounded MT Bold" pitchFamily="34" charset="0"/>
              </a:rPr>
              <a:t>des vergers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Grimpait aux pommiers en jupon d'argent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Surgirent des chiens rauques, déchaînés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lune s'enfuit, laissant un enfant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vint avec nous en classe au village,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Tout à fait semblable aux autres garçons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Sauf cette clarté nimbant son visage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Sous le feu de joie de ses cheveux blonds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aimait la pluie, les sources, les marbres,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Tout ce qui ruisselle et ce qui reluit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soir il veillait très tard sous les arbres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Regardant tomber lentement la nuit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lune en maraude au </a:t>
            </a:r>
            <a:r>
              <a:rPr lang="fr-FR" dirty="0" smtClean="0">
                <a:latin typeface="Arial Rounded MT Bold" pitchFamily="34" charset="0"/>
              </a:rPr>
              <a:t>cœur </a:t>
            </a:r>
            <a:r>
              <a:rPr lang="fr-FR" dirty="0">
                <a:latin typeface="Arial Rounded MT Bold" pitchFamily="34" charset="0"/>
              </a:rPr>
              <a:t>des vergers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Vint chercher l'enfant un soir gris d'automne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Vite, il s'envola. J'entends à jamais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bruit de son aile amie qui frissonne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Marc </a:t>
            </a:r>
            <a:r>
              <a:rPr lang="fr-FR" dirty="0" err="1">
                <a:latin typeface="Arial Rounded MT Bold" pitchFamily="34" charset="0"/>
              </a:rPr>
              <a:t>Alyn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L’enfant de Lune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65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7" y="2073647"/>
            <a:ext cx="6525344" cy="669577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Souvent, pour s'amuser, les hommes d'équipage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Prennent des albatros, vastes oiseaux des mers,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suivent, indolents compagnons de voyage,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navire glissant sur les gouffres amers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peine les ont-ils déposés sur les planches,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ces rois de l'azur, maladroits et honteux,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Laissent piteusement leurs grandes ailes blanches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Comme des avirons traîner à coté d'eux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Ce voyageur ailé, comme il est gauche et veule!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Lui, naguère si beau, qu'il est comique et laid!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L'un agace son bec avec un brûle-gueule,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L'autre mime, en boitant, l'infirme qui volait</a:t>
            </a:r>
            <a:r>
              <a:rPr lang="fr-FR" dirty="0" smtClean="0">
                <a:latin typeface="Arial Rounded MT Bold" pitchFamily="34" charset="0"/>
              </a:rPr>
              <a:t>!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Poète est semblable au prince des nuées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hante la tempête et se rit de l'archer;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Exilé sur le sol au milieu des huées,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Ses ailes de géant l'empêchent de marcher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Charles </a:t>
            </a:r>
            <a:r>
              <a:rPr lang="fr-FR" dirty="0" smtClean="0">
                <a:latin typeface="Arial Rounded MT Bold" pitchFamily="34" charset="0"/>
              </a:rPr>
              <a:t>Baudelaire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L’albatros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66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67109" y="1299642"/>
            <a:ext cx="4824412" cy="84058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Parce qu'il perdait la mémoire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ordinateur alla voir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éléphant de ses amis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- C'est sûr, je vais perdre ma place,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Lui dit-il, viens donc avec moi.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Puisque jamais ceux de ta race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N'oublient rien, tu me souffleras.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Pour la paie, on s'arrangera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Ainsi firent les deux compères.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l'éléphant était vantard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Voilà qu'il raconte ses guerres,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passage du Saint-Bernard,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Hannibal et Jules César</a:t>
            </a:r>
            <a:r>
              <a:rPr lang="fr-FR" sz="1600" dirty="0" smtClean="0">
                <a:latin typeface="Arial Rounded MT Bold" pitchFamily="34" charset="0"/>
              </a:rPr>
              <a:t>...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Les ingénieurs en font un drame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Ça n'était pas dans le programme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l'éléphant, l'ordinateur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Tous les deux, les voilà chômeurs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morale je ne vois guère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 cette histoire, je l'avoue.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Si vous en trouvez une, vous,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Portez-la chez le Commissaire;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Au bout d'un an, elle est à vous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Si personne ne la réclame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Jean Rousselot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L’ordinateur et l’éléphant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67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70432" y="2072680"/>
            <a:ext cx="6466906" cy="6336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 smtClean="0">
                <a:latin typeface="Arial Rounded MT Bold" pitchFamily="34" charset="0"/>
              </a:rPr>
              <a:t>« Bonjour</a:t>
            </a:r>
            <a:r>
              <a:rPr lang="fr-FR" sz="2000" dirty="0">
                <a:latin typeface="Arial Rounded MT Bold" pitchFamily="34" charset="0"/>
              </a:rPr>
              <a:t>, dit le Petit Prince.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- Bonjour, dit le marchand.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C’était un marchand de pilules perfectionnées qui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apaisent la soif. On en avale une par semaine et </a:t>
            </a:r>
            <a:r>
              <a:rPr lang="fr-FR" sz="2000" dirty="0" smtClean="0">
                <a:latin typeface="Arial Rounded MT Bold" pitchFamily="34" charset="0"/>
              </a:rPr>
              <a:t>l’on n’éprouve </a:t>
            </a:r>
            <a:r>
              <a:rPr lang="fr-FR" sz="2000" dirty="0">
                <a:latin typeface="Arial Rounded MT Bold" pitchFamily="34" charset="0"/>
              </a:rPr>
              <a:t>plus le besoin de boire.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« Pourquoi vends-tu ça ? dit le Petit </a:t>
            </a:r>
            <a:r>
              <a:rPr lang="fr-FR" sz="2000" dirty="0" smtClean="0">
                <a:latin typeface="Arial Rounded MT Bold" pitchFamily="34" charset="0"/>
              </a:rPr>
              <a:t>Prince </a:t>
            </a:r>
          </a:p>
          <a:p>
            <a:pPr marL="0" indent="0" algn="just">
              <a:buNone/>
            </a:pPr>
            <a:r>
              <a:rPr lang="fr-FR" sz="2000" dirty="0" smtClean="0">
                <a:latin typeface="Arial Rounded MT Bold" pitchFamily="34" charset="0"/>
              </a:rPr>
              <a:t>- </a:t>
            </a:r>
            <a:r>
              <a:rPr lang="fr-FR" sz="2000" dirty="0">
                <a:latin typeface="Arial Rounded MT Bold" pitchFamily="34" charset="0"/>
              </a:rPr>
              <a:t>C’est une grosse économie de temps, dit </a:t>
            </a:r>
            <a:r>
              <a:rPr lang="fr-FR" sz="2000" dirty="0" smtClean="0">
                <a:latin typeface="Arial Rounded MT Bold" pitchFamily="34" charset="0"/>
              </a:rPr>
              <a:t>le marchand. Les experts ont fait des calculs. On épargne </a:t>
            </a:r>
            <a:r>
              <a:rPr lang="fr-FR" sz="2000" dirty="0">
                <a:latin typeface="Arial Rounded MT Bold" pitchFamily="34" charset="0"/>
              </a:rPr>
              <a:t>cinquante-trois minutes par semaine.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- Et qu’est-ce qu’on fait de ces </a:t>
            </a:r>
            <a:r>
              <a:rPr lang="fr-FR" sz="2000" dirty="0" smtClean="0">
                <a:latin typeface="Arial Rounded MT Bold" pitchFamily="34" charset="0"/>
              </a:rPr>
              <a:t>cinquante-trois minutes </a:t>
            </a:r>
            <a:r>
              <a:rPr lang="fr-FR" sz="2000" dirty="0">
                <a:latin typeface="Arial Rounded MT Bold" pitchFamily="34" charset="0"/>
              </a:rPr>
              <a:t>?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- On en fait ce que l’on veut… »</a:t>
            </a:r>
          </a:p>
          <a:p>
            <a:pPr marL="0" indent="0" algn="just">
              <a:buNone/>
            </a:pPr>
            <a:r>
              <a:rPr lang="fr-FR" sz="2000" dirty="0">
                <a:latin typeface="Arial Rounded MT Bold" pitchFamily="34" charset="0"/>
              </a:rPr>
              <a:t>« Moi, se dit le petit prince, si j’avais </a:t>
            </a:r>
            <a:r>
              <a:rPr lang="fr-FR" sz="2000" dirty="0" smtClean="0">
                <a:latin typeface="Arial Rounded MT Bold" pitchFamily="34" charset="0"/>
              </a:rPr>
              <a:t>cinquante-trois minutes à dépenser</a:t>
            </a:r>
            <a:r>
              <a:rPr lang="fr-FR" sz="2000" dirty="0">
                <a:latin typeface="Arial Rounded MT Bold" pitchFamily="34" charset="0"/>
              </a:rPr>
              <a:t>, </a:t>
            </a:r>
            <a:r>
              <a:rPr lang="fr-FR" sz="2000" dirty="0" smtClean="0">
                <a:latin typeface="Arial Rounded MT Bold" pitchFamily="34" charset="0"/>
              </a:rPr>
              <a:t>je marcherais tout doucement vers une </a:t>
            </a:r>
            <a:r>
              <a:rPr lang="fr-FR" sz="2000" dirty="0">
                <a:latin typeface="Arial Rounded MT Bold" pitchFamily="34" charset="0"/>
              </a:rPr>
              <a:t>fontaine… </a:t>
            </a:r>
            <a:r>
              <a:rPr lang="fr-FR" sz="2000" dirty="0" smtClean="0">
                <a:latin typeface="Arial Rounded MT Bold" pitchFamily="34" charset="0"/>
              </a:rPr>
              <a:t>»</a:t>
            </a:r>
          </a:p>
          <a:p>
            <a:pPr marL="0" indent="0">
              <a:buNone/>
            </a:pPr>
            <a:endParaRPr lang="fr-FR" sz="20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2000" dirty="0">
                <a:latin typeface="Arial Rounded MT Bold" pitchFamily="34" charset="0"/>
              </a:rPr>
              <a:t>Antoine </a:t>
            </a:r>
            <a:r>
              <a:rPr lang="fr-FR" sz="2000" dirty="0" smtClean="0">
                <a:latin typeface="Arial Rounded MT Bold" pitchFamily="34" charset="0"/>
              </a:rPr>
              <a:t>de Saint </a:t>
            </a:r>
            <a:r>
              <a:rPr lang="fr-FR" sz="2000" dirty="0">
                <a:latin typeface="Arial Rounded MT Bold" pitchFamily="34" charset="0"/>
              </a:rPr>
              <a:t>Exupéry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Petit Prince et le marchand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68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0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cancre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96752" y="1640632"/>
            <a:ext cx="4464496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Il dit non avec la tête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mais il dit oui avec le cœur</a:t>
            </a:r>
            <a:endParaRPr lang="fr-FR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il dit oui à ce qu’il aime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il dit non au professeur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il est debout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on le questionne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tous les problèmes sont posés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soudain le fou rire le prend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il efface tout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les chiffres et les mots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les dates et les noms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les phrases et les pièges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et malgré les menaces du maitre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sous les huées des enfants prodiges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avec des craies de toutes les couleurs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sur le tableau noir du malheur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il dessine le visage du bonheur.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dirty="0" smtClean="0">
                <a:latin typeface="Arial Rounded MT Bold" pitchFamily="34" charset="0"/>
              </a:rPr>
              <a:t>Jacques Prévert</a:t>
            </a:r>
          </a:p>
        </p:txBody>
      </p:sp>
    </p:spTree>
    <p:extLst>
      <p:ext uri="{BB962C8B-B14F-4D97-AF65-F5344CB8AC3E}">
        <p14:creationId xmlns:p14="http://schemas.microsoft.com/office/powerpoint/2010/main" val="5311589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556792" y="1209352"/>
            <a:ext cx="4824412" cy="871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 trop crier au loup,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On en voit le museau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enfant bâillait comme un pou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Tout en gardant son troupeau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 décide de s'amuser.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"Au loup ! hurle-t-il. Au loup !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Vos troupeaux sont en grand danger ! "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il crie si fort qu'il s'enroue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Pour chasser l'animal maudit,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Les villageois courent, ventre à terre,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Trouvent les moutons bien en vie,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loup, ma foi, imaginaire</a:t>
            </a:r>
            <a:r>
              <a:rPr lang="fr-FR" sz="1600" dirty="0" smtClean="0">
                <a:latin typeface="Arial Rounded MT Bold" pitchFamily="34" charset="0"/>
              </a:rPr>
              <a:t>…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 lendemain, même refrain.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Les villageois y croient encore.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Troisième jour, un vrai loup vint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 c'était un fin carnivore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Au loup ! cria l'enfant.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loup attaque vos troupeaux !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"Ah! Le petit impertinent !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il nous prend pour des nigauds! "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S'écrièrent les villageois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  <a:r>
              <a:rPr lang="fr-FR" sz="1600" dirty="0">
                <a:latin typeface="Arial Rounded MT Bold" pitchFamily="34" charset="0"/>
              </a:rPr>
              <a:t> </a:t>
            </a:r>
            <a:endParaRPr lang="fr-FR" sz="16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Arial Rounded MT Bold" pitchFamily="34" charset="0"/>
              </a:rPr>
              <a:t>Le </a:t>
            </a:r>
            <a:r>
              <a:rPr lang="fr-FR" sz="1600" dirty="0">
                <a:latin typeface="Arial Rounded MT Bold" pitchFamily="34" charset="0"/>
              </a:rPr>
              <a:t>loup fit un festin de roi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 smtClean="0">
                <a:latin typeface="Arial Rounded MT Bold" pitchFamily="34" charset="0"/>
              </a:rPr>
              <a:t>Esope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285755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L’enfant qui criait au loup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69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12776" y="1425253"/>
            <a:ext cx="4824412" cy="82802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te souhaite un jour de velours,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D'iris, de lis et de pervenches,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feuilles et de branches,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et puis un autre jour</a:t>
            </a:r>
            <a:r>
              <a:rPr lang="fr-FR" dirty="0" smtClean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blés, un jour de vignes,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figues, de muscats,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raisins délicats,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colombes, de cygnes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te souhaite un jour de diamant,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saphir et de porcelaine,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lilas et de laine,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jour de soie, ô ma </a:t>
            </a:r>
            <a:r>
              <a:rPr lang="fr-FR" dirty="0" smtClean="0">
                <a:latin typeface="Arial Rounded MT Bold" pitchFamily="34" charset="0"/>
              </a:rPr>
              <a:t>maman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puis un autre jour encore,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Léger, léger, un autre jour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Jusqu'à la fin de mon amour,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Une aurore et puis une aurore</a:t>
            </a:r>
            <a:r>
              <a:rPr lang="fr-FR" dirty="0" smtClean="0">
                <a:latin typeface="Arial Rounded MT Bold" pitchFamily="34" charset="0"/>
              </a:rPr>
              <a:t>,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Car mon amour pour toi, ma mère,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Ne pourra se finir jamais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Comme le frisson des ramées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Comme le ciel, comme la mer</a:t>
            </a:r>
            <a:r>
              <a:rPr lang="fr-FR" dirty="0" smtClean="0">
                <a:latin typeface="Arial Rounded MT Bold" pitchFamily="34" charset="0"/>
              </a:rPr>
              <a:t>...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Pierre GAMARRA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Je te souhaite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70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150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60648" y="1856606"/>
            <a:ext cx="6408737" cy="727285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Avec beaucoup de soin, un castor bâtissait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Pour son futur logis, rien ne semblait trop beau.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choisissait ses troncs puis il les ajustait,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Son chant accompagnant sa scie et son rabot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quelques pas de lui, un triste ragondin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Fort pressé d’en finir, bâclait sa finition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Ses chevrons étaient fins et trop courts ses boulins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ne point trop en faire était son ambition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A peine leurs maisons étaient-elles achevées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Qu’un ouragan violent de très loin arriva.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Pendant que le castor dormait à poings fermés,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Du ragondin le « home » à terre se retrouva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Moralité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Si l’ouvrage bien fait exige du courage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On sera satisfait devant son résultat.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Celui qui bâcle tout, et par trop se ménage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Devra se contenter d’une </a:t>
            </a:r>
            <a:r>
              <a:rPr lang="fr-FR" dirty="0" smtClean="0">
                <a:latin typeface="Arial Rounded MT Bold" pitchFamily="34" charset="0"/>
              </a:rPr>
              <a:t>œuvre </a:t>
            </a:r>
            <a:r>
              <a:rPr lang="fr-FR" dirty="0">
                <a:latin typeface="Arial Rounded MT Bold" pitchFamily="34" charset="0"/>
              </a:rPr>
              <a:t>sans éclat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Yvon </a:t>
            </a:r>
            <a:r>
              <a:rPr lang="fr-FR" dirty="0" err="1">
                <a:latin typeface="Arial Rounded MT Bold" pitchFamily="34" charset="0"/>
              </a:rPr>
              <a:t>Danet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castor et le ragondin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71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483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59469" y="1193800"/>
            <a:ext cx="4824412" cy="871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Mon école est pleine d'images,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fleurs et d'animaux,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Mon école est pleine de mots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Que l'on voit s'échapper des pages,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d'avions, de paysages,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trains qui glissent tout là-bas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Où nous attendent les visages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Des amis qu'on ne connait pas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Mon école est pleine de lettres,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chiffres qui s'en vont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Grimper du plancher au plafond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Puis s'envolent par les fenêtres,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jacinthes, </a:t>
            </a:r>
            <a:r>
              <a:rPr lang="fr-FR" sz="1600" dirty="0" smtClean="0">
                <a:latin typeface="Arial Rounded MT Bold" pitchFamily="34" charset="0"/>
              </a:rPr>
              <a:t>d‘œillets,</a:t>
            </a: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haricots qu'on sème ;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Ils fleurissent chaque semaine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Dans un pot et dans nos cahiers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 classe est pleine de problèmes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Gentils ou coquins quelquefois,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chansons, de </a:t>
            </a:r>
            <a:r>
              <a:rPr lang="fr-FR" sz="1600" i="1" dirty="0">
                <a:latin typeface="Arial Rounded MT Bold" pitchFamily="34" charset="0"/>
              </a:rPr>
              <a:t>vers</a:t>
            </a:r>
            <a:r>
              <a:rPr lang="fr-FR" sz="1600" dirty="0">
                <a:latin typeface="Arial Rounded MT Bold" pitchFamily="34" charset="0"/>
              </a:rPr>
              <a:t>, de poèmes,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Dont on aime la jolie voix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Pleine de contes et de rêves,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Blancs ou rouges, jaunes ou verts,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bateaux voguant sur la mer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Quand une brise les soulève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Pierre </a:t>
            </a:r>
            <a:r>
              <a:rPr lang="fr-FR" sz="1600" dirty="0" err="1">
                <a:latin typeface="Arial Rounded MT Bold" pitchFamily="34" charset="0"/>
              </a:rPr>
              <a:t>Gamarra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Mon école</a:t>
            </a:r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72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48656" y="2072680"/>
            <a:ext cx="6265862" cy="67691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Oh ! les après-midi solitaires d'automne 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II neige à tout jamais. On tousse. On n'a personne.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piano voisin joue un air monotone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Et, songeant au passé béni, triste, on tisonne.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Comme la vie est triste ! Et triste aussi mon sort.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Seul, sans amour, sans gloire ! et la peur de la mort 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la peur de la vie, aussi ! Suis-je assez fort ?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voudrais être enfant, avoir ma mère </a:t>
            </a:r>
            <a:r>
              <a:rPr lang="fr-FR" dirty="0" err="1">
                <a:latin typeface="Arial Rounded MT Bold" pitchFamily="34" charset="0"/>
              </a:rPr>
              <a:t>encor</a:t>
            </a:r>
            <a:r>
              <a:rPr lang="fr-FR" dirty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Oui, celle dont on est le pauvre aimé, l'idole,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Celle qui, toujours prête, ici-bas nous console !...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Maman ! Maman ! oh ! comme à présent, loin de tous,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mettrais follement mon front dans ses genoux,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je resterais là, sans dire une parole,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À pleurer jusqu'au soir, tant ce serait trop doux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Jules Laforgue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Les après-midi d’automne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73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205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28601" y="1424608"/>
            <a:ext cx="6408737" cy="81375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Travaillez, prenez de la peine :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C'est le fonds qui manque le moins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riche laboureur, sentant sa mort prochaine,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Fit venir ses enfants, leur parla sans témoins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« Gardez-vous, leur dit-il, de vendre l'héritage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nous ont laissé nos parents.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trésor est caché dedans.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Je ne sais pas l'endroit ; mais un peu de courage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Vous le fera trouver, vous en viendrez à bout.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Remuez votre champ dès qu'on aura fait l'</a:t>
            </a:r>
            <a:r>
              <a:rPr lang="fr-FR" dirty="0" err="1">
                <a:latin typeface="Arial Rounded MT Bold" pitchFamily="34" charset="0"/>
              </a:rPr>
              <a:t>Oût</a:t>
            </a:r>
            <a:r>
              <a:rPr lang="fr-FR" dirty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Creusez, fouillez, bêchez ; ne laissez nulle place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Où la main ne passe et repasse. </a:t>
            </a:r>
            <a:r>
              <a:rPr lang="fr-FR" dirty="0" smtClean="0">
                <a:latin typeface="Arial Rounded MT Bold" pitchFamily="34" charset="0"/>
              </a:rPr>
              <a:t>»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père mort, les fils vous retournent le champ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Deçà, delà, partout ; si bien qu'au bout de l'an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en rapporta davantage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D'argent, point de caché. Mais le père fut sage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De leur montrer avant sa mort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Que le travail est un trésor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Jean de La Fontaine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Le laboureur et ses enfants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74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011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980728" y="1352600"/>
            <a:ext cx="5400675" cy="82082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Le petit cheval dans le mauvais temps,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Qu'il avait donc du courage !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C'était un petit cheval blanc,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Tous derrière et lui devant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n'y avait jamais de beau temps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Dans ce pauvre paysage.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n'y avait jamais de printemps,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Ni derrière ni devant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Mais toujours il était content,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Menant les gars du village,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A travers la pluie noire des champs,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Tous derrière et lui devant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Sa voiture allait poursuivant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Sa belle petite queue sauvage.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C'est alors qu'il était content,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Eux derrière et lui devant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Mais un jour, dans le mauvais temps,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Un jour qu'il était si sage,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est mort par un éclair blanc,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Tous derrière et lui devant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est mort sans voir le beau temps,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Qu'il avait donc du courage !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Il est mort sans voir le printemps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Ni derrière ni devant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400" dirty="0">
                <a:latin typeface="Arial Rounded MT Bold" pitchFamily="34" charset="0"/>
              </a:rPr>
              <a:t>Paul FORT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Complainte du petit cheval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75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758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404664" y="2144688"/>
            <a:ext cx="6119812" cy="5759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 grande plaine est blanche, immobile et sans voix.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Pas un bruit, pas un son ; toute vie est éteinte.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Mais on entend parfois, comme une morne plainte,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Quelque chien sans abri qui hurle au coin d'un bois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La lune est large et pâle et semble se hâter.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On dirait qu'elle a froid dans le grand ciel austère.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son morne regard elle parcourt la terre,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Et, voyant tout désert, s'empresse à nous quitter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Oh ! la terrible nuit pour les petits oiseaux !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Un vent glacé frissonne et court par les allées ;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Eux, n'ayant plus l'asile ombragé des berceaux,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Ne peuvent pas dormir sur leurs pattes gelées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Dans les grands arbres nus que couvre le verglas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Ils sont là, tout tremblants, sans rien qui les protège ;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De leur </a:t>
            </a:r>
            <a:r>
              <a:rPr lang="fr-FR" sz="1600" dirty="0" err="1">
                <a:latin typeface="Arial Rounded MT Bold" pitchFamily="34" charset="0"/>
              </a:rPr>
              <a:t>oeil</a:t>
            </a:r>
            <a:r>
              <a:rPr lang="fr-FR" sz="1600" dirty="0">
                <a:latin typeface="Arial Rounded MT Bold" pitchFamily="34" charset="0"/>
              </a:rPr>
              <a:t> inquiet ils regardent la neige,</a:t>
            </a:r>
          </a:p>
          <a:p>
            <a:pPr marL="0" indent="0">
              <a:buNone/>
            </a:pPr>
            <a:r>
              <a:rPr lang="fr-FR" sz="1600" dirty="0">
                <a:latin typeface="Arial Rounded MT Bold" pitchFamily="34" charset="0"/>
              </a:rPr>
              <a:t>Attendant jusqu'au jour la nuit qui ne vient pas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600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600" dirty="0">
                <a:latin typeface="Arial Rounded MT Bold" pitchFamily="34" charset="0"/>
              </a:rPr>
              <a:t>Guy de Maupassant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Nuit de neige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76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674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980852" y="1712640"/>
            <a:ext cx="4824412" cy="72009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C'est tout un art d'être un canard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 marchant canard nageant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au vol vont dandinant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sur l'eau vont naviguant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Etre canard c'est absorbant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Terre ou étang c'est différent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au sol s'en vont en rang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sur l'eau s'en vont ramant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Etre canard ça prend du temps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C'est tout un art, c'est amusant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au sol </a:t>
            </a:r>
            <a:r>
              <a:rPr lang="fr-FR" dirty="0" smtClean="0">
                <a:latin typeface="Arial Rounded MT Bold" pitchFamily="34" charset="0"/>
              </a:rPr>
              <a:t>cancanant</a:t>
            </a: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sur l'eau sont étonnants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faut savoir marcher, nager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Courir, plonger dans l'abreuvoir.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le jour sont claironnants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le soir vont clopinant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Canards aux champs ou sur l'étang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C'est tout un art d'être canard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Claude Roy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C’est tout un art d’être un canard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77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141709" y="1209352"/>
            <a:ext cx="4824412" cy="84961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S'il était encore une fois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partirions à l'aventure,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Moi, je serais Robin des Bois,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toi, tu mettrais ton armure.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irions sur nos alezans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Animaux de belle prestance,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serions armés jusqu'aux dents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Parcourant les forêts immenses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S'il était encore une fois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Vers le château des contes bleus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Je serais le beau-fils du roi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toi tu cracherais le feu.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irions trouver Blanche-neige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Dormant dans son cercueil de verre,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pourrions croiser le cortège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De </a:t>
            </a:r>
            <a:r>
              <a:rPr lang="fr-FR" sz="1400" dirty="0" err="1">
                <a:latin typeface="Arial Rounded MT Bold" pitchFamily="34" charset="0"/>
              </a:rPr>
              <a:t>Malbrough</a:t>
            </a:r>
            <a:r>
              <a:rPr lang="fr-FR" sz="1400" dirty="0">
                <a:latin typeface="Arial Rounded MT Bold" pitchFamily="34" charset="0"/>
              </a:rPr>
              <a:t> revenant de guerre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S'il était encore une fois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Au balcon de Monsieur Perrault,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Nous irions voir ma Mère l'Oye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Qui me prendrait pour un héros.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je dirais à ces gens-là :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Moi qui suis allé dans la lune,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Moi qui vois ce qu'on ne voit pas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Quand la télé le soir s'allume ;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Je vous le dis, vos fées, vos bêtes,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Font encore rêver mes copains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Et mon grand-père le poète</a:t>
            </a:r>
          </a:p>
          <a:p>
            <a:pPr marL="0" indent="0">
              <a:buNone/>
            </a:pPr>
            <a:r>
              <a:rPr lang="fr-FR" sz="1400" dirty="0">
                <a:latin typeface="Arial Rounded MT Bold" pitchFamily="34" charset="0"/>
              </a:rPr>
              <a:t>Quand nous marchons main dans la main</a:t>
            </a:r>
            <a:r>
              <a:rPr lang="fr-FR" sz="1400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 smtClean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sz="1400" dirty="0">
                <a:latin typeface="Arial Rounded MT Bold" pitchFamily="34" charset="0"/>
              </a:rPr>
              <a:t>Georges Jean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Temps des contes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78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J’ai vu le menuisier...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8640" y="2360712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Tirer parti du bois.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Comparer plusieurs planches.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Caresser la plus belle.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Approcher le rabot.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J’ai vu le menuisier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Donner la juste forme.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9912" y="2360711"/>
            <a:ext cx="31614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Tu chantais, menuisier,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En assemblant l’armoire.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Je garde ton image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Avec l’odeur du bois.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Moi j’assemble des mots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Et c’est un peu pareil.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600" dirty="0" smtClean="0">
                <a:latin typeface="Arial Rounded MT Bold" pitchFamily="34" charset="0"/>
              </a:rPr>
              <a:t>Eugène Guillevic</a:t>
            </a:r>
          </a:p>
        </p:txBody>
      </p:sp>
    </p:spTree>
    <p:extLst>
      <p:ext uri="{BB962C8B-B14F-4D97-AF65-F5344CB8AC3E}">
        <p14:creationId xmlns:p14="http://schemas.microsoft.com/office/powerpoint/2010/main" val="39718852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28601" y="1568624"/>
            <a:ext cx="6408737" cy="75660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Sur une barricade, au milieu des pavés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Souillés d'un sang coupable et d'un sang pur lavés,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 enfant de douze ans est pris avec des hommes.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- Es-tu </a:t>
            </a:r>
            <a:r>
              <a:rPr lang="fr-FR" dirty="0">
                <a:latin typeface="Arial Rounded MT Bold" pitchFamily="34" charset="0"/>
              </a:rPr>
              <a:t>de ceux-là, toi </a:t>
            </a:r>
            <a:r>
              <a:rPr lang="fr-FR" dirty="0" smtClean="0">
                <a:latin typeface="Arial Rounded MT Bold" pitchFamily="34" charset="0"/>
              </a:rPr>
              <a:t>?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L'enfant </a:t>
            </a:r>
            <a:r>
              <a:rPr lang="fr-FR" dirty="0">
                <a:latin typeface="Arial Rounded MT Bold" pitchFamily="34" charset="0"/>
              </a:rPr>
              <a:t>dit : </a:t>
            </a:r>
            <a:r>
              <a:rPr lang="fr-FR" dirty="0" smtClean="0">
                <a:latin typeface="Arial Rounded MT Bold" pitchFamily="34" charset="0"/>
              </a:rPr>
              <a:t>Nous </a:t>
            </a:r>
            <a:r>
              <a:rPr lang="fr-FR" dirty="0">
                <a:latin typeface="Arial Rounded MT Bold" pitchFamily="34" charset="0"/>
              </a:rPr>
              <a:t>en sommes.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- C'est bon, dit l'officier, on va te fusiller</a:t>
            </a:r>
            <a:r>
              <a:rPr lang="fr-FR" dirty="0" smtClean="0">
                <a:latin typeface="Arial Rounded MT Bold" pitchFamily="34" charset="0"/>
              </a:rPr>
              <a:t>. Attends </a:t>
            </a:r>
            <a:r>
              <a:rPr lang="fr-FR" dirty="0">
                <a:latin typeface="Arial Rounded MT Bold" pitchFamily="34" charset="0"/>
              </a:rPr>
              <a:t>ton tour. 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L'enfant </a:t>
            </a:r>
            <a:r>
              <a:rPr lang="fr-FR" dirty="0">
                <a:latin typeface="Arial Rounded MT Bold" pitchFamily="34" charset="0"/>
              </a:rPr>
              <a:t>voit des éclairs briller,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tous ses compagnons tomber sous la muraille.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dit à l'officier : Permettez-vous que </a:t>
            </a:r>
            <a:r>
              <a:rPr lang="fr-FR" dirty="0" smtClean="0">
                <a:latin typeface="Arial Rounded MT Bold" pitchFamily="34" charset="0"/>
              </a:rPr>
              <a:t>j'aille 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Rapporter cette montre à ma mère chez nous ?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Tu </a:t>
            </a:r>
            <a:r>
              <a:rPr lang="fr-FR" dirty="0">
                <a:latin typeface="Arial Rounded MT Bold" pitchFamily="34" charset="0"/>
              </a:rPr>
              <a:t>veux t'enfuir ? </a:t>
            </a:r>
            <a:endParaRPr lang="fr-FR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Je </a:t>
            </a:r>
            <a:r>
              <a:rPr lang="fr-FR" dirty="0">
                <a:latin typeface="Arial Rounded MT Bold" pitchFamily="34" charset="0"/>
              </a:rPr>
              <a:t>vais revenir. </a:t>
            </a:r>
            <a:endParaRPr lang="fr-FR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Ces voyous ont </a:t>
            </a:r>
            <a:r>
              <a:rPr lang="fr-FR" dirty="0">
                <a:latin typeface="Arial Rounded MT Bold" pitchFamily="34" charset="0"/>
              </a:rPr>
              <a:t>peur ! </a:t>
            </a:r>
            <a:r>
              <a:rPr lang="fr-FR" dirty="0" smtClean="0">
                <a:latin typeface="Arial Rounded MT Bold" pitchFamily="34" charset="0"/>
              </a:rPr>
              <a:t>Où </a:t>
            </a:r>
            <a:r>
              <a:rPr lang="fr-FR" dirty="0">
                <a:latin typeface="Arial Rounded MT Bold" pitchFamily="34" charset="0"/>
              </a:rPr>
              <a:t>loges-tu ? </a:t>
            </a:r>
            <a:endParaRPr lang="fr-FR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- </a:t>
            </a:r>
            <a:r>
              <a:rPr lang="fr-FR" dirty="0">
                <a:latin typeface="Arial Rounded MT Bold" pitchFamily="34" charset="0"/>
              </a:rPr>
              <a:t>Là, près de la fontaine</a:t>
            </a:r>
            <a:r>
              <a:rPr lang="fr-FR" dirty="0" smtClean="0">
                <a:latin typeface="Arial Rounded MT Bold" pitchFamily="34" charset="0"/>
              </a:rPr>
              <a:t>. Et </a:t>
            </a:r>
            <a:r>
              <a:rPr lang="fr-FR" dirty="0">
                <a:latin typeface="Arial Rounded MT Bold" pitchFamily="34" charset="0"/>
              </a:rPr>
              <a:t>je vais revenir, monsieur le capitaine.</a:t>
            </a: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Va-t'en</a:t>
            </a:r>
            <a:r>
              <a:rPr lang="fr-FR" dirty="0">
                <a:latin typeface="Arial Rounded MT Bold" pitchFamily="34" charset="0"/>
              </a:rPr>
              <a:t>, drôle ! </a:t>
            </a:r>
            <a:endParaRPr lang="fr-FR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L'enfant </a:t>
            </a:r>
            <a:r>
              <a:rPr lang="fr-FR" dirty="0">
                <a:latin typeface="Arial Rounded MT Bold" pitchFamily="34" charset="0"/>
              </a:rPr>
              <a:t>s'en va. </a:t>
            </a:r>
            <a:endParaRPr lang="fr-FR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Piège </a:t>
            </a:r>
            <a:r>
              <a:rPr lang="fr-FR" dirty="0">
                <a:latin typeface="Arial Rounded MT Bold" pitchFamily="34" charset="0"/>
              </a:rPr>
              <a:t>grossier !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les soldats riaient avec leur officier,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les mourants mêlaient à ce rire leur râle ;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Mais le rire cessa, car soudain l'enfant pâle,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Brusquement reparu, fier comme Viala,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Vint s'adosser au mur et leur dit : Me voilà.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La mort stupide eut honte et l'officier fit grâce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Victor </a:t>
            </a:r>
            <a:r>
              <a:rPr lang="fr-FR" dirty="0" smtClean="0">
                <a:latin typeface="Arial Rounded MT Bold" pitchFamily="34" charset="0"/>
              </a:rPr>
              <a:t>Hugo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Sur une barricade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79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2656" y="1570038"/>
            <a:ext cx="6265862" cy="777557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père, ce héros au sourire si doux,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Suivi d'un seul housard qu'il aimait entre tous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Pour sa grande bravoure et pour sa haute taille,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Parcourait à cheval, le soir d'une bataille</a:t>
            </a:r>
            <a:r>
              <a:rPr lang="fr-FR" dirty="0" smtClean="0">
                <a:latin typeface="Arial Rounded MT Bold" pitchFamily="34" charset="0"/>
              </a:rPr>
              <a:t>,</a:t>
            </a:r>
            <a:endParaRPr lang="fr-FR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champ couvert de morts sur qui tombait la nuit.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Il lui sembla dans l'ombre entendre un faible bruit.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C'était un Espagnol de l'armée en déroute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Qui se traînait sanglant sur le bord de la route,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Râlant, brisé, livide, et mort plus qu'à moitié.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qui disait: " A boire! à boire par pitié ! "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Mon père, ému, tendit à son housard fidèle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Une gourde de rhum qui pendait à sa selle,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dit: "Tiens, donne à boire à ce pauvre blessé. "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Tout à coup, au moment où le housard baissé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Se penchait vers lui, l'homme, une espèce de maure,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Saisit un pistolet qu'il étreignait encore,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vise au front mon père en criant: "Caramba! "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Le coup passa si près que le chapeau tomba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Et que le cheval fit un écart en arrière.</a:t>
            </a:r>
          </a:p>
          <a:p>
            <a:pPr marL="0" indent="0">
              <a:buNone/>
            </a:pPr>
            <a:r>
              <a:rPr lang="fr-FR" dirty="0">
                <a:latin typeface="Arial Rounded MT Bold" pitchFamily="34" charset="0"/>
              </a:rPr>
              <a:t>"Donne-lui tout de même à boire ", dit mon père</a:t>
            </a:r>
            <a:r>
              <a:rPr lang="fr-FR" dirty="0" smtClean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Arial Rounded MT Bold" pitchFamily="34" charset="0"/>
            </a:endParaRPr>
          </a:p>
          <a:p>
            <a:pPr marL="0" indent="0" algn="r">
              <a:buNone/>
            </a:pPr>
            <a:r>
              <a:rPr lang="fr-FR" dirty="0">
                <a:latin typeface="Arial Rounded MT Bold" pitchFamily="34" charset="0"/>
              </a:rPr>
              <a:t>Victor Hugo</a:t>
            </a:r>
          </a:p>
        </p:txBody>
      </p:sp>
      <p:sp>
        <p:nvSpPr>
          <p:cNvPr id="4" name="Espace réservé du texte 7"/>
          <p:cNvSpPr txBox="1">
            <a:spLocks/>
          </p:cNvSpPr>
          <p:nvPr/>
        </p:nvSpPr>
        <p:spPr>
          <a:xfrm>
            <a:off x="1159469" y="144140"/>
            <a:ext cx="4141739" cy="560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Après la bataille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5805264" y="317873"/>
            <a:ext cx="832074" cy="6937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80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fr-FR" dirty="0" smtClean="0"/>
              <a:t>La trompe de l’éléphant...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28800" y="2360712"/>
            <a:ext cx="3672408" cy="716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La trompe de l’éléphant,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c’est pour ramasser les pistaches :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pas besoin de se baisser.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Le cou de la girafe,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c’est pour brouter les astres :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pas besoin de voler.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La peau du caméléon,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verte, bleue, mauve, blanche,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selon sa volonté,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c’est pour se cacher des animaux voraces :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pas besoin de fuir.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La carapace de la tortue,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c’est pour dormir à l’intérieur,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même l’hiver :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pas besoin de maison.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Le poème du poète,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c’est pour dire tout cela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et mille et mille et mille autres choses :</a:t>
            </a: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pas besoin de comprendre.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Arial Rounded MT Bold" pitchFamily="34" charset="0"/>
            </a:endParaRPr>
          </a:p>
          <a:p>
            <a:pPr algn="r">
              <a:lnSpc>
                <a:spcPct val="150000"/>
              </a:lnSpc>
            </a:pPr>
            <a:r>
              <a:rPr lang="fr-FR" sz="1400" dirty="0" smtClean="0">
                <a:latin typeface="Arial Rounded MT Bold" pitchFamily="34" charset="0"/>
              </a:rPr>
              <a:t>Alain Bosquet</a:t>
            </a:r>
            <a:endParaRPr lang="fr-FR" sz="1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9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9262</Words>
  <Application>Microsoft Office PowerPoint</Application>
  <PresentationFormat>Format A4 (210 x 297 mm)</PresentationFormat>
  <Paragraphs>1872</Paragraphs>
  <Slides>81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81</vt:i4>
      </vt:variant>
    </vt:vector>
  </HeadingPairs>
  <TitlesOfParts>
    <vt:vector size="8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Gaelle48</cp:lastModifiedBy>
  <cp:revision>36</cp:revision>
  <cp:lastPrinted>2013-12-01T16:39:37Z</cp:lastPrinted>
  <dcterms:created xsi:type="dcterms:W3CDTF">2013-11-30T16:20:47Z</dcterms:created>
  <dcterms:modified xsi:type="dcterms:W3CDTF">2017-02-13T11:41:04Z</dcterms:modified>
</cp:coreProperties>
</file>