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76" r:id="rId3"/>
    <p:sldId id="258" r:id="rId4"/>
    <p:sldId id="275" r:id="rId5"/>
    <p:sldId id="263" r:id="rId6"/>
    <p:sldId id="274" r:id="rId7"/>
    <p:sldId id="264" r:id="rId8"/>
    <p:sldId id="273" r:id="rId9"/>
    <p:sldId id="265" r:id="rId10"/>
    <p:sldId id="272" r:id="rId11"/>
    <p:sldId id="266" r:id="rId12"/>
    <p:sldId id="271" r:id="rId13"/>
    <p:sldId id="267" r:id="rId14"/>
    <p:sldId id="270" r:id="rId15"/>
    <p:sldId id="268" r:id="rId16"/>
    <p:sldId id="269" r:id="rId17"/>
    <p:sldId id="283" r:id="rId18"/>
    <p:sldId id="284" r:id="rId19"/>
    <p:sldId id="279" r:id="rId20"/>
    <p:sldId id="285" r:id="rId21"/>
    <p:sldId id="280" r:id="rId22"/>
    <p:sldId id="286" r:id="rId23"/>
    <p:sldId id="281" r:id="rId24"/>
    <p:sldId id="287" r:id="rId25"/>
    <p:sldId id="282" r:id="rId26"/>
    <p:sldId id="288" r:id="rId27"/>
    <p:sldId id="289" r:id="rId28"/>
    <p:sldId id="290" r:id="rId29"/>
    <p:sldId id="291" r:id="rId30"/>
    <p:sldId id="292" r:id="rId31"/>
  </p:sldIdLst>
  <p:sldSz cx="7380288" cy="10512425"/>
  <p:notesSz cx="7099300" cy="10234613"/>
  <p:defaultTextStyle>
    <a:defPPr>
      <a:defRPr lang="fr-FR"/>
    </a:defPPr>
    <a:lvl1pPr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09588" indent="-52388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20763" indent="-106363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531938" indent="-160338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043113" indent="-214313" algn="l" defTabSz="102076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40" y="1482"/>
      </p:cViewPr>
      <p:guideLst>
        <p:guide orient="horz" pos="3311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9" y="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A3EE8-32BD-4901-AA4F-78E3E2AC002F}" type="datetimeFigureOut">
              <a:rPr lang="fr-FR" smtClean="0"/>
              <a:pPr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85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9" y="9721850"/>
            <a:ext cx="3076575" cy="5111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43365-6AEB-44F2-8E49-5FBA43739F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880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377776" y="1079500"/>
            <a:ext cx="0" cy="821213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 userDrawn="1"/>
        </p:nvCxnSpPr>
        <p:spPr>
          <a:xfrm>
            <a:off x="0" y="9291638"/>
            <a:ext cx="7380288" cy="0"/>
          </a:xfrm>
          <a:prstGeom prst="line">
            <a:avLst/>
          </a:prstGeom>
          <a:ln w="57150">
            <a:solidFill>
              <a:schemeClr val="accent4">
                <a:lumMod val="50000"/>
              </a:schemeClr>
            </a:solidFill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7"/>
          <p:cNvSpPr txBox="1">
            <a:spLocks noChangeArrowheads="1"/>
          </p:cNvSpPr>
          <p:nvPr userDrawn="1"/>
        </p:nvSpPr>
        <p:spPr bwMode="auto">
          <a:xfrm>
            <a:off x="0" y="9459913"/>
            <a:ext cx="2284413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5 bonnes réponses ? Bravo, tu obtiens </a:t>
            </a:r>
          </a:p>
          <a:p>
            <a:pPr algn="ctr"/>
            <a:r>
              <a:rPr lang="fr-FR" b="1">
                <a:latin typeface="Pere Castor" pitchFamily="2" charset="0"/>
              </a:rPr>
              <a:t>10 points</a:t>
            </a:r>
            <a:r>
              <a:rPr lang="fr-FR">
                <a:latin typeface="Pere Castor" pitchFamily="2" charset="0"/>
              </a:rPr>
              <a:t>.</a:t>
            </a:r>
          </a:p>
        </p:txBody>
      </p:sp>
      <p:sp>
        <p:nvSpPr>
          <p:cNvPr id="8" name="ZoneTexte 8"/>
          <p:cNvSpPr txBox="1">
            <a:spLocks noChangeArrowheads="1"/>
          </p:cNvSpPr>
          <p:nvPr userDrawn="1"/>
        </p:nvSpPr>
        <p:spPr bwMode="auto">
          <a:xfrm>
            <a:off x="2635250" y="9459913"/>
            <a:ext cx="2284413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4 ou 3 bonnes réponses ? C’est bien : tu obtiens </a:t>
            </a:r>
          </a:p>
          <a:p>
            <a:pPr algn="ctr"/>
            <a:r>
              <a:rPr lang="fr-FR" b="1">
                <a:latin typeface="Pere Castor" pitchFamily="2" charset="0"/>
              </a:rPr>
              <a:t>5 points</a:t>
            </a:r>
            <a:r>
              <a:rPr lang="fr-FR">
                <a:latin typeface="Pere Castor" pitchFamily="2" charset="0"/>
              </a:rPr>
              <a:t>.</a:t>
            </a:r>
          </a:p>
        </p:txBody>
      </p:sp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5086350" y="9459913"/>
            <a:ext cx="228441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>
                <a:latin typeface="Pere Castor" pitchFamily="2" charset="0"/>
              </a:rPr>
              <a:t>Moins de 3 bonnes réponses ? Relis le livre !</a:t>
            </a:r>
          </a:p>
        </p:txBody>
      </p:sp>
      <p:sp>
        <p:nvSpPr>
          <p:cNvPr id="10" name="Arrondir un rectangle avec un coin diagonal 9"/>
          <p:cNvSpPr/>
          <p:nvPr userDrawn="1"/>
        </p:nvSpPr>
        <p:spPr>
          <a:xfrm>
            <a:off x="161925" y="158750"/>
            <a:ext cx="7042150" cy="1203325"/>
          </a:xfrm>
          <a:prstGeom prst="round2DiagRect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620" tIns="44810" rIns="89620" bIns="44810" anchor="ctr"/>
          <a:lstStyle/>
          <a:p>
            <a:pPr algn="ctr" defTabSz="1022299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Ellipse 10"/>
          <p:cNvSpPr/>
          <p:nvPr userDrawn="1"/>
        </p:nvSpPr>
        <p:spPr>
          <a:xfrm>
            <a:off x="6227763" y="1079500"/>
            <a:ext cx="561975" cy="566738"/>
          </a:xfrm>
          <a:prstGeom prst="ellipse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9620" tIns="44810" rIns="89620" bIns="44810" anchor="ctr"/>
          <a:lstStyle/>
          <a:p>
            <a:pPr algn="ctr" defTabSz="1022299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ZoneTexte 12"/>
          <p:cNvSpPr txBox="1">
            <a:spLocks noChangeArrowheads="1"/>
          </p:cNvSpPr>
          <p:nvPr userDrawn="1"/>
        </p:nvSpPr>
        <p:spPr bwMode="auto">
          <a:xfrm>
            <a:off x="5026025" y="10140950"/>
            <a:ext cx="22844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 hasCustomPrompt="1"/>
          </p:nvPr>
        </p:nvSpPr>
        <p:spPr>
          <a:xfrm>
            <a:off x="449782" y="2353850"/>
            <a:ext cx="6814026" cy="6724354"/>
          </a:xfrm>
        </p:spPr>
        <p:txBody>
          <a:bodyPr/>
          <a:lstStyle>
            <a:lvl1pPr marL="0" indent="0">
              <a:buFontTx/>
              <a:buNone/>
              <a:defRPr sz="2000">
                <a:latin typeface="Mia's Scribblings ~" pitchFamily="2" charset="0"/>
              </a:defRPr>
            </a:lvl1pPr>
            <a:lvl2pPr marL="830618" indent="-319468">
              <a:buClr>
                <a:schemeClr val="accent4">
                  <a:lumMod val="50000"/>
                </a:schemeClr>
              </a:buClr>
              <a:buFont typeface="Wingdings" pitchFamily="2" charset="2"/>
              <a:buChar char="o"/>
              <a:defRPr sz="1800" baseline="0">
                <a:latin typeface="Cursive standard" pitchFamily="2" charset="0"/>
              </a:defRPr>
            </a:lvl2pPr>
          </a:lstStyle>
          <a:p>
            <a:pPr lvl="0"/>
            <a:r>
              <a:rPr lang="fr-FR" dirty="0" smtClean="0"/>
              <a:t>Question 1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2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3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4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0"/>
            <a:r>
              <a:rPr lang="fr-FR" dirty="0" smtClean="0"/>
              <a:t>Question 5</a:t>
            </a:r>
          </a:p>
          <a:p>
            <a:pPr lvl="1"/>
            <a:r>
              <a:rPr lang="fr-FR" dirty="0" smtClean="0"/>
              <a:t>Proposition 1</a:t>
            </a:r>
          </a:p>
          <a:p>
            <a:pPr lvl="1"/>
            <a:r>
              <a:rPr lang="fr-FR" dirty="0" smtClean="0"/>
              <a:t>Proposition 2</a:t>
            </a:r>
          </a:p>
          <a:p>
            <a:pPr lvl="1"/>
            <a:r>
              <a:rPr lang="fr-FR" dirty="0" smtClean="0"/>
              <a:t>Proposition 3</a:t>
            </a:r>
          </a:p>
          <a:p>
            <a:pPr lvl="1"/>
            <a:endParaRPr lang="fr-FR" dirty="0" smtClean="0"/>
          </a:p>
        </p:txBody>
      </p:sp>
      <p:sp>
        <p:nvSpPr>
          <p:cNvPr id="19" name="Espace réservé pour une image  18"/>
          <p:cNvSpPr>
            <a:spLocks noGrp="1"/>
          </p:cNvSpPr>
          <p:nvPr>
            <p:ph type="pic" sz="quarter" idx="11"/>
          </p:nvPr>
        </p:nvSpPr>
        <p:spPr>
          <a:xfrm rot="20858168">
            <a:off x="225406" y="199818"/>
            <a:ext cx="1367826" cy="157442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fr-FR" noProof="0" dirty="0" smtClean="0"/>
          </a:p>
        </p:txBody>
      </p:sp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2082485" y="185874"/>
            <a:ext cx="5296592" cy="822978"/>
          </a:xfrm>
        </p:spPr>
        <p:txBody>
          <a:bodyPr>
            <a:noAutofit/>
          </a:bodyPr>
          <a:lstStyle>
            <a:lvl1pPr>
              <a:defRPr sz="27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 hasCustomPrompt="1"/>
          </p:nvPr>
        </p:nvSpPr>
        <p:spPr>
          <a:xfrm>
            <a:off x="2757398" y="1008657"/>
            <a:ext cx="3381018" cy="56651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fr-FR" dirty="0" smtClean="0"/>
              <a:t>Auteur</a:t>
            </a:r>
          </a:p>
        </p:txBody>
      </p:sp>
      <p:sp>
        <p:nvSpPr>
          <p:cNvPr id="5" name="Ellipse 4"/>
          <p:cNvSpPr/>
          <p:nvPr userDrawn="1"/>
        </p:nvSpPr>
        <p:spPr>
          <a:xfrm>
            <a:off x="161925" y="2375892"/>
            <a:ext cx="287859" cy="288032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61752" y="236636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Mia's Scribblings ~" pitchFamily="2" charset="0"/>
              </a:rPr>
              <a:t>1</a:t>
            </a:r>
            <a:endParaRPr lang="fr-FR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18" name="Ellipse 17"/>
          <p:cNvSpPr/>
          <p:nvPr userDrawn="1"/>
        </p:nvSpPr>
        <p:spPr>
          <a:xfrm>
            <a:off x="161925" y="3703047"/>
            <a:ext cx="287859" cy="288032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 userDrawn="1"/>
        </p:nvSpPr>
        <p:spPr>
          <a:xfrm>
            <a:off x="161752" y="36935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Mia's Scribblings ~" pitchFamily="2" charset="0"/>
              </a:rPr>
              <a:t>2</a:t>
            </a:r>
            <a:endParaRPr lang="fr-FR" sz="1600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22" name="Ellipse 21"/>
          <p:cNvSpPr/>
          <p:nvPr userDrawn="1"/>
        </p:nvSpPr>
        <p:spPr>
          <a:xfrm>
            <a:off x="160870" y="5071199"/>
            <a:ext cx="287859" cy="288032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61752" y="506167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Mia's Scribblings ~" pitchFamily="2" charset="0"/>
              </a:rPr>
              <a:t>3</a:t>
            </a:r>
            <a:endParaRPr lang="fr-FR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24" name="Ellipse 23"/>
          <p:cNvSpPr/>
          <p:nvPr userDrawn="1"/>
        </p:nvSpPr>
        <p:spPr>
          <a:xfrm>
            <a:off x="161924" y="6417865"/>
            <a:ext cx="287859" cy="288032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 userDrawn="1"/>
        </p:nvSpPr>
        <p:spPr>
          <a:xfrm>
            <a:off x="161752" y="640834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Mia's Scribblings ~" pitchFamily="2" charset="0"/>
              </a:rPr>
              <a:t>4</a:t>
            </a:r>
            <a:endParaRPr lang="fr-FR" dirty="0">
              <a:solidFill>
                <a:schemeClr val="bg1"/>
              </a:solidFill>
              <a:latin typeface="Mia's Scribblings ~" pitchFamily="2" charset="0"/>
            </a:endParaRPr>
          </a:p>
        </p:txBody>
      </p:sp>
      <p:sp>
        <p:nvSpPr>
          <p:cNvPr id="26" name="Ellipse 25"/>
          <p:cNvSpPr/>
          <p:nvPr userDrawn="1"/>
        </p:nvSpPr>
        <p:spPr>
          <a:xfrm>
            <a:off x="161923" y="7786017"/>
            <a:ext cx="287859" cy="288032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 userDrawn="1"/>
        </p:nvSpPr>
        <p:spPr>
          <a:xfrm>
            <a:off x="161752" y="777649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Mia's Scribblings ~" pitchFamily="2" charset="0"/>
              </a:rPr>
              <a:t>5</a:t>
            </a:r>
            <a:endParaRPr lang="fr-FR" dirty="0">
              <a:solidFill>
                <a:schemeClr val="bg1"/>
              </a:solidFill>
              <a:latin typeface="Mia's Scribblings ~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6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6000-D0D5-4DA2-BD40-60F9EBE79A4F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9F079-F704-4C2B-801E-FFE7E8868C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60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13031" y="562124"/>
            <a:ext cx="1245424" cy="119578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6762" y="562124"/>
            <a:ext cx="3613267" cy="119578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2C30-67BB-4CDF-B3A5-0E2F54E26DF7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50642-421B-4577-8023-F0BD7F06F4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5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C1B2-FE34-483F-B194-60253F4DDBB5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9CD8-6BEF-4E3D-8377-0773B75865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47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2992" y="6755207"/>
            <a:ext cx="6273245" cy="208788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2992" y="4455616"/>
            <a:ext cx="6273245" cy="229959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115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222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5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68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0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1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D06D-AD23-47EB-B667-59824B0C1AF9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261E-29BD-4837-8087-5B653732E3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06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676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29111" y="3270533"/>
            <a:ext cx="2429345" cy="924947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88263-81B8-4B22-B2E4-BFDE509A5743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8462C-E6B4-46B2-A0CC-D4F81F6C21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3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20985"/>
            <a:ext cx="6642259" cy="17520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9016" y="2353130"/>
            <a:ext cx="3260909" cy="98067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11150" indent="0">
              <a:buNone/>
              <a:defRPr sz="2300" b="1"/>
            </a:lvl2pPr>
            <a:lvl3pPr marL="1022299" indent="0">
              <a:buNone/>
              <a:defRPr sz="2100" b="1"/>
            </a:lvl3pPr>
            <a:lvl4pPr marL="1533449" indent="0">
              <a:buNone/>
              <a:defRPr sz="1800" b="1"/>
            </a:lvl4pPr>
            <a:lvl5pPr marL="2044598" indent="0">
              <a:buNone/>
              <a:defRPr sz="1800" b="1"/>
            </a:lvl5pPr>
            <a:lvl6pPr marL="2555748" indent="0">
              <a:buNone/>
              <a:defRPr sz="1800" b="1"/>
            </a:lvl6pPr>
            <a:lvl7pPr marL="3066898" indent="0">
              <a:buNone/>
              <a:defRPr sz="1800" b="1"/>
            </a:lvl7pPr>
            <a:lvl8pPr marL="3578047" indent="0">
              <a:buNone/>
              <a:defRPr sz="1800" b="1"/>
            </a:lvl8pPr>
            <a:lvl9pPr marL="40891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9016" y="3333801"/>
            <a:ext cx="3260909" cy="605681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49084" y="2353130"/>
            <a:ext cx="3262190" cy="98067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11150" indent="0">
              <a:buNone/>
              <a:defRPr sz="2300" b="1"/>
            </a:lvl2pPr>
            <a:lvl3pPr marL="1022299" indent="0">
              <a:buNone/>
              <a:defRPr sz="2100" b="1"/>
            </a:lvl3pPr>
            <a:lvl4pPr marL="1533449" indent="0">
              <a:buNone/>
              <a:defRPr sz="1800" b="1"/>
            </a:lvl4pPr>
            <a:lvl5pPr marL="2044598" indent="0">
              <a:buNone/>
              <a:defRPr sz="1800" b="1"/>
            </a:lvl5pPr>
            <a:lvl6pPr marL="2555748" indent="0">
              <a:buNone/>
              <a:defRPr sz="1800" b="1"/>
            </a:lvl6pPr>
            <a:lvl7pPr marL="3066898" indent="0">
              <a:buNone/>
              <a:defRPr sz="1800" b="1"/>
            </a:lvl7pPr>
            <a:lvl8pPr marL="3578047" indent="0">
              <a:buNone/>
              <a:defRPr sz="1800" b="1"/>
            </a:lvl8pPr>
            <a:lvl9pPr marL="408919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49084" y="3333801"/>
            <a:ext cx="3262190" cy="605681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40B7E-D00E-47F8-AB5D-083E3E1703FD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D393A-2CF3-4727-B74D-ACEC21310B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03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61CAD-C470-48C2-9139-ECDFFD3A90F5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8B0A1-D653-4CC5-944D-C70525D95E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53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3B015-EDDE-4F3D-A816-102E0D7CDA7C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81E9-9B50-40A4-ACF7-3A7D309674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81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9015" y="418551"/>
            <a:ext cx="2428064" cy="178127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5488" y="418552"/>
            <a:ext cx="4125787" cy="897206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9015" y="2199823"/>
            <a:ext cx="2428064" cy="7190792"/>
          </a:xfrm>
        </p:spPr>
        <p:txBody>
          <a:bodyPr/>
          <a:lstStyle>
            <a:lvl1pPr marL="0" indent="0">
              <a:buNone/>
              <a:defRPr sz="1600"/>
            </a:lvl1pPr>
            <a:lvl2pPr marL="511150" indent="0">
              <a:buNone/>
              <a:defRPr sz="1400"/>
            </a:lvl2pPr>
            <a:lvl3pPr marL="1022299" indent="0">
              <a:buNone/>
              <a:defRPr sz="1100"/>
            </a:lvl3pPr>
            <a:lvl4pPr marL="1533449" indent="0">
              <a:buNone/>
              <a:defRPr sz="1000"/>
            </a:lvl4pPr>
            <a:lvl5pPr marL="2044598" indent="0">
              <a:buNone/>
              <a:defRPr sz="1000"/>
            </a:lvl5pPr>
            <a:lvl6pPr marL="2555748" indent="0">
              <a:buNone/>
              <a:defRPr sz="1000"/>
            </a:lvl6pPr>
            <a:lvl7pPr marL="3066898" indent="0">
              <a:buNone/>
              <a:defRPr sz="1000"/>
            </a:lvl7pPr>
            <a:lvl8pPr marL="3578047" indent="0">
              <a:buNone/>
              <a:defRPr sz="1000"/>
            </a:lvl8pPr>
            <a:lvl9pPr marL="40891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67C5-4B14-47D0-B767-1376C72979A5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C1F96-E7E8-4AB1-9E1A-9D30702314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70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6588" y="7358699"/>
            <a:ext cx="4428173" cy="86873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46588" y="939305"/>
            <a:ext cx="4428173" cy="6307455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1150" indent="0">
              <a:buNone/>
              <a:defRPr sz="3100"/>
            </a:lvl2pPr>
            <a:lvl3pPr marL="1022299" indent="0">
              <a:buNone/>
              <a:defRPr sz="2600"/>
            </a:lvl3pPr>
            <a:lvl4pPr marL="1533449" indent="0">
              <a:buNone/>
              <a:defRPr sz="2300"/>
            </a:lvl4pPr>
            <a:lvl5pPr marL="2044598" indent="0">
              <a:buNone/>
              <a:defRPr sz="2300"/>
            </a:lvl5pPr>
            <a:lvl6pPr marL="2555748" indent="0">
              <a:buNone/>
              <a:defRPr sz="2300"/>
            </a:lvl6pPr>
            <a:lvl7pPr marL="3066898" indent="0">
              <a:buNone/>
              <a:defRPr sz="2300"/>
            </a:lvl7pPr>
            <a:lvl8pPr marL="3578047" indent="0">
              <a:buNone/>
              <a:defRPr sz="2300"/>
            </a:lvl8pPr>
            <a:lvl9pPr marL="4089197" indent="0">
              <a:buNone/>
              <a:defRPr sz="23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6588" y="8227435"/>
            <a:ext cx="4428173" cy="1233749"/>
          </a:xfrm>
        </p:spPr>
        <p:txBody>
          <a:bodyPr/>
          <a:lstStyle>
            <a:lvl1pPr marL="0" indent="0">
              <a:buNone/>
              <a:defRPr sz="1600"/>
            </a:lvl1pPr>
            <a:lvl2pPr marL="511150" indent="0">
              <a:buNone/>
              <a:defRPr sz="1400"/>
            </a:lvl2pPr>
            <a:lvl3pPr marL="1022299" indent="0">
              <a:buNone/>
              <a:defRPr sz="1100"/>
            </a:lvl3pPr>
            <a:lvl4pPr marL="1533449" indent="0">
              <a:buNone/>
              <a:defRPr sz="1000"/>
            </a:lvl4pPr>
            <a:lvl5pPr marL="2044598" indent="0">
              <a:buNone/>
              <a:defRPr sz="1000"/>
            </a:lvl5pPr>
            <a:lvl6pPr marL="2555748" indent="0">
              <a:buNone/>
              <a:defRPr sz="1000"/>
            </a:lvl6pPr>
            <a:lvl7pPr marL="3066898" indent="0">
              <a:buNone/>
              <a:defRPr sz="1000"/>
            </a:lvl7pPr>
            <a:lvl8pPr marL="3578047" indent="0">
              <a:buNone/>
              <a:defRPr sz="1000"/>
            </a:lvl8pPr>
            <a:lvl9pPr marL="408919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5ED5-CE89-425F-9DB2-2B4BFEE626D6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BFD0-CF2C-4054-8EA6-F9003A3D12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31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8300" y="420688"/>
            <a:ext cx="66436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68300" y="2452688"/>
            <a:ext cx="6643688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30" tIns="51115" rIns="102230" bIns="51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8300" y="9744075"/>
            <a:ext cx="172243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l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9CCCDB-36BC-4143-8F92-FECE125FBA19}" type="datetimeFigureOut">
              <a:rPr lang="fr-FR"/>
              <a:pPr>
                <a:defRPr/>
              </a:pPr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20950" y="9744075"/>
            <a:ext cx="233838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ctr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89550" y="9744075"/>
            <a:ext cx="1722438" cy="558800"/>
          </a:xfrm>
          <a:prstGeom prst="rect">
            <a:avLst/>
          </a:prstGeom>
        </p:spPr>
        <p:txBody>
          <a:bodyPr vert="horz" lIns="102230" tIns="51115" rIns="102230" bIns="51115" rtlCol="0" anchor="ctr"/>
          <a:lstStyle>
            <a:lvl1pPr algn="r" defTabSz="1022299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DCF1A9-C607-4036-BA95-1B98349664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defTabSz="1020763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20763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20763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319088" algn="l" defTabSz="1020763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6350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87525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700" indent="-254000" algn="l" defTabSz="1020763" rtl="0" fontAlgn="base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323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247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362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4772" indent="-255575" algn="l" defTabSz="102229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150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299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449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59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574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66898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047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197" algn="l" defTabSz="10222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 quel peuple appartiennent </a:t>
            </a:r>
            <a:r>
              <a:rPr lang="fr-FR" dirty="0" err="1" smtClean="0"/>
              <a:t>Tirdyk</a:t>
            </a:r>
            <a:r>
              <a:rPr lang="fr-FR" dirty="0" smtClean="0"/>
              <a:t> et </a:t>
            </a:r>
            <a:r>
              <a:rPr lang="fr-FR" dirty="0" err="1" smtClean="0"/>
              <a:t>Choden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Aux </a:t>
            </a:r>
            <a:r>
              <a:rPr lang="fr-FR" dirty="0" err="1" smtClean="0"/>
              <a:t>Kins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Aux </a:t>
            </a:r>
            <a:r>
              <a:rPr lang="fr-FR" dirty="0" err="1" smtClean="0"/>
              <a:t>Zadakhs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Aux Aigles de pluie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leur rôle au sein du clan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s’occupent des troupeaux de chevaux.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construisent des yourtes pour le clan.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s’unissent à l’esprit des aigles pour faire tomber la pluie.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deviennent-ils une fois capturés par les </a:t>
            </a:r>
            <a:r>
              <a:rPr lang="fr-FR" dirty="0" err="1" smtClean="0"/>
              <a:t>Kins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séparés et utilisés comme des esclaves.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enfermés ensemble dans une petite cellule.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travaillent tous les deux dans un fast-food.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</a:t>
            </a:r>
            <a:r>
              <a:rPr lang="fr-FR" dirty="0" err="1" smtClean="0"/>
              <a:t>Choden</a:t>
            </a:r>
            <a:r>
              <a:rPr lang="fr-FR" dirty="0" smtClean="0"/>
              <a:t> parvient-il à sortir du camp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volontaire pour réparer une canalisation.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s’évade en pleine nuit par un trou dans les barbelés.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Zadakhs</a:t>
            </a:r>
            <a:r>
              <a:rPr lang="fr-FR" dirty="0" smtClean="0"/>
              <a:t> viennent le libérer.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</a:t>
            </a:r>
            <a:r>
              <a:rPr lang="fr-FR" dirty="0" err="1" smtClean="0"/>
              <a:t>Choden</a:t>
            </a:r>
            <a:r>
              <a:rPr lang="fr-FR" dirty="0" smtClean="0"/>
              <a:t> et </a:t>
            </a:r>
            <a:r>
              <a:rPr lang="fr-FR" dirty="0" err="1" smtClean="0"/>
              <a:t>Tirdyk</a:t>
            </a:r>
            <a:r>
              <a:rPr lang="fr-FR" dirty="0" smtClean="0"/>
              <a:t> se libèrent-ils des </a:t>
            </a:r>
            <a:r>
              <a:rPr lang="fr-FR" dirty="0" err="1" smtClean="0"/>
              <a:t>Kins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s’unissent à l’esprit de leurs aigles et laissent leurs corps.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assomment leurs gardiens </a:t>
            </a:r>
            <a:r>
              <a:rPr lang="fr-FR" dirty="0" err="1" smtClean="0"/>
              <a:t>Kins</a:t>
            </a:r>
            <a:r>
              <a:rPr lang="fr-FR" dirty="0" smtClean="0"/>
              <a:t> et partent dans la montagne.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s’envolent de la montagne, portés par leurs aigles de pluie.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Les aigles de pluie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1164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que le programme « Sécurité enfant + »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caméra pour surveiller les enfants.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robot « garde du corps » pour enfant.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Une sorte de roue de secours humaine.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Charly libère-t-il son clone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Pour lui faire faire ce que lui n’aime pas faire.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rêve d’avoir un frère.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a de la peine en le voyant dans le caisson.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s’appelle la 2</a:t>
            </a:r>
            <a:r>
              <a:rPr lang="fr-FR" baseline="30000" dirty="0" smtClean="0"/>
              <a:t>ème</a:t>
            </a:r>
            <a:r>
              <a:rPr lang="fr-FR" dirty="0" smtClean="0"/>
              <a:t> mission de Charly 2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Opération « Tant </a:t>
            </a:r>
            <a:r>
              <a:rPr lang="fr-FR" dirty="0" err="1" smtClean="0"/>
              <a:t>Ilda</a:t>
            </a:r>
            <a:r>
              <a:rPr lang="fr-FR" dirty="0" smtClean="0"/>
              <a:t> »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Gazon Maudit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Contrôle d’histoire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Charly 2 saute-t-il sur Henri et Georges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Charly 1 lui dit de le faire pour se venger.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déteste les armes à feu.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les prend pour des terroristes.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Pa’ et Man’ nomment-ils le clone de Charly, Jason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C’est le nom du héros de « La mémoire dans la peau ».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du 1</a:t>
            </a:r>
            <a:r>
              <a:rPr lang="fr-FR" baseline="30000" dirty="0" smtClean="0"/>
              <a:t>er</a:t>
            </a:r>
            <a:r>
              <a:rPr lang="fr-FR" dirty="0" smtClean="0"/>
              <a:t> frère de Charly.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du chanteur préféré de Charly.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Papa, maman, mon clone et moi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Christophe Lambert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5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116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447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Noé ne s’entend-il pas avec Laurent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Laurent voudrait être maire à la place de son père.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tous les deux amoureux de Lisa.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Laurent a crevé les pneus de son vélo.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Noé enrage d’être collé par la maitresse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se faire disputer par ses parents.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avait rendez-vous avec Lisa.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rater son match de foot.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l’empêche de mettre de la javel dans le bocal de Maurice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maitresse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Laurent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Noé du futur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le Noé du futur s’est fait la cicatrice qu’il a au visage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traversé une vitre en se battant avec Laurent.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s’est battu avec un détenu en prison.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s’est coupé avec le bocal de Maurice.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devient Noé dans le nouveau futur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Mathématicien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Chirurgien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Physicien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Opération « </a:t>
            </a:r>
            <a:r>
              <a:rPr lang="fr-FR" dirty="0" err="1" smtClean="0"/>
              <a:t>maurice</a:t>
            </a:r>
            <a:r>
              <a:rPr lang="fr-FR" dirty="0" smtClean="0"/>
              <a:t> »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Claire </a:t>
            </a:r>
            <a:r>
              <a:rPr lang="fr-FR" dirty="0" err="1" smtClean="0"/>
              <a:t>Gratias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6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116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73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Noé ne s’entend-il pas avec Laurent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père de Laurent voudrait être maire à la place de son père.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tous les deux amoureux de Lisa.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Laurent a crevé les pneus de son vélo.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Noé enrage d’être collé par la maitresse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se faire disputer par ses parents.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avait rendez-vous avec Lisa.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va rater son match de foot.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l’empêche de mettre de la javel dans le bocal de Maurice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maitresse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Laurent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Noé du futur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le Noé du futur s’est fait la cicatrice qu’il a au visage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a traversé une vitre en se battant avec Laurent.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s’est battu avec un détenu en prison.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s’est coupé avec le bocal de Maurice.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devient Noé dans le nouveau futur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Mathématicien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Chirurgien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Physicien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Opération « </a:t>
            </a:r>
            <a:r>
              <a:rPr lang="fr-FR" dirty="0" err="1" smtClean="0"/>
              <a:t>maurice</a:t>
            </a:r>
            <a:r>
              <a:rPr lang="fr-FR" dirty="0" smtClean="0"/>
              <a:t> »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Claire </a:t>
            </a:r>
            <a:r>
              <a:rPr lang="fr-FR" dirty="0" err="1" smtClean="0"/>
              <a:t>Gratias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6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116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75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visitent les CM2 de l’école Bradbury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centre de voyage dans le temps.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musée sur les peintures futuristes.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centre des univers parallèles.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Benjamin se sauve-t-il en pleurant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Antoine, son instituteur, l’a grondé devant toute la classe.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Capucine et Lucie se sont moqué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saigné du nez après être tombé.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Lucie </a:t>
            </a:r>
            <a:r>
              <a:rPr lang="fr-FR" dirty="0" err="1" smtClean="0"/>
              <a:t>part-elle</a:t>
            </a:r>
            <a:r>
              <a:rPr lang="fr-FR" dirty="0" smtClean="0"/>
              <a:t> à sa recherche?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incendie se déclare dans le centre.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 l’amuse de se moquer de Benjamin.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curieuse et se demande où il est.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étonne Benjamin dans le 1</a:t>
            </a:r>
            <a:r>
              <a:rPr lang="fr-FR" baseline="30000" dirty="0" smtClean="0"/>
              <a:t>er</a:t>
            </a:r>
            <a:r>
              <a:rPr lang="fr-FR" dirty="0" smtClean="0"/>
              <a:t> univers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sont divorcés.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instituteur est barbu.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Capucine est un garçon.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Benjamin arrive-t-il à retourner dans son univers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scientifiques du centre le font revenir.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L’incendie a stoppé la machine.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Lucie vient le chercher grâce à la machine.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Toutes les vies de Benjamin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Ange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7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4" b="118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695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visitent les CM2 de l’école Bradbury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centre de voyage dans le temps.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musée sur les peintures futuristes.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centre des univers parallèles.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Benjamin se sauve-t-il en pleurant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Antoine, son instituteur, l’a grondé devant toute la classe.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Capucine et Lucie se sont moqué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saigné du nez après être tombé.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Lucie </a:t>
            </a:r>
            <a:r>
              <a:rPr lang="fr-FR" dirty="0" err="1" smtClean="0"/>
              <a:t>part-elle</a:t>
            </a:r>
            <a:r>
              <a:rPr lang="fr-FR" dirty="0" smtClean="0"/>
              <a:t> à sa recherche?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incendie se déclare dans le centre.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 l’amuse de se moquer de Benjamin.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curieuse et se demande où il est.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étonne Benjamin dans le 1</a:t>
            </a:r>
            <a:r>
              <a:rPr lang="fr-FR" baseline="30000" dirty="0" smtClean="0"/>
              <a:t>er</a:t>
            </a:r>
            <a:r>
              <a:rPr lang="fr-FR" dirty="0" smtClean="0"/>
              <a:t> univers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sont divorcés.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Son instituteur est barbu.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Capucine est un garçon.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Benjamin arrive-t-il à retourner dans son univers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scientifiques du centre le font revenir.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L’incendie a stoppé la machine.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Lucie vient le chercher grâce à la machine.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Toutes les vies de Benjamin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Ange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7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4" b="118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774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signifient les lettres H.G.M.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Humains Généralement Minuscules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Humains   Génétiquement Modifiés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Humains Génétiquement Multipliés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persuade l’inspecteur de laisser l’</a:t>
            </a:r>
            <a:r>
              <a:rPr lang="fr-FR" dirty="0" err="1" smtClean="0"/>
              <a:t>Enfaon</a:t>
            </a:r>
            <a:r>
              <a:rPr lang="fr-FR" dirty="0" smtClean="0"/>
              <a:t> à l’école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agilité en sport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rapidité en calcul mental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beauté du poème qu’il a écrit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Leïla n’arrive pas à parler à l’</a:t>
            </a:r>
            <a:r>
              <a:rPr lang="fr-FR" dirty="0" err="1" smtClean="0"/>
              <a:t>Enfaon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amoureuse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 peur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pense que les autres vont se moquer d’elle.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l’</a:t>
            </a:r>
            <a:r>
              <a:rPr lang="fr-FR" dirty="0" err="1" smtClean="0"/>
              <a:t>Enfaon</a:t>
            </a:r>
            <a:r>
              <a:rPr lang="fr-FR" dirty="0" smtClean="0"/>
              <a:t> veut-il montrer le vrai monde à l’</a:t>
            </a:r>
            <a:r>
              <a:rPr lang="fr-FR" dirty="0" err="1" smtClean="0"/>
              <a:t>Enfanteau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prisonnier du </a:t>
            </a:r>
            <a:r>
              <a:rPr lang="fr-FR" dirty="0" smtClean="0">
                <a:latin typeface="+mj-lt"/>
              </a:rPr>
              <a:t>C.H.G.M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va bientôt mourir.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a peur des humains « normaux ».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l’</a:t>
            </a:r>
            <a:r>
              <a:rPr lang="fr-FR" dirty="0" err="1" smtClean="0"/>
              <a:t>Enfaon</a:t>
            </a:r>
            <a:r>
              <a:rPr lang="fr-FR" dirty="0" smtClean="0"/>
              <a:t> et Leïla montent-ils une association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que le gouvernement surveille le </a:t>
            </a:r>
            <a:r>
              <a:rPr lang="fr-FR" dirty="0" smtClean="0">
                <a:latin typeface="+mj-lt"/>
              </a:rPr>
              <a:t>C.H.G.M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que les enfants génétiquement modifiés puissent aller à l’école.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interdire les activités du </a:t>
            </a:r>
            <a:r>
              <a:rPr lang="fr-FR" dirty="0" smtClean="0">
                <a:latin typeface="+mj-lt"/>
              </a:rPr>
              <a:t>C.H.G.M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L’</a:t>
            </a:r>
            <a:r>
              <a:rPr lang="fr-FR" dirty="0" err="1" smtClean="0"/>
              <a:t>enfaon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8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67" b="117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1529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signifient les lettres H.G.M.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Humains Généralement Minuscules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Humains   Génétiquement Modifiés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Humains Génétiquement Multipliés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persuade l’inspecteur de laisser l’</a:t>
            </a:r>
            <a:r>
              <a:rPr lang="fr-FR" dirty="0" err="1" smtClean="0"/>
              <a:t>Enfaon</a:t>
            </a:r>
            <a:r>
              <a:rPr lang="fr-FR" dirty="0" smtClean="0"/>
              <a:t> à l’école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Son agilité en sport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Sa rapidité en calcul mental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La beauté du poème qu’il a écrit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Leïla n’arrive pas à parler à l’</a:t>
            </a:r>
            <a:r>
              <a:rPr lang="fr-FR" dirty="0" err="1" smtClean="0"/>
              <a:t>Enfaon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est amoureuse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 peur de lui.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pense que les autres vont se moquer d’elle.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l’</a:t>
            </a:r>
            <a:r>
              <a:rPr lang="fr-FR" dirty="0" err="1" smtClean="0"/>
              <a:t>Enfaon</a:t>
            </a:r>
            <a:r>
              <a:rPr lang="fr-FR" dirty="0" smtClean="0"/>
              <a:t> veut-il montrer le vrai monde à l’</a:t>
            </a:r>
            <a:r>
              <a:rPr lang="fr-FR" dirty="0" err="1" smtClean="0"/>
              <a:t>Enfanteau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est prisonnier du </a:t>
            </a:r>
            <a:r>
              <a:rPr lang="fr-FR" dirty="0" smtClean="0">
                <a:latin typeface="+mj-lt"/>
              </a:rPr>
              <a:t>C.H.G.M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qu’il va bientôt mourir.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a peur des humains « normaux ».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l’</a:t>
            </a:r>
            <a:r>
              <a:rPr lang="fr-FR" dirty="0" err="1" smtClean="0"/>
              <a:t>Enfaon</a:t>
            </a:r>
            <a:r>
              <a:rPr lang="fr-FR" dirty="0" smtClean="0"/>
              <a:t> et Leïla montent-ils une association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Pour que le gouvernement surveille le </a:t>
            </a:r>
            <a:r>
              <a:rPr lang="fr-FR" u="sng" dirty="0" smtClean="0">
                <a:latin typeface="+mj-lt"/>
              </a:rPr>
              <a:t>C.H.G.M</a:t>
            </a:r>
            <a:r>
              <a:rPr lang="fr-FR" u="sng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que les enfants génétiquement modifiés puissent aller à l’école.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interdire les activités du </a:t>
            </a:r>
            <a:r>
              <a:rPr lang="fr-FR" dirty="0" smtClean="0">
                <a:latin typeface="+mj-lt"/>
              </a:rPr>
              <a:t>C.H.G.M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L’</a:t>
            </a:r>
            <a:r>
              <a:rPr lang="fr-FR" dirty="0" err="1" smtClean="0"/>
              <a:t>enfaon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8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67" b="117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45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Gabriel est-il si triste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ne veulent pas qu’il vienne en mission avec 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perdu sa sœur jumelle Annabelle.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Cela fait 6 mois qu’il n’est pas rentré chez lui.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crayons et les carnets coûtent cher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qu’ils sont de très bonne qualité.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qu’ils ne s’usent jamais.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qu’ils sont très rares.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Gabriel et ses parents partent-ils en expédition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détecté une vie extraterrestre.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essaient de trouver un minerai très rare.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détecté une très forte source d’énergie.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communique l’extraterrestre que rencontre Gabriel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des gestes.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 fait de la télépathie.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 chante.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Gabriel lorsqu’il est de retour dans la navette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commence un carnet de voyage.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écrit à sa sœur Annabelle.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raconte ce qu’il a vécu à ses parents.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Vivre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Nathalie Le Gendre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99381"/>
            <a:ext cx="385763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9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b="121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99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Gabriel est-il si triste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parents ne veulent pas qu’il vienne en mission avec 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a perdu sa sœur jumelle Annabelle.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Cela fait 6 mois qu’il n’est pas rentré chez lui.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crayons et les carnets coûtent cher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qu’ils sont de très bonne qualité.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qu’ils ne s’usent jamais.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qu’ils sont très rares.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Gabriel et ses parents partent-ils en expédition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ont détecté une vie extraterrestre.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essaient de trouver un minerai très rare.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détecté une très forte source d’énergie.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communique l’extraterrestre que rencontre Gabriel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des gestes.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 fait de la télépathie.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 chante.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Gabriel lorsqu’il est de retour dans la navette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commence un carnet de voyage.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écrit à sa sœur Annabelle.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raconte ce qu’il a vécu à ses parents.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Vivre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Nathalie Le Gendre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99381"/>
            <a:ext cx="385763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9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b="121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658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surnom les humains ont-ils donné à </a:t>
            </a:r>
            <a:r>
              <a:rPr lang="fr-FR" dirty="0" err="1" smtClean="0"/>
              <a:t>Amu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Marrante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Drôle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Rigolote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fait-elle dans « sa famille »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fait le ménage de la maison.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garde les enfants.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s’occupe du jardin.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ne doit-elle surtout pas manger les fruits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pourraient lui donner mal au ventre.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pourraient la tuer.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pourraient lui faire perdre la mémoire.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lui révèle son ami </a:t>
            </a:r>
            <a:r>
              <a:rPr lang="fr-FR" dirty="0" err="1" smtClean="0"/>
              <a:t>Kadu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humains mentent et se servent d’eux.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n’y a bientôt plus d’eau sur la planète.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retrouvé ses parents.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se rend </a:t>
            </a:r>
            <a:r>
              <a:rPr lang="fr-FR" dirty="0" err="1" smtClean="0"/>
              <a:t>Amu</a:t>
            </a:r>
            <a:r>
              <a:rPr lang="fr-FR" dirty="0" smtClean="0"/>
              <a:t> après son accident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retourne voir sa famille d’accueil.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retourne au dortoir.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prend la route d’une oasis qu’elle connait.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Libre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Nathalie Le Gendre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10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3" b="112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838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 quel peuple appartiennent </a:t>
            </a:r>
            <a:r>
              <a:rPr lang="fr-FR" dirty="0" err="1" smtClean="0"/>
              <a:t>Tirdyk</a:t>
            </a:r>
            <a:r>
              <a:rPr lang="fr-FR" dirty="0" smtClean="0"/>
              <a:t> et </a:t>
            </a:r>
            <a:r>
              <a:rPr lang="fr-FR" dirty="0" err="1" smtClean="0"/>
              <a:t>Choden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Aux </a:t>
            </a:r>
            <a:r>
              <a:rPr lang="fr-FR" dirty="0" err="1" smtClean="0"/>
              <a:t>Kins</a:t>
            </a:r>
            <a:endParaRPr lang="fr-FR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Aux </a:t>
            </a:r>
            <a:r>
              <a:rPr lang="fr-FR" u="sng" dirty="0" err="1" smtClean="0"/>
              <a:t>Zadakhs</a:t>
            </a:r>
            <a:endParaRPr lang="fr-FR" u="sng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Aux Aigles de pluie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leur rôle au sein du clan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s’occupent des troupeaux de chevaux.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construisent des yourtes pour le clan.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s’unissent à l’esprit des aigles pour faire tomber la pluie.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deviennent-ils une fois capturés par les </a:t>
            </a:r>
            <a:r>
              <a:rPr lang="fr-FR" dirty="0" err="1" smtClean="0"/>
              <a:t>Kins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sont séparés et utilisés comme des esclaves.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enfermés ensemble dans une petite cellule.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travaillent tous les deux dans un fast-food.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</a:t>
            </a:r>
            <a:r>
              <a:rPr lang="fr-FR" dirty="0" err="1" smtClean="0"/>
              <a:t>Choden</a:t>
            </a:r>
            <a:r>
              <a:rPr lang="fr-FR" dirty="0" smtClean="0"/>
              <a:t> parvient-il à sortir du camp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est volontaire pour réparer une canalisation.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s’évade en pleine nuit par un trou dans les barbelés.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</a:t>
            </a:r>
            <a:r>
              <a:rPr lang="fr-FR" dirty="0" err="1" smtClean="0"/>
              <a:t>Zadakhs</a:t>
            </a:r>
            <a:r>
              <a:rPr lang="fr-FR" dirty="0" smtClean="0"/>
              <a:t> viennent le libérer.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</a:t>
            </a:r>
            <a:r>
              <a:rPr lang="fr-FR" dirty="0" err="1" smtClean="0"/>
              <a:t>Choden</a:t>
            </a:r>
            <a:r>
              <a:rPr lang="fr-FR" dirty="0" smtClean="0"/>
              <a:t> et </a:t>
            </a:r>
            <a:r>
              <a:rPr lang="fr-FR" dirty="0" err="1" smtClean="0"/>
              <a:t>Tirdyk</a:t>
            </a:r>
            <a:r>
              <a:rPr lang="fr-FR" dirty="0" smtClean="0"/>
              <a:t> se libèrent-ils des </a:t>
            </a:r>
            <a:r>
              <a:rPr lang="fr-FR" dirty="0" err="1" smtClean="0"/>
              <a:t>Kins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s’unissent à l’esprit de leurs aigles et laissent leurs corps.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assomment leurs gardiens </a:t>
            </a:r>
            <a:r>
              <a:rPr lang="fr-FR" dirty="0" err="1" smtClean="0"/>
              <a:t>Kins</a:t>
            </a:r>
            <a:r>
              <a:rPr lang="fr-FR" dirty="0" smtClean="0"/>
              <a:t> et partent dans la montagne.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s’envolent de la montagne, portés par leurs aigles de pluie.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Les aigles de pluie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116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083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surnom les humains ont-ils donné à </a:t>
            </a:r>
            <a:r>
              <a:rPr lang="fr-FR" dirty="0" err="1" smtClean="0"/>
              <a:t>Amu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Marrante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Drôle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Rigolote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fait-elle dans « sa famille »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fait le ménage de la maison.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garde les enfants.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s’occupe du jardin.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ne doit-elle surtout pas manger les fruits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pourraient lui donner mal au ventre.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pourraient la tuer.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pourraient lui faire perdre la mémoire.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lui révèle son ami </a:t>
            </a:r>
            <a:r>
              <a:rPr lang="fr-FR" dirty="0" err="1" smtClean="0"/>
              <a:t>Kadu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Les humains mentent et se servent d’eux.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n’y a bientôt plus d’eau sur la planète.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retrouvé ses parents.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se rend </a:t>
            </a:r>
            <a:r>
              <a:rPr lang="fr-FR" dirty="0" err="1" smtClean="0"/>
              <a:t>Amu</a:t>
            </a:r>
            <a:r>
              <a:rPr lang="fr-FR" dirty="0" smtClean="0"/>
              <a:t> après son accident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retourne voir sa famille d’accueil.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retourne au dortoir.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prend la route d’une oasis qu’elle connait.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Libre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Nathalie Le Gendre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10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3" b="112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7011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Alex n’arrive-t-il pas à dormir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contrôle sur les cultures interplanétaires.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amoureux de sa correspondante </a:t>
            </a:r>
            <a:r>
              <a:rPr lang="fr-FR" dirty="0" err="1" smtClean="0"/>
              <a:t>Slibuth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n’a pas terminé ses devoirs.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humains se moquent-ils des </a:t>
            </a:r>
            <a:r>
              <a:rPr lang="fr-FR" dirty="0" err="1" smtClean="0"/>
              <a:t>Slibuths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vivent tout nus et ont une longue queue.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un accent étrange.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sentent très mauvais.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plait à Alex chez </a:t>
            </a:r>
            <a:r>
              <a:rPr lang="fr-FR" dirty="0" err="1" smtClean="0"/>
              <a:t>Myrlwen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très drôle.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adore jouer au foot.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la trouve très belle.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Alex frappe-t-il Olivier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raconte à </a:t>
            </a:r>
            <a:r>
              <a:rPr lang="fr-FR" dirty="0" err="1" smtClean="0"/>
              <a:t>Myrlwen</a:t>
            </a:r>
            <a:r>
              <a:rPr lang="fr-FR" dirty="0" smtClean="0"/>
              <a:t> qu’Alex en est amoureux.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compare </a:t>
            </a:r>
            <a:r>
              <a:rPr lang="fr-FR" dirty="0" err="1" smtClean="0"/>
              <a:t>Myrlwen</a:t>
            </a:r>
            <a:r>
              <a:rPr lang="fr-FR" dirty="0" smtClean="0"/>
              <a:t> à un animal.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tiré la queue de </a:t>
            </a:r>
            <a:r>
              <a:rPr lang="fr-FR" dirty="0" err="1" smtClean="0"/>
              <a:t>Myrlwen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est la 2</a:t>
            </a:r>
            <a:r>
              <a:rPr lang="fr-FR" baseline="30000" dirty="0" smtClean="0"/>
              <a:t>ème</a:t>
            </a:r>
            <a:r>
              <a:rPr lang="fr-FR" dirty="0" smtClean="0"/>
              <a:t> résolution sur la liste d’Alex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Ecrire un poème à </a:t>
            </a:r>
            <a:r>
              <a:rPr lang="fr-FR" dirty="0" err="1" smtClean="0"/>
              <a:t>Myrlwen</a:t>
            </a:r>
            <a:r>
              <a:rPr lang="fr-FR" dirty="0" smtClean="0"/>
              <a:t> pour qu’elle le prenne avec 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Ecrire une chanson à </a:t>
            </a:r>
            <a:r>
              <a:rPr lang="fr-FR" dirty="0" err="1" smtClean="0"/>
              <a:t>Myrlwen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Offrir un livre à </a:t>
            </a:r>
            <a:r>
              <a:rPr lang="fr-FR" dirty="0" err="1" smtClean="0"/>
              <a:t>Myrlwen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Moi, je la trouve belle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Carina </a:t>
            </a:r>
            <a:r>
              <a:rPr lang="fr-FR" dirty="0" err="1" smtClean="0"/>
              <a:t>Rozenfeld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11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b="125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559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Alex n’arrive-t-il pas à dormir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 contrôle sur les cultures interplanétaires.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est amoureux de sa correspondante </a:t>
            </a:r>
            <a:r>
              <a:rPr lang="fr-FR" u="sng" dirty="0" err="1" smtClean="0"/>
              <a:t>Slibuth</a:t>
            </a:r>
            <a:r>
              <a:rPr lang="fr-FR" u="sng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n’a pas terminé ses devoirs.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humains se moquent-ils des </a:t>
            </a:r>
            <a:r>
              <a:rPr lang="fr-FR" dirty="0" err="1" smtClean="0"/>
              <a:t>Slibuths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vivent tout nus et ont une longue queue.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un accent étrange.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sentent très mauvais.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plait à Alex chez </a:t>
            </a:r>
            <a:r>
              <a:rPr lang="fr-FR" dirty="0" err="1" smtClean="0"/>
              <a:t>Myrlwen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très drôle.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adore jouer au foot.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la trouve très belle.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Alex frappe-t-il Olivier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raconte à </a:t>
            </a:r>
            <a:r>
              <a:rPr lang="fr-FR" dirty="0" err="1" smtClean="0"/>
              <a:t>Myrlwen</a:t>
            </a:r>
            <a:r>
              <a:rPr lang="fr-FR" dirty="0" smtClean="0"/>
              <a:t> qu’Alex en est amoureux.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compare </a:t>
            </a:r>
            <a:r>
              <a:rPr lang="fr-FR" u="sng" dirty="0" err="1" smtClean="0"/>
              <a:t>Myrlwen</a:t>
            </a:r>
            <a:r>
              <a:rPr lang="fr-FR" u="sng" dirty="0" smtClean="0"/>
              <a:t> à un animal.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tiré la queue de </a:t>
            </a:r>
            <a:r>
              <a:rPr lang="fr-FR" dirty="0" err="1" smtClean="0"/>
              <a:t>Myrlwen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est la 2</a:t>
            </a:r>
            <a:r>
              <a:rPr lang="fr-FR" baseline="30000" dirty="0" smtClean="0"/>
              <a:t>ème</a:t>
            </a:r>
            <a:r>
              <a:rPr lang="fr-FR" dirty="0" smtClean="0"/>
              <a:t> résolution sur la liste d’Alex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Ecrire un poème à </a:t>
            </a:r>
            <a:r>
              <a:rPr lang="fr-FR" u="sng" dirty="0" err="1" smtClean="0"/>
              <a:t>Myrlwen</a:t>
            </a:r>
            <a:r>
              <a:rPr lang="fr-FR" u="sng" dirty="0" smtClean="0"/>
              <a:t> pour qu’elle le prenne avec 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Ecrire une chanson à </a:t>
            </a:r>
            <a:r>
              <a:rPr lang="fr-FR" dirty="0" err="1" smtClean="0"/>
              <a:t>Myrlwen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Offrir un livre à </a:t>
            </a:r>
            <a:r>
              <a:rPr lang="fr-FR" dirty="0" err="1" smtClean="0"/>
              <a:t>Myrlwen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Moi, je la trouve belle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Carina </a:t>
            </a:r>
            <a:r>
              <a:rPr lang="fr-FR" dirty="0" err="1" smtClean="0"/>
              <a:t>Rozenfeld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11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b="125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10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voyageurs du Grand Vaisseau ont-ils quitté la Terre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soleil était sur le point d’exploser.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famine et la guerre rendaient la planète invivable.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été chassés de leur planète.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Guillaume et ses amis vont-ils enfreindre les 3 règles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en ont assez de manger des lentilles.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ne sont pas au courant de ces 3 règles.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Guillaume veut un vrai gâteau pour son anniversaire.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distrait la femme de la sécurité agricole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enfants font diversion en renversant une cage.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Zoé connait bien la femme et lui demande de les laisser passer.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tremblement renverse le chargement d’un véhicule.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D’où viennent les tremblements du vaisseau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pilotes sont morts à cause d’un virus.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vaisseau traverse une pluie d’astéroïdes.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autre vaisseau les attaque.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découvrent-ils sur les écrans du poste de pilotage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trou noir.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énorme soleil.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planète habitable.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très grand vaisseau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Ange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12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b="125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674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voyageurs du Grand Vaisseau ont-ils quitté la Terre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soleil était sur le point d’exploser.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La famine et la guerre rendaient la planète invivable.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été chassés de leur planète.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Guillaume et ses amis vont-ils enfreindre les 3 règles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Ils en ont assez de manger des lentilles.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ne sont pas au courant de ces 3 règles.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Guillaume veut un vrai gâteau pour son anniversaire.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qui distrait la femme de la sécurité agricole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enfants font diversion en renversant une cage.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Zoé connait bien la femme et lui demande de les laisser passer.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tremblement renverse le chargement d’un véhicule.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D’où viennent les tremblements du vaisseau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Les pilotes sont morts à cause d’un virus.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vaisseau traverse une pluie d’astéroïdes.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autre vaisseau les attaque.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découvrent-ils sur les écrans du poste de pilotage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trou noir.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énorme soleil.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Une planète habitable.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Le très grand vaisseau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Ange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12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b="125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559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différence y a-t-il entre un robot et un androïde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androïde a un papa et une maman.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robot fonctionne avec des piles.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robot ressemble à un être humain.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fait-on pour tirer la chasse d’eau chez Adam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tire sur une petite chaine.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jette un seau d’eau dans la cuvette.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chante « Il pleut, il pleut bergère... »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les coussins de la famille Golden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chauffants.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Ce sont des pèse-personnes.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Rien. Ce sont des coussins ordinaires.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mot se met à répéter Adam sans arrêt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Exactement.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Evidemment.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Sûrement.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veut dire la dernière phrase du livre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Adam est un androïde.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Adam a les pieds très sales.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André n’est pas un androïde.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Robot mais pas trop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13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00" b="11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123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différence y a-t-il entre un robot et un androïde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androïde a un papa et une maman.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robot fonctionne avec des piles.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robot ressemble à un être humain.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fait-on pour tirer la chasse d’eau chez Adam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tire sur une petite chaine.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jette un seau d’eau dans la cuvette.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On chante « Il pleut, il pleut bergère... »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font les coussins de la famille Golden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sont chauffants.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Ce sont des pèse-personnes.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Rien. Ce sont des coussins ordinaires.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mot se met à répéter Adam sans arrêt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Exactement.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Evidemment.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Sûrement.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veut dire la dernière phrase du livre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Adam est un androïde.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Adam a les pieds très sales.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André n’est pas un androïde.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Robot mais pas trop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13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00" b="11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755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sort de la première voiture qui arrive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meilleure amie de Juliette.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nouvelle nounou et sa fille.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Juliette qui rentre du travail.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s’installent Gaëlle et sa fille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le grenier.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chambre d’ami.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cave.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Juliette ne peut-elle pas jouer avec Justine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ne peut pas faire confiance aux domestiques.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/>
              <a:t>On ne se mélange pas aux </a:t>
            </a:r>
            <a:r>
              <a:rPr lang="fr-FR" dirty="0" smtClean="0"/>
              <a:t>domestiques.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ne doit pas déranger les domestiques.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Juliette tous les soirs dans son lit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visionne ses souvenirs.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lit un livre.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regarde son album photo.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erreur ont commis les robots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échangé les vêtements de Juliette et Justine.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perdu les modules mémoire de Juliette.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échangé les modules mémoire de Juliette et Justine.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Mémoire en mi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Florence </a:t>
            </a:r>
            <a:r>
              <a:rPr lang="fr-FR" dirty="0" err="1" smtClean="0"/>
              <a:t>Kinckel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410441" y="199818"/>
            <a:ext cx="997755" cy="1574424"/>
          </a:xfrm>
        </p:spPr>
      </p:pic>
    </p:spTree>
    <p:extLst>
      <p:ext uri="{BB962C8B-B14F-4D97-AF65-F5344CB8AC3E}">
        <p14:creationId xmlns:p14="http://schemas.microsoft.com/office/powerpoint/2010/main" val="29548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sort de la première voiture qui arrive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La meilleure amie de Juliette.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La nouvelle nounou et sa fille.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père de Juliette qui rentre du travail.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Où s’installent Gaëlle et sa fille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b="1" u="sng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Dans le grenier.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chambre d’ami.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Dans la cave.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Juliette ne peut-elle pas jouer avec Justine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ne peut pas faire confiance aux domestiques.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/>
              <a:t>On ne se mélange pas aux </a:t>
            </a:r>
            <a:r>
              <a:rPr lang="fr-FR" b="1" u="sng" dirty="0" smtClean="0"/>
              <a:t>domestiques.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On ne doit pas déranger les domestiques.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fait Juliette tous les soirs dans son lit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Elle visionne ses souvenirs.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lit un livre.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regarde son album photo.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erreur ont commis les robots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échangé les vêtements de Juliette et Justine.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ont perdu les modules mémoire de Juliette.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Ils ont échangé les modules mémoire de Juliette et Justine.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Mémoire en mi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Florence </a:t>
            </a:r>
            <a:r>
              <a:rPr lang="fr-FR" dirty="0" err="1" smtClean="0"/>
              <a:t>Kinckel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625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410441" y="199818"/>
            <a:ext cx="997755" cy="1574424"/>
          </a:xfrm>
        </p:spPr>
      </p:pic>
    </p:spTree>
    <p:extLst>
      <p:ext uri="{BB962C8B-B14F-4D97-AF65-F5344CB8AC3E}">
        <p14:creationId xmlns:p14="http://schemas.microsoft.com/office/powerpoint/2010/main" val="12275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Roby est-il devenu un </a:t>
            </a:r>
            <a:r>
              <a:rPr lang="fr-FR" dirty="0" err="1" smtClean="0"/>
              <a:t>roboïde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ressemble à un humain.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ressenti la douleur.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ressenti le bonheur.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Cyrielle est-elle si triste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vrais parents sont morts dans un accident.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vrais parents l’ont abandonnée.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vrais parents travaillent sur Mars.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phrase a été programmée dans les circuits de Roby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Tu es au service des humains et tu dois leur obéir.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Tu ne dois pas parler aux humains.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Tu ne dois pas mentir aux humains.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Roby est-il jugé par un tribunal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frappé des garçons qui le maltraitaient.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volé des bijoux aux parents de Cyrielle.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répété à Cyrielle ce que lui faisaient les garçons.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est-il déclaré innocent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garçons ont avoué leurs mauvais traitements.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promet de ne jamais recommencer.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se met à pleurer entendant le poème de Cyrielle.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Roby ne pleure jamais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15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410441" y="237839"/>
            <a:ext cx="997755" cy="1498382"/>
          </a:xfrm>
        </p:spPr>
      </p:pic>
    </p:spTree>
    <p:extLst>
      <p:ext uri="{BB962C8B-B14F-4D97-AF65-F5344CB8AC3E}">
        <p14:creationId xmlns:p14="http://schemas.microsoft.com/office/powerpoint/2010/main" val="262552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Tina est-elle en colère après son frère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Malo fait exprès de la déranger quand elle travaille.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toujours punie à la place de son frère.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trouve que ses parents ne s’occupent que de son frère.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Qu’est-il arrivé à son frère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né avec un handicap.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eu un traumatisme crânien dans un accident.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atteint d’une grave maladie.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Tina voit-elle un psychothérapeute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 écrit une rédaction qui a inquiété son instituteur.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s’est battue avec une de ses camarades.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parle avec un personnage imaginaire.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En quoi le Dr. </a:t>
            </a:r>
            <a:r>
              <a:rPr lang="fr-FR" dirty="0" err="1" smtClean="0"/>
              <a:t>Schmürz</a:t>
            </a:r>
            <a:r>
              <a:rPr lang="fr-FR" dirty="0" smtClean="0"/>
              <a:t> est-il particulier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une machine à voyager dans le temps.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des pilules pour faire voyager Tina dans le temps.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fait voyager Tina dans le temps grâce à l’hypnose.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retient Tina de sa séance avec le Dr. </a:t>
            </a:r>
            <a:r>
              <a:rPr lang="fr-FR" dirty="0" err="1" smtClean="0"/>
              <a:t>Schmürz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doit travailler sérieusement pour devenir écrivain.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doit profiter de son frère et lui montrer qu’elle l’aime.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doit être plus gentille avec ses camarades de classe.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Une porte sur demain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Claire </a:t>
            </a:r>
            <a:r>
              <a:rPr lang="fr-FR" dirty="0" err="1" smtClean="0"/>
              <a:t>Gratias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2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12" b="104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23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93050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Roby est-il devenu un </a:t>
            </a:r>
            <a:r>
              <a:rPr lang="fr-FR" dirty="0" err="1" smtClean="0"/>
              <a:t>roboïde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ressemble à un humain.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a ressenti la douleur.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ressenti le bonheur.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Cyrielle est-elle si triste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vrais parents sont morts dans un accident.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Ses vrais parents l’ont abandonnée.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Ses vrais parents travaillent sur Mars.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Quelle phrase a été programmée dans les circuits de Roby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Tu es au service des humains et tu dois leur obéir.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Tu ne dois pas parler aux humains.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Tu ne dois pas mentir aux humains.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Roby est-il jugé par un tribunal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a frappé des garçons qui le maltraitaient.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volé des bijoux aux parents de Cyrielle.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répété à Cyrielle ce que lui faisaient les garçons.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est-il déclaré innocent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Les garçons ont avoué leurs mauvais traitements.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promet de ne jamais recommencer.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b="1" u="sng" dirty="0" smtClean="0"/>
              <a:t>Il se met à pleurer entendant le poème de Cyrielle.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Roby ne pleure jamais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Eric Simard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256709" y="1199381"/>
            <a:ext cx="501204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15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8168">
            <a:off x="410441" y="237839"/>
            <a:ext cx="997755" cy="1498382"/>
          </a:xfrm>
        </p:spPr>
      </p:pic>
    </p:spTree>
    <p:extLst>
      <p:ext uri="{BB962C8B-B14F-4D97-AF65-F5344CB8AC3E}">
        <p14:creationId xmlns:p14="http://schemas.microsoft.com/office/powerpoint/2010/main" val="13589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Tina est-elle en colère après son frère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Malo fait exprès de la déranger quand elle travaille.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est toujours punie à la place de son frère.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trouve que ses parents ne s’occupent que de son frère.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Qu’est-il arrivé à son frère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né avec un handicap.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a eu un traumatisme crânien dans un accident.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atteint d’une grave maladie.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Tina voit-elle un psychothérapeute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a écrit une rédaction qui a inquiété son instituteur.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s’est battue avec une de ses camarades.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parle avec un personnage imaginaire.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En quoi le Dr. </a:t>
            </a:r>
            <a:r>
              <a:rPr lang="fr-FR" dirty="0" err="1" smtClean="0"/>
              <a:t>Schmürz</a:t>
            </a:r>
            <a:r>
              <a:rPr lang="fr-FR" dirty="0" smtClean="0"/>
              <a:t> est-il particulier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une machine à voyager dans le temps.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des pilules pour faire voyager Tina dans le temps.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fait voyager Tina dans le temps grâce à l’hypnose.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 retient Tina de sa séance avec le Dr. </a:t>
            </a:r>
            <a:r>
              <a:rPr lang="fr-FR" dirty="0" err="1" smtClean="0"/>
              <a:t>Schmürz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doit travailler sérieusement pour devenir écrivain.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doit profiter de son frère et lui montrer qu’elle l’aime.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doit être plus gentille avec ses camarades de classe.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Une porte sur demain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Claire </a:t>
            </a:r>
            <a:r>
              <a:rPr lang="fr-FR" dirty="0" err="1" smtClean="0"/>
              <a:t>Gratias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2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12" b="104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9793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sont les </a:t>
            </a:r>
            <a:r>
              <a:rPr lang="fr-FR" dirty="0" err="1" smtClean="0"/>
              <a:t>Humutes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humains qui ont muté.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humains contaminés par un virus.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extraterrestres.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signe qui permet de reconnaitre un </a:t>
            </a:r>
            <a:r>
              <a:rPr lang="fr-FR" dirty="0" err="1" smtClean="0"/>
              <a:t>Humute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Leurs yeux brillent dans le noir.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ne peuvent pas cligner des yeux.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bosse pousse sur leur nuque.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Tommy est-il inquiet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pense que ses parents sont des 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a une bosse qui pousse sur sa nuque.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poursuivi par la police anti-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pouvoir développé par Tommy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voit une lumière bleue autour des 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peut déplacer les objets par la pensée.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peut prendre n’importe quelle apparence.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réagit sa mère en découvrant son secret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l’envoie chez son grand-père pour qu’il se cache.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 peur et appelle la police anti-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lui apprend que son père et elle sont des 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89945" y="185874"/>
            <a:ext cx="5328592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 la poursuite des </a:t>
            </a:r>
            <a:r>
              <a:rPr lang="fr-FR" dirty="0" err="1" smtClean="0"/>
              <a:t>Humutes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Carina </a:t>
            </a:r>
            <a:r>
              <a:rPr lang="fr-FR" dirty="0" err="1" smtClean="0"/>
              <a:t>Rozenfeld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3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b="121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07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Qui sont les </a:t>
            </a:r>
            <a:r>
              <a:rPr lang="fr-FR" dirty="0" err="1" smtClean="0"/>
              <a:t>Humutes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Des humains qui ont muté.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humains contaminés par un virus.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Des extraterrestres.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signe qui permet de reconnaitre un </a:t>
            </a:r>
            <a:r>
              <a:rPr lang="fr-FR" dirty="0" err="1" smtClean="0"/>
              <a:t>Humute</a:t>
            </a:r>
            <a:r>
              <a:rPr lang="fr-FR" dirty="0" smtClean="0"/>
              <a:t>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Leurs yeux brillent dans le noir.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Ils ne peuvent pas cligner des yeux.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Une bosse pousse sur leur nuque.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Tommy est-il inquiet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pense que ses parents sont des 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a une bosse qui pousse sur sa nuque.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est poursuivi par la police anti-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pouvoir développé par Tommy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Il voit une lumière bleue autour des </a:t>
            </a:r>
            <a:r>
              <a:rPr lang="fr-FR" u="sng" dirty="0" err="1" smtClean="0"/>
              <a:t>Humutes</a:t>
            </a:r>
            <a:r>
              <a:rPr lang="fr-FR" u="sng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peut déplacer les objets par la pensée.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peut prendre n’importe quelle apparence.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réagit sa mère en découvrant son secret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l’envoie chez son grand-père pour qu’il se cache.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a peur et appelle la police anti-</a:t>
            </a:r>
            <a:r>
              <a:rPr lang="fr-FR" dirty="0" err="1" smtClean="0"/>
              <a:t>Humutes</a:t>
            </a:r>
            <a:r>
              <a:rPr lang="fr-FR" dirty="0" smtClean="0"/>
              <a:t>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lui apprend que son père et elle sont des </a:t>
            </a:r>
            <a:r>
              <a:rPr lang="fr-FR" u="sng" dirty="0" err="1" smtClean="0"/>
              <a:t>Humutes</a:t>
            </a:r>
            <a:r>
              <a:rPr lang="fr-FR" u="sng" dirty="0" smtClean="0"/>
              <a:t>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889945" y="185874"/>
            <a:ext cx="5328592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A la poursuite des </a:t>
            </a:r>
            <a:r>
              <a:rPr lang="fr-FR" dirty="0" err="1" smtClean="0"/>
              <a:t>Humutes</a:t>
            </a:r>
            <a:endParaRPr lang="fr-FR" dirty="0" smtClean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Carina </a:t>
            </a:r>
            <a:r>
              <a:rPr lang="fr-FR" dirty="0" err="1" smtClean="0"/>
              <a:t>Rozenfeld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3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b="121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685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parents de </a:t>
            </a:r>
            <a:r>
              <a:rPr lang="fr-FR" dirty="0" err="1" smtClean="0"/>
              <a:t>Rana</a:t>
            </a:r>
            <a:r>
              <a:rPr lang="fr-FR" dirty="0" smtClean="0"/>
              <a:t> l’ont-ils appelée ainsi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d’une baleine qui a sauvé sa mère.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de la déesse des forêts nordiques.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Le jour de sa naissance une baleine bleue s’est échouée.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cadeau reçoit </a:t>
            </a:r>
            <a:r>
              <a:rPr lang="fr-FR" dirty="0" err="1" smtClean="0"/>
              <a:t>Rana</a:t>
            </a:r>
            <a:r>
              <a:rPr lang="fr-FR" dirty="0" smtClean="0"/>
              <a:t> pour son anniversaire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dauphin âgé de 18 mois.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baleine qu’ils doivent soigner.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nouvelle piscine.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but des recherches sur Typhon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Communiquer avec lui par télépathie.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Réussir à le faire parler.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Prouver que les nano-robots peuvent sauver des enfants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Qu’apprend </a:t>
            </a:r>
            <a:r>
              <a:rPr lang="fr-FR" dirty="0" err="1" smtClean="0"/>
              <a:t>Rana</a:t>
            </a:r>
            <a:r>
              <a:rPr lang="fr-FR" dirty="0" smtClean="0"/>
              <a:t> à Typhon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lui apprend à lire.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lui apprend à compter.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lui apprend à chanter.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libère-t-elle Typhon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Typhon est malheureux.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le Requin veut le tuer.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le Requin veut le mettre dans un aquarium.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Rana</a:t>
            </a:r>
            <a:r>
              <a:rPr lang="fr-FR" dirty="0" smtClean="0"/>
              <a:t> et le dauphin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Jeanne-A </a:t>
            </a:r>
            <a:r>
              <a:rPr lang="fr-FR" dirty="0" err="1" smtClean="0"/>
              <a:t>Debats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39" b="120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936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les parents de </a:t>
            </a:r>
            <a:r>
              <a:rPr lang="fr-FR" dirty="0" err="1" smtClean="0"/>
              <a:t>Rana</a:t>
            </a:r>
            <a:r>
              <a:rPr lang="fr-FR" dirty="0" smtClean="0"/>
              <a:t> l’ont-ils appelée ainsi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d’une baleine qui a sauvé sa mère.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de la déesse des forêts nordiques.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Le jour de sa naissance une baleine bleue s’est échouée.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cadeau reçoit </a:t>
            </a:r>
            <a:r>
              <a:rPr lang="fr-FR" dirty="0" err="1" smtClean="0"/>
              <a:t>Rana</a:t>
            </a:r>
            <a:r>
              <a:rPr lang="fr-FR" dirty="0" smtClean="0"/>
              <a:t> pour son anniversaire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Un dauphin âgé de 18 mois.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baleine qu’ils doivent soigner.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nouvelle piscine.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Quel est le but des recherches sur Typhon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Communiquer avec lui par télépathie.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Réussir à le faire parler.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Prouver que les nano-robots peuvent sauver des enfants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Qu’apprend </a:t>
            </a:r>
            <a:r>
              <a:rPr lang="fr-FR" dirty="0" err="1" smtClean="0"/>
              <a:t>Rana</a:t>
            </a:r>
            <a:r>
              <a:rPr lang="fr-FR" dirty="0" smtClean="0"/>
              <a:t> à Typhon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Elle lui apprend à lire.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lui apprend à compter.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Elle lui apprend à chanter.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libère-t-elle Typhon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Typhon est malheureux.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u="sng" dirty="0" smtClean="0"/>
              <a:t>Parce que le Requin veut le tuer.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que le Requin veut le mettre dans un aquarium.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82485" y="185874"/>
            <a:ext cx="5136051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err="1" smtClean="0"/>
              <a:t>Rana</a:t>
            </a:r>
            <a:r>
              <a:rPr lang="fr-FR" dirty="0" smtClean="0"/>
              <a:t> et le dauphin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Jeanne-A </a:t>
            </a:r>
            <a:r>
              <a:rPr lang="fr-FR" dirty="0" err="1" smtClean="0"/>
              <a:t>Debats</a:t>
            </a:r>
            <a:endParaRPr lang="fr-FR" dirty="0" smtClean="0"/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4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39" b="120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70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449782" y="2420290"/>
            <a:ext cx="6814026" cy="6724354"/>
          </a:xfrm>
        </p:spPr>
        <p:txBody>
          <a:bodyPr rtlCol="0">
            <a:normAutofit fontScale="85000" lnSpcReduction="20000"/>
          </a:bodyPr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Qu’est-ce que le programme « Sécurité enfant + »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caméra pour surveiller les enfants.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 robot « garde du corps » pour enfant.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Une sorte de roue de secours humaine.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Charly libère-t-il son clone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Pour lui faire faire ce que lui n’aime pas faire.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rêve d’avoir un frère.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Parce qu’il a de la peine en le voyant dans le caisson.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Comment s’appelle la 2</a:t>
            </a:r>
            <a:r>
              <a:rPr lang="fr-FR" baseline="30000" dirty="0" smtClean="0"/>
              <a:t>ème</a:t>
            </a:r>
            <a:r>
              <a:rPr lang="fr-FR" dirty="0" smtClean="0"/>
              <a:t> mission de Charly 2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Opération « Tant </a:t>
            </a:r>
            <a:r>
              <a:rPr lang="fr-FR" dirty="0" err="1" smtClean="0"/>
              <a:t>Ilda</a:t>
            </a:r>
            <a:r>
              <a:rPr lang="fr-FR" dirty="0" smtClean="0"/>
              <a:t> » 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Gazon Maudit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Contrôle d’histoire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Charly 2 saute-t-il sur Henri et Georges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Charly 1 lui dit de le faire pour se venger.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déteste les armes à feu.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Il les prend pour des terroristes.</a:t>
            </a:r>
          </a:p>
          <a:p>
            <a:pPr lvl="1" indent="0" defTabSz="1022299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dirty="0" smtClean="0"/>
          </a:p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Pourquoi Pa’ et Man’ nomment-ils le clone de Charly, Jason ?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sz="1400" dirty="0" smtClean="0"/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du héros de « La mémoire dans la peau ».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du 1</a:t>
            </a:r>
            <a:r>
              <a:rPr lang="fr-FR" baseline="30000" dirty="0" smtClean="0"/>
              <a:t>er</a:t>
            </a:r>
            <a:r>
              <a:rPr lang="fr-FR" dirty="0" smtClean="0"/>
              <a:t> frère de Charly.</a:t>
            </a:r>
          </a:p>
          <a:p>
            <a:pPr marL="1166694" lvl="1" indent="-336076" defTabSz="1022299" fontAlgn="auto">
              <a:spcAft>
                <a:spcPts val="0"/>
              </a:spcAft>
              <a:defRPr/>
            </a:pPr>
            <a:r>
              <a:rPr lang="fr-FR" dirty="0" smtClean="0"/>
              <a:t>C’est le nom du chanteur préféré de Charly.</a:t>
            </a:r>
          </a:p>
          <a:p>
            <a:pPr defTabSz="1022299" fontAlgn="auto">
              <a:spcAft>
                <a:spcPts val="0"/>
              </a:spcAft>
              <a:defRPr/>
            </a:pP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529904" y="185874"/>
            <a:ext cx="5688633" cy="822978"/>
          </a:xfrm>
        </p:spPr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Papa, maman, mon clone et moi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defTabSz="1022299" fontAlgn="auto">
              <a:spcAft>
                <a:spcPts val="0"/>
              </a:spcAft>
              <a:defRPr/>
            </a:pPr>
            <a:r>
              <a:rPr lang="fr-FR" dirty="0" smtClean="0"/>
              <a:t>Christophe Lambert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6328717" y="1170806"/>
            <a:ext cx="414338" cy="425450"/>
          </a:xfrm>
        </p:spPr>
        <p:txBody>
          <a:bodyPr rtlCol="0">
            <a:normAutofit fontScale="70000" lnSpcReduction="20000"/>
          </a:bodyPr>
          <a:lstStyle/>
          <a:p>
            <a:pPr marL="0" indent="0" defTabSz="1022299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5</a:t>
            </a:r>
          </a:p>
        </p:txBody>
      </p:sp>
      <p:pic>
        <p:nvPicPr>
          <p:cNvPr id="4" name="Espace réservé pour une image  3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0" b="116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188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4076</Words>
  <Application>Microsoft Office PowerPoint</Application>
  <PresentationFormat>Personnalisé</PresentationFormat>
  <Paragraphs>960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Les aigles de pluie</vt:lpstr>
      <vt:lpstr>Les aigles de pluie</vt:lpstr>
      <vt:lpstr>Une porte sur demain</vt:lpstr>
      <vt:lpstr>Une porte sur demain</vt:lpstr>
      <vt:lpstr>A la poursuite des Humutes</vt:lpstr>
      <vt:lpstr>A la poursuite des Humutes</vt:lpstr>
      <vt:lpstr>Rana et le dauphin</vt:lpstr>
      <vt:lpstr>Rana et le dauphin</vt:lpstr>
      <vt:lpstr>Papa, maman, mon clone et moi</vt:lpstr>
      <vt:lpstr>Papa, maman, mon clone et moi</vt:lpstr>
      <vt:lpstr>Opération « maurice »</vt:lpstr>
      <vt:lpstr>Opération « maurice »</vt:lpstr>
      <vt:lpstr>Toutes les vies de Benjamin</vt:lpstr>
      <vt:lpstr>Toutes les vies de Benjamin</vt:lpstr>
      <vt:lpstr>L’enfaon</vt:lpstr>
      <vt:lpstr>L’enfaon</vt:lpstr>
      <vt:lpstr>Vivre</vt:lpstr>
      <vt:lpstr>Vivre</vt:lpstr>
      <vt:lpstr>Libre</vt:lpstr>
      <vt:lpstr>Libre</vt:lpstr>
      <vt:lpstr>Moi, je la trouve belle</vt:lpstr>
      <vt:lpstr>Moi, je la trouve belle</vt:lpstr>
      <vt:lpstr>Le très grand vaisseau</vt:lpstr>
      <vt:lpstr>Le très grand vaisseau</vt:lpstr>
      <vt:lpstr>Robot mais pas trop</vt:lpstr>
      <vt:lpstr>Robot mais pas trop</vt:lpstr>
      <vt:lpstr>Mémoire en mi</vt:lpstr>
      <vt:lpstr>Mémoire en mi</vt:lpstr>
      <vt:lpstr>Roby ne pleure jamais</vt:lpstr>
      <vt:lpstr>Roby ne pleure jamais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82</cp:revision>
  <cp:lastPrinted>2012-05-29T19:06:41Z</cp:lastPrinted>
  <dcterms:created xsi:type="dcterms:W3CDTF">2012-05-28T13:43:20Z</dcterms:created>
  <dcterms:modified xsi:type="dcterms:W3CDTF">2017-02-07T16:23:25Z</dcterms:modified>
</cp:coreProperties>
</file>