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38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E3CB2F4-2163-4460-AD8B-A2979839A042}" type="datetimeFigureOut">
              <a:rPr lang="fr-FR" smtClean="0"/>
              <a:t>23/02/2017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CF23AFB-6EC7-4964-B61B-F5395F35E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447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E3CB2F4-2163-4460-AD8B-A2979839A042}" type="datetimeFigureOut">
              <a:rPr lang="fr-FR" smtClean="0"/>
              <a:t>23/02/2017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CF23AFB-6EC7-4964-B61B-F5395F35E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169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E3CB2F4-2163-4460-AD8B-A2979839A042}" type="datetimeFigureOut">
              <a:rPr lang="fr-FR" smtClean="0"/>
              <a:t>23/02/2017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CF23AFB-6EC7-4964-B61B-F5395F35E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91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E3CB2F4-2163-4460-AD8B-A2979839A042}" type="datetimeFigureOut">
              <a:rPr lang="fr-FR" smtClean="0"/>
              <a:t>23/02/2017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CF23AFB-6EC7-4964-B61B-F5395F35E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E3CB2F4-2163-4460-AD8B-A2979839A042}" type="datetimeFigureOut">
              <a:rPr lang="fr-FR" smtClean="0"/>
              <a:t>23/02/2017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CF23AFB-6EC7-4964-B61B-F5395F35E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51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E3CB2F4-2163-4460-AD8B-A2979839A042}" type="datetimeFigureOut">
              <a:rPr lang="fr-FR" smtClean="0"/>
              <a:t>23/02/2017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CF23AFB-6EC7-4964-B61B-F5395F35E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37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E3CB2F4-2163-4460-AD8B-A2979839A042}" type="datetimeFigureOut">
              <a:rPr lang="fr-FR" smtClean="0"/>
              <a:t>23/02/2017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CF23AFB-6EC7-4964-B61B-F5395F35E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93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E3CB2F4-2163-4460-AD8B-A2979839A042}" type="datetimeFigureOut">
              <a:rPr lang="fr-FR" smtClean="0"/>
              <a:t>23/02/2017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CF23AFB-6EC7-4964-B61B-F5395F35E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16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E3CB2F4-2163-4460-AD8B-A2979839A042}" type="datetimeFigureOut">
              <a:rPr lang="fr-FR" smtClean="0"/>
              <a:t>23/02/2017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CF23AFB-6EC7-4964-B61B-F5395F35E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933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E3CB2F4-2163-4460-AD8B-A2979839A042}" type="datetimeFigureOut">
              <a:rPr lang="fr-FR" smtClean="0"/>
              <a:t>23/02/2017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CF23AFB-6EC7-4964-B61B-F5395F35E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468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E3CB2F4-2163-4460-AD8B-A2979839A042}" type="datetimeFigureOut">
              <a:rPr lang="fr-FR" smtClean="0"/>
              <a:t>23/02/2017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CF23AFB-6EC7-4964-B61B-F5395F35E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https://www.mysticlolly.fr/wp-content/uploads/2016/11/ast%C3%A9risque.png"/>
          <p:cNvSpPr>
            <a:spLocks noChangeAspect="1" noChangeArrowheads="1"/>
          </p:cNvSpPr>
          <p:nvPr userDrawn="1"/>
        </p:nvSpPr>
        <p:spPr bwMode="auto">
          <a:xfrm>
            <a:off x="63500" y="-13652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ZoneTexte 7"/>
          <p:cNvSpPr txBox="1"/>
          <p:nvPr userDrawn="1"/>
        </p:nvSpPr>
        <p:spPr>
          <a:xfrm rot="16200000">
            <a:off x="-768068" y="5979227"/>
            <a:ext cx="1656184" cy="230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bg1">
                    <a:lumMod val="50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3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iagonal 3"/>
          <p:cNvSpPr/>
          <p:nvPr/>
        </p:nvSpPr>
        <p:spPr>
          <a:xfrm>
            <a:off x="116632" y="63216"/>
            <a:ext cx="9494232" cy="720080"/>
          </a:xfrm>
          <a:prstGeom prst="round2DiagRect">
            <a:avLst/>
          </a:prstGeom>
          <a:solidFill>
            <a:schemeClr val="bg2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928664" y="161646"/>
            <a:ext cx="5016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Programmations autour du roman policier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7257256" y="462082"/>
            <a:ext cx="2026674" cy="50405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FF0000"/>
                </a:solidFill>
                <a:latin typeface="Cooper Black" pitchFamily="18" charset="0"/>
              </a:rPr>
              <a:t>Programmation</a:t>
            </a:r>
          </a:p>
          <a:p>
            <a:pPr algn="ctr"/>
            <a:r>
              <a:rPr lang="fr-FR" sz="1400" dirty="0">
                <a:solidFill>
                  <a:srgbClr val="FF0000"/>
                </a:solidFill>
                <a:latin typeface="Cooper Black" pitchFamily="18" charset="0"/>
              </a:rPr>
              <a:t>3</a:t>
            </a:r>
            <a:r>
              <a:rPr lang="fr-FR" sz="1400" baseline="30000" dirty="0" smtClean="0">
                <a:solidFill>
                  <a:srgbClr val="FF0000"/>
                </a:solidFill>
                <a:latin typeface="Cooper Black" pitchFamily="18" charset="0"/>
              </a:rPr>
              <a:t>ème</a:t>
            </a:r>
            <a:r>
              <a:rPr lang="fr-FR" sz="1400" dirty="0" smtClean="0">
                <a:solidFill>
                  <a:srgbClr val="FF0000"/>
                </a:solidFill>
                <a:latin typeface="Cooper Black" pitchFamily="18" charset="0"/>
              </a:rPr>
              <a:t> période</a:t>
            </a:r>
            <a:endParaRPr lang="fr-FR" sz="1400" dirty="0" smtClean="0">
              <a:solidFill>
                <a:schemeClr val="tx1"/>
              </a:solidFill>
              <a:latin typeface="Cooper Black" pitchFamily="18" charset="0"/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5290384" y="3651949"/>
            <a:ext cx="4320480" cy="1433235"/>
            <a:chOff x="416496" y="1484784"/>
            <a:chExt cx="4320480" cy="1433235"/>
          </a:xfrm>
        </p:grpSpPr>
        <p:sp>
          <p:nvSpPr>
            <p:cNvPr id="7" name="Carré corné 6"/>
            <p:cNvSpPr/>
            <p:nvPr/>
          </p:nvSpPr>
          <p:spPr>
            <a:xfrm>
              <a:off x="416496" y="1484784"/>
              <a:ext cx="4320480" cy="1433235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416496" y="1484784"/>
              <a:ext cx="43204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600" dirty="0" smtClean="0">
                  <a:latin typeface="Cooper Black" pitchFamily="18" charset="0"/>
                </a:rPr>
                <a:t>Pratiques artistiques et histoire de l’art</a:t>
              </a:r>
            </a:p>
            <a:p>
              <a:pPr algn="just"/>
              <a:endParaRPr lang="fr-FR" sz="1400" dirty="0"/>
            </a:p>
            <a:p>
              <a:pPr marL="285750" indent="-285750" algn="just">
                <a:buFont typeface="Wingdings" pitchFamily="2" charset="2"/>
                <a:buChar char="q"/>
              </a:pPr>
              <a:r>
                <a:rPr lang="fr-FR" sz="1400" dirty="0" smtClean="0"/>
                <a:t>Travail autour du portrait au travers de l’étude de différents artistes : Andy Warhol, Bernard Buffet, Jean Du Buffet, Arcimboldo, Benjamin Blache.</a:t>
              </a:r>
              <a:endParaRPr lang="fr-FR" sz="1400" dirty="0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5290384" y="1203677"/>
            <a:ext cx="4320480" cy="2274244"/>
            <a:chOff x="5385048" y="1502805"/>
            <a:chExt cx="4320480" cy="2274244"/>
          </a:xfrm>
        </p:grpSpPr>
        <p:sp>
          <p:nvSpPr>
            <p:cNvPr id="9" name="Carré corné 8"/>
            <p:cNvSpPr/>
            <p:nvPr/>
          </p:nvSpPr>
          <p:spPr>
            <a:xfrm>
              <a:off x="5385048" y="1519881"/>
              <a:ext cx="4320480" cy="2257168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5489619" y="1502805"/>
              <a:ext cx="4215909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600" dirty="0" smtClean="0">
                  <a:latin typeface="Cooper Black" pitchFamily="18" charset="0"/>
                </a:rPr>
                <a:t>Littérature/Lecture</a:t>
              </a:r>
            </a:p>
            <a:p>
              <a:pPr algn="just"/>
              <a:endParaRPr lang="fr-FR" dirty="0"/>
            </a:p>
            <a:p>
              <a:pPr marL="285750" indent="-285750" algn="just">
                <a:buFont typeface="Wingdings" pitchFamily="2" charset="2"/>
                <a:buChar char="q"/>
              </a:pPr>
              <a:r>
                <a:rPr lang="fr-FR" sz="1400" dirty="0" smtClean="0"/>
                <a:t>Découverte de l’auteur Yvan </a:t>
              </a:r>
              <a:r>
                <a:rPr lang="fr-FR" sz="1400" dirty="0" err="1" smtClean="0"/>
                <a:t>Pommaux</a:t>
              </a:r>
              <a:r>
                <a:rPr lang="fr-FR" sz="1400" dirty="0" smtClean="0"/>
                <a:t>, grâce à un réseau de lecture : « John Chatterton, détective », « Lilas », « Le grand sommeil ».</a:t>
              </a:r>
            </a:p>
            <a:p>
              <a:pPr marL="285750" indent="-285750" algn="just">
                <a:buFont typeface="Wingdings" pitchFamily="2" charset="2"/>
                <a:buChar char="q"/>
              </a:pPr>
              <a:endParaRPr lang="fr-FR" sz="1400" dirty="0" smtClean="0"/>
            </a:p>
            <a:p>
              <a:pPr marL="285750" indent="-285750" algn="just">
                <a:buFont typeface="Wingdings" pitchFamily="2" charset="2"/>
                <a:buChar char="q"/>
              </a:pPr>
              <a:r>
                <a:rPr lang="fr-FR" sz="1400" dirty="0" smtClean="0"/>
                <a:t>Lecture suivie : « Le crime de </a:t>
              </a:r>
              <a:r>
                <a:rPr lang="fr-FR" sz="1400" smtClean="0"/>
                <a:t>Cornin Bouchon</a:t>
              </a:r>
              <a:r>
                <a:rPr lang="fr-FR" sz="1400" dirty="0" smtClean="0"/>
                <a:t> »</a:t>
              </a:r>
              <a:endParaRPr lang="fr-FR" sz="1400" dirty="0"/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5278611" y="5447728"/>
            <a:ext cx="4332253" cy="1192815"/>
            <a:chOff x="404724" y="1484784"/>
            <a:chExt cx="4332253" cy="1192815"/>
          </a:xfrm>
        </p:grpSpPr>
        <p:sp>
          <p:nvSpPr>
            <p:cNvPr id="14" name="Carré corné 13"/>
            <p:cNvSpPr/>
            <p:nvPr/>
          </p:nvSpPr>
          <p:spPr>
            <a:xfrm>
              <a:off x="416497" y="1484784"/>
              <a:ext cx="4320480" cy="1192815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404724" y="1515121"/>
              <a:ext cx="43204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600" dirty="0" smtClean="0">
                  <a:latin typeface="Cooper Black" pitchFamily="18" charset="0"/>
                </a:rPr>
                <a:t>Production d’écrit</a:t>
              </a:r>
            </a:p>
            <a:p>
              <a:pPr algn="just"/>
              <a:endParaRPr lang="fr-FR" dirty="0"/>
            </a:p>
            <a:p>
              <a:pPr marL="285750" indent="-285750" algn="just">
                <a:buFont typeface="Wingdings" pitchFamily="2" charset="2"/>
                <a:buChar char="q"/>
              </a:pPr>
              <a:r>
                <a:rPr lang="fr-FR" sz="1400" dirty="0" smtClean="0"/>
                <a:t>Réalisation du jeu « Portraits de monstres »</a:t>
              </a:r>
              <a:endParaRPr lang="fr-FR" sz="1400" dirty="0"/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116632" y="1220753"/>
            <a:ext cx="4332253" cy="1656184"/>
            <a:chOff x="404724" y="1484784"/>
            <a:chExt cx="4332253" cy="1656184"/>
          </a:xfrm>
        </p:grpSpPr>
        <p:sp>
          <p:nvSpPr>
            <p:cNvPr id="17" name="Carré corné 16"/>
            <p:cNvSpPr/>
            <p:nvPr/>
          </p:nvSpPr>
          <p:spPr>
            <a:xfrm>
              <a:off x="416497" y="1484784"/>
              <a:ext cx="4320480" cy="1656184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404724" y="1515121"/>
              <a:ext cx="4320480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600" dirty="0" smtClean="0">
                  <a:latin typeface="Cooper Black" pitchFamily="18" charset="0"/>
                </a:rPr>
                <a:t>Vocabulaire</a:t>
              </a:r>
            </a:p>
            <a:p>
              <a:pPr algn="just"/>
              <a:endParaRPr lang="fr-FR" sz="1100" dirty="0"/>
            </a:p>
            <a:p>
              <a:pPr marL="285750" indent="-285750" algn="just">
                <a:buFont typeface="Wingdings" pitchFamily="2" charset="2"/>
                <a:buChar char="q"/>
              </a:pPr>
              <a:r>
                <a:rPr lang="fr-FR" sz="1400" dirty="0" smtClean="0"/>
                <a:t>Connaitre le sens et l’orthographe des mots suivants : tueur, crime, vol, enquête, inspecteur, indice, assassin, voleur, preuve, interroger, suspect, témoin, policier, portrait-robot, police, victime, innocent, commissariat, cadavre, délit, coupable.</a:t>
              </a:r>
              <a:endParaRPr lang="fr-FR" sz="1400" dirty="0"/>
            </a:p>
          </p:txBody>
        </p:sp>
      </p:grpSp>
      <p:pic>
        <p:nvPicPr>
          <p:cNvPr id="1030" name="Picture 6" descr="http://rlv.zcache.fr/inspecteur_regardant_par_une_loupe_carte_postale-p239242265503471930baanr_40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1" r="11161"/>
          <a:stretch/>
        </p:blipFill>
        <p:spPr bwMode="auto">
          <a:xfrm>
            <a:off x="1418946" y="3039913"/>
            <a:ext cx="1715852" cy="220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665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114</Words>
  <Application>Microsoft Office PowerPoint</Application>
  <PresentationFormat>Format A4 (210 x 297 mm)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8</cp:revision>
  <dcterms:created xsi:type="dcterms:W3CDTF">2013-01-04T16:46:03Z</dcterms:created>
  <dcterms:modified xsi:type="dcterms:W3CDTF">2017-02-23T18:15:31Z</dcterms:modified>
</cp:coreProperties>
</file>