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7" r:id="rId5"/>
    <p:sldId id="268" r:id="rId6"/>
    <p:sldId id="269" r:id="rId7"/>
    <p:sldId id="270" r:id="rId8"/>
    <p:sldId id="273" r:id="rId9"/>
    <p:sldId id="274" r:id="rId10"/>
  </p:sldIdLst>
  <p:sldSz cx="6858000" cy="9906000" type="A4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-2304" y="1944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8CE88-9D50-4577-802E-EC1C1C9602E1}" type="datetimeFigureOut">
              <a:rPr lang="fr-FR" smtClean="0"/>
              <a:t>09/02/2017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84F9A-7137-4135-BA9C-C426CAAF1C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315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8CE88-9D50-4577-802E-EC1C1C9602E1}" type="datetimeFigureOut">
              <a:rPr lang="fr-FR" smtClean="0"/>
              <a:t>09/02/2017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84F9A-7137-4135-BA9C-C426CAAF1C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0411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57175" y="573264"/>
            <a:ext cx="3357563" cy="1220822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8CE88-9D50-4577-802E-EC1C1C9602E1}" type="datetimeFigureOut">
              <a:rPr lang="fr-FR" smtClean="0"/>
              <a:t>09/02/2017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84F9A-7137-4135-BA9C-C426CAAF1C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259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8CE88-9D50-4577-802E-EC1C1C9602E1}" type="datetimeFigureOut">
              <a:rPr lang="fr-FR" smtClean="0"/>
              <a:t>09/02/2017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84F9A-7137-4135-BA9C-C426CAAF1C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2528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8CE88-9D50-4577-802E-EC1C1C9602E1}" type="datetimeFigureOut">
              <a:rPr lang="fr-FR" smtClean="0"/>
              <a:t>09/02/2017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84F9A-7137-4135-BA9C-C426CAAF1C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1419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7175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628900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8CE88-9D50-4577-802E-EC1C1C9602E1}" type="datetimeFigureOut">
              <a:rPr lang="fr-FR" smtClean="0"/>
              <a:t>09/02/2017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84F9A-7137-4135-BA9C-C426CAAF1C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5914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8CE88-9D50-4577-802E-EC1C1C9602E1}" type="datetimeFigureOut">
              <a:rPr lang="fr-FR" smtClean="0"/>
              <a:t>09/02/2017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84F9A-7137-4135-BA9C-C426CAAF1C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9232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8CE88-9D50-4577-802E-EC1C1C9602E1}" type="datetimeFigureOut">
              <a:rPr lang="fr-FR" smtClean="0"/>
              <a:t>09/02/2017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84F9A-7137-4135-BA9C-C426CAAF1C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1512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 userDrawn="1"/>
        </p:nvSpPr>
        <p:spPr>
          <a:xfrm>
            <a:off x="5062034" y="9694504"/>
            <a:ext cx="20162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>
                <a:solidFill>
                  <a:schemeClr val="bg1"/>
                </a:solidFill>
              </a:rPr>
              <a:t>http://www.mysticlolly-leblog.fr	</a:t>
            </a:r>
            <a:endParaRPr lang="fr-FR" sz="1000" dirty="0">
              <a:solidFill>
                <a:schemeClr val="bg1"/>
              </a:solidFill>
            </a:endParaRPr>
          </a:p>
        </p:txBody>
      </p:sp>
      <p:sp>
        <p:nvSpPr>
          <p:cNvPr id="3" name="ZoneTexte 2"/>
          <p:cNvSpPr txBox="1"/>
          <p:nvPr userDrawn="1"/>
        </p:nvSpPr>
        <p:spPr>
          <a:xfrm rot="16200000">
            <a:off x="6013884" y="9113552"/>
            <a:ext cx="151216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900" dirty="0" smtClean="0">
                <a:solidFill>
                  <a:schemeClr val="bg1">
                    <a:lumMod val="50000"/>
                  </a:schemeClr>
                </a:solidFill>
              </a:rPr>
              <a:t>http://www.mysticlolly.fr</a:t>
            </a:r>
            <a:endParaRPr lang="fr-FR" sz="9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685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8CE88-9D50-4577-802E-EC1C1C9602E1}" type="datetimeFigureOut">
              <a:rPr lang="fr-FR" smtClean="0"/>
              <a:t>09/02/2017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84F9A-7137-4135-BA9C-C426CAAF1C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5500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8CE88-9D50-4577-802E-EC1C1C9602E1}" type="datetimeFigureOut">
              <a:rPr lang="fr-FR" smtClean="0"/>
              <a:t>09/02/2017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84F9A-7137-4135-BA9C-C426CAAF1C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1676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8CE88-9D50-4577-802E-EC1C1C9602E1}" type="datetimeFigureOut">
              <a:rPr lang="fr-FR" smtClean="0"/>
              <a:t>09/02/2017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84F9A-7137-4135-BA9C-C426CAAF1C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2736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marelle.org/cdi/3-animaux/digestion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94" y="2656006"/>
            <a:ext cx="2455592" cy="2664294"/>
          </a:xfrm>
          <a:prstGeom prst="rect">
            <a:avLst/>
          </a:prstGeom>
        </p:spPr>
      </p:pic>
      <p:sp>
        <p:nvSpPr>
          <p:cNvPr id="5" name="Rectangle 3"/>
          <p:cNvSpPr/>
          <p:nvPr/>
        </p:nvSpPr>
        <p:spPr>
          <a:xfrm>
            <a:off x="0" y="0"/>
            <a:ext cx="6858000" cy="1280592"/>
          </a:xfrm>
          <a:custGeom>
            <a:avLst/>
            <a:gdLst>
              <a:gd name="connsiteX0" fmla="*/ 0 w 6858000"/>
              <a:gd name="connsiteY0" fmla="*/ 0 h 1064568"/>
              <a:gd name="connsiteX1" fmla="*/ 6858000 w 6858000"/>
              <a:gd name="connsiteY1" fmla="*/ 0 h 1064568"/>
              <a:gd name="connsiteX2" fmla="*/ 6858000 w 6858000"/>
              <a:gd name="connsiteY2" fmla="*/ 1064568 h 1064568"/>
              <a:gd name="connsiteX3" fmla="*/ 0 w 6858000"/>
              <a:gd name="connsiteY3" fmla="*/ 1064568 h 1064568"/>
              <a:gd name="connsiteX4" fmla="*/ 0 w 6858000"/>
              <a:gd name="connsiteY4" fmla="*/ 0 h 1064568"/>
              <a:gd name="connsiteX0" fmla="*/ 0 w 6858000"/>
              <a:gd name="connsiteY0" fmla="*/ 0 h 1361748"/>
              <a:gd name="connsiteX1" fmla="*/ 6858000 w 6858000"/>
              <a:gd name="connsiteY1" fmla="*/ 0 h 1361748"/>
              <a:gd name="connsiteX2" fmla="*/ 6858000 w 6858000"/>
              <a:gd name="connsiteY2" fmla="*/ 1064568 h 1361748"/>
              <a:gd name="connsiteX3" fmla="*/ 0 w 6858000"/>
              <a:gd name="connsiteY3" fmla="*/ 1361748 h 1361748"/>
              <a:gd name="connsiteX4" fmla="*/ 0 w 6858000"/>
              <a:gd name="connsiteY4" fmla="*/ 0 h 1361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8000" h="1361748">
                <a:moveTo>
                  <a:pt x="0" y="0"/>
                </a:moveTo>
                <a:lnTo>
                  <a:pt x="6858000" y="0"/>
                </a:lnTo>
                <a:lnTo>
                  <a:pt x="6858000" y="1064568"/>
                </a:lnTo>
                <a:lnTo>
                  <a:pt x="0" y="136174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135700" y="110131"/>
            <a:ext cx="1061051" cy="1046883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 rot="20976963">
            <a:off x="97925" y="162377"/>
            <a:ext cx="11562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8 Days Later" pitchFamily="34" charset="0"/>
              </a:rPr>
              <a:t>Cycle 3</a:t>
            </a:r>
            <a:endParaRPr lang="fr-FR" sz="28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28 Days Later" pitchFamily="34" charset="0"/>
            </a:endParaRPr>
          </a:p>
        </p:txBody>
      </p:sp>
      <p:sp>
        <p:nvSpPr>
          <p:cNvPr id="8" name="Espace réservé du texte 13"/>
          <p:cNvSpPr txBox="1">
            <a:spLocks/>
          </p:cNvSpPr>
          <p:nvPr/>
        </p:nvSpPr>
        <p:spPr>
          <a:xfrm>
            <a:off x="1207560" y="-99417"/>
            <a:ext cx="5650440" cy="61081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fr-FR"/>
            </a:defPPr>
            <a:lvl1pPr marL="0" indent="0" algn="l" defTabSz="914400" rtl="0" eaLnBrk="1" latinLnBrk="0" hangingPunct="1">
              <a:buNone/>
              <a:defRPr sz="12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3600" dirty="0" smtClean="0"/>
              <a:t>Plan de travail</a:t>
            </a:r>
          </a:p>
          <a:p>
            <a:pPr algn="ctr"/>
            <a:r>
              <a:rPr lang="fr-FR" sz="3600" dirty="0" smtClean="0"/>
              <a:t>Sciences</a:t>
            </a:r>
            <a:endParaRPr lang="fr-FR" sz="3600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332656" y="8697416"/>
            <a:ext cx="2880320" cy="100811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>
                <a:lumMod val="65000"/>
                <a:lumOff val="35000"/>
              </a:schemeClr>
            </a:solidFill>
            <a:prstDash val="sys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332656" y="8769424"/>
            <a:ext cx="2880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Amandine" pitchFamily="2" charset="0"/>
              </a:rPr>
              <a:t>Nom du scientifique </a:t>
            </a:r>
            <a:r>
              <a:rPr lang="fr-FR" sz="1200" dirty="0" smtClean="0">
                <a:latin typeface="Amandine" pitchFamily="2" charset="0"/>
              </a:rPr>
              <a:t>:</a:t>
            </a:r>
          </a:p>
          <a:p>
            <a:r>
              <a:rPr lang="fr-FR" sz="2400" dirty="0" smtClean="0">
                <a:latin typeface="Amandine" pitchFamily="2" charset="0"/>
              </a:rPr>
              <a:t>______________</a:t>
            </a:r>
            <a:endParaRPr lang="fr-FR" sz="2400" dirty="0">
              <a:latin typeface="Amandine" pitchFamily="2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35700" y="2072680"/>
            <a:ext cx="66056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a's Scribblings ~" pitchFamily="2" charset="0"/>
              </a:rPr>
              <a:t>Pars avec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a's Scribblings ~" pitchFamily="2" charset="0"/>
              </a:rPr>
              <a:t>Mystik’s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a's Scribblings ~" pitchFamily="2" charset="0"/>
              </a:rPr>
              <a:t> le scientifique à la découverte de la digestion !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a's Scribblings ~" pitchFamily="2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928" y="3584848"/>
            <a:ext cx="3717032" cy="464629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1618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à coins arrondis 2"/>
          <p:cNvSpPr/>
          <p:nvPr/>
        </p:nvSpPr>
        <p:spPr>
          <a:xfrm>
            <a:off x="3881239" y="632520"/>
            <a:ext cx="2664296" cy="172819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880" y="115566"/>
            <a:ext cx="1844822" cy="145977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4" name="ZoneTexte 3"/>
          <p:cNvSpPr txBox="1"/>
          <p:nvPr/>
        </p:nvSpPr>
        <p:spPr>
          <a:xfrm>
            <a:off x="3881239" y="632520"/>
            <a:ext cx="26642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u="sng" dirty="0" smtClean="0">
                <a:latin typeface="Amandine" pitchFamily="2" charset="0"/>
              </a:rPr>
              <a:t>Objectif</a:t>
            </a:r>
            <a:r>
              <a:rPr lang="fr-FR" dirty="0" smtClean="0">
                <a:latin typeface="Amandine" pitchFamily="2" charset="0"/>
              </a:rPr>
              <a:t> : </a:t>
            </a:r>
          </a:p>
          <a:p>
            <a:pPr algn="just"/>
            <a:r>
              <a:rPr lang="fr-FR" dirty="0">
                <a:latin typeface="Amandine" pitchFamily="2" charset="0"/>
              </a:rPr>
              <a:t>Découvrir le trajet des aliments dans le tube digestif et les différentes transformations subies par les aliments.</a:t>
            </a:r>
          </a:p>
        </p:txBody>
      </p:sp>
      <p:sp>
        <p:nvSpPr>
          <p:cNvPr id="5" name="Bulle ronde 4"/>
          <p:cNvSpPr/>
          <p:nvPr/>
        </p:nvSpPr>
        <p:spPr>
          <a:xfrm>
            <a:off x="116632" y="115566"/>
            <a:ext cx="1728192" cy="1237034"/>
          </a:xfrm>
          <a:prstGeom prst="wedgeEllipseCallout">
            <a:avLst>
              <a:gd name="adj1" fmla="val 77272"/>
              <a:gd name="adj2" fmla="val 5251"/>
            </a:avLst>
          </a:pr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188640" y="204664"/>
            <a:ext cx="158417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00" dirty="0" smtClean="0">
                <a:latin typeface="Cursive standard" pitchFamily="2" charset="0"/>
              </a:rPr>
              <a:t>Bonjour petit </a:t>
            </a:r>
          </a:p>
          <a:p>
            <a:pPr algn="ctr"/>
            <a:r>
              <a:rPr lang="fr-FR" sz="1300" dirty="0" smtClean="0">
                <a:latin typeface="Cursive standard" pitchFamily="2" charset="0"/>
              </a:rPr>
              <a:t>scientifique ! Partons à la découverte de notre digestion !</a:t>
            </a:r>
            <a:endParaRPr lang="fr-FR" sz="1300" dirty="0">
              <a:latin typeface="Cursive standard" pitchFamily="2" charset="0"/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88479" y="1931313"/>
            <a:ext cx="360040" cy="461665"/>
            <a:chOff x="116632" y="1352600"/>
            <a:chExt cx="360040" cy="461665"/>
          </a:xfrm>
        </p:grpSpPr>
        <p:sp>
          <p:nvSpPr>
            <p:cNvPr id="8" name="Ellipse 7"/>
            <p:cNvSpPr/>
            <p:nvPr/>
          </p:nvSpPr>
          <p:spPr>
            <a:xfrm>
              <a:off x="116632" y="1424608"/>
              <a:ext cx="360040" cy="36004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116632" y="1352600"/>
              <a:ext cx="3600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dirty="0" smtClean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erlin Sans FB Demi" pitchFamily="34" charset="0"/>
                </a:rPr>
                <a:t>1</a:t>
              </a:r>
              <a:endParaRPr lang="fr-FR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endParaRPr>
            </a:p>
          </p:txBody>
        </p:sp>
      </p:grpSp>
      <p:sp>
        <p:nvSpPr>
          <p:cNvPr id="10" name="ZoneTexte 9"/>
          <p:cNvSpPr txBox="1"/>
          <p:nvPr/>
        </p:nvSpPr>
        <p:spPr>
          <a:xfrm>
            <a:off x="448519" y="2086362"/>
            <a:ext cx="61206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Introduction interactive</a:t>
            </a:r>
            <a:endParaRPr lang="fr-FR" sz="1200" b="1" dirty="0">
              <a:latin typeface="Andika" pitchFamily="2" charset="0"/>
              <a:ea typeface="Andika" pitchFamily="2" charset="0"/>
              <a:cs typeface="Andika" pitchFamily="2" charset="0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88478" y="2515761"/>
            <a:ext cx="6611961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a. 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Découvre le livre animé qui raconte la digestion sous forme d’une petite histoire. Pour cela, rends-toi à l’adresse suivante sur ton navigateur internet :</a:t>
            </a:r>
          </a:p>
          <a:p>
            <a:endParaRPr lang="fr-FR" sz="1200" dirty="0" smtClean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pPr algn="ctr"/>
            <a:r>
              <a:rPr lang="fr-F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ndika" pitchFamily="2" charset="0"/>
                <a:ea typeface="Andika" pitchFamily="2" charset="0"/>
                <a:cs typeface="Andika" pitchFamily="2" charset="0"/>
                <a:hlinkClick r:id="rId3"/>
              </a:rPr>
              <a:t>http://marelle.org/cdi/3-animaux/digestion</a:t>
            </a:r>
            <a:endParaRPr lang="fr-FR" sz="1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pPr algn="ctr"/>
            <a:endParaRPr lang="fr-FR" sz="1200" b="1" dirty="0">
              <a:solidFill>
                <a:schemeClr val="tx1">
                  <a:lumMod val="65000"/>
                  <a:lumOff val="35000"/>
                </a:schemeClr>
              </a:solidFill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r>
              <a:rPr lang="fr-F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ndika" pitchFamily="2" charset="0"/>
                <a:ea typeface="Andika" pitchFamily="2" charset="0"/>
                <a:cs typeface="Andika" pitchFamily="2" charset="0"/>
              </a:rPr>
              <a:t>b. 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A présent, complète la légende du système digestif.</a:t>
            </a:r>
          </a:p>
          <a:p>
            <a:endParaRPr lang="fr-FR" sz="1200" b="1" dirty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endParaRPr lang="fr-FR" sz="1200" b="1" dirty="0" smtClean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endParaRPr lang="fr-FR" sz="1200" b="1" dirty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endParaRPr lang="fr-FR" sz="1200" b="1" dirty="0" smtClean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endParaRPr lang="fr-FR" sz="1200" b="1" dirty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endParaRPr lang="fr-FR" sz="1200" b="1" dirty="0" smtClean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endParaRPr lang="fr-FR" sz="1200" b="1" dirty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endParaRPr lang="fr-FR" sz="1200" b="1" dirty="0" smtClean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endParaRPr lang="fr-FR" sz="1200" b="1" dirty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endParaRPr lang="fr-FR" sz="1200" b="1" dirty="0" smtClean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endParaRPr lang="fr-FR" sz="1200" b="1" dirty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endParaRPr lang="fr-FR" sz="1200" b="1" dirty="0" smtClean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endParaRPr lang="fr-FR" sz="1200" b="1" dirty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endParaRPr lang="fr-FR" sz="1200" b="1" dirty="0" smtClean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endParaRPr lang="fr-FR" sz="1200" b="1" dirty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endParaRPr lang="fr-FR" sz="1200" b="1" dirty="0" smtClean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endParaRPr lang="fr-FR" sz="1200" b="1" dirty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endParaRPr lang="fr-FR" sz="1200" b="1" dirty="0" smtClean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endParaRPr lang="fr-FR" sz="1200" b="1" dirty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endParaRPr lang="fr-FR" sz="1200" b="1" dirty="0" smtClean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endParaRPr lang="fr-FR" sz="1200" b="1" dirty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endParaRPr lang="fr-FR" sz="1200" b="1" dirty="0" smtClean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	</a:t>
            </a:r>
          </a:p>
          <a:p>
            <a:r>
              <a:rPr lang="fr-FR" sz="1200" b="1" dirty="0">
                <a:latin typeface="Andika" pitchFamily="2" charset="0"/>
                <a:ea typeface="Andika" pitchFamily="2" charset="0"/>
                <a:cs typeface="Andika" pitchFamily="2" charset="0"/>
              </a:rPr>
              <a:t>	</a:t>
            </a: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Titre du schéma :</a:t>
            </a:r>
          </a:p>
          <a:p>
            <a:endParaRPr lang="fr-FR" sz="1200" b="1" dirty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endParaRPr lang="fr-FR" sz="1200" b="1" dirty="0" smtClean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endParaRPr lang="fr-FR" sz="1200" b="1" dirty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c. 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Indique par des flèches le trajet des aliments dans le corps.</a:t>
            </a:r>
          </a:p>
          <a:p>
            <a:endParaRPr lang="fr-FR" sz="1200" dirty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endParaRPr lang="fr-FR" sz="1200" b="1" dirty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d. 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A quoi sert l’appareil digestif ?</a:t>
            </a:r>
          </a:p>
          <a:p>
            <a:endParaRPr lang="fr-FR" sz="1200" b="1" dirty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___________________________________________________________________</a:t>
            </a:r>
            <a:endParaRPr lang="fr-FR" sz="1200" b="1" dirty="0">
              <a:latin typeface="Andika" pitchFamily="2" charset="0"/>
              <a:ea typeface="Andika" pitchFamily="2" charset="0"/>
              <a:cs typeface="Andika" pitchFamily="2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034" y="3944888"/>
            <a:ext cx="1932062" cy="3377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Connecteur droit avec flèche 13"/>
          <p:cNvCxnSpPr/>
          <p:nvPr/>
        </p:nvCxnSpPr>
        <p:spPr>
          <a:xfrm>
            <a:off x="1988840" y="4736976"/>
            <a:ext cx="86409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 flipH="1">
            <a:off x="3212976" y="4618422"/>
            <a:ext cx="136815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 flipH="1">
            <a:off x="3609020" y="6033120"/>
            <a:ext cx="136815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/>
          <p:nvPr/>
        </p:nvCxnSpPr>
        <p:spPr>
          <a:xfrm flipH="1">
            <a:off x="3403972" y="6537176"/>
            <a:ext cx="136815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/>
          <p:nvPr/>
        </p:nvCxnSpPr>
        <p:spPr>
          <a:xfrm>
            <a:off x="1731814" y="6681192"/>
            <a:ext cx="122413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/>
          <p:cNvCxnSpPr/>
          <p:nvPr/>
        </p:nvCxnSpPr>
        <p:spPr>
          <a:xfrm>
            <a:off x="1806464" y="5889104"/>
            <a:ext cx="122413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/>
          <p:cNvCxnSpPr/>
          <p:nvPr/>
        </p:nvCxnSpPr>
        <p:spPr>
          <a:xfrm flipV="1">
            <a:off x="1876810" y="6151736"/>
            <a:ext cx="1224136" cy="7200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/>
          <p:cNvCxnSpPr/>
          <p:nvPr/>
        </p:nvCxnSpPr>
        <p:spPr>
          <a:xfrm flipH="1" flipV="1">
            <a:off x="3327065" y="7210648"/>
            <a:ext cx="1373423" cy="1906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/>
          <p:cNvCxnSpPr/>
          <p:nvPr/>
        </p:nvCxnSpPr>
        <p:spPr>
          <a:xfrm flipH="1">
            <a:off x="3332336" y="7041232"/>
            <a:ext cx="136815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>
            <a:off x="4700488" y="4618422"/>
            <a:ext cx="1896864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/>
          <p:cNvCxnSpPr/>
          <p:nvPr/>
        </p:nvCxnSpPr>
        <p:spPr>
          <a:xfrm>
            <a:off x="5060528" y="6033120"/>
            <a:ext cx="1608460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/>
        </p:nvCxnSpPr>
        <p:spPr>
          <a:xfrm>
            <a:off x="4852888" y="6460790"/>
            <a:ext cx="1816100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>
            <a:off x="4772124" y="7041232"/>
            <a:ext cx="1896864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/>
          <p:cNvCxnSpPr/>
          <p:nvPr/>
        </p:nvCxnSpPr>
        <p:spPr>
          <a:xfrm>
            <a:off x="4803576" y="7401272"/>
            <a:ext cx="1896864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/>
          <p:cNvCxnSpPr/>
          <p:nvPr/>
        </p:nvCxnSpPr>
        <p:spPr>
          <a:xfrm>
            <a:off x="188640" y="4732598"/>
            <a:ext cx="1701502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/>
          <p:cNvCxnSpPr/>
          <p:nvPr/>
        </p:nvCxnSpPr>
        <p:spPr>
          <a:xfrm>
            <a:off x="71314" y="5889104"/>
            <a:ext cx="1701502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55"/>
          <p:cNvCxnSpPr/>
          <p:nvPr/>
        </p:nvCxnSpPr>
        <p:spPr>
          <a:xfrm>
            <a:off x="71314" y="6223744"/>
            <a:ext cx="1701502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61"/>
          <p:cNvCxnSpPr/>
          <p:nvPr/>
        </p:nvCxnSpPr>
        <p:spPr>
          <a:xfrm>
            <a:off x="71314" y="6681192"/>
            <a:ext cx="1630188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62"/>
          <p:cNvCxnSpPr/>
          <p:nvPr/>
        </p:nvCxnSpPr>
        <p:spPr>
          <a:xfrm>
            <a:off x="71314" y="6897216"/>
            <a:ext cx="1630188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63"/>
          <p:cNvCxnSpPr/>
          <p:nvPr/>
        </p:nvCxnSpPr>
        <p:spPr>
          <a:xfrm>
            <a:off x="71314" y="6376144"/>
            <a:ext cx="1701502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64"/>
          <p:cNvCxnSpPr/>
          <p:nvPr/>
        </p:nvCxnSpPr>
        <p:spPr>
          <a:xfrm>
            <a:off x="4853260" y="6681192"/>
            <a:ext cx="1816100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>
            <a:off x="2420888" y="8049344"/>
            <a:ext cx="3170386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35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88479" y="-15552"/>
            <a:ext cx="360040" cy="461665"/>
            <a:chOff x="116632" y="1352600"/>
            <a:chExt cx="360040" cy="461665"/>
          </a:xfrm>
        </p:grpSpPr>
        <p:sp>
          <p:nvSpPr>
            <p:cNvPr id="3" name="Ellipse 2"/>
            <p:cNvSpPr/>
            <p:nvPr/>
          </p:nvSpPr>
          <p:spPr>
            <a:xfrm>
              <a:off x="116632" y="1424608"/>
              <a:ext cx="360040" cy="36004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" name="ZoneTexte 3"/>
            <p:cNvSpPr txBox="1"/>
            <p:nvPr/>
          </p:nvSpPr>
          <p:spPr>
            <a:xfrm>
              <a:off x="116632" y="1352600"/>
              <a:ext cx="3600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dirty="0" smtClean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erlin Sans FB Demi" pitchFamily="34" charset="0"/>
                </a:rPr>
                <a:t>2</a:t>
              </a:r>
              <a:endParaRPr lang="fr-FR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endParaRPr>
            </a:p>
          </p:txBody>
        </p:sp>
      </p:grpSp>
      <p:sp>
        <p:nvSpPr>
          <p:cNvPr id="5" name="ZoneTexte 4"/>
          <p:cNvSpPr txBox="1"/>
          <p:nvPr/>
        </p:nvSpPr>
        <p:spPr>
          <a:xfrm>
            <a:off x="448519" y="139497"/>
            <a:ext cx="61206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Le rôle des organes dans la digestion</a:t>
            </a:r>
            <a:endParaRPr lang="fr-FR" sz="1200" b="1" dirty="0">
              <a:latin typeface="Andika" pitchFamily="2" charset="0"/>
              <a:ea typeface="Andika" pitchFamily="2" charset="0"/>
              <a:cs typeface="Andika" pitchFamily="2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88478" y="568896"/>
            <a:ext cx="6611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a. 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Voici la liste des organes par lesquels passent les aliments que nous consommons. Nomme-les et indique pour chacun d’eux la transformation que les aliments </a:t>
            </a:r>
            <a:r>
              <a:rPr lang="fr-FR" sz="1200" smtClean="0">
                <a:latin typeface="Andika" pitchFamily="2" charset="0"/>
                <a:ea typeface="Andika" pitchFamily="2" charset="0"/>
                <a:cs typeface="Andika" pitchFamily="2" charset="0"/>
              </a:rPr>
              <a:t>y subissent.</a:t>
            </a:r>
            <a:r>
              <a:rPr lang="fr-FR" sz="1200" b="1" smtClean="0">
                <a:latin typeface="Andika" pitchFamily="2" charset="0"/>
                <a:ea typeface="Andika" pitchFamily="2" charset="0"/>
                <a:cs typeface="Andika" pitchFamily="2" charset="0"/>
              </a:rPr>
              <a:t> </a:t>
            </a:r>
            <a:endParaRPr lang="fr-FR" sz="1200" b="1" dirty="0">
              <a:latin typeface="Andika" pitchFamily="2" charset="0"/>
              <a:ea typeface="Andika" pitchFamily="2" charset="0"/>
              <a:cs typeface="Andika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879" y="1136575"/>
            <a:ext cx="1375205" cy="1705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342" y="1116122"/>
            <a:ext cx="1944216" cy="1567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50" y="4304928"/>
            <a:ext cx="1444464" cy="1567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939" y="4274443"/>
            <a:ext cx="1579022" cy="1567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Image 11" descr="Capture d’écran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0" t="49815" r="48082" b="1403"/>
          <a:stretch/>
        </p:blipFill>
        <p:spPr>
          <a:xfrm>
            <a:off x="327578" y="2867025"/>
            <a:ext cx="2627808" cy="1172336"/>
          </a:xfrm>
          <a:prstGeom prst="rect">
            <a:avLst/>
          </a:prstGeom>
        </p:spPr>
      </p:pic>
      <p:pic>
        <p:nvPicPr>
          <p:cNvPr id="13" name="Image 12" descr="Capture d’écran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0" t="49815" r="48082" b="1403"/>
          <a:stretch/>
        </p:blipFill>
        <p:spPr>
          <a:xfrm>
            <a:off x="3658546" y="2867025"/>
            <a:ext cx="2627808" cy="1172336"/>
          </a:xfrm>
          <a:prstGeom prst="rect">
            <a:avLst/>
          </a:prstGeom>
        </p:spPr>
      </p:pic>
      <p:pic>
        <p:nvPicPr>
          <p:cNvPr id="14" name="Image 13" descr="Capture d’écran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0" t="49815" r="48082" b="1403"/>
          <a:stretch/>
        </p:blipFill>
        <p:spPr>
          <a:xfrm>
            <a:off x="327578" y="6249144"/>
            <a:ext cx="2627808" cy="1172336"/>
          </a:xfrm>
          <a:prstGeom prst="rect">
            <a:avLst/>
          </a:prstGeom>
        </p:spPr>
      </p:pic>
      <p:pic>
        <p:nvPicPr>
          <p:cNvPr id="15" name="Image 14" descr="Capture d’écran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0" t="49815" r="48082" b="1403"/>
          <a:stretch/>
        </p:blipFill>
        <p:spPr>
          <a:xfrm>
            <a:off x="3658546" y="6249144"/>
            <a:ext cx="2627808" cy="117233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9467" y="7619037"/>
            <a:ext cx="660097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b. 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Quel est le rôle de l’œsophage ? Quelle est sa longueur ?</a:t>
            </a:r>
            <a:endParaRPr lang="fr-FR" sz="1200" dirty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endParaRPr lang="fr-FR" sz="1200" b="1" dirty="0" smtClean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___________________________________________________________________</a:t>
            </a:r>
          </a:p>
          <a:p>
            <a:endParaRPr lang="fr-FR" sz="1200" b="1" dirty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c. 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Qu’est-ce qu’un suc digestif ?</a:t>
            </a:r>
            <a:endParaRPr lang="fr-FR" sz="1200" dirty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endParaRPr lang="fr-FR" sz="1200" b="1" dirty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r>
              <a:rPr lang="fr-FR" sz="1200" b="1" dirty="0">
                <a:latin typeface="Andika" pitchFamily="2" charset="0"/>
                <a:ea typeface="Andika" pitchFamily="2" charset="0"/>
                <a:cs typeface="Andika" pitchFamily="2" charset="0"/>
              </a:rPr>
              <a:t>___________________________________________________________________</a:t>
            </a:r>
          </a:p>
          <a:p>
            <a:endParaRPr lang="fr-FR" sz="1200" dirty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d. 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Quelle est l’action de ce suc digestif sur les aliments ?</a:t>
            </a:r>
          </a:p>
          <a:p>
            <a:endParaRPr lang="fr-FR" sz="1200" b="1" dirty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___________________________________________________________________</a:t>
            </a:r>
            <a:endParaRPr lang="fr-FR" sz="1200" b="1" dirty="0">
              <a:latin typeface="Andika" pitchFamily="2" charset="0"/>
              <a:ea typeface="Andika" pitchFamily="2" charset="0"/>
              <a:cs typeface="Andik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71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467" y="128464"/>
            <a:ext cx="66009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e. 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Cite les deux organes de l’appareil digestif dans lesquels les aliments ne passent pas. Pour chacun d’eux, explique leur rôle :</a:t>
            </a:r>
            <a:endParaRPr lang="fr-FR" sz="1200" dirty="0">
              <a:latin typeface="Andika" pitchFamily="2" charset="0"/>
              <a:ea typeface="Andika" pitchFamily="2" charset="0"/>
              <a:cs typeface="Andika" pitchFamily="2" charset="0"/>
            </a:endParaRPr>
          </a:p>
        </p:txBody>
      </p:sp>
      <p:pic>
        <p:nvPicPr>
          <p:cNvPr id="3" name="Image 2" descr="Capture d’écra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0" t="49815" r="60678" b="15912"/>
          <a:stretch/>
        </p:blipFill>
        <p:spPr>
          <a:xfrm>
            <a:off x="188640" y="776536"/>
            <a:ext cx="1763986" cy="823664"/>
          </a:xfrm>
          <a:prstGeom prst="rect">
            <a:avLst/>
          </a:prstGeom>
          <a:ln w="19050">
            <a:noFill/>
            <a:prstDash val="sys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Image 3" descr="Capture d’écra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0" t="49815" r="60678" b="15912"/>
          <a:stretch/>
        </p:blipFill>
        <p:spPr>
          <a:xfrm>
            <a:off x="188640" y="1817018"/>
            <a:ext cx="1763986" cy="823664"/>
          </a:xfrm>
          <a:prstGeom prst="rect">
            <a:avLst/>
          </a:prstGeom>
          <a:ln w="19050">
            <a:noFill/>
            <a:prstDash val="sys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ZoneTexte 4"/>
          <p:cNvSpPr txBox="1"/>
          <p:nvPr/>
        </p:nvSpPr>
        <p:spPr>
          <a:xfrm>
            <a:off x="2276872" y="645294"/>
            <a:ext cx="4320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____________________________________</a:t>
            </a:r>
          </a:p>
          <a:p>
            <a:r>
              <a:rPr lang="fr-FR" dirty="0" smtClean="0"/>
              <a:t>____________________________________</a:t>
            </a:r>
          </a:p>
          <a:p>
            <a:r>
              <a:rPr lang="fr-FR" dirty="0" smtClean="0"/>
              <a:t>____________________________________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2276872" y="1725414"/>
            <a:ext cx="4320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____________________________________</a:t>
            </a:r>
          </a:p>
          <a:p>
            <a:r>
              <a:rPr lang="fr-FR" dirty="0" smtClean="0"/>
              <a:t>____________________________________</a:t>
            </a:r>
          </a:p>
          <a:p>
            <a:r>
              <a:rPr lang="fr-FR" dirty="0" smtClean="0"/>
              <a:t>____________________________________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99467" y="3008784"/>
            <a:ext cx="66009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f. 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Dans quel organe les nutriments passent-ils du tube digestif dans le sang ? Entoure-le et nomme-le.</a:t>
            </a:r>
            <a:endParaRPr lang="fr-FR" sz="1200" dirty="0">
              <a:latin typeface="Andika" pitchFamily="2" charset="0"/>
              <a:ea typeface="Andika" pitchFamily="2" charset="0"/>
              <a:cs typeface="Andika" pitchFamily="2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03" y="3656856"/>
            <a:ext cx="1127055" cy="1397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338" y="3769840"/>
            <a:ext cx="1593390" cy="128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544" y="3770188"/>
            <a:ext cx="1183816" cy="1284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024" y="3769840"/>
            <a:ext cx="1294094" cy="1284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188640" y="5303748"/>
            <a:ext cx="6480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__________________________________________________________________</a:t>
            </a:r>
            <a:endParaRPr lang="fr-FR" dirty="0" smtClean="0">
              <a:latin typeface="Andika" pitchFamily="2" charset="0"/>
              <a:ea typeface="Andika" pitchFamily="2" charset="0"/>
              <a:cs typeface="Andika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9467" y="5961112"/>
            <a:ext cx="660097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g. 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Comment s’appelle la bouillie d’aliments qui quittent l’estomac ?</a:t>
            </a:r>
          </a:p>
          <a:p>
            <a:endParaRPr lang="fr-FR" sz="1200" dirty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___________________________________________________________________</a:t>
            </a:r>
          </a:p>
          <a:p>
            <a:endParaRPr lang="fr-FR" sz="1200" dirty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h. 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Comment appelle-t-on ce qui n’est pas assimilé et qui est rejeté par le corps ?</a:t>
            </a:r>
          </a:p>
          <a:p>
            <a:endParaRPr lang="fr-FR" sz="1200" dirty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___________________________________________________________________</a:t>
            </a:r>
          </a:p>
          <a:p>
            <a:endParaRPr lang="fr-FR" sz="1200" dirty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i. 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Complète ces mots croisés.</a:t>
            </a:r>
            <a:endParaRPr lang="fr-FR" sz="1200" dirty="0">
              <a:latin typeface="Andika" pitchFamily="2" charset="0"/>
              <a:ea typeface="Andika" pitchFamily="2" charset="0"/>
              <a:cs typeface="Andika" pitchFamily="2" charset="0"/>
            </a:endParaRPr>
          </a:p>
        </p:txBody>
      </p:sp>
      <p:graphicFrame>
        <p:nvGraphicFramePr>
          <p:cNvPr id="14" name="Tableau 1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380546861"/>
              </p:ext>
            </p:extLst>
          </p:nvPr>
        </p:nvGraphicFramePr>
        <p:xfrm>
          <a:off x="3645024" y="7654984"/>
          <a:ext cx="2736304" cy="21945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42038"/>
                <a:gridCol w="342038"/>
                <a:gridCol w="342038"/>
                <a:gridCol w="342038"/>
                <a:gridCol w="342038"/>
                <a:gridCol w="342038"/>
                <a:gridCol w="342038"/>
                <a:gridCol w="342038"/>
              </a:tblGrid>
              <a:tr h="20183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183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1832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183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183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1832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5" name="ZoneTexte 14"/>
          <p:cNvSpPr txBox="1"/>
          <p:nvPr/>
        </p:nvSpPr>
        <p:spPr>
          <a:xfrm>
            <a:off x="4385183" y="7424102"/>
            <a:ext cx="1991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dirty="0" smtClean="0"/>
              <a:t>❶</a:t>
            </a:r>
            <a:endParaRPr lang="fr-FR" sz="1050" dirty="0"/>
          </a:p>
        </p:txBody>
      </p:sp>
      <p:sp>
        <p:nvSpPr>
          <p:cNvPr id="16" name="ZoneTexte 15"/>
          <p:cNvSpPr txBox="1"/>
          <p:nvPr/>
        </p:nvSpPr>
        <p:spPr>
          <a:xfrm>
            <a:off x="3421768" y="8481392"/>
            <a:ext cx="1991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dirty="0" smtClean="0"/>
              <a:t>❷</a:t>
            </a:r>
            <a:endParaRPr lang="fr-FR" sz="1050" dirty="0"/>
          </a:p>
        </p:txBody>
      </p:sp>
      <p:sp>
        <p:nvSpPr>
          <p:cNvPr id="17" name="ZoneTexte 16"/>
          <p:cNvSpPr txBox="1"/>
          <p:nvPr/>
        </p:nvSpPr>
        <p:spPr>
          <a:xfrm>
            <a:off x="5075659" y="7787734"/>
            <a:ext cx="1991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dirty="0" smtClean="0"/>
              <a:t>❸</a:t>
            </a:r>
            <a:endParaRPr lang="fr-FR" sz="1050" dirty="0"/>
          </a:p>
        </p:txBody>
      </p:sp>
      <p:sp>
        <p:nvSpPr>
          <p:cNvPr id="18" name="ZoneTexte 17"/>
          <p:cNvSpPr txBox="1"/>
          <p:nvPr/>
        </p:nvSpPr>
        <p:spPr>
          <a:xfrm>
            <a:off x="4810989" y="9182422"/>
            <a:ext cx="1991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dirty="0" smtClean="0"/>
              <a:t>❹</a:t>
            </a:r>
            <a:endParaRPr lang="fr-FR" sz="1050" dirty="0"/>
          </a:p>
        </p:txBody>
      </p:sp>
      <p:sp>
        <p:nvSpPr>
          <p:cNvPr id="19" name="ZoneTexte 18"/>
          <p:cNvSpPr txBox="1"/>
          <p:nvPr/>
        </p:nvSpPr>
        <p:spPr>
          <a:xfrm>
            <a:off x="102495" y="7833320"/>
            <a:ext cx="31104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Liquide transparent qui lubrifie les aliments pour les faire descendre dans l’œsophage.</a:t>
            </a:r>
          </a:p>
          <a:p>
            <a:pPr marL="342900" indent="-342900">
              <a:buFont typeface="+mj-lt"/>
              <a:buAutoNum type="arabicPeriod"/>
            </a:pPr>
            <a:endParaRPr lang="fr-FR" sz="1200" dirty="0" smtClean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Autre mot pour désigner le gros intestin.</a:t>
            </a:r>
          </a:p>
          <a:p>
            <a:pPr marL="342900" indent="-342900">
              <a:buFont typeface="+mj-lt"/>
              <a:buAutoNum type="arabicPeriod"/>
            </a:pPr>
            <a:endParaRPr lang="fr-FR" sz="1200" dirty="0" smtClean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Dernière étape de la digestion.</a:t>
            </a:r>
          </a:p>
          <a:p>
            <a:pPr marL="342900" indent="-342900">
              <a:buFont typeface="+mj-lt"/>
              <a:buAutoNum type="arabicPeriod"/>
            </a:pPr>
            <a:endParaRPr lang="fr-FR" sz="1200" dirty="0" smtClean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Il circule dans tout notre corps.</a:t>
            </a:r>
          </a:p>
        </p:txBody>
      </p:sp>
    </p:spTree>
    <p:extLst>
      <p:ext uri="{BB962C8B-B14F-4D97-AF65-F5344CB8AC3E}">
        <p14:creationId xmlns:p14="http://schemas.microsoft.com/office/powerpoint/2010/main" val="2348376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32" y="170006"/>
            <a:ext cx="454360" cy="49297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48680" y="277996"/>
            <a:ext cx="61206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j. Mène l’enquête !</a:t>
            </a:r>
            <a:endParaRPr lang="fr-FR" sz="1200" b="1" dirty="0">
              <a:latin typeface="Andika" pitchFamily="2" charset="0"/>
              <a:ea typeface="Andika" pitchFamily="2" charset="0"/>
              <a:cs typeface="Andika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9467" y="632520"/>
            <a:ext cx="660097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Retrouve l’organe qui se cache derrière  chacune de ces propositions.</a:t>
            </a:r>
          </a:p>
          <a:p>
            <a:endParaRPr lang="fr-FR" sz="1200" b="1" dirty="0" smtClean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1. 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Je suis capable de détruire les produits toxiques qui voyagent dans le sang.</a:t>
            </a:r>
            <a:endParaRPr lang="fr-FR" sz="1200" dirty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endParaRPr lang="fr-FR" sz="1200" b="1" dirty="0" smtClean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Je suis : _____________________________________________________________</a:t>
            </a:r>
          </a:p>
          <a:p>
            <a:endParaRPr lang="fr-FR" sz="1200" b="1" dirty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2. 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Je mesure environ 5 mètres de long et je suis très sinueux.</a:t>
            </a:r>
            <a:endParaRPr lang="fr-FR" sz="1200" dirty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endParaRPr lang="fr-FR" sz="1200" b="1" dirty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Je suis : _____________________________________________________________</a:t>
            </a:r>
            <a:endParaRPr lang="fr-FR" sz="1200" b="1" dirty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endParaRPr lang="fr-FR" sz="1200" dirty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3. 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Je suis un petit tube fixe entre l’estomac et l’intestin grêle.</a:t>
            </a:r>
          </a:p>
          <a:p>
            <a:endParaRPr lang="fr-FR" sz="1200" b="1" dirty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Je suis : _____________________________________________________________</a:t>
            </a:r>
          </a:p>
          <a:p>
            <a:endParaRPr lang="fr-FR" sz="1200" b="1" dirty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4. 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En me contractant, je conduis les aliments dans l’estomac.</a:t>
            </a:r>
          </a:p>
          <a:p>
            <a:endParaRPr lang="fr-FR" sz="1200" b="1" dirty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r>
              <a:rPr lang="fr-FR" sz="1200" b="1" dirty="0">
                <a:latin typeface="Andika" pitchFamily="2" charset="0"/>
                <a:ea typeface="Andika" pitchFamily="2" charset="0"/>
                <a:cs typeface="Andika" pitchFamily="2" charset="0"/>
              </a:rPr>
              <a:t>Je suis : </a:t>
            </a: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_____________________________________________________________</a:t>
            </a:r>
          </a:p>
          <a:p>
            <a:endParaRPr lang="fr-FR" sz="1200" b="1" dirty="0" smtClean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5. </a:t>
            </a:r>
            <a:r>
              <a:rPr lang="fr-FR" sz="1200" dirty="0">
                <a:latin typeface="Andika" pitchFamily="2" charset="0"/>
                <a:ea typeface="Andika" pitchFamily="2" charset="0"/>
                <a:cs typeface="Andika" pitchFamily="2" charset="0"/>
              </a:rPr>
              <a:t>Je suis 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une glande située derrière l’estomac. Je produis un suc qui est envoyé dans l’intestin grêle.</a:t>
            </a:r>
            <a:endParaRPr lang="fr-FR" sz="1200" dirty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endParaRPr lang="fr-FR" sz="1200" b="1" dirty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r>
              <a:rPr lang="fr-FR" sz="1200" b="1" dirty="0">
                <a:latin typeface="Andika" pitchFamily="2" charset="0"/>
                <a:ea typeface="Andika" pitchFamily="2" charset="0"/>
                <a:cs typeface="Andika" pitchFamily="2" charset="0"/>
              </a:rPr>
              <a:t>Je suis : _____________________________________________________________</a:t>
            </a:r>
          </a:p>
          <a:p>
            <a:endParaRPr lang="fr-FR" sz="1200" b="1" dirty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endParaRPr lang="fr-FR" sz="1200" b="1" dirty="0">
              <a:latin typeface="Andika" pitchFamily="2" charset="0"/>
              <a:ea typeface="Andika" pitchFamily="2" charset="0"/>
              <a:cs typeface="Andika" pitchFamily="2" charset="0"/>
            </a:endParaRPr>
          </a:p>
        </p:txBody>
      </p:sp>
      <p:grpSp>
        <p:nvGrpSpPr>
          <p:cNvPr id="8" name="Groupe 7"/>
          <p:cNvGrpSpPr/>
          <p:nvPr/>
        </p:nvGrpSpPr>
        <p:grpSpPr>
          <a:xfrm>
            <a:off x="88479" y="5580161"/>
            <a:ext cx="360040" cy="461665"/>
            <a:chOff x="116632" y="1352600"/>
            <a:chExt cx="360040" cy="461665"/>
          </a:xfrm>
        </p:grpSpPr>
        <p:sp>
          <p:nvSpPr>
            <p:cNvPr id="9" name="Ellipse 8"/>
            <p:cNvSpPr/>
            <p:nvPr/>
          </p:nvSpPr>
          <p:spPr>
            <a:xfrm>
              <a:off x="116632" y="1424608"/>
              <a:ext cx="360040" cy="36004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116632" y="1352600"/>
              <a:ext cx="3600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dirty="0" smtClean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erlin Sans FB Demi" pitchFamily="34" charset="0"/>
                </a:rPr>
                <a:t>3</a:t>
              </a:r>
              <a:endParaRPr lang="fr-FR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endParaRPr>
            </a:p>
          </p:txBody>
        </p:sp>
      </p:grpSp>
      <p:sp>
        <p:nvSpPr>
          <p:cNvPr id="11" name="ZoneTexte 10"/>
          <p:cNvSpPr txBox="1"/>
          <p:nvPr/>
        </p:nvSpPr>
        <p:spPr>
          <a:xfrm>
            <a:off x="448519" y="5735210"/>
            <a:ext cx="61206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Les nutriments : le premier matériau du corps !</a:t>
            </a:r>
            <a:endParaRPr lang="fr-FR" sz="1200" b="1" dirty="0">
              <a:latin typeface="Andika" pitchFamily="2" charset="0"/>
              <a:ea typeface="Andika" pitchFamily="2" charset="0"/>
              <a:cs typeface="Andika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467" y="6257850"/>
            <a:ext cx="6600971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a. 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Qu’est-ce qu’un nutriment ?</a:t>
            </a:r>
            <a:endParaRPr lang="fr-FR" sz="1200" dirty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endParaRPr lang="fr-FR" sz="1200" b="1" dirty="0" smtClean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___________________________________________________________________</a:t>
            </a:r>
          </a:p>
          <a:p>
            <a:endParaRPr lang="fr-FR" sz="1200" b="1" dirty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___________________________________________________________________</a:t>
            </a:r>
          </a:p>
          <a:p>
            <a:endParaRPr lang="fr-FR" sz="1200" b="1" dirty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b. 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A quoi servent les nutriments ?</a:t>
            </a:r>
            <a:endParaRPr lang="fr-FR" sz="1200" dirty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endParaRPr lang="fr-FR" sz="1200" b="1" dirty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___________________________________________________________________</a:t>
            </a:r>
          </a:p>
          <a:p>
            <a:endParaRPr lang="fr-FR" sz="1200" b="1" dirty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___________________________________________________________________</a:t>
            </a:r>
            <a:endParaRPr lang="fr-FR" sz="1200" b="1" dirty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endParaRPr lang="fr-FR" sz="1200" dirty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r>
              <a:rPr lang="fr-FR" sz="1200" b="1" smtClean="0">
                <a:latin typeface="Andika" pitchFamily="2" charset="0"/>
                <a:ea typeface="Andika" pitchFamily="2" charset="0"/>
                <a:cs typeface="Andika" pitchFamily="2" charset="0"/>
              </a:rPr>
              <a:t>c. 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Cite les 6 catégories de nutriments.</a:t>
            </a:r>
          </a:p>
          <a:p>
            <a:endParaRPr lang="fr-FR" sz="1200" b="1" dirty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___________________________________________________________________</a:t>
            </a:r>
          </a:p>
          <a:p>
            <a:endParaRPr lang="fr-FR" sz="1200" b="1" dirty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___________________________________________________________________</a:t>
            </a:r>
            <a:endParaRPr lang="fr-FR" sz="1200" b="1" dirty="0">
              <a:latin typeface="Andika" pitchFamily="2" charset="0"/>
              <a:ea typeface="Andika" pitchFamily="2" charset="0"/>
              <a:cs typeface="Andika" pitchFamily="2" charset="0"/>
            </a:endParaRPr>
          </a:p>
        </p:txBody>
      </p:sp>
      <p:pic>
        <p:nvPicPr>
          <p:cNvPr id="2050" name="Picture 2" descr="Afficher l'image d'origin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01" b="11927"/>
          <a:stretch/>
        </p:blipFill>
        <p:spPr bwMode="auto">
          <a:xfrm rot="252665">
            <a:off x="4907478" y="5204994"/>
            <a:ext cx="1625196" cy="121199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323165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88479" y="-15552"/>
            <a:ext cx="360040" cy="461665"/>
            <a:chOff x="116632" y="1352600"/>
            <a:chExt cx="360040" cy="461665"/>
          </a:xfrm>
        </p:grpSpPr>
        <p:sp>
          <p:nvSpPr>
            <p:cNvPr id="3" name="Ellipse 2"/>
            <p:cNvSpPr/>
            <p:nvPr/>
          </p:nvSpPr>
          <p:spPr>
            <a:xfrm>
              <a:off x="116632" y="1424608"/>
              <a:ext cx="360040" cy="36004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" name="ZoneTexte 3"/>
            <p:cNvSpPr txBox="1"/>
            <p:nvPr/>
          </p:nvSpPr>
          <p:spPr>
            <a:xfrm>
              <a:off x="116632" y="1352600"/>
              <a:ext cx="3600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dirty="0" smtClean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erlin Sans FB Demi" pitchFamily="34" charset="0"/>
                </a:rPr>
                <a:t>4</a:t>
              </a:r>
              <a:endParaRPr lang="fr-FR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endParaRPr>
            </a:p>
          </p:txBody>
        </p:sp>
      </p:grpSp>
      <p:sp>
        <p:nvSpPr>
          <p:cNvPr id="5" name="ZoneTexte 4"/>
          <p:cNvSpPr txBox="1"/>
          <p:nvPr/>
        </p:nvSpPr>
        <p:spPr>
          <a:xfrm>
            <a:off x="448519" y="139497"/>
            <a:ext cx="61206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La digestion dans notre langue française !</a:t>
            </a:r>
            <a:endParaRPr lang="fr-FR" sz="1200" b="1" dirty="0">
              <a:latin typeface="Andika" pitchFamily="2" charset="0"/>
              <a:ea typeface="Andika" pitchFamily="2" charset="0"/>
              <a:cs typeface="Andika" pitchFamily="2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880" y="473347"/>
            <a:ext cx="907039" cy="826343"/>
          </a:xfrm>
          <a:prstGeom prst="rect">
            <a:avLst/>
          </a:prstGeom>
        </p:spPr>
      </p:pic>
      <p:sp>
        <p:nvSpPr>
          <p:cNvPr id="7" name="Rectangle à coins arrondis 6"/>
          <p:cNvSpPr/>
          <p:nvPr/>
        </p:nvSpPr>
        <p:spPr>
          <a:xfrm>
            <a:off x="3770282" y="139497"/>
            <a:ext cx="2808312" cy="1160193"/>
          </a:xfrm>
          <a:prstGeom prst="wedgeRoundRectCallout">
            <a:avLst>
              <a:gd name="adj1" fmla="val -67221"/>
              <a:gd name="adj2" fmla="val -3748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tx1"/>
                </a:solidFill>
                <a:latin typeface="Amandine" pitchFamily="2" charset="0"/>
              </a:rPr>
              <a:t>Aide moi à comprendre ce que veulent dire ces expressions !</a:t>
            </a:r>
            <a:endParaRPr lang="fr-FR" sz="2000" dirty="0">
              <a:solidFill>
                <a:schemeClr val="tx1"/>
              </a:solidFill>
              <a:latin typeface="Amandine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467" y="1424608"/>
            <a:ext cx="660097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a. 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Avoir l’estomac dans les talons : _________________________________________</a:t>
            </a:r>
            <a:endParaRPr lang="fr-FR" sz="1200" dirty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pPr>
              <a:lnSpc>
                <a:spcPct val="150000"/>
              </a:lnSpc>
            </a:pP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___________________________________________________________________</a:t>
            </a:r>
          </a:p>
          <a:p>
            <a:pPr>
              <a:lnSpc>
                <a:spcPct val="150000"/>
              </a:lnSpc>
            </a:pP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b. 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Ne pas être dans son assiette : __________________________________________</a:t>
            </a:r>
            <a:endParaRPr lang="fr-FR" sz="1200" dirty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pPr>
              <a:lnSpc>
                <a:spcPct val="150000"/>
              </a:lnSpc>
            </a:pP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___________________________________________________________________</a:t>
            </a:r>
          </a:p>
          <a:p>
            <a:pPr>
              <a:lnSpc>
                <a:spcPct val="150000"/>
              </a:lnSpc>
            </a:pP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c. 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Mettre les bouchées doubles : ___________________________________________</a:t>
            </a:r>
          </a:p>
          <a:p>
            <a:pPr>
              <a:lnSpc>
                <a:spcPct val="150000"/>
              </a:lnSpc>
            </a:pP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___________________________________________________________________</a:t>
            </a:r>
          </a:p>
          <a:p>
            <a:pPr>
              <a:lnSpc>
                <a:spcPct val="150000"/>
              </a:lnSpc>
            </a:pP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d. 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C’est pas de la tarte : _________________________________________________</a:t>
            </a:r>
          </a:p>
          <a:p>
            <a:pPr>
              <a:lnSpc>
                <a:spcPct val="150000"/>
              </a:lnSpc>
            </a:pP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___________________________________________________________________</a:t>
            </a:r>
            <a:endParaRPr lang="fr-FR" sz="1200" b="1" dirty="0">
              <a:latin typeface="Andika" pitchFamily="2" charset="0"/>
              <a:ea typeface="Andika" pitchFamily="2" charset="0"/>
              <a:cs typeface="Andika" pitchFamily="2" charset="0"/>
            </a:endParaRPr>
          </a:p>
        </p:txBody>
      </p:sp>
      <p:grpSp>
        <p:nvGrpSpPr>
          <p:cNvPr id="13" name="Groupe 12"/>
          <p:cNvGrpSpPr/>
          <p:nvPr/>
        </p:nvGrpSpPr>
        <p:grpSpPr>
          <a:xfrm>
            <a:off x="84346" y="3800872"/>
            <a:ext cx="360040" cy="461665"/>
            <a:chOff x="116632" y="1352600"/>
            <a:chExt cx="360040" cy="461665"/>
          </a:xfrm>
        </p:grpSpPr>
        <p:sp>
          <p:nvSpPr>
            <p:cNvPr id="14" name="Ellipse 13"/>
            <p:cNvSpPr/>
            <p:nvPr/>
          </p:nvSpPr>
          <p:spPr>
            <a:xfrm>
              <a:off x="116632" y="1424608"/>
              <a:ext cx="360040" cy="36004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116632" y="1352600"/>
              <a:ext cx="3600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dirty="0" smtClean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erlin Sans FB Demi" pitchFamily="34" charset="0"/>
                </a:rPr>
                <a:t>5</a:t>
              </a:r>
              <a:endParaRPr lang="fr-FR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endParaRPr>
            </a:p>
          </p:txBody>
        </p:sp>
      </p:grpSp>
      <p:sp>
        <p:nvSpPr>
          <p:cNvPr id="16" name="ZoneTexte 15"/>
          <p:cNvSpPr txBox="1"/>
          <p:nvPr/>
        </p:nvSpPr>
        <p:spPr>
          <a:xfrm>
            <a:off x="444386" y="3955921"/>
            <a:ext cx="61206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Le coin des expériences !</a:t>
            </a:r>
            <a:endParaRPr lang="fr-FR" sz="1200" b="1" dirty="0">
              <a:latin typeface="Andika" pitchFamily="2" charset="0"/>
              <a:ea typeface="Andika" pitchFamily="2" charset="0"/>
              <a:cs typeface="Andika" pitchFamily="2" charset="0"/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219" y="3800872"/>
            <a:ext cx="1349219" cy="1121133"/>
          </a:xfrm>
          <a:prstGeom prst="rect">
            <a:avLst/>
          </a:prstGeom>
        </p:spPr>
      </p:pic>
      <p:sp>
        <p:nvSpPr>
          <p:cNvPr id="18" name="Rectangle à coins arrondis 17"/>
          <p:cNvSpPr/>
          <p:nvPr/>
        </p:nvSpPr>
        <p:spPr>
          <a:xfrm>
            <a:off x="2420888" y="3732932"/>
            <a:ext cx="2808312" cy="1160193"/>
          </a:xfrm>
          <a:prstGeom prst="wedgeRoundRectCallout">
            <a:avLst>
              <a:gd name="adj1" fmla="val 57492"/>
              <a:gd name="adj2" fmla="val -8953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Amandine" pitchFamily="2" charset="0"/>
              </a:rPr>
              <a:t>Pour ces expériences, il te faudra :</a:t>
            </a:r>
          </a:p>
          <a:p>
            <a:pPr algn="ctr"/>
            <a:r>
              <a:rPr lang="fr-FR" sz="1200" dirty="0" smtClean="0">
                <a:solidFill>
                  <a:schemeClr val="tx1"/>
                </a:solidFill>
                <a:latin typeface="Amandine" pitchFamily="2" charset="0"/>
              </a:rPr>
              <a:t>de la pancréatine, de l’eau, 6 pots en verre, du beurre, un petit morceau de viande hachée, de la farine !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84346" y="4953000"/>
            <a:ext cx="6600971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T</a:t>
            </a:r>
            <a:r>
              <a:rPr lang="fr-FR" sz="105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u vas réaliser des expériences pour comprendre l’importance du suc pancréatique dans la digestion des aliments !</a:t>
            </a:r>
          </a:p>
          <a:p>
            <a:pPr algn="just"/>
            <a:endParaRPr lang="fr-FR" sz="1050" dirty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pPr algn="just"/>
            <a:r>
              <a:rPr lang="fr-FR" sz="14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T</a:t>
            </a:r>
            <a:r>
              <a:rPr lang="fr-FR" sz="105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u vas donc reproduire la digestion de la farine (glucides), de la viande (protéines) et du beurre (lipides) ! A chaque fois, tu feras une expérience témoin en mettant l’aliment simplement dans l’eau.</a:t>
            </a:r>
          </a:p>
          <a:p>
            <a:pPr algn="just"/>
            <a:endParaRPr lang="fr-FR" sz="1050" dirty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pPr algn="just"/>
            <a:r>
              <a:rPr lang="fr-FR" sz="14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P</a:t>
            </a:r>
            <a:r>
              <a:rPr lang="fr-FR" sz="105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our les pots contenant le suc pancréatique, procède ainsi :</a:t>
            </a:r>
          </a:p>
          <a:p>
            <a:pPr algn="just"/>
            <a:r>
              <a:rPr lang="fr-FR" sz="105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Dilue une petite cuillère à café de pancréatine dans de l’eau (ce qui permet de reconstituer le suc pancréatique). Puis verse une cuillère à soupe de ce suc dans de l’eau chaude (environ 37°C pour reproduire la température du corps : celle du robinet d’eau chaude devrait faire l’affaire). Ajoute ensuite l’aliment à tester.</a:t>
            </a:r>
          </a:p>
          <a:p>
            <a:pPr algn="just"/>
            <a:endParaRPr lang="fr-FR" sz="1050" dirty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pPr algn="just"/>
            <a:r>
              <a:rPr lang="fr-FR" sz="1050" b="1" u="sng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Expérience 1 </a:t>
            </a:r>
            <a:r>
              <a:rPr lang="fr-FR" sz="105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: Les glucides</a:t>
            </a:r>
          </a:p>
          <a:p>
            <a:pPr algn="just"/>
            <a:r>
              <a:rPr lang="fr-FR" sz="105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Prends 2 pots de verre.</a:t>
            </a:r>
          </a:p>
          <a:p>
            <a:pPr algn="just"/>
            <a:r>
              <a:rPr lang="fr-FR" sz="105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Dans le pot témoin, verse de l’eau et une cuillère à café de farine.</a:t>
            </a:r>
          </a:p>
          <a:p>
            <a:pPr algn="just"/>
            <a:r>
              <a:rPr lang="fr-FR" sz="105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Dans le 2</a:t>
            </a:r>
            <a:r>
              <a:rPr lang="fr-FR" sz="1050" baseline="300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ème</a:t>
            </a:r>
            <a:r>
              <a:rPr lang="fr-FR" sz="105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 pot, verse le suc pancréatique et une cuillère à café de farine.</a:t>
            </a:r>
          </a:p>
          <a:p>
            <a:pPr algn="just"/>
            <a:endParaRPr lang="fr-FR" sz="1050" dirty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pPr algn="just"/>
            <a:r>
              <a:rPr lang="fr-FR" sz="1050" b="1" u="sng" dirty="0">
                <a:latin typeface="Andika" pitchFamily="2" charset="0"/>
                <a:ea typeface="Andika" pitchFamily="2" charset="0"/>
                <a:cs typeface="Andika" pitchFamily="2" charset="0"/>
              </a:rPr>
              <a:t>Expérience </a:t>
            </a:r>
            <a:r>
              <a:rPr lang="fr-FR" sz="1050" b="1" u="sng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2 </a:t>
            </a:r>
            <a:r>
              <a:rPr lang="fr-FR" sz="105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: Les protéines</a:t>
            </a:r>
            <a:endParaRPr lang="fr-FR" sz="1050" b="1" dirty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pPr algn="just"/>
            <a:r>
              <a:rPr lang="fr-FR" sz="1050" dirty="0">
                <a:latin typeface="Andika" pitchFamily="2" charset="0"/>
                <a:ea typeface="Andika" pitchFamily="2" charset="0"/>
                <a:cs typeface="Andika" pitchFamily="2" charset="0"/>
              </a:rPr>
              <a:t>Prends 2 pots de verre.</a:t>
            </a:r>
          </a:p>
          <a:p>
            <a:pPr algn="just"/>
            <a:r>
              <a:rPr lang="fr-FR" sz="1050" dirty="0">
                <a:latin typeface="Andika" pitchFamily="2" charset="0"/>
                <a:ea typeface="Andika" pitchFamily="2" charset="0"/>
                <a:cs typeface="Andika" pitchFamily="2" charset="0"/>
              </a:rPr>
              <a:t>Dans le pot témoin, verse de l’eau et </a:t>
            </a:r>
            <a:r>
              <a:rPr lang="fr-FR" sz="105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un peu de viande hachée.</a:t>
            </a:r>
            <a:endParaRPr lang="fr-FR" sz="1050" dirty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pPr algn="just"/>
            <a:r>
              <a:rPr lang="fr-FR" sz="1050" dirty="0">
                <a:latin typeface="Andika" pitchFamily="2" charset="0"/>
                <a:ea typeface="Andika" pitchFamily="2" charset="0"/>
                <a:cs typeface="Andika" pitchFamily="2" charset="0"/>
              </a:rPr>
              <a:t>Dans le 2</a:t>
            </a:r>
            <a:r>
              <a:rPr lang="fr-FR" sz="1050" baseline="30000" dirty="0">
                <a:latin typeface="Andika" pitchFamily="2" charset="0"/>
                <a:ea typeface="Andika" pitchFamily="2" charset="0"/>
                <a:cs typeface="Andika" pitchFamily="2" charset="0"/>
              </a:rPr>
              <a:t>ème</a:t>
            </a:r>
            <a:r>
              <a:rPr lang="fr-FR" sz="1050" dirty="0">
                <a:latin typeface="Andika" pitchFamily="2" charset="0"/>
                <a:ea typeface="Andika" pitchFamily="2" charset="0"/>
                <a:cs typeface="Andika" pitchFamily="2" charset="0"/>
              </a:rPr>
              <a:t> pot, verse le suc pancréatique et un peu de viande hachée.</a:t>
            </a:r>
          </a:p>
          <a:p>
            <a:pPr algn="just"/>
            <a:endParaRPr lang="fr-FR" sz="1050" dirty="0" smtClean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pPr algn="just"/>
            <a:endParaRPr lang="fr-FR" sz="1050" dirty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pPr algn="just"/>
            <a:r>
              <a:rPr lang="fr-FR" sz="1050" b="1" u="sng" dirty="0">
                <a:latin typeface="Andika" pitchFamily="2" charset="0"/>
                <a:ea typeface="Andika" pitchFamily="2" charset="0"/>
                <a:cs typeface="Andika" pitchFamily="2" charset="0"/>
              </a:rPr>
              <a:t>Expérience </a:t>
            </a:r>
            <a:r>
              <a:rPr lang="fr-FR" sz="1050" b="1" u="sng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3 </a:t>
            </a:r>
            <a:r>
              <a:rPr lang="fr-FR" sz="105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: Les lipides</a:t>
            </a:r>
            <a:endParaRPr lang="fr-FR" sz="1050" b="1" dirty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pPr algn="just"/>
            <a:r>
              <a:rPr lang="fr-FR" sz="1050" dirty="0">
                <a:latin typeface="Andika" pitchFamily="2" charset="0"/>
                <a:ea typeface="Andika" pitchFamily="2" charset="0"/>
                <a:cs typeface="Andika" pitchFamily="2" charset="0"/>
              </a:rPr>
              <a:t>Prends 2 pots de verre.</a:t>
            </a:r>
          </a:p>
          <a:p>
            <a:pPr algn="just"/>
            <a:r>
              <a:rPr lang="fr-FR" sz="1050" dirty="0">
                <a:latin typeface="Andika" pitchFamily="2" charset="0"/>
                <a:ea typeface="Andika" pitchFamily="2" charset="0"/>
                <a:cs typeface="Andika" pitchFamily="2" charset="0"/>
              </a:rPr>
              <a:t>Dans le pot témoin, verse de l’eau et </a:t>
            </a:r>
            <a:r>
              <a:rPr lang="fr-FR" sz="105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des petites morceaux de beurre.</a:t>
            </a:r>
            <a:endParaRPr lang="fr-FR" sz="1050" dirty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pPr algn="just"/>
            <a:r>
              <a:rPr lang="fr-FR" sz="1050" dirty="0">
                <a:latin typeface="Andika" pitchFamily="2" charset="0"/>
                <a:ea typeface="Andika" pitchFamily="2" charset="0"/>
                <a:cs typeface="Andika" pitchFamily="2" charset="0"/>
              </a:rPr>
              <a:t>Dans le 2</a:t>
            </a:r>
            <a:r>
              <a:rPr lang="fr-FR" sz="1050" baseline="30000" dirty="0">
                <a:latin typeface="Andika" pitchFamily="2" charset="0"/>
                <a:ea typeface="Andika" pitchFamily="2" charset="0"/>
                <a:cs typeface="Andika" pitchFamily="2" charset="0"/>
              </a:rPr>
              <a:t>ème</a:t>
            </a:r>
            <a:r>
              <a:rPr lang="fr-FR" sz="1050" dirty="0">
                <a:latin typeface="Andika" pitchFamily="2" charset="0"/>
                <a:ea typeface="Andika" pitchFamily="2" charset="0"/>
                <a:cs typeface="Andika" pitchFamily="2" charset="0"/>
              </a:rPr>
              <a:t> pot, verse le suc pancréatique et des petites morceaux de beurre</a:t>
            </a:r>
            <a:r>
              <a:rPr lang="fr-FR" sz="105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.</a:t>
            </a:r>
          </a:p>
          <a:p>
            <a:pPr algn="just"/>
            <a:endParaRPr lang="fr-FR" sz="1050" dirty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pPr algn="just"/>
            <a:r>
              <a:rPr lang="fr-FR" sz="105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Note sur la fiche suivante ce qu’ils s’est passé au bout d’une heure pour chacune de ces expériences !</a:t>
            </a:r>
            <a:endParaRPr lang="fr-FR" sz="1050" dirty="0">
              <a:latin typeface="Andika" pitchFamily="2" charset="0"/>
              <a:ea typeface="Andika" pitchFamily="2" charset="0"/>
              <a:cs typeface="Andik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227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052736" y="139497"/>
            <a:ext cx="5688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Compte rendu des expériences : complète les schémas des expériences. Pense à bien légender et à noter tes résultats.</a:t>
            </a:r>
            <a:endParaRPr lang="fr-FR" sz="1200" b="1" dirty="0">
              <a:latin typeface="Andika" pitchFamily="2" charset="0"/>
              <a:ea typeface="Andika" pitchFamily="2" charset="0"/>
              <a:cs typeface="Andika" pitchFamily="2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" y="69709"/>
            <a:ext cx="1124744" cy="69357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60648" y="84854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Expérience 1 :</a:t>
            </a:r>
            <a:endParaRPr lang="fr-FR" u="sng" dirty="0">
              <a:latin typeface="Andika" pitchFamily="2" charset="0"/>
              <a:ea typeface="Andika" pitchFamily="2" charset="0"/>
              <a:cs typeface="Andika" pitchFamily="2" charset="0"/>
            </a:endParaRPr>
          </a:p>
        </p:txBody>
      </p:sp>
      <p:grpSp>
        <p:nvGrpSpPr>
          <p:cNvPr id="29" name="Groupe 28"/>
          <p:cNvGrpSpPr/>
          <p:nvPr/>
        </p:nvGrpSpPr>
        <p:grpSpPr>
          <a:xfrm>
            <a:off x="2132856" y="1352598"/>
            <a:ext cx="1224136" cy="720079"/>
            <a:chOff x="4437112" y="1496616"/>
            <a:chExt cx="1800200" cy="720080"/>
          </a:xfrm>
        </p:grpSpPr>
        <p:cxnSp>
          <p:nvCxnSpPr>
            <p:cNvPr id="16" name="Connecteur droit 15"/>
            <p:cNvCxnSpPr/>
            <p:nvPr/>
          </p:nvCxnSpPr>
          <p:spPr>
            <a:xfrm>
              <a:off x="4437112" y="1496616"/>
              <a:ext cx="0" cy="7200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/>
            <p:cNvCxnSpPr/>
            <p:nvPr/>
          </p:nvCxnSpPr>
          <p:spPr>
            <a:xfrm>
              <a:off x="6237312" y="1496616"/>
              <a:ext cx="0" cy="7200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/>
            <p:cNvCxnSpPr/>
            <p:nvPr/>
          </p:nvCxnSpPr>
          <p:spPr>
            <a:xfrm>
              <a:off x="4437112" y="2216696"/>
              <a:ext cx="1800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ZoneTexte 24"/>
          <p:cNvSpPr txBox="1"/>
          <p:nvPr/>
        </p:nvSpPr>
        <p:spPr>
          <a:xfrm>
            <a:off x="537179" y="1420251"/>
            <a:ext cx="836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latin typeface="le Cachalot du Grand Nord" pitchFamily="2" charset="0"/>
                <a:ea typeface="Andika" pitchFamily="2" charset="0"/>
                <a:cs typeface="Andika" pitchFamily="2" charset="0"/>
              </a:rPr>
              <a:t>avant</a:t>
            </a:r>
            <a:endParaRPr lang="fr-FR" sz="3200" dirty="0">
              <a:latin typeface="le Cachalot du Grand Nord" pitchFamily="2" charset="0"/>
              <a:ea typeface="Andika" pitchFamily="2" charset="0"/>
              <a:cs typeface="Andika" pitchFamily="2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537179" y="2572377"/>
            <a:ext cx="836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smtClean="0">
                <a:latin typeface="le Cachalot du Grand Nord" pitchFamily="2" charset="0"/>
                <a:ea typeface="Andika" pitchFamily="2" charset="0"/>
                <a:cs typeface="Andika" pitchFamily="2" charset="0"/>
              </a:rPr>
              <a:t>aprés</a:t>
            </a:r>
            <a:endParaRPr lang="fr-FR" sz="3200" dirty="0">
              <a:latin typeface="le Cachalot du Grand Nord" pitchFamily="2" charset="0"/>
              <a:ea typeface="Andika" pitchFamily="2" charset="0"/>
              <a:cs typeface="Andika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16632" y="9001068"/>
            <a:ext cx="148220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Mes conclusions :</a:t>
            </a:r>
            <a:endParaRPr lang="fr-FR" sz="1200" dirty="0">
              <a:latin typeface="Andika" pitchFamily="2" charset="0"/>
              <a:ea typeface="Andika" pitchFamily="2" charset="0"/>
              <a:cs typeface="Andika" pitchFamily="2" charset="0"/>
            </a:endParaRPr>
          </a:p>
        </p:txBody>
      </p:sp>
      <p:pic>
        <p:nvPicPr>
          <p:cNvPr id="28" name="Image 27" descr="Capture d’écra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7" t="49815" r="9011" b="1403"/>
          <a:stretch/>
        </p:blipFill>
        <p:spPr>
          <a:xfrm>
            <a:off x="1741118" y="8553400"/>
            <a:ext cx="5000250" cy="1172336"/>
          </a:xfrm>
          <a:prstGeom prst="rect">
            <a:avLst/>
          </a:prstGeom>
        </p:spPr>
      </p:pic>
      <p:grpSp>
        <p:nvGrpSpPr>
          <p:cNvPr id="30" name="Groupe 29"/>
          <p:cNvGrpSpPr/>
          <p:nvPr/>
        </p:nvGrpSpPr>
        <p:grpSpPr>
          <a:xfrm>
            <a:off x="4581128" y="1352600"/>
            <a:ext cx="1224136" cy="720079"/>
            <a:chOff x="4437112" y="1496616"/>
            <a:chExt cx="1800200" cy="720080"/>
          </a:xfrm>
        </p:grpSpPr>
        <p:cxnSp>
          <p:nvCxnSpPr>
            <p:cNvPr id="31" name="Connecteur droit 30"/>
            <p:cNvCxnSpPr/>
            <p:nvPr/>
          </p:nvCxnSpPr>
          <p:spPr>
            <a:xfrm>
              <a:off x="4437112" y="1496616"/>
              <a:ext cx="0" cy="7200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31"/>
            <p:cNvCxnSpPr/>
            <p:nvPr/>
          </p:nvCxnSpPr>
          <p:spPr>
            <a:xfrm>
              <a:off x="6237312" y="1496616"/>
              <a:ext cx="0" cy="7200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32"/>
            <p:cNvCxnSpPr/>
            <p:nvPr/>
          </p:nvCxnSpPr>
          <p:spPr>
            <a:xfrm>
              <a:off x="4437112" y="2216696"/>
              <a:ext cx="1800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e 33"/>
          <p:cNvGrpSpPr/>
          <p:nvPr/>
        </p:nvGrpSpPr>
        <p:grpSpPr>
          <a:xfrm>
            <a:off x="2132856" y="2504726"/>
            <a:ext cx="1224136" cy="720079"/>
            <a:chOff x="4437112" y="1496616"/>
            <a:chExt cx="1800200" cy="720080"/>
          </a:xfrm>
        </p:grpSpPr>
        <p:cxnSp>
          <p:nvCxnSpPr>
            <p:cNvPr id="35" name="Connecteur droit 34"/>
            <p:cNvCxnSpPr/>
            <p:nvPr/>
          </p:nvCxnSpPr>
          <p:spPr>
            <a:xfrm>
              <a:off x="4437112" y="1496616"/>
              <a:ext cx="0" cy="7200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eur droit 35"/>
            <p:cNvCxnSpPr/>
            <p:nvPr/>
          </p:nvCxnSpPr>
          <p:spPr>
            <a:xfrm>
              <a:off x="6237312" y="1496616"/>
              <a:ext cx="0" cy="7200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droit 36"/>
            <p:cNvCxnSpPr/>
            <p:nvPr/>
          </p:nvCxnSpPr>
          <p:spPr>
            <a:xfrm>
              <a:off x="4437112" y="2216696"/>
              <a:ext cx="1800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e 37"/>
          <p:cNvGrpSpPr/>
          <p:nvPr/>
        </p:nvGrpSpPr>
        <p:grpSpPr>
          <a:xfrm>
            <a:off x="4581128" y="2504728"/>
            <a:ext cx="1224136" cy="720079"/>
            <a:chOff x="4437112" y="1496616"/>
            <a:chExt cx="1800200" cy="720080"/>
          </a:xfrm>
        </p:grpSpPr>
        <p:cxnSp>
          <p:nvCxnSpPr>
            <p:cNvPr id="39" name="Connecteur droit 38"/>
            <p:cNvCxnSpPr/>
            <p:nvPr/>
          </p:nvCxnSpPr>
          <p:spPr>
            <a:xfrm>
              <a:off x="4437112" y="1496616"/>
              <a:ext cx="0" cy="7200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39"/>
            <p:cNvCxnSpPr/>
            <p:nvPr/>
          </p:nvCxnSpPr>
          <p:spPr>
            <a:xfrm>
              <a:off x="6237312" y="1496616"/>
              <a:ext cx="0" cy="7200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40"/>
            <p:cNvCxnSpPr/>
            <p:nvPr/>
          </p:nvCxnSpPr>
          <p:spPr>
            <a:xfrm>
              <a:off x="4437112" y="2216696"/>
              <a:ext cx="1800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ZoneTexte 41"/>
          <p:cNvSpPr txBox="1"/>
          <p:nvPr/>
        </p:nvSpPr>
        <p:spPr>
          <a:xfrm>
            <a:off x="260648" y="344083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Expérience 2 :</a:t>
            </a:r>
            <a:endParaRPr lang="fr-FR" u="sng" dirty="0">
              <a:latin typeface="Andika" pitchFamily="2" charset="0"/>
              <a:ea typeface="Andika" pitchFamily="2" charset="0"/>
              <a:cs typeface="Andika" pitchFamily="2" charset="0"/>
            </a:endParaRPr>
          </a:p>
        </p:txBody>
      </p:sp>
      <p:grpSp>
        <p:nvGrpSpPr>
          <p:cNvPr id="43" name="Groupe 42"/>
          <p:cNvGrpSpPr/>
          <p:nvPr/>
        </p:nvGrpSpPr>
        <p:grpSpPr>
          <a:xfrm>
            <a:off x="2132856" y="3944888"/>
            <a:ext cx="1224136" cy="720079"/>
            <a:chOff x="4437112" y="1496616"/>
            <a:chExt cx="1800200" cy="720080"/>
          </a:xfrm>
        </p:grpSpPr>
        <p:cxnSp>
          <p:nvCxnSpPr>
            <p:cNvPr id="44" name="Connecteur droit 43"/>
            <p:cNvCxnSpPr/>
            <p:nvPr/>
          </p:nvCxnSpPr>
          <p:spPr>
            <a:xfrm>
              <a:off x="4437112" y="1496616"/>
              <a:ext cx="0" cy="7200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eur droit 44"/>
            <p:cNvCxnSpPr/>
            <p:nvPr/>
          </p:nvCxnSpPr>
          <p:spPr>
            <a:xfrm>
              <a:off x="6237312" y="1496616"/>
              <a:ext cx="0" cy="7200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45"/>
            <p:cNvCxnSpPr/>
            <p:nvPr/>
          </p:nvCxnSpPr>
          <p:spPr>
            <a:xfrm>
              <a:off x="4437112" y="2216696"/>
              <a:ext cx="1800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ZoneTexte 46"/>
          <p:cNvSpPr txBox="1"/>
          <p:nvPr/>
        </p:nvSpPr>
        <p:spPr>
          <a:xfrm>
            <a:off x="537179" y="4012541"/>
            <a:ext cx="836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latin typeface="le Cachalot du Grand Nord" pitchFamily="2" charset="0"/>
                <a:ea typeface="Andika" pitchFamily="2" charset="0"/>
                <a:cs typeface="Andika" pitchFamily="2" charset="0"/>
              </a:rPr>
              <a:t>avant</a:t>
            </a:r>
            <a:endParaRPr lang="fr-FR" sz="3200" dirty="0">
              <a:latin typeface="le Cachalot du Grand Nord" pitchFamily="2" charset="0"/>
              <a:ea typeface="Andika" pitchFamily="2" charset="0"/>
              <a:cs typeface="Andika" pitchFamily="2" charset="0"/>
            </a:endParaRPr>
          </a:p>
        </p:txBody>
      </p:sp>
      <p:sp>
        <p:nvSpPr>
          <p:cNvPr id="48" name="ZoneTexte 47"/>
          <p:cNvSpPr txBox="1"/>
          <p:nvPr/>
        </p:nvSpPr>
        <p:spPr>
          <a:xfrm>
            <a:off x="537179" y="5164667"/>
            <a:ext cx="836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 smtClean="0">
                <a:latin typeface="le Cachalot du Grand Nord" pitchFamily="2" charset="0"/>
                <a:ea typeface="Andika" pitchFamily="2" charset="0"/>
                <a:cs typeface="Andika" pitchFamily="2" charset="0"/>
              </a:rPr>
              <a:t>aprés</a:t>
            </a:r>
            <a:endParaRPr lang="fr-FR" sz="3200" dirty="0">
              <a:latin typeface="le Cachalot du Grand Nord" pitchFamily="2" charset="0"/>
              <a:ea typeface="Andika" pitchFamily="2" charset="0"/>
              <a:cs typeface="Andika" pitchFamily="2" charset="0"/>
            </a:endParaRPr>
          </a:p>
        </p:txBody>
      </p:sp>
      <p:grpSp>
        <p:nvGrpSpPr>
          <p:cNvPr id="49" name="Groupe 48"/>
          <p:cNvGrpSpPr/>
          <p:nvPr/>
        </p:nvGrpSpPr>
        <p:grpSpPr>
          <a:xfrm>
            <a:off x="4581128" y="3944890"/>
            <a:ext cx="1224136" cy="720079"/>
            <a:chOff x="4437112" y="1496616"/>
            <a:chExt cx="1800200" cy="720080"/>
          </a:xfrm>
        </p:grpSpPr>
        <p:cxnSp>
          <p:nvCxnSpPr>
            <p:cNvPr id="50" name="Connecteur droit 49"/>
            <p:cNvCxnSpPr/>
            <p:nvPr/>
          </p:nvCxnSpPr>
          <p:spPr>
            <a:xfrm>
              <a:off x="4437112" y="1496616"/>
              <a:ext cx="0" cy="7200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cteur droit 50"/>
            <p:cNvCxnSpPr/>
            <p:nvPr/>
          </p:nvCxnSpPr>
          <p:spPr>
            <a:xfrm>
              <a:off x="6237312" y="1496616"/>
              <a:ext cx="0" cy="7200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cteur droit 51"/>
            <p:cNvCxnSpPr/>
            <p:nvPr/>
          </p:nvCxnSpPr>
          <p:spPr>
            <a:xfrm>
              <a:off x="4437112" y="2216696"/>
              <a:ext cx="1800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e 52"/>
          <p:cNvGrpSpPr/>
          <p:nvPr/>
        </p:nvGrpSpPr>
        <p:grpSpPr>
          <a:xfrm>
            <a:off x="2132856" y="5097016"/>
            <a:ext cx="1224136" cy="720079"/>
            <a:chOff x="4437112" y="1496616"/>
            <a:chExt cx="1800200" cy="720080"/>
          </a:xfrm>
        </p:grpSpPr>
        <p:cxnSp>
          <p:nvCxnSpPr>
            <p:cNvPr id="54" name="Connecteur droit 53"/>
            <p:cNvCxnSpPr/>
            <p:nvPr/>
          </p:nvCxnSpPr>
          <p:spPr>
            <a:xfrm>
              <a:off x="4437112" y="1496616"/>
              <a:ext cx="0" cy="7200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cteur droit 54"/>
            <p:cNvCxnSpPr/>
            <p:nvPr/>
          </p:nvCxnSpPr>
          <p:spPr>
            <a:xfrm>
              <a:off x="6237312" y="1496616"/>
              <a:ext cx="0" cy="7200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cteur droit 55"/>
            <p:cNvCxnSpPr/>
            <p:nvPr/>
          </p:nvCxnSpPr>
          <p:spPr>
            <a:xfrm>
              <a:off x="4437112" y="2216696"/>
              <a:ext cx="1800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e 56"/>
          <p:cNvGrpSpPr/>
          <p:nvPr/>
        </p:nvGrpSpPr>
        <p:grpSpPr>
          <a:xfrm>
            <a:off x="4581128" y="5097018"/>
            <a:ext cx="1224136" cy="720079"/>
            <a:chOff x="4437112" y="1496616"/>
            <a:chExt cx="1800200" cy="720080"/>
          </a:xfrm>
        </p:grpSpPr>
        <p:cxnSp>
          <p:nvCxnSpPr>
            <p:cNvPr id="58" name="Connecteur droit 57"/>
            <p:cNvCxnSpPr/>
            <p:nvPr/>
          </p:nvCxnSpPr>
          <p:spPr>
            <a:xfrm>
              <a:off x="4437112" y="1496616"/>
              <a:ext cx="0" cy="7200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cteur droit 58"/>
            <p:cNvCxnSpPr/>
            <p:nvPr/>
          </p:nvCxnSpPr>
          <p:spPr>
            <a:xfrm>
              <a:off x="6237312" y="1496616"/>
              <a:ext cx="0" cy="7200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cteur droit 59"/>
            <p:cNvCxnSpPr/>
            <p:nvPr/>
          </p:nvCxnSpPr>
          <p:spPr>
            <a:xfrm>
              <a:off x="4437112" y="2216696"/>
              <a:ext cx="1800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ZoneTexte 60"/>
          <p:cNvSpPr txBox="1"/>
          <p:nvPr/>
        </p:nvSpPr>
        <p:spPr>
          <a:xfrm>
            <a:off x="260648" y="595801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Expérience 3 :</a:t>
            </a:r>
            <a:endParaRPr lang="fr-FR" u="sng" dirty="0">
              <a:latin typeface="Andika" pitchFamily="2" charset="0"/>
              <a:ea typeface="Andika" pitchFamily="2" charset="0"/>
              <a:cs typeface="Andika" pitchFamily="2" charset="0"/>
            </a:endParaRPr>
          </a:p>
        </p:txBody>
      </p:sp>
      <p:grpSp>
        <p:nvGrpSpPr>
          <p:cNvPr id="62" name="Groupe 61"/>
          <p:cNvGrpSpPr/>
          <p:nvPr/>
        </p:nvGrpSpPr>
        <p:grpSpPr>
          <a:xfrm>
            <a:off x="2132856" y="6462068"/>
            <a:ext cx="1224136" cy="720079"/>
            <a:chOff x="4437112" y="1496616"/>
            <a:chExt cx="1800200" cy="720080"/>
          </a:xfrm>
        </p:grpSpPr>
        <p:cxnSp>
          <p:nvCxnSpPr>
            <p:cNvPr id="63" name="Connecteur droit 62"/>
            <p:cNvCxnSpPr/>
            <p:nvPr/>
          </p:nvCxnSpPr>
          <p:spPr>
            <a:xfrm>
              <a:off x="4437112" y="1496616"/>
              <a:ext cx="0" cy="7200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cteur droit 63"/>
            <p:cNvCxnSpPr/>
            <p:nvPr/>
          </p:nvCxnSpPr>
          <p:spPr>
            <a:xfrm>
              <a:off x="6237312" y="1496616"/>
              <a:ext cx="0" cy="7200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cteur droit 64"/>
            <p:cNvCxnSpPr/>
            <p:nvPr/>
          </p:nvCxnSpPr>
          <p:spPr>
            <a:xfrm>
              <a:off x="4437112" y="2216696"/>
              <a:ext cx="1800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ZoneTexte 65"/>
          <p:cNvSpPr txBox="1"/>
          <p:nvPr/>
        </p:nvSpPr>
        <p:spPr>
          <a:xfrm>
            <a:off x="537179" y="6529721"/>
            <a:ext cx="836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latin typeface="le Cachalot du Grand Nord" pitchFamily="2" charset="0"/>
                <a:ea typeface="Andika" pitchFamily="2" charset="0"/>
                <a:cs typeface="Andika" pitchFamily="2" charset="0"/>
              </a:rPr>
              <a:t>avant</a:t>
            </a:r>
            <a:endParaRPr lang="fr-FR" sz="3200" dirty="0">
              <a:latin typeface="le Cachalot du Grand Nord" pitchFamily="2" charset="0"/>
              <a:ea typeface="Andika" pitchFamily="2" charset="0"/>
              <a:cs typeface="Andika" pitchFamily="2" charset="0"/>
            </a:endParaRPr>
          </a:p>
        </p:txBody>
      </p:sp>
      <p:sp>
        <p:nvSpPr>
          <p:cNvPr id="67" name="ZoneTexte 66"/>
          <p:cNvSpPr txBox="1"/>
          <p:nvPr/>
        </p:nvSpPr>
        <p:spPr>
          <a:xfrm>
            <a:off x="537179" y="7681847"/>
            <a:ext cx="836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 smtClean="0">
                <a:latin typeface="le Cachalot du Grand Nord" pitchFamily="2" charset="0"/>
                <a:ea typeface="Andika" pitchFamily="2" charset="0"/>
                <a:cs typeface="Andika" pitchFamily="2" charset="0"/>
              </a:rPr>
              <a:t>aprés</a:t>
            </a:r>
            <a:endParaRPr lang="fr-FR" sz="3200" dirty="0">
              <a:latin typeface="le Cachalot du Grand Nord" pitchFamily="2" charset="0"/>
              <a:ea typeface="Andika" pitchFamily="2" charset="0"/>
              <a:cs typeface="Andika" pitchFamily="2" charset="0"/>
            </a:endParaRPr>
          </a:p>
        </p:txBody>
      </p:sp>
      <p:grpSp>
        <p:nvGrpSpPr>
          <p:cNvPr id="68" name="Groupe 67"/>
          <p:cNvGrpSpPr/>
          <p:nvPr/>
        </p:nvGrpSpPr>
        <p:grpSpPr>
          <a:xfrm>
            <a:off x="4581128" y="6462070"/>
            <a:ext cx="1224136" cy="720079"/>
            <a:chOff x="4437112" y="1496616"/>
            <a:chExt cx="1800200" cy="720080"/>
          </a:xfrm>
        </p:grpSpPr>
        <p:cxnSp>
          <p:nvCxnSpPr>
            <p:cNvPr id="69" name="Connecteur droit 68"/>
            <p:cNvCxnSpPr/>
            <p:nvPr/>
          </p:nvCxnSpPr>
          <p:spPr>
            <a:xfrm>
              <a:off x="4437112" y="1496616"/>
              <a:ext cx="0" cy="7200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cteur droit 69"/>
            <p:cNvCxnSpPr/>
            <p:nvPr/>
          </p:nvCxnSpPr>
          <p:spPr>
            <a:xfrm>
              <a:off x="6237312" y="1496616"/>
              <a:ext cx="0" cy="7200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cteur droit 70"/>
            <p:cNvCxnSpPr/>
            <p:nvPr/>
          </p:nvCxnSpPr>
          <p:spPr>
            <a:xfrm>
              <a:off x="4437112" y="2216696"/>
              <a:ext cx="1800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e 71"/>
          <p:cNvGrpSpPr/>
          <p:nvPr/>
        </p:nvGrpSpPr>
        <p:grpSpPr>
          <a:xfrm>
            <a:off x="2132856" y="7614196"/>
            <a:ext cx="1224136" cy="720079"/>
            <a:chOff x="4437112" y="1496616"/>
            <a:chExt cx="1800200" cy="720080"/>
          </a:xfrm>
        </p:grpSpPr>
        <p:cxnSp>
          <p:nvCxnSpPr>
            <p:cNvPr id="73" name="Connecteur droit 72"/>
            <p:cNvCxnSpPr/>
            <p:nvPr/>
          </p:nvCxnSpPr>
          <p:spPr>
            <a:xfrm>
              <a:off x="4437112" y="1496616"/>
              <a:ext cx="0" cy="7200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necteur droit 73"/>
            <p:cNvCxnSpPr/>
            <p:nvPr/>
          </p:nvCxnSpPr>
          <p:spPr>
            <a:xfrm>
              <a:off x="6237312" y="1496616"/>
              <a:ext cx="0" cy="7200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cteur droit 74"/>
            <p:cNvCxnSpPr/>
            <p:nvPr/>
          </p:nvCxnSpPr>
          <p:spPr>
            <a:xfrm>
              <a:off x="4437112" y="2216696"/>
              <a:ext cx="1800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e 75"/>
          <p:cNvGrpSpPr/>
          <p:nvPr/>
        </p:nvGrpSpPr>
        <p:grpSpPr>
          <a:xfrm>
            <a:off x="4581128" y="7614198"/>
            <a:ext cx="1224136" cy="720079"/>
            <a:chOff x="4437112" y="1496616"/>
            <a:chExt cx="1800200" cy="720080"/>
          </a:xfrm>
        </p:grpSpPr>
        <p:cxnSp>
          <p:nvCxnSpPr>
            <p:cNvPr id="77" name="Connecteur droit 76"/>
            <p:cNvCxnSpPr/>
            <p:nvPr/>
          </p:nvCxnSpPr>
          <p:spPr>
            <a:xfrm>
              <a:off x="4437112" y="1496616"/>
              <a:ext cx="0" cy="7200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cteur droit 77"/>
            <p:cNvCxnSpPr/>
            <p:nvPr/>
          </p:nvCxnSpPr>
          <p:spPr>
            <a:xfrm>
              <a:off x="6237312" y="1496616"/>
              <a:ext cx="0" cy="7200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necteur droit 78"/>
            <p:cNvCxnSpPr/>
            <p:nvPr/>
          </p:nvCxnSpPr>
          <p:spPr>
            <a:xfrm>
              <a:off x="4437112" y="2216696"/>
              <a:ext cx="1800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85531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16632" y="920552"/>
            <a:ext cx="6552728" cy="8679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Lorsque tu manges, les aliments entrent par ta </a:t>
            </a: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________ 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puis traversent </a:t>
            </a: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__________ ____________ 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qui est composé des organes suivants :</a:t>
            </a:r>
          </a:p>
          <a:p>
            <a:pPr algn="just">
              <a:lnSpc>
                <a:spcPct val="150000"/>
              </a:lnSpc>
            </a:pPr>
            <a:endParaRPr lang="fr-FR" sz="1200" dirty="0" smtClean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pPr marL="171450" indent="-1714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L’____________</a:t>
            </a:r>
          </a:p>
          <a:p>
            <a:pPr marL="171450" indent="-1714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L’____________</a:t>
            </a:r>
          </a:p>
          <a:p>
            <a:pPr marL="171450" indent="-1714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L’_____________ _______</a:t>
            </a:r>
          </a:p>
          <a:p>
            <a:pPr marL="171450" indent="-1714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Le ______ ___________ ou __________</a:t>
            </a:r>
          </a:p>
          <a:p>
            <a:pPr marL="171450" indent="-171450" algn="just">
              <a:lnSpc>
                <a:spcPct val="150000"/>
              </a:lnSpc>
              <a:buFont typeface="Arial" pitchFamily="34" charset="0"/>
              <a:buChar char="•"/>
            </a:pPr>
            <a:endParaRPr lang="fr-FR" sz="1200" dirty="0" smtClean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Pendant ce trajet, les aliments sont </a:t>
            </a: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_____________ 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de façon </a:t>
            </a: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___________ 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et </a:t>
            </a: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__________ 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jusqu’à devenir assez petits pour être </a:t>
            </a: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assimilés par ton corps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, en passant </a:t>
            </a: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dans le ______ 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par les parois de l’intestin grêle. Ce sont alors des </a:t>
            </a: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____________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. Ils fournissent </a:t>
            </a: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l’_________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 et les </a:t>
            </a: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___________ 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dont ton corps a besoin pour bien grandir !</a:t>
            </a:r>
          </a:p>
          <a:p>
            <a:pPr algn="just">
              <a:lnSpc>
                <a:spcPct val="150000"/>
              </a:lnSpc>
            </a:pPr>
            <a:endParaRPr lang="fr-FR" sz="1200" dirty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Chaque organe </a:t>
            </a:r>
            <a:r>
              <a:rPr lang="fr-FR" sz="1200" u="sng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a un rôle bien précis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 dans la digestion :</a:t>
            </a:r>
          </a:p>
          <a:p>
            <a:pPr algn="just">
              <a:lnSpc>
                <a:spcPct val="150000"/>
              </a:lnSpc>
            </a:pPr>
            <a:endParaRPr lang="fr-FR" sz="1200" dirty="0" smtClean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pPr marL="228600" indent="-228600" algn="just">
              <a:lnSpc>
                <a:spcPct val="150000"/>
              </a:lnSpc>
              <a:buFont typeface="+mj-lt"/>
              <a:buAutoNum type="arabicPeriod"/>
            </a:pPr>
            <a:r>
              <a:rPr lang="fr-FR" sz="1200" b="1" u="sng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Dans la ________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: C’est la première étape de la digestion : la </a:t>
            </a: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_____________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. Les </a:t>
            </a: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_______ 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écrasent les aliments. C’est une transformation </a:t>
            </a: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____________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. Ensuite, la </a:t>
            </a: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________ 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produite par les </a:t>
            </a: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_________ ____________ 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va transformer </a:t>
            </a: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______________ 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ces aliments pour faciliter leur assimilation par les autres organes du tube digestif.</a:t>
            </a:r>
          </a:p>
          <a:p>
            <a:pPr marL="228600" indent="-228600" algn="just">
              <a:lnSpc>
                <a:spcPct val="150000"/>
              </a:lnSpc>
              <a:buFont typeface="+mj-lt"/>
              <a:buAutoNum type="arabicPeriod"/>
            </a:pPr>
            <a:endParaRPr lang="fr-FR" sz="1200" dirty="0" smtClean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pPr marL="228600" indent="-228600" algn="just">
              <a:lnSpc>
                <a:spcPct val="150000"/>
              </a:lnSpc>
              <a:buFont typeface="+mj-lt"/>
              <a:buAutoNum type="arabicPeriod"/>
            </a:pPr>
            <a:r>
              <a:rPr lang="fr-FR" sz="1200" b="1" u="sng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L’___________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: Une fois que tu as avalé, les aliments passent dans un tuyau d’environ 20 cm de long pour arriver, grâce à l’action de ses muscles jusqu’à l’organe suivant de la digestion. Il contribue à la transformation </a:t>
            </a: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____________ 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des aliments.</a:t>
            </a:r>
          </a:p>
          <a:p>
            <a:pPr marL="228600" indent="-228600" algn="just">
              <a:lnSpc>
                <a:spcPct val="150000"/>
              </a:lnSpc>
              <a:buFont typeface="+mj-lt"/>
              <a:buAutoNum type="arabicPeriod"/>
            </a:pPr>
            <a:endParaRPr lang="fr-FR" sz="1200" dirty="0" smtClean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pPr marL="228600" indent="-228600" algn="just">
              <a:lnSpc>
                <a:spcPct val="150000"/>
              </a:lnSpc>
              <a:buFont typeface="+mj-lt"/>
              <a:buAutoNum type="arabicPeriod"/>
            </a:pPr>
            <a:r>
              <a:rPr lang="fr-FR" sz="1200" b="1" u="sng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L’_________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 </a:t>
            </a:r>
            <a:r>
              <a:rPr lang="fr-FR" sz="1200" dirty="0">
                <a:latin typeface="Andika" pitchFamily="2" charset="0"/>
                <a:ea typeface="Andika" pitchFamily="2" charset="0"/>
                <a:cs typeface="Andika" pitchFamily="2" charset="0"/>
              </a:rPr>
              <a:t>: C’est une poche en forme de gant de boxe. Ici, les aliments vont être brassés puis transformés en </a:t>
            </a: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__________ 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sous </a:t>
            </a:r>
            <a:r>
              <a:rPr lang="fr-FR" sz="1200" dirty="0">
                <a:latin typeface="Andika" pitchFamily="2" charset="0"/>
                <a:ea typeface="Andika" pitchFamily="2" charset="0"/>
                <a:cs typeface="Andika" pitchFamily="2" charset="0"/>
              </a:rPr>
              <a:t>l’action d’un liquide acide : les </a:t>
            </a: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______ ____________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. </a:t>
            </a:r>
            <a:r>
              <a:rPr lang="fr-FR" sz="1200" dirty="0">
                <a:latin typeface="Andika" pitchFamily="2" charset="0"/>
                <a:ea typeface="Andika" pitchFamily="2" charset="0"/>
                <a:cs typeface="Andika" pitchFamily="2" charset="0"/>
              </a:rPr>
              <a:t>Cette bouillie s’appelle le </a:t>
            </a: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_____ _____________ 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ou </a:t>
            </a: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_______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. </a:t>
            </a:r>
            <a:r>
              <a:rPr lang="fr-FR" sz="1200" dirty="0">
                <a:latin typeface="Andika" pitchFamily="2" charset="0"/>
                <a:ea typeface="Andika" pitchFamily="2" charset="0"/>
                <a:cs typeface="Andika" pitchFamily="2" charset="0"/>
              </a:rPr>
              <a:t>Le bol alimentaire quitte l’estomac par un orifice appelé le </a:t>
            </a: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________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.</a:t>
            </a:r>
            <a:endParaRPr lang="fr-FR" sz="1200" dirty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pPr algn="just">
              <a:lnSpc>
                <a:spcPct val="150000"/>
              </a:lnSpc>
            </a:pPr>
            <a:endParaRPr lang="fr-FR" sz="1200" dirty="0" smtClean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fr-FR" sz="1200" dirty="0">
                <a:latin typeface="Andika" pitchFamily="2" charset="0"/>
                <a:ea typeface="Andika" pitchFamily="2" charset="0"/>
                <a:cs typeface="Andika" pitchFamily="2" charset="0"/>
              </a:rPr>
              <a:t>	</a:t>
            </a:r>
            <a:endParaRPr lang="fr-FR" sz="1200" dirty="0" smtClean="0">
              <a:latin typeface="Andika" pitchFamily="2" charset="0"/>
              <a:ea typeface="Andika" pitchFamily="2" charset="0"/>
              <a:cs typeface="Andika" pitchFamily="2" charset="0"/>
            </a:endParaRPr>
          </a:p>
        </p:txBody>
      </p:sp>
      <p:sp>
        <p:nvSpPr>
          <p:cNvPr id="3" name="Rectangle 3"/>
          <p:cNvSpPr/>
          <p:nvPr/>
        </p:nvSpPr>
        <p:spPr>
          <a:xfrm>
            <a:off x="0" y="0"/>
            <a:ext cx="6858000" cy="796376"/>
          </a:xfrm>
          <a:custGeom>
            <a:avLst/>
            <a:gdLst>
              <a:gd name="connsiteX0" fmla="*/ 0 w 6858000"/>
              <a:gd name="connsiteY0" fmla="*/ 0 h 1064568"/>
              <a:gd name="connsiteX1" fmla="*/ 6858000 w 6858000"/>
              <a:gd name="connsiteY1" fmla="*/ 0 h 1064568"/>
              <a:gd name="connsiteX2" fmla="*/ 6858000 w 6858000"/>
              <a:gd name="connsiteY2" fmla="*/ 1064568 h 1064568"/>
              <a:gd name="connsiteX3" fmla="*/ 0 w 6858000"/>
              <a:gd name="connsiteY3" fmla="*/ 1064568 h 1064568"/>
              <a:gd name="connsiteX4" fmla="*/ 0 w 6858000"/>
              <a:gd name="connsiteY4" fmla="*/ 0 h 1064568"/>
              <a:gd name="connsiteX0" fmla="*/ 0 w 6858000"/>
              <a:gd name="connsiteY0" fmla="*/ 0 h 1361748"/>
              <a:gd name="connsiteX1" fmla="*/ 6858000 w 6858000"/>
              <a:gd name="connsiteY1" fmla="*/ 0 h 1361748"/>
              <a:gd name="connsiteX2" fmla="*/ 6858000 w 6858000"/>
              <a:gd name="connsiteY2" fmla="*/ 1064568 h 1361748"/>
              <a:gd name="connsiteX3" fmla="*/ 0 w 6858000"/>
              <a:gd name="connsiteY3" fmla="*/ 1361748 h 1361748"/>
              <a:gd name="connsiteX4" fmla="*/ 0 w 6858000"/>
              <a:gd name="connsiteY4" fmla="*/ 0 h 1361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8000" h="1361748">
                <a:moveTo>
                  <a:pt x="0" y="0"/>
                </a:moveTo>
                <a:lnTo>
                  <a:pt x="6858000" y="0"/>
                </a:lnTo>
                <a:lnTo>
                  <a:pt x="6858000" y="1064568"/>
                </a:lnTo>
                <a:lnTo>
                  <a:pt x="0" y="136174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texte 13"/>
          <p:cNvSpPr txBox="1">
            <a:spLocks/>
          </p:cNvSpPr>
          <p:nvPr/>
        </p:nvSpPr>
        <p:spPr>
          <a:xfrm>
            <a:off x="1556792" y="90718"/>
            <a:ext cx="4032448" cy="610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indent="0" algn="l" defTabSz="914400" rtl="0" eaLnBrk="1" latinLnBrk="0" hangingPunct="1">
              <a:buNone/>
              <a:defRPr sz="12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3600" dirty="0" smtClean="0"/>
              <a:t>La digestion</a:t>
            </a:r>
            <a:endParaRPr lang="fr-FR" sz="28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800" y="37350"/>
            <a:ext cx="792086" cy="626762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8" name="Bulle ronde 7"/>
          <p:cNvSpPr/>
          <p:nvPr/>
        </p:nvSpPr>
        <p:spPr>
          <a:xfrm>
            <a:off x="602320" y="30633"/>
            <a:ext cx="910704" cy="516954"/>
          </a:xfrm>
          <a:prstGeom prst="wedgeEllipseCallout">
            <a:avLst>
              <a:gd name="adj1" fmla="val 57051"/>
              <a:gd name="adj2" fmla="val 17534"/>
            </a:avLst>
          </a:pr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414536" y="164217"/>
            <a:ext cx="12862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dirty="0" smtClean="0">
                <a:latin typeface="Cursive standard" pitchFamily="2" charset="0"/>
              </a:rPr>
              <a:t>Ce qu’il te faut retenir !</a:t>
            </a:r>
            <a:endParaRPr lang="fr-FR" sz="1050" dirty="0">
              <a:latin typeface="Cursive standar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536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332656" y="7761312"/>
            <a:ext cx="6264696" cy="2011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  <a:prstDash val="sys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476672" y="7833320"/>
            <a:ext cx="61206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Je sais que je connais ma leçon quand </a:t>
            </a:r>
            <a:r>
              <a:rPr lang="fr-FR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:</a:t>
            </a:r>
          </a:p>
          <a:p>
            <a:endParaRPr lang="fr-FR" dirty="0" smtClean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14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Je connais le schéma de l’appareil digestif.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14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Je connais le rôle de chaque organe dans le processus de digestion.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14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Je sais que les aliments sont transformés en nutriments et passent ensuite dans le sang par les parois de l’intestin grêle.</a:t>
            </a:r>
            <a:endParaRPr lang="fr-FR" sz="1400" dirty="0">
              <a:latin typeface="Andika" pitchFamily="2" charset="0"/>
              <a:ea typeface="Andika" pitchFamily="2" charset="0"/>
              <a:cs typeface="Andika" pitchFamily="2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41168" y="7833320"/>
            <a:ext cx="594431" cy="644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6004" y="25340"/>
            <a:ext cx="67053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lnSpc>
                <a:spcPct val="150000"/>
              </a:lnSpc>
              <a:buFont typeface="+mj-lt"/>
              <a:buAutoNum type="arabicPeriod" startAt="4"/>
            </a:pPr>
            <a:r>
              <a:rPr lang="fr-FR" sz="1200" b="1" u="sng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L’__________ _______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: </a:t>
            </a:r>
            <a:r>
              <a:rPr lang="fr-FR" sz="1200" dirty="0">
                <a:latin typeface="Andika" pitchFamily="2" charset="0"/>
                <a:ea typeface="Andika" pitchFamily="2" charset="0"/>
                <a:cs typeface="Andika" pitchFamily="2" charset="0"/>
              </a:rPr>
              <a:t>Dans l’intestin grêle, les aliments poursuivent leur transformation. C’est ici qu’ils vont passer dans le </a:t>
            </a: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______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, </a:t>
            </a:r>
            <a:r>
              <a:rPr lang="fr-FR" sz="1200" dirty="0">
                <a:latin typeface="Andika" pitchFamily="2" charset="0"/>
                <a:ea typeface="Andika" pitchFamily="2" charset="0"/>
                <a:cs typeface="Andika" pitchFamily="2" charset="0"/>
              </a:rPr>
              <a:t>à travers la </a:t>
            </a: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_______ _____________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, </a:t>
            </a:r>
            <a:r>
              <a:rPr lang="fr-FR" sz="1200" dirty="0">
                <a:latin typeface="Andika" pitchFamily="2" charset="0"/>
                <a:ea typeface="Andika" pitchFamily="2" charset="0"/>
                <a:cs typeface="Andika" pitchFamily="2" charset="0"/>
              </a:rPr>
              <a:t>pour </a:t>
            </a: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_________ 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ton </a:t>
            </a:r>
            <a:r>
              <a:rPr lang="fr-FR" sz="1200" dirty="0">
                <a:latin typeface="Andika" pitchFamily="2" charset="0"/>
                <a:ea typeface="Andika" pitchFamily="2" charset="0"/>
                <a:cs typeface="Andika" pitchFamily="2" charset="0"/>
              </a:rPr>
              <a:t>corps. Mais pour cela, l’intestin grêle a besoin de </a:t>
            </a: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______ ___________ 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produits </a:t>
            </a:r>
            <a:r>
              <a:rPr lang="fr-FR" sz="1200" dirty="0">
                <a:latin typeface="Andika" pitchFamily="2" charset="0"/>
                <a:ea typeface="Andika" pitchFamily="2" charset="0"/>
                <a:cs typeface="Andika" pitchFamily="2" charset="0"/>
              </a:rPr>
              <a:t>par deux autres organes pour transformer les aliments en nutriments :</a:t>
            </a:r>
          </a:p>
          <a:p>
            <a:pPr marL="685800" lvl="1" indent="-2286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fr-FR" sz="1200" dirty="0">
                <a:latin typeface="Andika" pitchFamily="2" charset="0"/>
                <a:ea typeface="Andika" pitchFamily="2" charset="0"/>
                <a:cs typeface="Andika" pitchFamily="2" charset="0"/>
              </a:rPr>
              <a:t>Les </a:t>
            </a: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______ _______________ 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produits </a:t>
            </a:r>
            <a:r>
              <a:rPr lang="fr-FR" sz="1200" dirty="0">
                <a:latin typeface="Andika" pitchFamily="2" charset="0"/>
                <a:ea typeface="Andika" pitchFamily="2" charset="0"/>
                <a:cs typeface="Andika" pitchFamily="2" charset="0"/>
              </a:rPr>
              <a:t>par le </a:t>
            </a: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__________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.</a:t>
            </a:r>
            <a:endParaRPr lang="fr-FR" sz="1200" dirty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pPr marL="685800" lvl="1" indent="-2286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fr-FR" sz="1200" dirty="0">
                <a:latin typeface="Andika" pitchFamily="2" charset="0"/>
                <a:ea typeface="Andika" pitchFamily="2" charset="0"/>
                <a:cs typeface="Andika" pitchFamily="2" charset="0"/>
              </a:rPr>
              <a:t>La </a:t>
            </a: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______ 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produite </a:t>
            </a:r>
            <a:r>
              <a:rPr lang="fr-FR" sz="1200" dirty="0">
                <a:latin typeface="Andika" pitchFamily="2" charset="0"/>
                <a:ea typeface="Andika" pitchFamily="2" charset="0"/>
                <a:cs typeface="Andika" pitchFamily="2" charset="0"/>
              </a:rPr>
              <a:t>par le </a:t>
            </a: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______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.</a:t>
            </a:r>
          </a:p>
          <a:p>
            <a:pPr marL="685800" lvl="1" indent="-228600" algn="just">
              <a:lnSpc>
                <a:spcPct val="150000"/>
              </a:lnSpc>
              <a:buFont typeface="Arial" pitchFamily="34" charset="0"/>
              <a:buChar char="•"/>
            </a:pPr>
            <a:endParaRPr lang="fr-FR" sz="1200" dirty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pPr marL="228600" indent="-228600" algn="just">
              <a:lnSpc>
                <a:spcPct val="150000"/>
              </a:lnSpc>
              <a:buFont typeface="+mj-lt"/>
              <a:buAutoNum type="arabicPeriod" startAt="4"/>
            </a:pPr>
            <a:r>
              <a:rPr lang="fr-FR" sz="1200" b="1" u="sng" dirty="0">
                <a:latin typeface="Andika" pitchFamily="2" charset="0"/>
                <a:ea typeface="Andika" pitchFamily="2" charset="0"/>
                <a:cs typeface="Andika" pitchFamily="2" charset="0"/>
              </a:rPr>
              <a:t>Le </a:t>
            </a:r>
            <a:r>
              <a:rPr lang="fr-FR" sz="1200" b="1" u="sng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______ __________ </a:t>
            </a:r>
            <a:r>
              <a:rPr lang="fr-FR" sz="1200" u="sng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ou</a:t>
            </a:r>
            <a:r>
              <a:rPr lang="fr-FR" sz="1200" b="1" u="sng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 _______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: </a:t>
            </a:r>
            <a:r>
              <a:rPr lang="fr-FR" sz="1200" dirty="0">
                <a:latin typeface="Andika" pitchFamily="2" charset="0"/>
                <a:ea typeface="Andika" pitchFamily="2" charset="0"/>
                <a:cs typeface="Andika" pitchFamily="2" charset="0"/>
              </a:rPr>
              <a:t>Lorsque les nutriments ont traversé la paroi intestinale pour aller dans le sang, il reste encore des </a:t>
            </a: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_________ 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et </a:t>
            </a:r>
            <a:r>
              <a:rPr lang="fr-FR" sz="1200" dirty="0">
                <a:latin typeface="Andika" pitchFamily="2" charset="0"/>
                <a:ea typeface="Andika" pitchFamily="2" charset="0"/>
                <a:cs typeface="Andika" pitchFamily="2" charset="0"/>
              </a:rPr>
              <a:t>de </a:t>
            </a:r>
            <a:r>
              <a:rPr lang="fr-FR" sz="1200" b="1" dirty="0">
                <a:latin typeface="Andika" pitchFamily="2" charset="0"/>
                <a:ea typeface="Andika" pitchFamily="2" charset="0"/>
                <a:cs typeface="Andika" pitchFamily="2" charset="0"/>
              </a:rPr>
              <a:t>l</a:t>
            </a: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’_____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. </a:t>
            </a:r>
            <a:endParaRPr lang="fr-FR" sz="1200" dirty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pPr marL="685800" lvl="1" indent="-2286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fr-FR" sz="1200" b="1" dirty="0">
                <a:latin typeface="Andika" pitchFamily="2" charset="0"/>
                <a:ea typeface="Andika" pitchFamily="2" charset="0"/>
                <a:cs typeface="Andika" pitchFamily="2" charset="0"/>
              </a:rPr>
              <a:t>L</a:t>
            </a: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’______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sera </a:t>
            </a:r>
            <a:r>
              <a:rPr lang="fr-FR" sz="1200" dirty="0">
                <a:latin typeface="Andika" pitchFamily="2" charset="0"/>
                <a:ea typeface="Andika" pitchFamily="2" charset="0"/>
                <a:cs typeface="Andika" pitchFamily="2" charset="0"/>
              </a:rPr>
              <a:t>absorbée au niveau du gros intestin. </a:t>
            </a:r>
          </a:p>
          <a:p>
            <a:pPr marL="685800" lvl="1" indent="-2286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fr-FR" sz="1200" dirty="0">
                <a:latin typeface="Andika" pitchFamily="2" charset="0"/>
                <a:ea typeface="Andika" pitchFamily="2" charset="0"/>
                <a:cs typeface="Andika" pitchFamily="2" charset="0"/>
              </a:rPr>
              <a:t>Les </a:t>
            </a: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_________ 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seront </a:t>
            </a:r>
            <a:r>
              <a:rPr lang="fr-FR" sz="1200" dirty="0">
                <a:latin typeface="Andika" pitchFamily="2" charset="0"/>
                <a:ea typeface="Andika" pitchFamily="2" charset="0"/>
                <a:cs typeface="Andika" pitchFamily="2" charset="0"/>
              </a:rPr>
              <a:t>réduits par des </a:t>
            </a: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___________ 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présentes </a:t>
            </a:r>
            <a:r>
              <a:rPr lang="fr-FR" sz="1200" dirty="0">
                <a:latin typeface="Andika" pitchFamily="2" charset="0"/>
                <a:ea typeface="Andika" pitchFamily="2" charset="0"/>
                <a:cs typeface="Andika" pitchFamily="2" charset="0"/>
              </a:rPr>
              <a:t>dans le gros intestin où ils seront alors transformés 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en </a:t>
            </a: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____________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 qui </a:t>
            </a:r>
            <a:r>
              <a:rPr lang="fr-FR" sz="1200" dirty="0">
                <a:latin typeface="Andika" pitchFamily="2" charset="0"/>
                <a:ea typeface="Andika" pitchFamily="2" charset="0"/>
                <a:cs typeface="Andika" pitchFamily="2" charset="0"/>
              </a:rPr>
              <a:t>seront ensuite éliminés par </a:t>
            </a:r>
            <a:r>
              <a:rPr lang="fr-FR" sz="1200" b="1" dirty="0">
                <a:latin typeface="Andika" pitchFamily="2" charset="0"/>
                <a:ea typeface="Andika" pitchFamily="2" charset="0"/>
                <a:cs typeface="Andika" pitchFamily="2" charset="0"/>
              </a:rPr>
              <a:t>l</a:t>
            </a: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’______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.</a:t>
            </a:r>
            <a:endParaRPr lang="fr-FR" sz="1200" dirty="0">
              <a:latin typeface="Andika" pitchFamily="2" charset="0"/>
              <a:ea typeface="Andika" pitchFamily="2" charset="0"/>
              <a:cs typeface="Andika" pitchFamily="2" charset="0"/>
            </a:endParaRPr>
          </a:p>
        </p:txBody>
      </p:sp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034" y="3872880"/>
            <a:ext cx="1932062" cy="3377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1" name="Connecteur droit avec flèche 30"/>
          <p:cNvCxnSpPr/>
          <p:nvPr/>
        </p:nvCxnSpPr>
        <p:spPr>
          <a:xfrm>
            <a:off x="1988840" y="4664968"/>
            <a:ext cx="86409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/>
          <p:nvPr/>
        </p:nvCxnSpPr>
        <p:spPr>
          <a:xfrm flipH="1">
            <a:off x="3212976" y="4546414"/>
            <a:ext cx="136815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/>
          <p:nvPr/>
        </p:nvCxnSpPr>
        <p:spPr>
          <a:xfrm flipH="1">
            <a:off x="3609020" y="5961112"/>
            <a:ext cx="136815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/>
          <p:nvPr/>
        </p:nvCxnSpPr>
        <p:spPr>
          <a:xfrm flipH="1">
            <a:off x="3403972" y="6465168"/>
            <a:ext cx="136815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/>
          <p:nvPr/>
        </p:nvCxnSpPr>
        <p:spPr>
          <a:xfrm>
            <a:off x="1731814" y="6609184"/>
            <a:ext cx="122413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/>
          <p:cNvCxnSpPr/>
          <p:nvPr/>
        </p:nvCxnSpPr>
        <p:spPr>
          <a:xfrm>
            <a:off x="1806464" y="5817096"/>
            <a:ext cx="122413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/>
          <p:cNvCxnSpPr/>
          <p:nvPr/>
        </p:nvCxnSpPr>
        <p:spPr>
          <a:xfrm flipV="1">
            <a:off x="1876810" y="6079728"/>
            <a:ext cx="1224136" cy="7200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/>
          <p:cNvCxnSpPr/>
          <p:nvPr/>
        </p:nvCxnSpPr>
        <p:spPr>
          <a:xfrm flipH="1" flipV="1">
            <a:off x="3327065" y="7138640"/>
            <a:ext cx="1373423" cy="1906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/>
          <p:cNvCxnSpPr/>
          <p:nvPr/>
        </p:nvCxnSpPr>
        <p:spPr>
          <a:xfrm flipH="1">
            <a:off x="3332336" y="6969224"/>
            <a:ext cx="136815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>
            <a:off x="4700488" y="4546414"/>
            <a:ext cx="1896864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>
            <a:off x="5060528" y="5961112"/>
            <a:ext cx="1608460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>
            <a:off x="4852888" y="6388782"/>
            <a:ext cx="1816100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>
            <a:off x="4772124" y="6969224"/>
            <a:ext cx="1896864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/>
          <p:cNvCxnSpPr/>
          <p:nvPr/>
        </p:nvCxnSpPr>
        <p:spPr>
          <a:xfrm>
            <a:off x="4803576" y="7329264"/>
            <a:ext cx="1896864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/>
          <p:cNvCxnSpPr/>
          <p:nvPr/>
        </p:nvCxnSpPr>
        <p:spPr>
          <a:xfrm>
            <a:off x="188640" y="4660590"/>
            <a:ext cx="1701502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/>
        </p:nvCxnSpPr>
        <p:spPr>
          <a:xfrm>
            <a:off x="71314" y="5817096"/>
            <a:ext cx="1701502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>
            <a:off x="71314" y="6151736"/>
            <a:ext cx="1701502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/>
          <p:cNvCxnSpPr/>
          <p:nvPr/>
        </p:nvCxnSpPr>
        <p:spPr>
          <a:xfrm>
            <a:off x="71314" y="6609184"/>
            <a:ext cx="1630188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/>
          <p:cNvCxnSpPr/>
          <p:nvPr/>
        </p:nvCxnSpPr>
        <p:spPr>
          <a:xfrm>
            <a:off x="71314" y="6825208"/>
            <a:ext cx="1630188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/>
          <p:cNvCxnSpPr/>
          <p:nvPr/>
        </p:nvCxnSpPr>
        <p:spPr>
          <a:xfrm>
            <a:off x="71314" y="6304136"/>
            <a:ext cx="1701502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/>
          <p:cNvCxnSpPr/>
          <p:nvPr/>
        </p:nvCxnSpPr>
        <p:spPr>
          <a:xfrm>
            <a:off x="4853260" y="6609184"/>
            <a:ext cx="1816100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ZoneTexte 52"/>
          <p:cNvSpPr txBox="1"/>
          <p:nvPr/>
        </p:nvSpPr>
        <p:spPr>
          <a:xfrm>
            <a:off x="1268760" y="7401272"/>
            <a:ext cx="41357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u="sng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Schéma de l’appareil digestif</a:t>
            </a:r>
            <a:endParaRPr lang="fr-FR" sz="1200" b="1" u="sng" dirty="0">
              <a:latin typeface="Andika" pitchFamily="2" charset="0"/>
              <a:ea typeface="Andika" pitchFamily="2" charset="0"/>
              <a:cs typeface="Andik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41118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1459</TotalTime>
  <Words>1311</Words>
  <Application>Microsoft Office PowerPoint</Application>
  <PresentationFormat>Format A4 (210 x 297 mm)</PresentationFormat>
  <Paragraphs>217</Paragraphs>
  <Slides>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Gaelle</dc:creator>
  <cp:lastModifiedBy>Gaelle48</cp:lastModifiedBy>
  <cp:revision>97</cp:revision>
  <cp:lastPrinted>2015-09-11T12:39:41Z</cp:lastPrinted>
  <dcterms:created xsi:type="dcterms:W3CDTF">2014-09-14T11:10:13Z</dcterms:created>
  <dcterms:modified xsi:type="dcterms:W3CDTF">2017-02-09T13:35:56Z</dcterms:modified>
</cp:coreProperties>
</file>