
<file path=[Content_Types].xml><?xml version="1.0" encoding="utf-8"?>
<Types xmlns="http://schemas.openxmlformats.org/package/2006/content-types">
  <Default Extension="png" ContentType="image/png"/>
  <Default Extension="tmp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4" r:id="rId4"/>
    <p:sldId id="267" r:id="rId5"/>
    <p:sldId id="265" r:id="rId6"/>
    <p:sldId id="262" r:id="rId7"/>
  </p:sldIdLst>
  <p:sldSz cx="6858000" cy="9906000" type="A4"/>
  <p:notesSz cx="7099300" cy="10234613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Gaelle" initials="G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5" d="100"/>
          <a:sy n="75" d="100"/>
        </p:scale>
        <p:origin x="-3384" y="-144"/>
      </p:cViewPr>
      <p:guideLst>
        <p:guide orient="horz" pos="3120"/>
        <p:guide pos="216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ommentAuthors" Target="commentAuthor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514350" y="3077282"/>
            <a:ext cx="5829300" cy="2123369"/>
          </a:xfrm>
          <a:prstGeom prst="rect">
            <a:avLst/>
          </a:prstGeom>
        </p:spPr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028700" y="5613400"/>
            <a:ext cx="4800600" cy="2531533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Modifiez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342900" y="9181395"/>
            <a:ext cx="1600200" cy="527403"/>
          </a:xfrm>
          <a:prstGeom prst="rect">
            <a:avLst/>
          </a:prstGeom>
        </p:spPr>
        <p:txBody>
          <a:bodyPr/>
          <a:lstStyle/>
          <a:p>
            <a:fld id="{8F48CE88-9D50-4577-802E-EC1C1C9602E1}" type="datetimeFigureOut">
              <a:rPr lang="fr-FR" smtClean="0"/>
              <a:t>09/02/2017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2343150" y="9181395"/>
            <a:ext cx="2171700" cy="527403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4914900" y="9181395"/>
            <a:ext cx="1600200" cy="527403"/>
          </a:xfrm>
          <a:prstGeom prst="rect">
            <a:avLst/>
          </a:prstGeom>
        </p:spPr>
        <p:txBody>
          <a:bodyPr/>
          <a:lstStyle/>
          <a:p>
            <a:fld id="{6F684F9A-7137-4135-BA9C-C426CAAF1C8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03153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42900" y="396699"/>
            <a:ext cx="6172200" cy="1651000"/>
          </a:xfrm>
          <a:prstGeom prst="rect">
            <a:avLst/>
          </a:prstGeom>
        </p:spPr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342900" y="2311401"/>
            <a:ext cx="6172200" cy="6537502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342900" y="9181395"/>
            <a:ext cx="1600200" cy="527403"/>
          </a:xfrm>
          <a:prstGeom prst="rect">
            <a:avLst/>
          </a:prstGeom>
        </p:spPr>
        <p:txBody>
          <a:bodyPr/>
          <a:lstStyle/>
          <a:p>
            <a:fld id="{8F48CE88-9D50-4577-802E-EC1C1C9602E1}" type="datetimeFigureOut">
              <a:rPr lang="fr-FR" smtClean="0"/>
              <a:t>09/02/2017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2343150" y="9181395"/>
            <a:ext cx="2171700" cy="527403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4914900" y="9181395"/>
            <a:ext cx="1600200" cy="527403"/>
          </a:xfrm>
          <a:prstGeom prst="rect">
            <a:avLst/>
          </a:prstGeom>
        </p:spPr>
        <p:txBody>
          <a:bodyPr/>
          <a:lstStyle/>
          <a:p>
            <a:fld id="{6F684F9A-7137-4135-BA9C-C426CAAF1C8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604117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3729037" y="573264"/>
            <a:ext cx="1157288" cy="12208228"/>
          </a:xfrm>
          <a:prstGeom prst="rect">
            <a:avLst/>
          </a:prstGeo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257175" y="573264"/>
            <a:ext cx="3357563" cy="1220822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342900" y="9181395"/>
            <a:ext cx="1600200" cy="527403"/>
          </a:xfrm>
          <a:prstGeom prst="rect">
            <a:avLst/>
          </a:prstGeom>
        </p:spPr>
        <p:txBody>
          <a:bodyPr/>
          <a:lstStyle/>
          <a:p>
            <a:fld id="{8F48CE88-9D50-4577-802E-EC1C1C9602E1}" type="datetimeFigureOut">
              <a:rPr lang="fr-FR" smtClean="0"/>
              <a:t>09/02/2017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2343150" y="9181395"/>
            <a:ext cx="2171700" cy="527403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4914900" y="9181395"/>
            <a:ext cx="1600200" cy="527403"/>
          </a:xfrm>
          <a:prstGeom prst="rect">
            <a:avLst/>
          </a:prstGeom>
        </p:spPr>
        <p:txBody>
          <a:bodyPr/>
          <a:lstStyle/>
          <a:p>
            <a:fld id="{6F684F9A-7137-4135-BA9C-C426CAAF1C8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62593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42900" y="396699"/>
            <a:ext cx="6172200" cy="1651000"/>
          </a:xfrm>
          <a:prstGeom prst="rect">
            <a:avLst/>
          </a:prstGeom>
        </p:spPr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42900" y="2311401"/>
            <a:ext cx="6172200" cy="653750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342900" y="9181395"/>
            <a:ext cx="1600200" cy="527403"/>
          </a:xfrm>
          <a:prstGeom prst="rect">
            <a:avLst/>
          </a:prstGeom>
        </p:spPr>
        <p:txBody>
          <a:bodyPr/>
          <a:lstStyle/>
          <a:p>
            <a:fld id="{8F48CE88-9D50-4577-802E-EC1C1C9602E1}" type="datetimeFigureOut">
              <a:rPr lang="fr-FR" smtClean="0"/>
              <a:t>09/02/2017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2343150" y="9181395"/>
            <a:ext cx="2171700" cy="527403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4914900" y="9181395"/>
            <a:ext cx="1600200" cy="527403"/>
          </a:xfrm>
          <a:prstGeom prst="rect">
            <a:avLst/>
          </a:prstGeom>
        </p:spPr>
        <p:txBody>
          <a:bodyPr/>
          <a:lstStyle/>
          <a:p>
            <a:fld id="{6F684F9A-7137-4135-BA9C-C426CAAF1C8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425284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41735" y="6365523"/>
            <a:ext cx="5829300" cy="1967442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541735" y="4198586"/>
            <a:ext cx="5829300" cy="216693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342900" y="9181395"/>
            <a:ext cx="1600200" cy="527403"/>
          </a:xfrm>
          <a:prstGeom prst="rect">
            <a:avLst/>
          </a:prstGeom>
        </p:spPr>
        <p:txBody>
          <a:bodyPr/>
          <a:lstStyle/>
          <a:p>
            <a:fld id="{8F48CE88-9D50-4577-802E-EC1C1C9602E1}" type="datetimeFigureOut">
              <a:rPr lang="fr-FR" smtClean="0"/>
              <a:t>09/02/2017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2343150" y="9181395"/>
            <a:ext cx="2171700" cy="527403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4914900" y="9181395"/>
            <a:ext cx="1600200" cy="527403"/>
          </a:xfrm>
          <a:prstGeom prst="rect">
            <a:avLst/>
          </a:prstGeom>
        </p:spPr>
        <p:txBody>
          <a:bodyPr/>
          <a:lstStyle/>
          <a:p>
            <a:fld id="{6F684F9A-7137-4135-BA9C-C426CAAF1C8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514192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42900" y="396699"/>
            <a:ext cx="6172200" cy="1651000"/>
          </a:xfrm>
          <a:prstGeom prst="rect">
            <a:avLst/>
          </a:prstGeom>
        </p:spPr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257175" y="3338690"/>
            <a:ext cx="2257425" cy="944280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2628900" y="3338690"/>
            <a:ext cx="2257425" cy="944280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>
          <a:xfrm>
            <a:off x="342900" y="9181395"/>
            <a:ext cx="1600200" cy="527403"/>
          </a:xfrm>
          <a:prstGeom prst="rect">
            <a:avLst/>
          </a:prstGeom>
        </p:spPr>
        <p:txBody>
          <a:bodyPr/>
          <a:lstStyle/>
          <a:p>
            <a:fld id="{8F48CE88-9D50-4577-802E-EC1C1C9602E1}" type="datetimeFigureOut">
              <a:rPr lang="fr-FR" smtClean="0"/>
              <a:t>09/02/2017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>
          <a:xfrm>
            <a:off x="2343150" y="9181395"/>
            <a:ext cx="2171700" cy="527403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>
          <a:xfrm>
            <a:off x="4914900" y="9181395"/>
            <a:ext cx="1600200" cy="527403"/>
          </a:xfrm>
          <a:prstGeom prst="rect">
            <a:avLst/>
          </a:prstGeom>
        </p:spPr>
        <p:txBody>
          <a:bodyPr/>
          <a:lstStyle/>
          <a:p>
            <a:fld id="{6F684F9A-7137-4135-BA9C-C426CAAF1C8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559149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42900" y="396699"/>
            <a:ext cx="6172200" cy="1651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342900" y="2217385"/>
            <a:ext cx="3030141" cy="924101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342900" y="3141486"/>
            <a:ext cx="3030141" cy="5707416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3483769" y="2217385"/>
            <a:ext cx="3031331" cy="924101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3483769" y="3141486"/>
            <a:ext cx="3031331" cy="5707416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>
          <a:xfrm>
            <a:off x="342900" y="9181395"/>
            <a:ext cx="1600200" cy="527403"/>
          </a:xfrm>
          <a:prstGeom prst="rect">
            <a:avLst/>
          </a:prstGeom>
        </p:spPr>
        <p:txBody>
          <a:bodyPr/>
          <a:lstStyle/>
          <a:p>
            <a:fld id="{8F48CE88-9D50-4577-802E-EC1C1C9602E1}" type="datetimeFigureOut">
              <a:rPr lang="fr-FR" smtClean="0"/>
              <a:t>09/02/2017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>
          <a:xfrm>
            <a:off x="2343150" y="9181395"/>
            <a:ext cx="2171700" cy="527403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>
          <a:xfrm>
            <a:off x="4914900" y="9181395"/>
            <a:ext cx="1600200" cy="527403"/>
          </a:xfrm>
          <a:prstGeom prst="rect">
            <a:avLst/>
          </a:prstGeom>
        </p:spPr>
        <p:txBody>
          <a:bodyPr/>
          <a:lstStyle/>
          <a:p>
            <a:fld id="{6F684F9A-7137-4135-BA9C-C426CAAF1C8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692322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42900" y="396699"/>
            <a:ext cx="6172200" cy="1651000"/>
          </a:xfrm>
          <a:prstGeom prst="rect">
            <a:avLst/>
          </a:prstGeom>
        </p:spPr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>
          <a:xfrm>
            <a:off x="342900" y="9181395"/>
            <a:ext cx="1600200" cy="527403"/>
          </a:xfrm>
          <a:prstGeom prst="rect">
            <a:avLst/>
          </a:prstGeom>
        </p:spPr>
        <p:txBody>
          <a:bodyPr/>
          <a:lstStyle/>
          <a:p>
            <a:fld id="{8F48CE88-9D50-4577-802E-EC1C1C9602E1}" type="datetimeFigureOut">
              <a:rPr lang="fr-FR" smtClean="0"/>
              <a:t>09/02/2017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>
          <a:xfrm>
            <a:off x="2343150" y="9181395"/>
            <a:ext cx="2171700" cy="527403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>
          <a:xfrm>
            <a:off x="4914900" y="9181395"/>
            <a:ext cx="1600200" cy="527403"/>
          </a:xfrm>
          <a:prstGeom prst="rect">
            <a:avLst/>
          </a:prstGeom>
        </p:spPr>
        <p:txBody>
          <a:bodyPr/>
          <a:lstStyle/>
          <a:p>
            <a:fld id="{6F684F9A-7137-4135-BA9C-C426CAAF1C8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015125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>
          <a:xfrm>
            <a:off x="342900" y="9181395"/>
            <a:ext cx="1600200" cy="527403"/>
          </a:xfrm>
          <a:prstGeom prst="rect">
            <a:avLst/>
          </a:prstGeom>
        </p:spPr>
        <p:txBody>
          <a:bodyPr/>
          <a:lstStyle/>
          <a:p>
            <a:fld id="{8F48CE88-9D50-4577-802E-EC1C1C9602E1}" type="datetimeFigureOut">
              <a:rPr lang="fr-FR" smtClean="0"/>
              <a:t>09/02/2017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>
          <a:xfrm>
            <a:off x="2343150" y="9181395"/>
            <a:ext cx="2171700" cy="527403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>
          <a:xfrm>
            <a:off x="4914900" y="9181395"/>
            <a:ext cx="1600200" cy="527403"/>
          </a:xfrm>
          <a:prstGeom prst="rect">
            <a:avLst/>
          </a:prstGeom>
        </p:spPr>
        <p:txBody>
          <a:bodyPr/>
          <a:lstStyle/>
          <a:p>
            <a:fld id="{6F684F9A-7137-4135-BA9C-C426CAAF1C8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226853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42900" y="394405"/>
            <a:ext cx="2256235" cy="1678517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2681287" y="394406"/>
            <a:ext cx="3833813" cy="8454497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342900" y="2072923"/>
            <a:ext cx="2256235" cy="677598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>
          <a:xfrm>
            <a:off x="342900" y="9181395"/>
            <a:ext cx="1600200" cy="527403"/>
          </a:xfrm>
          <a:prstGeom prst="rect">
            <a:avLst/>
          </a:prstGeom>
        </p:spPr>
        <p:txBody>
          <a:bodyPr/>
          <a:lstStyle/>
          <a:p>
            <a:fld id="{8F48CE88-9D50-4577-802E-EC1C1C9602E1}" type="datetimeFigureOut">
              <a:rPr lang="fr-FR" smtClean="0"/>
              <a:t>09/02/2017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>
          <a:xfrm>
            <a:off x="2343150" y="9181395"/>
            <a:ext cx="2171700" cy="527403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>
          <a:xfrm>
            <a:off x="4914900" y="9181395"/>
            <a:ext cx="1600200" cy="527403"/>
          </a:xfrm>
          <a:prstGeom prst="rect">
            <a:avLst/>
          </a:prstGeom>
        </p:spPr>
        <p:txBody>
          <a:bodyPr/>
          <a:lstStyle/>
          <a:p>
            <a:fld id="{6F684F9A-7137-4135-BA9C-C426CAAF1C8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755001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344216" y="6934200"/>
            <a:ext cx="4114800" cy="818622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344216" y="885119"/>
            <a:ext cx="4114800" cy="59436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344216" y="7752822"/>
            <a:ext cx="4114800" cy="116257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>
          <a:xfrm>
            <a:off x="342900" y="9181395"/>
            <a:ext cx="1600200" cy="527403"/>
          </a:xfrm>
          <a:prstGeom prst="rect">
            <a:avLst/>
          </a:prstGeom>
        </p:spPr>
        <p:txBody>
          <a:bodyPr/>
          <a:lstStyle/>
          <a:p>
            <a:fld id="{8F48CE88-9D50-4577-802E-EC1C1C9602E1}" type="datetimeFigureOut">
              <a:rPr lang="fr-FR" smtClean="0"/>
              <a:t>09/02/2017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>
          <a:xfrm>
            <a:off x="2343150" y="9181395"/>
            <a:ext cx="2171700" cy="527403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>
          <a:xfrm>
            <a:off x="4914900" y="9181395"/>
            <a:ext cx="1600200" cy="527403"/>
          </a:xfrm>
          <a:prstGeom prst="rect">
            <a:avLst/>
          </a:prstGeom>
        </p:spPr>
        <p:txBody>
          <a:bodyPr/>
          <a:lstStyle/>
          <a:p>
            <a:fld id="{6F684F9A-7137-4135-BA9C-C426CAAF1C8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216767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ZoneTexte 6"/>
          <p:cNvSpPr txBox="1"/>
          <p:nvPr userDrawn="1"/>
        </p:nvSpPr>
        <p:spPr>
          <a:xfrm rot="16200000">
            <a:off x="6013884" y="9113552"/>
            <a:ext cx="1512168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fr-FR" sz="900" dirty="0" smtClean="0">
                <a:solidFill>
                  <a:schemeClr val="bg1">
                    <a:lumMod val="50000"/>
                  </a:schemeClr>
                </a:solidFill>
              </a:rPr>
              <a:t>http://www.mysticlolly.fr</a:t>
            </a:r>
            <a:endParaRPr lang="fr-FR" sz="900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27361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tm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5" Type="http://schemas.microsoft.com/office/2007/relationships/hdphoto" Target="../media/hdphoto1.wdp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894" y="2656005"/>
            <a:ext cx="2455592" cy="2664296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5" name="Rectangle 3"/>
          <p:cNvSpPr/>
          <p:nvPr/>
        </p:nvSpPr>
        <p:spPr>
          <a:xfrm>
            <a:off x="0" y="0"/>
            <a:ext cx="6858000" cy="1280592"/>
          </a:xfrm>
          <a:custGeom>
            <a:avLst/>
            <a:gdLst>
              <a:gd name="connsiteX0" fmla="*/ 0 w 6858000"/>
              <a:gd name="connsiteY0" fmla="*/ 0 h 1064568"/>
              <a:gd name="connsiteX1" fmla="*/ 6858000 w 6858000"/>
              <a:gd name="connsiteY1" fmla="*/ 0 h 1064568"/>
              <a:gd name="connsiteX2" fmla="*/ 6858000 w 6858000"/>
              <a:gd name="connsiteY2" fmla="*/ 1064568 h 1064568"/>
              <a:gd name="connsiteX3" fmla="*/ 0 w 6858000"/>
              <a:gd name="connsiteY3" fmla="*/ 1064568 h 1064568"/>
              <a:gd name="connsiteX4" fmla="*/ 0 w 6858000"/>
              <a:gd name="connsiteY4" fmla="*/ 0 h 1064568"/>
              <a:gd name="connsiteX0" fmla="*/ 0 w 6858000"/>
              <a:gd name="connsiteY0" fmla="*/ 0 h 1361748"/>
              <a:gd name="connsiteX1" fmla="*/ 6858000 w 6858000"/>
              <a:gd name="connsiteY1" fmla="*/ 0 h 1361748"/>
              <a:gd name="connsiteX2" fmla="*/ 6858000 w 6858000"/>
              <a:gd name="connsiteY2" fmla="*/ 1064568 h 1361748"/>
              <a:gd name="connsiteX3" fmla="*/ 0 w 6858000"/>
              <a:gd name="connsiteY3" fmla="*/ 1361748 h 1361748"/>
              <a:gd name="connsiteX4" fmla="*/ 0 w 6858000"/>
              <a:gd name="connsiteY4" fmla="*/ 0 h 13617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858000" h="1361748">
                <a:moveTo>
                  <a:pt x="0" y="0"/>
                </a:moveTo>
                <a:lnTo>
                  <a:pt x="6858000" y="0"/>
                </a:lnTo>
                <a:lnTo>
                  <a:pt x="6858000" y="1064568"/>
                </a:lnTo>
                <a:lnTo>
                  <a:pt x="0" y="1361748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" name="Ellipse 5"/>
          <p:cNvSpPr/>
          <p:nvPr/>
        </p:nvSpPr>
        <p:spPr>
          <a:xfrm>
            <a:off x="135700" y="110131"/>
            <a:ext cx="1061051" cy="1046883"/>
          </a:xfrm>
          <a:prstGeom prst="ellipse">
            <a:avLst/>
          </a:prstGeom>
          <a:solidFill>
            <a:srgbClr val="00B0F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ZoneTexte 6"/>
          <p:cNvSpPr txBox="1"/>
          <p:nvPr/>
        </p:nvSpPr>
        <p:spPr>
          <a:xfrm rot="20976963">
            <a:off x="97925" y="162377"/>
            <a:ext cx="115624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800" dirty="0" smtClean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28 Days Later" pitchFamily="34" charset="0"/>
              </a:rPr>
              <a:t>Cycle 3</a:t>
            </a:r>
            <a:endParaRPr lang="fr-FR" sz="2800" dirty="0">
              <a:solidFill>
                <a:schemeClr val="tx1">
                  <a:lumMod val="65000"/>
                  <a:lumOff val="3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28 Days Later" pitchFamily="34" charset="0"/>
            </a:endParaRPr>
          </a:p>
        </p:txBody>
      </p:sp>
      <p:sp>
        <p:nvSpPr>
          <p:cNvPr id="8" name="Espace réservé du texte 13"/>
          <p:cNvSpPr txBox="1">
            <a:spLocks/>
          </p:cNvSpPr>
          <p:nvPr/>
        </p:nvSpPr>
        <p:spPr>
          <a:xfrm>
            <a:off x="1207560" y="-99417"/>
            <a:ext cx="5650440" cy="610810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defPPr>
              <a:defRPr lang="fr-FR"/>
            </a:defPPr>
            <a:lvl1pPr marL="0" indent="0" algn="l" defTabSz="914400" rtl="0" eaLnBrk="1" latinLnBrk="0" hangingPunct="1">
              <a:buNone/>
              <a:defRPr sz="1200" kern="12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 Demi" pitchFamily="34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fr-FR" sz="3800" dirty="0" smtClean="0"/>
              <a:t>Plan de travail</a:t>
            </a:r>
          </a:p>
          <a:p>
            <a:pPr algn="ctr"/>
            <a:r>
              <a:rPr lang="fr-FR" sz="3800" dirty="0" smtClean="0"/>
              <a:t>Sciences</a:t>
            </a:r>
            <a:endParaRPr lang="fr-FR" sz="3800" dirty="0"/>
          </a:p>
        </p:txBody>
      </p:sp>
      <p:sp>
        <p:nvSpPr>
          <p:cNvPr id="9" name="Rectangle à coins arrondis 8"/>
          <p:cNvSpPr/>
          <p:nvPr/>
        </p:nvSpPr>
        <p:spPr>
          <a:xfrm>
            <a:off x="332656" y="8697416"/>
            <a:ext cx="2808312" cy="1008112"/>
          </a:xfrm>
          <a:prstGeom prst="roundRect">
            <a:avLst/>
          </a:prstGeom>
          <a:solidFill>
            <a:schemeClr val="bg1"/>
          </a:solidFill>
          <a:ln w="38100">
            <a:solidFill>
              <a:schemeClr val="tx1">
                <a:lumMod val="65000"/>
                <a:lumOff val="35000"/>
              </a:schemeClr>
            </a:solidFill>
            <a:prstDash val="sysDash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ZoneTexte 9"/>
          <p:cNvSpPr txBox="1"/>
          <p:nvPr/>
        </p:nvSpPr>
        <p:spPr>
          <a:xfrm>
            <a:off x="332656" y="8769424"/>
            <a:ext cx="302433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 smtClean="0">
                <a:latin typeface="Amandine" pitchFamily="2" charset="0"/>
              </a:rPr>
              <a:t>Nom du scientifique </a:t>
            </a:r>
            <a:r>
              <a:rPr lang="fr-FR" sz="1200" dirty="0" smtClean="0">
                <a:latin typeface="Amandine" pitchFamily="2" charset="0"/>
              </a:rPr>
              <a:t>:</a:t>
            </a:r>
          </a:p>
          <a:p>
            <a:r>
              <a:rPr lang="fr-FR" sz="2400" dirty="0" smtClean="0">
                <a:latin typeface="Amandine" pitchFamily="2" charset="0"/>
              </a:rPr>
              <a:t>______________</a:t>
            </a:r>
            <a:endParaRPr lang="fr-FR" sz="2400" dirty="0">
              <a:latin typeface="Amandine" pitchFamily="2" charset="0"/>
            </a:endParaRPr>
          </a:p>
        </p:txBody>
      </p:sp>
      <p:sp>
        <p:nvSpPr>
          <p:cNvPr id="13" name="ZoneTexte 12"/>
          <p:cNvSpPr txBox="1"/>
          <p:nvPr/>
        </p:nvSpPr>
        <p:spPr>
          <a:xfrm>
            <a:off x="135700" y="2072680"/>
            <a:ext cx="6605668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a's Scribblings ~" pitchFamily="2" charset="0"/>
              </a:rPr>
              <a:t>Pars avec </a:t>
            </a:r>
            <a:r>
              <a:rPr lang="fr-FR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a's Scribblings ~" pitchFamily="2" charset="0"/>
              </a:rPr>
              <a:t>Mystik’s</a:t>
            </a:r>
            <a:r>
              <a:rPr lang="fr-FR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a's Scribblings ~" pitchFamily="2" charset="0"/>
              </a:rPr>
              <a:t> le scientifique à 	la</a:t>
            </a:r>
            <a:r>
              <a:rPr lang="fr-FR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a's Scribblings ~" pitchFamily="2" charset="0"/>
              </a:rPr>
              <a:t> </a:t>
            </a:r>
            <a:r>
              <a:rPr lang="fr-FR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a's Scribblings ~" pitchFamily="2" charset="0"/>
              </a:rPr>
              <a:t>découverte de l’univers</a:t>
            </a:r>
          </a:p>
          <a:p>
            <a:pPr algn="r"/>
            <a:r>
              <a:rPr lang="fr-FR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a's Scribblings ~" pitchFamily="2" charset="0"/>
              </a:rPr>
              <a:t>fascinant des volcans !</a:t>
            </a:r>
            <a:endParaRPr lang="fr-FR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ia's Scribblings ~" pitchFamily="2" charset="0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9285" y="5025008"/>
            <a:ext cx="4762500" cy="3381375"/>
          </a:xfrm>
          <a:prstGeom prst="rect">
            <a:avLst/>
          </a:prstGeom>
          <a:noFill/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7161841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à coins arrondis 2"/>
          <p:cNvSpPr/>
          <p:nvPr/>
        </p:nvSpPr>
        <p:spPr>
          <a:xfrm>
            <a:off x="4005064" y="632520"/>
            <a:ext cx="2664296" cy="1152128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  <a:prstDash val="sysDash"/>
          </a:ln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48880" y="115566"/>
            <a:ext cx="1844823" cy="1459771"/>
          </a:xfrm>
          <a:prstGeom prst="rect">
            <a:avLst/>
          </a:prstGeom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</p:pic>
      <p:sp>
        <p:nvSpPr>
          <p:cNvPr id="4" name="ZoneTexte 3"/>
          <p:cNvSpPr txBox="1"/>
          <p:nvPr/>
        </p:nvSpPr>
        <p:spPr>
          <a:xfrm>
            <a:off x="4005064" y="632520"/>
            <a:ext cx="266429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u="sng" dirty="0" smtClean="0">
                <a:latin typeface="Amandine" pitchFamily="2" charset="0"/>
              </a:rPr>
              <a:t>Objectif</a:t>
            </a:r>
            <a:r>
              <a:rPr lang="fr-FR" dirty="0" smtClean="0">
                <a:latin typeface="Amandine" pitchFamily="2" charset="0"/>
              </a:rPr>
              <a:t> : </a:t>
            </a:r>
          </a:p>
          <a:p>
            <a:r>
              <a:rPr lang="fr-FR" dirty="0" smtClean="0">
                <a:latin typeface="Amandine" pitchFamily="2" charset="0"/>
              </a:rPr>
              <a:t>Découvrir les différents types de volcans et leurs éruptions !</a:t>
            </a:r>
            <a:endParaRPr lang="fr-FR" dirty="0">
              <a:latin typeface="Amandine" pitchFamily="2" charset="0"/>
            </a:endParaRPr>
          </a:p>
        </p:txBody>
      </p:sp>
      <p:sp>
        <p:nvSpPr>
          <p:cNvPr id="5" name="Bulle ronde 4"/>
          <p:cNvSpPr/>
          <p:nvPr/>
        </p:nvSpPr>
        <p:spPr>
          <a:xfrm>
            <a:off x="116632" y="115566"/>
            <a:ext cx="1728192" cy="1237034"/>
          </a:xfrm>
          <a:prstGeom prst="wedgeEllipseCallout">
            <a:avLst>
              <a:gd name="adj1" fmla="val 77272"/>
              <a:gd name="adj2" fmla="val 5251"/>
            </a:avLst>
          </a:prstGeom>
          <a:solidFill>
            <a:schemeClr val="bg1"/>
          </a:solidFill>
          <a:ln w="190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" name="ZoneTexte 5"/>
          <p:cNvSpPr txBox="1"/>
          <p:nvPr/>
        </p:nvSpPr>
        <p:spPr>
          <a:xfrm>
            <a:off x="116632" y="272480"/>
            <a:ext cx="172819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400" dirty="0" smtClean="0">
                <a:latin typeface="Cursive standard" pitchFamily="2" charset="0"/>
              </a:rPr>
              <a:t>Bonjour petit scientifique ! Partons à la découverte des volcans !</a:t>
            </a:r>
            <a:endParaRPr lang="fr-FR" sz="1400" dirty="0">
              <a:latin typeface="Cursive standard" pitchFamily="2" charset="0"/>
            </a:endParaRPr>
          </a:p>
        </p:txBody>
      </p:sp>
      <p:grpSp>
        <p:nvGrpSpPr>
          <p:cNvPr id="7" name="Groupe 6"/>
          <p:cNvGrpSpPr/>
          <p:nvPr/>
        </p:nvGrpSpPr>
        <p:grpSpPr>
          <a:xfrm>
            <a:off x="88479" y="1712640"/>
            <a:ext cx="360040" cy="461665"/>
            <a:chOff x="116632" y="1352600"/>
            <a:chExt cx="360040" cy="461665"/>
          </a:xfrm>
        </p:grpSpPr>
        <p:sp>
          <p:nvSpPr>
            <p:cNvPr id="8" name="Ellipse 7"/>
            <p:cNvSpPr/>
            <p:nvPr/>
          </p:nvSpPr>
          <p:spPr>
            <a:xfrm>
              <a:off x="116632" y="1424608"/>
              <a:ext cx="360040" cy="360040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9" name="ZoneTexte 8"/>
            <p:cNvSpPr txBox="1"/>
            <p:nvPr/>
          </p:nvSpPr>
          <p:spPr>
            <a:xfrm>
              <a:off x="116632" y="1352600"/>
              <a:ext cx="36004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2400" dirty="0" smtClean="0">
                  <a:solidFill>
                    <a:schemeClr val="bg1">
                      <a:lumMod val="50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Berlin Sans FB Demi" pitchFamily="34" charset="0"/>
                </a:rPr>
                <a:t>1</a:t>
              </a:r>
              <a:endParaRPr lang="fr-FR" dirty="0">
                <a:solidFill>
                  <a:schemeClr val="bg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 Demi" pitchFamily="34" charset="0"/>
              </a:endParaRPr>
            </a:p>
          </p:txBody>
        </p:sp>
      </p:grpSp>
      <p:sp>
        <p:nvSpPr>
          <p:cNvPr id="10" name="ZoneTexte 9"/>
          <p:cNvSpPr txBox="1"/>
          <p:nvPr/>
        </p:nvSpPr>
        <p:spPr>
          <a:xfrm>
            <a:off x="448519" y="1867689"/>
            <a:ext cx="612068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b="1" dirty="0" smtClean="0">
                <a:latin typeface="Andika" pitchFamily="2" charset="0"/>
                <a:ea typeface="Andika" pitchFamily="2" charset="0"/>
                <a:cs typeface="Andika" pitchFamily="2" charset="0"/>
              </a:rPr>
              <a:t>Qu’est-ce qu’un volcan ?</a:t>
            </a:r>
            <a:endParaRPr lang="fr-FR" sz="1200" b="1" dirty="0">
              <a:latin typeface="Andika" pitchFamily="2" charset="0"/>
              <a:ea typeface="Andika" pitchFamily="2" charset="0"/>
              <a:cs typeface="Andika" pitchFamily="2" charset="0"/>
            </a:endParaRPr>
          </a:p>
        </p:txBody>
      </p:sp>
      <p:sp>
        <p:nvSpPr>
          <p:cNvPr id="33" name="ZoneTexte 32"/>
          <p:cNvSpPr txBox="1"/>
          <p:nvPr/>
        </p:nvSpPr>
        <p:spPr>
          <a:xfrm>
            <a:off x="88479" y="2297088"/>
            <a:ext cx="6652888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 smtClean="0">
                <a:latin typeface="Andika" pitchFamily="2" charset="0"/>
                <a:ea typeface="Andika" pitchFamily="2" charset="0"/>
                <a:cs typeface="Andika" pitchFamily="2" charset="0"/>
              </a:rPr>
              <a:t>Légende la coupe de ce volcan avec le vocabulaire suivant : </a:t>
            </a:r>
          </a:p>
          <a:p>
            <a:pPr algn="ctr">
              <a:lnSpc>
                <a:spcPct val="150000"/>
              </a:lnSpc>
            </a:pPr>
            <a:r>
              <a:rPr lang="fr-FR" sz="1600" dirty="0" smtClean="0">
                <a:latin typeface="Cursive standard" pitchFamily="2" charset="0"/>
                <a:ea typeface="Andika" pitchFamily="2" charset="0"/>
                <a:cs typeface="Andika" pitchFamily="2" charset="0"/>
              </a:rPr>
              <a:t>bombe volcanique - nuage de cendre volcanique - cheminée principale - cône du volcan -  cône secondaire - volcan inactif - fumerolle - couche de lave solidifiée - cratère - couche de cendre - coulée de lave - chambre magmatique</a:t>
            </a:r>
            <a:endParaRPr lang="fr-FR" sz="1600" dirty="0">
              <a:latin typeface="Cursive standard" pitchFamily="2" charset="0"/>
              <a:ea typeface="Andika" pitchFamily="2" charset="0"/>
              <a:cs typeface="Andika" pitchFamily="2" charset="0"/>
            </a:endParaRPr>
          </a:p>
        </p:txBody>
      </p:sp>
      <p:pic>
        <p:nvPicPr>
          <p:cNvPr id="12" name="Image 11" descr="Capture d’écran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8659" y="4376936"/>
            <a:ext cx="5805264" cy="47650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35256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e 1"/>
          <p:cNvGrpSpPr/>
          <p:nvPr/>
        </p:nvGrpSpPr>
        <p:grpSpPr>
          <a:xfrm>
            <a:off x="88479" y="-15552"/>
            <a:ext cx="360040" cy="461665"/>
            <a:chOff x="116632" y="1352600"/>
            <a:chExt cx="360040" cy="461665"/>
          </a:xfrm>
        </p:grpSpPr>
        <p:sp>
          <p:nvSpPr>
            <p:cNvPr id="3" name="Ellipse 2"/>
            <p:cNvSpPr/>
            <p:nvPr/>
          </p:nvSpPr>
          <p:spPr>
            <a:xfrm>
              <a:off x="116632" y="1424608"/>
              <a:ext cx="360040" cy="360040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4" name="ZoneTexte 3"/>
            <p:cNvSpPr txBox="1"/>
            <p:nvPr/>
          </p:nvSpPr>
          <p:spPr>
            <a:xfrm>
              <a:off x="116632" y="1352600"/>
              <a:ext cx="36004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2400" dirty="0" smtClean="0">
                  <a:solidFill>
                    <a:schemeClr val="bg1">
                      <a:lumMod val="50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Berlin Sans FB Demi" pitchFamily="34" charset="0"/>
                </a:rPr>
                <a:t>2</a:t>
              </a:r>
              <a:endParaRPr lang="fr-FR" dirty="0">
                <a:solidFill>
                  <a:schemeClr val="bg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 Demi" pitchFamily="34" charset="0"/>
              </a:endParaRPr>
            </a:p>
          </p:txBody>
        </p:sp>
      </p:grpSp>
      <p:sp>
        <p:nvSpPr>
          <p:cNvPr id="5" name="ZoneTexte 4"/>
          <p:cNvSpPr txBox="1"/>
          <p:nvPr/>
        </p:nvSpPr>
        <p:spPr>
          <a:xfrm>
            <a:off x="448519" y="139497"/>
            <a:ext cx="612068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b="1" dirty="0" smtClean="0">
                <a:latin typeface="Andika" pitchFamily="2" charset="0"/>
                <a:ea typeface="Andika" pitchFamily="2" charset="0"/>
                <a:cs typeface="Andika" pitchFamily="2" charset="0"/>
              </a:rPr>
              <a:t>Comment se forme un volcan ?</a:t>
            </a:r>
            <a:endParaRPr lang="fr-FR" sz="1200" b="1" dirty="0">
              <a:latin typeface="Andika" pitchFamily="2" charset="0"/>
              <a:ea typeface="Andika" pitchFamily="2" charset="0"/>
              <a:cs typeface="Andika" pitchFamily="2" charset="0"/>
            </a:endParaRPr>
          </a:p>
        </p:txBody>
      </p:sp>
      <p:sp>
        <p:nvSpPr>
          <p:cNvPr id="6" name="ZoneTexte 5"/>
          <p:cNvSpPr txBox="1"/>
          <p:nvPr/>
        </p:nvSpPr>
        <p:spPr>
          <a:xfrm>
            <a:off x="88479" y="568896"/>
            <a:ext cx="6652888" cy="54476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b="1" dirty="0" smtClean="0">
                <a:latin typeface="Andika" pitchFamily="2" charset="0"/>
                <a:ea typeface="Andika" pitchFamily="2" charset="0"/>
                <a:cs typeface="Andika" pitchFamily="2" charset="0"/>
              </a:rPr>
              <a:t>a. </a:t>
            </a:r>
            <a:r>
              <a:rPr lang="fr-FR" sz="1200" dirty="0" smtClean="0">
                <a:latin typeface="Andika" pitchFamily="2" charset="0"/>
                <a:ea typeface="Andika" pitchFamily="2" charset="0"/>
                <a:cs typeface="Andika" pitchFamily="2" charset="0"/>
              </a:rPr>
              <a:t>Qu’est-ce qu’une plaque tectonique ?</a:t>
            </a:r>
          </a:p>
          <a:p>
            <a:pPr>
              <a:lnSpc>
                <a:spcPct val="150000"/>
              </a:lnSpc>
            </a:pPr>
            <a:r>
              <a:rPr lang="fr-FR" sz="1400" dirty="0" smtClean="0">
                <a:latin typeface="Cursive standard" pitchFamily="2" charset="0"/>
                <a:ea typeface="Andika" pitchFamily="2" charset="0"/>
                <a:cs typeface="Andika" pitchFamily="2" charset="0"/>
              </a:rPr>
              <a:t>_______________________________________________________________________________________________________________________________________________________________________________________</a:t>
            </a:r>
          </a:p>
          <a:p>
            <a:pPr>
              <a:lnSpc>
                <a:spcPct val="150000"/>
              </a:lnSpc>
            </a:pPr>
            <a:endParaRPr lang="fr-FR" sz="1200" dirty="0">
              <a:latin typeface="Andika" pitchFamily="2" charset="0"/>
              <a:ea typeface="Andika" pitchFamily="2" charset="0"/>
              <a:cs typeface="Andika" pitchFamily="2" charset="0"/>
            </a:endParaRPr>
          </a:p>
          <a:p>
            <a:pPr>
              <a:lnSpc>
                <a:spcPct val="150000"/>
              </a:lnSpc>
            </a:pPr>
            <a:r>
              <a:rPr lang="fr-FR" sz="1200" b="1" dirty="0" smtClean="0">
                <a:latin typeface="Andika" pitchFamily="2" charset="0"/>
                <a:ea typeface="Andika" pitchFamily="2" charset="0"/>
                <a:cs typeface="Andika" pitchFamily="2" charset="0"/>
              </a:rPr>
              <a:t>b. </a:t>
            </a:r>
            <a:r>
              <a:rPr lang="fr-FR" sz="1200" dirty="0" smtClean="0">
                <a:latin typeface="Andika" pitchFamily="2" charset="0"/>
                <a:ea typeface="Andika" pitchFamily="2" charset="0"/>
                <a:cs typeface="Andika" pitchFamily="2" charset="0"/>
              </a:rPr>
              <a:t>Qu’est-ce que le phénomène de subduction ?</a:t>
            </a:r>
          </a:p>
          <a:p>
            <a:pPr>
              <a:lnSpc>
                <a:spcPct val="150000"/>
              </a:lnSpc>
            </a:pPr>
            <a:r>
              <a:rPr lang="fr-FR" sz="1400" dirty="0">
                <a:latin typeface="Cursive standard" pitchFamily="2" charset="0"/>
                <a:ea typeface="Andika" pitchFamily="2" charset="0"/>
                <a:cs typeface="Andika" pitchFamily="2" charset="0"/>
              </a:rPr>
              <a:t>_______________________________________________________________________________________________________________________________________________________________________________________</a:t>
            </a:r>
          </a:p>
          <a:p>
            <a:pPr>
              <a:lnSpc>
                <a:spcPct val="150000"/>
              </a:lnSpc>
            </a:pPr>
            <a:endParaRPr lang="fr-FR" sz="1200" dirty="0">
              <a:latin typeface="Andika" pitchFamily="2" charset="0"/>
              <a:ea typeface="Andika" pitchFamily="2" charset="0"/>
              <a:cs typeface="Andika" pitchFamily="2" charset="0"/>
            </a:endParaRPr>
          </a:p>
          <a:p>
            <a:pPr>
              <a:lnSpc>
                <a:spcPct val="150000"/>
              </a:lnSpc>
            </a:pPr>
            <a:r>
              <a:rPr lang="fr-FR" sz="1200" b="1" dirty="0" smtClean="0">
                <a:latin typeface="Andika" pitchFamily="2" charset="0"/>
                <a:ea typeface="Andika" pitchFamily="2" charset="0"/>
                <a:cs typeface="Andika" pitchFamily="2" charset="0"/>
              </a:rPr>
              <a:t>c. </a:t>
            </a:r>
            <a:r>
              <a:rPr lang="fr-FR" sz="1200" dirty="0" smtClean="0">
                <a:latin typeface="Andika" pitchFamily="2" charset="0"/>
                <a:ea typeface="Andika" pitchFamily="2" charset="0"/>
                <a:cs typeface="Andika" pitchFamily="2" charset="0"/>
              </a:rPr>
              <a:t>Qu’est-ce que le magma ?</a:t>
            </a:r>
          </a:p>
          <a:p>
            <a:pPr>
              <a:lnSpc>
                <a:spcPct val="150000"/>
              </a:lnSpc>
            </a:pPr>
            <a:r>
              <a:rPr lang="fr-FR" sz="1400" dirty="0" smtClean="0">
                <a:latin typeface="Cursive standard" pitchFamily="2" charset="0"/>
                <a:ea typeface="Andika" pitchFamily="2" charset="0"/>
                <a:cs typeface="Andika" pitchFamily="2" charset="0"/>
              </a:rPr>
              <a:t>_______________________________________________</a:t>
            </a:r>
            <a:endParaRPr lang="fr-FR" sz="1400" dirty="0">
              <a:latin typeface="Cursive standard" pitchFamily="2" charset="0"/>
              <a:ea typeface="Andika" pitchFamily="2" charset="0"/>
              <a:cs typeface="Andika" pitchFamily="2" charset="0"/>
            </a:endParaRPr>
          </a:p>
          <a:p>
            <a:pPr>
              <a:lnSpc>
                <a:spcPct val="150000"/>
              </a:lnSpc>
            </a:pPr>
            <a:endParaRPr lang="fr-FR" sz="1200" dirty="0">
              <a:latin typeface="Andika" pitchFamily="2" charset="0"/>
              <a:ea typeface="Andika" pitchFamily="2" charset="0"/>
              <a:cs typeface="Andika" pitchFamily="2" charset="0"/>
            </a:endParaRPr>
          </a:p>
          <a:p>
            <a:pPr>
              <a:lnSpc>
                <a:spcPct val="150000"/>
              </a:lnSpc>
            </a:pPr>
            <a:r>
              <a:rPr lang="fr-FR" sz="1200" b="1" dirty="0" smtClean="0">
                <a:latin typeface="Andika" pitchFamily="2" charset="0"/>
                <a:ea typeface="Andika" pitchFamily="2" charset="0"/>
                <a:cs typeface="Andika" pitchFamily="2" charset="0"/>
              </a:rPr>
              <a:t>d. </a:t>
            </a:r>
            <a:r>
              <a:rPr lang="fr-FR" sz="1200" dirty="0" smtClean="0">
                <a:latin typeface="Andika" pitchFamily="2" charset="0"/>
                <a:ea typeface="Andika" pitchFamily="2" charset="0"/>
                <a:cs typeface="Andika" pitchFamily="2" charset="0"/>
              </a:rPr>
              <a:t>Explique comment le phénomène de subduction est à l’origine </a:t>
            </a:r>
          </a:p>
          <a:p>
            <a:pPr>
              <a:lnSpc>
                <a:spcPct val="150000"/>
              </a:lnSpc>
            </a:pPr>
            <a:r>
              <a:rPr lang="fr-FR" sz="1200" dirty="0" smtClean="0">
                <a:latin typeface="Andika" pitchFamily="2" charset="0"/>
                <a:ea typeface="Andika" pitchFamily="2" charset="0"/>
                <a:cs typeface="Andika" pitchFamily="2" charset="0"/>
              </a:rPr>
              <a:t>de la naissance des volcans.</a:t>
            </a:r>
          </a:p>
          <a:p>
            <a:pPr>
              <a:lnSpc>
                <a:spcPct val="150000"/>
              </a:lnSpc>
            </a:pPr>
            <a:r>
              <a:rPr lang="fr-FR" sz="1400" dirty="0">
                <a:latin typeface="Cursive standard" pitchFamily="2" charset="0"/>
                <a:ea typeface="Andika" pitchFamily="2" charset="0"/>
                <a:cs typeface="Andika" pitchFamily="2" charset="0"/>
              </a:rPr>
              <a:t>_______________________________________________________________________________________________________________________________________________________________________________________</a:t>
            </a:r>
          </a:p>
        </p:txBody>
      </p:sp>
      <p:grpSp>
        <p:nvGrpSpPr>
          <p:cNvPr id="7" name="Groupe 6"/>
          <p:cNvGrpSpPr/>
          <p:nvPr/>
        </p:nvGrpSpPr>
        <p:grpSpPr>
          <a:xfrm>
            <a:off x="88479" y="6003503"/>
            <a:ext cx="360040" cy="461665"/>
            <a:chOff x="116632" y="1352600"/>
            <a:chExt cx="360040" cy="461665"/>
          </a:xfrm>
        </p:grpSpPr>
        <p:sp>
          <p:nvSpPr>
            <p:cNvPr id="8" name="Ellipse 7"/>
            <p:cNvSpPr/>
            <p:nvPr/>
          </p:nvSpPr>
          <p:spPr>
            <a:xfrm>
              <a:off x="116632" y="1424608"/>
              <a:ext cx="360040" cy="360040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9" name="ZoneTexte 8"/>
            <p:cNvSpPr txBox="1"/>
            <p:nvPr/>
          </p:nvSpPr>
          <p:spPr>
            <a:xfrm>
              <a:off x="116632" y="1352600"/>
              <a:ext cx="36004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2400" dirty="0" smtClean="0">
                  <a:solidFill>
                    <a:schemeClr val="bg1">
                      <a:lumMod val="50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Berlin Sans FB Demi" pitchFamily="34" charset="0"/>
                </a:rPr>
                <a:t>3</a:t>
              </a:r>
              <a:endParaRPr lang="fr-FR" dirty="0">
                <a:solidFill>
                  <a:schemeClr val="bg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 Demi" pitchFamily="34" charset="0"/>
              </a:endParaRPr>
            </a:p>
          </p:txBody>
        </p:sp>
      </p:grpSp>
      <p:sp>
        <p:nvSpPr>
          <p:cNvPr id="10" name="ZoneTexte 9"/>
          <p:cNvSpPr txBox="1"/>
          <p:nvPr/>
        </p:nvSpPr>
        <p:spPr>
          <a:xfrm>
            <a:off x="448519" y="6158552"/>
            <a:ext cx="612068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b="1" dirty="0" smtClean="0">
                <a:latin typeface="Andika" pitchFamily="2" charset="0"/>
                <a:ea typeface="Andika" pitchFamily="2" charset="0"/>
                <a:cs typeface="Andika" pitchFamily="2" charset="0"/>
              </a:rPr>
              <a:t>Les différents types d’éruptions.</a:t>
            </a:r>
            <a:endParaRPr lang="fr-FR" sz="1200" b="1" dirty="0">
              <a:latin typeface="Andika" pitchFamily="2" charset="0"/>
              <a:ea typeface="Andika" pitchFamily="2" charset="0"/>
              <a:cs typeface="Andika" pitchFamily="2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88479" y="6609184"/>
            <a:ext cx="6652888" cy="32624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28600" indent="-228600">
              <a:buAutoNum type="alphaLcPeriod"/>
            </a:pPr>
            <a:r>
              <a:rPr lang="fr-FR" sz="1200" dirty="0" smtClean="0">
                <a:latin typeface="Andika" pitchFamily="2" charset="0"/>
                <a:ea typeface="Andika" pitchFamily="2" charset="0"/>
                <a:cs typeface="Andika" pitchFamily="2" charset="0"/>
              </a:rPr>
              <a:t>Combien de types d’éruptions existe-t-il ? </a:t>
            </a:r>
            <a:r>
              <a:rPr lang="fr-FR" sz="1400" dirty="0" smtClean="0">
                <a:latin typeface="Cursive standard" pitchFamily="2" charset="0"/>
                <a:ea typeface="Andika" pitchFamily="2" charset="0"/>
                <a:cs typeface="Andika" pitchFamily="2" charset="0"/>
              </a:rPr>
              <a:t>_____</a:t>
            </a:r>
            <a:endParaRPr lang="fr-FR" sz="1200" dirty="0" smtClean="0">
              <a:latin typeface="Cursive standard" pitchFamily="2" charset="0"/>
              <a:ea typeface="Andika" pitchFamily="2" charset="0"/>
              <a:cs typeface="Andika" pitchFamily="2" charset="0"/>
            </a:endParaRPr>
          </a:p>
          <a:p>
            <a:pPr marL="228600" indent="-228600">
              <a:buAutoNum type="alphaLcPeriod"/>
            </a:pPr>
            <a:endParaRPr lang="fr-FR" sz="1200" dirty="0">
              <a:latin typeface="Andika" pitchFamily="2" charset="0"/>
              <a:ea typeface="Andika" pitchFamily="2" charset="0"/>
              <a:cs typeface="Andika" pitchFamily="2" charset="0"/>
            </a:endParaRPr>
          </a:p>
          <a:p>
            <a:pPr marL="228600" indent="-228600">
              <a:buAutoNum type="alphaLcPeriod"/>
            </a:pPr>
            <a:r>
              <a:rPr lang="fr-FR" sz="1200" dirty="0" smtClean="0">
                <a:latin typeface="Andika" pitchFamily="2" charset="0"/>
                <a:ea typeface="Andika" pitchFamily="2" charset="0"/>
                <a:cs typeface="Andika" pitchFamily="2" charset="0"/>
              </a:rPr>
              <a:t>Pour chaque type d’éruption, décris en quelques mots ce qui les caractérise.</a:t>
            </a:r>
            <a:endParaRPr lang="fr-FR" sz="1200" dirty="0">
              <a:latin typeface="Andika" pitchFamily="2" charset="0"/>
              <a:ea typeface="Andika" pitchFamily="2" charset="0"/>
              <a:cs typeface="Andika" pitchFamily="2" charset="0"/>
            </a:endParaRPr>
          </a:p>
          <a:p>
            <a:pPr>
              <a:lnSpc>
                <a:spcPct val="150000"/>
              </a:lnSpc>
            </a:pPr>
            <a:r>
              <a:rPr lang="fr-FR" sz="1400" dirty="0" smtClean="0">
                <a:latin typeface="Cursive standard" pitchFamily="2" charset="0"/>
                <a:ea typeface="Andika" pitchFamily="2" charset="0"/>
                <a:cs typeface="Andika" pitchFamily="2" charset="0"/>
              </a:rPr>
              <a:t>_______________________________________________________________________________________________________________________________________________________________________________________</a:t>
            </a:r>
            <a:r>
              <a:rPr lang="fr-FR" sz="1400" dirty="0">
                <a:latin typeface="Cursive standard" pitchFamily="2" charset="0"/>
                <a:ea typeface="Andika" pitchFamily="2" charset="0"/>
                <a:cs typeface="Andika" pitchFamily="2" charset="0"/>
              </a:rPr>
              <a:t>_______________________________________________________________________________________________________________________________________________________________________________________</a:t>
            </a:r>
          </a:p>
          <a:p>
            <a:pPr>
              <a:lnSpc>
                <a:spcPct val="150000"/>
              </a:lnSpc>
            </a:pPr>
            <a:r>
              <a:rPr lang="fr-FR" sz="1400" dirty="0" smtClean="0">
                <a:latin typeface="Cursive standard" pitchFamily="2" charset="0"/>
                <a:ea typeface="Andika" pitchFamily="2" charset="0"/>
                <a:cs typeface="Andika" pitchFamily="2" charset="0"/>
              </a:rPr>
              <a:t>__________________________________________________________________________________________________________________________</a:t>
            </a:r>
            <a:endParaRPr lang="fr-FR" sz="1400" dirty="0">
              <a:latin typeface="Cursive standard" pitchFamily="2" charset="0"/>
              <a:ea typeface="Andika" pitchFamily="2" charset="0"/>
              <a:cs typeface="Andika" pitchFamily="2" charset="0"/>
            </a:endParaRPr>
          </a:p>
        </p:txBody>
      </p:sp>
      <p:pic>
        <p:nvPicPr>
          <p:cNvPr id="12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42" r="6065" b="9785"/>
          <a:stretch/>
        </p:blipFill>
        <p:spPr bwMode="auto">
          <a:xfrm>
            <a:off x="5156201" y="3584848"/>
            <a:ext cx="1320800" cy="9743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9591896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e 1"/>
          <p:cNvGrpSpPr/>
          <p:nvPr/>
        </p:nvGrpSpPr>
        <p:grpSpPr>
          <a:xfrm>
            <a:off x="88479" y="2817723"/>
            <a:ext cx="360040" cy="461665"/>
            <a:chOff x="116632" y="1352600"/>
            <a:chExt cx="360040" cy="461665"/>
          </a:xfrm>
        </p:grpSpPr>
        <p:sp>
          <p:nvSpPr>
            <p:cNvPr id="3" name="Ellipse 2"/>
            <p:cNvSpPr/>
            <p:nvPr/>
          </p:nvSpPr>
          <p:spPr>
            <a:xfrm>
              <a:off x="116632" y="1424608"/>
              <a:ext cx="360040" cy="360040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4" name="ZoneTexte 3"/>
            <p:cNvSpPr txBox="1"/>
            <p:nvPr/>
          </p:nvSpPr>
          <p:spPr>
            <a:xfrm>
              <a:off x="116632" y="1352600"/>
              <a:ext cx="36004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2400" dirty="0" smtClean="0">
                  <a:solidFill>
                    <a:schemeClr val="bg1">
                      <a:lumMod val="50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Berlin Sans FB Demi" pitchFamily="34" charset="0"/>
                </a:rPr>
                <a:t>4</a:t>
              </a:r>
              <a:endParaRPr lang="fr-FR" dirty="0">
                <a:solidFill>
                  <a:schemeClr val="bg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 Demi" pitchFamily="34" charset="0"/>
              </a:endParaRPr>
            </a:p>
          </p:txBody>
        </p:sp>
      </p:grpSp>
      <p:sp>
        <p:nvSpPr>
          <p:cNvPr id="5" name="ZoneTexte 4"/>
          <p:cNvSpPr txBox="1"/>
          <p:nvPr/>
        </p:nvSpPr>
        <p:spPr>
          <a:xfrm>
            <a:off x="448519" y="2972772"/>
            <a:ext cx="612068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b="1" dirty="0" smtClean="0">
                <a:latin typeface="Andika" pitchFamily="2" charset="0"/>
                <a:ea typeface="Andika" pitchFamily="2" charset="0"/>
                <a:cs typeface="Andika" pitchFamily="2" charset="0"/>
              </a:rPr>
              <a:t>Le déclenchement d’une éruption</a:t>
            </a:r>
            <a:endParaRPr lang="fr-FR" sz="1200" b="1" dirty="0">
              <a:latin typeface="Andika" pitchFamily="2" charset="0"/>
              <a:ea typeface="Andika" pitchFamily="2" charset="0"/>
              <a:cs typeface="Andika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88479" y="3423404"/>
            <a:ext cx="6652888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28600" indent="-228600">
              <a:buAutoNum type="alphaLcPeriod"/>
            </a:pPr>
            <a:r>
              <a:rPr lang="fr-FR" sz="1200" dirty="0" smtClean="0">
                <a:latin typeface="Andika" pitchFamily="2" charset="0"/>
                <a:ea typeface="Andika" pitchFamily="2" charset="0"/>
                <a:cs typeface="Andika" pitchFamily="2" charset="0"/>
              </a:rPr>
              <a:t>Pour quelles raisons une éruption va-t-elle se déclencher ?</a:t>
            </a:r>
            <a:endParaRPr lang="fr-FR" sz="1200" dirty="0">
              <a:latin typeface="Andika" pitchFamily="2" charset="0"/>
              <a:ea typeface="Andika" pitchFamily="2" charset="0"/>
              <a:cs typeface="Andika" pitchFamily="2" charset="0"/>
            </a:endParaRPr>
          </a:p>
          <a:p>
            <a:pPr>
              <a:lnSpc>
                <a:spcPct val="150000"/>
              </a:lnSpc>
            </a:pPr>
            <a:r>
              <a:rPr lang="fr-FR" sz="1400" dirty="0" smtClean="0">
                <a:latin typeface="Cursive standard" pitchFamily="2" charset="0"/>
                <a:ea typeface="Andika" pitchFamily="2" charset="0"/>
                <a:cs typeface="Andika" pitchFamily="2" charset="0"/>
              </a:rPr>
              <a:t>__________________________________________________________________________________________________________________________</a:t>
            </a:r>
            <a:endParaRPr lang="fr-FR" sz="1400" dirty="0">
              <a:latin typeface="Cursive standard" pitchFamily="2" charset="0"/>
              <a:ea typeface="Andika" pitchFamily="2" charset="0"/>
              <a:cs typeface="Andika" pitchFamily="2" charset="0"/>
            </a:endParaRPr>
          </a:p>
          <a:p>
            <a:pPr>
              <a:lnSpc>
                <a:spcPct val="150000"/>
              </a:lnSpc>
            </a:pPr>
            <a:r>
              <a:rPr lang="fr-FR" sz="1200" dirty="0" smtClean="0">
                <a:latin typeface="Andika" pitchFamily="2" charset="0"/>
                <a:ea typeface="Andika" pitchFamily="2" charset="0"/>
                <a:cs typeface="Andika" pitchFamily="2" charset="0"/>
              </a:rPr>
              <a:t>b. Que se passe-t-il lors d’une éruption ?</a:t>
            </a:r>
          </a:p>
          <a:p>
            <a:pPr>
              <a:lnSpc>
                <a:spcPct val="150000"/>
              </a:lnSpc>
            </a:pPr>
            <a:r>
              <a:rPr lang="fr-FR" sz="1400" dirty="0" smtClean="0">
                <a:latin typeface="Cursive standard" pitchFamily="2" charset="0"/>
                <a:ea typeface="Andika" pitchFamily="2" charset="0"/>
                <a:cs typeface="Andika" pitchFamily="2" charset="0"/>
              </a:rPr>
              <a:t>__________________________________________________________________________________________________________________________</a:t>
            </a:r>
            <a:endParaRPr lang="fr-FR" sz="1400" dirty="0">
              <a:latin typeface="Cursive standard" pitchFamily="2" charset="0"/>
              <a:ea typeface="Andika" pitchFamily="2" charset="0"/>
              <a:cs typeface="Andika" pitchFamily="2" charset="0"/>
            </a:endParaRPr>
          </a:p>
          <a:p>
            <a:pPr>
              <a:lnSpc>
                <a:spcPct val="150000"/>
              </a:lnSpc>
            </a:pPr>
            <a:r>
              <a:rPr lang="fr-FR" sz="1200" dirty="0" smtClean="0">
                <a:latin typeface="Andika" pitchFamily="2" charset="0"/>
                <a:ea typeface="Andika" pitchFamily="2" charset="0"/>
                <a:cs typeface="Andika" pitchFamily="2" charset="0"/>
              </a:rPr>
              <a:t>c. Quelle différence y a-t-il entre le magma et la lave ?</a:t>
            </a:r>
          </a:p>
          <a:p>
            <a:pPr>
              <a:lnSpc>
                <a:spcPct val="150000"/>
              </a:lnSpc>
            </a:pPr>
            <a:r>
              <a:rPr lang="fr-FR" sz="1400" dirty="0" smtClean="0">
                <a:latin typeface="Cursive standard" pitchFamily="2" charset="0"/>
                <a:ea typeface="Andika" pitchFamily="2" charset="0"/>
                <a:cs typeface="Andika" pitchFamily="2" charset="0"/>
              </a:rPr>
              <a:t>__________________________________________________________________________________________________________________________</a:t>
            </a:r>
            <a:endParaRPr lang="fr-FR" sz="1400" dirty="0">
              <a:latin typeface="Cursive standard" pitchFamily="2" charset="0"/>
              <a:ea typeface="Andika" pitchFamily="2" charset="0"/>
              <a:cs typeface="Andika" pitchFamily="2" charset="0"/>
            </a:endParaRPr>
          </a:p>
          <a:p>
            <a:pPr>
              <a:lnSpc>
                <a:spcPct val="150000"/>
              </a:lnSpc>
            </a:pPr>
            <a:r>
              <a:rPr lang="fr-FR" sz="1200" dirty="0" smtClean="0">
                <a:latin typeface="Andika" pitchFamily="2" charset="0"/>
                <a:ea typeface="Andika" pitchFamily="2" charset="0"/>
                <a:cs typeface="Andika" pitchFamily="2" charset="0"/>
              </a:rPr>
              <a:t>d. Qu’est-ce qu’une nuée ardente ?</a:t>
            </a:r>
            <a:endParaRPr lang="fr-FR" sz="1200" dirty="0">
              <a:latin typeface="Andika" pitchFamily="2" charset="0"/>
              <a:ea typeface="Andika" pitchFamily="2" charset="0"/>
              <a:cs typeface="Andika" pitchFamily="2" charset="0"/>
            </a:endParaRPr>
          </a:p>
          <a:p>
            <a:pPr>
              <a:lnSpc>
                <a:spcPct val="150000"/>
              </a:lnSpc>
            </a:pPr>
            <a:r>
              <a:rPr lang="fr-FR" sz="1400" dirty="0" smtClean="0">
                <a:latin typeface="Cursive standard" pitchFamily="2" charset="0"/>
                <a:ea typeface="Andika" pitchFamily="2" charset="0"/>
                <a:cs typeface="Andika" pitchFamily="2" charset="0"/>
              </a:rPr>
              <a:t>__________________________________________________________________________________________________________________________</a:t>
            </a:r>
            <a:endParaRPr lang="fr-FR" sz="1200" dirty="0" smtClean="0">
              <a:latin typeface="Andika" pitchFamily="2" charset="0"/>
              <a:ea typeface="Andika" pitchFamily="2" charset="0"/>
              <a:cs typeface="Andika" pitchFamily="2" charset="0"/>
            </a:endParaRPr>
          </a:p>
          <a:p>
            <a:pPr>
              <a:lnSpc>
                <a:spcPct val="150000"/>
              </a:lnSpc>
            </a:pPr>
            <a:endParaRPr lang="fr-FR" sz="1200" dirty="0">
              <a:latin typeface="Andika" pitchFamily="2" charset="0"/>
              <a:ea typeface="Andika" pitchFamily="2" charset="0"/>
              <a:cs typeface="Andika" pitchFamily="2" charset="0"/>
            </a:endParaRPr>
          </a:p>
          <a:p>
            <a:pPr>
              <a:lnSpc>
                <a:spcPct val="150000"/>
              </a:lnSpc>
            </a:pPr>
            <a:endParaRPr lang="fr-FR" sz="1200" dirty="0">
              <a:latin typeface="Andika" pitchFamily="2" charset="0"/>
              <a:ea typeface="Andika" pitchFamily="2" charset="0"/>
              <a:cs typeface="Andika" pitchFamily="2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9200" y="7545288"/>
            <a:ext cx="1381417" cy="2232248"/>
          </a:xfrm>
          <a:prstGeom prst="rect">
            <a:avLst/>
          </a:prstGeom>
          <a:noFill/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4" descr="http://beausobre.educanet2.ch/7vsb1-volcans/.ws_gen/21/jpg_eruption5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0193" y="469897"/>
            <a:ext cx="1929733" cy="1670150"/>
          </a:xfrm>
          <a:prstGeom prst="rect">
            <a:avLst/>
          </a:prstGeom>
          <a:solidFill>
            <a:srgbClr val="FFFFFF">
              <a:shade val="85000"/>
            </a:srgbClr>
          </a:solidFill>
          <a:ln w="381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2054" name="Picture 6" descr="http://sites17.ac-poitiers.fr/cherac-prim/sites/cherac-prim/IMG/jpg/volcan_gris.jpg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9977" y="469897"/>
            <a:ext cx="2385327" cy="1670150"/>
          </a:xfrm>
          <a:prstGeom prst="rect">
            <a:avLst/>
          </a:prstGeom>
          <a:solidFill>
            <a:srgbClr val="FFFFFF">
              <a:shade val="85000"/>
            </a:srgbClr>
          </a:solidFill>
          <a:ln w="381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10" name="Rectangle 9"/>
          <p:cNvSpPr/>
          <p:nvPr/>
        </p:nvSpPr>
        <p:spPr>
          <a:xfrm>
            <a:off x="88479" y="128464"/>
            <a:ext cx="6652888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1200" dirty="0" smtClean="0">
                <a:latin typeface="Andika" pitchFamily="2" charset="0"/>
                <a:ea typeface="Andika" pitchFamily="2" charset="0"/>
                <a:cs typeface="Andika" pitchFamily="2" charset="0"/>
              </a:rPr>
              <a:t>c. Pour chacun de ces volcans, indique le type d’éruption dont il s’agit.</a:t>
            </a:r>
          </a:p>
        </p:txBody>
      </p:sp>
      <p:pic>
        <p:nvPicPr>
          <p:cNvPr id="11" name="Image 10" descr="Capture d’écran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844" r="5788" b="75338"/>
          <a:stretch/>
        </p:blipFill>
        <p:spPr>
          <a:xfrm>
            <a:off x="705177" y="2225052"/>
            <a:ext cx="2219767" cy="592671"/>
          </a:xfrm>
          <a:prstGeom prst="rect">
            <a:avLst/>
          </a:prstGeom>
        </p:spPr>
      </p:pic>
      <p:pic>
        <p:nvPicPr>
          <p:cNvPr id="12" name="Image 11" descr="Capture d’écran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844" r="5788" b="75338"/>
          <a:stretch/>
        </p:blipFill>
        <p:spPr>
          <a:xfrm>
            <a:off x="3862756" y="2225051"/>
            <a:ext cx="2219767" cy="592671"/>
          </a:xfrm>
          <a:prstGeom prst="rect">
            <a:avLst/>
          </a:prstGeom>
        </p:spPr>
      </p:pic>
      <p:grpSp>
        <p:nvGrpSpPr>
          <p:cNvPr id="13" name="Groupe 12"/>
          <p:cNvGrpSpPr/>
          <p:nvPr/>
        </p:nvGrpSpPr>
        <p:grpSpPr>
          <a:xfrm>
            <a:off x="88479" y="7257256"/>
            <a:ext cx="360040" cy="461665"/>
            <a:chOff x="116632" y="1352600"/>
            <a:chExt cx="360040" cy="461665"/>
          </a:xfrm>
        </p:grpSpPr>
        <p:sp>
          <p:nvSpPr>
            <p:cNvPr id="14" name="Ellipse 13"/>
            <p:cNvSpPr/>
            <p:nvPr/>
          </p:nvSpPr>
          <p:spPr>
            <a:xfrm>
              <a:off x="116632" y="1424608"/>
              <a:ext cx="360040" cy="360040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5" name="ZoneTexte 14"/>
            <p:cNvSpPr txBox="1"/>
            <p:nvPr/>
          </p:nvSpPr>
          <p:spPr>
            <a:xfrm>
              <a:off x="116632" y="1352600"/>
              <a:ext cx="36004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2400" dirty="0" smtClean="0">
                  <a:solidFill>
                    <a:schemeClr val="bg1">
                      <a:lumMod val="50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Berlin Sans FB Demi" pitchFamily="34" charset="0"/>
                </a:rPr>
                <a:t>5</a:t>
              </a:r>
              <a:endParaRPr lang="fr-FR" dirty="0">
                <a:solidFill>
                  <a:schemeClr val="bg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 Demi" pitchFamily="34" charset="0"/>
              </a:endParaRPr>
            </a:p>
          </p:txBody>
        </p:sp>
      </p:grpSp>
      <p:sp>
        <p:nvSpPr>
          <p:cNvPr id="16" name="ZoneTexte 15"/>
          <p:cNvSpPr txBox="1"/>
          <p:nvPr/>
        </p:nvSpPr>
        <p:spPr>
          <a:xfrm>
            <a:off x="448519" y="7412305"/>
            <a:ext cx="612068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b="1" dirty="0" smtClean="0">
                <a:latin typeface="Andika" pitchFamily="2" charset="0"/>
                <a:ea typeface="Andika" pitchFamily="2" charset="0"/>
                <a:cs typeface="Andika" pitchFamily="2" charset="0"/>
              </a:rPr>
              <a:t>L’étude des volcans</a:t>
            </a:r>
            <a:endParaRPr lang="fr-FR" sz="1200" b="1" dirty="0">
              <a:latin typeface="Andika" pitchFamily="2" charset="0"/>
              <a:ea typeface="Andika" pitchFamily="2" charset="0"/>
              <a:cs typeface="Andika" pitchFamily="2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88479" y="7833320"/>
            <a:ext cx="6652888" cy="18928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28600" indent="-228600">
              <a:buAutoNum type="alphaLcPeriod"/>
            </a:pPr>
            <a:r>
              <a:rPr lang="fr-FR" sz="1200" dirty="0" smtClean="0">
                <a:latin typeface="Andika" pitchFamily="2" charset="0"/>
                <a:ea typeface="Andika" pitchFamily="2" charset="0"/>
                <a:cs typeface="Andika" pitchFamily="2" charset="0"/>
              </a:rPr>
              <a:t>Comment se nomment les personnes qui étudient les volcans ?</a:t>
            </a:r>
          </a:p>
          <a:p>
            <a:pPr>
              <a:lnSpc>
                <a:spcPct val="150000"/>
              </a:lnSpc>
            </a:pPr>
            <a:r>
              <a:rPr lang="fr-FR" sz="1200" dirty="0" smtClean="0">
                <a:latin typeface="Cursive standard" pitchFamily="2" charset="0"/>
                <a:ea typeface="Andika" pitchFamily="2" charset="0"/>
                <a:cs typeface="Andika" pitchFamily="2" charset="0"/>
              </a:rPr>
              <a:t>_________________________________________________________</a:t>
            </a:r>
            <a:endParaRPr lang="fr-FR" sz="1200" dirty="0">
              <a:latin typeface="Cursive standard" pitchFamily="2" charset="0"/>
              <a:ea typeface="Andika" pitchFamily="2" charset="0"/>
              <a:cs typeface="Andika" pitchFamily="2" charset="0"/>
            </a:endParaRPr>
          </a:p>
          <a:p>
            <a:endParaRPr lang="fr-FR" sz="1200" dirty="0">
              <a:latin typeface="Andika" pitchFamily="2" charset="0"/>
              <a:ea typeface="Andika" pitchFamily="2" charset="0"/>
              <a:cs typeface="Andika" pitchFamily="2" charset="0"/>
            </a:endParaRPr>
          </a:p>
          <a:p>
            <a:r>
              <a:rPr lang="fr-FR" sz="1200" dirty="0" smtClean="0">
                <a:latin typeface="Andika" pitchFamily="2" charset="0"/>
                <a:ea typeface="Andika" pitchFamily="2" charset="0"/>
                <a:cs typeface="Andika" pitchFamily="2" charset="0"/>
              </a:rPr>
              <a:t>b. De quoi est composé leur équipement ?</a:t>
            </a:r>
          </a:p>
          <a:p>
            <a:pPr>
              <a:lnSpc>
                <a:spcPct val="150000"/>
              </a:lnSpc>
            </a:pPr>
            <a:r>
              <a:rPr lang="fr-FR" sz="1400" dirty="0" smtClean="0">
                <a:latin typeface="Cursive standard" pitchFamily="2" charset="0"/>
                <a:ea typeface="Andika" pitchFamily="2" charset="0"/>
                <a:cs typeface="Andika" pitchFamily="2" charset="0"/>
              </a:rPr>
              <a:t>________________________________________________</a:t>
            </a:r>
          </a:p>
          <a:p>
            <a:pPr>
              <a:lnSpc>
                <a:spcPct val="150000"/>
              </a:lnSpc>
            </a:pPr>
            <a:r>
              <a:rPr lang="fr-FR" sz="1400" dirty="0" smtClean="0">
                <a:latin typeface="Cursive standard" pitchFamily="2" charset="0"/>
                <a:ea typeface="Andika" pitchFamily="2" charset="0"/>
                <a:cs typeface="Andika" pitchFamily="2" charset="0"/>
              </a:rPr>
              <a:t>_________________________________________________</a:t>
            </a:r>
          </a:p>
          <a:p>
            <a:pPr>
              <a:lnSpc>
                <a:spcPct val="150000"/>
              </a:lnSpc>
            </a:pPr>
            <a:r>
              <a:rPr lang="fr-FR" sz="1400" dirty="0" smtClean="0">
                <a:latin typeface="Cursive standard" pitchFamily="2" charset="0"/>
                <a:ea typeface="Andika" pitchFamily="2" charset="0"/>
                <a:cs typeface="Andika" pitchFamily="2" charset="0"/>
              </a:rPr>
              <a:t>________________________________________________</a:t>
            </a:r>
            <a:endParaRPr lang="fr-FR" sz="1400" dirty="0">
              <a:latin typeface="Cursive standard" pitchFamily="2" charset="0"/>
              <a:ea typeface="Andika" pitchFamily="2" charset="0"/>
              <a:cs typeface="Andika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2028715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à coins arrondis 21"/>
          <p:cNvSpPr/>
          <p:nvPr/>
        </p:nvSpPr>
        <p:spPr>
          <a:xfrm>
            <a:off x="260648" y="6393160"/>
            <a:ext cx="6495331" cy="2139345"/>
          </a:xfrm>
          <a:prstGeom prst="roundRect">
            <a:avLst/>
          </a:prstGeom>
          <a:solidFill>
            <a:schemeClr val="bg1">
              <a:lumMod val="85000"/>
            </a:schemeClr>
          </a:solidFill>
          <a:ln w="19050">
            <a:solidFill>
              <a:schemeClr val="tx1">
                <a:lumMod val="65000"/>
                <a:lumOff val="35000"/>
              </a:schemeClr>
            </a:solidFill>
            <a:prstDash val="sysDash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grpSp>
        <p:nvGrpSpPr>
          <p:cNvPr id="2" name="Groupe 1"/>
          <p:cNvGrpSpPr/>
          <p:nvPr/>
        </p:nvGrpSpPr>
        <p:grpSpPr>
          <a:xfrm>
            <a:off x="88479" y="-15552"/>
            <a:ext cx="360040" cy="461665"/>
            <a:chOff x="116632" y="1352600"/>
            <a:chExt cx="360040" cy="461665"/>
          </a:xfrm>
        </p:grpSpPr>
        <p:sp>
          <p:nvSpPr>
            <p:cNvPr id="3" name="Ellipse 2"/>
            <p:cNvSpPr/>
            <p:nvPr/>
          </p:nvSpPr>
          <p:spPr>
            <a:xfrm>
              <a:off x="116632" y="1424608"/>
              <a:ext cx="360040" cy="360040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4" name="ZoneTexte 3"/>
            <p:cNvSpPr txBox="1"/>
            <p:nvPr/>
          </p:nvSpPr>
          <p:spPr>
            <a:xfrm>
              <a:off x="116632" y="1352600"/>
              <a:ext cx="36004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2400" smtClean="0">
                  <a:solidFill>
                    <a:schemeClr val="bg1">
                      <a:lumMod val="50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Berlin Sans FB Demi" pitchFamily="34" charset="0"/>
                </a:rPr>
                <a:t>6</a:t>
              </a:r>
              <a:endParaRPr lang="fr-FR" dirty="0">
                <a:solidFill>
                  <a:schemeClr val="bg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 Demi" pitchFamily="34" charset="0"/>
              </a:endParaRPr>
            </a:p>
          </p:txBody>
        </p:sp>
      </p:grpSp>
      <p:sp>
        <p:nvSpPr>
          <p:cNvPr id="5" name="ZoneTexte 4"/>
          <p:cNvSpPr txBox="1"/>
          <p:nvPr/>
        </p:nvSpPr>
        <p:spPr>
          <a:xfrm>
            <a:off x="448519" y="139497"/>
            <a:ext cx="612068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b="1" dirty="0" smtClean="0">
                <a:latin typeface="Andika" pitchFamily="2" charset="0"/>
                <a:ea typeface="Andika" pitchFamily="2" charset="0"/>
                <a:cs typeface="Andika" pitchFamily="2" charset="0"/>
              </a:rPr>
              <a:t>Fabrication d’un volcan et reproduction d’une éruption</a:t>
            </a:r>
            <a:endParaRPr lang="fr-FR" sz="1200" b="1" dirty="0">
              <a:latin typeface="Andika" pitchFamily="2" charset="0"/>
              <a:ea typeface="Andika" pitchFamily="2" charset="0"/>
              <a:cs typeface="Andika" pitchFamily="2" charset="0"/>
            </a:endParaRPr>
          </a:p>
        </p:txBody>
      </p:sp>
      <p:sp>
        <p:nvSpPr>
          <p:cNvPr id="6" name="ZoneTexte 5"/>
          <p:cNvSpPr txBox="1"/>
          <p:nvPr/>
        </p:nvSpPr>
        <p:spPr>
          <a:xfrm>
            <a:off x="332656" y="776536"/>
            <a:ext cx="6336704" cy="77559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 smtClean="0">
                <a:latin typeface="Andika" pitchFamily="2" charset="0"/>
                <a:ea typeface="Andika" pitchFamily="2" charset="0"/>
                <a:cs typeface="Andika" pitchFamily="2" charset="0"/>
              </a:rPr>
              <a:t>Pour fabriquer ton propre volcan, tu vas avoir besoin du matériel suivant :</a:t>
            </a:r>
          </a:p>
          <a:p>
            <a:endParaRPr lang="fr-FR" sz="1200" dirty="0">
              <a:latin typeface="Andika" pitchFamily="2" charset="0"/>
              <a:ea typeface="Andika" pitchFamily="2" charset="0"/>
              <a:cs typeface="Andika" pitchFamily="2" charset="0"/>
            </a:endParaRPr>
          </a:p>
          <a:p>
            <a:pPr marL="285750" indent="-285750">
              <a:buFont typeface="Wingdings" pitchFamily="2" charset="2"/>
              <a:buChar char="q"/>
            </a:pPr>
            <a:r>
              <a:rPr lang="fr-FR" sz="1200" dirty="0" smtClean="0">
                <a:latin typeface="Andika" pitchFamily="2" charset="0"/>
                <a:ea typeface="Andika" pitchFamily="2" charset="0"/>
                <a:cs typeface="Andika" pitchFamily="2" charset="0"/>
              </a:rPr>
              <a:t>Une petite bouteille en plastique</a:t>
            </a:r>
          </a:p>
          <a:p>
            <a:pPr marL="285750" indent="-285750">
              <a:buFont typeface="Wingdings" pitchFamily="2" charset="2"/>
              <a:buChar char="q"/>
            </a:pPr>
            <a:r>
              <a:rPr lang="fr-FR" sz="1200" dirty="0" smtClean="0">
                <a:latin typeface="Andika" pitchFamily="2" charset="0"/>
                <a:ea typeface="Andika" pitchFamily="2" charset="0"/>
                <a:cs typeface="Andika" pitchFamily="2" charset="0"/>
              </a:rPr>
              <a:t>du vinaigre</a:t>
            </a:r>
          </a:p>
          <a:p>
            <a:pPr marL="285750" indent="-285750">
              <a:buFont typeface="Wingdings" pitchFamily="2" charset="2"/>
              <a:buChar char="q"/>
            </a:pPr>
            <a:r>
              <a:rPr lang="fr-FR" sz="1200" dirty="0" smtClean="0">
                <a:latin typeface="Andika" pitchFamily="2" charset="0"/>
                <a:ea typeface="Andika" pitchFamily="2" charset="0"/>
                <a:cs typeface="Andika" pitchFamily="2" charset="0"/>
              </a:rPr>
              <a:t>de la sauce tomate</a:t>
            </a:r>
          </a:p>
          <a:p>
            <a:pPr marL="285750" indent="-285750">
              <a:buFont typeface="Wingdings" pitchFamily="2" charset="2"/>
              <a:buChar char="q"/>
            </a:pPr>
            <a:r>
              <a:rPr lang="fr-FR" sz="1200" dirty="0" smtClean="0">
                <a:latin typeface="Andika" pitchFamily="2" charset="0"/>
                <a:ea typeface="Andika" pitchFamily="2" charset="0"/>
                <a:cs typeface="Andika" pitchFamily="2" charset="0"/>
              </a:rPr>
              <a:t>2 cuillères à café de bicarbonate de soude</a:t>
            </a:r>
          </a:p>
          <a:p>
            <a:pPr marL="285750" indent="-285750">
              <a:buFont typeface="Wingdings" pitchFamily="2" charset="2"/>
              <a:buChar char="q"/>
            </a:pPr>
            <a:endParaRPr lang="fr-FR" sz="1200" dirty="0">
              <a:latin typeface="Andika" pitchFamily="2" charset="0"/>
              <a:ea typeface="Andika" pitchFamily="2" charset="0"/>
              <a:cs typeface="Andika" pitchFamily="2" charset="0"/>
            </a:endParaRPr>
          </a:p>
          <a:p>
            <a:r>
              <a:rPr lang="fr-FR" sz="1200" dirty="0" smtClean="0">
                <a:latin typeface="Andika" pitchFamily="2" charset="0"/>
                <a:ea typeface="Andika" pitchFamily="2" charset="0"/>
                <a:cs typeface="Andika" pitchFamily="2" charset="0"/>
              </a:rPr>
              <a:t>Remplis la bouteille de vinaigre au ¾ et ajoute 2 cuillères de sauce tomate.</a:t>
            </a:r>
          </a:p>
          <a:p>
            <a:r>
              <a:rPr lang="fr-FR" sz="1200" dirty="0" smtClean="0">
                <a:latin typeface="Andika" pitchFamily="2" charset="0"/>
                <a:ea typeface="Andika" pitchFamily="2" charset="0"/>
                <a:cs typeface="Andika" pitchFamily="2" charset="0"/>
              </a:rPr>
              <a:t>Verse avec précaution le bicarbonate de soude dans la bouteille.</a:t>
            </a:r>
          </a:p>
          <a:p>
            <a:endParaRPr lang="fr-FR" sz="1200" dirty="0">
              <a:latin typeface="Andika" pitchFamily="2" charset="0"/>
              <a:ea typeface="Andika" pitchFamily="2" charset="0"/>
              <a:cs typeface="Andika" pitchFamily="2" charset="0"/>
            </a:endParaRPr>
          </a:p>
          <a:p>
            <a:r>
              <a:rPr lang="fr-FR" sz="1200" dirty="0" smtClean="0">
                <a:latin typeface="Andika" pitchFamily="2" charset="0"/>
                <a:ea typeface="Andika" pitchFamily="2" charset="0"/>
                <a:cs typeface="Andika" pitchFamily="2" charset="0"/>
              </a:rPr>
              <a:t>Ton volcan va entrer en éruption dans quelques secondes !</a:t>
            </a:r>
          </a:p>
          <a:p>
            <a:endParaRPr lang="fr-FR" sz="1200" dirty="0" smtClean="0">
              <a:latin typeface="Andika" pitchFamily="2" charset="0"/>
              <a:ea typeface="Andika" pitchFamily="2" charset="0"/>
              <a:cs typeface="Andika" pitchFamily="2" charset="0"/>
            </a:endParaRPr>
          </a:p>
          <a:p>
            <a:endParaRPr lang="fr-FR" sz="1200" dirty="0">
              <a:latin typeface="Andika" pitchFamily="2" charset="0"/>
              <a:ea typeface="Andika" pitchFamily="2" charset="0"/>
              <a:cs typeface="Andika" pitchFamily="2" charset="0"/>
            </a:endParaRPr>
          </a:p>
          <a:p>
            <a:endParaRPr lang="fr-FR" sz="1200" dirty="0" smtClean="0">
              <a:latin typeface="Andika" pitchFamily="2" charset="0"/>
              <a:ea typeface="Andika" pitchFamily="2" charset="0"/>
              <a:cs typeface="Andika" pitchFamily="2" charset="0"/>
            </a:endParaRPr>
          </a:p>
          <a:p>
            <a:endParaRPr lang="fr-FR" sz="1200" dirty="0">
              <a:latin typeface="Andika" pitchFamily="2" charset="0"/>
              <a:ea typeface="Andika" pitchFamily="2" charset="0"/>
              <a:cs typeface="Andika" pitchFamily="2" charset="0"/>
            </a:endParaRPr>
          </a:p>
          <a:p>
            <a:endParaRPr lang="fr-FR" sz="1200" dirty="0" smtClean="0">
              <a:latin typeface="Andika" pitchFamily="2" charset="0"/>
              <a:ea typeface="Andika" pitchFamily="2" charset="0"/>
              <a:cs typeface="Andika" pitchFamily="2" charset="0"/>
            </a:endParaRPr>
          </a:p>
          <a:p>
            <a:endParaRPr lang="fr-FR" sz="1200" dirty="0">
              <a:latin typeface="Andika" pitchFamily="2" charset="0"/>
              <a:ea typeface="Andika" pitchFamily="2" charset="0"/>
              <a:cs typeface="Andika" pitchFamily="2" charset="0"/>
            </a:endParaRPr>
          </a:p>
          <a:p>
            <a:endParaRPr lang="fr-FR" sz="1200" dirty="0" smtClean="0">
              <a:latin typeface="Andika" pitchFamily="2" charset="0"/>
              <a:ea typeface="Andika" pitchFamily="2" charset="0"/>
              <a:cs typeface="Andika" pitchFamily="2" charset="0"/>
            </a:endParaRPr>
          </a:p>
          <a:p>
            <a:endParaRPr lang="fr-FR" sz="1200" dirty="0">
              <a:latin typeface="Andika" pitchFamily="2" charset="0"/>
              <a:ea typeface="Andika" pitchFamily="2" charset="0"/>
              <a:cs typeface="Andika" pitchFamily="2" charset="0"/>
            </a:endParaRPr>
          </a:p>
          <a:p>
            <a:endParaRPr lang="fr-FR" sz="1200" dirty="0" smtClean="0">
              <a:latin typeface="Andika" pitchFamily="2" charset="0"/>
              <a:ea typeface="Andika" pitchFamily="2" charset="0"/>
              <a:cs typeface="Andika" pitchFamily="2" charset="0"/>
            </a:endParaRPr>
          </a:p>
          <a:p>
            <a:endParaRPr lang="fr-FR" sz="1200" dirty="0">
              <a:latin typeface="Andika" pitchFamily="2" charset="0"/>
              <a:ea typeface="Andika" pitchFamily="2" charset="0"/>
              <a:cs typeface="Andika" pitchFamily="2" charset="0"/>
            </a:endParaRPr>
          </a:p>
          <a:p>
            <a:endParaRPr lang="fr-FR" sz="1200" dirty="0" smtClean="0">
              <a:latin typeface="Andika" pitchFamily="2" charset="0"/>
              <a:ea typeface="Andika" pitchFamily="2" charset="0"/>
              <a:cs typeface="Andika" pitchFamily="2" charset="0"/>
            </a:endParaRPr>
          </a:p>
          <a:p>
            <a:r>
              <a:rPr lang="fr-FR" sz="1200" dirty="0" smtClean="0">
                <a:latin typeface="Andika" pitchFamily="2" charset="0"/>
                <a:ea typeface="Andika" pitchFamily="2" charset="0"/>
                <a:cs typeface="Andika" pitchFamily="2" charset="0"/>
              </a:rPr>
              <a:t>Quel type d’éruption viens-tu de reproduire ?</a:t>
            </a:r>
          </a:p>
          <a:p>
            <a:endParaRPr lang="fr-FR" sz="1200" dirty="0" smtClean="0">
              <a:latin typeface="Andika" pitchFamily="2" charset="0"/>
              <a:ea typeface="Andika" pitchFamily="2" charset="0"/>
              <a:cs typeface="Andika" pitchFamily="2" charset="0"/>
            </a:endParaRPr>
          </a:p>
          <a:p>
            <a:endParaRPr lang="fr-FR" sz="1200" dirty="0">
              <a:latin typeface="Andika" pitchFamily="2" charset="0"/>
              <a:ea typeface="Andika" pitchFamily="2" charset="0"/>
              <a:cs typeface="Andika" pitchFamily="2" charset="0"/>
            </a:endParaRPr>
          </a:p>
          <a:p>
            <a:endParaRPr lang="fr-FR" sz="1200" dirty="0" smtClean="0">
              <a:latin typeface="Andika" pitchFamily="2" charset="0"/>
              <a:ea typeface="Andika" pitchFamily="2" charset="0"/>
              <a:cs typeface="Andika" pitchFamily="2" charset="0"/>
            </a:endParaRPr>
          </a:p>
          <a:p>
            <a:endParaRPr lang="fr-FR" sz="1200" dirty="0">
              <a:latin typeface="Andika" pitchFamily="2" charset="0"/>
              <a:ea typeface="Andika" pitchFamily="2" charset="0"/>
              <a:cs typeface="Andika" pitchFamily="2" charset="0"/>
            </a:endParaRPr>
          </a:p>
          <a:p>
            <a:endParaRPr lang="fr-FR" sz="1200" dirty="0" smtClean="0">
              <a:latin typeface="Andika" pitchFamily="2" charset="0"/>
              <a:ea typeface="Andika" pitchFamily="2" charset="0"/>
              <a:cs typeface="Andika" pitchFamily="2" charset="0"/>
            </a:endParaRPr>
          </a:p>
          <a:p>
            <a:endParaRPr lang="fr-FR" sz="1200" dirty="0">
              <a:latin typeface="Andika" pitchFamily="2" charset="0"/>
              <a:ea typeface="Andika" pitchFamily="2" charset="0"/>
              <a:cs typeface="Andika" pitchFamily="2" charset="0"/>
            </a:endParaRPr>
          </a:p>
          <a:p>
            <a:endParaRPr lang="fr-FR" sz="1200" dirty="0" smtClean="0">
              <a:latin typeface="Andika" pitchFamily="2" charset="0"/>
              <a:ea typeface="Andika" pitchFamily="2" charset="0"/>
              <a:cs typeface="Andika" pitchFamily="2" charset="0"/>
            </a:endParaRPr>
          </a:p>
          <a:p>
            <a:endParaRPr lang="fr-FR" sz="1200" dirty="0">
              <a:latin typeface="Andika" pitchFamily="2" charset="0"/>
              <a:ea typeface="Andika" pitchFamily="2" charset="0"/>
              <a:cs typeface="Andika" pitchFamily="2" charset="0"/>
            </a:endParaRPr>
          </a:p>
          <a:p>
            <a:endParaRPr lang="fr-FR" sz="1200" dirty="0" smtClean="0">
              <a:latin typeface="Andika" pitchFamily="2" charset="0"/>
              <a:ea typeface="Andika" pitchFamily="2" charset="0"/>
              <a:cs typeface="Andika" pitchFamily="2" charset="0"/>
            </a:endParaRPr>
          </a:p>
          <a:p>
            <a:endParaRPr lang="fr-FR" sz="1200" dirty="0">
              <a:latin typeface="Andika" pitchFamily="2" charset="0"/>
              <a:ea typeface="Andika" pitchFamily="2" charset="0"/>
              <a:cs typeface="Andika" pitchFamily="2" charset="0"/>
            </a:endParaRPr>
          </a:p>
          <a:p>
            <a:pPr algn="just">
              <a:lnSpc>
                <a:spcPct val="150000"/>
              </a:lnSpc>
            </a:pPr>
            <a:r>
              <a:rPr lang="fr-FR" sz="1200" b="1" u="sng" dirty="0" smtClean="0">
                <a:latin typeface="Andika" pitchFamily="2" charset="0"/>
                <a:ea typeface="Andika" pitchFamily="2" charset="0"/>
                <a:cs typeface="Andika" pitchFamily="2" charset="0"/>
              </a:rPr>
              <a:t>Petite explication de ce que tu viens d’observer :</a:t>
            </a:r>
          </a:p>
          <a:p>
            <a:pPr algn="just">
              <a:lnSpc>
                <a:spcPct val="150000"/>
              </a:lnSpc>
            </a:pPr>
            <a:r>
              <a:rPr lang="fr-FR" sz="1200" dirty="0" smtClean="0">
                <a:latin typeface="Andika" pitchFamily="2" charset="0"/>
                <a:ea typeface="Andika" pitchFamily="2" charset="0"/>
                <a:cs typeface="Andika" pitchFamily="2" charset="0"/>
              </a:rPr>
              <a:t>Le bicarbonate de soude contient une substance appelée carbonate. Quand on mélange le vinaigre, qui est un acide, et le carbonate, ils produisent un gaz : le gaz carbonique. Ce gaz fait surface sous forme de petites bulles, ce qui va produire un bouillonnement dans le vinaigre.</a:t>
            </a:r>
            <a:endParaRPr lang="fr-FR" sz="1200" dirty="0">
              <a:latin typeface="Andika" pitchFamily="2" charset="0"/>
              <a:ea typeface="Andika" pitchFamily="2" charset="0"/>
              <a:cs typeface="Andika" pitchFamily="2" charset="0"/>
            </a:endParaRPr>
          </a:p>
          <a:p>
            <a:endParaRPr lang="fr-FR" sz="1200" dirty="0">
              <a:latin typeface="Andika" pitchFamily="2" charset="0"/>
              <a:ea typeface="Andika" pitchFamily="2" charset="0"/>
              <a:cs typeface="Andika" pitchFamily="2" charset="0"/>
            </a:endParaRPr>
          </a:p>
        </p:txBody>
      </p:sp>
      <p:pic>
        <p:nvPicPr>
          <p:cNvPr id="9" name="Image 8" descr="Capture d’écran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60" r="1617" b="74124"/>
          <a:stretch/>
        </p:blipFill>
        <p:spPr>
          <a:xfrm>
            <a:off x="88479" y="5174592"/>
            <a:ext cx="6667500" cy="621850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8626"/>
          <a:stretch/>
        </p:blipFill>
        <p:spPr bwMode="auto">
          <a:xfrm>
            <a:off x="548680" y="3054620"/>
            <a:ext cx="1670088" cy="1160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90" t="34313" r="-1290" b="34313"/>
          <a:stretch/>
        </p:blipFill>
        <p:spPr bwMode="auto">
          <a:xfrm>
            <a:off x="2665964" y="3054621"/>
            <a:ext cx="1670088" cy="1160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8" t="68729" r="-708" b="-103"/>
          <a:stretch/>
        </p:blipFill>
        <p:spPr bwMode="auto">
          <a:xfrm>
            <a:off x="4842228" y="3054622"/>
            <a:ext cx="1670088" cy="1160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14" name="Groupe 13"/>
          <p:cNvGrpSpPr/>
          <p:nvPr/>
        </p:nvGrpSpPr>
        <p:grpSpPr>
          <a:xfrm>
            <a:off x="260648" y="3309010"/>
            <a:ext cx="576064" cy="707886"/>
            <a:chOff x="-1467544" y="3224808"/>
            <a:chExt cx="576064" cy="707886"/>
          </a:xfrm>
        </p:grpSpPr>
        <p:sp>
          <p:nvSpPr>
            <p:cNvPr id="7" name="Ellipse 6"/>
            <p:cNvSpPr/>
            <p:nvPr/>
          </p:nvSpPr>
          <p:spPr>
            <a:xfrm>
              <a:off x="-1467544" y="3368824"/>
              <a:ext cx="504056" cy="504056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3" name="ZoneTexte 12"/>
            <p:cNvSpPr txBox="1"/>
            <p:nvPr/>
          </p:nvSpPr>
          <p:spPr>
            <a:xfrm>
              <a:off x="-1395536" y="3224808"/>
              <a:ext cx="504056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4000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Berlin Sans FB" pitchFamily="34" charset="0"/>
                </a:rPr>
                <a:t>1</a:t>
              </a:r>
              <a:endParaRPr lang="fr-FR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" pitchFamily="34" charset="0"/>
              </a:endParaRPr>
            </a:p>
          </p:txBody>
        </p:sp>
      </p:grpSp>
      <p:grpSp>
        <p:nvGrpSpPr>
          <p:cNvPr id="16" name="Groupe 15"/>
          <p:cNvGrpSpPr/>
          <p:nvPr/>
        </p:nvGrpSpPr>
        <p:grpSpPr>
          <a:xfrm>
            <a:off x="2377932" y="3351111"/>
            <a:ext cx="547489" cy="707886"/>
            <a:chOff x="-1467544" y="3224808"/>
            <a:chExt cx="547489" cy="707886"/>
          </a:xfrm>
        </p:grpSpPr>
        <p:sp>
          <p:nvSpPr>
            <p:cNvPr id="17" name="Ellipse 16"/>
            <p:cNvSpPr/>
            <p:nvPr/>
          </p:nvSpPr>
          <p:spPr>
            <a:xfrm>
              <a:off x="-1467544" y="3368824"/>
              <a:ext cx="504056" cy="504056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8" name="ZoneTexte 17"/>
            <p:cNvSpPr txBox="1"/>
            <p:nvPr/>
          </p:nvSpPr>
          <p:spPr>
            <a:xfrm>
              <a:off x="-1424111" y="3224808"/>
              <a:ext cx="504056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4000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Berlin Sans FB" pitchFamily="34" charset="0"/>
                </a:rPr>
                <a:t>2</a:t>
              </a:r>
              <a:endParaRPr lang="fr-FR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" pitchFamily="34" charset="0"/>
              </a:endParaRPr>
            </a:p>
          </p:txBody>
        </p:sp>
      </p:grpSp>
      <p:grpSp>
        <p:nvGrpSpPr>
          <p:cNvPr id="19" name="Groupe 18"/>
          <p:cNvGrpSpPr/>
          <p:nvPr/>
        </p:nvGrpSpPr>
        <p:grpSpPr>
          <a:xfrm>
            <a:off x="4653136" y="3351111"/>
            <a:ext cx="557014" cy="707886"/>
            <a:chOff x="-1467544" y="3224808"/>
            <a:chExt cx="557014" cy="707886"/>
          </a:xfrm>
        </p:grpSpPr>
        <p:sp>
          <p:nvSpPr>
            <p:cNvPr id="20" name="Ellipse 19"/>
            <p:cNvSpPr/>
            <p:nvPr/>
          </p:nvSpPr>
          <p:spPr>
            <a:xfrm>
              <a:off x="-1467544" y="3368824"/>
              <a:ext cx="504056" cy="504056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21" name="ZoneTexte 20"/>
            <p:cNvSpPr txBox="1"/>
            <p:nvPr/>
          </p:nvSpPr>
          <p:spPr>
            <a:xfrm>
              <a:off x="-1414586" y="3224808"/>
              <a:ext cx="504056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4000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Berlin Sans FB" pitchFamily="34" charset="0"/>
                </a:rPr>
                <a:t>3</a:t>
              </a:r>
              <a:endParaRPr lang="fr-FR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" pitchFamily="34" charset="0"/>
              </a:endParaRPr>
            </a:p>
          </p:txBody>
        </p:sp>
      </p:grpSp>
      <p:pic>
        <p:nvPicPr>
          <p:cNvPr id="15" name="Image 1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04891" y="6537176"/>
            <a:ext cx="601203" cy="6123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114486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116632" y="738436"/>
            <a:ext cx="6552728" cy="92332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fr-FR" sz="1200" b="1" u="sng" dirty="0" smtClean="0">
                <a:latin typeface="Andika" pitchFamily="2" charset="0"/>
                <a:ea typeface="Andika" pitchFamily="2" charset="0"/>
                <a:cs typeface="Andika" pitchFamily="2" charset="0"/>
              </a:rPr>
              <a:t>La naissance d’un volcan</a:t>
            </a:r>
          </a:p>
          <a:p>
            <a:pPr algn="just">
              <a:lnSpc>
                <a:spcPct val="150000"/>
              </a:lnSpc>
            </a:pPr>
            <a:r>
              <a:rPr lang="fr-FR" sz="1200" dirty="0" smtClean="0">
                <a:latin typeface="Andika" pitchFamily="2" charset="0"/>
                <a:ea typeface="Andika" pitchFamily="2" charset="0"/>
                <a:cs typeface="Andika" pitchFamily="2" charset="0"/>
              </a:rPr>
              <a:t>En plongeant dans le </a:t>
            </a:r>
            <a:r>
              <a:rPr lang="fr-FR" sz="1200" b="1" dirty="0" smtClean="0">
                <a:latin typeface="Andika" pitchFamily="2" charset="0"/>
                <a:ea typeface="Andika" pitchFamily="2" charset="0"/>
                <a:cs typeface="Andika" pitchFamily="2" charset="0"/>
              </a:rPr>
              <a:t>_______________ _______________</a:t>
            </a:r>
            <a:r>
              <a:rPr lang="fr-FR" sz="1200" dirty="0" smtClean="0">
                <a:latin typeface="Andika" pitchFamily="2" charset="0"/>
                <a:ea typeface="Andika" pitchFamily="2" charset="0"/>
                <a:cs typeface="Andika" pitchFamily="2" charset="0"/>
              </a:rPr>
              <a:t>, les roches de la plaque océanique fondent sous l’effet de la __________________. Elles se retransforment donc en </a:t>
            </a:r>
            <a:r>
              <a:rPr lang="fr-FR" sz="1200" b="1" dirty="0" smtClean="0">
                <a:latin typeface="Andika" pitchFamily="2" charset="0"/>
                <a:ea typeface="Andika" pitchFamily="2" charset="0"/>
                <a:cs typeface="Andika" pitchFamily="2" charset="0"/>
              </a:rPr>
              <a:t>_____________</a:t>
            </a:r>
            <a:r>
              <a:rPr lang="fr-FR" sz="1200" dirty="0" smtClean="0">
                <a:latin typeface="Andika" pitchFamily="2" charset="0"/>
                <a:ea typeface="Andika" pitchFamily="2" charset="0"/>
                <a:cs typeface="Andika" pitchFamily="2" charset="0"/>
              </a:rPr>
              <a:t>qui s’accumule dans des </a:t>
            </a:r>
            <a:r>
              <a:rPr lang="fr-FR" sz="1200" b="1" dirty="0" smtClean="0">
                <a:latin typeface="Andika" pitchFamily="2" charset="0"/>
                <a:ea typeface="Andika" pitchFamily="2" charset="0"/>
                <a:cs typeface="Andika" pitchFamily="2" charset="0"/>
              </a:rPr>
              <a:t>_____________</a:t>
            </a:r>
            <a:r>
              <a:rPr lang="fr-FR" sz="1200" dirty="0" smtClean="0">
                <a:latin typeface="Andika" pitchFamily="2" charset="0"/>
                <a:ea typeface="Andika" pitchFamily="2" charset="0"/>
                <a:cs typeface="Andika" pitchFamily="2" charset="0"/>
              </a:rPr>
              <a:t>(aussi appelés </a:t>
            </a:r>
            <a:r>
              <a:rPr lang="fr-FR" sz="1200" b="1" dirty="0" smtClean="0">
                <a:latin typeface="Andika" pitchFamily="2" charset="0"/>
                <a:ea typeface="Andika" pitchFamily="2" charset="0"/>
                <a:cs typeface="Andika" pitchFamily="2" charset="0"/>
              </a:rPr>
              <a:t>______________ _________________</a:t>
            </a:r>
            <a:r>
              <a:rPr lang="fr-FR" sz="1200" dirty="0" smtClean="0">
                <a:latin typeface="Andika" pitchFamily="2" charset="0"/>
                <a:ea typeface="Andika" pitchFamily="2" charset="0"/>
                <a:cs typeface="Andika" pitchFamily="2" charset="0"/>
              </a:rPr>
              <a:t>) sous terre. Quand ces derniers débordent, le magma monte vers la surface et fait naitre les volcans.</a:t>
            </a:r>
          </a:p>
          <a:p>
            <a:pPr algn="just">
              <a:lnSpc>
                <a:spcPct val="150000"/>
              </a:lnSpc>
            </a:pPr>
            <a:endParaRPr lang="fr-FR" sz="1200" u="sng" dirty="0">
              <a:latin typeface="Andika" pitchFamily="2" charset="0"/>
              <a:ea typeface="Andika" pitchFamily="2" charset="0"/>
              <a:cs typeface="Andika" pitchFamily="2" charset="0"/>
            </a:endParaRPr>
          </a:p>
          <a:p>
            <a:pPr algn="just">
              <a:lnSpc>
                <a:spcPct val="150000"/>
              </a:lnSpc>
            </a:pPr>
            <a:r>
              <a:rPr lang="fr-FR" sz="1200" b="1" u="sng" dirty="0" smtClean="0">
                <a:latin typeface="Andika" pitchFamily="2" charset="0"/>
                <a:ea typeface="Andika" pitchFamily="2" charset="0"/>
                <a:cs typeface="Andika" pitchFamily="2" charset="0"/>
              </a:rPr>
              <a:t>Qu’est-ce qu’un volcan ?</a:t>
            </a:r>
          </a:p>
          <a:p>
            <a:pPr algn="just">
              <a:lnSpc>
                <a:spcPct val="150000"/>
              </a:lnSpc>
            </a:pPr>
            <a:r>
              <a:rPr lang="fr-FR" sz="1200" b="1" dirty="0" smtClean="0">
                <a:latin typeface="Andika" pitchFamily="2" charset="0"/>
                <a:ea typeface="Andika" pitchFamily="2" charset="0"/>
                <a:cs typeface="Andika" pitchFamily="2" charset="0"/>
              </a:rPr>
              <a:t>Le _______________</a:t>
            </a:r>
            <a:r>
              <a:rPr lang="fr-FR" sz="1200" dirty="0" smtClean="0">
                <a:latin typeface="Andika" pitchFamily="2" charset="0"/>
                <a:ea typeface="Andika" pitchFamily="2" charset="0"/>
                <a:cs typeface="Andika" pitchFamily="2" charset="0"/>
              </a:rPr>
              <a:t>: c’est la « bouche » du volcan, d’où jaillissent la lave ou les cendres. Il est situé au </a:t>
            </a:r>
            <a:r>
              <a:rPr lang="fr-FR" sz="1200" b="1" dirty="0" smtClean="0">
                <a:latin typeface="Andika" pitchFamily="2" charset="0"/>
                <a:ea typeface="Andika" pitchFamily="2" charset="0"/>
                <a:cs typeface="Andika" pitchFamily="2" charset="0"/>
              </a:rPr>
              <a:t>sommet du volcan</a:t>
            </a:r>
            <a:r>
              <a:rPr lang="fr-FR" sz="1200" dirty="0" smtClean="0">
                <a:latin typeface="Andika" pitchFamily="2" charset="0"/>
                <a:ea typeface="Andika" pitchFamily="2" charset="0"/>
                <a:cs typeface="Andika" pitchFamily="2" charset="0"/>
              </a:rPr>
              <a:t>.</a:t>
            </a:r>
          </a:p>
          <a:p>
            <a:pPr algn="just">
              <a:lnSpc>
                <a:spcPct val="150000"/>
              </a:lnSpc>
            </a:pPr>
            <a:r>
              <a:rPr lang="fr-FR" sz="1200" dirty="0" smtClean="0">
                <a:latin typeface="Andika" pitchFamily="2" charset="0"/>
                <a:ea typeface="Andika" pitchFamily="2" charset="0"/>
                <a:cs typeface="Andika" pitchFamily="2" charset="0"/>
              </a:rPr>
              <a:t>La cheminée principale : le conduit par lequel le magma remonte vers le cratère.</a:t>
            </a:r>
          </a:p>
          <a:p>
            <a:pPr algn="just">
              <a:lnSpc>
                <a:spcPct val="150000"/>
              </a:lnSpc>
            </a:pPr>
            <a:r>
              <a:rPr lang="fr-FR" sz="1200" b="1" dirty="0" smtClean="0">
                <a:latin typeface="Andika" pitchFamily="2" charset="0"/>
                <a:ea typeface="Andika" pitchFamily="2" charset="0"/>
                <a:cs typeface="Andika" pitchFamily="2" charset="0"/>
              </a:rPr>
              <a:t>Le ________________</a:t>
            </a:r>
            <a:r>
              <a:rPr lang="fr-FR" sz="1200" dirty="0" smtClean="0">
                <a:latin typeface="Andika" pitchFamily="2" charset="0"/>
                <a:ea typeface="Andika" pitchFamily="2" charset="0"/>
                <a:cs typeface="Andika" pitchFamily="2" charset="0"/>
              </a:rPr>
              <a:t>: c’est de la roche terrestre fondue mélangée à des gaz et produite en permanence dans le manteau terrestre. Quand il s’échappe du volcan, le magma prend le nom de lave.</a:t>
            </a:r>
          </a:p>
          <a:p>
            <a:pPr algn="just">
              <a:lnSpc>
                <a:spcPct val="150000"/>
              </a:lnSpc>
            </a:pPr>
            <a:r>
              <a:rPr lang="fr-FR" sz="1200" b="1" dirty="0" smtClean="0">
                <a:latin typeface="Andika" pitchFamily="2" charset="0"/>
                <a:ea typeface="Andika" pitchFamily="2" charset="0"/>
                <a:cs typeface="Andika" pitchFamily="2" charset="0"/>
              </a:rPr>
              <a:t>La ______________ ________________</a:t>
            </a:r>
            <a:r>
              <a:rPr lang="fr-FR" sz="1200" dirty="0" smtClean="0">
                <a:latin typeface="Andika" pitchFamily="2" charset="0"/>
                <a:ea typeface="Andika" pitchFamily="2" charset="0"/>
                <a:cs typeface="Andika" pitchFamily="2" charset="0"/>
              </a:rPr>
              <a:t>: c’est une véritable fournaise où le magma s’accumule à une température de 1 200°C.</a:t>
            </a:r>
          </a:p>
          <a:p>
            <a:pPr algn="just">
              <a:lnSpc>
                <a:spcPct val="150000"/>
              </a:lnSpc>
            </a:pPr>
            <a:endParaRPr lang="fr-FR" sz="1200" dirty="0">
              <a:latin typeface="Andika" pitchFamily="2" charset="0"/>
              <a:ea typeface="Andika" pitchFamily="2" charset="0"/>
              <a:cs typeface="Andika" pitchFamily="2" charset="0"/>
            </a:endParaRPr>
          </a:p>
          <a:p>
            <a:pPr algn="just">
              <a:lnSpc>
                <a:spcPct val="150000"/>
              </a:lnSpc>
            </a:pPr>
            <a:r>
              <a:rPr lang="fr-FR" sz="1200" b="1" u="sng" dirty="0" smtClean="0">
                <a:latin typeface="Andika" pitchFamily="2" charset="0"/>
                <a:ea typeface="Andika" pitchFamily="2" charset="0"/>
                <a:cs typeface="Andika" pitchFamily="2" charset="0"/>
              </a:rPr>
              <a:t>Le déclenchement d’une éruption</a:t>
            </a:r>
          </a:p>
          <a:p>
            <a:pPr algn="just">
              <a:lnSpc>
                <a:spcPct val="150000"/>
              </a:lnSpc>
            </a:pPr>
            <a:r>
              <a:rPr lang="fr-FR" sz="1200" dirty="0" smtClean="0">
                <a:latin typeface="Andika" pitchFamily="2" charset="0"/>
                <a:ea typeface="Andika" pitchFamily="2" charset="0"/>
                <a:cs typeface="Andika" pitchFamily="2" charset="0"/>
              </a:rPr>
              <a:t>Lorsque </a:t>
            </a:r>
            <a:r>
              <a:rPr lang="fr-FR" sz="1200" b="1" dirty="0" smtClean="0">
                <a:latin typeface="Andika" pitchFamily="2" charset="0"/>
                <a:ea typeface="Andika" pitchFamily="2" charset="0"/>
                <a:cs typeface="Andika" pitchFamily="2" charset="0"/>
              </a:rPr>
              <a:t>le réservoir de la chambre magmatique est ____________ </a:t>
            </a:r>
            <a:r>
              <a:rPr lang="fr-FR" sz="1200" dirty="0" smtClean="0">
                <a:latin typeface="Andika" pitchFamily="2" charset="0"/>
                <a:ea typeface="Andika" pitchFamily="2" charset="0"/>
                <a:cs typeface="Andika" pitchFamily="2" charset="0"/>
              </a:rPr>
              <a:t>et que </a:t>
            </a:r>
            <a:r>
              <a:rPr lang="fr-FR" sz="1200" b="1" dirty="0" smtClean="0">
                <a:latin typeface="Andika" pitchFamily="2" charset="0"/>
                <a:ea typeface="Andika" pitchFamily="2" charset="0"/>
                <a:cs typeface="Andika" pitchFamily="2" charset="0"/>
              </a:rPr>
              <a:t>la _____________ est trop _____________</a:t>
            </a:r>
            <a:r>
              <a:rPr lang="fr-FR" sz="1200" dirty="0" smtClean="0">
                <a:latin typeface="Andika" pitchFamily="2" charset="0"/>
                <a:ea typeface="Andika" pitchFamily="2" charset="0"/>
                <a:cs typeface="Andika" pitchFamily="2" charset="0"/>
              </a:rPr>
              <a:t>, le magma enfle. A force de pousser sur les parois, le </a:t>
            </a:r>
            <a:r>
              <a:rPr lang="fr-FR" sz="1200" b="1" dirty="0" smtClean="0">
                <a:latin typeface="Andika" pitchFamily="2" charset="0"/>
                <a:ea typeface="Andika" pitchFamily="2" charset="0"/>
                <a:cs typeface="Andika" pitchFamily="2" charset="0"/>
              </a:rPr>
              <a:t>magma fracture les anciens bouchons </a:t>
            </a:r>
            <a:r>
              <a:rPr lang="fr-FR" sz="1200" dirty="0" smtClean="0">
                <a:latin typeface="Andika" pitchFamily="2" charset="0"/>
                <a:ea typeface="Andika" pitchFamily="2" charset="0"/>
                <a:cs typeface="Andika" pitchFamily="2" charset="0"/>
              </a:rPr>
              <a:t>de lave durcie.</a:t>
            </a:r>
          </a:p>
          <a:p>
            <a:pPr algn="just">
              <a:lnSpc>
                <a:spcPct val="150000"/>
              </a:lnSpc>
            </a:pPr>
            <a:r>
              <a:rPr lang="fr-FR" sz="1200" dirty="0" smtClean="0">
                <a:latin typeface="Andika" pitchFamily="2" charset="0"/>
                <a:ea typeface="Andika" pitchFamily="2" charset="0"/>
                <a:cs typeface="Andika" pitchFamily="2" charset="0"/>
              </a:rPr>
              <a:t>Les _________ contenus dans le magma se précipitent à la surface pour sortir, le magma enfle et s’engouffre dans tous les orifices et remonte à toute allure à la surface, c’est l’</a:t>
            </a:r>
            <a:r>
              <a:rPr lang="fr-FR" sz="1200" b="1" dirty="0" smtClean="0">
                <a:latin typeface="Andika" pitchFamily="2" charset="0"/>
                <a:ea typeface="Andika" pitchFamily="2" charset="0"/>
                <a:cs typeface="Andika" pitchFamily="2" charset="0"/>
              </a:rPr>
              <a:t>_______________</a:t>
            </a:r>
            <a:r>
              <a:rPr lang="fr-FR" sz="1200" dirty="0" smtClean="0">
                <a:latin typeface="Andika" pitchFamily="2" charset="0"/>
                <a:ea typeface="Andika" pitchFamily="2" charset="0"/>
                <a:cs typeface="Andika" pitchFamily="2" charset="0"/>
              </a:rPr>
              <a:t>!</a:t>
            </a:r>
          </a:p>
          <a:p>
            <a:pPr algn="just">
              <a:lnSpc>
                <a:spcPct val="150000"/>
              </a:lnSpc>
            </a:pPr>
            <a:endParaRPr lang="fr-FR" sz="1200" dirty="0">
              <a:latin typeface="Andika" pitchFamily="2" charset="0"/>
              <a:ea typeface="Andika" pitchFamily="2" charset="0"/>
              <a:cs typeface="Andika" pitchFamily="2" charset="0"/>
            </a:endParaRPr>
          </a:p>
          <a:p>
            <a:pPr algn="just">
              <a:lnSpc>
                <a:spcPct val="150000"/>
              </a:lnSpc>
            </a:pPr>
            <a:r>
              <a:rPr lang="fr-FR" sz="1200" b="1" u="sng" dirty="0" smtClean="0">
                <a:latin typeface="Andika" pitchFamily="2" charset="0"/>
                <a:ea typeface="Andika" pitchFamily="2" charset="0"/>
                <a:cs typeface="Andika" pitchFamily="2" charset="0"/>
              </a:rPr>
              <a:t>Les différents types de volcans</a:t>
            </a:r>
          </a:p>
          <a:p>
            <a:pPr algn="just">
              <a:lnSpc>
                <a:spcPct val="150000"/>
              </a:lnSpc>
            </a:pPr>
            <a:r>
              <a:rPr lang="fr-FR" sz="1200" dirty="0" smtClean="0">
                <a:latin typeface="Andika" pitchFamily="2" charset="0"/>
                <a:ea typeface="Andika" pitchFamily="2" charset="0"/>
                <a:cs typeface="Andika" pitchFamily="2" charset="0"/>
              </a:rPr>
              <a:t>Les savants ont classé les volcans en deux grands groupes :</a:t>
            </a:r>
          </a:p>
          <a:p>
            <a:pPr marL="171450" indent="-171450" algn="just">
              <a:lnSpc>
                <a:spcPct val="150000"/>
              </a:lnSpc>
              <a:buFontTx/>
              <a:buChar char="-"/>
            </a:pPr>
            <a:r>
              <a:rPr lang="fr-FR" sz="1200" b="1" dirty="0" smtClean="0">
                <a:latin typeface="Andika" pitchFamily="2" charset="0"/>
                <a:ea typeface="Andika" pitchFamily="2" charset="0"/>
                <a:cs typeface="Andika" pitchFamily="2" charset="0"/>
              </a:rPr>
              <a:t>Les volcans ____________</a:t>
            </a:r>
            <a:r>
              <a:rPr lang="fr-FR" sz="1200" dirty="0" smtClean="0">
                <a:latin typeface="Andika" pitchFamily="2" charset="0"/>
                <a:ea typeface="Andika" pitchFamily="2" charset="0"/>
                <a:cs typeface="Andika" pitchFamily="2" charset="0"/>
              </a:rPr>
              <a:t>: leurs éruptions sont </a:t>
            </a:r>
            <a:r>
              <a:rPr lang="fr-FR" sz="1200" b="1" dirty="0" smtClean="0">
                <a:latin typeface="Andika" pitchFamily="2" charset="0"/>
                <a:ea typeface="Andika" pitchFamily="2" charset="0"/>
                <a:cs typeface="Andika" pitchFamily="2" charset="0"/>
              </a:rPr>
              <a:t>________________ </a:t>
            </a:r>
            <a:r>
              <a:rPr lang="fr-FR" sz="1200" dirty="0" smtClean="0">
                <a:latin typeface="Andika" pitchFamily="2" charset="0"/>
                <a:ea typeface="Andika" pitchFamily="2" charset="0"/>
                <a:cs typeface="Andika" pitchFamily="2" charset="0"/>
              </a:rPr>
              <a:t>(lave liquide et peu de gaz).</a:t>
            </a:r>
          </a:p>
          <a:p>
            <a:pPr marL="171450" indent="-171450" algn="just">
              <a:lnSpc>
                <a:spcPct val="150000"/>
              </a:lnSpc>
              <a:buFontTx/>
              <a:buChar char="-"/>
            </a:pPr>
            <a:r>
              <a:rPr lang="fr-FR" sz="1200" b="1" dirty="0" smtClean="0">
                <a:latin typeface="Andika" pitchFamily="2" charset="0"/>
                <a:ea typeface="Andika" pitchFamily="2" charset="0"/>
                <a:cs typeface="Andika" pitchFamily="2" charset="0"/>
              </a:rPr>
              <a:t>Les volcans ____________</a:t>
            </a:r>
            <a:r>
              <a:rPr lang="fr-FR" sz="1200" dirty="0" smtClean="0">
                <a:latin typeface="Andika" pitchFamily="2" charset="0"/>
                <a:ea typeface="Andika" pitchFamily="2" charset="0"/>
                <a:cs typeface="Andika" pitchFamily="2" charset="0"/>
              </a:rPr>
              <a:t>: leurs éruptions sont </a:t>
            </a:r>
            <a:r>
              <a:rPr lang="fr-FR" sz="1200" b="1" dirty="0" smtClean="0">
                <a:latin typeface="Andika" pitchFamily="2" charset="0"/>
                <a:ea typeface="Andika" pitchFamily="2" charset="0"/>
                <a:cs typeface="Andika" pitchFamily="2" charset="0"/>
              </a:rPr>
              <a:t>_________________ </a:t>
            </a:r>
            <a:r>
              <a:rPr lang="fr-FR" sz="1200" dirty="0" smtClean="0">
                <a:latin typeface="Andika" pitchFamily="2" charset="0"/>
                <a:ea typeface="Andika" pitchFamily="2" charset="0"/>
                <a:cs typeface="Andika" pitchFamily="2" charset="0"/>
              </a:rPr>
              <a:t>(lave visqueuse et beaucoup de gaz). Ils projettent </a:t>
            </a:r>
            <a:r>
              <a:rPr lang="fr-FR" sz="1200" b="1" dirty="0" smtClean="0">
                <a:latin typeface="Andika" pitchFamily="2" charset="0"/>
                <a:ea typeface="Andika" pitchFamily="2" charset="0"/>
                <a:cs typeface="Andika" pitchFamily="2" charset="0"/>
              </a:rPr>
              <a:t>des ____________ ________________</a:t>
            </a:r>
            <a:r>
              <a:rPr lang="fr-FR" sz="1200" dirty="0" smtClean="0">
                <a:latin typeface="Andika" pitchFamily="2" charset="0"/>
                <a:ea typeface="Andika" pitchFamily="2" charset="0"/>
                <a:cs typeface="Andika" pitchFamily="2" charset="0"/>
              </a:rPr>
              <a:t>et peuvent provoquer </a:t>
            </a:r>
            <a:r>
              <a:rPr lang="fr-FR" sz="1200" b="1" dirty="0" smtClean="0">
                <a:latin typeface="Andika" pitchFamily="2" charset="0"/>
                <a:ea typeface="Andika" pitchFamily="2" charset="0"/>
                <a:cs typeface="Andika" pitchFamily="2" charset="0"/>
              </a:rPr>
              <a:t>des __________ _________________</a:t>
            </a:r>
            <a:r>
              <a:rPr lang="fr-FR" sz="1200" dirty="0" smtClean="0">
                <a:latin typeface="Andika" pitchFamily="2" charset="0"/>
                <a:ea typeface="Andika" pitchFamily="2" charset="0"/>
                <a:cs typeface="Andika" pitchFamily="2" charset="0"/>
              </a:rPr>
              <a:t>.</a:t>
            </a:r>
          </a:p>
          <a:p>
            <a:pPr algn="just">
              <a:lnSpc>
                <a:spcPct val="150000"/>
              </a:lnSpc>
            </a:pPr>
            <a:r>
              <a:rPr lang="fr-FR" sz="1200" dirty="0" smtClean="0">
                <a:latin typeface="Andika" pitchFamily="2" charset="0"/>
                <a:ea typeface="Andika" pitchFamily="2" charset="0"/>
                <a:cs typeface="Andika" pitchFamily="2" charset="0"/>
              </a:rPr>
              <a:t>Certains volcans sont </a:t>
            </a:r>
            <a:r>
              <a:rPr lang="fr-FR" sz="1200" b="1" dirty="0" smtClean="0">
                <a:latin typeface="Andika" pitchFamily="2" charset="0"/>
                <a:ea typeface="Andika" pitchFamily="2" charset="0"/>
                <a:cs typeface="Andika" pitchFamily="2" charset="0"/>
              </a:rPr>
              <a:t>mixtes</a:t>
            </a:r>
            <a:r>
              <a:rPr lang="fr-FR" sz="1200" dirty="0" smtClean="0">
                <a:latin typeface="Andika" pitchFamily="2" charset="0"/>
                <a:ea typeface="Andika" pitchFamily="2" charset="0"/>
                <a:cs typeface="Andika" pitchFamily="2" charset="0"/>
              </a:rPr>
              <a:t> : leurs éruptions sont à la fois explosives et effusives.</a:t>
            </a:r>
            <a:endParaRPr lang="fr-FR" sz="1200" dirty="0">
              <a:latin typeface="Andika" pitchFamily="2" charset="0"/>
              <a:ea typeface="Andika" pitchFamily="2" charset="0"/>
              <a:cs typeface="Andika" pitchFamily="2" charset="0"/>
            </a:endParaRPr>
          </a:p>
        </p:txBody>
      </p:sp>
      <p:sp>
        <p:nvSpPr>
          <p:cNvPr id="3" name="Rectangle 3"/>
          <p:cNvSpPr/>
          <p:nvPr/>
        </p:nvSpPr>
        <p:spPr>
          <a:xfrm>
            <a:off x="0" y="0"/>
            <a:ext cx="6858000" cy="796376"/>
          </a:xfrm>
          <a:custGeom>
            <a:avLst/>
            <a:gdLst>
              <a:gd name="connsiteX0" fmla="*/ 0 w 6858000"/>
              <a:gd name="connsiteY0" fmla="*/ 0 h 1064568"/>
              <a:gd name="connsiteX1" fmla="*/ 6858000 w 6858000"/>
              <a:gd name="connsiteY1" fmla="*/ 0 h 1064568"/>
              <a:gd name="connsiteX2" fmla="*/ 6858000 w 6858000"/>
              <a:gd name="connsiteY2" fmla="*/ 1064568 h 1064568"/>
              <a:gd name="connsiteX3" fmla="*/ 0 w 6858000"/>
              <a:gd name="connsiteY3" fmla="*/ 1064568 h 1064568"/>
              <a:gd name="connsiteX4" fmla="*/ 0 w 6858000"/>
              <a:gd name="connsiteY4" fmla="*/ 0 h 1064568"/>
              <a:gd name="connsiteX0" fmla="*/ 0 w 6858000"/>
              <a:gd name="connsiteY0" fmla="*/ 0 h 1361748"/>
              <a:gd name="connsiteX1" fmla="*/ 6858000 w 6858000"/>
              <a:gd name="connsiteY1" fmla="*/ 0 h 1361748"/>
              <a:gd name="connsiteX2" fmla="*/ 6858000 w 6858000"/>
              <a:gd name="connsiteY2" fmla="*/ 1064568 h 1361748"/>
              <a:gd name="connsiteX3" fmla="*/ 0 w 6858000"/>
              <a:gd name="connsiteY3" fmla="*/ 1361748 h 1361748"/>
              <a:gd name="connsiteX4" fmla="*/ 0 w 6858000"/>
              <a:gd name="connsiteY4" fmla="*/ 0 h 13617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858000" h="1361748">
                <a:moveTo>
                  <a:pt x="0" y="0"/>
                </a:moveTo>
                <a:lnTo>
                  <a:pt x="6858000" y="0"/>
                </a:lnTo>
                <a:lnTo>
                  <a:pt x="6858000" y="1064568"/>
                </a:lnTo>
                <a:lnTo>
                  <a:pt x="0" y="1361748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" name="Espace réservé du texte 13"/>
          <p:cNvSpPr txBox="1">
            <a:spLocks/>
          </p:cNvSpPr>
          <p:nvPr/>
        </p:nvSpPr>
        <p:spPr>
          <a:xfrm>
            <a:off x="1556792" y="21710"/>
            <a:ext cx="4032448" cy="61081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indent="0" algn="l" defTabSz="914400" rtl="0" eaLnBrk="1" latinLnBrk="0" hangingPunct="1">
              <a:buNone/>
              <a:defRPr sz="1200" kern="12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 Demi" pitchFamily="34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fr-FR" sz="2400" dirty="0" smtClean="0"/>
              <a:t>Les volcans</a:t>
            </a:r>
            <a:endParaRPr lang="fr-FR" sz="1800" dirty="0"/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7336" y="206147"/>
            <a:ext cx="792088" cy="626762"/>
          </a:xfrm>
          <a:prstGeom prst="rect">
            <a:avLst/>
          </a:prstGeom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</p:pic>
      <p:sp>
        <p:nvSpPr>
          <p:cNvPr id="6" name="Bulle ronde 5"/>
          <p:cNvSpPr/>
          <p:nvPr/>
        </p:nvSpPr>
        <p:spPr>
          <a:xfrm>
            <a:off x="44624" y="26198"/>
            <a:ext cx="910704" cy="516954"/>
          </a:xfrm>
          <a:prstGeom prst="wedgeEllipseCallout">
            <a:avLst>
              <a:gd name="adj1" fmla="val 57051"/>
              <a:gd name="adj2" fmla="val 17534"/>
            </a:avLst>
          </a:prstGeom>
          <a:solidFill>
            <a:schemeClr val="bg1"/>
          </a:solidFill>
          <a:ln w="190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ZoneTexte 6"/>
          <p:cNvSpPr txBox="1"/>
          <p:nvPr/>
        </p:nvSpPr>
        <p:spPr>
          <a:xfrm>
            <a:off x="-143160" y="159782"/>
            <a:ext cx="1286272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050" dirty="0" smtClean="0">
                <a:latin typeface="Cursive standard" pitchFamily="2" charset="0"/>
              </a:rPr>
              <a:t>Ce qu’il te faut retenir !</a:t>
            </a:r>
            <a:endParaRPr lang="fr-FR" sz="1050" dirty="0">
              <a:latin typeface="Cursive standard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94509608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1568</TotalTime>
  <Words>490</Words>
  <Application>Microsoft Office PowerPoint</Application>
  <PresentationFormat>Format A4 (210 x 297 mm)</PresentationFormat>
  <Paragraphs>115</Paragraphs>
  <Slides>6</Slides>
  <Notes>0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6</vt:i4>
      </vt:variant>
    </vt:vector>
  </HeadingPairs>
  <TitlesOfParts>
    <vt:vector size="7" baseType="lpstr">
      <vt:lpstr>Thème Office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Gaelle</dc:creator>
  <cp:lastModifiedBy>Gaelle48</cp:lastModifiedBy>
  <cp:revision>77</cp:revision>
  <cp:lastPrinted>2015-03-10T09:24:02Z</cp:lastPrinted>
  <dcterms:created xsi:type="dcterms:W3CDTF">2014-09-14T11:10:13Z</dcterms:created>
  <dcterms:modified xsi:type="dcterms:W3CDTF">2017-02-09T12:53:01Z</dcterms:modified>
</cp:coreProperties>
</file>