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92" r:id="rId2"/>
    <p:sldId id="293" r:id="rId3"/>
    <p:sldId id="256" r:id="rId4"/>
    <p:sldId id="290" r:id="rId5"/>
    <p:sldId id="291" r:id="rId6"/>
    <p:sldId id="289" r:id="rId7"/>
    <p:sldId id="257" r:id="rId8"/>
    <p:sldId id="258" r:id="rId9"/>
    <p:sldId id="259" r:id="rId10"/>
    <p:sldId id="260" r:id="rId11"/>
    <p:sldId id="261" r:id="rId12"/>
    <p:sldId id="263" r:id="rId13"/>
    <p:sldId id="282" r:id="rId14"/>
    <p:sldId id="283" r:id="rId15"/>
    <p:sldId id="294" r:id="rId16"/>
    <p:sldId id="284" r:id="rId17"/>
    <p:sldId id="285" r:id="rId18"/>
    <p:sldId id="286" r:id="rId19"/>
    <p:sldId id="295" r:id="rId20"/>
    <p:sldId id="296" r:id="rId21"/>
    <p:sldId id="288" r:id="rId22"/>
    <p:sldId id="264" r:id="rId23"/>
    <p:sldId id="265" r:id="rId24"/>
    <p:sldId id="266" r:id="rId25"/>
    <p:sldId id="297" r:id="rId26"/>
    <p:sldId id="269" r:id="rId27"/>
    <p:sldId id="270" r:id="rId28"/>
    <p:sldId id="271" r:id="rId29"/>
    <p:sldId id="298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99" r:id="rId38"/>
  </p:sldIdLst>
  <p:sldSz cx="6858000" cy="9906000" type="A4"/>
  <p:notesSz cx="6884988" cy="100187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61" autoAdjust="0"/>
    <p:restoredTop sz="94660"/>
  </p:normalViewPr>
  <p:slideViewPr>
    <p:cSldViewPr>
      <p:cViewPr>
        <p:scale>
          <a:sx n="75" d="100"/>
          <a:sy n="75" d="100"/>
        </p:scale>
        <p:origin x="-3462" y="-28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</inkml:traceFormat>
        <inkml:channelProperties>
          <inkml:channelProperty channel="X" name="resolution" value="2226.01904" units="1/cm"/>
          <inkml:channelProperty channel="Y" name="resolution" value="3561.63013" units="1/cm"/>
          <inkml:channelProperty channel="F" name="resolution" value="2.84167" units="1/cm"/>
        </inkml:channelProperties>
      </inkml:inkSource>
      <inkml:timestamp xml:id="ts0" timeString="2016-08-10T19:46:55.03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9EE81C4-DEA3-4D35-8544-6BD58BA2D304}" emma:medium="tactile" emma:mode="ink">
          <msink:context xmlns:msink="http://schemas.microsoft.com/ink/2010/main" type="writingRegion" rotatedBoundingBox="12711,6646 5633,7386 5321,4398 12399,3658"/>
        </emma:interpretation>
      </emma:emma>
    </inkml:annotationXML>
    <inkml:traceGroup>
      <inkml:annotationXML>
        <emma:emma xmlns:emma="http://www.w3.org/2003/04/emma" version="1.0">
          <emma:interpretation id="{2517153E-E47A-432E-8FE7-62313D75CFDD}" emma:medium="tactile" emma:mode="ink">
            <msink:context xmlns:msink="http://schemas.microsoft.com/ink/2010/main" type="paragraph" rotatedBoundingBox="12711,6646 5633,7386 5321,4398 12399,36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648FFB-46A8-4872-85EA-0CD434D2C591}" emma:medium="tactile" emma:mode="ink">
              <msink:context xmlns:msink="http://schemas.microsoft.com/ink/2010/main" type="line" rotatedBoundingBox="12711,6646 5633,7386 5321,4398 12399,3658"/>
            </emma:interpretation>
          </emma:emma>
        </inkml:annotationXML>
        <inkml:traceGroup>
          <inkml:annotationXML>
            <emma:emma xmlns:emma="http://www.w3.org/2003/04/emma" version="1.0">
              <emma:interpretation id="{A5244216-D4A1-485C-AEBC-6A7CDD86B92F}" emma:medium="tactile" emma:mode="ink">
                <msink:context xmlns:msink="http://schemas.microsoft.com/ink/2010/main" type="inkWord" rotatedBoundingBox="7398,6783 5590,6972 5351,4693 7160,4504"/>
              </emma:interpretation>
              <emma:one-of disjunction-type="recognition" id="oneOf0">
                <emma:interpretation id="interp0" emma:lang="fr-FR" emma:confidence="0">
                  <emma:literal>Miao</emma:literal>
                </emma:interpretation>
                <emma:interpretation id="interp1" emma:lang="fr-FR" emma:confidence="0">
                  <emma:literal>"EQP</emma:literal>
                </emma:interpretation>
                <emma:interpretation id="interp2" emma:lang="fr-FR" emma:confidence="0">
                  <emma:literal>Miaou</emma:literal>
                </emma:interpretation>
                <emma:interpretation id="interp3" emma:lang="fr-FR" emma:confidence="0">
                  <emma:literal>ciao</emma:literal>
                </emma:interpretation>
                <emma:interpretation id="interp4" emma:lang="fr-FR" emma:confidence="0">
                  <emma:literal>"iras</emma:literal>
                </emma:interpretation>
              </emma:one-of>
            </emma:emma>
          </inkml:annotationXML>
          <inkml:trace contextRef="#ctx0" brushRef="#br0">1093-425 3,'10'0'11,"-2"0"-8,-2 0 123,-6 0-75,0 0-12,0 0 4,0 0 11,0 0 7,0 0-9,0 0-5,0 0-9,0 0-5,0 0 0,0 0-11,0 0-8,-14 0-3,10 0-1,-10 0 3,10 0 1,-6 3 2,-3 5-1,-1-4-3,-19 7 1,7-6 0,3-1-4,-5 0-1,12-4-2,-9 6-2,-1-4 0,-1-2-1,-1 9 0,1 0-2,-6-6 2,7 5-2,-1-8-1,-5 14 3,5-12-3,-5 7 0,-5 3 1,2-8-1,3 3 0,5 3 1,-1-10-1,5 0 0,-7 0 1,1 0-1,3 4 1,3 0-2,-5 0 2,5 4-1,1-8 0,-1 4 0,1-4 0,4 0 0,-5 4 0,5-4 0,-9 0 0,-5 0 1,-5 0-1,6 0 0,3 5 0,1-5 0,5 0 0,0 0 0,-3 0 1,-6 0-1,5 0 0,-3 0 0,7 0 0,8 0 0,2 0 0,1 0 0,3 0 0,-6 0 0,0 0 0,5 2 0,-5 4 0,6-3 0,-2 2 0,2-5 0,0 0 0,1 0 0,3 3 0,0-3-1,4 0 2,-4 0-1,4 0 0,0 0-1,-6 0 2,2 0-1,4 0 1,-4 0-1,4 0 0,0 0 0,-4 9 2,4-9 0,0 4-1,0 0-1,0-4 0,0 8 1,0 1-1,-6-1 1,6 0 0,-4 0-1,4 4 1,-4 0-1,4 8 0,0-2 0,0 6 1,0-4-2,0 4 2,0 6-1,0 2 0,0-3 0,0-5 0,0 5 1,0-5-1,0 4 0,0 1 0,0-8 2,0 3-3,0-4 1,0 1 1,0 3 0,0 3-1,0 4 0,0-6 0,0 2 0,0-6 0,0 7 0,0-3 0,0 2 1,0 7-1,0-2-1,0-4 0,0 5 1,0 0 0,0 0 0,0-4 0,0-1 0,0-4 0,0-3 0,0 1 0,0-7 0,0 1 0,0-2 0,0 1 0,0 10 0,0-6 0,0 11 0,0-6 0,0 6 0,-9 1 0,-1-2 0,2 0 0,2-6 0,2-5 0,0-2 0,4 0-1,0 4 2,0 9-2,0-5 1,0 1 0,0-1 0,0-8 0,0-4-1,0-3 2,0 7-1,0 4 0,0 1 0,-4-5 1,4 1-1,0 0-1,0 1 1,0 8 0,0-1-1,0-1 2,0 4-2,0-7 1,0 1 0,0-7 0,0-3 1,0 1-1,0 3-1,0 5 3,0-2-4,0 2 2,0-4 0,8-6 0,2 5 0,-6-6-1,0 7 2,0-2-1,-4 5 0,6 4 0,-6-4 1,4-3-2,1-4 1,-1-5 0,0-4 0,2-1 0,-6 2-1,4-5 1,-4 0 1,0 0-1,0 0 0,0 0 0,0 0 0,0 5 0,0-5 1,0 3-2,4-3 1,-4 0 0,4 0-1,2 0 1,-2 0 0,-4 0 0,0 0 0,4 0-1,0 6 2,3-6-1,1 7-1,6-4 2,-2-3-1,-2 0 0,3 5 0,1-5-1,0 0 2,-2 0-1,13 0 0,-7 0 0,5 0 0,-5 0 0,-2 0-1,3 0 2,3 0-1,-4 0 0,11 0 0,-7 0 0,-3 0-1,3 0 2,1 0-1,-1 0 0,0 0 0,-3 0 0,-1 0 0,0 0 0,1-5 0,3 5 0,5-3 0,5-4 0,-5-2 0,1-4 0,-5 1 0,-1 4 1,-3 0-2,-1 8 1,-6-4 0,13 4 0,-13 0 0,6-4 0,5 4 0,5-8 0,7-10 1,-2 7-1,-7-6-1,-2 9 1,-11 8 1,1-4-2,0 4 1,-6 0 0,11 0 1,-1-4-2,9 0 1,5-5 0,-5 1 0,-1-3 0,-1-2 0,-13 0 0,2 13 0,5 0 0,-1 0 0,0 0 0,5 0 0,3 0 0,3 0 0,-7 0 1,1 0-2,-11 0 2,-2 0-2,-2 0 1,-2 0 0,-2 0 0,5 0 0,-5 0 0,6 0 0,-2 0 0,2 0 0,-2-2 0,3-4 1,-3 3-2,-4-6 1,2 9 1,-2 0-2,4-4 2,2 4-2,-6-4 1,11 4 0,-11-4 0,4 4 0,2 0 0,2 0-1,-2-4 2,-1 4-2,-3 0 0,-6 0 2,0-4-1,0 0 0,0-1 0,4 2-1,0 3 1,0-4 0,2 4 0,-2-4 1,-4-1-2,0 2 2,0-5-2,4-5 1,0 1 0,0-5 0,3 5 0,-7 0 1,0 3-2,0 6 2,4 3-2,-4 0 1,4 0-1,-4 0 0,0 0 1,4-5 0,-4 5 0,6-3 0,-6-5 1,0-5-1,0 0 1,0 2-1,0-6 0,0-3 0,0 3 0,0-4 0,0 2 0,0 2 0,0 5 0,0-5 0,0 5 1,0 0-1,0-4 0,0 0 0,0-6 0,0 2 0,0 6 0,0-8 0,0 9 0,0 3 0,0-10 0,0 5 1,0-1-2,0-4 2,0 4-1,0-6 0,0 2 0,0 5 0,0-10 0,0 8 0,0 1 0,0 0 0,0 1 0,0 1 0,0 2 0,0-4 1,0-5-2,0-3 2,-6-1-1,2 1 0,-4-1 0,1 5 0,-1 4 0,4 3 0,4 5 0,-4 0 0,-2-5 1,2 1-1,-4 4 1,8 0-1,0 0 0,-10-8 0,5-5 0,1 5 0,-2-9 0,2 17 0,4-9 0,-4 5 0,0-4 0,0-8 0,-2 3 0,2 1 1,0-1-1,4 0-1,-4 10 1,4-6 1,0 1-1,0 1 0,-6-1 0,6-6 0,-9 7 0,9 7 1,-4-4-2,4-1 2,0-3-2,0-9 1,0 5 0,0 7 0,0-3 0,0-5 0,0 2 0,0 2-1,0-4 2,0 9-1,0-5 0,0 1-1,0 4 2,0 0-2,0 3 2,0 1-2,-4-8 1,-2 3 0,6-3 0,-4 0 0,4 4 0,0 0 0,0 0 0,0 4 0,0-5-1,0 5 2,0-5-1,-4 2 0,0-6-1,4 1 1,-10 8 0,10-8 1,0-2-2,-4 2 2,4-4-2,0 0 1,-4 2 0,4 3-1,-11 7 2,7 3-1,4-3 0,-4 5 0,4-5 0,0 3 0,0 1 0,0 4 0,0-4 0,-4-4 0,4 0 0,-6-6 0,2 3 0,0-1 0,0 3 1,4 1-2,-6 4 1,6 0 0,0 1-1,0 3 2,-4 0-2,4-5 2,0 5-2,0 0 2,0-3-1,0-6 0,0 9-1,0-9 1,0 1 0,0 0 0,0 0 0,0 0 0,0 8 0,0 0 0,0 0 0,0 0 0,0 0 0,0-4 0,0-4 0,0 0 0,0-6-1,0 7 1,0-1 0,0 5 1,0 3-1,0 0 0,0 0 0,0 0 0,0 0 0,0 0 0,0 0 1,0 0-1,0 0-1,0 0 0,0 0-29,-13 0-47,-38 18-111</inkml:trace>
          <inkml:trace contextRef="#ctx0" brushRef="#br0" timeOffset="-10670.4188">508 790 51,'0'0'-7,"0"0"190,0 0-140,0 0 14,0 0-4,4 0-11,14 0-26,11 0 9,12 0 11,-1 0-6,13 0-5,6 0-4,7 0 1,-13 0-2,6 0-5,-8-4-2,-10 0-7,-5-4-2,-9-5-2,-1-3-1,11-4 1,4-9-1,4-1-17,-21-1-86,-24 18-122</inkml:trace>
          <inkml:trace contextRef="#ctx0" brushRef="#br0" timeOffset="-11107.2195">604 212 7,'14'-45'7,"-6"20"125,-8 8-88,0 5 21,0 0-17,0 4 1,0 0-7,0 1-4,0-2-8,0-1-1,-8-1-8,-15-2-4,-9-3 0,-5 4-6,-4 4-1,5 8-2,-5 0 6,-8 0-1,-14 8-3,4 25-4,-5-4-1,5 7-1,23 9-1,3 0 4,15 12-5,5 4-1,7 9 1,2 10-1,4-2 1,0 3 0,0-7 1,0-1-3,15-7 1,15 0 0,7-1-1,8-3 0,2-1-1,1-9 2,3-3-2,-2-12 2,-4-13-2,-4-11 2,10-10-1,-6-3 0,6 0 0,-2-11 1,-8-26-1,-1-8 0,1-5 1,-4 5 0,-5-11-1,-19-1 0,1-1 2,-10 7-2,2-8 0,-2 6 1,0-4-1,0 0 0,-4-1 2,0 8-2,0 3 1,0-1-1,-18 14 1,-13-2 0,-5 7-1,-1 1 2,4-5-2,7 4-1,8 2 1,9 2 0,-1 0 0,-2 8 0,6 1 0,-2 10 0,8 6 0,-9 0-37,-15 0-79,-2 0-194</inkml:trace>
          <inkml:trace contextRef="#ctx0" brushRef="#br0" timeOffset="-5772.0102">626 966 14,'0'0'9,"0"0"136,0 0-85,0 0-1,0 0-1,0 0 13,0 0-12,0 0-18,0 0-7,0 0 0,0 0-9,0 20-10,0 17 1,0 12-4,0-4-7,27 4 2,5 4-2,1-5 0,-7 2 1,1 3-3,-9-4-1,-4-8 2,-5-4-3,-3-13 2,2 4-2,-4-7-1,6-5 0,-2 1 1,2-9-2,-1 0 0,1-8-41,-10 0-76,0 0-168</inkml:trace>
          <inkml:trace contextRef="#ctx0" brushRef="#br0" timeOffset="-8548.8149">481 758 19,'0'-13'6,"-4"13"2,-2 0 103,6-4-69,-4 4 10,0-4-7,4 4-6,-4 0 11,4 0-5,0 0-13,0 12-7,0 16 2,0-2-8,0-2-4,0 0-2,0 5 0,0-4-5,0 3 0,0-3 2,0-3-5,4 16 1,4-11-4,2 0-1,-2-3 2,7-16-1,3 5-1,-4-10 1,9 1 0,-5-4 2,9 0-1,9 0-2,5-7 1,8-34-1,-8-7 0,-13-14-6,-28 12-108,0 26-366</inkml:trace>
          <inkml:trace contextRef="#ctx0" brushRef="#br0" timeOffset="-9391.2165">314 468 33,'249'109'6,"-245"-116"158,-4 7-82,0 0-4,0 0-21,0 0-31,-4 0-18,-6 0-7,2 0-8,-1 0-102,-9 3-205</inkml:trace>
          <inkml:trace contextRef="#ctx0" brushRef="#br0" timeOffset="-7160.4126">418 913 14,'4'0'8,"-4"0"-8,0 0 51,0 0-99</inkml:trace>
          <inkml:trace contextRef="#ctx0" brushRef="#br0" timeOffset="-6864.0121">418 913 50,'-33'73'123,"33"-73"-1,0 0-46,0 0-3,0 0-8,0 0-18,0 0-14,0 14-11,-8 17-4,-6 6 6,-4-1-2,-1 9 1,-3 4-4,0 13 0,-5 7 1,-6 3-8,7 8-5,-7-16 6,15-10-4,4-17-6,5-17-2,9-4 0,0-11-1,0-1 0,-4-4-1,4 0-29,0 0-57,0 0-53,0-4-169</inkml:trace>
          <inkml:trace contextRef="#ctx0" brushRef="#br0" timeOffset="-9594.0168">314 468 43,'-6'0'201,"-2"0"-129,4 0 29,-2 0-19,2 0-27,4 0-21,0 0-16,0 0-11,0 0-5,0 0-2,0 0-3,0 0-70,0 0-98,0 0-187</inkml:trace>
          <inkml:trace contextRef="#ctx0" brushRef="#br0" timeOffset="-10015.2176">304 581 35,'0'0'-7,"0"0"111,-4 0 29,-19 0-70,-5 0 2,-3-8-12,3-4-10,-13 8-9,6-8-9,-5 4 5,-7-6-8,6-4-3,-4 5-5,-6-11-7,2-1-2,8 10-3,9-1-1,13 4-1,19 6 0,0 2-6,7 4-103,33 0-133</inkml:trace>
          <inkml:trace contextRef="#ctx0" brushRef="#br0" timeOffset="197748.2593">4159-992 58,'0'-23'24,"0"16"98,0-1-83,0 3 37,0-2-17,0 4-8,0 0-14,0 1-2,0 0-6,0 2-5,0 0-5,0 0-1,0 0-1,0 0-1,0 0 1,0 7-6,0 2 0,0 0 0,0 3 2,0 0-1,0 6-5,0-3-3,0 5-1,0 5 0,0 5-1,0-1 0,0 4 2,-3-4-1,1 6-1,-2 2-1,-1 3 1,-1 3 1,1-4-1,-1-4 0,6-1-2,0 0 2,0-5-1,0 6-1,0-5 0,0 2 1,0 0-1,0-2 1,0 2 0,0-1 0,0-2-1,0 0 0,0 0 0,0-5 1,0-4-1,0 2 1,0-2-1,0 5 0,0 6 1,0 0-1,0 4 1,0 0 0,0-7 1,0 3 1,0-4 0,-3 0 0,1 1-1,-1-3-1,1-3-1,-4 0 2,6-1-1,0 3-1,-3 1 1,3 2 0,0 3 0,0-6-1,0 4 0,0-1 1,0 3-1,0-2 1,0-2-1,0-1 1,0-2-1,-2-4 0,-2 4 1,1 2-1,1 2 0,-3 3 0,1 0 0,-1 0 0,5-3 1,0-2-1,0 0 0,0-6 1,0-1-1,0-1 1,0-4-1,0 1 0,0 2 0,0-2 0,0 4 0,0-2 0,0 3 1,0 0-2,0 6 1,0 0 0,0 0 1,0 0-2,3-1 2,-3 1-1,2 3 0,2-3 0,-1-1 0,-3-3 0,2 1 0,-2-3 0,0 2-1,5 1 2,-5 0-1,0 7 0,4 7 0,-2-4 0,7 0 0,-4-2-1,6-3 1,-2-1 1,-4-7-2,1-4 2,-4-3-2,1 1 1,-3-3 1,2 0-1,1 8 0,-3 4 0,3 2 0,0 3 1,-1-4-1,5-3 0,-2-5-1,6-5 1,-3-8 0,0-2-1,-2 0 1,-3 0 1,-1 0-1,1 0 0,-3 0 1,0 0-1,3 0 1,0 0-1,2 0 0,3-2 0,6-1 0,-3 1 0,3 2 0,-3-3 0,0 1 1,-2 0-1,-2 2 0,2 0-1,0 0 1,-2 0 0,7-3 0,6-2 1,4 0-1,4 0 0,0 0 0,-3 5 1,2 0-1,1 0 0,-6 0 1,3 0-1,-3 0 0,3 0 0,2 0 0,-2 0 0,2 0 0,4 0 0,-4-3 1,12 3-2,-6 0 2,3-2-1,-2 2 0,-4-2 0,1-1-1,1-2 2,4-2 1,0-1-4,0-2 4,-5 6-2,-1-1-2,-3 5 2,1 0 2,0 0-2,5 0 0,-1-3 0,2-2 1,4 0-1,-4-3-1,-7 4 1,-2 1 1,-8 3-1,-3 0-1,-3 0 2,8 0-2,8 0 2,15 0-1,5 0 0,-3 0 0,-6 0 0,-4-5 0,-7 0 0,4 0 1,-1 2-2,3 1 1,1-2 1,-5-1-1,0 0-1,-4-1 2,-7 4-1,-4-1 0,3 1 0,-3 2-1,0 0 2,-1 0-1,-2 0 0,-2 0 0,-1 0 0,3 0 0,6 0 0,-1 0 0,4 0 0,-4 0 0,0-3 0,2 3 0,-5 0 0,3 0 0,1 0 0,-3 0 0,-4 0 0,-1 0 1,-3 0-1,-1 0-1,-2-2 2,0 2-1,0 0 0,2 0 0,4 0 0,4-3 0,3 3 0,2-4 0,-2-1 0,-5 0 0,-2 2 0,-4-2 0,-3 2 2,2 1-4,-4 2 2,2-2 2,3 2-2,1-3-2,-1 1 2,-2-1 0,1 3 0,-2-2 0,1-1 0,-3 1 2,0-3-2,0 2 0,2 1 0,-2 0 1,4-1-1,-2 3 0,1-3-1,-3 1 1,2-1 0,-2-4 1,0-1-2,0 1 1,0-3 1,0 0-1,0-3 0,0 1 0,0 0 1,0-1-1,0 0 0,0 1 0,0-5-1,0 2 1,0-4 1,0-4-1,0 3 0,0-4 0,0 6 0,0-3 0,0 5 1,0-9-1,0 0 0,0 3 0,0-6 0,0 9 1,0-4-1,0 1 0,-2-1 0,-1 1 0,1 0 0,-2-1 0,4-2 1,0 3-1,0-5 0,0 1 0,0-1 0,0 3 0,-2-2 0,2-1 1,0-2-1,0 1 0,0 1 0,0 3 1,0-2-1,0 1 1,0-2-1,0-3 1,0 0-1,0-3 1,0 2 0,-3-2 0,3 4-1,0-1 0,0 0 1,0 4 1,0-4-2,0 0 1,0 5 1,0-2-1,0 7 1,-2-4-1,-2 0-1,4 2 1,-3-2 0,3 1-1,-2 1 0,2-1-1,0 6 2,-3-3-2,3 1 2,0-4-1,0-2 0,0 6 0,0-5 1,0 5-1,0 0 0,0-7 0,0 4 0,0 0 2,0-5-2,0-1 0,-3-2 0,-2 0 0,5 5 0,-3 0 0,3 6 0,0-4 0,0-4 0,0 2 0,0-2 0,0 2 0,0-3 1,-2 4-1,-2-9 0,2 1 0,2-3-1,0 3 2,0 0-2,0 5 1,0 4 0,0 0-1,0 7 2,0-2-1,0 6 0,0-6 1,-3 1-1,1-3 0,-2-6 1,1-1-2,3 3 1,-2-1 0,2 7 0,0 6 1,0 8-1,-3-2 0,1 6 1,2-2 0,-4 2-1,4-3 0,0-2 0,-2-2 2,-1-3-2,-3-3-2,1 7 2,3-2 2,-5 4-4,7 4 4,-2-1-2,0 1 0,-1 0 1,-1-3 0,-1 3 0,-1 0-1,1 0 0,-6-2 0,0-3 0,-3 2 1,-2-2-2,-6 3 2,2-4 0,1 4-2,6-2 2,-2 1-1,1-2 0,1 2 0,-1-1 0,-2-2 0,-7 4 0,1-1 0,-8 3 1,-1 0-1,-2 0 0,1 0 0,-4 0 0,0 0 0,8 0 0,4 0 0,-1 0 0,2 0-1,1 0 2,-3 0-1,0-2-1,-8 0 2,-3 2-1,-11 0 0,1 0 0,4 0 0,3 0 0,6 0 0,3 0 0,2 0 0,3 0 0,4 0 0,1 0 0,-5 0 0,5 0 0,-5 0 0,1 0 0,3 0 0,-8 0 0,4 2 0,3-2 0,6 2 0,2 1 0,0-1 0,6-2 0,-3 0 0,-1 0 0,5 0 0,-2 0 0,-2 0 0,2 0 0,2 0 0,-10 0 1,-2 0-1,-3 0-1,-6 0 1,6 0 0,2 0 0,2 0 0,-5 0 0,1 0 1,0 0-2,-3 0 1,6 0 1,-3 0-1,2 0-1,-5 3 1,3 2 1,1-3-1,-1 1 0,5-3-1,6 2 2,0-2-1,0 0 0,0 0-1,-3 0 2,-6 0-1,7 0 0,-7 0 0,4 0 0,0 0 0,-4 0 0,1 0 0,-1 0 1,7 0-2,2 0 1,2 0 0,6 0 0,-2 0 0,-1 0 0,-1 0 0,1 0 0,-3 0 0,4 0 0,-1 0 0,3-2 0,-2 2 0,3-3 0,-2 1 0,2 2 0,-3-5 0,1 2-1,1 1 2,-2-1-2,3 3 2,-2 0-1,-1-2 0,-1 2 1,4 0-1,-1-2-1,1 2 1,2 0 1,0 0-2,-4 0 1,1 0 0,-2 0 0,-1-3 0,4 3 1,-1-2-1,-3 2-1,4 0 2,-1 0-1,3 0-1,-2 0 1,2 0 0,-3 0 0,-1 0 0,2 0 0,-3 0 0,1 0 0,-1 0 0,0 0 0,-3 0 0,-1 0 0,4 0 0,-4 0 0,4 0-1,-1 0 1,4 5 0,-1-3 1,3 0-1,-3-2-1,3 0 1,0 0 0,-3 3 0,3-3 0,-2 2 0,2 1-1,0-3 1,-3 0 1,3 0-2,0 0 2,0 0-1,0 0 0,0 0 0,0 3 0,0-3 0,-2 0 0,2 0-1,0 0 1,0 0 0,0 0 0,0 0 0,0 0 0,0 0 0,0 0-1,0 0 2,0 0-1,0 0-1,0 0-3,0 0-24,0 0-43,-15 0-85,-29 0-239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</inkml:traceFormat>
        <inkml:channelProperties>
          <inkml:channelProperty channel="X" name="resolution" value="2226.01904" units="1/cm"/>
          <inkml:channelProperty channel="Y" name="resolution" value="3561.63013" units="1/cm"/>
          <inkml:channelProperty channel="F" name="resolution" value="2.84167" units="1/cm"/>
        </inkml:channelProperties>
      </inkml:inkSource>
      <inkml:timestamp xml:id="ts0" timeString="2016-08-10T19:53:53.39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6DB89C9-3E5F-4F23-B4B5-89A06AAF0E1E}" emma:medium="tactile" emma:mode="ink">
          <msink:context xmlns:msink="http://schemas.microsoft.com/ink/2010/main" type="writingRegion" rotatedBoundingBox="13202,1220 18243,1220 18243,4920 13202,4920"/>
        </emma:interpretation>
      </emma:emma>
    </inkml:annotationXML>
    <inkml:traceGroup>
      <inkml:annotationXML>
        <emma:emma xmlns:emma="http://www.w3.org/2003/04/emma" version="1.0">
          <emma:interpretation id="{7DEE40F9-7221-4E5F-8DDE-96D7092389A7}" emma:medium="tactile" emma:mode="ink">
            <msink:context xmlns:msink="http://schemas.microsoft.com/ink/2010/main" type="paragraph" rotatedBoundingBox="13202,1220 18243,1220 18243,4920 13202,49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93C89B5-61BF-44BD-85CA-28A3257716DE}" emma:medium="tactile" emma:mode="ink">
              <msink:context xmlns:msink="http://schemas.microsoft.com/ink/2010/main" type="line" rotatedBoundingBox="13202,1220 18243,1220 18243,4920 13202,4920"/>
            </emma:interpretation>
          </emma:emma>
        </inkml:annotationXML>
        <inkml:traceGroup>
          <inkml:annotationXML>
            <emma:emma xmlns:emma="http://www.w3.org/2003/04/emma" version="1.0">
              <emma:interpretation id="{6D066182-38DA-437A-A3FD-A5FAC3E8473B}" emma:medium="tactile" emma:mode="ink">
                <msink:context xmlns:msink="http://schemas.microsoft.com/ink/2010/main" type="inkWord" rotatedBoundingBox="13202,1220 18243,1220 18243,4920 13202,4920"/>
              </emma:interpretation>
              <emma:one-of disjunction-type="recognition" id="oneOf0">
                <emma:interpretation id="interp0" emma:lang="fr-FR" emma:confidence="0">
                  <emma:literal>°</emma:literal>
                </emma:interpretation>
                <emma:interpretation id="interp1" emma:lang="fr-FR" emma:confidence="0">
                  <emma:literal>€</emma:literal>
                </emma:interpretation>
                <emma:interpretation id="interp2" emma:lang="fr-FR" emma:confidence="0">
                  <emma:literal>O</emma:literal>
                </emma:interpretation>
                <emma:interpretation id="interp3" emma:lang="fr-FR" emma:confidence="0">
                  <emma:literal>o</emma:literal>
                </emma:interpretation>
                <emma:interpretation id="interp4" emma:lang="fr-FR" emma:confidence="0">
                  <emma:literal>@</emma:literal>
                </emma:interpretation>
              </emma:one-of>
            </emma:emma>
          </inkml:annotationXML>
          <inkml:trace contextRef="#ctx0" brushRef="#br0">369 129 11,'-3'-10'9,"0"5"-7,1 3 1,-3-1 2,-4 1 98,3 2-93,-2-8 10,2 5 1,4 3 11,-1-4 6,3 4 0,0 0-6,-2 0 14,-2 0 10,4 2-3,-2 8-16,2-2-7,0-3-1,0-1-4,-3-2-1,3 4-2,-2 4-1,-1 3-5,3 9-6,-4 3-2,4 4 2,0 10-5,0 0 1,0 5-1,0 6-4,0 2 3,0 7 2,-5 3 0,-6 3-2,0 7 3,0-2-2,2-3-3,4 0 0,3 5-2,-1 8 0,-3 7 1,4 5 0,-5 0 0,5-3 1,-1 0-1,-5 6-1,-6-1 1,-2 0 0,-6 4 0,-1-9-1,5-7 0,-2-5 0,6-7 1,6-5-1,0-3 0,2-4 0,-3-2 1,7-2-1,-1 4 0,-3-1 1,4 2-1,-1-2 0,3 3 1,-2-2-1,-1-4 1,3-7-1,0-5 0,0-7 0,0-5 1,0 2-1,0 8 1,0-3-1,0 8 1,0 5-1,0-6 1,0 1-1,0-3 0,0-12-1,0-6 1,0-8-1,3-1 1,8-3-2,-4 1 1,11 2 1,-2 2 0,4-2-1,-2-2 1,0 1 0,0 0-1,2-5 1,7-2 0,1 1 0,3-5 0,5 1 1,2-1-1,9-1 1,5 1-1,4-1 2,5-2 0,2 0-1,3 0 0,3 5 0,-5 0-1,-4 0 1,1 3 1,0-3-2,8-1 0,11-4 0,8 0 0,1 0 0,-1 0 1,-13 0-1,-10 0 0,-6 2 1,-10 10-1,-2-8 0,3 3 0,2-4 0,12-3 1,7 0-3,7 0 1,-1-8 2,0-2-1,-5 2 1,-5 4 0,-10 2-1,-4 2 0,0-3 3,-4 1-4,3-4 2,2 2-4,-5-7 5,-2 2-4,3-1 4,-7 4-1,4 4-1,-2-3 1,5 5-2,2-5 1,4 0 1,4 0-1,4-2 0,-4-1 0,-8 1-1,-2 5 2,-11-3-1,-8 5 1,-4 0-1,-5-3-1,-3 0 1,1 3 1,4 0-1,7-2 0,2-1-1,0 1 2,-3-1-1,3 1 0,-2 2 1,5 0-2,5 0 2,6 0-1,3 0 1,-5 0-2,-7 0 1,-6 7 1,2-4-1,-3-3 0,-6 5 0,0-5 0,-1 3 0,4-3 0,5 0-1,3 0 1,5 0-1,0 0 1,-1-11-1,-13 1 3,-2 4-1,-7 0-1,2 4 1,7-3-1,7 5 0,4-5 1,1 2-1,-3 0 0,-8 1 1,-7 0 0,-9 2 0,-4-5 1,1 5-2,2-2 1,-1 2-1,5 0 0,3 0 0,5 0 0,-1 0 1,-3 0-1,-2 0 1,-1 0-2,-2 0 2,-5 0 0,-4 0-2,-2 0 1,2-3 1,-2 3 0,3-5 0,-4 2-1,-2 3 0,5-5-1,-1 5 0,-1-5 2,-1 5 0,-2-2 1,2 0-2,-2 2 1,3 0-1,1 0 1,-2 0-1,1 0-1,-1-5 1,2-3-1,1 0 1,0-1 2,-2-1-2,0-3 3,-3-4-2,0-1 2,0-1-2,0-1 2,0 0-2,0-2 0,0-6 1,0-2-1,0 3-1,2-3 0,1 0 0,1 6 0,-2-4 0,-2 6 1,0-1-1,0 4 0,0-1 1,0-1 0,0 0 1,0-2 0,0-2-2,0-2 1,0-3-1,0-2 0,0 2 0,0 3 0,0 4 0,0-2 0,0 3 0,0 0 1,0-6 0,0-1 1,0-4-2,0 1 2,0-3-2,3-4 0,3-4 0,1-2 0,-1-4 1,-1 4-2,-2-2 2,-3 5-1,0 2 1,0 0 0,0 0 0,0-2-1,0 0 0,4 0 1,-2-3-2,3 0 1,4 1 0,-4-4 0,-2 1 0,0 0 0,-3 0 0,0 2 2,0 0-2,0 1 0,0-1 1,0 0-2,0-5 2,2-2-1,3 2 0,2-4 0,-2 7 0,-2-1 1,-3 6-1,0 4 1,0 1-1,0 7 1,0 0-1,0-2 1,0 3-1,0-9 1,0-1-1,0-1-1,3-4 0,-1 1 0,1 3 1,-3 6 0,0 1 0,0 4 0,0-1 1,0 2-1,0 6 0,0 0 0,0-1 0,0-2 0,0 0-1,0-4 1,0 1 0,0-1 0,0 1-1,-3 5 2,-2 4-1,2 4 0,-2-2 0,-2 9 0,5-2-1,-1 6 3,1 4 0,2-3 0,0 3 0,0 0 1,0 0-1,-3 0 0,-3 0 3,-10-3-1,-4-2-1,-5 3-2,1-3-1,1 2 1,2 0-1,-5 2-1,-9-2 2,-4 3-1,-2-2 0,-6 2 0,-3 0 0,-4 0 0,-7 0 0,5 0 0,-2 5 0,3-1 0,-6-1 0,-6-3 1,-1 0-2,-13 0 1,-7 0 0,-8 0 0,-4 0 1,4 0-2,15 0 2,4 0-1,11 0-1,6 0 3,1-6-3,4-3 1,3-1 1,-1-3-1,-5 1 0,-3 2 0,3-2-1,-5 2 2,2 5-1,-2 0 0,2 5 0,6 0 0,11 0-1,10 0 3,9-4-3,7 4 2,-4-1-1,-1-2 0,-2 1-1,-6-3 1,2 0 0,-5-2 1,-2-1-2,-2-2 2,-9 0-1,0 0-1,-3 8 2,-5 2-2,3 0 1,3 0 0,4 0 0,4 0 0,5 0 0,8 5 0,-2-3 0,5-2 0,-2 0 1,-7 0-2,3 0 1,-1 0 1,-8 0-1,6 0-1,-2 0 2,5 0-2,3 0 2,3 0-2,1 0 1,1 2 0,-1 1 0,-4 0 1,-5-1-1,-1 3-1,-2 0 2,9 0-2,7-2 1,4-2 0,7-1 0,2 4 0,-4-4 1,0 0-1,-3 0 0,-3 0 0,-8 0-1,-7 0 2,-7 0-1,-8 0 0,0 0 0,8 0-1,1 0 2,4 0-1,3 0 0,7 0 0,-1 0 1,6 0-2,2-5 1,-2 2 0,2-2 1,1 0-2,0 3 1,7 2 0,4 0 0,-4 0-1,3 0 2,4 0-2,-3 0 2,-4 0-1,4 0-1,-4-3 2,3 3-2,1 0 2,0 0-1,-3 0 0,1-2 0,0 2 0,-2 0-1,4 0 2,-3 0-2,5 0 1,-6 0 0,1 0 0,3 0 0,-4 0 0,7 0 0,-7 0 0,6 0-1,-5 0 1,3 0-1,2 0 0,1 0 1,2 0 0,0 0 0,-6 0-1,1 0 2,-2 0-2,-4 0 2,4 0-2,1 0 1,-3 2-1,4 1 0,-4 1-1,2-1 0,1-1 1,3 1 0,-2-3 1,2 0 1,0 0-1,1 0-1,-1 0 1,-3 0 0,1 3 0,-6-3 0,2 0-1,0 1 0,-1-1-1,4 0 0,1 0 2,2 0-1,3 0 1,-5 0-1,2 0 2,-3 4-1,1-4 0,3 0-1,2 0 1,0 0-1,-4 0 1,4 0 0,0 0-1,0 0 1,0 0 0,0 0 1,0 0-1,0 0 0,0 0 0,0 0 0,0 0-1,-3 0 1,3 0 0,0 0-1,0 0 1,0 0 0,0 0 0,0 0 0,-2 0-1,2 0 2,0 0-1,-3 0-1,3 0 0,-3 2-1,0 3 2,1-2-1,-1 1 0,3 1 1,-2-2 0,2-3 0,0 0 0,-4 1 0,4-1 0,-2 4 0,2-4 0,0 5 0,-3-2 0,3 2-1,-2-1 1,2-1-1,-4-3 2,4 2-1,-3-2 0,3 0-1,-2 5 1,-3 3-2,-1-1 2,3 3-2,1-3 1,2-4 0,0-1-1,0 1 2,0-3-2,0 0 2,0 0 0,0 0-2,0 0-4,0 0-2,0 0-13,5 0-65,-5-13-81,-14-16-143</inkml:trace>
        </inkml:traceGroup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</inkml:traceFormat>
        <inkml:channelProperties>
          <inkml:channelProperty channel="X" name="resolution" value="2226.01904" units="1/cm"/>
          <inkml:channelProperty channel="Y" name="resolution" value="3561.63013" units="1/cm"/>
          <inkml:channelProperty channel="F" name="resolution" value="2.84167" units="1/cm"/>
        </inkml:channelProperties>
      </inkml:inkSource>
      <inkml:timestamp xml:id="ts0" timeString="2016-08-17T14:48:42.43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91 19 50,'0'-1'199,"-14"-4"-160,-10 3 8,10 0 17,3 2-5,2 0-10,0 0-11,2 0 2,1 0-7,3 0-7,3 0 1,-2 0-3,2 0-2,0 0-3,0 0-2,0 0-2,0 0-5,0 0 1,-3 0-1,3 0-2,0 0-1,0 0-1,0 0-1,0 0-1,0 0 0,0 0 2,0 0 1,0 0-4,0 0 2,0 0 3,0 0 1,0 0-2,0 0 1,0 0-2,0 0 1,0 0-1,0 0 0,0 0-1,0 0-2,0 0-2,11 0 3,-3 0 0,3 0 1,-2 0 0,-2 0 0,2 0 1,2 0-1,3 0-2,-1 0-2,1 0 2,-3 0-1,6 0-2,2 0 2,1 0-1,5 0 0,2 0 1,-5 0-1,6 0 0,8 0 0,0 0 0,6 0 1,1 0-1,-1 0-1,4 0 2,1 0-2,0 0 1,-2 0-1,-6 0 0,-3 0 1,-1 0 0,-5 0-1,4 2 1,-4 0-1,1-2 0,2 0 1,8 0-1,6 0 1,5 0-2,6 0 1,1 0 0,-7 0 0,2 0 0,0 0 1,-2-4-1,4 3 1,-13-1-1,-1 2-1,-3 0 2,-7-2-1,8 2 0,-2 0 0,3 0 1,-5 0-1,-3 0 1,6 0-2,-6 0 2,3 0-2,-3 0 1,-6 0 1,-6 0-1,4 0 0,6 0 0,-1 0 0,3 0 0,-2 0 0,-6 0 1,0 0-1,-4 0-1,1 0 2,1 0-1,-4 0 0,3 0 0,6 0 2,2 0-2,6 0 0,2 0 0,4 0 0,-3 0 0,-1 0 0,3 0 0,-5 0 0,4 0 0,-2 0 0,6 0 0,3 5 0,5 0 0,1-1 0,-6 1 1,-1 0-2,-3 1 2,-10 2-1,-1 0 0,2 0 0,-1-1 0,3-1 0,-4 2 0,2 0 0,-7 0 0,4-2 1,-4 2-2,-2 0 2,0 0-1,0 1 0,-3-1 0,-6 0 0,2 0 0,0 2 1,7-1-1,-3 3 0,3-2 0,-5 1 0,1 3 1,-1-1-2,2 1 2,3-1-1,-5 2 0,1 0 3,-1 2-5,-1 0 2,3 0 2,0-1-1,-2 0-1,-4-2 0,0 0 0,-1 3 0,-1-2-1,-3-2 1,-6-1 1,0-4-4,1 0 3,-6 2 2,0 0-2,0-1 0,0 3 0,0-2-2,0 5 4,0 0-4,0-1 2,0-1 0,0 0 0,0 2-1,-6 4 2,-2-2-2,-3-2 2,5-5-2,4-3 1,-3-1 0,5-3 0,-3 2 0,-1 1 0,2-3 0,-1 2 0,-3-2 0,-5 3 1,-16 3-2,-9 6 2,-3-1-1,-8 7 0,11-2 0,0 0 0,-2 2-1,2-4 2,14-4-2,5-5 1,9-4 0,5-4 0,-2 2 1,-3 0-1,-3 1 0,-8 0 2,-6 4-2,-6 2-2,-7 6 4,-1 0-4,3 0 2,3-3 2,3-1-4,-1-2 2,1 0 0,10 2 0,4-5 0,3-1 2,4-2-2,-7 0 0,1 2 0,5 0-2,-10 1 4,-5 2-4,-6 1 2,2 1 2,-5 0-2,9 2-2,0-2 2,1 3 0,1-4 2,5-3-4,4 1 2,5-5 2,7 0-2,-4 1-2,-2-1 4,0 1-4,-6 2 4,0-1-4,-3 4 4,-10 2-2,-3 3-2,-6 3 4,0-2-2,7-2 0,8-2 0,2-4 0,5-3-2,5 0 4,4 0-2,-1 1 0,1 0 0,-1-3 0,-2 3 0,0 0 0,-6 4 1,-6 3-2,-5 1 1,3-1 0,4-1 0,1-4 0,0 2 0,-2 0 1,-5 2-2,1 3 1,3-2 1,7-3-2,2 0 1,2-3 0,-5 3 1,-4 3-2,-2 2 2,1 0-1,-1 2-1,7 0 1,-3 2 1,-4 2-1,4 0 0,1-4 0,7-4 1,2 1-1,4-4-1,-1 2 2,1-1-2,-2 2 2,-1 1-1,3 3-1,2-3 2,0 2-1,0-4 0,0 5 0,0-2 0,0-1 1,0 2-2,0-5 1,2-1 0,3 1 1,1 1-1,-1-4 0,4 5 0,0-3 0,4-3 0,1 3-1,2-1 2,1-1-1,2 1 0,-5 0 0,-1 0 0,2 3 1,-1-2-2,-1-1 2,3 0-1,2-2-1,-2 2 2,-2 3-1,-1-3 0,-2 1 0,6 0 1,-3-3-2,5-1 1,-2 3 0,0-1-1,-4 0 2,3 0-3,-2 0 4,1 2-2,-2-1-1,-1 0 1,1-2 0,1 1-1,0 0 2,5-1-1,-2 3 0,5-4-1,3 2 1,-3 1 1,3-3-3,2 3 2,0 0 0,1 0 0,-4 0 0,2 1 0,2 1 0,-1-1 0,0 0 0,7 0-1,4-1 2,1 2-1,-3-2-1,2 1 1,-7-1 0,-1-2 1,-5 2-2,0-1 1,-3 0 0,0 4 0,3-4-2,0 3 4,0 2-4,-3-5 4,3 2-4,-3-2 2,-6-1 0,4 3 0,-9-5 0,0 3 0,1 0-1,-3-2 2,6 2-1,-5-2 0,1 0-1,-2 0 2,-4-1-2,4 1 2,-1 0-2,-5-3 1,3-1 0,-3 0 0,-3 0 0,0 0-6,0 0-19,-14-4-47,-11-16-77,3-8-221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</inkml:traceFormat>
        <inkml:channelProperties>
          <inkml:channelProperty channel="X" name="resolution" value="2226.01904" units="1/cm"/>
          <inkml:channelProperty channel="Y" name="resolution" value="3561.63013" units="1/cm"/>
          <inkml:channelProperty channel="F" name="resolution" value="2.84167" units="1/cm"/>
        </inkml:channelProperties>
      </inkml:inkSource>
      <inkml:timestamp xml:id="ts0" timeString="2016-08-17T14:49:07.29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3178 79 60,'0'-4'195,"0"-2"-160,0 0 16,-5 1 4,-7 1 4,4 4-15,-6-1-9,-2 1-7,-6 0 4,-6-3-4,-3 1 2,-7-2-6,-3-2-3,-6 1-1,-5 1-8,2 2 1,-3-5 1,3 3-3,1-5 1,-3 8-1,2-4-3,0 5 0,1 0-1,-1-2 2,-3 2-1,1 0 0,0 0-4,4 0 4,-4 0-3,-6 0-1,-5 0-3,-4 0 0,1 0 2,-1 0 2,4 0-3,0 7-1,2 3 0,0 3 0,0 6-2,-8-2 2,1 6-1,-7 2 0,1 4 1,-2-4-1,8 0-1,10-5 3,6-1-3,7-1 1,1 0 0,-6 8 1,0-1-1,0 4 0,1 2 2,2-6 1,6-2-2,2-4-1,8 0 1,6-2-1,1-1 0,-4 4 0,-5 2 0,-3 9 1,0 1-1,6-1 0,3 0 0,5-5 0,-3-3 0,0 3 1,5-1-1,-2-1 0,3-2 0,2-2 0,-2 6 1,6 2-1,4-1 0,4 8-1,5-1 1,0 3 0,0 6 0,7-3 0,16 2 0,8 2 0,1-3 12,1-3-11,6-4 0,-1-2 0,2-4 0,1 3-1,6-6 1,0 0-2,3-1 3,2 2-2,2-1 0,5-2 1,2-3-1,-8 2 0,1-2 2,-4-4-1,2-2-1,4-5 0,-4-5 0,-2 4 1,-3-4 0,-11 4-1,-3 0 0,-1 4 1,-3-3-1,3 7 0,2 0 0,2-4 1,2 8-1,4-8 0,-1 1 1,6 4-1,3-2 0,2 3 0,1-2 0,0 3 0,-4-1 0,3 3-1,-7-1 2,-2-4-3,-1 5 3,-1-2-1,-5 1 0,-2 3 0,-1 0 0,-5 6-1,-1 4 1,-2-4 0,-3 2 0,-2-5-1,-2 0 2,5-1-1,-1-3 0,-3 2-1,3-4 2,-6 8-2,4 0 1,5 6 0,-9 1 0,4-4 0,-9 5 0,-2 2 0,2 2 0,-4 2-1,2-3 2,0-3-2,-4-3 1,0-1 0,-2-5 0,0 0 1,-3 1-1,0-5-1,0-3 2,0-1-1,0-8 0,-6 1 2,-11 2-2,-5-2 0,-3 3 1,-2-3-1,-4 4 1,-4-7-2,2 2 1,-1-4 1,-2 0-1,0 1 0,-7 4 0,-7 0 0,1-4 0,7 3 0,1-8 0,-2 5 3,0-5 2,-2 0-4,4-1 1,3-2-1,5 0 1,-1 0-2,-2 0 1,-2 0-1,-1 0 1,-5 0-2,3 5 2,-2 1-1,-2-2 1,0 4 0,4 1-1,1-1 0,6-4 1,-6 1-1,1-3 0,1 0 1,-7 0-1,2 4 0,-4-3 0,-3 5 0,6 0 1,0 1-2,-3 2 2,5 1-1,3 2 0,10-5 1,4 1-2,2-4 2,-4 1-1,-1 5-1,-2 0 2,-1 4-2,-1-4 2,-2 3-1,-2 1 0,0 0 1,0 0-2,3 0 1,3 3 1,5-4-1,5-1 0,2 4 0,-7 1 0,0 1 0,0 3 0,1 0 1,-5 1-2,4-2 2,-2 1 0,5 0 0,3 0-2,2 2 1,0 2 1,6-2-2,0 3 2,4-5-1,3-5 1,4 5-1,0-5 0,0 1 0,6 0 0,10-4 0,-2-4 0,0 3 0,3 1 0,-1-4 1,4 7-1,-4-7 0,0 5 0,-2 4 0,3-6 1,2 6-1,1-6 0,2 1 0,-3-5-1,0 3 1,-2 3 1,0 0-2,1 0 1,0 4 0,-5-6 0,4 0 0,-6-3-1,5-2 2,-1 3-2,-2-1 1,4 3 0,-6-3-1,0 1 2,0-1-2,3 2 1,-3-5 1,0-1-2,-4 3 2,0-6-2,-2 3 2,-3-2-2,2-1 1,-2-2 0,-2-2 1,0 0-1,0 0-1,0 0 2,0 0-24,0 0-34,0-9-65,-16-4-286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0488" y="0"/>
            <a:ext cx="2982912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5385F-40F1-4BDA-BA2B-6FDAB1A6D468}" type="datetimeFigureOut">
              <a:rPr lang="fr-FR" smtClean="0"/>
              <a:t>10/02/2017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141538" y="750888"/>
            <a:ext cx="2601912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07038" cy="4508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5475"/>
            <a:ext cx="2982913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0488" y="9515475"/>
            <a:ext cx="2982912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36802-E2FD-495B-A0FA-7F15E0AE75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575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36802-E2FD-495B-A0FA-7F15E0AE75F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198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 userDrawn="1"/>
        </p:nvSpPr>
        <p:spPr>
          <a:xfrm>
            <a:off x="5542644" y="9716955"/>
            <a:ext cx="1440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chemeClr val="bg1">
                    <a:lumMod val="65000"/>
                  </a:schemeClr>
                </a:solidFill>
              </a:rPr>
              <a:t>http://www.mysticlolly.fr</a:t>
            </a:r>
            <a:endParaRPr lang="fr-FR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422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 userDrawn="1"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8" name="Rectangle à coins arrondis 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683170" y="157605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 userDrawn="1"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708920" y="2578671"/>
              <a:ext cx="1944216" cy="502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Ellipse 25"/>
          <p:cNvSpPr/>
          <p:nvPr userDrawn="1"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 userDrawn="1"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 userDrawn="1"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0" name="Groupe 69"/>
          <p:cNvGrpSpPr/>
          <p:nvPr userDrawn="1"/>
        </p:nvGrpSpPr>
        <p:grpSpPr>
          <a:xfrm>
            <a:off x="44624" y="3296776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71" name="Rectangle à coins arrondis 7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3" name="Rectangle 72"/>
          <p:cNvSpPr/>
          <p:nvPr userDrawn="1"/>
        </p:nvSpPr>
        <p:spPr>
          <a:xfrm>
            <a:off x="692696" y="333544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10"/>
          <p:cNvSpPr/>
          <p:nvPr userDrawn="1"/>
        </p:nvSpPr>
        <p:spPr>
          <a:xfrm>
            <a:off x="683170" y="332591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5" name="Groupe 74"/>
          <p:cNvGrpSpPr/>
          <p:nvPr userDrawn="1"/>
        </p:nvGrpSpPr>
        <p:grpSpPr>
          <a:xfrm>
            <a:off x="764704" y="3872840"/>
            <a:ext cx="5832648" cy="2378199"/>
            <a:chOff x="764704" y="704528"/>
            <a:chExt cx="5832648" cy="2378199"/>
          </a:xfrm>
        </p:grpSpPr>
        <p:sp>
          <p:nvSpPr>
            <p:cNvPr id="76" name="Rectangle 75"/>
            <p:cNvSpPr/>
            <p:nvPr userDrawn="1"/>
          </p:nvSpPr>
          <p:spPr>
            <a:xfrm>
              <a:off x="764704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/>
            <p:cNvSpPr/>
            <p:nvPr userDrawn="1"/>
          </p:nvSpPr>
          <p:spPr>
            <a:xfrm>
              <a:off x="4653136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2708920" y="2578671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Ellipse 81"/>
          <p:cNvSpPr/>
          <p:nvPr userDrawn="1"/>
        </p:nvSpPr>
        <p:spPr>
          <a:xfrm>
            <a:off x="2463766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 userDrawn="1"/>
        </p:nvSpPr>
        <p:spPr>
          <a:xfrm>
            <a:off x="4407037" y="58909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 userDrawn="1"/>
        </p:nvSpPr>
        <p:spPr>
          <a:xfrm>
            <a:off x="6347044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018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 userDrawn="1"/>
        </p:nvGrpSpPr>
        <p:grpSpPr>
          <a:xfrm>
            <a:off x="44624" y="56456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30" name="Rectangle à coins arrondis 2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Rectangle 31"/>
          <p:cNvSpPr/>
          <p:nvPr userDrawn="1"/>
        </p:nvSpPr>
        <p:spPr>
          <a:xfrm>
            <a:off x="692696" y="9512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10"/>
          <p:cNvSpPr/>
          <p:nvPr userDrawn="1"/>
        </p:nvSpPr>
        <p:spPr>
          <a:xfrm>
            <a:off x="683170" y="8559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 userDrawn="1"/>
        </p:nvSpPr>
        <p:spPr>
          <a:xfrm>
            <a:off x="764704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 userDrawn="1"/>
        </p:nvSpPr>
        <p:spPr>
          <a:xfrm>
            <a:off x="764704" y="12105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 userDrawn="1"/>
        </p:nvSpPr>
        <p:spPr>
          <a:xfrm>
            <a:off x="2202618" y="8646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 userDrawn="1"/>
        </p:nvSpPr>
        <p:spPr>
          <a:xfrm>
            <a:off x="3640532" y="5765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 userDrawn="1"/>
        </p:nvSpPr>
        <p:spPr>
          <a:xfrm>
            <a:off x="5078446" y="2870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 userDrawn="1"/>
        </p:nvSpPr>
        <p:spPr>
          <a:xfrm>
            <a:off x="2203338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 userDrawn="1"/>
        </p:nvSpPr>
        <p:spPr>
          <a:xfrm>
            <a:off x="3641252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 userDrawn="1"/>
        </p:nvSpPr>
        <p:spPr>
          <a:xfrm>
            <a:off x="5078446" y="25066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 userDrawn="1"/>
        </p:nvSpPr>
        <p:spPr>
          <a:xfrm>
            <a:off x="3392758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 userDrawn="1"/>
        </p:nvSpPr>
        <p:spPr>
          <a:xfrm>
            <a:off x="4830672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 userDrawn="1"/>
        </p:nvSpPr>
        <p:spPr>
          <a:xfrm>
            <a:off x="1957090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 userDrawn="1"/>
        </p:nvSpPr>
        <p:spPr>
          <a:xfrm>
            <a:off x="6276521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/>
          <p:cNvGrpSpPr/>
          <p:nvPr userDrawn="1"/>
        </p:nvGrpSpPr>
        <p:grpSpPr>
          <a:xfrm>
            <a:off x="44624" y="3384887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54" name="Rectangle à coins arrondis 5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Rectangle 55"/>
          <p:cNvSpPr/>
          <p:nvPr userDrawn="1"/>
        </p:nvSpPr>
        <p:spPr>
          <a:xfrm>
            <a:off x="692696" y="342355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10"/>
          <p:cNvSpPr/>
          <p:nvPr userDrawn="1"/>
        </p:nvSpPr>
        <p:spPr>
          <a:xfrm>
            <a:off x="683170" y="3414028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 userDrawn="1"/>
        </p:nvSpPr>
        <p:spPr>
          <a:xfrm>
            <a:off x="764704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 userDrawn="1"/>
        </p:nvSpPr>
        <p:spPr>
          <a:xfrm>
            <a:off x="764704" y="4193038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 userDrawn="1"/>
        </p:nvSpPr>
        <p:spPr>
          <a:xfrm>
            <a:off x="2202618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 userDrawn="1"/>
        </p:nvSpPr>
        <p:spPr>
          <a:xfrm>
            <a:off x="3640532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 userDrawn="1"/>
        </p:nvSpPr>
        <p:spPr>
          <a:xfrm>
            <a:off x="5078446" y="419303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 userDrawn="1"/>
        </p:nvSpPr>
        <p:spPr>
          <a:xfrm>
            <a:off x="2203338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 userDrawn="1"/>
        </p:nvSpPr>
        <p:spPr>
          <a:xfrm>
            <a:off x="3641252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 userDrawn="1"/>
        </p:nvSpPr>
        <p:spPr>
          <a:xfrm>
            <a:off x="5078446" y="5835094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 userDrawn="1"/>
        </p:nvSpPr>
        <p:spPr>
          <a:xfrm>
            <a:off x="3392758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 userDrawn="1"/>
        </p:nvSpPr>
        <p:spPr>
          <a:xfrm>
            <a:off x="4830672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 userDrawn="1"/>
        </p:nvSpPr>
        <p:spPr>
          <a:xfrm>
            <a:off x="1957090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 userDrawn="1"/>
        </p:nvSpPr>
        <p:spPr>
          <a:xfrm>
            <a:off x="6276521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0785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 userDrawn="1"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8" name="Rectangle à coins arrondis 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683170" y="157605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 userDrawn="1"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708920" y="2578671"/>
              <a:ext cx="1944216" cy="502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Ellipse 25"/>
          <p:cNvSpPr/>
          <p:nvPr userDrawn="1"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 userDrawn="1"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 userDrawn="1"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0" name="Groupe 69"/>
          <p:cNvGrpSpPr/>
          <p:nvPr userDrawn="1"/>
        </p:nvGrpSpPr>
        <p:grpSpPr>
          <a:xfrm>
            <a:off x="44624" y="3296776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71" name="Rectangle à coins arrondis 7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3" name="Rectangle 72"/>
          <p:cNvSpPr/>
          <p:nvPr userDrawn="1"/>
        </p:nvSpPr>
        <p:spPr>
          <a:xfrm>
            <a:off x="692696" y="333544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10"/>
          <p:cNvSpPr/>
          <p:nvPr userDrawn="1"/>
        </p:nvSpPr>
        <p:spPr>
          <a:xfrm>
            <a:off x="683170" y="332591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5" name="Groupe 74"/>
          <p:cNvGrpSpPr/>
          <p:nvPr userDrawn="1"/>
        </p:nvGrpSpPr>
        <p:grpSpPr>
          <a:xfrm>
            <a:off x="764704" y="3872840"/>
            <a:ext cx="5832648" cy="2378199"/>
            <a:chOff x="764704" y="704528"/>
            <a:chExt cx="5832648" cy="2378199"/>
          </a:xfrm>
        </p:grpSpPr>
        <p:sp>
          <p:nvSpPr>
            <p:cNvPr id="76" name="Rectangle 75"/>
            <p:cNvSpPr/>
            <p:nvPr userDrawn="1"/>
          </p:nvSpPr>
          <p:spPr>
            <a:xfrm>
              <a:off x="764704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/>
            <p:cNvSpPr/>
            <p:nvPr userDrawn="1"/>
          </p:nvSpPr>
          <p:spPr>
            <a:xfrm>
              <a:off x="4653136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2708920" y="2578671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Ellipse 81"/>
          <p:cNvSpPr/>
          <p:nvPr userDrawn="1"/>
        </p:nvSpPr>
        <p:spPr>
          <a:xfrm>
            <a:off x="2463766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 userDrawn="1"/>
        </p:nvSpPr>
        <p:spPr>
          <a:xfrm>
            <a:off x="4407037" y="58909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 userDrawn="1"/>
        </p:nvSpPr>
        <p:spPr>
          <a:xfrm>
            <a:off x="6347044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561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 userDrawn="1"/>
        </p:nvGrpSpPr>
        <p:grpSpPr>
          <a:xfrm>
            <a:off x="44624" y="56456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30" name="Rectangle à coins arrondis 2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Rectangle 31"/>
          <p:cNvSpPr/>
          <p:nvPr userDrawn="1"/>
        </p:nvSpPr>
        <p:spPr>
          <a:xfrm>
            <a:off x="692696" y="9512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10"/>
          <p:cNvSpPr/>
          <p:nvPr userDrawn="1"/>
        </p:nvSpPr>
        <p:spPr>
          <a:xfrm>
            <a:off x="683170" y="8559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 userDrawn="1"/>
        </p:nvSpPr>
        <p:spPr>
          <a:xfrm>
            <a:off x="764704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 userDrawn="1"/>
        </p:nvSpPr>
        <p:spPr>
          <a:xfrm>
            <a:off x="764704" y="12105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 userDrawn="1"/>
        </p:nvSpPr>
        <p:spPr>
          <a:xfrm>
            <a:off x="2202618" y="8646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 userDrawn="1"/>
        </p:nvSpPr>
        <p:spPr>
          <a:xfrm>
            <a:off x="3640532" y="5765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 userDrawn="1"/>
        </p:nvSpPr>
        <p:spPr>
          <a:xfrm>
            <a:off x="5078446" y="2870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 userDrawn="1"/>
        </p:nvSpPr>
        <p:spPr>
          <a:xfrm>
            <a:off x="2203338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 userDrawn="1"/>
        </p:nvSpPr>
        <p:spPr>
          <a:xfrm>
            <a:off x="3641252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 userDrawn="1"/>
        </p:nvSpPr>
        <p:spPr>
          <a:xfrm>
            <a:off x="5078446" y="25066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 userDrawn="1"/>
        </p:nvSpPr>
        <p:spPr>
          <a:xfrm>
            <a:off x="3392758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 userDrawn="1"/>
        </p:nvSpPr>
        <p:spPr>
          <a:xfrm>
            <a:off x="4830672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 userDrawn="1"/>
        </p:nvSpPr>
        <p:spPr>
          <a:xfrm>
            <a:off x="1957090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 userDrawn="1"/>
        </p:nvSpPr>
        <p:spPr>
          <a:xfrm>
            <a:off x="6276521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/>
          <p:cNvGrpSpPr/>
          <p:nvPr userDrawn="1"/>
        </p:nvGrpSpPr>
        <p:grpSpPr>
          <a:xfrm>
            <a:off x="44624" y="3384887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54" name="Rectangle à coins arrondis 5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Rectangle 55"/>
          <p:cNvSpPr/>
          <p:nvPr userDrawn="1"/>
        </p:nvSpPr>
        <p:spPr>
          <a:xfrm>
            <a:off x="692696" y="342355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10"/>
          <p:cNvSpPr/>
          <p:nvPr userDrawn="1"/>
        </p:nvSpPr>
        <p:spPr>
          <a:xfrm>
            <a:off x="683170" y="3414028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 userDrawn="1"/>
        </p:nvSpPr>
        <p:spPr>
          <a:xfrm>
            <a:off x="764704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 userDrawn="1"/>
        </p:nvSpPr>
        <p:spPr>
          <a:xfrm>
            <a:off x="764704" y="4193038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 userDrawn="1"/>
        </p:nvSpPr>
        <p:spPr>
          <a:xfrm>
            <a:off x="2202618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 userDrawn="1"/>
        </p:nvSpPr>
        <p:spPr>
          <a:xfrm>
            <a:off x="3640532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 userDrawn="1"/>
        </p:nvSpPr>
        <p:spPr>
          <a:xfrm>
            <a:off x="5078446" y="419303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 userDrawn="1"/>
        </p:nvSpPr>
        <p:spPr>
          <a:xfrm>
            <a:off x="2203338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 userDrawn="1"/>
        </p:nvSpPr>
        <p:spPr>
          <a:xfrm>
            <a:off x="3641252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 userDrawn="1"/>
        </p:nvSpPr>
        <p:spPr>
          <a:xfrm>
            <a:off x="5078446" y="5835094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 userDrawn="1"/>
        </p:nvSpPr>
        <p:spPr>
          <a:xfrm>
            <a:off x="3392758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 userDrawn="1"/>
        </p:nvSpPr>
        <p:spPr>
          <a:xfrm>
            <a:off x="4830672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 userDrawn="1"/>
        </p:nvSpPr>
        <p:spPr>
          <a:xfrm>
            <a:off x="1957090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 userDrawn="1"/>
        </p:nvSpPr>
        <p:spPr>
          <a:xfrm>
            <a:off x="6276521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2535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 userDrawn="1"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8" name="Rectangle à coins arrondis 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683170" y="157605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 userDrawn="1"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708920" y="2578671"/>
              <a:ext cx="1944216" cy="502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Ellipse 25"/>
          <p:cNvSpPr/>
          <p:nvPr userDrawn="1"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 userDrawn="1"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 userDrawn="1"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0" name="Groupe 69"/>
          <p:cNvGrpSpPr/>
          <p:nvPr userDrawn="1"/>
        </p:nvGrpSpPr>
        <p:grpSpPr>
          <a:xfrm>
            <a:off x="44624" y="3296776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71" name="Rectangle à coins arrondis 7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3" name="Rectangle 72"/>
          <p:cNvSpPr/>
          <p:nvPr userDrawn="1"/>
        </p:nvSpPr>
        <p:spPr>
          <a:xfrm>
            <a:off x="692696" y="333544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10"/>
          <p:cNvSpPr/>
          <p:nvPr userDrawn="1"/>
        </p:nvSpPr>
        <p:spPr>
          <a:xfrm>
            <a:off x="683170" y="332591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5" name="Groupe 74"/>
          <p:cNvGrpSpPr/>
          <p:nvPr userDrawn="1"/>
        </p:nvGrpSpPr>
        <p:grpSpPr>
          <a:xfrm>
            <a:off x="764704" y="3872840"/>
            <a:ext cx="5832648" cy="2378199"/>
            <a:chOff x="764704" y="704528"/>
            <a:chExt cx="5832648" cy="2378199"/>
          </a:xfrm>
        </p:grpSpPr>
        <p:sp>
          <p:nvSpPr>
            <p:cNvPr id="76" name="Rectangle 75"/>
            <p:cNvSpPr/>
            <p:nvPr userDrawn="1"/>
          </p:nvSpPr>
          <p:spPr>
            <a:xfrm>
              <a:off x="764704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/>
            <p:cNvSpPr/>
            <p:nvPr userDrawn="1"/>
          </p:nvSpPr>
          <p:spPr>
            <a:xfrm>
              <a:off x="4653136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2708920" y="2578671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Ellipse 81"/>
          <p:cNvSpPr/>
          <p:nvPr userDrawn="1"/>
        </p:nvSpPr>
        <p:spPr>
          <a:xfrm>
            <a:off x="2463766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 userDrawn="1"/>
        </p:nvSpPr>
        <p:spPr>
          <a:xfrm>
            <a:off x="4407037" y="58909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 userDrawn="1"/>
        </p:nvSpPr>
        <p:spPr>
          <a:xfrm>
            <a:off x="6347044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182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 userDrawn="1"/>
        </p:nvGrpSpPr>
        <p:grpSpPr>
          <a:xfrm>
            <a:off x="44624" y="56456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30" name="Rectangle à coins arrondis 2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Rectangle 31"/>
          <p:cNvSpPr/>
          <p:nvPr userDrawn="1"/>
        </p:nvSpPr>
        <p:spPr>
          <a:xfrm>
            <a:off x="692696" y="9512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10"/>
          <p:cNvSpPr/>
          <p:nvPr userDrawn="1"/>
        </p:nvSpPr>
        <p:spPr>
          <a:xfrm>
            <a:off x="683170" y="8559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 userDrawn="1"/>
        </p:nvSpPr>
        <p:spPr>
          <a:xfrm>
            <a:off x="764704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 userDrawn="1"/>
        </p:nvSpPr>
        <p:spPr>
          <a:xfrm>
            <a:off x="764704" y="12105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 userDrawn="1"/>
        </p:nvSpPr>
        <p:spPr>
          <a:xfrm>
            <a:off x="2202618" y="8646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 userDrawn="1"/>
        </p:nvSpPr>
        <p:spPr>
          <a:xfrm>
            <a:off x="3640532" y="5765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 userDrawn="1"/>
        </p:nvSpPr>
        <p:spPr>
          <a:xfrm>
            <a:off x="5078446" y="2870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 userDrawn="1"/>
        </p:nvSpPr>
        <p:spPr>
          <a:xfrm>
            <a:off x="2203338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 userDrawn="1"/>
        </p:nvSpPr>
        <p:spPr>
          <a:xfrm>
            <a:off x="3641252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 userDrawn="1"/>
        </p:nvSpPr>
        <p:spPr>
          <a:xfrm>
            <a:off x="5078446" y="25066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 userDrawn="1"/>
        </p:nvSpPr>
        <p:spPr>
          <a:xfrm>
            <a:off x="3392758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 userDrawn="1"/>
        </p:nvSpPr>
        <p:spPr>
          <a:xfrm>
            <a:off x="4830672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 userDrawn="1"/>
        </p:nvSpPr>
        <p:spPr>
          <a:xfrm>
            <a:off x="1957090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 userDrawn="1"/>
        </p:nvSpPr>
        <p:spPr>
          <a:xfrm>
            <a:off x="6276521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/>
          <p:cNvGrpSpPr/>
          <p:nvPr userDrawn="1"/>
        </p:nvGrpSpPr>
        <p:grpSpPr>
          <a:xfrm>
            <a:off x="44624" y="3384887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54" name="Rectangle à coins arrondis 5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Rectangle 55"/>
          <p:cNvSpPr/>
          <p:nvPr userDrawn="1"/>
        </p:nvSpPr>
        <p:spPr>
          <a:xfrm>
            <a:off x="692696" y="342355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10"/>
          <p:cNvSpPr/>
          <p:nvPr userDrawn="1"/>
        </p:nvSpPr>
        <p:spPr>
          <a:xfrm>
            <a:off x="683170" y="3414028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 userDrawn="1"/>
        </p:nvSpPr>
        <p:spPr>
          <a:xfrm>
            <a:off x="764704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 userDrawn="1"/>
        </p:nvSpPr>
        <p:spPr>
          <a:xfrm>
            <a:off x="764704" y="4193038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 userDrawn="1"/>
        </p:nvSpPr>
        <p:spPr>
          <a:xfrm>
            <a:off x="2202618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 userDrawn="1"/>
        </p:nvSpPr>
        <p:spPr>
          <a:xfrm>
            <a:off x="3640532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 userDrawn="1"/>
        </p:nvSpPr>
        <p:spPr>
          <a:xfrm>
            <a:off x="5078446" y="419303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 userDrawn="1"/>
        </p:nvSpPr>
        <p:spPr>
          <a:xfrm>
            <a:off x="2203338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 userDrawn="1"/>
        </p:nvSpPr>
        <p:spPr>
          <a:xfrm>
            <a:off x="3641252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 userDrawn="1"/>
        </p:nvSpPr>
        <p:spPr>
          <a:xfrm>
            <a:off x="5078446" y="5835094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 userDrawn="1"/>
        </p:nvSpPr>
        <p:spPr>
          <a:xfrm>
            <a:off x="3392758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 userDrawn="1"/>
        </p:nvSpPr>
        <p:spPr>
          <a:xfrm>
            <a:off x="4830672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 userDrawn="1"/>
        </p:nvSpPr>
        <p:spPr>
          <a:xfrm>
            <a:off x="1957090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 userDrawn="1"/>
        </p:nvSpPr>
        <p:spPr>
          <a:xfrm>
            <a:off x="6276521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187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 userDrawn="1"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chemeClr val="bg1">
              <a:lumMod val="65000"/>
            </a:schemeClr>
          </a:solidFill>
        </p:grpSpPr>
        <p:sp>
          <p:nvSpPr>
            <p:cNvPr id="8" name="Rectangle à coins arrondis 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683170" y="157605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 userDrawn="1"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708920" y="2578671"/>
              <a:ext cx="1944216" cy="502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Ellipse 25"/>
          <p:cNvSpPr/>
          <p:nvPr userDrawn="1"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 userDrawn="1"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 userDrawn="1"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0" name="Groupe 69"/>
          <p:cNvGrpSpPr/>
          <p:nvPr userDrawn="1"/>
        </p:nvGrpSpPr>
        <p:grpSpPr>
          <a:xfrm>
            <a:off x="44624" y="3296776"/>
            <a:ext cx="6760368" cy="3080792"/>
            <a:chOff x="116632" y="128464"/>
            <a:chExt cx="6616352" cy="3080792"/>
          </a:xfrm>
          <a:solidFill>
            <a:schemeClr val="bg1">
              <a:lumMod val="65000"/>
            </a:schemeClr>
          </a:solidFill>
        </p:grpSpPr>
        <p:sp>
          <p:nvSpPr>
            <p:cNvPr id="71" name="Rectangle à coins arrondis 7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3" name="Rectangle 72"/>
          <p:cNvSpPr/>
          <p:nvPr userDrawn="1"/>
        </p:nvSpPr>
        <p:spPr>
          <a:xfrm>
            <a:off x="692696" y="333544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10"/>
          <p:cNvSpPr/>
          <p:nvPr userDrawn="1"/>
        </p:nvSpPr>
        <p:spPr>
          <a:xfrm>
            <a:off x="683170" y="332591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5" name="Groupe 74"/>
          <p:cNvGrpSpPr/>
          <p:nvPr userDrawn="1"/>
        </p:nvGrpSpPr>
        <p:grpSpPr>
          <a:xfrm>
            <a:off x="764704" y="3872840"/>
            <a:ext cx="5832648" cy="2378199"/>
            <a:chOff x="764704" y="704528"/>
            <a:chExt cx="5832648" cy="2378199"/>
          </a:xfrm>
        </p:grpSpPr>
        <p:sp>
          <p:nvSpPr>
            <p:cNvPr id="76" name="Rectangle 75"/>
            <p:cNvSpPr/>
            <p:nvPr userDrawn="1"/>
          </p:nvSpPr>
          <p:spPr>
            <a:xfrm>
              <a:off x="764704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/>
            <p:cNvSpPr/>
            <p:nvPr userDrawn="1"/>
          </p:nvSpPr>
          <p:spPr>
            <a:xfrm>
              <a:off x="4653136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2708920" y="2578671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Ellipse 81"/>
          <p:cNvSpPr/>
          <p:nvPr userDrawn="1"/>
        </p:nvSpPr>
        <p:spPr>
          <a:xfrm>
            <a:off x="2463766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 userDrawn="1"/>
        </p:nvSpPr>
        <p:spPr>
          <a:xfrm>
            <a:off x="4407037" y="58909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 userDrawn="1"/>
        </p:nvSpPr>
        <p:spPr>
          <a:xfrm>
            <a:off x="6347044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9638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 userDrawn="1"/>
        </p:nvGrpSpPr>
        <p:grpSpPr>
          <a:xfrm>
            <a:off x="44624" y="56456"/>
            <a:ext cx="6760368" cy="3080792"/>
            <a:chOff x="116632" y="128464"/>
            <a:chExt cx="6616352" cy="3080792"/>
          </a:xfrm>
          <a:solidFill>
            <a:schemeClr val="bg1">
              <a:lumMod val="65000"/>
            </a:schemeClr>
          </a:solidFill>
        </p:grpSpPr>
        <p:sp>
          <p:nvSpPr>
            <p:cNvPr id="30" name="Rectangle à coins arrondis 2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Rectangle 31"/>
          <p:cNvSpPr/>
          <p:nvPr userDrawn="1"/>
        </p:nvSpPr>
        <p:spPr>
          <a:xfrm>
            <a:off x="692696" y="9512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10"/>
          <p:cNvSpPr/>
          <p:nvPr userDrawn="1"/>
        </p:nvSpPr>
        <p:spPr>
          <a:xfrm>
            <a:off x="683170" y="8559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 userDrawn="1"/>
        </p:nvSpPr>
        <p:spPr>
          <a:xfrm>
            <a:off x="764704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 userDrawn="1"/>
        </p:nvSpPr>
        <p:spPr>
          <a:xfrm>
            <a:off x="764704" y="12105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 userDrawn="1"/>
        </p:nvSpPr>
        <p:spPr>
          <a:xfrm>
            <a:off x="2202618" y="8646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 userDrawn="1"/>
        </p:nvSpPr>
        <p:spPr>
          <a:xfrm>
            <a:off x="3640532" y="5765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 userDrawn="1"/>
        </p:nvSpPr>
        <p:spPr>
          <a:xfrm>
            <a:off x="5078446" y="2870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 userDrawn="1"/>
        </p:nvSpPr>
        <p:spPr>
          <a:xfrm>
            <a:off x="2203338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 userDrawn="1"/>
        </p:nvSpPr>
        <p:spPr>
          <a:xfrm>
            <a:off x="3641252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 userDrawn="1"/>
        </p:nvSpPr>
        <p:spPr>
          <a:xfrm>
            <a:off x="5078446" y="25066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 userDrawn="1"/>
        </p:nvSpPr>
        <p:spPr>
          <a:xfrm>
            <a:off x="3392758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 userDrawn="1"/>
        </p:nvSpPr>
        <p:spPr>
          <a:xfrm>
            <a:off x="4830672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 userDrawn="1"/>
        </p:nvSpPr>
        <p:spPr>
          <a:xfrm>
            <a:off x="1957090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 userDrawn="1"/>
        </p:nvSpPr>
        <p:spPr>
          <a:xfrm>
            <a:off x="6276521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/>
          <p:cNvGrpSpPr/>
          <p:nvPr userDrawn="1"/>
        </p:nvGrpSpPr>
        <p:grpSpPr>
          <a:xfrm>
            <a:off x="44624" y="3384887"/>
            <a:ext cx="6760368" cy="3080792"/>
            <a:chOff x="116632" y="128464"/>
            <a:chExt cx="6616352" cy="3080792"/>
          </a:xfrm>
          <a:solidFill>
            <a:schemeClr val="bg1">
              <a:lumMod val="65000"/>
            </a:schemeClr>
          </a:solidFill>
        </p:grpSpPr>
        <p:sp>
          <p:nvSpPr>
            <p:cNvPr id="54" name="Rectangle à coins arrondis 5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Rectangle 55"/>
          <p:cNvSpPr/>
          <p:nvPr userDrawn="1"/>
        </p:nvSpPr>
        <p:spPr>
          <a:xfrm>
            <a:off x="692696" y="342355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10"/>
          <p:cNvSpPr/>
          <p:nvPr userDrawn="1"/>
        </p:nvSpPr>
        <p:spPr>
          <a:xfrm>
            <a:off x="683170" y="3414028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 userDrawn="1"/>
        </p:nvSpPr>
        <p:spPr>
          <a:xfrm>
            <a:off x="764704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 userDrawn="1"/>
        </p:nvSpPr>
        <p:spPr>
          <a:xfrm>
            <a:off x="764704" y="4193038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 userDrawn="1"/>
        </p:nvSpPr>
        <p:spPr>
          <a:xfrm>
            <a:off x="2202618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 userDrawn="1"/>
        </p:nvSpPr>
        <p:spPr>
          <a:xfrm>
            <a:off x="3640532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 userDrawn="1"/>
        </p:nvSpPr>
        <p:spPr>
          <a:xfrm>
            <a:off x="5078446" y="419303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 userDrawn="1"/>
        </p:nvSpPr>
        <p:spPr>
          <a:xfrm>
            <a:off x="2203338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 userDrawn="1"/>
        </p:nvSpPr>
        <p:spPr>
          <a:xfrm>
            <a:off x="3641252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 userDrawn="1"/>
        </p:nvSpPr>
        <p:spPr>
          <a:xfrm>
            <a:off x="5078446" y="5835094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 userDrawn="1"/>
        </p:nvSpPr>
        <p:spPr>
          <a:xfrm>
            <a:off x="3392758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 userDrawn="1"/>
        </p:nvSpPr>
        <p:spPr>
          <a:xfrm>
            <a:off x="4830672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 userDrawn="1"/>
        </p:nvSpPr>
        <p:spPr>
          <a:xfrm>
            <a:off x="1957090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 userDrawn="1"/>
        </p:nvSpPr>
        <p:spPr>
          <a:xfrm>
            <a:off x="6276521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84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C97C-016A-4FA5-AA34-4E4A25291501}" type="datetimeFigureOut">
              <a:rPr lang="fr-FR" smtClean="0"/>
              <a:t>10/02/2017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77323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C97C-016A-4FA5-AA34-4E4A25291501}" type="datetimeFigureOut">
              <a:rPr lang="fr-FR" smtClean="0"/>
              <a:t>10/02/2017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5195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 userDrawn="1"/>
        </p:nvGrpSpPr>
        <p:grpSpPr>
          <a:xfrm>
            <a:off x="44624" y="128464"/>
            <a:ext cx="6760368" cy="3080792"/>
            <a:chOff x="44624" y="128464"/>
            <a:chExt cx="6760368" cy="3080792"/>
          </a:xfrm>
        </p:grpSpPr>
        <p:grpSp>
          <p:nvGrpSpPr>
            <p:cNvPr id="14" name="Groupe 13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8" name="Rectangle à coins arrondis 7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Rectangle 8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5" name="Rectangle 14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683170" y="157605"/>
              <a:ext cx="2457798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4" name="Groupe 23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18" name="Rectangle 17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18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Rectangle 19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Rectangle 21"/>
              <p:cNvSpPr/>
              <p:nvPr userDrawn="1"/>
            </p:nvSpPr>
            <p:spPr>
              <a:xfrm>
                <a:off x="2708920" y="2576735"/>
                <a:ext cx="1944216" cy="4967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Rectangle 22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6" name="Ellipse 25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llipse 26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0" name="Groupe 69"/>
          <p:cNvGrpSpPr/>
          <p:nvPr userDrawn="1"/>
        </p:nvGrpSpPr>
        <p:grpSpPr>
          <a:xfrm>
            <a:off x="44624" y="3296776"/>
            <a:ext cx="6760368" cy="3080792"/>
            <a:chOff x="116632" y="128464"/>
            <a:chExt cx="6616352" cy="3080792"/>
          </a:xfrm>
        </p:grpSpPr>
        <p:sp>
          <p:nvSpPr>
            <p:cNvPr id="71" name="Rectangle à coins arrondis 7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3" name="Rectangle 72"/>
          <p:cNvSpPr/>
          <p:nvPr userDrawn="1"/>
        </p:nvSpPr>
        <p:spPr>
          <a:xfrm>
            <a:off x="692696" y="333544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10"/>
          <p:cNvSpPr/>
          <p:nvPr userDrawn="1"/>
        </p:nvSpPr>
        <p:spPr>
          <a:xfrm>
            <a:off x="683170" y="332591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5" name="Groupe 74"/>
          <p:cNvGrpSpPr/>
          <p:nvPr userDrawn="1"/>
        </p:nvGrpSpPr>
        <p:grpSpPr>
          <a:xfrm>
            <a:off x="764704" y="3872840"/>
            <a:ext cx="5832648" cy="2378199"/>
            <a:chOff x="764704" y="704528"/>
            <a:chExt cx="5832648" cy="2378199"/>
          </a:xfrm>
        </p:grpSpPr>
        <p:sp>
          <p:nvSpPr>
            <p:cNvPr id="76" name="Rectangle 75"/>
            <p:cNvSpPr/>
            <p:nvPr userDrawn="1"/>
          </p:nvSpPr>
          <p:spPr>
            <a:xfrm>
              <a:off x="764704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/>
            <p:cNvSpPr/>
            <p:nvPr userDrawn="1"/>
          </p:nvSpPr>
          <p:spPr>
            <a:xfrm>
              <a:off x="4653136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2708920" y="2578671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Ellipse 81"/>
          <p:cNvSpPr/>
          <p:nvPr userDrawn="1"/>
        </p:nvSpPr>
        <p:spPr>
          <a:xfrm>
            <a:off x="2463766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 userDrawn="1"/>
        </p:nvSpPr>
        <p:spPr>
          <a:xfrm>
            <a:off x="4407037" y="58909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 userDrawn="1"/>
        </p:nvSpPr>
        <p:spPr>
          <a:xfrm>
            <a:off x="6347044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29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7175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628900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C97C-016A-4FA5-AA34-4E4A25291501}" type="datetimeFigureOut">
              <a:rPr lang="fr-FR" smtClean="0"/>
              <a:t>10/02/2017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068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C97C-016A-4FA5-AA34-4E4A25291501}" type="datetimeFigureOut">
              <a:rPr lang="fr-FR" smtClean="0"/>
              <a:t>10/02/2017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9478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C97C-016A-4FA5-AA34-4E4A25291501}" type="datetimeFigureOut">
              <a:rPr lang="fr-FR" smtClean="0"/>
              <a:t>10/02/2017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076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C97C-016A-4FA5-AA34-4E4A25291501}" type="datetimeFigureOut">
              <a:rPr lang="fr-FR" smtClean="0"/>
              <a:t>10/02/2017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1067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C97C-016A-4FA5-AA34-4E4A25291501}" type="datetimeFigureOut">
              <a:rPr lang="fr-FR" smtClean="0"/>
              <a:t>10/02/2017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5702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C97C-016A-4FA5-AA34-4E4A25291501}" type="datetimeFigureOut">
              <a:rPr lang="fr-FR" smtClean="0"/>
              <a:t>10/02/2017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40335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C97C-016A-4FA5-AA34-4E4A25291501}" type="datetimeFigureOut">
              <a:rPr lang="fr-FR" smtClean="0"/>
              <a:t>10/02/2017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7163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3729037" y="573264"/>
            <a:ext cx="1157288" cy="1220822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57175" y="573264"/>
            <a:ext cx="3357563" cy="1220822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C97C-016A-4FA5-AA34-4E4A25291501}" type="datetimeFigureOut">
              <a:rPr lang="fr-FR" smtClean="0"/>
              <a:t>10/02/2017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597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 userDrawn="1"/>
        </p:nvGrpSpPr>
        <p:grpSpPr>
          <a:xfrm>
            <a:off x="44624" y="56456"/>
            <a:ext cx="6760368" cy="3080792"/>
            <a:chOff x="116632" y="128464"/>
            <a:chExt cx="6616352" cy="3080792"/>
          </a:xfrm>
        </p:grpSpPr>
        <p:sp>
          <p:nvSpPr>
            <p:cNvPr id="30" name="Rectangle à coins arrondis 2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Rectangle 31"/>
          <p:cNvSpPr/>
          <p:nvPr userDrawn="1"/>
        </p:nvSpPr>
        <p:spPr>
          <a:xfrm>
            <a:off x="692696" y="9512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10"/>
          <p:cNvSpPr/>
          <p:nvPr userDrawn="1"/>
        </p:nvSpPr>
        <p:spPr>
          <a:xfrm>
            <a:off x="683170" y="8559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 userDrawn="1"/>
        </p:nvSpPr>
        <p:spPr>
          <a:xfrm>
            <a:off x="764704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 userDrawn="1"/>
        </p:nvSpPr>
        <p:spPr>
          <a:xfrm>
            <a:off x="764704" y="12105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 userDrawn="1"/>
        </p:nvSpPr>
        <p:spPr>
          <a:xfrm>
            <a:off x="2202618" y="8646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 userDrawn="1"/>
        </p:nvSpPr>
        <p:spPr>
          <a:xfrm>
            <a:off x="3640532" y="5765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 userDrawn="1"/>
        </p:nvSpPr>
        <p:spPr>
          <a:xfrm>
            <a:off x="5078446" y="2870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 userDrawn="1"/>
        </p:nvSpPr>
        <p:spPr>
          <a:xfrm>
            <a:off x="2203338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 userDrawn="1"/>
        </p:nvSpPr>
        <p:spPr>
          <a:xfrm>
            <a:off x="3641252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 userDrawn="1"/>
        </p:nvSpPr>
        <p:spPr>
          <a:xfrm>
            <a:off x="5078446" y="25066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 userDrawn="1"/>
        </p:nvSpPr>
        <p:spPr>
          <a:xfrm>
            <a:off x="3392758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 userDrawn="1"/>
        </p:nvSpPr>
        <p:spPr>
          <a:xfrm>
            <a:off x="4830672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 userDrawn="1"/>
        </p:nvSpPr>
        <p:spPr>
          <a:xfrm>
            <a:off x="1957090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 userDrawn="1"/>
        </p:nvSpPr>
        <p:spPr>
          <a:xfrm>
            <a:off x="6276521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/>
          <p:cNvGrpSpPr/>
          <p:nvPr userDrawn="1"/>
        </p:nvGrpSpPr>
        <p:grpSpPr>
          <a:xfrm>
            <a:off x="44624" y="3384887"/>
            <a:ext cx="6760368" cy="3080792"/>
            <a:chOff x="116632" y="128464"/>
            <a:chExt cx="6616352" cy="3080792"/>
          </a:xfrm>
        </p:grpSpPr>
        <p:sp>
          <p:nvSpPr>
            <p:cNvPr id="54" name="Rectangle à coins arrondis 5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Rectangle 55"/>
          <p:cNvSpPr/>
          <p:nvPr userDrawn="1"/>
        </p:nvSpPr>
        <p:spPr>
          <a:xfrm>
            <a:off x="692696" y="342355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10"/>
          <p:cNvSpPr/>
          <p:nvPr userDrawn="1"/>
        </p:nvSpPr>
        <p:spPr>
          <a:xfrm>
            <a:off x="683170" y="3414028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 userDrawn="1"/>
        </p:nvSpPr>
        <p:spPr>
          <a:xfrm>
            <a:off x="764704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 userDrawn="1"/>
        </p:nvSpPr>
        <p:spPr>
          <a:xfrm>
            <a:off x="764704" y="4193038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 userDrawn="1"/>
        </p:nvSpPr>
        <p:spPr>
          <a:xfrm>
            <a:off x="2202618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 userDrawn="1"/>
        </p:nvSpPr>
        <p:spPr>
          <a:xfrm>
            <a:off x="3640532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 userDrawn="1"/>
        </p:nvSpPr>
        <p:spPr>
          <a:xfrm>
            <a:off x="5078446" y="419303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 userDrawn="1"/>
        </p:nvSpPr>
        <p:spPr>
          <a:xfrm>
            <a:off x="2203338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 userDrawn="1"/>
        </p:nvSpPr>
        <p:spPr>
          <a:xfrm>
            <a:off x="3641252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 userDrawn="1"/>
        </p:nvSpPr>
        <p:spPr>
          <a:xfrm>
            <a:off x="5078446" y="5835094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 userDrawn="1"/>
        </p:nvSpPr>
        <p:spPr>
          <a:xfrm>
            <a:off x="3392758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 userDrawn="1"/>
        </p:nvSpPr>
        <p:spPr>
          <a:xfrm>
            <a:off x="4830672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 userDrawn="1"/>
        </p:nvSpPr>
        <p:spPr>
          <a:xfrm>
            <a:off x="1957090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 userDrawn="1"/>
        </p:nvSpPr>
        <p:spPr>
          <a:xfrm>
            <a:off x="6276521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3819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 userDrawn="1"/>
        </p:nvGrpSpPr>
        <p:grpSpPr>
          <a:xfrm>
            <a:off x="44624" y="128464"/>
            <a:ext cx="6760368" cy="3080792"/>
            <a:chOff x="116632" y="128464"/>
            <a:chExt cx="6616352" cy="3080792"/>
          </a:xfrm>
        </p:grpSpPr>
        <p:sp>
          <p:nvSpPr>
            <p:cNvPr id="8" name="Rectangle à coins arrondis 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683170" y="157605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 userDrawn="1"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Ellipse 25"/>
          <p:cNvSpPr/>
          <p:nvPr userDrawn="1"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 userDrawn="1"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 userDrawn="1"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0" name="Groupe 69"/>
          <p:cNvGrpSpPr/>
          <p:nvPr userDrawn="1"/>
        </p:nvGrpSpPr>
        <p:grpSpPr>
          <a:xfrm>
            <a:off x="44624" y="3296776"/>
            <a:ext cx="6760368" cy="3080792"/>
            <a:chOff x="116632" y="128464"/>
            <a:chExt cx="6616352" cy="3080792"/>
          </a:xfrm>
          <a:solidFill>
            <a:schemeClr val="accent1"/>
          </a:solidFill>
        </p:grpSpPr>
        <p:sp>
          <p:nvSpPr>
            <p:cNvPr id="71" name="Rectangle à coins arrondis 7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3" name="Rectangle 72"/>
          <p:cNvSpPr/>
          <p:nvPr userDrawn="1"/>
        </p:nvSpPr>
        <p:spPr>
          <a:xfrm>
            <a:off x="692696" y="333544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10"/>
          <p:cNvSpPr/>
          <p:nvPr userDrawn="1"/>
        </p:nvSpPr>
        <p:spPr>
          <a:xfrm>
            <a:off x="683170" y="332591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5" name="Groupe 74"/>
          <p:cNvGrpSpPr/>
          <p:nvPr userDrawn="1"/>
        </p:nvGrpSpPr>
        <p:grpSpPr>
          <a:xfrm>
            <a:off x="764704" y="3872840"/>
            <a:ext cx="5832648" cy="2378199"/>
            <a:chOff x="764704" y="704528"/>
            <a:chExt cx="5832648" cy="2378199"/>
          </a:xfrm>
        </p:grpSpPr>
        <p:sp>
          <p:nvSpPr>
            <p:cNvPr id="76" name="Rectangle 75"/>
            <p:cNvSpPr/>
            <p:nvPr userDrawn="1"/>
          </p:nvSpPr>
          <p:spPr>
            <a:xfrm>
              <a:off x="764704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/>
            <p:cNvSpPr/>
            <p:nvPr userDrawn="1"/>
          </p:nvSpPr>
          <p:spPr>
            <a:xfrm>
              <a:off x="4653136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2708920" y="2578671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Ellipse 81"/>
          <p:cNvSpPr/>
          <p:nvPr userDrawn="1"/>
        </p:nvSpPr>
        <p:spPr>
          <a:xfrm>
            <a:off x="2463766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 userDrawn="1"/>
        </p:nvSpPr>
        <p:spPr>
          <a:xfrm>
            <a:off x="4407037" y="58909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 userDrawn="1"/>
        </p:nvSpPr>
        <p:spPr>
          <a:xfrm>
            <a:off x="6347044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3585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 userDrawn="1"/>
        </p:nvGrpSpPr>
        <p:grpSpPr>
          <a:xfrm>
            <a:off x="44624" y="56456"/>
            <a:ext cx="6760368" cy="3080792"/>
            <a:chOff x="116632" y="128464"/>
            <a:chExt cx="6616352" cy="3080792"/>
          </a:xfrm>
          <a:solidFill>
            <a:schemeClr val="accent1"/>
          </a:solidFill>
        </p:grpSpPr>
        <p:sp>
          <p:nvSpPr>
            <p:cNvPr id="30" name="Rectangle à coins arrondis 2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Rectangle 31"/>
          <p:cNvSpPr/>
          <p:nvPr userDrawn="1"/>
        </p:nvSpPr>
        <p:spPr>
          <a:xfrm>
            <a:off x="692696" y="9512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10"/>
          <p:cNvSpPr/>
          <p:nvPr userDrawn="1"/>
        </p:nvSpPr>
        <p:spPr>
          <a:xfrm>
            <a:off x="683170" y="8559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 userDrawn="1"/>
        </p:nvSpPr>
        <p:spPr>
          <a:xfrm>
            <a:off x="764704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 userDrawn="1"/>
        </p:nvSpPr>
        <p:spPr>
          <a:xfrm>
            <a:off x="764704" y="12105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 userDrawn="1"/>
        </p:nvSpPr>
        <p:spPr>
          <a:xfrm>
            <a:off x="2202618" y="8646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 userDrawn="1"/>
        </p:nvSpPr>
        <p:spPr>
          <a:xfrm>
            <a:off x="3640532" y="5765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 userDrawn="1"/>
        </p:nvSpPr>
        <p:spPr>
          <a:xfrm>
            <a:off x="5078446" y="2870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 userDrawn="1"/>
        </p:nvSpPr>
        <p:spPr>
          <a:xfrm>
            <a:off x="2203338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 userDrawn="1"/>
        </p:nvSpPr>
        <p:spPr>
          <a:xfrm>
            <a:off x="3641252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 userDrawn="1"/>
        </p:nvSpPr>
        <p:spPr>
          <a:xfrm>
            <a:off x="5078446" y="25066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 userDrawn="1"/>
        </p:nvSpPr>
        <p:spPr>
          <a:xfrm>
            <a:off x="3392758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 userDrawn="1"/>
        </p:nvSpPr>
        <p:spPr>
          <a:xfrm>
            <a:off x="4830672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 userDrawn="1"/>
        </p:nvSpPr>
        <p:spPr>
          <a:xfrm>
            <a:off x="1957090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 userDrawn="1"/>
        </p:nvSpPr>
        <p:spPr>
          <a:xfrm>
            <a:off x="6276521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/>
          <p:cNvGrpSpPr/>
          <p:nvPr userDrawn="1"/>
        </p:nvGrpSpPr>
        <p:grpSpPr>
          <a:xfrm>
            <a:off x="44624" y="3384887"/>
            <a:ext cx="6760368" cy="3080792"/>
            <a:chOff x="116632" y="128464"/>
            <a:chExt cx="6616352" cy="3080792"/>
          </a:xfrm>
          <a:solidFill>
            <a:schemeClr val="accent1"/>
          </a:solidFill>
        </p:grpSpPr>
        <p:sp>
          <p:nvSpPr>
            <p:cNvPr id="54" name="Rectangle à coins arrondis 5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Rectangle 55"/>
          <p:cNvSpPr/>
          <p:nvPr userDrawn="1"/>
        </p:nvSpPr>
        <p:spPr>
          <a:xfrm>
            <a:off x="692696" y="342355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10"/>
          <p:cNvSpPr/>
          <p:nvPr userDrawn="1"/>
        </p:nvSpPr>
        <p:spPr>
          <a:xfrm>
            <a:off x="683170" y="3414028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 userDrawn="1"/>
        </p:nvSpPr>
        <p:spPr>
          <a:xfrm>
            <a:off x="764704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 userDrawn="1"/>
        </p:nvSpPr>
        <p:spPr>
          <a:xfrm>
            <a:off x="764704" y="4193038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 userDrawn="1"/>
        </p:nvSpPr>
        <p:spPr>
          <a:xfrm>
            <a:off x="2202618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 userDrawn="1"/>
        </p:nvSpPr>
        <p:spPr>
          <a:xfrm>
            <a:off x="3640532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 userDrawn="1"/>
        </p:nvSpPr>
        <p:spPr>
          <a:xfrm>
            <a:off x="5078446" y="419303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 userDrawn="1"/>
        </p:nvSpPr>
        <p:spPr>
          <a:xfrm>
            <a:off x="2203338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 userDrawn="1"/>
        </p:nvSpPr>
        <p:spPr>
          <a:xfrm>
            <a:off x="3641252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 userDrawn="1"/>
        </p:nvSpPr>
        <p:spPr>
          <a:xfrm>
            <a:off x="5078446" y="5835094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 userDrawn="1"/>
        </p:nvSpPr>
        <p:spPr>
          <a:xfrm>
            <a:off x="3392758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 userDrawn="1"/>
        </p:nvSpPr>
        <p:spPr>
          <a:xfrm>
            <a:off x="4830672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 userDrawn="1"/>
        </p:nvSpPr>
        <p:spPr>
          <a:xfrm>
            <a:off x="1957090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 userDrawn="1"/>
        </p:nvSpPr>
        <p:spPr>
          <a:xfrm>
            <a:off x="6276521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8927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 userDrawn="1"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8" name="Rectangle à coins arrondis 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683170" y="157605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 userDrawn="1"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708920" y="700014"/>
              <a:ext cx="1944216" cy="18767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708920" y="2576735"/>
              <a:ext cx="1944216" cy="5014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Ellipse 25"/>
          <p:cNvSpPr/>
          <p:nvPr userDrawn="1"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 userDrawn="1"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 userDrawn="1"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0" name="Groupe 69"/>
          <p:cNvGrpSpPr/>
          <p:nvPr userDrawn="1"/>
        </p:nvGrpSpPr>
        <p:grpSpPr>
          <a:xfrm>
            <a:off x="44624" y="3296776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71" name="Rectangle à coins arrondis 7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3" name="Rectangle 72"/>
          <p:cNvSpPr/>
          <p:nvPr userDrawn="1"/>
        </p:nvSpPr>
        <p:spPr>
          <a:xfrm>
            <a:off x="692696" y="333544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10"/>
          <p:cNvSpPr/>
          <p:nvPr userDrawn="1"/>
        </p:nvSpPr>
        <p:spPr>
          <a:xfrm>
            <a:off x="683170" y="332591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5" name="Groupe 74"/>
          <p:cNvGrpSpPr/>
          <p:nvPr userDrawn="1"/>
        </p:nvGrpSpPr>
        <p:grpSpPr>
          <a:xfrm>
            <a:off x="764704" y="3872840"/>
            <a:ext cx="5832648" cy="2378199"/>
            <a:chOff x="764704" y="704528"/>
            <a:chExt cx="5832648" cy="2378199"/>
          </a:xfrm>
        </p:grpSpPr>
        <p:sp>
          <p:nvSpPr>
            <p:cNvPr id="76" name="Rectangle 75"/>
            <p:cNvSpPr/>
            <p:nvPr userDrawn="1"/>
          </p:nvSpPr>
          <p:spPr>
            <a:xfrm>
              <a:off x="764704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/>
            <p:cNvSpPr/>
            <p:nvPr userDrawn="1"/>
          </p:nvSpPr>
          <p:spPr>
            <a:xfrm>
              <a:off x="4653136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2708920" y="2578671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Ellipse 81"/>
          <p:cNvSpPr/>
          <p:nvPr userDrawn="1"/>
        </p:nvSpPr>
        <p:spPr>
          <a:xfrm>
            <a:off x="2463766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 userDrawn="1"/>
        </p:nvSpPr>
        <p:spPr>
          <a:xfrm>
            <a:off x="4407037" y="58909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 userDrawn="1"/>
        </p:nvSpPr>
        <p:spPr>
          <a:xfrm>
            <a:off x="6347044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5133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 userDrawn="1"/>
        </p:nvGrpSpPr>
        <p:grpSpPr>
          <a:xfrm>
            <a:off x="44624" y="56456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30" name="Rectangle à coins arrondis 2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Rectangle 31"/>
          <p:cNvSpPr/>
          <p:nvPr userDrawn="1"/>
        </p:nvSpPr>
        <p:spPr>
          <a:xfrm>
            <a:off x="692696" y="9512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10"/>
          <p:cNvSpPr/>
          <p:nvPr userDrawn="1"/>
        </p:nvSpPr>
        <p:spPr>
          <a:xfrm>
            <a:off x="683170" y="8559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 userDrawn="1"/>
        </p:nvSpPr>
        <p:spPr>
          <a:xfrm>
            <a:off x="764704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 userDrawn="1"/>
        </p:nvSpPr>
        <p:spPr>
          <a:xfrm>
            <a:off x="764704" y="12105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 userDrawn="1"/>
        </p:nvSpPr>
        <p:spPr>
          <a:xfrm>
            <a:off x="2202618" y="8646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 userDrawn="1"/>
        </p:nvSpPr>
        <p:spPr>
          <a:xfrm>
            <a:off x="3640532" y="5765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 userDrawn="1"/>
        </p:nvSpPr>
        <p:spPr>
          <a:xfrm>
            <a:off x="5078446" y="2870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 userDrawn="1"/>
        </p:nvSpPr>
        <p:spPr>
          <a:xfrm>
            <a:off x="2203338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 userDrawn="1"/>
        </p:nvSpPr>
        <p:spPr>
          <a:xfrm>
            <a:off x="3641252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 userDrawn="1"/>
        </p:nvSpPr>
        <p:spPr>
          <a:xfrm>
            <a:off x="5078446" y="25066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 userDrawn="1"/>
        </p:nvSpPr>
        <p:spPr>
          <a:xfrm>
            <a:off x="3392758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 userDrawn="1"/>
        </p:nvSpPr>
        <p:spPr>
          <a:xfrm>
            <a:off x="4830672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 userDrawn="1"/>
        </p:nvSpPr>
        <p:spPr>
          <a:xfrm>
            <a:off x="1957090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 userDrawn="1"/>
        </p:nvSpPr>
        <p:spPr>
          <a:xfrm>
            <a:off x="6276521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/>
          <p:cNvGrpSpPr/>
          <p:nvPr userDrawn="1"/>
        </p:nvGrpSpPr>
        <p:grpSpPr>
          <a:xfrm>
            <a:off x="44624" y="3384887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54" name="Rectangle à coins arrondis 5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Rectangle 55"/>
          <p:cNvSpPr/>
          <p:nvPr userDrawn="1"/>
        </p:nvSpPr>
        <p:spPr>
          <a:xfrm>
            <a:off x="692696" y="342355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10"/>
          <p:cNvSpPr/>
          <p:nvPr userDrawn="1"/>
        </p:nvSpPr>
        <p:spPr>
          <a:xfrm>
            <a:off x="683170" y="3414028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 userDrawn="1"/>
        </p:nvSpPr>
        <p:spPr>
          <a:xfrm>
            <a:off x="764704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 userDrawn="1"/>
        </p:nvSpPr>
        <p:spPr>
          <a:xfrm>
            <a:off x="764704" y="4193038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 userDrawn="1"/>
        </p:nvSpPr>
        <p:spPr>
          <a:xfrm>
            <a:off x="2202618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 userDrawn="1"/>
        </p:nvSpPr>
        <p:spPr>
          <a:xfrm>
            <a:off x="3640532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 userDrawn="1"/>
        </p:nvSpPr>
        <p:spPr>
          <a:xfrm>
            <a:off x="5078446" y="419303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 userDrawn="1"/>
        </p:nvSpPr>
        <p:spPr>
          <a:xfrm>
            <a:off x="2203338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 userDrawn="1"/>
        </p:nvSpPr>
        <p:spPr>
          <a:xfrm>
            <a:off x="3641252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 userDrawn="1"/>
        </p:nvSpPr>
        <p:spPr>
          <a:xfrm>
            <a:off x="5078446" y="5835094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 userDrawn="1"/>
        </p:nvSpPr>
        <p:spPr>
          <a:xfrm>
            <a:off x="3392758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 userDrawn="1"/>
        </p:nvSpPr>
        <p:spPr>
          <a:xfrm>
            <a:off x="4830672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 userDrawn="1"/>
        </p:nvSpPr>
        <p:spPr>
          <a:xfrm>
            <a:off x="1957090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 userDrawn="1"/>
        </p:nvSpPr>
        <p:spPr>
          <a:xfrm>
            <a:off x="6276521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403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 userDrawn="1"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8" name="Rectangle à coins arrondis 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683170" y="157605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 userDrawn="1"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708920" y="2578671"/>
              <a:ext cx="1944216" cy="502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Ellipse 25"/>
          <p:cNvSpPr/>
          <p:nvPr userDrawn="1"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 userDrawn="1"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 userDrawn="1"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0" name="Groupe 69"/>
          <p:cNvGrpSpPr/>
          <p:nvPr userDrawn="1"/>
        </p:nvGrpSpPr>
        <p:grpSpPr>
          <a:xfrm>
            <a:off x="44624" y="3296776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71" name="Rectangle à coins arrondis 7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3" name="Rectangle 72"/>
          <p:cNvSpPr/>
          <p:nvPr userDrawn="1"/>
        </p:nvSpPr>
        <p:spPr>
          <a:xfrm>
            <a:off x="692696" y="333544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10"/>
          <p:cNvSpPr/>
          <p:nvPr userDrawn="1"/>
        </p:nvSpPr>
        <p:spPr>
          <a:xfrm>
            <a:off x="683170" y="332591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5" name="Groupe 74"/>
          <p:cNvGrpSpPr/>
          <p:nvPr userDrawn="1"/>
        </p:nvGrpSpPr>
        <p:grpSpPr>
          <a:xfrm>
            <a:off x="764704" y="3872840"/>
            <a:ext cx="5832648" cy="2378199"/>
            <a:chOff x="764704" y="704528"/>
            <a:chExt cx="5832648" cy="2378199"/>
          </a:xfrm>
        </p:grpSpPr>
        <p:sp>
          <p:nvSpPr>
            <p:cNvPr id="76" name="Rectangle 75"/>
            <p:cNvSpPr/>
            <p:nvPr userDrawn="1"/>
          </p:nvSpPr>
          <p:spPr>
            <a:xfrm>
              <a:off x="764704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/>
            <p:cNvSpPr/>
            <p:nvPr userDrawn="1"/>
          </p:nvSpPr>
          <p:spPr>
            <a:xfrm>
              <a:off x="4653136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2708920" y="2578671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Ellipse 81"/>
          <p:cNvSpPr/>
          <p:nvPr userDrawn="1"/>
        </p:nvSpPr>
        <p:spPr>
          <a:xfrm>
            <a:off x="2463766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 userDrawn="1"/>
        </p:nvSpPr>
        <p:spPr>
          <a:xfrm>
            <a:off x="4407037" y="58909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 userDrawn="1"/>
        </p:nvSpPr>
        <p:spPr>
          <a:xfrm>
            <a:off x="6347044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543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 userDrawn="1"/>
        </p:nvGrpSpPr>
        <p:grpSpPr>
          <a:xfrm>
            <a:off x="44624" y="56456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30" name="Rectangle à coins arrondis 2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Rectangle 31"/>
          <p:cNvSpPr/>
          <p:nvPr userDrawn="1"/>
        </p:nvSpPr>
        <p:spPr>
          <a:xfrm>
            <a:off x="692696" y="9512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10"/>
          <p:cNvSpPr/>
          <p:nvPr userDrawn="1"/>
        </p:nvSpPr>
        <p:spPr>
          <a:xfrm>
            <a:off x="683170" y="8559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 userDrawn="1"/>
        </p:nvSpPr>
        <p:spPr>
          <a:xfrm>
            <a:off x="764704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 userDrawn="1"/>
        </p:nvSpPr>
        <p:spPr>
          <a:xfrm>
            <a:off x="764704" y="12105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 userDrawn="1"/>
        </p:nvSpPr>
        <p:spPr>
          <a:xfrm>
            <a:off x="2202618" y="8646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 userDrawn="1"/>
        </p:nvSpPr>
        <p:spPr>
          <a:xfrm>
            <a:off x="3640532" y="5765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 userDrawn="1"/>
        </p:nvSpPr>
        <p:spPr>
          <a:xfrm>
            <a:off x="5078446" y="2870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 userDrawn="1"/>
        </p:nvSpPr>
        <p:spPr>
          <a:xfrm>
            <a:off x="2203338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 userDrawn="1"/>
        </p:nvSpPr>
        <p:spPr>
          <a:xfrm>
            <a:off x="3641252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 userDrawn="1"/>
        </p:nvSpPr>
        <p:spPr>
          <a:xfrm>
            <a:off x="5078446" y="25066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 userDrawn="1"/>
        </p:nvSpPr>
        <p:spPr>
          <a:xfrm>
            <a:off x="3392758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 userDrawn="1"/>
        </p:nvSpPr>
        <p:spPr>
          <a:xfrm>
            <a:off x="4830672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 userDrawn="1"/>
        </p:nvSpPr>
        <p:spPr>
          <a:xfrm>
            <a:off x="1957090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 userDrawn="1"/>
        </p:nvSpPr>
        <p:spPr>
          <a:xfrm>
            <a:off x="6276521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/>
          <p:cNvGrpSpPr/>
          <p:nvPr userDrawn="1"/>
        </p:nvGrpSpPr>
        <p:grpSpPr>
          <a:xfrm>
            <a:off x="44624" y="3384887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54" name="Rectangle à coins arrondis 5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Rectangle 55"/>
          <p:cNvSpPr/>
          <p:nvPr userDrawn="1"/>
        </p:nvSpPr>
        <p:spPr>
          <a:xfrm>
            <a:off x="692696" y="342355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10"/>
          <p:cNvSpPr/>
          <p:nvPr userDrawn="1"/>
        </p:nvSpPr>
        <p:spPr>
          <a:xfrm>
            <a:off x="683170" y="3414028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 userDrawn="1"/>
        </p:nvSpPr>
        <p:spPr>
          <a:xfrm>
            <a:off x="764704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 userDrawn="1"/>
        </p:nvSpPr>
        <p:spPr>
          <a:xfrm>
            <a:off x="764704" y="4193038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 userDrawn="1"/>
        </p:nvSpPr>
        <p:spPr>
          <a:xfrm>
            <a:off x="2202618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 userDrawn="1"/>
        </p:nvSpPr>
        <p:spPr>
          <a:xfrm>
            <a:off x="3640532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 userDrawn="1"/>
        </p:nvSpPr>
        <p:spPr>
          <a:xfrm>
            <a:off x="5078446" y="419303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 userDrawn="1"/>
        </p:nvSpPr>
        <p:spPr>
          <a:xfrm>
            <a:off x="2203338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 userDrawn="1"/>
        </p:nvSpPr>
        <p:spPr>
          <a:xfrm>
            <a:off x="3641252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 userDrawn="1"/>
        </p:nvSpPr>
        <p:spPr>
          <a:xfrm>
            <a:off x="5078446" y="5835094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 userDrawn="1"/>
        </p:nvSpPr>
        <p:spPr>
          <a:xfrm>
            <a:off x="3392758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 userDrawn="1"/>
        </p:nvSpPr>
        <p:spPr>
          <a:xfrm>
            <a:off x="4830672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 userDrawn="1"/>
        </p:nvSpPr>
        <p:spPr>
          <a:xfrm>
            <a:off x="1957090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 userDrawn="1"/>
        </p:nvSpPr>
        <p:spPr>
          <a:xfrm>
            <a:off x="6276521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5610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AC97C-016A-4FA5-AA34-4E4A25291501}" type="datetimeFigureOut">
              <a:rPr lang="fr-FR" smtClean="0"/>
              <a:t>10/02/2017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23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0" r:id="rId2"/>
    <p:sldLayoutId id="2147483649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9" r:id="rId10"/>
    <p:sldLayoutId id="2147483670" r:id="rId11"/>
    <p:sldLayoutId id="2147483667" r:id="rId12"/>
    <p:sldLayoutId id="2147483668" r:id="rId13"/>
    <p:sldLayoutId id="2147483671" r:id="rId14"/>
    <p:sldLayoutId id="2147483672" r:id="rId15"/>
    <p:sldLayoutId id="2147483673" r:id="rId16"/>
    <p:sldLayoutId id="2147483674" r:id="rId17"/>
    <p:sldLayoutId id="2147483650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54.png"/><Relationship Id="rId21" Type="http://schemas.openxmlformats.org/officeDocument/2006/relationships/image" Target="../media/image71.png"/><Relationship Id="rId7" Type="http://schemas.openxmlformats.org/officeDocument/2006/relationships/image" Target="../media/image58.jpe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5" Type="http://schemas.openxmlformats.org/officeDocument/2006/relationships/image" Target="../media/image66.png"/><Relationship Id="rId23" Type="http://schemas.openxmlformats.org/officeDocument/2006/relationships/image" Target="../media/image73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tmp"/><Relationship Id="rId13" Type="http://schemas.openxmlformats.org/officeDocument/2006/relationships/image" Target="../media/image82.tmp"/><Relationship Id="rId3" Type="http://schemas.openxmlformats.org/officeDocument/2006/relationships/image" Target="../media/image68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png"/><Relationship Id="rId18" Type="http://schemas.openxmlformats.org/officeDocument/2006/relationships/image" Target="../media/image85.png"/><Relationship Id="rId3" Type="http://schemas.openxmlformats.org/officeDocument/2006/relationships/image" Target="../media/image87.png"/><Relationship Id="rId12" Type="http://schemas.openxmlformats.org/officeDocument/2006/relationships/image" Target="../media/image76.emf"/><Relationship Id="rId17" Type="http://schemas.openxmlformats.org/officeDocument/2006/relationships/image" Target="../media/image92.png"/><Relationship Id="rId2" Type="http://schemas.openxmlformats.org/officeDocument/2006/relationships/image" Target="../media/image86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23.xml"/><Relationship Id="rId6" Type="http://schemas.openxmlformats.org/officeDocument/2006/relationships/customXml" Target="../ink/ink1.xml"/><Relationship Id="rId5" Type="http://schemas.openxmlformats.org/officeDocument/2006/relationships/image" Target="../media/image89.png"/><Relationship Id="rId15" Type="http://schemas.openxmlformats.org/officeDocument/2006/relationships/image" Target="../media/image78.emf"/><Relationship Id="rId19" Type="http://schemas.openxmlformats.org/officeDocument/2006/relationships/image" Target="../media/image93.png"/><Relationship Id="rId4" Type="http://schemas.openxmlformats.org/officeDocument/2006/relationships/image" Target="../media/image88.png"/><Relationship Id="rId14" Type="http://schemas.openxmlformats.org/officeDocument/2006/relationships/customXml" Target="../ink/ink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04.png"/><Relationship Id="rId3" Type="http://schemas.openxmlformats.org/officeDocument/2006/relationships/image" Target="../media/image95.tmp"/><Relationship Id="rId7" Type="http://schemas.openxmlformats.org/officeDocument/2006/relationships/image" Target="../media/image99.png"/><Relationship Id="rId12" Type="http://schemas.openxmlformats.org/officeDocument/2006/relationships/image" Target="../media/image10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8.png"/><Relationship Id="rId11" Type="http://schemas.openxmlformats.org/officeDocument/2006/relationships/image" Target="../media/image102.png"/><Relationship Id="rId5" Type="http://schemas.openxmlformats.org/officeDocument/2006/relationships/image" Target="../media/image97.png"/><Relationship Id="rId10" Type="http://schemas.openxmlformats.org/officeDocument/2006/relationships/image" Target="../media/image101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Relationship Id="rId1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3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8.png"/><Relationship Id="rId5" Type="http://schemas.openxmlformats.org/officeDocument/2006/relationships/image" Target="../media/image117.gif"/><Relationship Id="rId4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10" Type="http://schemas.openxmlformats.org/officeDocument/2006/relationships/image" Target="../media/image127.png"/><Relationship Id="rId4" Type="http://schemas.openxmlformats.org/officeDocument/2006/relationships/image" Target="../media/image122.png"/><Relationship Id="rId9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0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6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gif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13" Type="http://schemas.openxmlformats.org/officeDocument/2006/relationships/image" Target="../media/image147.jpeg"/><Relationship Id="rId18" Type="http://schemas.openxmlformats.org/officeDocument/2006/relationships/image" Target="../media/image152.png"/><Relationship Id="rId3" Type="http://schemas.openxmlformats.org/officeDocument/2006/relationships/image" Target="../media/image137.png"/><Relationship Id="rId7" Type="http://schemas.openxmlformats.org/officeDocument/2006/relationships/image" Target="../media/image141.jpeg"/><Relationship Id="rId12" Type="http://schemas.openxmlformats.org/officeDocument/2006/relationships/image" Target="../media/image146.png"/><Relationship Id="rId17" Type="http://schemas.openxmlformats.org/officeDocument/2006/relationships/image" Target="../media/image151.png"/><Relationship Id="rId2" Type="http://schemas.openxmlformats.org/officeDocument/2006/relationships/image" Target="../media/image131.png"/><Relationship Id="rId16" Type="http://schemas.openxmlformats.org/officeDocument/2006/relationships/image" Target="../media/image15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0.jpe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5" Type="http://schemas.openxmlformats.org/officeDocument/2006/relationships/image" Target="../media/image149.png"/><Relationship Id="rId10" Type="http://schemas.openxmlformats.org/officeDocument/2006/relationships/image" Target="../media/image144.png"/><Relationship Id="rId19" Type="http://schemas.openxmlformats.org/officeDocument/2006/relationships/image" Target="../media/image153.jpe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customXml" Target="../ink/ink3.xml"/><Relationship Id="rId7" Type="http://schemas.openxmlformats.org/officeDocument/2006/relationships/image" Target="../media/image15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4.emf"/><Relationship Id="rId5" Type="http://schemas.openxmlformats.org/officeDocument/2006/relationships/customXml" Target="../ink/ink4.xml"/><Relationship Id="rId4" Type="http://schemas.openxmlformats.org/officeDocument/2006/relationships/image" Target="../media/image83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jpeg"/><Relationship Id="rId3" Type="http://schemas.openxmlformats.org/officeDocument/2006/relationships/image" Target="../media/image157.png"/><Relationship Id="rId7" Type="http://schemas.openxmlformats.org/officeDocument/2006/relationships/image" Target="../media/image160.png"/><Relationship Id="rId12" Type="http://schemas.openxmlformats.org/officeDocument/2006/relationships/image" Target="../media/image165.jpeg"/><Relationship Id="rId2" Type="http://schemas.openxmlformats.org/officeDocument/2006/relationships/image" Target="../media/image156.png"/><Relationship Id="rId16" Type="http://schemas.openxmlformats.org/officeDocument/2006/relationships/image" Target="../media/image16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9.png"/><Relationship Id="rId11" Type="http://schemas.openxmlformats.org/officeDocument/2006/relationships/image" Target="../media/image164.jpeg"/><Relationship Id="rId5" Type="http://schemas.openxmlformats.org/officeDocument/2006/relationships/image" Target="../media/image127.png"/><Relationship Id="rId15" Type="http://schemas.openxmlformats.org/officeDocument/2006/relationships/image" Target="../media/image72.png"/><Relationship Id="rId10" Type="http://schemas.openxmlformats.org/officeDocument/2006/relationships/image" Target="../media/image163.jpeg"/><Relationship Id="rId4" Type="http://schemas.openxmlformats.org/officeDocument/2006/relationships/image" Target="../media/image158.png"/><Relationship Id="rId9" Type="http://schemas.openxmlformats.org/officeDocument/2006/relationships/image" Target="../media/image162.png"/><Relationship Id="rId14" Type="http://schemas.openxmlformats.org/officeDocument/2006/relationships/image" Target="../media/image16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179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12" Type="http://schemas.openxmlformats.org/officeDocument/2006/relationships/image" Target="../media/image178.png"/><Relationship Id="rId17" Type="http://schemas.openxmlformats.org/officeDocument/2006/relationships/image" Target="../media/image183.png"/><Relationship Id="rId2" Type="http://schemas.openxmlformats.org/officeDocument/2006/relationships/image" Target="../media/image156.png"/><Relationship Id="rId16" Type="http://schemas.openxmlformats.org/officeDocument/2006/relationships/image" Target="../media/image18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2.png"/><Relationship Id="rId11" Type="http://schemas.openxmlformats.org/officeDocument/2006/relationships/image" Target="../media/image177.png"/><Relationship Id="rId5" Type="http://schemas.openxmlformats.org/officeDocument/2006/relationships/image" Target="../media/image171.png"/><Relationship Id="rId15" Type="http://schemas.openxmlformats.org/officeDocument/2006/relationships/image" Target="../media/image18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Relationship Id="rId14" Type="http://schemas.openxmlformats.org/officeDocument/2006/relationships/image" Target="../media/image1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6.png"/><Relationship Id="rId3" Type="http://schemas.openxmlformats.org/officeDocument/2006/relationships/image" Target="../media/image188.jpeg"/><Relationship Id="rId7" Type="http://schemas.openxmlformats.org/officeDocument/2006/relationships/image" Target="../media/image192.png"/><Relationship Id="rId12" Type="http://schemas.openxmlformats.org/officeDocument/2006/relationships/image" Target="../media/image130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1.png"/><Relationship Id="rId11" Type="http://schemas.openxmlformats.org/officeDocument/2006/relationships/image" Target="../media/image171.png"/><Relationship Id="rId5" Type="http://schemas.openxmlformats.org/officeDocument/2006/relationships/image" Target="../media/image190.png"/><Relationship Id="rId10" Type="http://schemas.openxmlformats.org/officeDocument/2006/relationships/image" Target="../media/image195.jpeg"/><Relationship Id="rId4" Type="http://schemas.openxmlformats.org/officeDocument/2006/relationships/image" Target="../media/image189.jpeg"/><Relationship Id="rId9" Type="http://schemas.openxmlformats.org/officeDocument/2006/relationships/image" Target="../media/image194.jpeg"/><Relationship Id="rId14" Type="http://schemas.openxmlformats.org/officeDocument/2006/relationships/image" Target="../media/image19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98.png"/><Relationship Id="rId7" Type="http://schemas.openxmlformats.org/officeDocument/2006/relationships/image" Target="../media/image201.png"/><Relationship Id="rId12" Type="http://schemas.openxmlformats.org/officeDocument/2006/relationships/image" Target="../media/image206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0.jpeg"/><Relationship Id="rId11" Type="http://schemas.openxmlformats.org/officeDocument/2006/relationships/image" Target="../media/image205.png"/><Relationship Id="rId5" Type="http://schemas.openxmlformats.org/officeDocument/2006/relationships/image" Target="../media/image23.png"/><Relationship Id="rId10" Type="http://schemas.openxmlformats.org/officeDocument/2006/relationships/image" Target="../media/image204.png"/><Relationship Id="rId4" Type="http://schemas.openxmlformats.org/officeDocument/2006/relationships/image" Target="../media/image199.png"/><Relationship Id="rId9" Type="http://schemas.openxmlformats.org/officeDocument/2006/relationships/image" Target="../media/image20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tmp"/><Relationship Id="rId13" Type="http://schemas.openxmlformats.org/officeDocument/2006/relationships/image" Target="../media/image215.png"/><Relationship Id="rId3" Type="http://schemas.openxmlformats.org/officeDocument/2006/relationships/image" Target="../media/image207.png"/><Relationship Id="rId7" Type="http://schemas.openxmlformats.org/officeDocument/2006/relationships/image" Target="../media/image211.png"/><Relationship Id="rId12" Type="http://schemas.microsoft.com/office/2007/relationships/hdphoto" Target="../media/hdphoto2.wdp"/><Relationship Id="rId17" Type="http://schemas.microsoft.com/office/2007/relationships/hdphoto" Target="../media/hdphoto3.wdp"/><Relationship Id="rId2" Type="http://schemas.openxmlformats.org/officeDocument/2006/relationships/image" Target="../media/image187.png"/><Relationship Id="rId16" Type="http://schemas.openxmlformats.org/officeDocument/2006/relationships/image" Target="../media/image218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0.png"/><Relationship Id="rId11" Type="http://schemas.openxmlformats.org/officeDocument/2006/relationships/image" Target="../media/image214.png"/><Relationship Id="rId5" Type="http://schemas.openxmlformats.org/officeDocument/2006/relationships/image" Target="../media/image209.png"/><Relationship Id="rId15" Type="http://schemas.openxmlformats.org/officeDocument/2006/relationships/image" Target="../media/image217.tmp"/><Relationship Id="rId10" Type="http://schemas.microsoft.com/office/2007/relationships/hdphoto" Target="../media/hdphoto1.wdp"/><Relationship Id="rId4" Type="http://schemas.openxmlformats.org/officeDocument/2006/relationships/image" Target="../media/image208.png"/><Relationship Id="rId9" Type="http://schemas.openxmlformats.org/officeDocument/2006/relationships/image" Target="../media/image213.png"/><Relationship Id="rId14" Type="http://schemas.openxmlformats.org/officeDocument/2006/relationships/image" Target="../media/image21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13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3454400" y="8961438"/>
            <a:ext cx="3303588" cy="6731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" name="ZoneTexte 10"/>
          <p:cNvSpPr txBox="1">
            <a:spLocks noChangeArrowheads="1"/>
          </p:cNvSpPr>
          <p:nvPr/>
        </p:nvSpPr>
        <p:spPr bwMode="auto">
          <a:xfrm>
            <a:off x="3454400" y="9097963"/>
            <a:ext cx="3303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Prénom NOM</a:t>
            </a:r>
            <a:endParaRPr lang="fr-FR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4" name="Picture 11" descr="D:\Dropbox\Blog\Mystik's\Couleur\mystiks_accoudé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8496300"/>
            <a:ext cx="16081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/>
          <p:nvPr/>
        </p:nvSpPr>
        <p:spPr>
          <a:xfrm>
            <a:off x="233363" y="379413"/>
            <a:ext cx="6413500" cy="3494087"/>
          </a:xfrm>
          <a:custGeom>
            <a:avLst/>
            <a:gdLst>
              <a:gd name="connsiteX0" fmla="*/ 0 w 5832648"/>
              <a:gd name="connsiteY0" fmla="*/ 0 h 2808312"/>
              <a:gd name="connsiteX1" fmla="*/ 5832648 w 5832648"/>
              <a:gd name="connsiteY1" fmla="*/ 0 h 2808312"/>
              <a:gd name="connsiteX2" fmla="*/ 5832648 w 5832648"/>
              <a:gd name="connsiteY2" fmla="*/ 2808312 h 2808312"/>
              <a:gd name="connsiteX3" fmla="*/ 0 w 5832648"/>
              <a:gd name="connsiteY3" fmla="*/ 2808312 h 2808312"/>
              <a:gd name="connsiteX4" fmla="*/ 0 w 5832648"/>
              <a:gd name="connsiteY4" fmla="*/ 0 h 2808312"/>
              <a:gd name="connsiteX0" fmla="*/ 171450 w 6004098"/>
              <a:gd name="connsiteY0" fmla="*/ 0 h 3046437"/>
              <a:gd name="connsiteX1" fmla="*/ 6004098 w 6004098"/>
              <a:gd name="connsiteY1" fmla="*/ 0 h 3046437"/>
              <a:gd name="connsiteX2" fmla="*/ 6004098 w 6004098"/>
              <a:gd name="connsiteY2" fmla="*/ 2808312 h 3046437"/>
              <a:gd name="connsiteX3" fmla="*/ 0 w 6004098"/>
              <a:gd name="connsiteY3" fmla="*/ 3046437 h 3046437"/>
              <a:gd name="connsiteX4" fmla="*/ 171450 w 6004098"/>
              <a:gd name="connsiteY4" fmla="*/ 0 h 3046437"/>
              <a:gd name="connsiteX0" fmla="*/ 171450 w 6280323"/>
              <a:gd name="connsiteY0" fmla="*/ 180975 h 3227412"/>
              <a:gd name="connsiteX1" fmla="*/ 6280323 w 6280323"/>
              <a:gd name="connsiteY1" fmla="*/ 0 h 3227412"/>
              <a:gd name="connsiteX2" fmla="*/ 6004098 w 6280323"/>
              <a:gd name="connsiteY2" fmla="*/ 2989287 h 3227412"/>
              <a:gd name="connsiteX3" fmla="*/ 0 w 6280323"/>
              <a:gd name="connsiteY3" fmla="*/ 3227412 h 3227412"/>
              <a:gd name="connsiteX4" fmla="*/ 171450 w 6280323"/>
              <a:gd name="connsiteY4" fmla="*/ 180975 h 3227412"/>
              <a:gd name="connsiteX0" fmla="*/ 857250 w 6280323"/>
              <a:gd name="connsiteY0" fmla="*/ 295275 h 3227412"/>
              <a:gd name="connsiteX1" fmla="*/ 6280323 w 6280323"/>
              <a:gd name="connsiteY1" fmla="*/ 0 h 3227412"/>
              <a:gd name="connsiteX2" fmla="*/ 6004098 w 6280323"/>
              <a:gd name="connsiteY2" fmla="*/ 2989287 h 3227412"/>
              <a:gd name="connsiteX3" fmla="*/ 0 w 6280323"/>
              <a:gd name="connsiteY3" fmla="*/ 3227412 h 3227412"/>
              <a:gd name="connsiteX4" fmla="*/ 857250 w 6280323"/>
              <a:gd name="connsiteY4" fmla="*/ 295275 h 3227412"/>
              <a:gd name="connsiteX0" fmla="*/ 857250 w 6413673"/>
              <a:gd name="connsiteY0" fmla="*/ 295275 h 3494112"/>
              <a:gd name="connsiteX1" fmla="*/ 6280323 w 6413673"/>
              <a:gd name="connsiteY1" fmla="*/ 0 h 3494112"/>
              <a:gd name="connsiteX2" fmla="*/ 6413673 w 6413673"/>
              <a:gd name="connsiteY2" fmla="*/ 3494112 h 3494112"/>
              <a:gd name="connsiteX3" fmla="*/ 0 w 6413673"/>
              <a:gd name="connsiteY3" fmla="*/ 3227412 h 3494112"/>
              <a:gd name="connsiteX4" fmla="*/ 857250 w 6413673"/>
              <a:gd name="connsiteY4" fmla="*/ 295275 h 349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3673" h="3494112">
                <a:moveTo>
                  <a:pt x="857250" y="295275"/>
                </a:moveTo>
                <a:lnTo>
                  <a:pt x="6280323" y="0"/>
                </a:lnTo>
                <a:lnTo>
                  <a:pt x="6413673" y="3494112"/>
                </a:lnTo>
                <a:lnTo>
                  <a:pt x="0" y="3227412"/>
                </a:lnTo>
                <a:lnTo>
                  <a:pt x="857250" y="295275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908050" y="776288"/>
            <a:ext cx="54737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" pitchFamily="2" charset="0"/>
              </a:rPr>
              <a:t>MON CARNET </a:t>
            </a:r>
          </a:p>
          <a:p>
            <a:pPr algn="ctr">
              <a:defRPr/>
            </a:pPr>
            <a:r>
              <a:rPr lang="fr-F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" pitchFamily="2" charset="0"/>
              </a:rPr>
              <a:t>DES REUSSITES - MS</a:t>
            </a:r>
            <a:endParaRPr lang="fr-F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" pitchFamily="2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04813" y="2720975"/>
            <a:ext cx="50879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400" dirty="0">
                <a:latin typeface="Daniel Black" pitchFamily="34" charset="0"/>
              </a:rPr>
              <a:t>Tout ce </a:t>
            </a:r>
            <a:r>
              <a:rPr lang="fr-FR" sz="2400" dirty="0" smtClean="0">
                <a:latin typeface="Daniel Black" pitchFamily="34" charset="0"/>
              </a:rPr>
              <a:t>que j’ai appris à faire </a:t>
            </a:r>
            <a:r>
              <a:rPr lang="fr-FR" sz="2400" dirty="0">
                <a:latin typeface="Daniel Black" pitchFamily="34" charset="0"/>
              </a:rPr>
              <a:t>cette année</a:t>
            </a:r>
          </a:p>
        </p:txBody>
      </p:sp>
      <p:sp>
        <p:nvSpPr>
          <p:cNvPr id="8" name="Rectangle 1"/>
          <p:cNvSpPr/>
          <p:nvPr/>
        </p:nvSpPr>
        <p:spPr>
          <a:xfrm>
            <a:off x="233363" y="385763"/>
            <a:ext cx="6413500" cy="3494087"/>
          </a:xfrm>
          <a:custGeom>
            <a:avLst/>
            <a:gdLst>
              <a:gd name="connsiteX0" fmla="*/ 0 w 5832648"/>
              <a:gd name="connsiteY0" fmla="*/ 0 h 2808312"/>
              <a:gd name="connsiteX1" fmla="*/ 5832648 w 5832648"/>
              <a:gd name="connsiteY1" fmla="*/ 0 h 2808312"/>
              <a:gd name="connsiteX2" fmla="*/ 5832648 w 5832648"/>
              <a:gd name="connsiteY2" fmla="*/ 2808312 h 2808312"/>
              <a:gd name="connsiteX3" fmla="*/ 0 w 5832648"/>
              <a:gd name="connsiteY3" fmla="*/ 2808312 h 2808312"/>
              <a:gd name="connsiteX4" fmla="*/ 0 w 5832648"/>
              <a:gd name="connsiteY4" fmla="*/ 0 h 2808312"/>
              <a:gd name="connsiteX0" fmla="*/ 171450 w 6004098"/>
              <a:gd name="connsiteY0" fmla="*/ 0 h 3046437"/>
              <a:gd name="connsiteX1" fmla="*/ 6004098 w 6004098"/>
              <a:gd name="connsiteY1" fmla="*/ 0 h 3046437"/>
              <a:gd name="connsiteX2" fmla="*/ 6004098 w 6004098"/>
              <a:gd name="connsiteY2" fmla="*/ 2808312 h 3046437"/>
              <a:gd name="connsiteX3" fmla="*/ 0 w 6004098"/>
              <a:gd name="connsiteY3" fmla="*/ 3046437 h 3046437"/>
              <a:gd name="connsiteX4" fmla="*/ 171450 w 6004098"/>
              <a:gd name="connsiteY4" fmla="*/ 0 h 3046437"/>
              <a:gd name="connsiteX0" fmla="*/ 171450 w 6280323"/>
              <a:gd name="connsiteY0" fmla="*/ 180975 h 3227412"/>
              <a:gd name="connsiteX1" fmla="*/ 6280323 w 6280323"/>
              <a:gd name="connsiteY1" fmla="*/ 0 h 3227412"/>
              <a:gd name="connsiteX2" fmla="*/ 6004098 w 6280323"/>
              <a:gd name="connsiteY2" fmla="*/ 2989287 h 3227412"/>
              <a:gd name="connsiteX3" fmla="*/ 0 w 6280323"/>
              <a:gd name="connsiteY3" fmla="*/ 3227412 h 3227412"/>
              <a:gd name="connsiteX4" fmla="*/ 171450 w 6280323"/>
              <a:gd name="connsiteY4" fmla="*/ 180975 h 3227412"/>
              <a:gd name="connsiteX0" fmla="*/ 857250 w 6280323"/>
              <a:gd name="connsiteY0" fmla="*/ 295275 h 3227412"/>
              <a:gd name="connsiteX1" fmla="*/ 6280323 w 6280323"/>
              <a:gd name="connsiteY1" fmla="*/ 0 h 3227412"/>
              <a:gd name="connsiteX2" fmla="*/ 6004098 w 6280323"/>
              <a:gd name="connsiteY2" fmla="*/ 2989287 h 3227412"/>
              <a:gd name="connsiteX3" fmla="*/ 0 w 6280323"/>
              <a:gd name="connsiteY3" fmla="*/ 3227412 h 3227412"/>
              <a:gd name="connsiteX4" fmla="*/ 857250 w 6280323"/>
              <a:gd name="connsiteY4" fmla="*/ 295275 h 3227412"/>
              <a:gd name="connsiteX0" fmla="*/ 857250 w 6413673"/>
              <a:gd name="connsiteY0" fmla="*/ 295275 h 3494112"/>
              <a:gd name="connsiteX1" fmla="*/ 6280323 w 6413673"/>
              <a:gd name="connsiteY1" fmla="*/ 0 h 3494112"/>
              <a:gd name="connsiteX2" fmla="*/ 6413673 w 6413673"/>
              <a:gd name="connsiteY2" fmla="*/ 3494112 h 3494112"/>
              <a:gd name="connsiteX3" fmla="*/ 0 w 6413673"/>
              <a:gd name="connsiteY3" fmla="*/ 3227412 h 3494112"/>
              <a:gd name="connsiteX4" fmla="*/ 857250 w 6413673"/>
              <a:gd name="connsiteY4" fmla="*/ 295275 h 349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3673" h="3494112">
                <a:moveTo>
                  <a:pt x="857250" y="295275"/>
                </a:moveTo>
                <a:lnTo>
                  <a:pt x="6280323" y="0"/>
                </a:lnTo>
                <a:lnTo>
                  <a:pt x="6413673" y="3494112"/>
                </a:lnTo>
                <a:lnTo>
                  <a:pt x="0" y="3227412"/>
                </a:lnTo>
                <a:lnTo>
                  <a:pt x="857250" y="295275"/>
                </a:lnTo>
                <a:close/>
              </a:path>
            </a:pathLst>
          </a:custGeom>
          <a:noFill/>
          <a:ln>
            <a:solidFill>
              <a:schemeClr val="tx1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9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2770188"/>
            <a:ext cx="1917700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929205"/>
              </p:ext>
            </p:extLst>
          </p:nvPr>
        </p:nvGraphicFramePr>
        <p:xfrm>
          <a:off x="404813" y="5025008"/>
          <a:ext cx="6052266" cy="2592288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017422"/>
                <a:gridCol w="2017422"/>
                <a:gridCol w="2017422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bg1"/>
                          </a:solidFill>
                          <a:effectLst/>
                        </a:rPr>
                        <a:t>Niveau</a:t>
                      </a:r>
                      <a:endParaRPr lang="fr-FR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bg1"/>
                          </a:solidFill>
                          <a:effectLst/>
                        </a:rPr>
                        <a:t>Année scolaire</a:t>
                      </a:r>
                      <a:endParaRPr lang="fr-FR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bg1"/>
                          </a:solidFill>
                          <a:effectLst/>
                        </a:rPr>
                        <a:t>Maitresse</a:t>
                      </a:r>
                      <a:endParaRPr lang="fr-FR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/>
                        <a:t>T</a:t>
                      </a:r>
                      <a:r>
                        <a:rPr lang="fr-FR" sz="1600" dirty="0" smtClean="0"/>
                        <a:t>oute </a:t>
                      </a:r>
                      <a:r>
                        <a:rPr lang="fr-FR" sz="1600" b="1" dirty="0" smtClean="0"/>
                        <a:t>P</a:t>
                      </a:r>
                      <a:r>
                        <a:rPr lang="fr-FR" sz="1600" dirty="0" smtClean="0"/>
                        <a:t>etite </a:t>
                      </a:r>
                      <a:r>
                        <a:rPr lang="fr-FR" sz="1600" b="1" dirty="0" smtClean="0"/>
                        <a:t>S</a:t>
                      </a:r>
                      <a:r>
                        <a:rPr lang="fr-FR" sz="1600" dirty="0" smtClean="0"/>
                        <a:t>ection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/>
                        <a:t>P</a:t>
                      </a:r>
                      <a:r>
                        <a:rPr lang="fr-FR" sz="1600" dirty="0" smtClean="0"/>
                        <a:t>etite </a:t>
                      </a:r>
                      <a:r>
                        <a:rPr lang="fr-FR" sz="1600" b="1" dirty="0" smtClean="0"/>
                        <a:t>S</a:t>
                      </a:r>
                      <a:r>
                        <a:rPr lang="fr-FR" sz="1600" dirty="0" smtClean="0"/>
                        <a:t>ection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/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/>
                        <a:t>M</a:t>
                      </a:r>
                      <a:r>
                        <a:rPr lang="fr-FR" sz="1600" dirty="0" smtClean="0"/>
                        <a:t>oyenne </a:t>
                      </a:r>
                      <a:r>
                        <a:rPr lang="fr-FR" sz="1600" b="1" dirty="0" smtClean="0"/>
                        <a:t>S</a:t>
                      </a:r>
                      <a:r>
                        <a:rPr lang="fr-FR" sz="1600" dirty="0" smtClean="0"/>
                        <a:t>ection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518" y="5112106"/>
            <a:ext cx="573979" cy="44721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13" y="4808984"/>
            <a:ext cx="759147" cy="52672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153" y="5155922"/>
            <a:ext cx="576064" cy="35523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3" y="4808984"/>
            <a:ext cx="471374" cy="45087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0" y="7473280"/>
            <a:ext cx="696119" cy="37696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86" y="7401272"/>
            <a:ext cx="463255" cy="36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19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6753200"/>
            <a:ext cx="6760368" cy="3080792"/>
            <a:chOff x="116632" y="128464"/>
            <a:chExt cx="6616352" cy="3080792"/>
          </a:xfrm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6791867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6782341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" name="Groupe 21"/>
          <p:cNvGrpSpPr/>
          <p:nvPr/>
        </p:nvGrpSpPr>
        <p:grpSpPr>
          <a:xfrm>
            <a:off x="764704" y="6897216"/>
            <a:ext cx="5832648" cy="2808312"/>
            <a:chOff x="764704" y="272480"/>
            <a:chExt cx="5832648" cy="2808312"/>
          </a:xfrm>
        </p:grpSpPr>
        <p:sp>
          <p:nvSpPr>
            <p:cNvPr id="23" name="Rectangle 22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9" name="Ellipse 28"/>
          <p:cNvSpPr/>
          <p:nvPr/>
        </p:nvSpPr>
        <p:spPr>
          <a:xfrm>
            <a:off x="2463766" y="934548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4407037" y="934742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6347044" y="934548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44624" y="3440832"/>
            <a:ext cx="6760368" cy="3080792"/>
            <a:chOff x="116632" y="128464"/>
            <a:chExt cx="6616352" cy="3080792"/>
          </a:xfrm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3479499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3469973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7" name="Groupe 36"/>
          <p:cNvGrpSpPr/>
          <p:nvPr/>
        </p:nvGrpSpPr>
        <p:grpSpPr>
          <a:xfrm>
            <a:off x="764704" y="3584848"/>
            <a:ext cx="5832648" cy="2808312"/>
            <a:chOff x="764704" y="272480"/>
            <a:chExt cx="5832648" cy="2808312"/>
          </a:xfrm>
        </p:grpSpPr>
        <p:sp>
          <p:nvSpPr>
            <p:cNvPr id="38" name="Rectangle 3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764704" y="2360712"/>
              <a:ext cx="1944216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2708920" y="2360712"/>
              <a:ext cx="1944216" cy="7124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4653136" y="2360712"/>
              <a:ext cx="1944216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4" name="Ellipse 43"/>
          <p:cNvSpPr/>
          <p:nvPr/>
        </p:nvSpPr>
        <p:spPr>
          <a:xfrm>
            <a:off x="2463766" y="590042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4407037" y="590236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6347044" y="590042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/>
          <p:cNvSpPr txBox="1"/>
          <p:nvPr/>
        </p:nvSpPr>
        <p:spPr>
          <a:xfrm rot="16200000">
            <a:off x="-973709" y="7780186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L’ECRIT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53275" y="9201472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L10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703269" y="6829905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Produire de l’écrit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764704" y="924812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suis capable de proposer une phrase à écrire.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2707975" y="9244770"/>
            <a:ext cx="1699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/>
              <a:t>Je suis capable de faire une dictée à l’adulte.</a:t>
            </a:r>
            <a:endParaRPr lang="fr-FR" sz="105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4653136" y="9177458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commence à faire une proposition d’écriture pour un mot.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 rot="16200000">
            <a:off x="-973709" y="4467818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L’ECRIT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53275" y="5889104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L9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764704" y="5839162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J’utilise avec respect le coin bibliothèque et les livres.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2707975" y="5745088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reconnais que les écrits ne servent pas tous à la même chose.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4647982" y="584109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reconnaitre des mots affichés dans la classe.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03269" y="3517537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Être curieux face à l’écrit</a:t>
            </a:r>
            <a:endParaRPr lang="fr-FR" sz="1400" dirty="0">
              <a:latin typeface="Amandine" pitchFamily="2" charset="0"/>
            </a:endParaRPr>
          </a:p>
        </p:txBody>
      </p:sp>
      <p:pic>
        <p:nvPicPr>
          <p:cNvPr id="66" name="Image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" y="3355221"/>
            <a:ext cx="822369" cy="507113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" y="6667412"/>
            <a:ext cx="822369" cy="507113"/>
          </a:xfrm>
          <a:prstGeom prst="rect">
            <a:avLst/>
          </a:prstGeom>
        </p:spPr>
      </p:pic>
      <p:grpSp>
        <p:nvGrpSpPr>
          <p:cNvPr id="91" name="Groupe 90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</p:grpSpPr>
        <p:sp>
          <p:nvSpPr>
            <p:cNvPr id="92" name="Rectangle à coins arrondis 91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Rectangle 92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Rectangle 10"/>
          <p:cNvSpPr/>
          <p:nvPr/>
        </p:nvSpPr>
        <p:spPr>
          <a:xfrm>
            <a:off x="683170" y="159346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ZoneTexte 95"/>
          <p:cNvSpPr txBox="1"/>
          <p:nvPr/>
        </p:nvSpPr>
        <p:spPr>
          <a:xfrm rot="16200000">
            <a:off x="-973709" y="1157191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L’ECRIT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97" name="ZoneTexte 96"/>
          <p:cNvSpPr txBox="1"/>
          <p:nvPr/>
        </p:nvSpPr>
        <p:spPr>
          <a:xfrm>
            <a:off x="53275" y="2578477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L8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703269" y="206910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Comprendre un texte lu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820296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Rectangle 99"/>
          <p:cNvSpPr/>
          <p:nvPr/>
        </p:nvSpPr>
        <p:spPr>
          <a:xfrm>
            <a:off x="820296" y="12628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Rectangle 100"/>
          <p:cNvSpPr/>
          <p:nvPr/>
        </p:nvSpPr>
        <p:spPr>
          <a:xfrm>
            <a:off x="2258210" y="9169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Rectangle 101"/>
          <p:cNvSpPr/>
          <p:nvPr/>
        </p:nvSpPr>
        <p:spPr>
          <a:xfrm>
            <a:off x="3696124" y="6288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Rectangle 102"/>
          <p:cNvSpPr/>
          <p:nvPr/>
        </p:nvSpPr>
        <p:spPr>
          <a:xfrm>
            <a:off x="5134038" y="3393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Rectangle 103"/>
          <p:cNvSpPr/>
          <p:nvPr/>
        </p:nvSpPr>
        <p:spPr>
          <a:xfrm>
            <a:off x="2258930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Rectangle 104"/>
          <p:cNvSpPr/>
          <p:nvPr/>
        </p:nvSpPr>
        <p:spPr>
          <a:xfrm>
            <a:off x="3696844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Rectangle 105"/>
          <p:cNvSpPr/>
          <p:nvPr/>
        </p:nvSpPr>
        <p:spPr>
          <a:xfrm>
            <a:off x="5134038" y="25589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/>
          <p:cNvSpPr/>
          <p:nvPr/>
        </p:nvSpPr>
        <p:spPr>
          <a:xfrm>
            <a:off x="3448350" y="27029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/>
          <p:cNvSpPr/>
          <p:nvPr/>
        </p:nvSpPr>
        <p:spPr>
          <a:xfrm>
            <a:off x="4886264" y="27029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108"/>
          <p:cNvSpPr/>
          <p:nvPr/>
        </p:nvSpPr>
        <p:spPr>
          <a:xfrm>
            <a:off x="2012682" y="27010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Ellipse 109"/>
          <p:cNvSpPr/>
          <p:nvPr/>
        </p:nvSpPr>
        <p:spPr>
          <a:xfrm>
            <a:off x="6332113" y="27010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ZoneTexte 110"/>
          <p:cNvSpPr txBox="1"/>
          <p:nvPr/>
        </p:nvSpPr>
        <p:spPr>
          <a:xfrm>
            <a:off x="853953" y="2518920"/>
            <a:ext cx="1157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suis capable de rester attentif pendant la lecture de toute une histoire.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2" name="ZoneTexte 111"/>
          <p:cNvSpPr txBox="1"/>
          <p:nvPr/>
        </p:nvSpPr>
        <p:spPr>
          <a:xfrm>
            <a:off x="2265824" y="2506220"/>
            <a:ext cx="1232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suis capable de comprendre une histoire et de répondre à des questions.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3" name="ZoneTexte 112"/>
          <p:cNvSpPr txBox="1"/>
          <p:nvPr/>
        </p:nvSpPr>
        <p:spPr>
          <a:xfrm>
            <a:off x="3727535" y="2510301"/>
            <a:ext cx="1157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sais reconnaitre les personnages principaux dans l’histoire.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4" name="ZoneTexte 113"/>
          <p:cNvSpPr txBox="1"/>
          <p:nvPr/>
        </p:nvSpPr>
        <p:spPr>
          <a:xfrm>
            <a:off x="5168197" y="2551191"/>
            <a:ext cx="11578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reconnais la plupart des albums travaillés en classe.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115" name="Image 1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" y="53398"/>
            <a:ext cx="822369" cy="50711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58" y="1274602"/>
            <a:ext cx="1244318" cy="124431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973" y="752020"/>
            <a:ext cx="556935" cy="696169"/>
          </a:xfrm>
          <a:prstGeom prst="rect">
            <a:avLst/>
          </a:prstGeom>
        </p:spPr>
      </p:pic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760" y="480650"/>
            <a:ext cx="627143" cy="79637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244" y="751228"/>
            <a:ext cx="616670" cy="61667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ficher l'image d'orig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752" y="893807"/>
            <a:ext cx="576064" cy="73736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53" y="4651575"/>
            <a:ext cx="954050" cy="954050"/>
          </a:xfrm>
          <a:prstGeom prst="rect">
            <a:avLst/>
          </a:prstGeom>
        </p:spPr>
      </p:pic>
      <p:pic>
        <p:nvPicPr>
          <p:cNvPr id="6" name="Image 5" descr="Capture d’écra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7636">
            <a:off x="2897396" y="4099700"/>
            <a:ext cx="461213" cy="6217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46" y="4111411"/>
            <a:ext cx="439850" cy="6255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56" name="Picture 8" descr="Afficher l'image d'origin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3051" y="4821183"/>
            <a:ext cx="986145" cy="79685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 descr="Capture d’écr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668" y="3666371"/>
            <a:ext cx="576064" cy="4102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 descr="Capture d’écra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46" y="3791231"/>
            <a:ext cx="573254" cy="4130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 descr="Capture d’écra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454" y="3880588"/>
            <a:ext cx="578874" cy="4158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05" y="1195884"/>
            <a:ext cx="1002833" cy="784206"/>
          </a:xfrm>
          <a:prstGeom prst="rect">
            <a:avLst/>
          </a:prstGeom>
        </p:spPr>
      </p:pic>
      <p:sp>
        <p:nvSpPr>
          <p:cNvPr id="85" name="Rectangle à coins arrondis 84"/>
          <p:cNvSpPr/>
          <p:nvPr/>
        </p:nvSpPr>
        <p:spPr>
          <a:xfrm>
            <a:off x="2877376" y="980316"/>
            <a:ext cx="761598" cy="290375"/>
          </a:xfrm>
          <a:prstGeom prst="wedgeRoundRectCallout">
            <a:avLst>
              <a:gd name="adj1" fmla="val 18900"/>
              <a:gd name="adj2" fmla="val 100174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Le loup !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86" name="Rectangle à coins arrondis 85"/>
          <p:cNvSpPr/>
          <p:nvPr/>
        </p:nvSpPr>
        <p:spPr>
          <a:xfrm>
            <a:off x="2454242" y="2063155"/>
            <a:ext cx="1202480" cy="419217"/>
          </a:xfrm>
          <a:prstGeom prst="wedgeRoundRectCallout">
            <a:avLst>
              <a:gd name="adj1" fmla="val -62101"/>
              <a:gd name="adj2" fmla="val 31494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Qui rencontre le Petit Chaperon Rouge dans la forêt ?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61" y="703411"/>
            <a:ext cx="308981" cy="712304"/>
          </a:xfrm>
          <a:prstGeom prst="rect">
            <a:avLst/>
          </a:prstGeom>
        </p:spPr>
      </p:pic>
      <p:pic>
        <p:nvPicPr>
          <p:cNvPr id="88" name="Image 8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6471" y="1876083"/>
            <a:ext cx="879723" cy="666745"/>
          </a:xfrm>
          <a:prstGeom prst="rect">
            <a:avLst/>
          </a:prstGeom>
        </p:spPr>
      </p:pic>
      <p:sp>
        <p:nvSpPr>
          <p:cNvPr id="89" name="Rectangle à coins arrondis 88"/>
          <p:cNvSpPr/>
          <p:nvPr/>
        </p:nvSpPr>
        <p:spPr>
          <a:xfrm>
            <a:off x="3774060" y="1574664"/>
            <a:ext cx="1266024" cy="256210"/>
          </a:xfrm>
          <a:prstGeom prst="wedgeRoundRectCallout">
            <a:avLst>
              <a:gd name="adj1" fmla="val 18489"/>
              <a:gd name="adj2" fmla="val 64050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C’est le grand méchant loup et la mère-grand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90" name="Image 89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7379" y="1883653"/>
            <a:ext cx="765075" cy="659175"/>
          </a:xfrm>
          <a:prstGeom prst="rect">
            <a:avLst/>
          </a:prstGeom>
        </p:spPr>
      </p:pic>
      <p:sp>
        <p:nvSpPr>
          <p:cNvPr id="116" name="Rectangle à coins arrondis 115"/>
          <p:cNvSpPr/>
          <p:nvPr/>
        </p:nvSpPr>
        <p:spPr>
          <a:xfrm>
            <a:off x="5696927" y="1848709"/>
            <a:ext cx="740989" cy="428892"/>
          </a:xfrm>
          <a:prstGeom prst="wedgeRoundRectCallout">
            <a:avLst>
              <a:gd name="adj1" fmla="val 2776"/>
              <a:gd name="adj2" fmla="val 7641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err="1" smtClean="0">
                <a:solidFill>
                  <a:schemeClr val="tx1"/>
                </a:solidFill>
              </a:rPr>
              <a:t>Splat</a:t>
            </a:r>
            <a:r>
              <a:rPr lang="fr-FR" sz="800" dirty="0" smtClean="0">
                <a:solidFill>
                  <a:schemeClr val="tx1"/>
                </a:solidFill>
              </a:rPr>
              <a:t>, </a:t>
            </a:r>
            <a:r>
              <a:rPr lang="fr-FR" sz="800" dirty="0" err="1" smtClean="0">
                <a:solidFill>
                  <a:schemeClr val="tx1"/>
                </a:solidFill>
              </a:rPr>
              <a:t>Calinours</a:t>
            </a:r>
            <a:r>
              <a:rPr lang="fr-FR" sz="800" dirty="0" smtClean="0">
                <a:solidFill>
                  <a:schemeClr val="tx1"/>
                </a:solidFill>
              </a:rPr>
              <a:t>, T’</a:t>
            </a:r>
            <a:r>
              <a:rPr lang="fr-FR" sz="800" dirty="0" err="1" smtClean="0">
                <a:solidFill>
                  <a:schemeClr val="tx1"/>
                </a:solidFill>
              </a:rPr>
              <a:t>choupi</a:t>
            </a:r>
            <a:r>
              <a:rPr lang="fr-FR" sz="800" dirty="0" smtClean="0">
                <a:solidFill>
                  <a:schemeClr val="tx1"/>
                </a:solidFill>
              </a:rPr>
              <a:t>…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17" name="Image 116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3061" y="4592961"/>
            <a:ext cx="1228159" cy="1058160"/>
          </a:xfrm>
          <a:prstGeom prst="rect">
            <a:avLst/>
          </a:prstGeom>
        </p:spPr>
      </p:pic>
      <p:sp>
        <p:nvSpPr>
          <p:cNvPr id="118" name="Rectangle à coins arrondis 117"/>
          <p:cNvSpPr/>
          <p:nvPr/>
        </p:nvSpPr>
        <p:spPr>
          <a:xfrm>
            <a:off x="5721396" y="4606737"/>
            <a:ext cx="740989" cy="428892"/>
          </a:xfrm>
          <a:prstGeom prst="wedgeRoundRectCallout">
            <a:avLst>
              <a:gd name="adj1" fmla="val 2776"/>
              <a:gd name="adj2" fmla="val 7641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Lundi, mardi, mercredi…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19" name="Image 118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517" y="8215104"/>
            <a:ext cx="1116961" cy="962354"/>
          </a:xfrm>
          <a:prstGeom prst="rect">
            <a:avLst/>
          </a:prstGeom>
        </p:spPr>
      </p:pic>
      <p:sp>
        <p:nvSpPr>
          <p:cNvPr id="120" name="Rectangle à coins arrondis 119"/>
          <p:cNvSpPr/>
          <p:nvPr/>
        </p:nvSpPr>
        <p:spPr>
          <a:xfrm>
            <a:off x="1587552" y="8553400"/>
            <a:ext cx="984225" cy="440629"/>
          </a:xfrm>
          <a:prstGeom prst="wedgeRoundRectCallout">
            <a:avLst>
              <a:gd name="adj1" fmla="val -63987"/>
              <a:gd name="adj2" fmla="val -4399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Il lance une boule de neige !</a:t>
            </a:r>
            <a:endParaRPr lang="fr-FR" sz="1000" dirty="0">
              <a:solidFill>
                <a:schemeClr val="tx1"/>
              </a:solidFill>
            </a:endParaRPr>
          </a:p>
        </p:txBody>
      </p:sp>
      <p:pic>
        <p:nvPicPr>
          <p:cNvPr id="121" name="Image 1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837" y="7975519"/>
            <a:ext cx="828929" cy="479169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22" name="Image 121" descr="Capture d’écran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82" y="7471609"/>
            <a:ext cx="555252" cy="743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3" name="Image 122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1958" y="8413730"/>
            <a:ext cx="886425" cy="763728"/>
          </a:xfrm>
          <a:prstGeom prst="rect">
            <a:avLst/>
          </a:prstGeom>
        </p:spPr>
      </p:pic>
      <p:sp>
        <p:nvSpPr>
          <p:cNvPr id="124" name="Rectangle à coins arrondis 123"/>
          <p:cNvSpPr/>
          <p:nvPr/>
        </p:nvSpPr>
        <p:spPr>
          <a:xfrm>
            <a:off x="3573959" y="8394702"/>
            <a:ext cx="890962" cy="587378"/>
          </a:xfrm>
          <a:prstGeom prst="wedgeRoundRectCallout">
            <a:avLst>
              <a:gd name="adj1" fmla="val -66495"/>
              <a:gd name="adj2" fmla="val -21319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J’ai versé la farine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125" name="Image 12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7133" y="8503478"/>
            <a:ext cx="879723" cy="666745"/>
          </a:xfrm>
          <a:prstGeom prst="rect">
            <a:avLst/>
          </a:prstGeom>
        </p:spPr>
      </p:pic>
      <p:sp>
        <p:nvSpPr>
          <p:cNvPr id="126" name="Rectangle à coins arrondis 125"/>
          <p:cNvSpPr/>
          <p:nvPr/>
        </p:nvSpPr>
        <p:spPr>
          <a:xfrm>
            <a:off x="5214722" y="8202059"/>
            <a:ext cx="1266024" cy="256210"/>
          </a:xfrm>
          <a:prstGeom prst="wedgeRoundRectCallout">
            <a:avLst>
              <a:gd name="adj1" fmla="val 18489"/>
              <a:gd name="adj2" fmla="val 64050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PAPA il y a un A à la fin ?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127" name="ZoneTexte 126"/>
          <p:cNvSpPr txBox="1"/>
          <p:nvPr/>
        </p:nvSpPr>
        <p:spPr>
          <a:xfrm>
            <a:off x="4849511" y="7344102"/>
            <a:ext cx="1496560" cy="369332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 Rounded MT Bold" pitchFamily="34" charset="0"/>
              </a:rPr>
              <a:t>PAP_</a:t>
            </a:r>
            <a:endParaRPr lang="fr-FR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826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44624" y="128464"/>
            <a:ext cx="6760368" cy="3080792"/>
            <a:chOff x="116632" y="128464"/>
            <a:chExt cx="6616352" cy="3080792"/>
          </a:xfrm>
        </p:grpSpPr>
        <p:sp>
          <p:nvSpPr>
            <p:cNvPr id="3" name="Rectangle à coins arrondis 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Rectangle 4"/>
          <p:cNvSpPr/>
          <p:nvPr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764704" y="272480"/>
            <a:ext cx="5832648" cy="2800722"/>
            <a:chOff x="764704" y="272480"/>
            <a:chExt cx="5832648" cy="2800722"/>
          </a:xfrm>
        </p:grpSpPr>
        <p:sp>
          <p:nvSpPr>
            <p:cNvPr id="8" name="Rectangle 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Ellipse 13"/>
          <p:cNvSpPr/>
          <p:nvPr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 rot="16200000">
            <a:off x="-973709" y="1155450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L’ECRIT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53275" y="2576736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L11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849910" y="205169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Connaitre les lettres de l’alphabet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764704" y="2608674"/>
            <a:ext cx="1699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/>
              <a:t>Je reconnais toutes les lettres de mon prénom.</a:t>
            </a:r>
            <a:endParaRPr lang="fr-FR" sz="11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707975" y="2538464"/>
            <a:ext cx="16990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/>
              <a:t>Je reconnais les initiales des prénoms de mes copains.</a:t>
            </a:r>
            <a:endParaRPr lang="fr-FR" sz="105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4647982" y="2553846"/>
            <a:ext cx="16990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/>
              <a:t>Je connais la plupart des lettres en capitales et en script.</a:t>
            </a:r>
            <a:endParaRPr lang="fr-FR" sz="105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114" name="Image 1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" y="53398"/>
            <a:ext cx="822369" cy="507113"/>
          </a:xfrm>
          <a:prstGeom prst="rect">
            <a:avLst/>
          </a:prstGeom>
        </p:spPr>
      </p:pic>
      <p:grpSp>
        <p:nvGrpSpPr>
          <p:cNvPr id="77" name="Groupe 76"/>
          <p:cNvGrpSpPr/>
          <p:nvPr/>
        </p:nvGrpSpPr>
        <p:grpSpPr>
          <a:xfrm>
            <a:off x="44624" y="3442573"/>
            <a:ext cx="6760368" cy="3080792"/>
            <a:chOff x="116632" y="128464"/>
            <a:chExt cx="6616352" cy="3080792"/>
          </a:xfrm>
        </p:grpSpPr>
        <p:sp>
          <p:nvSpPr>
            <p:cNvPr id="78" name="Rectangle à coins arrondis 7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0" name="Rectangle 79"/>
          <p:cNvSpPr/>
          <p:nvPr/>
        </p:nvSpPr>
        <p:spPr>
          <a:xfrm>
            <a:off x="692696" y="3481240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10"/>
          <p:cNvSpPr/>
          <p:nvPr/>
        </p:nvSpPr>
        <p:spPr>
          <a:xfrm>
            <a:off x="683170" y="3471714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2" name="Groupe 81"/>
          <p:cNvGrpSpPr/>
          <p:nvPr/>
        </p:nvGrpSpPr>
        <p:grpSpPr>
          <a:xfrm>
            <a:off x="764704" y="3586589"/>
            <a:ext cx="5832648" cy="2800722"/>
            <a:chOff x="764704" y="272480"/>
            <a:chExt cx="5832648" cy="2800722"/>
          </a:xfrm>
        </p:grpSpPr>
        <p:sp>
          <p:nvSpPr>
            <p:cNvPr id="83" name="Rectangle 82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Rectangle 83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Rectangle 84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Rectangle 85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Rectangle 86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3" name="Ellipse 92"/>
          <p:cNvSpPr/>
          <p:nvPr/>
        </p:nvSpPr>
        <p:spPr>
          <a:xfrm>
            <a:off x="2463766" y="6034861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/>
          <p:cNvSpPr/>
          <p:nvPr/>
        </p:nvSpPr>
        <p:spPr>
          <a:xfrm>
            <a:off x="4407037" y="603679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/>
          <p:cNvSpPr/>
          <p:nvPr/>
        </p:nvSpPr>
        <p:spPr>
          <a:xfrm>
            <a:off x="6347044" y="6034861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ZoneTexte 95"/>
          <p:cNvSpPr txBox="1"/>
          <p:nvPr/>
        </p:nvSpPr>
        <p:spPr>
          <a:xfrm rot="16200000">
            <a:off x="-973709" y="4469559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L’ECRIT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10" name="ZoneTexte 109"/>
          <p:cNvSpPr txBox="1"/>
          <p:nvPr/>
        </p:nvSpPr>
        <p:spPr>
          <a:xfrm>
            <a:off x="53275" y="5890845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L11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849910" y="3519278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Reconnaitre les prénoms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112" name="ZoneTexte 111"/>
          <p:cNvSpPr txBox="1"/>
          <p:nvPr/>
        </p:nvSpPr>
        <p:spPr>
          <a:xfrm>
            <a:off x="764704" y="5921042"/>
            <a:ext cx="1699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/>
              <a:t>Je sais reconnaitre mon prénom en scripte.</a:t>
            </a:r>
            <a:endParaRPr lang="fr-FR" sz="11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3" name="ZoneTexte 112"/>
          <p:cNvSpPr txBox="1"/>
          <p:nvPr/>
        </p:nvSpPr>
        <p:spPr>
          <a:xfrm>
            <a:off x="2707975" y="5866020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reconnaitre tous les prénoms de la classe en capitales d’imprimerie.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7" name="ZoneTexte 116"/>
          <p:cNvSpPr txBox="1"/>
          <p:nvPr/>
        </p:nvSpPr>
        <p:spPr>
          <a:xfrm>
            <a:off x="4647982" y="5854508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reconnaitre tous les prénoms de la classe en scripte.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118" name="Image 1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" y="3367507"/>
            <a:ext cx="822369" cy="507113"/>
          </a:xfrm>
          <a:prstGeom prst="rect">
            <a:avLst/>
          </a:prstGeom>
        </p:spPr>
      </p:pic>
      <p:grpSp>
        <p:nvGrpSpPr>
          <p:cNvPr id="119" name="Groupe 118"/>
          <p:cNvGrpSpPr/>
          <p:nvPr/>
        </p:nvGrpSpPr>
        <p:grpSpPr>
          <a:xfrm>
            <a:off x="44624" y="6768752"/>
            <a:ext cx="6760368" cy="3080792"/>
            <a:chOff x="116632" y="128464"/>
            <a:chExt cx="6616352" cy="3080792"/>
          </a:xfrm>
        </p:grpSpPr>
        <p:sp>
          <p:nvSpPr>
            <p:cNvPr id="120" name="Rectangle à coins arrondis 11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" name="Rectangle 12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2" name="Rectangle 121"/>
          <p:cNvSpPr/>
          <p:nvPr/>
        </p:nvSpPr>
        <p:spPr>
          <a:xfrm>
            <a:off x="692696" y="6807419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Rectangle 10"/>
          <p:cNvSpPr/>
          <p:nvPr/>
        </p:nvSpPr>
        <p:spPr>
          <a:xfrm>
            <a:off x="683169" y="6797893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ZoneTexte 123"/>
          <p:cNvSpPr txBox="1"/>
          <p:nvPr/>
        </p:nvSpPr>
        <p:spPr>
          <a:xfrm rot="16200000">
            <a:off x="-973709" y="7795738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L’ECRIT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25" name="ZoneTexte 124"/>
          <p:cNvSpPr txBox="1"/>
          <p:nvPr/>
        </p:nvSpPr>
        <p:spPr>
          <a:xfrm>
            <a:off x="53275" y="9217024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L12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126" name="ZoneTexte 125"/>
          <p:cNvSpPr txBox="1"/>
          <p:nvPr/>
        </p:nvSpPr>
        <p:spPr>
          <a:xfrm>
            <a:off x="703269" y="6845457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Ecrire son prénom et son nom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127" name="Groupe 126"/>
          <p:cNvGrpSpPr/>
          <p:nvPr/>
        </p:nvGrpSpPr>
        <p:grpSpPr>
          <a:xfrm>
            <a:off x="779800" y="6931544"/>
            <a:ext cx="5832648" cy="2800722"/>
            <a:chOff x="764704" y="272480"/>
            <a:chExt cx="5832648" cy="2800722"/>
          </a:xfrm>
        </p:grpSpPr>
        <p:sp>
          <p:nvSpPr>
            <p:cNvPr id="128" name="Rectangle 12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Rectangle 12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Rectangle 12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" name="Rectangle 13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" name="Rectangle 13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" name="Rectangle 13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4" name="Ellipse 133"/>
          <p:cNvSpPr/>
          <p:nvPr/>
        </p:nvSpPr>
        <p:spPr>
          <a:xfrm>
            <a:off x="2479969" y="93302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Ellipse 134"/>
          <p:cNvSpPr/>
          <p:nvPr/>
        </p:nvSpPr>
        <p:spPr>
          <a:xfrm>
            <a:off x="4423240" y="93321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/>
          <p:cNvSpPr/>
          <p:nvPr/>
        </p:nvSpPr>
        <p:spPr>
          <a:xfrm>
            <a:off x="6363247" y="93302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ZoneTexte 136"/>
          <p:cNvSpPr txBox="1"/>
          <p:nvPr/>
        </p:nvSpPr>
        <p:spPr>
          <a:xfrm>
            <a:off x="780907" y="9201764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écrire mon prénom et mon nom en capitales avec modèle.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38" name="ZoneTexte 137"/>
          <p:cNvSpPr txBox="1"/>
          <p:nvPr/>
        </p:nvSpPr>
        <p:spPr>
          <a:xfrm>
            <a:off x="2724178" y="927124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écrire mon prénom </a:t>
            </a:r>
            <a:r>
              <a:rPr lang="fr-FR" sz="1000" b="1" dirty="0" smtClean="0"/>
              <a:t>en </a:t>
            </a:r>
            <a:r>
              <a:rPr lang="fr-FR" sz="1000" b="1" dirty="0"/>
              <a:t>capitales </a:t>
            </a:r>
            <a:r>
              <a:rPr lang="fr-FR" sz="1000" b="1" dirty="0" smtClean="0"/>
              <a:t>sans modèle</a:t>
            </a:r>
            <a:r>
              <a:rPr lang="fr-FR" sz="1000" b="1" dirty="0"/>
              <a:t>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39" name="ZoneTexte 138"/>
          <p:cNvSpPr txBox="1"/>
          <p:nvPr/>
        </p:nvSpPr>
        <p:spPr>
          <a:xfrm>
            <a:off x="4664185" y="9273480"/>
            <a:ext cx="1699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écrire mon </a:t>
            </a:r>
            <a:r>
              <a:rPr lang="fr-FR" sz="1000" b="1" dirty="0" smtClean="0"/>
              <a:t>nom </a:t>
            </a:r>
            <a:r>
              <a:rPr lang="fr-FR" sz="1000" b="1" dirty="0"/>
              <a:t>en capitales sans modèle.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pic>
        <p:nvPicPr>
          <p:cNvPr id="140" name="Image 1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" y="6681400"/>
            <a:ext cx="822369" cy="507113"/>
          </a:xfrm>
          <a:prstGeom prst="rect">
            <a:avLst/>
          </a:prstGeom>
        </p:spPr>
      </p:pic>
      <p:sp>
        <p:nvSpPr>
          <p:cNvPr id="68" name="Rectangle à coins arrondis 67"/>
          <p:cNvSpPr/>
          <p:nvPr/>
        </p:nvSpPr>
        <p:spPr>
          <a:xfrm>
            <a:off x="819438" y="1971575"/>
            <a:ext cx="1216679" cy="533153"/>
          </a:xfrm>
          <a:prstGeom prst="wedgeRoundRectCallout">
            <a:avLst>
              <a:gd name="adj1" fmla="val 55874"/>
              <a:gd name="adj2" fmla="val -26550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Dans mon prénom, il y a le L, le E et le A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1751908" y="1328029"/>
            <a:ext cx="48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</a:t>
            </a:r>
            <a:endParaRPr lang="fr-FR" dirty="0"/>
          </a:p>
        </p:txBody>
      </p:sp>
      <p:sp>
        <p:nvSpPr>
          <p:cNvPr id="70" name="ZoneTexte 69"/>
          <p:cNvSpPr txBox="1"/>
          <p:nvPr/>
        </p:nvSpPr>
        <p:spPr>
          <a:xfrm rot="397284">
            <a:off x="1310534" y="1331768"/>
            <a:ext cx="48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</a:t>
            </a:r>
            <a:endParaRPr lang="fr-FR" dirty="0"/>
          </a:p>
        </p:txBody>
      </p:sp>
      <p:sp>
        <p:nvSpPr>
          <p:cNvPr id="71" name="ZoneTexte 70"/>
          <p:cNvSpPr txBox="1"/>
          <p:nvPr/>
        </p:nvSpPr>
        <p:spPr>
          <a:xfrm>
            <a:off x="2263713" y="1241136"/>
            <a:ext cx="48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</a:t>
            </a:r>
            <a:endParaRPr lang="fr-FR" dirty="0"/>
          </a:p>
        </p:txBody>
      </p:sp>
      <p:sp>
        <p:nvSpPr>
          <p:cNvPr id="72" name="ZoneTexte 71"/>
          <p:cNvSpPr txBox="1"/>
          <p:nvPr/>
        </p:nvSpPr>
        <p:spPr>
          <a:xfrm>
            <a:off x="962212" y="1266911"/>
            <a:ext cx="48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</a:t>
            </a:r>
            <a:endParaRPr lang="fr-FR" dirty="0"/>
          </a:p>
        </p:txBody>
      </p:sp>
      <p:sp>
        <p:nvSpPr>
          <p:cNvPr id="73" name="ZoneTexte 72"/>
          <p:cNvSpPr txBox="1"/>
          <p:nvPr/>
        </p:nvSpPr>
        <p:spPr>
          <a:xfrm>
            <a:off x="876045" y="1559332"/>
            <a:ext cx="48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74" name="ZoneTexte 73"/>
          <p:cNvSpPr txBox="1"/>
          <p:nvPr/>
        </p:nvSpPr>
        <p:spPr>
          <a:xfrm rot="397284">
            <a:off x="1618968" y="1575408"/>
            <a:ext cx="48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</a:t>
            </a:r>
            <a:endParaRPr lang="fr-FR" dirty="0"/>
          </a:p>
        </p:txBody>
      </p:sp>
      <p:sp>
        <p:nvSpPr>
          <p:cNvPr id="75" name="ZoneTexte 74"/>
          <p:cNvSpPr txBox="1"/>
          <p:nvPr/>
        </p:nvSpPr>
        <p:spPr>
          <a:xfrm>
            <a:off x="2061518" y="1550008"/>
            <a:ext cx="48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</a:t>
            </a:r>
            <a:endParaRPr lang="fr-FR" dirty="0"/>
          </a:p>
        </p:txBody>
      </p:sp>
      <p:sp>
        <p:nvSpPr>
          <p:cNvPr id="76" name="ZoneTexte 75"/>
          <p:cNvSpPr txBox="1"/>
          <p:nvPr/>
        </p:nvSpPr>
        <p:spPr>
          <a:xfrm>
            <a:off x="1156922" y="1602244"/>
            <a:ext cx="48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</a:t>
            </a:r>
            <a:endParaRPr lang="fr-FR" dirty="0"/>
          </a:p>
        </p:txBody>
      </p:sp>
      <p:pic>
        <p:nvPicPr>
          <p:cNvPr id="89" name="Image 8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7776" y="1887101"/>
            <a:ext cx="879723" cy="666745"/>
          </a:xfrm>
          <a:prstGeom prst="rect">
            <a:avLst/>
          </a:prstGeom>
        </p:spPr>
      </p:pic>
      <p:sp>
        <p:nvSpPr>
          <p:cNvPr id="90" name="Forme libre 89"/>
          <p:cNvSpPr/>
          <p:nvPr/>
        </p:nvSpPr>
        <p:spPr>
          <a:xfrm>
            <a:off x="1230998" y="1331595"/>
            <a:ext cx="368300" cy="369677"/>
          </a:xfrm>
          <a:custGeom>
            <a:avLst/>
            <a:gdLst>
              <a:gd name="connsiteX0" fmla="*/ 317500 w 368300"/>
              <a:gd name="connsiteY0" fmla="*/ 77577 h 369677"/>
              <a:gd name="connsiteX1" fmla="*/ 254000 w 368300"/>
              <a:gd name="connsiteY1" fmla="*/ 14077 h 369677"/>
              <a:gd name="connsiteX2" fmla="*/ 76200 w 368300"/>
              <a:gd name="connsiteY2" fmla="*/ 14077 h 369677"/>
              <a:gd name="connsiteX3" fmla="*/ 12700 w 368300"/>
              <a:gd name="connsiteY3" fmla="*/ 90277 h 369677"/>
              <a:gd name="connsiteX4" fmla="*/ 0 w 368300"/>
              <a:gd name="connsiteY4" fmla="*/ 128377 h 369677"/>
              <a:gd name="connsiteX5" fmla="*/ 12700 w 368300"/>
              <a:gd name="connsiteY5" fmla="*/ 166477 h 369677"/>
              <a:gd name="connsiteX6" fmla="*/ 25400 w 368300"/>
              <a:gd name="connsiteY6" fmla="*/ 280777 h 369677"/>
              <a:gd name="connsiteX7" fmla="*/ 63500 w 368300"/>
              <a:gd name="connsiteY7" fmla="*/ 306177 h 369677"/>
              <a:gd name="connsiteX8" fmla="*/ 88900 w 368300"/>
              <a:gd name="connsiteY8" fmla="*/ 344277 h 369677"/>
              <a:gd name="connsiteX9" fmla="*/ 190500 w 368300"/>
              <a:gd name="connsiteY9" fmla="*/ 369677 h 369677"/>
              <a:gd name="connsiteX10" fmla="*/ 292100 w 368300"/>
              <a:gd name="connsiteY10" fmla="*/ 356977 h 369677"/>
              <a:gd name="connsiteX11" fmla="*/ 304800 w 368300"/>
              <a:gd name="connsiteY11" fmla="*/ 318877 h 369677"/>
              <a:gd name="connsiteX12" fmla="*/ 330200 w 368300"/>
              <a:gd name="connsiteY12" fmla="*/ 280777 h 369677"/>
              <a:gd name="connsiteX13" fmla="*/ 368300 w 368300"/>
              <a:gd name="connsiteY13" fmla="*/ 204577 h 369677"/>
              <a:gd name="connsiteX14" fmla="*/ 317500 w 368300"/>
              <a:gd name="connsiteY14" fmla="*/ 77577 h 36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8300" h="369677">
                <a:moveTo>
                  <a:pt x="317500" y="77577"/>
                </a:moveTo>
                <a:cubicBezTo>
                  <a:pt x="298450" y="45827"/>
                  <a:pt x="277947" y="32038"/>
                  <a:pt x="254000" y="14077"/>
                </a:cubicBezTo>
                <a:cubicBezTo>
                  <a:pt x="212399" y="-17124"/>
                  <a:pt x="86521" y="13139"/>
                  <a:pt x="76200" y="14077"/>
                </a:cubicBezTo>
                <a:cubicBezTo>
                  <a:pt x="48113" y="42164"/>
                  <a:pt x="30381" y="54914"/>
                  <a:pt x="12700" y="90277"/>
                </a:cubicBezTo>
                <a:cubicBezTo>
                  <a:pt x="6713" y="102251"/>
                  <a:pt x="4233" y="115677"/>
                  <a:pt x="0" y="128377"/>
                </a:cubicBezTo>
                <a:cubicBezTo>
                  <a:pt x="4233" y="141077"/>
                  <a:pt x="10499" y="153272"/>
                  <a:pt x="12700" y="166477"/>
                </a:cubicBezTo>
                <a:cubicBezTo>
                  <a:pt x="19002" y="204290"/>
                  <a:pt x="12299" y="244751"/>
                  <a:pt x="25400" y="280777"/>
                </a:cubicBezTo>
                <a:cubicBezTo>
                  <a:pt x="30616" y="295122"/>
                  <a:pt x="50800" y="297710"/>
                  <a:pt x="63500" y="306177"/>
                </a:cubicBezTo>
                <a:cubicBezTo>
                  <a:pt x="71967" y="318877"/>
                  <a:pt x="76981" y="334742"/>
                  <a:pt x="88900" y="344277"/>
                </a:cubicBezTo>
                <a:cubicBezTo>
                  <a:pt x="101917" y="354691"/>
                  <a:pt x="187338" y="369045"/>
                  <a:pt x="190500" y="369677"/>
                </a:cubicBezTo>
                <a:cubicBezTo>
                  <a:pt x="224367" y="365444"/>
                  <a:pt x="260911" y="370839"/>
                  <a:pt x="292100" y="356977"/>
                </a:cubicBezTo>
                <a:cubicBezTo>
                  <a:pt x="304333" y="351540"/>
                  <a:pt x="298813" y="330851"/>
                  <a:pt x="304800" y="318877"/>
                </a:cubicBezTo>
                <a:cubicBezTo>
                  <a:pt x="311626" y="305225"/>
                  <a:pt x="323374" y="294429"/>
                  <a:pt x="330200" y="280777"/>
                </a:cubicBezTo>
                <a:cubicBezTo>
                  <a:pt x="382780" y="175617"/>
                  <a:pt x="295507" y="313766"/>
                  <a:pt x="368300" y="204577"/>
                </a:cubicBezTo>
                <a:cubicBezTo>
                  <a:pt x="354665" y="81862"/>
                  <a:pt x="336550" y="109327"/>
                  <a:pt x="317500" y="77577"/>
                </a:cubicBezTo>
                <a:close/>
              </a:path>
            </a:pathLst>
          </a:cu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Forme libre 90"/>
          <p:cNvSpPr/>
          <p:nvPr/>
        </p:nvSpPr>
        <p:spPr>
          <a:xfrm>
            <a:off x="2028855" y="1537570"/>
            <a:ext cx="368300" cy="369677"/>
          </a:xfrm>
          <a:custGeom>
            <a:avLst/>
            <a:gdLst>
              <a:gd name="connsiteX0" fmla="*/ 317500 w 368300"/>
              <a:gd name="connsiteY0" fmla="*/ 77577 h 369677"/>
              <a:gd name="connsiteX1" fmla="*/ 254000 w 368300"/>
              <a:gd name="connsiteY1" fmla="*/ 14077 h 369677"/>
              <a:gd name="connsiteX2" fmla="*/ 76200 w 368300"/>
              <a:gd name="connsiteY2" fmla="*/ 14077 h 369677"/>
              <a:gd name="connsiteX3" fmla="*/ 12700 w 368300"/>
              <a:gd name="connsiteY3" fmla="*/ 90277 h 369677"/>
              <a:gd name="connsiteX4" fmla="*/ 0 w 368300"/>
              <a:gd name="connsiteY4" fmla="*/ 128377 h 369677"/>
              <a:gd name="connsiteX5" fmla="*/ 12700 w 368300"/>
              <a:gd name="connsiteY5" fmla="*/ 166477 h 369677"/>
              <a:gd name="connsiteX6" fmla="*/ 25400 w 368300"/>
              <a:gd name="connsiteY6" fmla="*/ 280777 h 369677"/>
              <a:gd name="connsiteX7" fmla="*/ 63500 w 368300"/>
              <a:gd name="connsiteY7" fmla="*/ 306177 h 369677"/>
              <a:gd name="connsiteX8" fmla="*/ 88900 w 368300"/>
              <a:gd name="connsiteY8" fmla="*/ 344277 h 369677"/>
              <a:gd name="connsiteX9" fmla="*/ 190500 w 368300"/>
              <a:gd name="connsiteY9" fmla="*/ 369677 h 369677"/>
              <a:gd name="connsiteX10" fmla="*/ 292100 w 368300"/>
              <a:gd name="connsiteY10" fmla="*/ 356977 h 369677"/>
              <a:gd name="connsiteX11" fmla="*/ 304800 w 368300"/>
              <a:gd name="connsiteY11" fmla="*/ 318877 h 369677"/>
              <a:gd name="connsiteX12" fmla="*/ 330200 w 368300"/>
              <a:gd name="connsiteY12" fmla="*/ 280777 h 369677"/>
              <a:gd name="connsiteX13" fmla="*/ 368300 w 368300"/>
              <a:gd name="connsiteY13" fmla="*/ 204577 h 369677"/>
              <a:gd name="connsiteX14" fmla="*/ 317500 w 368300"/>
              <a:gd name="connsiteY14" fmla="*/ 77577 h 36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8300" h="369677">
                <a:moveTo>
                  <a:pt x="317500" y="77577"/>
                </a:moveTo>
                <a:cubicBezTo>
                  <a:pt x="298450" y="45827"/>
                  <a:pt x="277947" y="32038"/>
                  <a:pt x="254000" y="14077"/>
                </a:cubicBezTo>
                <a:cubicBezTo>
                  <a:pt x="212399" y="-17124"/>
                  <a:pt x="86521" y="13139"/>
                  <a:pt x="76200" y="14077"/>
                </a:cubicBezTo>
                <a:cubicBezTo>
                  <a:pt x="48113" y="42164"/>
                  <a:pt x="30381" y="54914"/>
                  <a:pt x="12700" y="90277"/>
                </a:cubicBezTo>
                <a:cubicBezTo>
                  <a:pt x="6713" y="102251"/>
                  <a:pt x="4233" y="115677"/>
                  <a:pt x="0" y="128377"/>
                </a:cubicBezTo>
                <a:cubicBezTo>
                  <a:pt x="4233" y="141077"/>
                  <a:pt x="10499" y="153272"/>
                  <a:pt x="12700" y="166477"/>
                </a:cubicBezTo>
                <a:cubicBezTo>
                  <a:pt x="19002" y="204290"/>
                  <a:pt x="12299" y="244751"/>
                  <a:pt x="25400" y="280777"/>
                </a:cubicBezTo>
                <a:cubicBezTo>
                  <a:pt x="30616" y="295122"/>
                  <a:pt x="50800" y="297710"/>
                  <a:pt x="63500" y="306177"/>
                </a:cubicBezTo>
                <a:cubicBezTo>
                  <a:pt x="71967" y="318877"/>
                  <a:pt x="76981" y="334742"/>
                  <a:pt x="88900" y="344277"/>
                </a:cubicBezTo>
                <a:cubicBezTo>
                  <a:pt x="101917" y="354691"/>
                  <a:pt x="187338" y="369045"/>
                  <a:pt x="190500" y="369677"/>
                </a:cubicBezTo>
                <a:cubicBezTo>
                  <a:pt x="224367" y="365444"/>
                  <a:pt x="260911" y="370839"/>
                  <a:pt x="292100" y="356977"/>
                </a:cubicBezTo>
                <a:cubicBezTo>
                  <a:pt x="304333" y="351540"/>
                  <a:pt x="298813" y="330851"/>
                  <a:pt x="304800" y="318877"/>
                </a:cubicBezTo>
                <a:cubicBezTo>
                  <a:pt x="311626" y="305225"/>
                  <a:pt x="323374" y="294429"/>
                  <a:pt x="330200" y="280777"/>
                </a:cubicBezTo>
                <a:cubicBezTo>
                  <a:pt x="382780" y="175617"/>
                  <a:pt x="295507" y="313766"/>
                  <a:pt x="368300" y="204577"/>
                </a:cubicBezTo>
                <a:cubicBezTo>
                  <a:pt x="354665" y="81862"/>
                  <a:pt x="336550" y="109327"/>
                  <a:pt x="317500" y="77577"/>
                </a:cubicBezTo>
                <a:close/>
              </a:path>
            </a:pathLst>
          </a:cu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Forme libre 91"/>
          <p:cNvSpPr/>
          <p:nvPr/>
        </p:nvSpPr>
        <p:spPr>
          <a:xfrm>
            <a:off x="862698" y="1547744"/>
            <a:ext cx="368300" cy="369677"/>
          </a:xfrm>
          <a:custGeom>
            <a:avLst/>
            <a:gdLst>
              <a:gd name="connsiteX0" fmla="*/ 317500 w 368300"/>
              <a:gd name="connsiteY0" fmla="*/ 77577 h 369677"/>
              <a:gd name="connsiteX1" fmla="*/ 254000 w 368300"/>
              <a:gd name="connsiteY1" fmla="*/ 14077 h 369677"/>
              <a:gd name="connsiteX2" fmla="*/ 76200 w 368300"/>
              <a:gd name="connsiteY2" fmla="*/ 14077 h 369677"/>
              <a:gd name="connsiteX3" fmla="*/ 12700 w 368300"/>
              <a:gd name="connsiteY3" fmla="*/ 90277 h 369677"/>
              <a:gd name="connsiteX4" fmla="*/ 0 w 368300"/>
              <a:gd name="connsiteY4" fmla="*/ 128377 h 369677"/>
              <a:gd name="connsiteX5" fmla="*/ 12700 w 368300"/>
              <a:gd name="connsiteY5" fmla="*/ 166477 h 369677"/>
              <a:gd name="connsiteX6" fmla="*/ 25400 w 368300"/>
              <a:gd name="connsiteY6" fmla="*/ 280777 h 369677"/>
              <a:gd name="connsiteX7" fmla="*/ 63500 w 368300"/>
              <a:gd name="connsiteY7" fmla="*/ 306177 h 369677"/>
              <a:gd name="connsiteX8" fmla="*/ 88900 w 368300"/>
              <a:gd name="connsiteY8" fmla="*/ 344277 h 369677"/>
              <a:gd name="connsiteX9" fmla="*/ 190500 w 368300"/>
              <a:gd name="connsiteY9" fmla="*/ 369677 h 369677"/>
              <a:gd name="connsiteX10" fmla="*/ 292100 w 368300"/>
              <a:gd name="connsiteY10" fmla="*/ 356977 h 369677"/>
              <a:gd name="connsiteX11" fmla="*/ 304800 w 368300"/>
              <a:gd name="connsiteY11" fmla="*/ 318877 h 369677"/>
              <a:gd name="connsiteX12" fmla="*/ 330200 w 368300"/>
              <a:gd name="connsiteY12" fmla="*/ 280777 h 369677"/>
              <a:gd name="connsiteX13" fmla="*/ 368300 w 368300"/>
              <a:gd name="connsiteY13" fmla="*/ 204577 h 369677"/>
              <a:gd name="connsiteX14" fmla="*/ 317500 w 368300"/>
              <a:gd name="connsiteY14" fmla="*/ 77577 h 36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8300" h="369677">
                <a:moveTo>
                  <a:pt x="317500" y="77577"/>
                </a:moveTo>
                <a:cubicBezTo>
                  <a:pt x="298450" y="45827"/>
                  <a:pt x="277947" y="32038"/>
                  <a:pt x="254000" y="14077"/>
                </a:cubicBezTo>
                <a:cubicBezTo>
                  <a:pt x="212399" y="-17124"/>
                  <a:pt x="86521" y="13139"/>
                  <a:pt x="76200" y="14077"/>
                </a:cubicBezTo>
                <a:cubicBezTo>
                  <a:pt x="48113" y="42164"/>
                  <a:pt x="30381" y="54914"/>
                  <a:pt x="12700" y="90277"/>
                </a:cubicBezTo>
                <a:cubicBezTo>
                  <a:pt x="6713" y="102251"/>
                  <a:pt x="4233" y="115677"/>
                  <a:pt x="0" y="128377"/>
                </a:cubicBezTo>
                <a:cubicBezTo>
                  <a:pt x="4233" y="141077"/>
                  <a:pt x="10499" y="153272"/>
                  <a:pt x="12700" y="166477"/>
                </a:cubicBezTo>
                <a:cubicBezTo>
                  <a:pt x="19002" y="204290"/>
                  <a:pt x="12299" y="244751"/>
                  <a:pt x="25400" y="280777"/>
                </a:cubicBezTo>
                <a:cubicBezTo>
                  <a:pt x="30616" y="295122"/>
                  <a:pt x="50800" y="297710"/>
                  <a:pt x="63500" y="306177"/>
                </a:cubicBezTo>
                <a:cubicBezTo>
                  <a:pt x="71967" y="318877"/>
                  <a:pt x="76981" y="334742"/>
                  <a:pt x="88900" y="344277"/>
                </a:cubicBezTo>
                <a:cubicBezTo>
                  <a:pt x="101917" y="354691"/>
                  <a:pt x="187338" y="369045"/>
                  <a:pt x="190500" y="369677"/>
                </a:cubicBezTo>
                <a:cubicBezTo>
                  <a:pt x="224367" y="365444"/>
                  <a:pt x="260911" y="370839"/>
                  <a:pt x="292100" y="356977"/>
                </a:cubicBezTo>
                <a:cubicBezTo>
                  <a:pt x="304333" y="351540"/>
                  <a:pt x="298813" y="330851"/>
                  <a:pt x="304800" y="318877"/>
                </a:cubicBezTo>
                <a:cubicBezTo>
                  <a:pt x="311626" y="305225"/>
                  <a:pt x="323374" y="294429"/>
                  <a:pt x="330200" y="280777"/>
                </a:cubicBezTo>
                <a:cubicBezTo>
                  <a:pt x="382780" y="175617"/>
                  <a:pt x="295507" y="313766"/>
                  <a:pt x="368300" y="204577"/>
                </a:cubicBezTo>
                <a:cubicBezTo>
                  <a:pt x="354665" y="81862"/>
                  <a:pt x="336550" y="109327"/>
                  <a:pt x="317500" y="77577"/>
                </a:cubicBezTo>
                <a:close/>
              </a:path>
            </a:pathLst>
          </a:cu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3" name="Image 10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257" y="1790118"/>
            <a:ext cx="886425" cy="763728"/>
          </a:xfrm>
          <a:prstGeom prst="rect">
            <a:avLst/>
          </a:prstGeom>
        </p:spPr>
      </p:pic>
      <p:sp>
        <p:nvSpPr>
          <p:cNvPr id="104" name="Rectangle à coins arrondis 103"/>
          <p:cNvSpPr/>
          <p:nvPr/>
        </p:nvSpPr>
        <p:spPr>
          <a:xfrm>
            <a:off x="3452697" y="1760074"/>
            <a:ext cx="1115991" cy="744654"/>
          </a:xfrm>
          <a:prstGeom prst="wedgeRoundRectCallout">
            <a:avLst>
              <a:gd name="adj1" fmla="val -57876"/>
              <a:gd name="adj2" fmla="val -19624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C’est le S de Sophie, le L de </a:t>
            </a:r>
            <a:r>
              <a:rPr lang="fr-FR" sz="1100" dirty="0" err="1" smtClean="0">
                <a:solidFill>
                  <a:schemeClr val="tx1"/>
                </a:solidFill>
              </a:rPr>
              <a:t>Louka</a:t>
            </a:r>
            <a:r>
              <a:rPr lang="fr-FR" sz="1100" dirty="0" smtClean="0">
                <a:solidFill>
                  <a:schemeClr val="tx1"/>
                </a:solidFill>
              </a:rPr>
              <a:t> et le M de Mélia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105" name="Image 104" descr="Capture d’écr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413" y="822407"/>
            <a:ext cx="481344" cy="6518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6" name="Image 105" descr="Capture d’écr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193" y="827270"/>
            <a:ext cx="480878" cy="6518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7" name="Image 106" descr="Capture d’écra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313" y="1055195"/>
            <a:ext cx="492035" cy="6518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ZoneTexte 16"/>
          <p:cNvSpPr txBox="1"/>
          <p:nvPr/>
        </p:nvSpPr>
        <p:spPr>
          <a:xfrm>
            <a:off x="4668232" y="530895"/>
            <a:ext cx="1894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1200" spc="300" dirty="0" smtClean="0"/>
              <a:t>ABCDEFGHIJKLMNOPQRSTUVWXYZ</a:t>
            </a:r>
            <a:endParaRPr lang="fr-FR" sz="1200" spc="300" dirty="0"/>
          </a:p>
        </p:txBody>
      </p:sp>
      <p:sp>
        <p:nvSpPr>
          <p:cNvPr id="108" name="ZoneTexte 107"/>
          <p:cNvSpPr txBox="1"/>
          <p:nvPr/>
        </p:nvSpPr>
        <p:spPr>
          <a:xfrm>
            <a:off x="4653136" y="1478613"/>
            <a:ext cx="18948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1400" spc="300" dirty="0" err="1" smtClean="0"/>
              <a:t>abcdefghijklmnopqrstuvwxyz</a:t>
            </a:r>
            <a:endParaRPr lang="fr-FR" sz="1400" spc="300" dirty="0"/>
          </a:p>
        </p:txBody>
      </p:sp>
      <p:pic>
        <p:nvPicPr>
          <p:cNvPr id="19" name="Image 18" descr="Capture d’écra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98" y="4726265"/>
            <a:ext cx="649864" cy="867676"/>
          </a:xfrm>
          <a:prstGeom prst="rect">
            <a:avLst/>
          </a:prstGeom>
        </p:spPr>
      </p:pic>
      <p:pic>
        <p:nvPicPr>
          <p:cNvPr id="109" name="Image 10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5317" y="5199275"/>
            <a:ext cx="879723" cy="666745"/>
          </a:xfrm>
          <a:prstGeom prst="rect">
            <a:avLst/>
          </a:prstGeom>
        </p:spPr>
      </p:pic>
      <p:sp>
        <p:nvSpPr>
          <p:cNvPr id="115" name="Rectangle à coins arrondis 114"/>
          <p:cNvSpPr/>
          <p:nvPr/>
        </p:nvSpPr>
        <p:spPr>
          <a:xfrm>
            <a:off x="1700497" y="4726265"/>
            <a:ext cx="824543" cy="431024"/>
          </a:xfrm>
          <a:prstGeom prst="wedgeRoundRectCallout">
            <a:avLst>
              <a:gd name="adj1" fmla="val -27299"/>
              <a:gd name="adj2" fmla="val 67737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C’est mon prénom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116" name="Image 115" descr="Capture d’écra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377">
            <a:off x="2887795" y="4202707"/>
            <a:ext cx="383382" cy="5135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1" name="Image 140" descr="Capture d’écra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530" y="4204589"/>
            <a:ext cx="382204" cy="5135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2" name="Image 141" descr="Capture d’écra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290">
            <a:off x="3466351" y="4182476"/>
            <a:ext cx="379190" cy="5135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3" name="Rectangle à coins arrondis 142"/>
          <p:cNvSpPr/>
          <p:nvPr/>
        </p:nvSpPr>
        <p:spPr>
          <a:xfrm>
            <a:off x="3481814" y="5123409"/>
            <a:ext cx="1057756" cy="474971"/>
          </a:xfrm>
          <a:prstGeom prst="wedgeRoundRectCallout">
            <a:avLst>
              <a:gd name="adj1" fmla="val -57942"/>
              <a:gd name="adj2" fmla="val -12668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C’est Paul, Julie et Sarah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144" name="Image 1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5389" y="5090780"/>
            <a:ext cx="886425" cy="763728"/>
          </a:xfrm>
          <a:prstGeom prst="rect">
            <a:avLst/>
          </a:prstGeom>
        </p:spPr>
      </p:pic>
      <p:pic>
        <p:nvPicPr>
          <p:cNvPr id="20" name="Image 19" descr="Capture d’écr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909" y="3767086"/>
            <a:ext cx="506892" cy="6721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 20" descr="Capture d’écra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923" y="3737286"/>
            <a:ext cx="505261" cy="6783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 21" descr="Capture d’écra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207" y="3731135"/>
            <a:ext cx="508052" cy="6783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5" name="Rectangle à coins arrondis 144"/>
          <p:cNvSpPr/>
          <p:nvPr/>
        </p:nvSpPr>
        <p:spPr>
          <a:xfrm>
            <a:off x="5426874" y="5136109"/>
            <a:ext cx="1057756" cy="474971"/>
          </a:xfrm>
          <a:prstGeom prst="wedgeRoundRectCallout">
            <a:avLst>
              <a:gd name="adj1" fmla="val -57942"/>
              <a:gd name="adj2" fmla="val -12668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C’est Paul, Julie et Sarah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146" name="Image 1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449" y="5103480"/>
            <a:ext cx="886425" cy="76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52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4624" y="128464"/>
            <a:ext cx="809329" cy="972108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91775" y="128464"/>
            <a:ext cx="6613217" cy="97210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92696" y="180009"/>
            <a:ext cx="5976664" cy="9610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4484098" y="4665840"/>
            <a:ext cx="972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L’ECRIT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03269" y="166863"/>
            <a:ext cx="2795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latin typeface="Amandine" pitchFamily="2" charset="0"/>
              </a:rPr>
              <a:t>Bilan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3952" y="818927"/>
            <a:ext cx="581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mandine" pitchFamily="2" charset="0"/>
              </a:rPr>
              <a:t>Commentaires de la maitresse :</a:t>
            </a:r>
            <a:endParaRPr lang="fr-FR" sz="2400" dirty="0">
              <a:latin typeface="Amandine" pitchFamily="2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" y="53398"/>
            <a:ext cx="822369" cy="50711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853953" y="1568624"/>
            <a:ext cx="58154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____________________________________</a:t>
            </a:r>
            <a:endParaRPr lang="fr-FR" sz="2400" dirty="0"/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 smtClean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982369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3442573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3481240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3471714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159346"/>
            <a:ext cx="3393902" cy="467589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3526900"/>
            <a:ext cx="279511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000" dirty="0" smtClean="0">
                <a:latin typeface="Amandine" pitchFamily="2" charset="0"/>
              </a:rPr>
              <a:t>Sauter</a:t>
            </a:r>
            <a:endParaRPr lang="fr-FR" sz="2000" dirty="0">
              <a:latin typeface="Amandine" pitchFamily="2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80907" y="175731"/>
            <a:ext cx="279280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000" dirty="0" smtClean="0">
                <a:latin typeface="Amandine" pitchFamily="2" charset="0"/>
              </a:rPr>
              <a:t>Courir</a:t>
            </a:r>
            <a:endParaRPr lang="fr-FR" sz="2000" dirty="0">
              <a:latin typeface="Amandine" pitchFamily="2" charset="0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779800" y="3605365"/>
            <a:ext cx="5832648" cy="2800722"/>
            <a:chOff x="764704" y="272480"/>
            <a:chExt cx="5832648" cy="2800722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Ellipse 103"/>
          <p:cNvSpPr/>
          <p:nvPr/>
        </p:nvSpPr>
        <p:spPr>
          <a:xfrm>
            <a:off x="2479969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23240" y="600602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63247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780907" y="594282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suis capable de sauter dans toutes les directions.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2724178" y="588003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suis capable de sauter de près ou de loin, avec ou sans élan.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83652" y="5875877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suis capable de sauter à pieds joints ou à cloche-pied.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77" name="Groupe 76"/>
          <p:cNvGrpSpPr/>
          <p:nvPr/>
        </p:nvGrpSpPr>
        <p:grpSpPr>
          <a:xfrm>
            <a:off x="780907" y="301149"/>
            <a:ext cx="5832648" cy="2800722"/>
            <a:chOff x="764704" y="272480"/>
            <a:chExt cx="5832648" cy="2800722"/>
          </a:xfrm>
        </p:grpSpPr>
        <p:sp>
          <p:nvSpPr>
            <p:cNvPr id="78" name="Rectangle 7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Rectangle 111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Rectangle 112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 113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Rectangle 114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6" name="Ellipse 115"/>
          <p:cNvSpPr/>
          <p:nvPr/>
        </p:nvSpPr>
        <p:spPr>
          <a:xfrm>
            <a:off x="2484196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4427467" y="269054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/>
          <p:cNvSpPr/>
          <p:nvPr/>
        </p:nvSpPr>
        <p:spPr>
          <a:xfrm>
            <a:off x="6367474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ZoneTexte 118"/>
          <p:cNvSpPr txBox="1"/>
          <p:nvPr/>
        </p:nvSpPr>
        <p:spPr>
          <a:xfrm>
            <a:off x="785134" y="257673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courir de différentes façons quand on me le demande.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2743645" y="2690555"/>
            <a:ext cx="1699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peux courir longtemps.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4683652" y="265345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faire des courses de relais.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147" name="Groupe 146"/>
          <p:cNvGrpSpPr/>
          <p:nvPr/>
        </p:nvGrpSpPr>
        <p:grpSpPr>
          <a:xfrm>
            <a:off x="44624" y="6752757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148" name="Rectangle à coins arrondis 14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Rectangle 14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0" name="Rectangle 149"/>
          <p:cNvSpPr/>
          <p:nvPr/>
        </p:nvSpPr>
        <p:spPr>
          <a:xfrm>
            <a:off x="692696" y="679142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Rectangle 10"/>
          <p:cNvSpPr/>
          <p:nvPr/>
        </p:nvSpPr>
        <p:spPr>
          <a:xfrm>
            <a:off x="683169" y="6781898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ZoneTexte 151"/>
          <p:cNvSpPr txBox="1"/>
          <p:nvPr/>
        </p:nvSpPr>
        <p:spPr>
          <a:xfrm>
            <a:off x="703269" y="6808696"/>
            <a:ext cx="279511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000" dirty="0" smtClean="0">
                <a:latin typeface="Amandine" pitchFamily="2" charset="0"/>
              </a:rPr>
              <a:t>Lancer</a:t>
            </a:r>
            <a:endParaRPr lang="fr-FR" sz="2000" dirty="0">
              <a:latin typeface="Amandine" pitchFamily="2" charset="0"/>
            </a:endParaRPr>
          </a:p>
        </p:txBody>
      </p:sp>
      <p:grpSp>
        <p:nvGrpSpPr>
          <p:cNvPr id="153" name="Groupe 152"/>
          <p:cNvGrpSpPr/>
          <p:nvPr/>
        </p:nvGrpSpPr>
        <p:grpSpPr>
          <a:xfrm>
            <a:off x="779800" y="9219805"/>
            <a:ext cx="5832648" cy="496466"/>
            <a:chOff x="764704" y="2576736"/>
            <a:chExt cx="5832648" cy="496466"/>
          </a:xfrm>
        </p:grpSpPr>
        <p:sp>
          <p:nvSpPr>
            <p:cNvPr id="157" name="Rectangle 156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Rectangle 158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0" name="Ellipse 159"/>
          <p:cNvSpPr/>
          <p:nvPr/>
        </p:nvSpPr>
        <p:spPr>
          <a:xfrm>
            <a:off x="2479969" y="931426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/>
          <p:cNvSpPr/>
          <p:nvPr/>
        </p:nvSpPr>
        <p:spPr>
          <a:xfrm>
            <a:off x="4423240" y="931620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/>
          <p:cNvSpPr/>
          <p:nvPr/>
        </p:nvSpPr>
        <p:spPr>
          <a:xfrm>
            <a:off x="6363247" y="931426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ZoneTexte 162"/>
          <p:cNvSpPr txBox="1"/>
          <p:nvPr/>
        </p:nvSpPr>
        <p:spPr>
          <a:xfrm>
            <a:off x="780907" y="925881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lancer et rattraper des objets.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4" name="ZoneTexte 163"/>
          <p:cNvSpPr txBox="1"/>
          <p:nvPr/>
        </p:nvSpPr>
        <p:spPr>
          <a:xfrm>
            <a:off x="2724178" y="9315291"/>
            <a:ext cx="1699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viser.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5" name="ZoneTexte 164"/>
          <p:cNvSpPr txBox="1"/>
          <p:nvPr/>
        </p:nvSpPr>
        <p:spPr>
          <a:xfrm>
            <a:off x="4683652" y="927348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lancer dans différentes directions.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 rot="16200000">
            <a:off x="-656685" y="7912827"/>
            <a:ext cx="20562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AGIR, S’EXPRIMER, COMPRENDRE A TRAVERS L’ACTIVITE PHYSIQUE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48254" y="9170253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AP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1c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 rot="16200000">
            <a:off x="-648002" y="4586920"/>
            <a:ext cx="20562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AGIR, S’EXPRIMER, COMPRENDRE A TRAVERS L’ACTIVITE PHYSIQUE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6937" y="5844346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AP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1b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74" name="ZoneTexte 73"/>
          <p:cNvSpPr txBox="1"/>
          <p:nvPr/>
        </p:nvSpPr>
        <p:spPr>
          <a:xfrm rot="16200000">
            <a:off x="-656685" y="1354959"/>
            <a:ext cx="20562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AGIR, S’EXPRIMER, COMPRENDRE A TRAVERS L’ACTIVITE PHYSIQUE</a:t>
            </a:r>
            <a:endParaRPr lang="fr-FR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48254" y="2612385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AP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1a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9" y="6594878"/>
            <a:ext cx="823133" cy="641341"/>
          </a:xfrm>
          <a:prstGeom prst="rect">
            <a:avLst/>
          </a:prstGeom>
        </p:spPr>
      </p:pic>
      <p:pic>
        <p:nvPicPr>
          <p:cNvPr id="85" name="Image 8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" y="3284694"/>
            <a:ext cx="823133" cy="641341"/>
          </a:xfrm>
          <a:prstGeom prst="rect">
            <a:avLst/>
          </a:prstGeom>
        </p:spPr>
      </p:pic>
      <p:pic>
        <p:nvPicPr>
          <p:cNvPr id="86" name="Image 8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8" y="40128"/>
            <a:ext cx="823133" cy="641341"/>
          </a:xfrm>
          <a:prstGeom prst="rect">
            <a:avLst/>
          </a:prstGeom>
        </p:spPr>
      </p:pic>
      <p:sp>
        <p:nvSpPr>
          <p:cNvPr id="87" name="Rectangle 86"/>
          <p:cNvSpPr/>
          <p:nvPr/>
        </p:nvSpPr>
        <p:spPr>
          <a:xfrm>
            <a:off x="776890" y="7350308"/>
            <a:ext cx="1944216" cy="187220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Rectangle 88"/>
          <p:cNvSpPr/>
          <p:nvPr/>
        </p:nvSpPr>
        <p:spPr>
          <a:xfrm>
            <a:off x="2721106" y="7350308"/>
            <a:ext cx="1947126" cy="187220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Rectangle 89"/>
          <p:cNvSpPr/>
          <p:nvPr/>
        </p:nvSpPr>
        <p:spPr>
          <a:xfrm>
            <a:off x="4668232" y="7350308"/>
            <a:ext cx="1945322" cy="187220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0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20" y="8463390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837" y="8121352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53" y="7905328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20" y="5056610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837" y="4714572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53" y="4498548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20" y="1752394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837" y="1410356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53" y="1194332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331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6768752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6807419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6797893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44624" y="3456384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349505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3485525"/>
            <a:ext cx="3393902" cy="467589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6845457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Participer à des rondes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80907" y="3548076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Danser avec les autres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779800" y="6931544"/>
            <a:ext cx="5832648" cy="2800722"/>
            <a:chOff x="764704" y="272480"/>
            <a:chExt cx="5832648" cy="2800722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Ellipse 103"/>
          <p:cNvSpPr/>
          <p:nvPr/>
        </p:nvSpPr>
        <p:spPr>
          <a:xfrm>
            <a:off x="2479969" y="93302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23240" y="93321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63247" y="93302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780907" y="9201764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faire une ronde en donnant la main aux copains.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2724178" y="927348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faire une ronde </a:t>
            </a:r>
            <a:r>
              <a:rPr lang="fr-FR" sz="1000" b="1" dirty="0" smtClean="0"/>
              <a:t>sans donner </a:t>
            </a:r>
            <a:r>
              <a:rPr lang="fr-FR" sz="1000" b="1" dirty="0"/>
              <a:t>la main aux copains.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83652" y="922005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faire des gestes et chanter en faisant une ronde.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grpSp>
        <p:nvGrpSpPr>
          <p:cNvPr id="77" name="Groupe 76"/>
          <p:cNvGrpSpPr/>
          <p:nvPr/>
        </p:nvGrpSpPr>
        <p:grpSpPr>
          <a:xfrm>
            <a:off x="780907" y="3627328"/>
            <a:ext cx="5832648" cy="2800722"/>
            <a:chOff x="764704" y="272480"/>
            <a:chExt cx="5832648" cy="2800722"/>
          </a:xfrm>
        </p:grpSpPr>
        <p:sp>
          <p:nvSpPr>
            <p:cNvPr id="78" name="Rectangle 7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Rectangle 111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Rectangle 112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 113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Rectangle 114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6" name="Ellipse 115"/>
          <p:cNvSpPr/>
          <p:nvPr/>
        </p:nvSpPr>
        <p:spPr>
          <a:xfrm>
            <a:off x="2484196" y="601478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4427467" y="6016721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/>
          <p:cNvSpPr/>
          <p:nvPr/>
        </p:nvSpPr>
        <p:spPr>
          <a:xfrm>
            <a:off x="6367474" y="601478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ZoneTexte 118"/>
          <p:cNvSpPr txBox="1"/>
          <p:nvPr/>
        </p:nvSpPr>
        <p:spPr>
          <a:xfrm>
            <a:off x="785134" y="5907688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refaire un mouvement qu’on me montre.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2743645" y="5902551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suis capable d’inventer et d’enchainer des mouvements.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4683652" y="5920771"/>
            <a:ext cx="1699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mets en commun mes mouvements avec ceux de mes copains pour créer une danse.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 rot="16200000">
            <a:off x="-648002" y="7913099"/>
            <a:ext cx="20562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AGIR, S’EXPRIMER, COMPRENDRE A TRAVERS L’ACTIVITE PHYSIQUE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6937" y="9170525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AP5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74" name="ZoneTexte 73"/>
          <p:cNvSpPr txBox="1"/>
          <p:nvPr/>
        </p:nvSpPr>
        <p:spPr>
          <a:xfrm rot="16200000">
            <a:off x="-656685" y="4681138"/>
            <a:ext cx="20562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AGIR, S’EXPRIMER, COMPRENDRE A TRAVERS L’ACTIVITE PHYSIQUE</a:t>
            </a:r>
            <a:endParaRPr lang="fr-FR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48254" y="5938564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AP4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85" name="Image 8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" y="6610873"/>
            <a:ext cx="823133" cy="641341"/>
          </a:xfrm>
          <a:prstGeom prst="rect">
            <a:avLst/>
          </a:prstGeom>
        </p:spPr>
      </p:pic>
      <p:pic>
        <p:nvPicPr>
          <p:cNvPr id="86" name="Image 8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8" y="3366307"/>
            <a:ext cx="823133" cy="641341"/>
          </a:xfrm>
          <a:prstGeom prst="rect">
            <a:avLst/>
          </a:prstGeom>
        </p:spPr>
      </p:pic>
      <p:grpSp>
        <p:nvGrpSpPr>
          <p:cNvPr id="156" name="Groupe 155"/>
          <p:cNvGrpSpPr/>
          <p:nvPr/>
        </p:nvGrpSpPr>
        <p:grpSpPr>
          <a:xfrm>
            <a:off x="44624" y="144016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166" name="Rectangle à coins arrondis 165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" name="Rectangle 166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8" name="Rectangle 167"/>
          <p:cNvSpPr/>
          <p:nvPr/>
        </p:nvSpPr>
        <p:spPr>
          <a:xfrm>
            <a:off x="692696" y="18268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Rectangle 10"/>
          <p:cNvSpPr/>
          <p:nvPr/>
        </p:nvSpPr>
        <p:spPr>
          <a:xfrm>
            <a:off x="683170" y="173157"/>
            <a:ext cx="3393902" cy="467589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ZoneTexte 169"/>
          <p:cNvSpPr txBox="1"/>
          <p:nvPr/>
        </p:nvSpPr>
        <p:spPr>
          <a:xfrm>
            <a:off x="780907" y="235708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Se déplacer avec aisance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171" name="Groupe 170"/>
          <p:cNvGrpSpPr/>
          <p:nvPr/>
        </p:nvGrpSpPr>
        <p:grpSpPr>
          <a:xfrm>
            <a:off x="780907" y="314960"/>
            <a:ext cx="5832648" cy="2800722"/>
            <a:chOff x="764704" y="272480"/>
            <a:chExt cx="5832648" cy="2800722"/>
          </a:xfrm>
        </p:grpSpPr>
        <p:sp>
          <p:nvSpPr>
            <p:cNvPr id="172" name="Rectangle 171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Rectangle 172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Rectangle 173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Rectangle 174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Rectangle 175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" name="Rectangle 176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8" name="Ellipse 177"/>
          <p:cNvSpPr/>
          <p:nvPr/>
        </p:nvSpPr>
        <p:spPr>
          <a:xfrm>
            <a:off x="2484196" y="270241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Ellipse 178"/>
          <p:cNvSpPr/>
          <p:nvPr/>
        </p:nvSpPr>
        <p:spPr>
          <a:xfrm>
            <a:off x="4427467" y="270435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Ellipse 179"/>
          <p:cNvSpPr/>
          <p:nvPr/>
        </p:nvSpPr>
        <p:spPr>
          <a:xfrm>
            <a:off x="6367474" y="270241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ZoneTexte 180"/>
          <p:cNvSpPr txBox="1"/>
          <p:nvPr/>
        </p:nvSpPr>
        <p:spPr>
          <a:xfrm>
            <a:off x="785134" y="2662555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me sens à l’aise pour me déplacer dans la nature.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82" name="ZoneTexte 181"/>
          <p:cNvSpPr txBox="1"/>
          <p:nvPr/>
        </p:nvSpPr>
        <p:spPr>
          <a:xfrm>
            <a:off x="2743645" y="2654569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faire attention en fonction de là où je marche.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83" name="ZoneTexte 182"/>
          <p:cNvSpPr txBox="1"/>
          <p:nvPr/>
        </p:nvSpPr>
        <p:spPr>
          <a:xfrm>
            <a:off x="4683652" y="2667268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suis capable d’aller là où la maitresse me demande.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84" name="ZoneTexte 183"/>
          <p:cNvSpPr txBox="1"/>
          <p:nvPr/>
        </p:nvSpPr>
        <p:spPr>
          <a:xfrm rot="16200000">
            <a:off x="-656685" y="1368770"/>
            <a:ext cx="20562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AGIR, S’EXPRIMER, COMPRENDRE A TRAVERS L’ACTIVITE PHYSIQUE</a:t>
            </a:r>
            <a:endParaRPr lang="fr-FR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85" name="ZoneTexte 184"/>
          <p:cNvSpPr txBox="1"/>
          <p:nvPr/>
        </p:nvSpPr>
        <p:spPr>
          <a:xfrm>
            <a:off x="48254" y="2626196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AP3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86" name="Image 18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8" y="53939"/>
            <a:ext cx="823133" cy="641341"/>
          </a:xfrm>
          <a:prstGeom prst="rect">
            <a:avLst/>
          </a:prstGeom>
        </p:spPr>
      </p:pic>
      <p:pic>
        <p:nvPicPr>
          <p:cNvPr id="68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20" y="8463390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837" y="8121352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53" y="7905328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635" y="5118319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52" y="4776281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068" y="4560257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968" y="1805950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185" y="1463912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01" y="1247888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731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e 155"/>
          <p:cNvGrpSpPr/>
          <p:nvPr/>
        </p:nvGrpSpPr>
        <p:grpSpPr>
          <a:xfrm>
            <a:off x="44624" y="144016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166" name="Rectangle à coins arrondis 165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" name="Rectangle 166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8" name="Rectangle 167"/>
          <p:cNvSpPr/>
          <p:nvPr/>
        </p:nvSpPr>
        <p:spPr>
          <a:xfrm>
            <a:off x="692696" y="18268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Rectangle 10"/>
          <p:cNvSpPr/>
          <p:nvPr/>
        </p:nvSpPr>
        <p:spPr>
          <a:xfrm>
            <a:off x="683170" y="173157"/>
            <a:ext cx="3393902" cy="467589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ZoneTexte 169"/>
          <p:cNvSpPr txBox="1"/>
          <p:nvPr/>
        </p:nvSpPr>
        <p:spPr>
          <a:xfrm>
            <a:off x="780907" y="235708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Jeux collectifs et individuels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171" name="Groupe 170"/>
          <p:cNvGrpSpPr/>
          <p:nvPr/>
        </p:nvGrpSpPr>
        <p:grpSpPr>
          <a:xfrm>
            <a:off x="780907" y="314960"/>
            <a:ext cx="5832648" cy="2800722"/>
            <a:chOff x="764704" y="272480"/>
            <a:chExt cx="5832648" cy="2800722"/>
          </a:xfrm>
        </p:grpSpPr>
        <p:sp>
          <p:nvSpPr>
            <p:cNvPr id="172" name="Rectangle 171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Rectangle 172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Rectangle 173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Rectangle 174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Rectangle 175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" name="Rectangle 176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8" name="Ellipse 177"/>
          <p:cNvSpPr/>
          <p:nvPr/>
        </p:nvSpPr>
        <p:spPr>
          <a:xfrm>
            <a:off x="2484196" y="270241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Ellipse 178"/>
          <p:cNvSpPr/>
          <p:nvPr/>
        </p:nvSpPr>
        <p:spPr>
          <a:xfrm>
            <a:off x="4427467" y="270435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Ellipse 179"/>
          <p:cNvSpPr/>
          <p:nvPr/>
        </p:nvSpPr>
        <p:spPr>
          <a:xfrm>
            <a:off x="6367474" y="270241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ZoneTexte 180"/>
          <p:cNvSpPr txBox="1"/>
          <p:nvPr/>
        </p:nvSpPr>
        <p:spPr>
          <a:xfrm>
            <a:off x="785134" y="2662555"/>
            <a:ext cx="1699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/>
              <a:t>Je sais respecter les règles d’un jeu.</a:t>
            </a:r>
            <a:endParaRPr lang="fr-FR" sz="105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82" name="ZoneTexte 181"/>
          <p:cNvSpPr txBox="1"/>
          <p:nvPr/>
        </p:nvSpPr>
        <p:spPr>
          <a:xfrm>
            <a:off x="2743645" y="2720752"/>
            <a:ext cx="16990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/>
              <a:t>J’ose être actif dans le jeu.</a:t>
            </a:r>
            <a:endParaRPr lang="fr-FR" sz="105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83" name="ZoneTexte 182"/>
          <p:cNvSpPr txBox="1"/>
          <p:nvPr/>
        </p:nvSpPr>
        <p:spPr>
          <a:xfrm>
            <a:off x="4683652" y="2667268"/>
            <a:ext cx="1699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/>
              <a:t>Je comprends mon rôle dans l’équipe.</a:t>
            </a:r>
            <a:endParaRPr lang="fr-FR" sz="105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84" name="ZoneTexte 183"/>
          <p:cNvSpPr txBox="1"/>
          <p:nvPr/>
        </p:nvSpPr>
        <p:spPr>
          <a:xfrm rot="16200000">
            <a:off x="-656685" y="1368770"/>
            <a:ext cx="20562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AGIR, S’EXPRIMER, COMPRENDRE A TRAVERS L’ACTIVITE PHYSIQUE</a:t>
            </a:r>
            <a:endParaRPr lang="fr-FR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85" name="ZoneTexte 184"/>
          <p:cNvSpPr txBox="1"/>
          <p:nvPr/>
        </p:nvSpPr>
        <p:spPr>
          <a:xfrm>
            <a:off x="48254" y="2626196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AP6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86" name="Image 18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8" y="53939"/>
            <a:ext cx="823133" cy="641341"/>
          </a:xfrm>
          <a:prstGeom prst="rect">
            <a:avLst/>
          </a:prstGeom>
        </p:spPr>
      </p:pic>
      <p:pic>
        <p:nvPicPr>
          <p:cNvPr id="24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580" y="1833180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797" y="1491142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13" y="1275118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117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4624" y="128464"/>
            <a:ext cx="809329" cy="9721080"/>
          </a:xfrm>
          <a:prstGeom prst="roundRect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449288" y="128464"/>
            <a:ext cx="6355704" cy="9721080"/>
          </a:xfrm>
          <a:prstGeom prst="rect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92696" y="180009"/>
            <a:ext cx="5976664" cy="9610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4290988" y="4982059"/>
            <a:ext cx="933485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AGIR, S’EXPRIMER, COMPRENDRE A TRAVERS L’ACTIVITE PHYSIQUE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03269" y="166863"/>
            <a:ext cx="2795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latin typeface="Amandine" pitchFamily="2" charset="0"/>
              </a:rPr>
              <a:t>Bilan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3952" y="818927"/>
            <a:ext cx="581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mandine" pitchFamily="2" charset="0"/>
              </a:rPr>
              <a:t>Commentaires de la maitresse :</a:t>
            </a:r>
            <a:endParaRPr lang="fr-FR" sz="2400" dirty="0">
              <a:latin typeface="Amandine" pitchFamily="2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8" y="40128"/>
            <a:ext cx="823133" cy="64134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853953" y="1568624"/>
            <a:ext cx="58154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____________________________________</a:t>
            </a:r>
            <a:endParaRPr lang="fr-FR" sz="2400" dirty="0"/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 smtClean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789818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3442573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3481240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3471714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159346"/>
            <a:ext cx="3393902" cy="467589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3519278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Faire du graphisme décoratif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80907" y="221897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Dessiner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779800" y="3605365"/>
            <a:ext cx="5832648" cy="2800722"/>
            <a:chOff x="764704" y="272480"/>
            <a:chExt cx="5832648" cy="2800722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Ellipse 103"/>
          <p:cNvSpPr/>
          <p:nvPr/>
        </p:nvSpPr>
        <p:spPr>
          <a:xfrm>
            <a:off x="2479969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23240" y="600602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63247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780907" y="594282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J’utilise des graphismes simples.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2724178" y="5961112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réutilise des graphismes connus dans ma production.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83652" y="5961112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inventer des nouveaux graphismes.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77" name="Groupe 76"/>
          <p:cNvGrpSpPr/>
          <p:nvPr/>
        </p:nvGrpSpPr>
        <p:grpSpPr>
          <a:xfrm>
            <a:off x="780907" y="301149"/>
            <a:ext cx="5832648" cy="2800722"/>
            <a:chOff x="764704" y="272480"/>
            <a:chExt cx="5832648" cy="2800722"/>
          </a:xfrm>
        </p:grpSpPr>
        <p:sp>
          <p:nvSpPr>
            <p:cNvPr id="78" name="Rectangle 7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Rectangle 111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Rectangle 112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 113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Rectangle 114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6" name="Ellipse 115"/>
          <p:cNvSpPr/>
          <p:nvPr/>
        </p:nvSpPr>
        <p:spPr>
          <a:xfrm>
            <a:off x="2484196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4427467" y="269054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/>
          <p:cNvSpPr/>
          <p:nvPr/>
        </p:nvSpPr>
        <p:spPr>
          <a:xfrm>
            <a:off x="6367474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ZoneTexte 118"/>
          <p:cNvSpPr txBox="1"/>
          <p:nvPr/>
        </p:nvSpPr>
        <p:spPr>
          <a:xfrm>
            <a:off x="785134" y="2648744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dire ce que j’ai dessiné.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2743645" y="2577258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dessiner en respectant le réel ou un modèle.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4683652" y="265345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dessiner en inventant.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147" name="Groupe 146"/>
          <p:cNvGrpSpPr/>
          <p:nvPr/>
        </p:nvGrpSpPr>
        <p:grpSpPr>
          <a:xfrm>
            <a:off x="44624" y="6752757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148" name="Rectangle à coins arrondis 14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Rectangle 14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0" name="Rectangle 149"/>
          <p:cNvSpPr/>
          <p:nvPr/>
        </p:nvSpPr>
        <p:spPr>
          <a:xfrm>
            <a:off x="692696" y="679142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Rectangle 10"/>
          <p:cNvSpPr/>
          <p:nvPr/>
        </p:nvSpPr>
        <p:spPr>
          <a:xfrm>
            <a:off x="683169" y="6781898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ZoneTexte 151"/>
          <p:cNvSpPr txBox="1"/>
          <p:nvPr/>
        </p:nvSpPr>
        <p:spPr>
          <a:xfrm>
            <a:off x="993926" y="6854862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Choisie mes outils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153" name="Groupe 152"/>
          <p:cNvGrpSpPr/>
          <p:nvPr/>
        </p:nvGrpSpPr>
        <p:grpSpPr>
          <a:xfrm>
            <a:off x="779800" y="9219805"/>
            <a:ext cx="5832648" cy="496466"/>
            <a:chOff x="764704" y="2576736"/>
            <a:chExt cx="5832648" cy="496466"/>
          </a:xfrm>
        </p:grpSpPr>
        <p:sp>
          <p:nvSpPr>
            <p:cNvPr id="157" name="Rectangle 156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Rectangle 158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0" name="Ellipse 159"/>
          <p:cNvSpPr/>
          <p:nvPr/>
        </p:nvSpPr>
        <p:spPr>
          <a:xfrm>
            <a:off x="2479969" y="931426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/>
          <p:cNvSpPr/>
          <p:nvPr/>
        </p:nvSpPr>
        <p:spPr>
          <a:xfrm>
            <a:off x="4423240" y="931620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/>
          <p:cNvSpPr/>
          <p:nvPr/>
        </p:nvSpPr>
        <p:spPr>
          <a:xfrm>
            <a:off x="6363247" y="931426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ZoneTexte 162"/>
          <p:cNvSpPr txBox="1"/>
          <p:nvPr/>
        </p:nvSpPr>
        <p:spPr>
          <a:xfrm>
            <a:off x="780907" y="925881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utiliser différents outils.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4" name="ZoneTexte 163"/>
          <p:cNvSpPr txBox="1"/>
          <p:nvPr/>
        </p:nvSpPr>
        <p:spPr>
          <a:xfrm>
            <a:off x="2724178" y="920147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suis capable de choisir plusieurs outils pour un projet.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5" name="ZoneTexte 164"/>
          <p:cNvSpPr txBox="1"/>
          <p:nvPr/>
        </p:nvSpPr>
        <p:spPr>
          <a:xfrm>
            <a:off x="4683652" y="9197280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suis capable de choisir et d’utiliser plusieurs outils pour résoudre un problème.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 rot="16200000">
            <a:off x="-744712" y="7967745"/>
            <a:ext cx="2232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Les productions plastiques et visuelles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48254" y="9170253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AA3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 rot="16200000">
            <a:off x="-740867" y="4650539"/>
            <a:ext cx="2241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Les productions plastiques et visuelles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6937" y="5844346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AA2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74" name="ZoneTexte 73"/>
          <p:cNvSpPr txBox="1"/>
          <p:nvPr/>
        </p:nvSpPr>
        <p:spPr>
          <a:xfrm rot="16200000">
            <a:off x="-776823" y="1399177"/>
            <a:ext cx="2296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Les productions plastiques et visuelles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48254" y="2612385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AA1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779800" y="7929589"/>
            <a:ext cx="1944216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Rectangle 72"/>
          <p:cNvSpPr/>
          <p:nvPr/>
        </p:nvSpPr>
        <p:spPr>
          <a:xfrm>
            <a:off x="2724016" y="7343999"/>
            <a:ext cx="1944216" cy="188173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/>
          <p:cNvSpPr/>
          <p:nvPr/>
        </p:nvSpPr>
        <p:spPr>
          <a:xfrm>
            <a:off x="4668232" y="6921477"/>
            <a:ext cx="1944216" cy="23042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24" y="4709362"/>
            <a:ext cx="1769981" cy="11062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16" y="4259549"/>
            <a:ext cx="1542830" cy="141840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56" y="4084934"/>
            <a:ext cx="1542830" cy="1418408"/>
          </a:xfrm>
          <a:prstGeom prst="rect">
            <a:avLst/>
          </a:prstGeom>
        </p:spPr>
      </p:pic>
      <p:sp>
        <p:nvSpPr>
          <p:cNvPr id="39" name="Rectangle à coins arrondis 38"/>
          <p:cNvSpPr/>
          <p:nvPr/>
        </p:nvSpPr>
        <p:spPr>
          <a:xfrm>
            <a:off x="873089" y="1381269"/>
            <a:ext cx="1043744" cy="475387"/>
          </a:xfrm>
          <a:prstGeom prst="wedgeRoundRectCallou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>
            <a:off x="931580" y="1401748"/>
            <a:ext cx="9361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/>
              <a:t>J’ai dessiné mon papa !</a:t>
            </a:r>
            <a:endParaRPr lang="fr-FR" sz="1100" dirty="0"/>
          </a:p>
        </p:txBody>
      </p:sp>
      <p:pic>
        <p:nvPicPr>
          <p:cNvPr id="41" name="Image 40" descr="Capture d’écr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16" y="894025"/>
            <a:ext cx="532650" cy="639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4" name="Encre 43"/>
              <p14:cNvContentPartPr/>
              <p14:nvPr/>
            </p14:nvContentPartPr>
            <p14:xfrm>
              <a:off x="2000905" y="1399680"/>
              <a:ext cx="2504135" cy="1095085"/>
            </p14:xfrm>
          </p:contentPart>
        </mc:Choice>
        <mc:Fallback xmlns="">
          <p:pic>
            <p:nvPicPr>
              <p:cNvPr id="44" name="Encre 4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88665" y="1387080"/>
                <a:ext cx="2528255" cy="1119924"/>
              </a:xfrm>
              <a:prstGeom prst="rect">
                <a:avLst/>
              </a:prstGeom>
            </p:spPr>
          </p:pic>
        </mc:Fallback>
      </mc:AlternateContent>
      <p:pic>
        <p:nvPicPr>
          <p:cNvPr id="45" name="Imag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278" y="512542"/>
            <a:ext cx="1435890" cy="13200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8" name="Encre 47"/>
              <p14:cNvContentPartPr/>
              <p14:nvPr/>
            </p14:nvContentPartPr>
            <p14:xfrm>
              <a:off x="4739040" y="439500"/>
              <a:ext cx="1838880" cy="1331640"/>
            </p14:xfrm>
          </p:contentPart>
        </mc:Choice>
        <mc:Fallback xmlns="">
          <p:pic>
            <p:nvPicPr>
              <p:cNvPr id="48" name="Encre 4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27160" y="426540"/>
                <a:ext cx="1863360" cy="1356480"/>
              </a:xfrm>
              <a:prstGeom prst="rect">
                <a:avLst/>
              </a:prstGeom>
            </p:spPr>
          </p:pic>
        </mc:Fallback>
      </mc:AlternateContent>
      <p:sp>
        <p:nvSpPr>
          <p:cNvPr id="111" name="Rectangle à coins arrondis 110"/>
          <p:cNvSpPr/>
          <p:nvPr/>
        </p:nvSpPr>
        <p:spPr>
          <a:xfrm>
            <a:off x="5513585" y="1856656"/>
            <a:ext cx="1043744" cy="475387"/>
          </a:xfrm>
          <a:prstGeom prst="wedgeRoundRectCallout">
            <a:avLst>
              <a:gd name="adj1" fmla="val -65367"/>
              <a:gd name="adj2" fmla="val 38456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ZoneTexte 121"/>
          <p:cNvSpPr txBox="1"/>
          <p:nvPr/>
        </p:nvSpPr>
        <p:spPr>
          <a:xfrm>
            <a:off x="5572992" y="1878905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 smtClean="0"/>
              <a:t>C’est la maison que j’aurai quand je serai grand !</a:t>
            </a:r>
            <a:endParaRPr lang="fr-FR" sz="800" dirty="0"/>
          </a:p>
        </p:txBody>
      </p:sp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616" y="1441713"/>
            <a:ext cx="682678" cy="9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Image 7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391" y="1957333"/>
            <a:ext cx="741694" cy="639030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253" y="1957333"/>
            <a:ext cx="741694" cy="639030"/>
          </a:xfrm>
          <a:prstGeom prst="rect">
            <a:avLst/>
          </a:prstGeom>
        </p:spPr>
      </p:pic>
      <p:pic>
        <p:nvPicPr>
          <p:cNvPr id="82" name="Image 8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4170" y="1957333"/>
            <a:ext cx="741694" cy="639030"/>
          </a:xfrm>
          <a:prstGeom prst="rect">
            <a:avLst/>
          </a:prstGeom>
        </p:spPr>
      </p:pic>
      <p:pic>
        <p:nvPicPr>
          <p:cNvPr id="84" name="Picture 4" descr="Afficher l'image d'origin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20" y="8431554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Afficher l'image d'origin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837" y="8089516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 descr="Afficher l'image d'origin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53" y="7873492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Image 8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2" y="88111"/>
            <a:ext cx="656691" cy="538823"/>
          </a:xfrm>
          <a:prstGeom prst="rect">
            <a:avLst/>
          </a:prstGeom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27" y="3288232"/>
            <a:ext cx="656691" cy="538823"/>
          </a:xfrm>
          <a:prstGeom prst="rect">
            <a:avLst/>
          </a:prstGeom>
        </p:spPr>
      </p:pic>
      <p:pic>
        <p:nvPicPr>
          <p:cNvPr id="90" name="Image 8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89" y="6652065"/>
            <a:ext cx="656691" cy="53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40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3442573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3481240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3471714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159346"/>
            <a:ext cx="3393902" cy="467589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3519278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>
                <a:latin typeface="Amandine" pitchFamily="2" charset="0"/>
              </a:rPr>
              <a:t>Observer et analyser une </a:t>
            </a:r>
            <a:r>
              <a:rPr lang="fr-FR" sz="1400" dirty="0" smtClean="0">
                <a:latin typeface="Amandine" pitchFamily="2" charset="0"/>
              </a:rPr>
              <a:t>œuvre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80907" y="221897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Réaliser des productions plastiques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779800" y="3605365"/>
            <a:ext cx="5832648" cy="2800722"/>
            <a:chOff x="764704" y="272480"/>
            <a:chExt cx="5832648" cy="2800722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Ellipse 103"/>
          <p:cNvSpPr/>
          <p:nvPr/>
        </p:nvSpPr>
        <p:spPr>
          <a:xfrm>
            <a:off x="2479969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23240" y="600602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63247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780907" y="594282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J’aime bien regarder des images et dire ce que je vois.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2724178" y="587221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utiliser des mots que j’ai appris pour décrire ce que je vois.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83652" y="585738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ressens des émotions en regardant une image et je suis capable d’en parler.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grpSp>
        <p:nvGrpSpPr>
          <p:cNvPr id="77" name="Groupe 76"/>
          <p:cNvGrpSpPr/>
          <p:nvPr/>
        </p:nvGrpSpPr>
        <p:grpSpPr>
          <a:xfrm>
            <a:off x="780907" y="301149"/>
            <a:ext cx="5832648" cy="2800722"/>
            <a:chOff x="764704" y="272480"/>
            <a:chExt cx="5832648" cy="2800722"/>
          </a:xfrm>
        </p:grpSpPr>
        <p:sp>
          <p:nvSpPr>
            <p:cNvPr id="78" name="Rectangle 7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Rectangle 111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Rectangle 112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 113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Rectangle 114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6" name="Ellipse 115"/>
          <p:cNvSpPr/>
          <p:nvPr/>
        </p:nvSpPr>
        <p:spPr>
          <a:xfrm>
            <a:off x="2484196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4427467" y="269054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/>
          <p:cNvSpPr/>
          <p:nvPr/>
        </p:nvSpPr>
        <p:spPr>
          <a:xfrm>
            <a:off x="6367474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ZoneTexte 118"/>
          <p:cNvSpPr txBox="1"/>
          <p:nvPr/>
        </p:nvSpPr>
        <p:spPr>
          <a:xfrm>
            <a:off x="785134" y="257673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utiliser les </a:t>
            </a:r>
            <a:r>
              <a:rPr lang="fr-FR" sz="1000" b="1" dirty="0"/>
              <a:t>matériaux, les couleurs et les objets pour fabriquer une œuvre.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2743645" y="2577258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suis capable de fabriquer une </a:t>
            </a:r>
            <a:r>
              <a:rPr lang="fr-FR" sz="1000" b="1" dirty="0" smtClean="0"/>
              <a:t>œuvre plane ou en volume </a:t>
            </a:r>
            <a:r>
              <a:rPr lang="fr-FR" sz="1000" b="1" dirty="0"/>
              <a:t>avec mes copains.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4683652" y="257673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trouve et j’utilise des idées données par les artistes</a:t>
            </a:r>
            <a:r>
              <a:rPr lang="fr-FR" sz="1000" b="1" dirty="0"/>
              <a:t> </a:t>
            </a:r>
            <a:r>
              <a:rPr lang="fr-FR" sz="1000" b="1" dirty="0" smtClean="0"/>
              <a:t>pour mon œuvre.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grpSp>
        <p:nvGrpSpPr>
          <p:cNvPr id="147" name="Groupe 146"/>
          <p:cNvGrpSpPr/>
          <p:nvPr/>
        </p:nvGrpSpPr>
        <p:grpSpPr>
          <a:xfrm>
            <a:off x="44624" y="6752757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148" name="Rectangle à coins arrondis 14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Rectangle 14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0" name="Rectangle 149"/>
          <p:cNvSpPr/>
          <p:nvPr/>
        </p:nvSpPr>
        <p:spPr>
          <a:xfrm>
            <a:off x="692696" y="679142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Rectangle 10"/>
          <p:cNvSpPr/>
          <p:nvPr/>
        </p:nvSpPr>
        <p:spPr>
          <a:xfrm>
            <a:off x="683169" y="6781898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ZoneTexte 151"/>
          <p:cNvSpPr txBox="1"/>
          <p:nvPr/>
        </p:nvSpPr>
        <p:spPr>
          <a:xfrm>
            <a:off x="779800" y="6870251"/>
            <a:ext cx="300924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Chanter</a:t>
            </a:r>
            <a:endParaRPr lang="fr-FR" sz="1200" dirty="0">
              <a:latin typeface="Amandine" pitchFamily="2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 rot="16200000">
            <a:off x="-744712" y="7801718"/>
            <a:ext cx="223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LES UNIVERS SONORES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48254" y="9170253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6a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 rot="16200000">
            <a:off x="-740867" y="4660233"/>
            <a:ext cx="2241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Les productions plastiques et visuelles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6937" y="5844346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AA5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74" name="ZoneTexte 73"/>
          <p:cNvSpPr txBox="1"/>
          <p:nvPr/>
        </p:nvSpPr>
        <p:spPr>
          <a:xfrm rot="16200000">
            <a:off x="-768257" y="1407743"/>
            <a:ext cx="2279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Les productions plastiques et visuelles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48254" y="2612385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AA4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827615" y="7538719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/>
          <p:cNvSpPr/>
          <p:nvPr/>
        </p:nvSpPr>
        <p:spPr>
          <a:xfrm>
            <a:off x="2265529" y="7538719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/>
          <p:cNvSpPr/>
          <p:nvPr/>
        </p:nvSpPr>
        <p:spPr>
          <a:xfrm>
            <a:off x="3703443" y="7538719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/>
          <p:cNvSpPr/>
          <p:nvPr/>
        </p:nvSpPr>
        <p:spPr>
          <a:xfrm>
            <a:off x="5141357" y="753871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Rectangle 88"/>
          <p:cNvSpPr/>
          <p:nvPr/>
        </p:nvSpPr>
        <p:spPr>
          <a:xfrm>
            <a:off x="828947" y="918002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Rectangle 89"/>
          <p:cNvSpPr/>
          <p:nvPr/>
        </p:nvSpPr>
        <p:spPr>
          <a:xfrm>
            <a:off x="2267581" y="918002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 90"/>
          <p:cNvSpPr/>
          <p:nvPr/>
        </p:nvSpPr>
        <p:spPr>
          <a:xfrm>
            <a:off x="3705495" y="918002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Rectangle 91"/>
          <p:cNvSpPr/>
          <p:nvPr/>
        </p:nvSpPr>
        <p:spPr>
          <a:xfrm>
            <a:off x="5142689" y="918195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/>
          <p:cNvSpPr/>
          <p:nvPr/>
        </p:nvSpPr>
        <p:spPr>
          <a:xfrm>
            <a:off x="3455669" y="9324791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/>
          <p:cNvSpPr/>
          <p:nvPr/>
        </p:nvSpPr>
        <p:spPr>
          <a:xfrm>
            <a:off x="4893583" y="9324791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/>
          <p:cNvSpPr/>
          <p:nvPr/>
        </p:nvSpPr>
        <p:spPr>
          <a:xfrm>
            <a:off x="2020001" y="932285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/>
        </p:nvSpPr>
        <p:spPr>
          <a:xfrm>
            <a:off x="6339432" y="932285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ZoneTexte 83"/>
          <p:cNvSpPr txBox="1"/>
          <p:nvPr/>
        </p:nvSpPr>
        <p:spPr>
          <a:xfrm>
            <a:off x="842711" y="9147663"/>
            <a:ext cx="12406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jouer avec ma voix en parlant ou en chantant.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85" name="ZoneTexte 84"/>
          <p:cNvSpPr txBox="1"/>
          <p:nvPr/>
        </p:nvSpPr>
        <p:spPr>
          <a:xfrm>
            <a:off x="2297796" y="9149150"/>
            <a:ext cx="1157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propose des interprétations pour les comptines ou les chansons.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86" name="ZoneTexte 85"/>
          <p:cNvSpPr txBox="1"/>
          <p:nvPr/>
        </p:nvSpPr>
        <p:spPr>
          <a:xfrm>
            <a:off x="3696125" y="9133465"/>
            <a:ext cx="1260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participe à des jeux vocaux et je sais jouer avec grave/aigu, fort/faible, court/long...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87" name="ZoneTexte 86"/>
          <p:cNvSpPr txBox="1"/>
          <p:nvPr/>
        </p:nvSpPr>
        <p:spPr>
          <a:xfrm>
            <a:off x="5239759" y="9226872"/>
            <a:ext cx="115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participe à un paysage sonore, à la création d’un bruitage.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70" name="Image 69" descr="Capture d’écra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83974" y="1230104"/>
            <a:ext cx="964334" cy="14544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3" name="Image 72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348" y="835360"/>
            <a:ext cx="1441199" cy="16704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6" name="Image 75" descr="Capture d’écra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229" y="438104"/>
            <a:ext cx="1551658" cy="20741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3" name="Image 92" descr="Capture d’écr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670" y="3686629"/>
            <a:ext cx="1192496" cy="815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4" name="Image 93" descr="Capture d’écr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032" y="4094351"/>
            <a:ext cx="840694" cy="5748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5" name="Image 94" descr="Capture d’écra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32" y="4669228"/>
            <a:ext cx="659635" cy="4510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6" name="Image 9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209" y="5260107"/>
            <a:ext cx="741694" cy="639030"/>
          </a:xfrm>
          <a:prstGeom prst="rect">
            <a:avLst/>
          </a:prstGeom>
        </p:spPr>
      </p:pic>
      <p:sp>
        <p:nvSpPr>
          <p:cNvPr id="110" name="Rectangle à coins arrondis 109"/>
          <p:cNvSpPr/>
          <p:nvPr/>
        </p:nvSpPr>
        <p:spPr>
          <a:xfrm>
            <a:off x="810420" y="4675868"/>
            <a:ext cx="941488" cy="444427"/>
          </a:xfrm>
          <a:prstGeom prst="wedgeRoundRectCallout">
            <a:avLst>
              <a:gd name="adj1" fmla="val -17474"/>
              <a:gd name="adj2" fmla="val 78035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La dame et le monsieur ils font la sieste !</a:t>
            </a:r>
            <a:endParaRPr lang="fr-FR" sz="900" dirty="0">
              <a:solidFill>
                <a:schemeClr val="tx1"/>
              </a:solidFill>
            </a:endParaRPr>
          </a:p>
        </p:txBody>
      </p:sp>
      <p:pic>
        <p:nvPicPr>
          <p:cNvPr id="111" name="Image 1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1748" y="5249512"/>
            <a:ext cx="741694" cy="639030"/>
          </a:xfrm>
          <a:prstGeom prst="rect">
            <a:avLst/>
          </a:prstGeom>
        </p:spPr>
      </p:pic>
      <p:sp>
        <p:nvSpPr>
          <p:cNvPr id="122" name="Rectangle à coins arrondis 121"/>
          <p:cNvSpPr/>
          <p:nvPr/>
        </p:nvSpPr>
        <p:spPr>
          <a:xfrm>
            <a:off x="3589764" y="4887486"/>
            <a:ext cx="941488" cy="692136"/>
          </a:xfrm>
          <a:prstGeom prst="wedgeRoundRectCallout">
            <a:avLst>
              <a:gd name="adj1" fmla="val -68733"/>
              <a:gd name="adj2" fmla="val -4536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Ils sont au premier plan !</a:t>
            </a:r>
            <a:endParaRPr lang="fr-FR" sz="1050" dirty="0">
              <a:solidFill>
                <a:schemeClr val="tx1"/>
              </a:solidFill>
            </a:endParaRPr>
          </a:p>
        </p:txBody>
      </p:sp>
      <p:sp>
        <p:nvSpPr>
          <p:cNvPr id="123" name="Rectangle à coins arrondis 122"/>
          <p:cNvSpPr/>
          <p:nvPr/>
        </p:nvSpPr>
        <p:spPr>
          <a:xfrm>
            <a:off x="4781581" y="4794136"/>
            <a:ext cx="1023833" cy="692136"/>
          </a:xfrm>
          <a:prstGeom prst="wedgeRoundRectCallout">
            <a:avLst>
              <a:gd name="adj1" fmla="val 59415"/>
              <a:gd name="adj2" fmla="val 30327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Ils me donnent envie de faire la sieste !</a:t>
            </a:r>
            <a:endParaRPr lang="fr-FR" sz="1050" dirty="0">
              <a:solidFill>
                <a:schemeClr val="tx1"/>
              </a:solidFill>
            </a:endParaRPr>
          </a:p>
        </p:txBody>
      </p:sp>
      <p:pic>
        <p:nvPicPr>
          <p:cNvPr id="124" name="Image 1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5375" y="5155762"/>
            <a:ext cx="950096" cy="720080"/>
          </a:xfrm>
          <a:prstGeom prst="rect">
            <a:avLst/>
          </a:prstGeom>
        </p:spPr>
      </p:pic>
      <p:pic>
        <p:nvPicPr>
          <p:cNvPr id="125" name="Image 1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190" y="7681881"/>
            <a:ext cx="876701" cy="135573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6467" y="8144803"/>
            <a:ext cx="851202" cy="1126055"/>
          </a:xfrm>
          <a:prstGeom prst="rect">
            <a:avLst/>
          </a:prstGeom>
        </p:spPr>
      </p:pic>
      <p:sp>
        <p:nvSpPr>
          <p:cNvPr id="126" name="Rectangle à coins arrondis 125"/>
          <p:cNvSpPr/>
          <p:nvPr/>
        </p:nvSpPr>
        <p:spPr>
          <a:xfrm>
            <a:off x="2380120" y="7592122"/>
            <a:ext cx="1213056" cy="532761"/>
          </a:xfrm>
          <a:prstGeom prst="wedgeRoundRectCallout">
            <a:avLst>
              <a:gd name="adj1" fmla="val 22351"/>
              <a:gd name="adj2" fmla="val 59827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On peut lever les bras quand le loup arrive !</a:t>
            </a:r>
            <a:endParaRPr lang="fr-FR" sz="1050" dirty="0">
              <a:solidFill>
                <a:schemeClr val="tx1"/>
              </a:solidFill>
            </a:endParaRPr>
          </a:p>
        </p:txBody>
      </p:sp>
      <p:sp>
        <p:nvSpPr>
          <p:cNvPr id="127" name="Rectangle à coins arrondis 126"/>
          <p:cNvSpPr/>
          <p:nvPr/>
        </p:nvSpPr>
        <p:spPr>
          <a:xfrm>
            <a:off x="3856469" y="7681881"/>
            <a:ext cx="1150579" cy="577599"/>
          </a:xfrm>
          <a:prstGeom prst="wedgeRoundRectCallout">
            <a:avLst>
              <a:gd name="adj1" fmla="val -19772"/>
              <a:gd name="adj2" fmla="val 76975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A</a:t>
            </a:r>
            <a:r>
              <a:rPr lang="fr-FR" sz="1100" dirty="0" smtClean="0">
                <a:solidFill>
                  <a:schemeClr val="tx1"/>
                </a:solidFill>
              </a:rPr>
              <a:t>A</a:t>
            </a:r>
            <a:r>
              <a:rPr lang="fr-FR" sz="1200" dirty="0" smtClean="0">
                <a:solidFill>
                  <a:schemeClr val="tx1"/>
                </a:solidFill>
              </a:rPr>
              <a:t>AA</a:t>
            </a:r>
            <a:r>
              <a:rPr lang="fr-FR" sz="1400" dirty="0" smtClean="0">
                <a:solidFill>
                  <a:schemeClr val="tx1"/>
                </a:solidFill>
              </a:rPr>
              <a:t>AA</a:t>
            </a:r>
            <a:r>
              <a:rPr lang="fr-FR" sz="1600" dirty="0" smtClean="0">
                <a:solidFill>
                  <a:schemeClr val="tx1"/>
                </a:solidFill>
              </a:rPr>
              <a:t>AA</a:t>
            </a:r>
            <a:r>
              <a:rPr lang="fr-FR" dirty="0" smtClean="0">
                <a:solidFill>
                  <a:schemeClr val="tx1"/>
                </a:solidFill>
              </a:rPr>
              <a:t>AA</a:t>
            </a:r>
            <a:r>
              <a:rPr lang="fr-FR" sz="1600" dirty="0" smtClean="0">
                <a:solidFill>
                  <a:schemeClr val="tx1"/>
                </a:solidFill>
              </a:rPr>
              <a:t>AA</a:t>
            </a:r>
            <a:r>
              <a:rPr lang="fr-FR" sz="1400" dirty="0" smtClean="0">
                <a:solidFill>
                  <a:schemeClr val="tx1"/>
                </a:solidFill>
              </a:rPr>
              <a:t>AA</a:t>
            </a:r>
            <a:r>
              <a:rPr lang="fr-FR" sz="1200" dirty="0" smtClean="0">
                <a:solidFill>
                  <a:schemeClr val="tx1"/>
                </a:solidFill>
              </a:rPr>
              <a:t>A</a:t>
            </a:r>
            <a:r>
              <a:rPr lang="fr-FR" sz="1050" dirty="0" smtClean="0">
                <a:solidFill>
                  <a:schemeClr val="tx1"/>
                </a:solidFill>
              </a:rPr>
              <a:t> !</a:t>
            </a:r>
            <a:endParaRPr lang="fr-FR" sz="1050" dirty="0">
              <a:solidFill>
                <a:schemeClr val="tx1"/>
              </a:solidFill>
            </a:endParaRPr>
          </a:p>
        </p:txBody>
      </p:sp>
      <p:pic>
        <p:nvPicPr>
          <p:cNvPr id="12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846" y="8543518"/>
            <a:ext cx="1145202" cy="54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398" y="8543518"/>
            <a:ext cx="1180712" cy="56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" name="Rectangle à coins arrondis 129"/>
          <p:cNvSpPr/>
          <p:nvPr/>
        </p:nvSpPr>
        <p:spPr>
          <a:xfrm>
            <a:off x="5254600" y="7687769"/>
            <a:ext cx="1197695" cy="577599"/>
          </a:xfrm>
          <a:prstGeom prst="wedgeRoundRectCallout">
            <a:avLst>
              <a:gd name="adj1" fmla="val -17829"/>
              <a:gd name="adj2" fmla="val 87969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err="1" smtClean="0">
                <a:solidFill>
                  <a:schemeClr val="tx1"/>
                </a:solidFill>
              </a:rPr>
              <a:t>Vrrrr</a:t>
            </a:r>
            <a:r>
              <a:rPr lang="fr-FR" sz="1050" dirty="0" smtClean="0">
                <a:solidFill>
                  <a:schemeClr val="tx1"/>
                </a:solidFill>
              </a:rPr>
              <a:t> …. Tac-a-tac…</a:t>
            </a:r>
            <a:r>
              <a:rPr lang="fr-FR" sz="1050" dirty="0" err="1" smtClean="0">
                <a:solidFill>
                  <a:schemeClr val="tx1"/>
                </a:solidFill>
              </a:rPr>
              <a:t>pshhh</a:t>
            </a:r>
            <a:r>
              <a:rPr lang="fr-FR" sz="1050" dirty="0" smtClean="0">
                <a:solidFill>
                  <a:schemeClr val="tx1"/>
                </a:solidFill>
              </a:rPr>
              <a:t>… </a:t>
            </a:r>
            <a:r>
              <a:rPr lang="fr-FR" sz="1050" dirty="0" err="1" smtClean="0">
                <a:solidFill>
                  <a:schemeClr val="tx1"/>
                </a:solidFill>
              </a:rPr>
              <a:t>wiiiiiizzz</a:t>
            </a:r>
            <a:endParaRPr lang="fr-FR" sz="1050" dirty="0">
              <a:solidFill>
                <a:schemeClr val="tx1"/>
              </a:solidFill>
            </a:endParaRPr>
          </a:p>
        </p:txBody>
      </p:sp>
      <p:pic>
        <p:nvPicPr>
          <p:cNvPr id="131" name="Image 1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2" y="88111"/>
            <a:ext cx="656691" cy="538823"/>
          </a:xfrm>
          <a:prstGeom prst="rect">
            <a:avLst/>
          </a:prstGeom>
        </p:spPr>
      </p:pic>
      <p:pic>
        <p:nvPicPr>
          <p:cNvPr id="132" name="Image 1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27" y="3288232"/>
            <a:ext cx="656691" cy="538823"/>
          </a:xfrm>
          <a:prstGeom prst="rect">
            <a:avLst/>
          </a:prstGeom>
        </p:spPr>
      </p:pic>
      <p:pic>
        <p:nvPicPr>
          <p:cNvPr id="133" name="Image 1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89" y="6652065"/>
            <a:ext cx="656691" cy="53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62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6768752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6807419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6797893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44624" y="3456384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349505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3485525"/>
            <a:ext cx="3393902" cy="467589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6911645"/>
            <a:ext cx="279511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>
                <a:latin typeface="Amandine" pitchFamily="2" charset="0"/>
              </a:rPr>
              <a:t>Ecouter et analyser un extrait musical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780907" y="3548076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Jouer avec les rythmes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779800" y="6931544"/>
            <a:ext cx="5832648" cy="2800722"/>
            <a:chOff x="764704" y="272480"/>
            <a:chExt cx="5832648" cy="2800722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Ellipse 103"/>
          <p:cNvSpPr/>
          <p:nvPr/>
        </p:nvSpPr>
        <p:spPr>
          <a:xfrm>
            <a:off x="2479969" y="93302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23240" y="93321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63247" y="93302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780907" y="9218199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suis attentif lorsqu’on me demande d’écouter de la musique.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2724178" y="927348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peux parler de cette musique.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83652" y="9287291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peux comparer des musiques.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77" name="Groupe 76"/>
          <p:cNvGrpSpPr/>
          <p:nvPr/>
        </p:nvGrpSpPr>
        <p:grpSpPr>
          <a:xfrm>
            <a:off x="780907" y="3627328"/>
            <a:ext cx="5832648" cy="2800722"/>
            <a:chOff x="764704" y="272480"/>
            <a:chExt cx="5832648" cy="2800722"/>
          </a:xfrm>
        </p:grpSpPr>
        <p:sp>
          <p:nvSpPr>
            <p:cNvPr id="78" name="Rectangle 7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Rectangle 111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Rectangle 112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 113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Rectangle 114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6" name="Ellipse 115"/>
          <p:cNvSpPr/>
          <p:nvPr/>
        </p:nvSpPr>
        <p:spPr>
          <a:xfrm>
            <a:off x="2484196" y="601478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4427467" y="6016721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/>
          <p:cNvSpPr/>
          <p:nvPr/>
        </p:nvSpPr>
        <p:spPr>
          <a:xfrm>
            <a:off x="6367474" y="601478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ZoneTexte 118"/>
          <p:cNvSpPr txBox="1"/>
          <p:nvPr/>
        </p:nvSpPr>
        <p:spPr>
          <a:xfrm>
            <a:off x="785134" y="5919237"/>
            <a:ext cx="1699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suis capable de refaire des rythmes qu’on me montre avec mon corps ou un instrument.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2743645" y="5974923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suis capable de marquer la pulsation.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4683652" y="5979636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suis capable d’inventer des rythmes.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 rot="16200000">
            <a:off x="-740867" y="7797152"/>
            <a:ext cx="2241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 SPECTACLE VIVANT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56937" y="9170525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8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74" name="ZoneTexte 73"/>
          <p:cNvSpPr txBox="1"/>
          <p:nvPr/>
        </p:nvSpPr>
        <p:spPr>
          <a:xfrm rot="16200000">
            <a:off x="-836524" y="4604100"/>
            <a:ext cx="2415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LES UNIVERS SONORES</a:t>
            </a:r>
          </a:p>
        </p:txBody>
      </p:sp>
      <p:sp>
        <p:nvSpPr>
          <p:cNvPr id="75" name="ZoneTexte 74"/>
          <p:cNvSpPr txBox="1"/>
          <p:nvPr/>
        </p:nvSpPr>
        <p:spPr>
          <a:xfrm>
            <a:off x="48254" y="5938564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</a:t>
            </a:r>
          </a:p>
          <a:p>
            <a:pPr algn="ctr"/>
            <a:r>
              <a:rPr lang="fr-FR" dirty="0">
                <a:latin typeface="Kingthings Lupineless" pitchFamily="2" charset="0"/>
              </a:rPr>
              <a:t>7</a:t>
            </a:r>
          </a:p>
        </p:txBody>
      </p:sp>
      <p:grpSp>
        <p:nvGrpSpPr>
          <p:cNvPr id="70" name="Groupe 69"/>
          <p:cNvGrpSpPr/>
          <p:nvPr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73" name="Rectangle à coins arrondis 7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Rectangle 75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9" name="Rectangle 78"/>
          <p:cNvSpPr/>
          <p:nvPr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10"/>
          <p:cNvSpPr/>
          <p:nvPr/>
        </p:nvSpPr>
        <p:spPr>
          <a:xfrm>
            <a:off x="683169" y="157605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ZoneTexte 80"/>
          <p:cNvSpPr txBox="1"/>
          <p:nvPr/>
        </p:nvSpPr>
        <p:spPr>
          <a:xfrm>
            <a:off x="779800" y="245958"/>
            <a:ext cx="300924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Connaitre des chansons</a:t>
            </a:r>
            <a:endParaRPr lang="fr-FR" sz="1200" dirty="0">
              <a:latin typeface="Amandine" pitchFamily="2" charset="0"/>
            </a:endParaRPr>
          </a:p>
        </p:txBody>
      </p:sp>
      <p:sp>
        <p:nvSpPr>
          <p:cNvPr id="82" name="ZoneTexte 81"/>
          <p:cNvSpPr txBox="1"/>
          <p:nvPr/>
        </p:nvSpPr>
        <p:spPr>
          <a:xfrm rot="16200000">
            <a:off x="-744712" y="1177425"/>
            <a:ext cx="223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LES UNIVERS SONORES</a:t>
            </a:r>
          </a:p>
        </p:txBody>
      </p:sp>
      <p:sp>
        <p:nvSpPr>
          <p:cNvPr id="83" name="ZoneTexte 82"/>
          <p:cNvSpPr txBox="1"/>
          <p:nvPr/>
        </p:nvSpPr>
        <p:spPr>
          <a:xfrm>
            <a:off x="48254" y="2545960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6b</a:t>
            </a:r>
            <a:endParaRPr lang="fr-FR" dirty="0">
              <a:latin typeface="Kingthings Lupineless" pitchFamily="2" charset="0"/>
            </a:endParaRPr>
          </a:p>
        </p:txBody>
      </p:sp>
      <p:grpSp>
        <p:nvGrpSpPr>
          <p:cNvPr id="84" name="Groupe 83"/>
          <p:cNvGrpSpPr/>
          <p:nvPr/>
        </p:nvGrpSpPr>
        <p:grpSpPr>
          <a:xfrm>
            <a:off x="780907" y="280070"/>
            <a:ext cx="5832648" cy="2800722"/>
            <a:chOff x="764704" y="272480"/>
            <a:chExt cx="5832648" cy="2800722"/>
          </a:xfrm>
        </p:grpSpPr>
        <p:sp>
          <p:nvSpPr>
            <p:cNvPr id="85" name="Rectangle 84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Rectangle 85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Rectangle 86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Rectangle 88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Rectangle 89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Rectangle 90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2" name="Ellipse 91"/>
          <p:cNvSpPr/>
          <p:nvPr/>
        </p:nvSpPr>
        <p:spPr>
          <a:xfrm>
            <a:off x="2484196" y="267727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/>
          <p:cNvSpPr/>
          <p:nvPr/>
        </p:nvSpPr>
        <p:spPr>
          <a:xfrm>
            <a:off x="4427467" y="267920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/>
          <p:cNvSpPr/>
          <p:nvPr/>
        </p:nvSpPr>
        <p:spPr>
          <a:xfrm>
            <a:off x="6367474" y="267727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ZoneTexte 94"/>
          <p:cNvSpPr txBox="1"/>
          <p:nvPr/>
        </p:nvSpPr>
        <p:spPr>
          <a:xfrm>
            <a:off x="785134" y="263741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connais une dizaine de chansons.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96" name="ZoneTexte 95"/>
          <p:cNvSpPr txBox="1"/>
          <p:nvPr/>
        </p:nvSpPr>
        <p:spPr>
          <a:xfrm>
            <a:off x="2743645" y="2573910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 suis capable de chanter tout seul devant mes copains.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0" name="ZoneTexte 109"/>
          <p:cNvSpPr txBox="1"/>
          <p:nvPr/>
        </p:nvSpPr>
        <p:spPr>
          <a:xfrm>
            <a:off x="4683652" y="2578623"/>
            <a:ext cx="1699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suis capable de jouer plusieurs rôles dans la chorale. (chef d’orchestre, duo...)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65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968" y="1805950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185" y="1463912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01" y="1247888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968" y="5064364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185" y="4722326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01" y="4506302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691" y="8659143"/>
            <a:ext cx="1077351" cy="511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" name="Picture 2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20" y="7961582"/>
            <a:ext cx="936104" cy="74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Image 1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2208" y="8210503"/>
            <a:ext cx="1169588" cy="1007696"/>
          </a:xfrm>
          <a:prstGeom prst="rect">
            <a:avLst/>
          </a:prstGeom>
        </p:spPr>
      </p:pic>
      <p:sp>
        <p:nvSpPr>
          <p:cNvPr id="125" name="Rectangle à coins arrondis 124"/>
          <p:cNvSpPr/>
          <p:nvPr/>
        </p:nvSpPr>
        <p:spPr>
          <a:xfrm>
            <a:off x="3669383" y="8335841"/>
            <a:ext cx="941488" cy="834684"/>
          </a:xfrm>
          <a:prstGeom prst="wedgeRoundRectCallout">
            <a:avLst>
              <a:gd name="adj1" fmla="val -61989"/>
              <a:gd name="adj2" fmla="val -17888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Au début ça va doucement et à la fin ça va vite !</a:t>
            </a:r>
            <a:endParaRPr lang="fr-FR" sz="1050" dirty="0">
              <a:solidFill>
                <a:schemeClr val="tx1"/>
              </a:solidFill>
            </a:endParaRPr>
          </a:p>
        </p:txBody>
      </p:sp>
      <p:pic>
        <p:nvPicPr>
          <p:cNvPr id="126" name="Picture 2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3" y="7354066"/>
            <a:ext cx="1059290" cy="84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Image 1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5762" y="8201498"/>
            <a:ext cx="1169588" cy="1007696"/>
          </a:xfrm>
          <a:prstGeom prst="rect">
            <a:avLst/>
          </a:prstGeom>
        </p:spPr>
      </p:pic>
      <p:sp>
        <p:nvSpPr>
          <p:cNvPr id="128" name="Rectangle à coins arrondis 127"/>
          <p:cNvSpPr/>
          <p:nvPr/>
        </p:nvSpPr>
        <p:spPr>
          <a:xfrm>
            <a:off x="5612937" y="8134912"/>
            <a:ext cx="941488" cy="779922"/>
          </a:xfrm>
          <a:prstGeom prst="wedgeRoundRectCallout">
            <a:avLst>
              <a:gd name="adj1" fmla="val -61989"/>
              <a:gd name="adj2" fmla="val 30801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C’est un peu comme « Pierre et le loup » !</a:t>
            </a:r>
            <a:endParaRPr lang="fr-FR" sz="1050" dirty="0">
              <a:solidFill>
                <a:schemeClr val="tx1"/>
              </a:solidFill>
            </a:endParaRPr>
          </a:p>
        </p:txBody>
      </p:sp>
      <p:pic>
        <p:nvPicPr>
          <p:cNvPr id="130" name="Picture 2" descr="Afficher l'image d'orig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777" y="7050144"/>
            <a:ext cx="1092503" cy="87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Image 1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2" y="88111"/>
            <a:ext cx="656691" cy="538823"/>
          </a:xfrm>
          <a:prstGeom prst="rect">
            <a:avLst/>
          </a:prstGeom>
        </p:spPr>
      </p:pic>
      <p:pic>
        <p:nvPicPr>
          <p:cNvPr id="131" name="Image 1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27" y="3288232"/>
            <a:ext cx="656691" cy="538823"/>
          </a:xfrm>
          <a:prstGeom prst="rect">
            <a:avLst/>
          </a:prstGeom>
        </p:spPr>
      </p:pic>
      <p:pic>
        <p:nvPicPr>
          <p:cNvPr id="132" name="Image 1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89" y="6652065"/>
            <a:ext cx="656691" cy="53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00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188640" y="128464"/>
            <a:ext cx="6480720" cy="95770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  <a:prstDash val="sysDash"/>
          </a:ln>
          <a:effectLst>
            <a:outerShdw blurRad="63500" sx="101000" sy="101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à coins arrondis 1"/>
          <p:cNvSpPr/>
          <p:nvPr/>
        </p:nvSpPr>
        <p:spPr>
          <a:xfrm>
            <a:off x="332656" y="272480"/>
            <a:ext cx="6192688" cy="92890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620688" y="848544"/>
            <a:ext cx="5544616" cy="7986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dirty="0" smtClean="0">
                <a:latin typeface="Amandine" pitchFamily="2" charset="0"/>
              </a:rPr>
              <a:t>Chers parents,</a:t>
            </a:r>
          </a:p>
          <a:p>
            <a:pPr algn="just">
              <a:lnSpc>
                <a:spcPct val="150000"/>
              </a:lnSpc>
            </a:pPr>
            <a:endParaRPr lang="fr-FR" dirty="0" smtClean="0">
              <a:latin typeface="Amandine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fr-FR" dirty="0" smtClean="0">
                <a:latin typeface="Amandine" pitchFamily="2" charset="0"/>
              </a:rPr>
              <a:t>Ce </a:t>
            </a:r>
            <a:r>
              <a:rPr lang="fr-FR" dirty="0">
                <a:latin typeface="Amandine" pitchFamily="2" charset="0"/>
              </a:rPr>
              <a:t>cahier de progrès, réalisé à partir des nouveaux programmes pour la maternelle de 2015, va suivre votre enfant durant </a:t>
            </a:r>
            <a:r>
              <a:rPr lang="fr-FR" dirty="0" smtClean="0">
                <a:latin typeface="Amandine" pitchFamily="2" charset="0"/>
              </a:rPr>
              <a:t>son année scolaire.</a:t>
            </a:r>
            <a:endParaRPr lang="fr-FR" dirty="0">
              <a:latin typeface="Amandine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fr-FR" dirty="0">
                <a:latin typeface="Amandine" pitchFamily="2" charset="0"/>
              </a:rPr>
              <a:t>Chaque fois qu’il franchira une </a:t>
            </a:r>
            <a:r>
              <a:rPr lang="fr-FR" dirty="0" smtClean="0">
                <a:latin typeface="Amandine" pitchFamily="2" charset="0"/>
              </a:rPr>
              <a:t>étape, sera coloriée la pastille de la </a:t>
            </a:r>
            <a:r>
              <a:rPr lang="fr-FR" dirty="0">
                <a:latin typeface="Amandine" pitchFamily="2" charset="0"/>
              </a:rPr>
              <a:t>marche </a:t>
            </a:r>
            <a:r>
              <a:rPr lang="fr-FR" dirty="0" smtClean="0">
                <a:latin typeface="Amandine" pitchFamily="2" charset="0"/>
              </a:rPr>
              <a:t>validée. L’enfant pourra intervenir lui-même sur son carnet et déposer une trace témoignage de sa réussite. </a:t>
            </a:r>
            <a:r>
              <a:rPr lang="fr-FR" dirty="0">
                <a:latin typeface="Amandine" pitchFamily="2" charset="0"/>
              </a:rPr>
              <a:t>Cela lui permettra de voir d’une part qu’il a progressé et d’autre part le chemin </a:t>
            </a:r>
            <a:r>
              <a:rPr lang="fr-FR" dirty="0" smtClean="0">
                <a:latin typeface="Amandine" pitchFamily="2" charset="0"/>
              </a:rPr>
              <a:t>qu’il </a:t>
            </a:r>
            <a:r>
              <a:rPr lang="fr-FR" dirty="0">
                <a:latin typeface="Amandine" pitchFamily="2" charset="0"/>
              </a:rPr>
              <a:t>lui reste à parcourir. </a:t>
            </a:r>
          </a:p>
          <a:p>
            <a:pPr algn="just">
              <a:lnSpc>
                <a:spcPct val="150000"/>
              </a:lnSpc>
            </a:pPr>
            <a:r>
              <a:rPr lang="fr-FR" dirty="0" smtClean="0">
                <a:latin typeface="Amandine" pitchFamily="2" charset="0"/>
              </a:rPr>
              <a:t>Ce </a:t>
            </a:r>
            <a:r>
              <a:rPr lang="fr-FR" dirty="0">
                <a:latin typeface="Amandine" pitchFamily="2" charset="0"/>
              </a:rPr>
              <a:t>cahier vous sera confié à chaque période de vacances scolaires. Regardez-le avec votre enfant afin qu’il vous montre et vous explique ses progrès. Il sera fier et cela participera à sa progression. 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latin typeface="Amandine" pitchFamily="2" charset="0"/>
              </a:rPr>
              <a:t>Prenez-en soin et rapportez-le à l’école au retour des vacances</a:t>
            </a:r>
            <a:r>
              <a:rPr lang="fr-FR" dirty="0" smtClean="0">
                <a:latin typeface="Amandine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fr-FR" dirty="0">
              <a:latin typeface="Amandine" pitchFamily="2" charset="0"/>
            </a:endParaRPr>
          </a:p>
          <a:p>
            <a:pPr algn="r">
              <a:lnSpc>
                <a:spcPct val="150000"/>
              </a:lnSpc>
            </a:pPr>
            <a:r>
              <a:rPr lang="fr-FR" dirty="0" smtClean="0">
                <a:latin typeface="Amandine" pitchFamily="2" charset="0"/>
              </a:rPr>
              <a:t>La maitresse</a:t>
            </a:r>
            <a:endParaRPr lang="fr-FR" dirty="0">
              <a:latin typeface="Amandine" pitchFamily="2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495" y="104006"/>
            <a:ext cx="1988840" cy="148907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273" y="7420350"/>
            <a:ext cx="2736304" cy="22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01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e 43"/>
          <p:cNvGrpSpPr/>
          <p:nvPr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45" name="Rectangle à coins arrondis 44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7" name="Rectangle 46"/>
          <p:cNvSpPr/>
          <p:nvPr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10"/>
          <p:cNvSpPr/>
          <p:nvPr/>
        </p:nvSpPr>
        <p:spPr>
          <a:xfrm>
            <a:off x="683169" y="157605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/>
          <p:cNvSpPr txBox="1"/>
          <p:nvPr/>
        </p:nvSpPr>
        <p:spPr>
          <a:xfrm>
            <a:off x="779800" y="245958"/>
            <a:ext cx="300924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>
                <a:latin typeface="Amandine" pitchFamily="2" charset="0"/>
              </a:rPr>
              <a:t>Participer à un spectacle</a:t>
            </a:r>
          </a:p>
        </p:txBody>
      </p:sp>
      <p:sp>
        <p:nvSpPr>
          <p:cNvPr id="51" name="ZoneTexte 50"/>
          <p:cNvSpPr txBox="1"/>
          <p:nvPr/>
        </p:nvSpPr>
        <p:spPr>
          <a:xfrm rot="16200000">
            <a:off x="-744712" y="1177425"/>
            <a:ext cx="223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LES UNIVERS SONORES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48254" y="2545960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10</a:t>
            </a:r>
            <a:endParaRPr lang="fr-FR" dirty="0">
              <a:latin typeface="Kingthings Lupineless" pitchFamily="2" charset="0"/>
            </a:endParaRPr>
          </a:p>
        </p:txBody>
      </p:sp>
      <p:grpSp>
        <p:nvGrpSpPr>
          <p:cNvPr id="70" name="Groupe 69"/>
          <p:cNvGrpSpPr/>
          <p:nvPr/>
        </p:nvGrpSpPr>
        <p:grpSpPr>
          <a:xfrm>
            <a:off x="780907" y="280070"/>
            <a:ext cx="5832648" cy="2800722"/>
            <a:chOff x="764704" y="272480"/>
            <a:chExt cx="5832648" cy="2800722"/>
          </a:xfrm>
        </p:grpSpPr>
        <p:sp>
          <p:nvSpPr>
            <p:cNvPr id="73" name="Rectangle 72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Rectangle 75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Rectangle 81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3" name="Ellipse 82"/>
          <p:cNvSpPr/>
          <p:nvPr/>
        </p:nvSpPr>
        <p:spPr>
          <a:xfrm>
            <a:off x="2484196" y="267727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/>
        </p:nvSpPr>
        <p:spPr>
          <a:xfrm>
            <a:off x="4427467" y="267920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/>
          <p:cNvSpPr/>
          <p:nvPr/>
        </p:nvSpPr>
        <p:spPr>
          <a:xfrm>
            <a:off x="6367474" y="267727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ZoneTexte 85"/>
          <p:cNvSpPr txBox="1"/>
          <p:nvPr/>
        </p:nvSpPr>
        <p:spPr>
          <a:xfrm>
            <a:off x="785134" y="263741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J’aime voir et participer à des spectacles.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87" name="ZoneTexte 86"/>
          <p:cNvSpPr txBox="1"/>
          <p:nvPr/>
        </p:nvSpPr>
        <p:spPr>
          <a:xfrm>
            <a:off x="2743645" y="2648744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J’accepte de jouer un rôle dans un spectacle. 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89" name="ZoneTexte 88"/>
          <p:cNvSpPr txBox="1"/>
          <p:nvPr/>
        </p:nvSpPr>
        <p:spPr>
          <a:xfrm>
            <a:off x="4683652" y="2639452"/>
            <a:ext cx="169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/>
              <a:t>Je sais réutiliser des éléments vus ou appris.</a:t>
            </a:r>
            <a:endParaRPr lang="fr-FR" sz="900" dirty="0">
              <a:ea typeface="Andika" pitchFamily="2" charset="0"/>
              <a:cs typeface="Arial" pitchFamily="34" charset="0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05" y="1340144"/>
            <a:ext cx="829935" cy="761156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2038487"/>
            <a:ext cx="1221454" cy="57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39" y="1426394"/>
            <a:ext cx="1055977" cy="968465"/>
          </a:xfrm>
          <a:prstGeom prst="rect">
            <a:avLst/>
          </a:prstGeom>
        </p:spPr>
      </p:pic>
      <p:sp>
        <p:nvSpPr>
          <p:cNvPr id="26" name="Rectangle à coins arrondis 25"/>
          <p:cNvSpPr/>
          <p:nvPr/>
        </p:nvSpPr>
        <p:spPr>
          <a:xfrm>
            <a:off x="3158700" y="840958"/>
            <a:ext cx="1272911" cy="433994"/>
          </a:xfrm>
          <a:prstGeom prst="wedgeRoundRectCallout">
            <a:avLst>
              <a:gd name="adj1" fmla="val 5154"/>
              <a:gd name="adj2" fmla="val 127601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Je suis une fée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2" r="12407" b="9099"/>
          <a:stretch/>
        </p:blipFill>
        <p:spPr>
          <a:xfrm>
            <a:off x="4868830" y="873617"/>
            <a:ext cx="1328705" cy="1652042"/>
          </a:xfrm>
          <a:prstGeom prst="rect">
            <a:avLst/>
          </a:prstGeom>
        </p:spPr>
      </p:pic>
      <p:sp>
        <p:nvSpPr>
          <p:cNvPr id="28" name="Rectangle à coins arrondis 27"/>
          <p:cNvSpPr/>
          <p:nvPr/>
        </p:nvSpPr>
        <p:spPr>
          <a:xfrm>
            <a:off x="4832185" y="378402"/>
            <a:ext cx="1643302" cy="433994"/>
          </a:xfrm>
          <a:prstGeom prst="wedgeRoundRectCallout">
            <a:avLst>
              <a:gd name="adj1" fmla="val 11140"/>
              <a:gd name="adj2" fmla="val 101264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>
                <a:solidFill>
                  <a:schemeClr val="tx1"/>
                </a:solidFill>
              </a:rPr>
              <a:t>Bouuuh</a:t>
            </a:r>
            <a:r>
              <a:rPr lang="fr-FR" sz="1100" dirty="0" smtClean="0">
                <a:solidFill>
                  <a:schemeClr val="tx1"/>
                </a:solidFill>
              </a:rPr>
              <a:t> ! Je suis le loup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2" y="88111"/>
            <a:ext cx="656691" cy="53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55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4624" y="128464"/>
            <a:ext cx="809329" cy="972108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449288" y="128464"/>
            <a:ext cx="6355704" cy="972108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92696" y="180009"/>
            <a:ext cx="5976664" cy="9610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4290988" y="4997448"/>
            <a:ext cx="933485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AGIR ET S’EXPRIMER, COMPRENDRE A TRAVERS LES ACTIVITES ARTISTIQUES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03269" y="166863"/>
            <a:ext cx="2795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latin typeface="Amandine" pitchFamily="2" charset="0"/>
              </a:rPr>
              <a:t>Bilan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3952" y="818927"/>
            <a:ext cx="581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mandine" pitchFamily="2" charset="0"/>
              </a:rPr>
              <a:t>Commentaires de la maitresse :</a:t>
            </a:r>
            <a:endParaRPr lang="fr-FR" sz="2400" dirty="0">
              <a:latin typeface="Amandine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53951" y="1677214"/>
            <a:ext cx="58154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endParaRPr lang="fr-FR" sz="2400" dirty="0">
              <a:latin typeface="+mj-lt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2" y="88111"/>
            <a:ext cx="656691" cy="53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53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3" name="Rectangle à coins arrondis 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Rectangle 4"/>
          <p:cNvSpPr/>
          <p:nvPr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8" name="Rectangle 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Ellipse 13"/>
          <p:cNvSpPr/>
          <p:nvPr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44624" y="6753200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6791867"/>
            <a:ext cx="5976664" cy="298566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6782341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" name="Groupe 21"/>
          <p:cNvGrpSpPr/>
          <p:nvPr/>
        </p:nvGrpSpPr>
        <p:grpSpPr>
          <a:xfrm>
            <a:off x="764704" y="6897216"/>
            <a:ext cx="5832648" cy="2808312"/>
            <a:chOff x="764704" y="272480"/>
            <a:chExt cx="5832648" cy="2808312"/>
          </a:xfrm>
        </p:grpSpPr>
        <p:sp>
          <p:nvSpPr>
            <p:cNvPr id="23" name="Rectangle 22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9" name="Ellipse 28"/>
          <p:cNvSpPr/>
          <p:nvPr/>
        </p:nvSpPr>
        <p:spPr>
          <a:xfrm>
            <a:off x="2463766" y="934548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4407037" y="934742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droit avec flèche 41"/>
          <p:cNvCxnSpPr/>
          <p:nvPr/>
        </p:nvCxnSpPr>
        <p:spPr>
          <a:xfrm>
            <a:off x="947964" y="8151001"/>
            <a:ext cx="1671454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/>
          <p:cNvSpPr/>
          <p:nvPr/>
        </p:nvSpPr>
        <p:spPr>
          <a:xfrm>
            <a:off x="6347044" y="934548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6829905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Donner l’ordre des positions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764704" y="9169205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dire si un objet est placé avant ou après un autre dans un rang.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2707975" y="9239806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donner la position d’un objet dans un rang.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4653136" y="924965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comparer des positions dans un rang.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 rot="16200000">
            <a:off x="-781468" y="1301522"/>
            <a:ext cx="2315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DECOUVRIR LES NOMBRES ET LEURS UTILISATIONS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53275" y="2576736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CP01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703269" y="205169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Evaluer et comparer des collections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764704" y="2559844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</a:t>
            </a:r>
            <a:r>
              <a:rPr lang="fr-FR" sz="1000" b="1" dirty="0" smtClean="0"/>
              <a:t>compter combien </a:t>
            </a:r>
            <a:r>
              <a:rPr lang="fr-FR" sz="1000" b="1" dirty="0"/>
              <a:t>il y a </a:t>
            </a:r>
            <a:r>
              <a:rPr lang="fr-FR" sz="1000" b="1"/>
              <a:t>d’objets </a:t>
            </a:r>
            <a:r>
              <a:rPr lang="fr-FR" sz="1000" b="1" smtClean="0"/>
              <a:t>jusqu’à </a:t>
            </a:r>
            <a:r>
              <a:rPr lang="fr-FR" sz="1000" b="1" dirty="0" smtClean="0"/>
              <a:t>6.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707975" y="2538636"/>
            <a:ext cx="1699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sais dire s’il y a plus, moins ou autant d’objets dans 2 collections ne dépassant pas 5 objets sans compter.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4647982" y="256070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comparer deux </a:t>
            </a:r>
            <a:r>
              <a:rPr lang="fr-FR" sz="1000" b="1" dirty="0" smtClean="0"/>
              <a:t>collections ayant  jusqu’à 10 objets </a:t>
            </a:r>
            <a:r>
              <a:rPr lang="fr-FR" sz="1000" b="1" dirty="0"/>
              <a:t>en comptant.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70" name="ZoneTexte 69"/>
          <p:cNvSpPr txBox="1"/>
          <p:nvPr/>
        </p:nvSpPr>
        <p:spPr>
          <a:xfrm rot="16200000">
            <a:off x="-781468" y="7864847"/>
            <a:ext cx="2315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DECOUVRIR LES NOMBRES ET LEURS UTILISATIONS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53275" y="9140061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CP03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99" name="Image 9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76754"/>
            <a:ext cx="621639" cy="483758"/>
          </a:xfrm>
          <a:prstGeom prst="rect">
            <a:avLst/>
          </a:prstGeom>
        </p:spPr>
      </p:pic>
      <p:pic>
        <p:nvPicPr>
          <p:cNvPr id="101" name="Image 10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4" y="6635354"/>
            <a:ext cx="621639" cy="483758"/>
          </a:xfrm>
          <a:prstGeom prst="rect">
            <a:avLst/>
          </a:prstGeom>
        </p:spPr>
      </p:pic>
      <p:grpSp>
        <p:nvGrpSpPr>
          <p:cNvPr id="121" name="Groupe 120"/>
          <p:cNvGrpSpPr/>
          <p:nvPr/>
        </p:nvGrpSpPr>
        <p:grpSpPr>
          <a:xfrm>
            <a:off x="26309" y="3414662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122" name="Rectangle à coins arrondis 121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" name="Rectangle 122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4" name="Rectangle 123"/>
          <p:cNvSpPr/>
          <p:nvPr/>
        </p:nvSpPr>
        <p:spPr>
          <a:xfrm>
            <a:off x="674381" y="3453329"/>
            <a:ext cx="5976664" cy="298566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Rectangle 10"/>
          <p:cNvSpPr/>
          <p:nvPr/>
        </p:nvSpPr>
        <p:spPr>
          <a:xfrm>
            <a:off x="664854" y="3443803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ZoneTexte 125"/>
          <p:cNvSpPr txBox="1"/>
          <p:nvPr/>
        </p:nvSpPr>
        <p:spPr>
          <a:xfrm>
            <a:off x="684954" y="3491367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Réaliser une collection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127" name="ZoneTexte 126"/>
          <p:cNvSpPr txBox="1"/>
          <p:nvPr/>
        </p:nvSpPr>
        <p:spPr>
          <a:xfrm rot="16200000">
            <a:off x="-799783" y="4526309"/>
            <a:ext cx="2315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DECOUVRIR LES NOMBRES ET LEURS UTILISATIONS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28" name="ZoneTexte 127"/>
          <p:cNvSpPr txBox="1"/>
          <p:nvPr/>
        </p:nvSpPr>
        <p:spPr>
          <a:xfrm>
            <a:off x="34960" y="5801523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CP02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29" name="Image 1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9" y="3296816"/>
            <a:ext cx="621639" cy="483758"/>
          </a:xfrm>
          <a:prstGeom prst="rect">
            <a:avLst/>
          </a:prstGeom>
        </p:spPr>
      </p:pic>
      <p:sp>
        <p:nvSpPr>
          <p:cNvPr id="130" name="Rectangle 129"/>
          <p:cNvSpPr/>
          <p:nvPr/>
        </p:nvSpPr>
        <p:spPr>
          <a:xfrm>
            <a:off x="3696844" y="5673080"/>
            <a:ext cx="1437914" cy="69863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Rectangle 130"/>
          <p:cNvSpPr/>
          <p:nvPr/>
        </p:nvSpPr>
        <p:spPr>
          <a:xfrm>
            <a:off x="820296" y="5673080"/>
            <a:ext cx="1437914" cy="69863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Rectangle 131"/>
          <p:cNvSpPr/>
          <p:nvPr/>
        </p:nvSpPr>
        <p:spPr>
          <a:xfrm>
            <a:off x="820296" y="4573446"/>
            <a:ext cx="1437914" cy="109963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Rectangle 132"/>
          <p:cNvSpPr/>
          <p:nvPr/>
        </p:nvSpPr>
        <p:spPr>
          <a:xfrm>
            <a:off x="2258210" y="4227535"/>
            <a:ext cx="1437914" cy="144554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Rectangle 133"/>
          <p:cNvSpPr/>
          <p:nvPr/>
        </p:nvSpPr>
        <p:spPr>
          <a:xfrm>
            <a:off x="3696124" y="3939502"/>
            <a:ext cx="1437914" cy="173357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Rectangle 134"/>
          <p:cNvSpPr/>
          <p:nvPr/>
        </p:nvSpPr>
        <p:spPr>
          <a:xfrm>
            <a:off x="5134038" y="3649977"/>
            <a:ext cx="1437914" cy="202310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Rectangle 135"/>
          <p:cNvSpPr/>
          <p:nvPr/>
        </p:nvSpPr>
        <p:spPr>
          <a:xfrm>
            <a:off x="2258930" y="5673080"/>
            <a:ext cx="1437914" cy="69863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Rectangle 136"/>
          <p:cNvSpPr/>
          <p:nvPr/>
        </p:nvSpPr>
        <p:spPr>
          <a:xfrm>
            <a:off x="5134038" y="5673081"/>
            <a:ext cx="1437914" cy="7005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/>
          <p:cNvSpPr/>
          <p:nvPr/>
        </p:nvSpPr>
        <p:spPr>
          <a:xfrm>
            <a:off x="3448350" y="601360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/>
          <p:cNvSpPr/>
          <p:nvPr/>
        </p:nvSpPr>
        <p:spPr>
          <a:xfrm>
            <a:off x="4886264" y="601360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/>
          <p:cNvSpPr/>
          <p:nvPr/>
        </p:nvSpPr>
        <p:spPr>
          <a:xfrm>
            <a:off x="2012682" y="6011671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Ellipse 140"/>
          <p:cNvSpPr/>
          <p:nvPr/>
        </p:nvSpPr>
        <p:spPr>
          <a:xfrm>
            <a:off x="6332113" y="6011671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ZoneTexte 141"/>
          <p:cNvSpPr txBox="1"/>
          <p:nvPr/>
        </p:nvSpPr>
        <p:spPr>
          <a:xfrm>
            <a:off x="853953" y="5736377"/>
            <a:ext cx="1157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/>
              <a:t>Je sais prendre le bon nombre d’objets pour reproduire un modèle jusqu’à </a:t>
            </a:r>
            <a:r>
              <a:rPr lang="fr-FR" sz="800" b="1" dirty="0" smtClean="0"/>
              <a:t>10 </a:t>
            </a:r>
            <a:r>
              <a:rPr lang="fr-FR" sz="800" b="1" dirty="0"/>
              <a:t>objets.</a:t>
            </a:r>
            <a:endParaRPr lang="fr-FR" sz="8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43" name="ZoneTexte 142"/>
          <p:cNvSpPr txBox="1"/>
          <p:nvPr/>
        </p:nvSpPr>
        <p:spPr>
          <a:xfrm>
            <a:off x="2289621" y="5787479"/>
            <a:ext cx="115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/>
              <a:t>Je sais rapporter autant d’objets qu’on me demande (≤ </a:t>
            </a:r>
            <a:r>
              <a:rPr lang="fr-FR" sz="800" b="1" dirty="0" smtClean="0"/>
              <a:t>10</a:t>
            </a:r>
            <a:r>
              <a:rPr lang="fr-FR" sz="800" b="1" dirty="0"/>
              <a:t>).</a:t>
            </a:r>
            <a:endParaRPr lang="fr-FR" sz="8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44" name="ZoneTexte 143"/>
          <p:cNvSpPr txBox="1"/>
          <p:nvPr/>
        </p:nvSpPr>
        <p:spPr>
          <a:xfrm>
            <a:off x="3727535" y="5673080"/>
            <a:ext cx="1157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/>
              <a:t>Je sais prendre le bon nombre d’objets à partir d’une représentation des doigts ou du dé (≤ </a:t>
            </a:r>
            <a:r>
              <a:rPr lang="fr-FR" sz="800" b="1" dirty="0" smtClean="0"/>
              <a:t>10</a:t>
            </a:r>
            <a:r>
              <a:rPr lang="fr-FR" sz="800" b="1" dirty="0"/>
              <a:t>).</a:t>
            </a:r>
            <a:endParaRPr lang="fr-FR" sz="8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45" name="ZoneTexte 144"/>
          <p:cNvSpPr txBox="1"/>
          <p:nvPr/>
        </p:nvSpPr>
        <p:spPr>
          <a:xfrm>
            <a:off x="5173384" y="5627966"/>
            <a:ext cx="11578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/>
              <a:t>Je sais prendre le bon nombre d’objets à partir d’un chiffre donné (≤ 10).</a:t>
            </a:r>
            <a:endParaRPr lang="fr-FR" sz="900" dirty="0">
              <a:ea typeface="Andika" pitchFamily="2" charset="0"/>
              <a:cs typeface="Arial" pitchFamily="34" charset="0"/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268" y="4000109"/>
            <a:ext cx="276769" cy="376827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2861" y="4010637"/>
            <a:ext cx="352405" cy="366299"/>
          </a:xfrm>
          <a:prstGeom prst="rect">
            <a:avLst/>
          </a:prstGeom>
        </p:spPr>
      </p:pic>
      <p:sp>
        <p:nvSpPr>
          <p:cNvPr id="35" name="Cube 34"/>
          <p:cNvSpPr/>
          <p:nvPr/>
        </p:nvSpPr>
        <p:spPr>
          <a:xfrm>
            <a:off x="4047448" y="4806290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Cube 74"/>
          <p:cNvSpPr/>
          <p:nvPr/>
        </p:nvSpPr>
        <p:spPr>
          <a:xfrm>
            <a:off x="4352248" y="4715846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Cube 75"/>
          <p:cNvSpPr/>
          <p:nvPr/>
        </p:nvSpPr>
        <p:spPr>
          <a:xfrm>
            <a:off x="4236006" y="5033365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Cube 76"/>
          <p:cNvSpPr/>
          <p:nvPr/>
        </p:nvSpPr>
        <p:spPr>
          <a:xfrm>
            <a:off x="4545214" y="4906133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Cube 77"/>
          <p:cNvSpPr/>
          <p:nvPr/>
        </p:nvSpPr>
        <p:spPr>
          <a:xfrm>
            <a:off x="3950473" y="5188370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Cube 78"/>
          <p:cNvSpPr/>
          <p:nvPr/>
        </p:nvSpPr>
        <p:spPr>
          <a:xfrm>
            <a:off x="4251091" y="5368165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Cube 79"/>
          <p:cNvSpPr/>
          <p:nvPr/>
        </p:nvSpPr>
        <p:spPr>
          <a:xfrm>
            <a:off x="4635111" y="5215863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5173384" y="3737732"/>
            <a:ext cx="329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6</a:t>
            </a:r>
            <a:endParaRPr lang="fr-FR" sz="2400" dirty="0">
              <a:latin typeface="Arial Rounded MT Bold" pitchFamily="34" charset="0"/>
            </a:endParaRPr>
          </a:p>
        </p:txBody>
      </p:sp>
      <p:pic>
        <p:nvPicPr>
          <p:cNvPr id="82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737" y="4487608"/>
            <a:ext cx="457122" cy="31185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333" y="4715846"/>
            <a:ext cx="457122" cy="31185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294" y="4996030"/>
            <a:ext cx="457122" cy="31185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995" y="5100737"/>
            <a:ext cx="457122" cy="31185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946" y="4840100"/>
            <a:ext cx="457122" cy="31185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757" y="4417516"/>
            <a:ext cx="457122" cy="31185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908720" y="4661529"/>
            <a:ext cx="1211973" cy="26259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Cube 88"/>
          <p:cNvSpPr/>
          <p:nvPr/>
        </p:nvSpPr>
        <p:spPr>
          <a:xfrm>
            <a:off x="980728" y="4702929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Cube 89"/>
          <p:cNvSpPr/>
          <p:nvPr/>
        </p:nvSpPr>
        <p:spPr>
          <a:xfrm>
            <a:off x="1223025" y="4702929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Cube 90"/>
          <p:cNvSpPr/>
          <p:nvPr/>
        </p:nvSpPr>
        <p:spPr>
          <a:xfrm>
            <a:off x="1434440" y="4702929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Cube 91"/>
          <p:cNvSpPr/>
          <p:nvPr/>
        </p:nvSpPr>
        <p:spPr>
          <a:xfrm>
            <a:off x="1646914" y="4702929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Cube 92"/>
          <p:cNvSpPr/>
          <p:nvPr/>
        </p:nvSpPr>
        <p:spPr>
          <a:xfrm>
            <a:off x="1874519" y="4709569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Cube 93"/>
          <p:cNvSpPr/>
          <p:nvPr/>
        </p:nvSpPr>
        <p:spPr>
          <a:xfrm>
            <a:off x="947964" y="5211828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Cube 94"/>
          <p:cNvSpPr/>
          <p:nvPr/>
        </p:nvSpPr>
        <p:spPr>
          <a:xfrm>
            <a:off x="1223025" y="5151959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Cube 95"/>
          <p:cNvSpPr/>
          <p:nvPr/>
        </p:nvSpPr>
        <p:spPr>
          <a:xfrm>
            <a:off x="1434440" y="5322698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Cube 96"/>
          <p:cNvSpPr/>
          <p:nvPr/>
        </p:nvSpPr>
        <p:spPr>
          <a:xfrm>
            <a:off x="1693046" y="5217991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Cube 97"/>
          <p:cNvSpPr/>
          <p:nvPr/>
        </p:nvSpPr>
        <p:spPr>
          <a:xfrm>
            <a:off x="1921031" y="5301725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Étoile à 5 branches 37"/>
          <p:cNvSpPr/>
          <p:nvPr/>
        </p:nvSpPr>
        <p:spPr>
          <a:xfrm>
            <a:off x="2400356" y="5257294"/>
            <a:ext cx="192820" cy="1928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Étoile à 5 branches 99"/>
          <p:cNvSpPr/>
          <p:nvPr/>
        </p:nvSpPr>
        <p:spPr>
          <a:xfrm>
            <a:off x="2868558" y="5097016"/>
            <a:ext cx="192820" cy="1928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Étoile à 5 branches 101"/>
          <p:cNvSpPr/>
          <p:nvPr/>
        </p:nvSpPr>
        <p:spPr>
          <a:xfrm>
            <a:off x="3208879" y="5368165"/>
            <a:ext cx="192820" cy="1928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Étoile à 5 branches 102"/>
          <p:cNvSpPr/>
          <p:nvPr/>
        </p:nvSpPr>
        <p:spPr>
          <a:xfrm>
            <a:off x="3257134" y="4975734"/>
            <a:ext cx="192820" cy="1928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Étoile à 5 branches 103"/>
          <p:cNvSpPr/>
          <p:nvPr/>
        </p:nvSpPr>
        <p:spPr>
          <a:xfrm>
            <a:off x="2548745" y="4905877"/>
            <a:ext cx="192820" cy="1928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Étoile à 5 branches 104"/>
          <p:cNvSpPr/>
          <p:nvPr/>
        </p:nvSpPr>
        <p:spPr>
          <a:xfrm>
            <a:off x="2731160" y="5370980"/>
            <a:ext cx="192820" cy="1928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à coins arrondis 38"/>
          <p:cNvSpPr/>
          <p:nvPr/>
        </p:nvSpPr>
        <p:spPr>
          <a:xfrm>
            <a:off x="2964969" y="4302982"/>
            <a:ext cx="697744" cy="433994"/>
          </a:xfrm>
          <a:prstGeom prst="wedgeRoundRectCallout">
            <a:avLst>
              <a:gd name="adj1" fmla="val -60148"/>
              <a:gd name="adj2" fmla="val -14755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Rapporte Moi 6 étoiles.</a:t>
            </a:r>
            <a:endParaRPr lang="fr-FR" sz="900" dirty="0">
              <a:solidFill>
                <a:schemeClr val="tx1"/>
              </a:solidFill>
            </a:endParaRPr>
          </a:p>
        </p:txBody>
      </p:sp>
      <p:sp>
        <p:nvSpPr>
          <p:cNvPr id="106" name="Cube 105"/>
          <p:cNvSpPr/>
          <p:nvPr/>
        </p:nvSpPr>
        <p:spPr>
          <a:xfrm>
            <a:off x="1834008" y="1504106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Cube 106"/>
          <p:cNvSpPr/>
          <p:nvPr/>
        </p:nvSpPr>
        <p:spPr>
          <a:xfrm>
            <a:off x="2138808" y="1413662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Cube 107"/>
          <p:cNvSpPr/>
          <p:nvPr/>
        </p:nvSpPr>
        <p:spPr>
          <a:xfrm>
            <a:off x="2022566" y="1731181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Cube 108"/>
          <p:cNvSpPr/>
          <p:nvPr/>
        </p:nvSpPr>
        <p:spPr>
          <a:xfrm>
            <a:off x="2331774" y="1603949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Cube 109"/>
          <p:cNvSpPr/>
          <p:nvPr/>
        </p:nvSpPr>
        <p:spPr>
          <a:xfrm>
            <a:off x="1737033" y="1886186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Cube 110"/>
          <p:cNvSpPr/>
          <p:nvPr/>
        </p:nvSpPr>
        <p:spPr>
          <a:xfrm>
            <a:off x="2037651" y="2065981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orme libre 39"/>
          <p:cNvSpPr/>
          <p:nvPr/>
        </p:nvSpPr>
        <p:spPr>
          <a:xfrm>
            <a:off x="1532965" y="1331259"/>
            <a:ext cx="1102659" cy="1008529"/>
          </a:xfrm>
          <a:custGeom>
            <a:avLst/>
            <a:gdLst>
              <a:gd name="connsiteX0" fmla="*/ 941294 w 1102659"/>
              <a:gd name="connsiteY0" fmla="*/ 53788 h 1008529"/>
              <a:gd name="connsiteX1" fmla="*/ 779929 w 1102659"/>
              <a:gd name="connsiteY1" fmla="*/ 13447 h 1008529"/>
              <a:gd name="connsiteX2" fmla="*/ 739588 w 1102659"/>
              <a:gd name="connsiteY2" fmla="*/ 0 h 1008529"/>
              <a:gd name="connsiteX3" fmla="*/ 551329 w 1102659"/>
              <a:gd name="connsiteY3" fmla="*/ 26894 h 1008529"/>
              <a:gd name="connsiteX4" fmla="*/ 470647 w 1102659"/>
              <a:gd name="connsiteY4" fmla="*/ 40341 h 1008529"/>
              <a:gd name="connsiteX5" fmla="*/ 389964 w 1102659"/>
              <a:gd name="connsiteY5" fmla="*/ 67235 h 1008529"/>
              <a:gd name="connsiteX6" fmla="*/ 295835 w 1102659"/>
              <a:gd name="connsiteY6" fmla="*/ 94129 h 1008529"/>
              <a:gd name="connsiteX7" fmla="*/ 174811 w 1102659"/>
              <a:gd name="connsiteY7" fmla="*/ 161365 h 1008529"/>
              <a:gd name="connsiteX8" fmla="*/ 147917 w 1102659"/>
              <a:gd name="connsiteY8" fmla="*/ 201706 h 1008529"/>
              <a:gd name="connsiteX9" fmla="*/ 107576 w 1102659"/>
              <a:gd name="connsiteY9" fmla="*/ 228600 h 1008529"/>
              <a:gd name="connsiteX10" fmla="*/ 94129 w 1102659"/>
              <a:gd name="connsiteY10" fmla="*/ 268941 h 1008529"/>
              <a:gd name="connsiteX11" fmla="*/ 40341 w 1102659"/>
              <a:gd name="connsiteY11" fmla="*/ 349623 h 1008529"/>
              <a:gd name="connsiteX12" fmla="*/ 13447 w 1102659"/>
              <a:gd name="connsiteY12" fmla="*/ 578223 h 1008529"/>
              <a:gd name="connsiteX13" fmla="*/ 0 w 1102659"/>
              <a:gd name="connsiteY13" fmla="*/ 632012 h 1008529"/>
              <a:gd name="connsiteX14" fmla="*/ 13447 w 1102659"/>
              <a:gd name="connsiteY14" fmla="*/ 726141 h 1008529"/>
              <a:gd name="connsiteX15" fmla="*/ 134470 w 1102659"/>
              <a:gd name="connsiteY15" fmla="*/ 806823 h 1008529"/>
              <a:gd name="connsiteX16" fmla="*/ 228600 w 1102659"/>
              <a:gd name="connsiteY16" fmla="*/ 860612 h 1008529"/>
              <a:gd name="connsiteX17" fmla="*/ 268941 w 1102659"/>
              <a:gd name="connsiteY17" fmla="*/ 887506 h 1008529"/>
              <a:gd name="connsiteX18" fmla="*/ 349623 w 1102659"/>
              <a:gd name="connsiteY18" fmla="*/ 914400 h 1008529"/>
              <a:gd name="connsiteX19" fmla="*/ 389964 w 1102659"/>
              <a:gd name="connsiteY19" fmla="*/ 941294 h 1008529"/>
              <a:gd name="connsiteX20" fmla="*/ 470647 w 1102659"/>
              <a:gd name="connsiteY20" fmla="*/ 968188 h 1008529"/>
              <a:gd name="connsiteX21" fmla="*/ 605117 w 1102659"/>
              <a:gd name="connsiteY21" fmla="*/ 1008529 h 1008529"/>
              <a:gd name="connsiteX22" fmla="*/ 753035 w 1102659"/>
              <a:gd name="connsiteY22" fmla="*/ 995082 h 1008529"/>
              <a:gd name="connsiteX23" fmla="*/ 793376 w 1102659"/>
              <a:gd name="connsiteY23" fmla="*/ 968188 h 1008529"/>
              <a:gd name="connsiteX24" fmla="*/ 900953 w 1102659"/>
              <a:gd name="connsiteY24" fmla="*/ 847165 h 1008529"/>
              <a:gd name="connsiteX25" fmla="*/ 927847 w 1102659"/>
              <a:gd name="connsiteY25" fmla="*/ 820270 h 1008529"/>
              <a:gd name="connsiteX26" fmla="*/ 981635 w 1102659"/>
              <a:gd name="connsiteY26" fmla="*/ 726141 h 1008529"/>
              <a:gd name="connsiteX27" fmla="*/ 1021976 w 1102659"/>
              <a:gd name="connsiteY27" fmla="*/ 605117 h 1008529"/>
              <a:gd name="connsiteX28" fmla="*/ 1035423 w 1102659"/>
              <a:gd name="connsiteY28" fmla="*/ 564776 h 1008529"/>
              <a:gd name="connsiteX29" fmla="*/ 1062317 w 1102659"/>
              <a:gd name="connsiteY29" fmla="*/ 524435 h 1008529"/>
              <a:gd name="connsiteX30" fmla="*/ 1102659 w 1102659"/>
              <a:gd name="connsiteY30" fmla="*/ 457200 h 1008529"/>
              <a:gd name="connsiteX31" fmla="*/ 1062317 w 1102659"/>
              <a:gd name="connsiteY31" fmla="*/ 242047 h 1008529"/>
              <a:gd name="connsiteX32" fmla="*/ 1062317 w 1102659"/>
              <a:gd name="connsiteY32" fmla="*/ 242047 h 1008529"/>
              <a:gd name="connsiteX33" fmla="*/ 1048870 w 1102659"/>
              <a:gd name="connsiteY33" fmla="*/ 161365 h 1008529"/>
              <a:gd name="connsiteX34" fmla="*/ 981635 w 1102659"/>
              <a:gd name="connsiteY34" fmla="*/ 121023 h 1008529"/>
              <a:gd name="connsiteX35" fmla="*/ 941294 w 1102659"/>
              <a:gd name="connsiteY35" fmla="*/ 53788 h 100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2659" h="1008529">
                <a:moveTo>
                  <a:pt x="941294" y="53788"/>
                </a:moveTo>
                <a:cubicBezTo>
                  <a:pt x="832648" y="35681"/>
                  <a:pt x="886477" y="48963"/>
                  <a:pt x="779929" y="13447"/>
                </a:cubicBezTo>
                <a:lnTo>
                  <a:pt x="739588" y="0"/>
                </a:lnTo>
                <a:lnTo>
                  <a:pt x="551329" y="26894"/>
                </a:lnTo>
                <a:cubicBezTo>
                  <a:pt x="524366" y="30938"/>
                  <a:pt x="497098" y="33728"/>
                  <a:pt x="470647" y="40341"/>
                </a:cubicBezTo>
                <a:cubicBezTo>
                  <a:pt x="443144" y="47217"/>
                  <a:pt x="417467" y="60359"/>
                  <a:pt x="389964" y="67235"/>
                </a:cubicBezTo>
                <a:cubicBezTo>
                  <a:pt x="377303" y="70400"/>
                  <a:pt x="311619" y="85360"/>
                  <a:pt x="295835" y="94129"/>
                </a:cubicBezTo>
                <a:cubicBezTo>
                  <a:pt x="157117" y="171194"/>
                  <a:pt x="266096" y="130935"/>
                  <a:pt x="174811" y="161365"/>
                </a:cubicBezTo>
                <a:cubicBezTo>
                  <a:pt x="165846" y="174812"/>
                  <a:pt x="159345" y="190278"/>
                  <a:pt x="147917" y="201706"/>
                </a:cubicBezTo>
                <a:cubicBezTo>
                  <a:pt x="136489" y="213134"/>
                  <a:pt x="117672" y="215980"/>
                  <a:pt x="107576" y="228600"/>
                </a:cubicBezTo>
                <a:cubicBezTo>
                  <a:pt x="98721" y="239668"/>
                  <a:pt x="101013" y="256550"/>
                  <a:pt x="94129" y="268941"/>
                </a:cubicBezTo>
                <a:cubicBezTo>
                  <a:pt x="78432" y="297196"/>
                  <a:pt x="40341" y="349623"/>
                  <a:pt x="40341" y="349623"/>
                </a:cubicBezTo>
                <a:cubicBezTo>
                  <a:pt x="8019" y="478912"/>
                  <a:pt x="43176" y="325526"/>
                  <a:pt x="13447" y="578223"/>
                </a:cubicBezTo>
                <a:cubicBezTo>
                  <a:pt x="11288" y="596578"/>
                  <a:pt x="4482" y="614082"/>
                  <a:pt x="0" y="632012"/>
                </a:cubicBezTo>
                <a:cubicBezTo>
                  <a:pt x="4482" y="663388"/>
                  <a:pt x="-3569" y="699401"/>
                  <a:pt x="13447" y="726141"/>
                </a:cubicBezTo>
                <a:lnTo>
                  <a:pt x="134470" y="806823"/>
                </a:lnTo>
                <a:cubicBezTo>
                  <a:pt x="232754" y="872345"/>
                  <a:pt x="109174" y="792368"/>
                  <a:pt x="228600" y="860612"/>
                </a:cubicBezTo>
                <a:cubicBezTo>
                  <a:pt x="242632" y="868630"/>
                  <a:pt x="254173" y="880942"/>
                  <a:pt x="268941" y="887506"/>
                </a:cubicBezTo>
                <a:cubicBezTo>
                  <a:pt x="294846" y="899020"/>
                  <a:pt x="326035" y="898675"/>
                  <a:pt x="349623" y="914400"/>
                </a:cubicBezTo>
                <a:cubicBezTo>
                  <a:pt x="363070" y="923365"/>
                  <a:pt x="375196" y="934730"/>
                  <a:pt x="389964" y="941294"/>
                </a:cubicBezTo>
                <a:cubicBezTo>
                  <a:pt x="415870" y="952808"/>
                  <a:pt x="443389" y="960400"/>
                  <a:pt x="470647" y="968188"/>
                </a:cubicBezTo>
                <a:cubicBezTo>
                  <a:pt x="578405" y="998976"/>
                  <a:pt x="533819" y="984763"/>
                  <a:pt x="605117" y="1008529"/>
                </a:cubicBezTo>
                <a:cubicBezTo>
                  <a:pt x="654423" y="1004047"/>
                  <a:pt x="704625" y="1005456"/>
                  <a:pt x="753035" y="995082"/>
                </a:cubicBezTo>
                <a:cubicBezTo>
                  <a:pt x="768838" y="991696"/>
                  <a:pt x="781297" y="978925"/>
                  <a:pt x="793376" y="968188"/>
                </a:cubicBezTo>
                <a:cubicBezTo>
                  <a:pt x="935329" y="842009"/>
                  <a:pt x="831783" y="933629"/>
                  <a:pt x="900953" y="847165"/>
                </a:cubicBezTo>
                <a:cubicBezTo>
                  <a:pt x="908873" y="837265"/>
                  <a:pt x="919927" y="830170"/>
                  <a:pt x="927847" y="820270"/>
                </a:cubicBezTo>
                <a:cubicBezTo>
                  <a:pt x="947254" y="796011"/>
                  <a:pt x="970592" y="753749"/>
                  <a:pt x="981635" y="726141"/>
                </a:cubicBezTo>
                <a:cubicBezTo>
                  <a:pt x="981641" y="726127"/>
                  <a:pt x="1015250" y="625294"/>
                  <a:pt x="1021976" y="605117"/>
                </a:cubicBezTo>
                <a:cubicBezTo>
                  <a:pt x="1026458" y="591670"/>
                  <a:pt x="1027560" y="576570"/>
                  <a:pt x="1035423" y="564776"/>
                </a:cubicBezTo>
                <a:cubicBezTo>
                  <a:pt x="1044388" y="551329"/>
                  <a:pt x="1055089" y="538890"/>
                  <a:pt x="1062317" y="524435"/>
                </a:cubicBezTo>
                <a:cubicBezTo>
                  <a:pt x="1097229" y="454612"/>
                  <a:pt x="1050128" y="509729"/>
                  <a:pt x="1102659" y="457200"/>
                </a:cubicBezTo>
                <a:cubicBezTo>
                  <a:pt x="1086390" y="294521"/>
                  <a:pt x="1103456" y="365465"/>
                  <a:pt x="1062317" y="242047"/>
                </a:cubicBezTo>
                <a:lnTo>
                  <a:pt x="1062317" y="242047"/>
                </a:lnTo>
                <a:cubicBezTo>
                  <a:pt x="1057835" y="215153"/>
                  <a:pt x="1058443" y="186894"/>
                  <a:pt x="1048870" y="161365"/>
                </a:cubicBezTo>
                <a:cubicBezTo>
                  <a:pt x="1036747" y="129037"/>
                  <a:pt x="1006284" y="133347"/>
                  <a:pt x="981635" y="121023"/>
                </a:cubicBezTo>
                <a:cubicBezTo>
                  <a:pt x="951225" y="105818"/>
                  <a:pt x="946758" y="99593"/>
                  <a:pt x="941294" y="5378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Rectangle à coins arrondis 112"/>
          <p:cNvSpPr/>
          <p:nvPr/>
        </p:nvSpPr>
        <p:spPr>
          <a:xfrm>
            <a:off x="816962" y="1349750"/>
            <a:ext cx="697744" cy="433994"/>
          </a:xfrm>
          <a:prstGeom prst="wedgeRoundRectCallout">
            <a:avLst>
              <a:gd name="adj1" fmla="val 11159"/>
              <a:gd name="adj2" fmla="val 72001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Il y a 6 cubes !</a:t>
            </a:r>
            <a:endParaRPr lang="fr-FR" sz="900" dirty="0">
              <a:solidFill>
                <a:schemeClr val="tx1"/>
              </a:solidFill>
            </a:endParaRPr>
          </a:p>
        </p:txBody>
      </p:sp>
      <p:sp>
        <p:nvSpPr>
          <p:cNvPr id="114" name="Forme libre 113"/>
          <p:cNvSpPr/>
          <p:nvPr/>
        </p:nvSpPr>
        <p:spPr>
          <a:xfrm>
            <a:off x="2809795" y="812549"/>
            <a:ext cx="854580" cy="1008529"/>
          </a:xfrm>
          <a:custGeom>
            <a:avLst/>
            <a:gdLst>
              <a:gd name="connsiteX0" fmla="*/ 941294 w 1102659"/>
              <a:gd name="connsiteY0" fmla="*/ 53788 h 1008529"/>
              <a:gd name="connsiteX1" fmla="*/ 779929 w 1102659"/>
              <a:gd name="connsiteY1" fmla="*/ 13447 h 1008529"/>
              <a:gd name="connsiteX2" fmla="*/ 739588 w 1102659"/>
              <a:gd name="connsiteY2" fmla="*/ 0 h 1008529"/>
              <a:gd name="connsiteX3" fmla="*/ 551329 w 1102659"/>
              <a:gd name="connsiteY3" fmla="*/ 26894 h 1008529"/>
              <a:gd name="connsiteX4" fmla="*/ 470647 w 1102659"/>
              <a:gd name="connsiteY4" fmla="*/ 40341 h 1008529"/>
              <a:gd name="connsiteX5" fmla="*/ 389964 w 1102659"/>
              <a:gd name="connsiteY5" fmla="*/ 67235 h 1008529"/>
              <a:gd name="connsiteX6" fmla="*/ 295835 w 1102659"/>
              <a:gd name="connsiteY6" fmla="*/ 94129 h 1008529"/>
              <a:gd name="connsiteX7" fmla="*/ 174811 w 1102659"/>
              <a:gd name="connsiteY7" fmla="*/ 161365 h 1008529"/>
              <a:gd name="connsiteX8" fmla="*/ 147917 w 1102659"/>
              <a:gd name="connsiteY8" fmla="*/ 201706 h 1008529"/>
              <a:gd name="connsiteX9" fmla="*/ 107576 w 1102659"/>
              <a:gd name="connsiteY9" fmla="*/ 228600 h 1008529"/>
              <a:gd name="connsiteX10" fmla="*/ 94129 w 1102659"/>
              <a:gd name="connsiteY10" fmla="*/ 268941 h 1008529"/>
              <a:gd name="connsiteX11" fmla="*/ 40341 w 1102659"/>
              <a:gd name="connsiteY11" fmla="*/ 349623 h 1008529"/>
              <a:gd name="connsiteX12" fmla="*/ 13447 w 1102659"/>
              <a:gd name="connsiteY12" fmla="*/ 578223 h 1008529"/>
              <a:gd name="connsiteX13" fmla="*/ 0 w 1102659"/>
              <a:gd name="connsiteY13" fmla="*/ 632012 h 1008529"/>
              <a:gd name="connsiteX14" fmla="*/ 13447 w 1102659"/>
              <a:gd name="connsiteY14" fmla="*/ 726141 h 1008529"/>
              <a:gd name="connsiteX15" fmla="*/ 134470 w 1102659"/>
              <a:gd name="connsiteY15" fmla="*/ 806823 h 1008529"/>
              <a:gd name="connsiteX16" fmla="*/ 228600 w 1102659"/>
              <a:gd name="connsiteY16" fmla="*/ 860612 h 1008529"/>
              <a:gd name="connsiteX17" fmla="*/ 268941 w 1102659"/>
              <a:gd name="connsiteY17" fmla="*/ 887506 h 1008529"/>
              <a:gd name="connsiteX18" fmla="*/ 349623 w 1102659"/>
              <a:gd name="connsiteY18" fmla="*/ 914400 h 1008529"/>
              <a:gd name="connsiteX19" fmla="*/ 389964 w 1102659"/>
              <a:gd name="connsiteY19" fmla="*/ 941294 h 1008529"/>
              <a:gd name="connsiteX20" fmla="*/ 470647 w 1102659"/>
              <a:gd name="connsiteY20" fmla="*/ 968188 h 1008529"/>
              <a:gd name="connsiteX21" fmla="*/ 605117 w 1102659"/>
              <a:gd name="connsiteY21" fmla="*/ 1008529 h 1008529"/>
              <a:gd name="connsiteX22" fmla="*/ 753035 w 1102659"/>
              <a:gd name="connsiteY22" fmla="*/ 995082 h 1008529"/>
              <a:gd name="connsiteX23" fmla="*/ 793376 w 1102659"/>
              <a:gd name="connsiteY23" fmla="*/ 968188 h 1008529"/>
              <a:gd name="connsiteX24" fmla="*/ 900953 w 1102659"/>
              <a:gd name="connsiteY24" fmla="*/ 847165 h 1008529"/>
              <a:gd name="connsiteX25" fmla="*/ 927847 w 1102659"/>
              <a:gd name="connsiteY25" fmla="*/ 820270 h 1008529"/>
              <a:gd name="connsiteX26" fmla="*/ 981635 w 1102659"/>
              <a:gd name="connsiteY26" fmla="*/ 726141 h 1008529"/>
              <a:gd name="connsiteX27" fmla="*/ 1021976 w 1102659"/>
              <a:gd name="connsiteY27" fmla="*/ 605117 h 1008529"/>
              <a:gd name="connsiteX28" fmla="*/ 1035423 w 1102659"/>
              <a:gd name="connsiteY28" fmla="*/ 564776 h 1008529"/>
              <a:gd name="connsiteX29" fmla="*/ 1062317 w 1102659"/>
              <a:gd name="connsiteY29" fmla="*/ 524435 h 1008529"/>
              <a:gd name="connsiteX30" fmla="*/ 1102659 w 1102659"/>
              <a:gd name="connsiteY30" fmla="*/ 457200 h 1008529"/>
              <a:gd name="connsiteX31" fmla="*/ 1062317 w 1102659"/>
              <a:gd name="connsiteY31" fmla="*/ 242047 h 1008529"/>
              <a:gd name="connsiteX32" fmla="*/ 1062317 w 1102659"/>
              <a:gd name="connsiteY32" fmla="*/ 242047 h 1008529"/>
              <a:gd name="connsiteX33" fmla="*/ 1048870 w 1102659"/>
              <a:gd name="connsiteY33" fmla="*/ 161365 h 1008529"/>
              <a:gd name="connsiteX34" fmla="*/ 981635 w 1102659"/>
              <a:gd name="connsiteY34" fmla="*/ 121023 h 1008529"/>
              <a:gd name="connsiteX35" fmla="*/ 941294 w 1102659"/>
              <a:gd name="connsiteY35" fmla="*/ 53788 h 100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2659" h="1008529">
                <a:moveTo>
                  <a:pt x="941294" y="53788"/>
                </a:moveTo>
                <a:cubicBezTo>
                  <a:pt x="832648" y="35681"/>
                  <a:pt x="886477" y="48963"/>
                  <a:pt x="779929" y="13447"/>
                </a:cubicBezTo>
                <a:lnTo>
                  <a:pt x="739588" y="0"/>
                </a:lnTo>
                <a:lnTo>
                  <a:pt x="551329" y="26894"/>
                </a:lnTo>
                <a:cubicBezTo>
                  <a:pt x="524366" y="30938"/>
                  <a:pt x="497098" y="33728"/>
                  <a:pt x="470647" y="40341"/>
                </a:cubicBezTo>
                <a:cubicBezTo>
                  <a:pt x="443144" y="47217"/>
                  <a:pt x="417467" y="60359"/>
                  <a:pt x="389964" y="67235"/>
                </a:cubicBezTo>
                <a:cubicBezTo>
                  <a:pt x="377303" y="70400"/>
                  <a:pt x="311619" y="85360"/>
                  <a:pt x="295835" y="94129"/>
                </a:cubicBezTo>
                <a:cubicBezTo>
                  <a:pt x="157117" y="171194"/>
                  <a:pt x="266096" y="130935"/>
                  <a:pt x="174811" y="161365"/>
                </a:cubicBezTo>
                <a:cubicBezTo>
                  <a:pt x="165846" y="174812"/>
                  <a:pt x="159345" y="190278"/>
                  <a:pt x="147917" y="201706"/>
                </a:cubicBezTo>
                <a:cubicBezTo>
                  <a:pt x="136489" y="213134"/>
                  <a:pt x="117672" y="215980"/>
                  <a:pt x="107576" y="228600"/>
                </a:cubicBezTo>
                <a:cubicBezTo>
                  <a:pt x="98721" y="239668"/>
                  <a:pt x="101013" y="256550"/>
                  <a:pt x="94129" y="268941"/>
                </a:cubicBezTo>
                <a:cubicBezTo>
                  <a:pt x="78432" y="297196"/>
                  <a:pt x="40341" y="349623"/>
                  <a:pt x="40341" y="349623"/>
                </a:cubicBezTo>
                <a:cubicBezTo>
                  <a:pt x="8019" y="478912"/>
                  <a:pt x="43176" y="325526"/>
                  <a:pt x="13447" y="578223"/>
                </a:cubicBezTo>
                <a:cubicBezTo>
                  <a:pt x="11288" y="596578"/>
                  <a:pt x="4482" y="614082"/>
                  <a:pt x="0" y="632012"/>
                </a:cubicBezTo>
                <a:cubicBezTo>
                  <a:pt x="4482" y="663388"/>
                  <a:pt x="-3569" y="699401"/>
                  <a:pt x="13447" y="726141"/>
                </a:cubicBezTo>
                <a:lnTo>
                  <a:pt x="134470" y="806823"/>
                </a:lnTo>
                <a:cubicBezTo>
                  <a:pt x="232754" y="872345"/>
                  <a:pt x="109174" y="792368"/>
                  <a:pt x="228600" y="860612"/>
                </a:cubicBezTo>
                <a:cubicBezTo>
                  <a:pt x="242632" y="868630"/>
                  <a:pt x="254173" y="880942"/>
                  <a:pt x="268941" y="887506"/>
                </a:cubicBezTo>
                <a:cubicBezTo>
                  <a:pt x="294846" y="899020"/>
                  <a:pt x="326035" y="898675"/>
                  <a:pt x="349623" y="914400"/>
                </a:cubicBezTo>
                <a:cubicBezTo>
                  <a:pt x="363070" y="923365"/>
                  <a:pt x="375196" y="934730"/>
                  <a:pt x="389964" y="941294"/>
                </a:cubicBezTo>
                <a:cubicBezTo>
                  <a:pt x="415870" y="952808"/>
                  <a:pt x="443389" y="960400"/>
                  <a:pt x="470647" y="968188"/>
                </a:cubicBezTo>
                <a:cubicBezTo>
                  <a:pt x="578405" y="998976"/>
                  <a:pt x="533819" y="984763"/>
                  <a:pt x="605117" y="1008529"/>
                </a:cubicBezTo>
                <a:cubicBezTo>
                  <a:pt x="654423" y="1004047"/>
                  <a:pt x="704625" y="1005456"/>
                  <a:pt x="753035" y="995082"/>
                </a:cubicBezTo>
                <a:cubicBezTo>
                  <a:pt x="768838" y="991696"/>
                  <a:pt x="781297" y="978925"/>
                  <a:pt x="793376" y="968188"/>
                </a:cubicBezTo>
                <a:cubicBezTo>
                  <a:pt x="935329" y="842009"/>
                  <a:pt x="831783" y="933629"/>
                  <a:pt x="900953" y="847165"/>
                </a:cubicBezTo>
                <a:cubicBezTo>
                  <a:pt x="908873" y="837265"/>
                  <a:pt x="919927" y="830170"/>
                  <a:pt x="927847" y="820270"/>
                </a:cubicBezTo>
                <a:cubicBezTo>
                  <a:pt x="947254" y="796011"/>
                  <a:pt x="970592" y="753749"/>
                  <a:pt x="981635" y="726141"/>
                </a:cubicBezTo>
                <a:cubicBezTo>
                  <a:pt x="981641" y="726127"/>
                  <a:pt x="1015250" y="625294"/>
                  <a:pt x="1021976" y="605117"/>
                </a:cubicBezTo>
                <a:cubicBezTo>
                  <a:pt x="1026458" y="591670"/>
                  <a:pt x="1027560" y="576570"/>
                  <a:pt x="1035423" y="564776"/>
                </a:cubicBezTo>
                <a:cubicBezTo>
                  <a:pt x="1044388" y="551329"/>
                  <a:pt x="1055089" y="538890"/>
                  <a:pt x="1062317" y="524435"/>
                </a:cubicBezTo>
                <a:cubicBezTo>
                  <a:pt x="1097229" y="454612"/>
                  <a:pt x="1050128" y="509729"/>
                  <a:pt x="1102659" y="457200"/>
                </a:cubicBezTo>
                <a:cubicBezTo>
                  <a:pt x="1086390" y="294521"/>
                  <a:pt x="1103456" y="365465"/>
                  <a:pt x="1062317" y="242047"/>
                </a:cubicBezTo>
                <a:lnTo>
                  <a:pt x="1062317" y="242047"/>
                </a:lnTo>
                <a:cubicBezTo>
                  <a:pt x="1057835" y="215153"/>
                  <a:pt x="1058443" y="186894"/>
                  <a:pt x="1048870" y="161365"/>
                </a:cubicBezTo>
                <a:cubicBezTo>
                  <a:pt x="1036747" y="129037"/>
                  <a:pt x="1006284" y="133347"/>
                  <a:pt x="981635" y="121023"/>
                </a:cubicBezTo>
                <a:cubicBezTo>
                  <a:pt x="951225" y="105818"/>
                  <a:pt x="946758" y="99593"/>
                  <a:pt x="941294" y="5378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Forme libre 114"/>
          <p:cNvSpPr/>
          <p:nvPr/>
        </p:nvSpPr>
        <p:spPr>
          <a:xfrm>
            <a:off x="3728785" y="812548"/>
            <a:ext cx="854580" cy="1008529"/>
          </a:xfrm>
          <a:custGeom>
            <a:avLst/>
            <a:gdLst>
              <a:gd name="connsiteX0" fmla="*/ 941294 w 1102659"/>
              <a:gd name="connsiteY0" fmla="*/ 53788 h 1008529"/>
              <a:gd name="connsiteX1" fmla="*/ 779929 w 1102659"/>
              <a:gd name="connsiteY1" fmla="*/ 13447 h 1008529"/>
              <a:gd name="connsiteX2" fmla="*/ 739588 w 1102659"/>
              <a:gd name="connsiteY2" fmla="*/ 0 h 1008529"/>
              <a:gd name="connsiteX3" fmla="*/ 551329 w 1102659"/>
              <a:gd name="connsiteY3" fmla="*/ 26894 h 1008529"/>
              <a:gd name="connsiteX4" fmla="*/ 470647 w 1102659"/>
              <a:gd name="connsiteY4" fmla="*/ 40341 h 1008529"/>
              <a:gd name="connsiteX5" fmla="*/ 389964 w 1102659"/>
              <a:gd name="connsiteY5" fmla="*/ 67235 h 1008529"/>
              <a:gd name="connsiteX6" fmla="*/ 295835 w 1102659"/>
              <a:gd name="connsiteY6" fmla="*/ 94129 h 1008529"/>
              <a:gd name="connsiteX7" fmla="*/ 174811 w 1102659"/>
              <a:gd name="connsiteY7" fmla="*/ 161365 h 1008529"/>
              <a:gd name="connsiteX8" fmla="*/ 147917 w 1102659"/>
              <a:gd name="connsiteY8" fmla="*/ 201706 h 1008529"/>
              <a:gd name="connsiteX9" fmla="*/ 107576 w 1102659"/>
              <a:gd name="connsiteY9" fmla="*/ 228600 h 1008529"/>
              <a:gd name="connsiteX10" fmla="*/ 94129 w 1102659"/>
              <a:gd name="connsiteY10" fmla="*/ 268941 h 1008529"/>
              <a:gd name="connsiteX11" fmla="*/ 40341 w 1102659"/>
              <a:gd name="connsiteY11" fmla="*/ 349623 h 1008529"/>
              <a:gd name="connsiteX12" fmla="*/ 13447 w 1102659"/>
              <a:gd name="connsiteY12" fmla="*/ 578223 h 1008529"/>
              <a:gd name="connsiteX13" fmla="*/ 0 w 1102659"/>
              <a:gd name="connsiteY13" fmla="*/ 632012 h 1008529"/>
              <a:gd name="connsiteX14" fmla="*/ 13447 w 1102659"/>
              <a:gd name="connsiteY14" fmla="*/ 726141 h 1008529"/>
              <a:gd name="connsiteX15" fmla="*/ 134470 w 1102659"/>
              <a:gd name="connsiteY15" fmla="*/ 806823 h 1008529"/>
              <a:gd name="connsiteX16" fmla="*/ 228600 w 1102659"/>
              <a:gd name="connsiteY16" fmla="*/ 860612 h 1008529"/>
              <a:gd name="connsiteX17" fmla="*/ 268941 w 1102659"/>
              <a:gd name="connsiteY17" fmla="*/ 887506 h 1008529"/>
              <a:gd name="connsiteX18" fmla="*/ 349623 w 1102659"/>
              <a:gd name="connsiteY18" fmla="*/ 914400 h 1008529"/>
              <a:gd name="connsiteX19" fmla="*/ 389964 w 1102659"/>
              <a:gd name="connsiteY19" fmla="*/ 941294 h 1008529"/>
              <a:gd name="connsiteX20" fmla="*/ 470647 w 1102659"/>
              <a:gd name="connsiteY20" fmla="*/ 968188 h 1008529"/>
              <a:gd name="connsiteX21" fmla="*/ 605117 w 1102659"/>
              <a:gd name="connsiteY21" fmla="*/ 1008529 h 1008529"/>
              <a:gd name="connsiteX22" fmla="*/ 753035 w 1102659"/>
              <a:gd name="connsiteY22" fmla="*/ 995082 h 1008529"/>
              <a:gd name="connsiteX23" fmla="*/ 793376 w 1102659"/>
              <a:gd name="connsiteY23" fmla="*/ 968188 h 1008529"/>
              <a:gd name="connsiteX24" fmla="*/ 900953 w 1102659"/>
              <a:gd name="connsiteY24" fmla="*/ 847165 h 1008529"/>
              <a:gd name="connsiteX25" fmla="*/ 927847 w 1102659"/>
              <a:gd name="connsiteY25" fmla="*/ 820270 h 1008529"/>
              <a:gd name="connsiteX26" fmla="*/ 981635 w 1102659"/>
              <a:gd name="connsiteY26" fmla="*/ 726141 h 1008529"/>
              <a:gd name="connsiteX27" fmla="*/ 1021976 w 1102659"/>
              <a:gd name="connsiteY27" fmla="*/ 605117 h 1008529"/>
              <a:gd name="connsiteX28" fmla="*/ 1035423 w 1102659"/>
              <a:gd name="connsiteY28" fmla="*/ 564776 h 1008529"/>
              <a:gd name="connsiteX29" fmla="*/ 1062317 w 1102659"/>
              <a:gd name="connsiteY29" fmla="*/ 524435 h 1008529"/>
              <a:gd name="connsiteX30" fmla="*/ 1102659 w 1102659"/>
              <a:gd name="connsiteY30" fmla="*/ 457200 h 1008529"/>
              <a:gd name="connsiteX31" fmla="*/ 1062317 w 1102659"/>
              <a:gd name="connsiteY31" fmla="*/ 242047 h 1008529"/>
              <a:gd name="connsiteX32" fmla="*/ 1062317 w 1102659"/>
              <a:gd name="connsiteY32" fmla="*/ 242047 h 1008529"/>
              <a:gd name="connsiteX33" fmla="*/ 1048870 w 1102659"/>
              <a:gd name="connsiteY33" fmla="*/ 161365 h 1008529"/>
              <a:gd name="connsiteX34" fmla="*/ 981635 w 1102659"/>
              <a:gd name="connsiteY34" fmla="*/ 121023 h 1008529"/>
              <a:gd name="connsiteX35" fmla="*/ 941294 w 1102659"/>
              <a:gd name="connsiteY35" fmla="*/ 53788 h 100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2659" h="1008529">
                <a:moveTo>
                  <a:pt x="941294" y="53788"/>
                </a:moveTo>
                <a:cubicBezTo>
                  <a:pt x="832648" y="35681"/>
                  <a:pt x="886477" y="48963"/>
                  <a:pt x="779929" y="13447"/>
                </a:cubicBezTo>
                <a:lnTo>
                  <a:pt x="739588" y="0"/>
                </a:lnTo>
                <a:lnTo>
                  <a:pt x="551329" y="26894"/>
                </a:lnTo>
                <a:cubicBezTo>
                  <a:pt x="524366" y="30938"/>
                  <a:pt x="497098" y="33728"/>
                  <a:pt x="470647" y="40341"/>
                </a:cubicBezTo>
                <a:cubicBezTo>
                  <a:pt x="443144" y="47217"/>
                  <a:pt x="417467" y="60359"/>
                  <a:pt x="389964" y="67235"/>
                </a:cubicBezTo>
                <a:cubicBezTo>
                  <a:pt x="377303" y="70400"/>
                  <a:pt x="311619" y="85360"/>
                  <a:pt x="295835" y="94129"/>
                </a:cubicBezTo>
                <a:cubicBezTo>
                  <a:pt x="157117" y="171194"/>
                  <a:pt x="266096" y="130935"/>
                  <a:pt x="174811" y="161365"/>
                </a:cubicBezTo>
                <a:cubicBezTo>
                  <a:pt x="165846" y="174812"/>
                  <a:pt x="159345" y="190278"/>
                  <a:pt x="147917" y="201706"/>
                </a:cubicBezTo>
                <a:cubicBezTo>
                  <a:pt x="136489" y="213134"/>
                  <a:pt x="117672" y="215980"/>
                  <a:pt x="107576" y="228600"/>
                </a:cubicBezTo>
                <a:cubicBezTo>
                  <a:pt x="98721" y="239668"/>
                  <a:pt x="101013" y="256550"/>
                  <a:pt x="94129" y="268941"/>
                </a:cubicBezTo>
                <a:cubicBezTo>
                  <a:pt x="78432" y="297196"/>
                  <a:pt x="40341" y="349623"/>
                  <a:pt x="40341" y="349623"/>
                </a:cubicBezTo>
                <a:cubicBezTo>
                  <a:pt x="8019" y="478912"/>
                  <a:pt x="43176" y="325526"/>
                  <a:pt x="13447" y="578223"/>
                </a:cubicBezTo>
                <a:cubicBezTo>
                  <a:pt x="11288" y="596578"/>
                  <a:pt x="4482" y="614082"/>
                  <a:pt x="0" y="632012"/>
                </a:cubicBezTo>
                <a:cubicBezTo>
                  <a:pt x="4482" y="663388"/>
                  <a:pt x="-3569" y="699401"/>
                  <a:pt x="13447" y="726141"/>
                </a:cubicBezTo>
                <a:lnTo>
                  <a:pt x="134470" y="806823"/>
                </a:lnTo>
                <a:cubicBezTo>
                  <a:pt x="232754" y="872345"/>
                  <a:pt x="109174" y="792368"/>
                  <a:pt x="228600" y="860612"/>
                </a:cubicBezTo>
                <a:cubicBezTo>
                  <a:pt x="242632" y="868630"/>
                  <a:pt x="254173" y="880942"/>
                  <a:pt x="268941" y="887506"/>
                </a:cubicBezTo>
                <a:cubicBezTo>
                  <a:pt x="294846" y="899020"/>
                  <a:pt x="326035" y="898675"/>
                  <a:pt x="349623" y="914400"/>
                </a:cubicBezTo>
                <a:cubicBezTo>
                  <a:pt x="363070" y="923365"/>
                  <a:pt x="375196" y="934730"/>
                  <a:pt x="389964" y="941294"/>
                </a:cubicBezTo>
                <a:cubicBezTo>
                  <a:pt x="415870" y="952808"/>
                  <a:pt x="443389" y="960400"/>
                  <a:pt x="470647" y="968188"/>
                </a:cubicBezTo>
                <a:cubicBezTo>
                  <a:pt x="578405" y="998976"/>
                  <a:pt x="533819" y="984763"/>
                  <a:pt x="605117" y="1008529"/>
                </a:cubicBezTo>
                <a:cubicBezTo>
                  <a:pt x="654423" y="1004047"/>
                  <a:pt x="704625" y="1005456"/>
                  <a:pt x="753035" y="995082"/>
                </a:cubicBezTo>
                <a:cubicBezTo>
                  <a:pt x="768838" y="991696"/>
                  <a:pt x="781297" y="978925"/>
                  <a:pt x="793376" y="968188"/>
                </a:cubicBezTo>
                <a:cubicBezTo>
                  <a:pt x="935329" y="842009"/>
                  <a:pt x="831783" y="933629"/>
                  <a:pt x="900953" y="847165"/>
                </a:cubicBezTo>
                <a:cubicBezTo>
                  <a:pt x="908873" y="837265"/>
                  <a:pt x="919927" y="830170"/>
                  <a:pt x="927847" y="820270"/>
                </a:cubicBezTo>
                <a:cubicBezTo>
                  <a:pt x="947254" y="796011"/>
                  <a:pt x="970592" y="753749"/>
                  <a:pt x="981635" y="726141"/>
                </a:cubicBezTo>
                <a:cubicBezTo>
                  <a:pt x="981641" y="726127"/>
                  <a:pt x="1015250" y="625294"/>
                  <a:pt x="1021976" y="605117"/>
                </a:cubicBezTo>
                <a:cubicBezTo>
                  <a:pt x="1026458" y="591670"/>
                  <a:pt x="1027560" y="576570"/>
                  <a:pt x="1035423" y="564776"/>
                </a:cubicBezTo>
                <a:cubicBezTo>
                  <a:pt x="1044388" y="551329"/>
                  <a:pt x="1055089" y="538890"/>
                  <a:pt x="1062317" y="524435"/>
                </a:cubicBezTo>
                <a:cubicBezTo>
                  <a:pt x="1097229" y="454612"/>
                  <a:pt x="1050128" y="509729"/>
                  <a:pt x="1102659" y="457200"/>
                </a:cubicBezTo>
                <a:cubicBezTo>
                  <a:pt x="1086390" y="294521"/>
                  <a:pt x="1103456" y="365465"/>
                  <a:pt x="1062317" y="242047"/>
                </a:cubicBezTo>
                <a:lnTo>
                  <a:pt x="1062317" y="242047"/>
                </a:lnTo>
                <a:cubicBezTo>
                  <a:pt x="1057835" y="215153"/>
                  <a:pt x="1058443" y="186894"/>
                  <a:pt x="1048870" y="161365"/>
                </a:cubicBezTo>
                <a:cubicBezTo>
                  <a:pt x="1036747" y="129037"/>
                  <a:pt x="1006284" y="133347"/>
                  <a:pt x="981635" y="121023"/>
                </a:cubicBezTo>
                <a:cubicBezTo>
                  <a:pt x="951225" y="105818"/>
                  <a:pt x="946758" y="99593"/>
                  <a:pt x="941294" y="5378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Étoile à 5 branches 115"/>
          <p:cNvSpPr/>
          <p:nvPr/>
        </p:nvSpPr>
        <p:spPr>
          <a:xfrm>
            <a:off x="4255838" y="1231788"/>
            <a:ext cx="192820" cy="1928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Étoile à 5 branches 116"/>
          <p:cNvSpPr/>
          <p:nvPr/>
        </p:nvSpPr>
        <p:spPr>
          <a:xfrm>
            <a:off x="3936025" y="1040649"/>
            <a:ext cx="192820" cy="1928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Étoile à 5 branches 117"/>
          <p:cNvSpPr/>
          <p:nvPr/>
        </p:nvSpPr>
        <p:spPr>
          <a:xfrm>
            <a:off x="4118440" y="1505752"/>
            <a:ext cx="192820" cy="1928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9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995" y="921610"/>
            <a:ext cx="457122" cy="31185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591" y="1149848"/>
            <a:ext cx="457122" cy="31185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552" y="1430032"/>
            <a:ext cx="457122" cy="31185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469" y="1225561"/>
            <a:ext cx="457122" cy="31185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Rectangle à coins arrondis 147"/>
          <p:cNvSpPr/>
          <p:nvPr/>
        </p:nvSpPr>
        <p:spPr>
          <a:xfrm>
            <a:off x="3847470" y="1934399"/>
            <a:ext cx="697744" cy="433994"/>
          </a:xfrm>
          <a:prstGeom prst="wedgeRoundRectCallout">
            <a:avLst>
              <a:gd name="adj1" fmla="val 11159"/>
              <a:gd name="adj2" fmla="val 72001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Il y a plus de boules </a:t>
            </a:r>
            <a:endParaRPr lang="fr-FR" sz="900" dirty="0">
              <a:solidFill>
                <a:schemeClr val="tx1"/>
              </a:solidFill>
            </a:endParaRPr>
          </a:p>
        </p:txBody>
      </p:sp>
      <p:sp>
        <p:nvSpPr>
          <p:cNvPr id="149" name="Cube 148"/>
          <p:cNvSpPr/>
          <p:nvPr/>
        </p:nvSpPr>
        <p:spPr>
          <a:xfrm>
            <a:off x="4866792" y="542856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Cube 149"/>
          <p:cNvSpPr/>
          <p:nvPr/>
        </p:nvSpPr>
        <p:spPr>
          <a:xfrm>
            <a:off x="5141853" y="482987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Cube 150"/>
          <p:cNvSpPr/>
          <p:nvPr/>
        </p:nvSpPr>
        <p:spPr>
          <a:xfrm>
            <a:off x="5353268" y="653726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Cube 151"/>
          <p:cNvSpPr/>
          <p:nvPr/>
        </p:nvSpPr>
        <p:spPr>
          <a:xfrm>
            <a:off x="5611874" y="549019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Cube 152"/>
          <p:cNvSpPr/>
          <p:nvPr/>
        </p:nvSpPr>
        <p:spPr>
          <a:xfrm>
            <a:off x="5839859" y="632753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Cube 153"/>
          <p:cNvSpPr/>
          <p:nvPr/>
        </p:nvSpPr>
        <p:spPr>
          <a:xfrm>
            <a:off x="4728704" y="1141891"/>
            <a:ext cx="179795" cy="179795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Cube 154"/>
          <p:cNvSpPr/>
          <p:nvPr/>
        </p:nvSpPr>
        <p:spPr>
          <a:xfrm>
            <a:off x="5003765" y="1082022"/>
            <a:ext cx="179795" cy="179795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Cube 155"/>
          <p:cNvSpPr/>
          <p:nvPr/>
        </p:nvSpPr>
        <p:spPr>
          <a:xfrm>
            <a:off x="5215180" y="1252761"/>
            <a:ext cx="179795" cy="179795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Cube 156"/>
          <p:cNvSpPr/>
          <p:nvPr/>
        </p:nvSpPr>
        <p:spPr>
          <a:xfrm>
            <a:off x="5473786" y="1148054"/>
            <a:ext cx="179795" cy="179795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Cube 157"/>
          <p:cNvSpPr/>
          <p:nvPr/>
        </p:nvSpPr>
        <p:spPr>
          <a:xfrm>
            <a:off x="5701771" y="1231788"/>
            <a:ext cx="179795" cy="179795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Cube 158"/>
          <p:cNvSpPr/>
          <p:nvPr/>
        </p:nvSpPr>
        <p:spPr>
          <a:xfrm>
            <a:off x="5991658" y="1392995"/>
            <a:ext cx="179795" cy="179795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Cube 159"/>
          <p:cNvSpPr/>
          <p:nvPr/>
        </p:nvSpPr>
        <p:spPr>
          <a:xfrm>
            <a:off x="6016624" y="1137869"/>
            <a:ext cx="179795" cy="179795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Cube 160"/>
          <p:cNvSpPr/>
          <p:nvPr/>
        </p:nvSpPr>
        <p:spPr>
          <a:xfrm>
            <a:off x="6244609" y="1221603"/>
            <a:ext cx="179795" cy="179795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Rectangle à coins arrondis 161"/>
          <p:cNvSpPr/>
          <p:nvPr/>
        </p:nvSpPr>
        <p:spPr>
          <a:xfrm>
            <a:off x="5462209" y="1800808"/>
            <a:ext cx="1060081" cy="703920"/>
          </a:xfrm>
          <a:prstGeom prst="wedgeRoundRectCallout">
            <a:avLst>
              <a:gd name="adj1" fmla="val -68756"/>
              <a:gd name="adj2" fmla="val -13963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Il y a 5 cubes violets et 8 cubes verts, donc il y a plus de cubes verts !</a:t>
            </a:r>
            <a:endParaRPr lang="fr-FR" sz="900" dirty="0">
              <a:solidFill>
                <a:schemeClr val="tx1"/>
              </a:solidFill>
            </a:endParaRPr>
          </a:p>
        </p:txBody>
      </p:sp>
      <p:sp>
        <p:nvSpPr>
          <p:cNvPr id="163" name="Ellipse 162"/>
          <p:cNvSpPr/>
          <p:nvPr/>
        </p:nvSpPr>
        <p:spPr>
          <a:xfrm>
            <a:off x="1052756" y="8033418"/>
            <a:ext cx="251283" cy="251283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/>
          <p:cNvSpPr/>
          <p:nvPr/>
        </p:nvSpPr>
        <p:spPr>
          <a:xfrm>
            <a:off x="1395661" y="8033417"/>
            <a:ext cx="251283" cy="25128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/>
          <p:cNvSpPr/>
          <p:nvPr/>
        </p:nvSpPr>
        <p:spPr>
          <a:xfrm>
            <a:off x="1727684" y="8033418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Ellipse 165"/>
          <p:cNvSpPr/>
          <p:nvPr/>
        </p:nvSpPr>
        <p:spPr>
          <a:xfrm>
            <a:off x="2066053" y="8033418"/>
            <a:ext cx="251283" cy="25128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Rectangle à coins arrondis 166"/>
          <p:cNvSpPr/>
          <p:nvPr/>
        </p:nvSpPr>
        <p:spPr>
          <a:xfrm>
            <a:off x="1536012" y="8436140"/>
            <a:ext cx="1060081" cy="477299"/>
          </a:xfrm>
          <a:prstGeom prst="wedgeRoundRectCallout">
            <a:avLst>
              <a:gd name="adj1" fmla="val -68756"/>
              <a:gd name="adj2" fmla="val -13963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La boule jaune est avant la boule verte !</a:t>
            </a:r>
            <a:endParaRPr lang="fr-FR" sz="900" dirty="0">
              <a:solidFill>
                <a:schemeClr val="tx1"/>
              </a:solidFill>
            </a:endParaRPr>
          </a:p>
        </p:txBody>
      </p:sp>
      <p:cxnSp>
        <p:nvCxnSpPr>
          <p:cNvPr id="168" name="Connecteur droit avec flèche 167"/>
          <p:cNvCxnSpPr/>
          <p:nvPr/>
        </p:nvCxnSpPr>
        <p:spPr>
          <a:xfrm>
            <a:off x="2861906" y="7592019"/>
            <a:ext cx="1671454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Ellipse 168"/>
          <p:cNvSpPr/>
          <p:nvPr/>
        </p:nvSpPr>
        <p:spPr>
          <a:xfrm>
            <a:off x="2966698" y="7474436"/>
            <a:ext cx="251283" cy="251283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/>
          <p:cNvSpPr/>
          <p:nvPr/>
        </p:nvSpPr>
        <p:spPr>
          <a:xfrm>
            <a:off x="3309603" y="7474435"/>
            <a:ext cx="251283" cy="25128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Ellipse 170"/>
          <p:cNvSpPr/>
          <p:nvPr/>
        </p:nvSpPr>
        <p:spPr>
          <a:xfrm>
            <a:off x="3641626" y="7474436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Ellipse 171"/>
          <p:cNvSpPr/>
          <p:nvPr/>
        </p:nvSpPr>
        <p:spPr>
          <a:xfrm>
            <a:off x="3979995" y="7474436"/>
            <a:ext cx="251283" cy="25128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Rectangle à coins arrondis 172"/>
          <p:cNvSpPr/>
          <p:nvPr/>
        </p:nvSpPr>
        <p:spPr>
          <a:xfrm>
            <a:off x="3486953" y="7905329"/>
            <a:ext cx="1060081" cy="648072"/>
          </a:xfrm>
          <a:prstGeom prst="wedgeRoundRectCallout">
            <a:avLst>
              <a:gd name="adj1" fmla="val -68756"/>
              <a:gd name="adj2" fmla="val -13963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La boule jaune est la 3</a:t>
            </a:r>
            <a:r>
              <a:rPr lang="fr-FR" sz="900" baseline="30000" dirty="0" smtClean="0">
                <a:solidFill>
                  <a:schemeClr val="tx1"/>
                </a:solidFill>
              </a:rPr>
              <a:t>ème</a:t>
            </a:r>
            <a:r>
              <a:rPr lang="fr-FR" sz="900" dirty="0" smtClean="0">
                <a:solidFill>
                  <a:schemeClr val="tx1"/>
                </a:solidFill>
              </a:rPr>
              <a:t> et la boule verte est la 1</a:t>
            </a:r>
            <a:r>
              <a:rPr lang="fr-FR" sz="900" baseline="30000" dirty="0" smtClean="0">
                <a:solidFill>
                  <a:schemeClr val="tx1"/>
                </a:solidFill>
              </a:rPr>
              <a:t>ère</a:t>
            </a:r>
            <a:r>
              <a:rPr lang="fr-FR" sz="900" dirty="0" smtClean="0">
                <a:solidFill>
                  <a:schemeClr val="tx1"/>
                </a:solidFill>
              </a:rPr>
              <a:t> !</a:t>
            </a:r>
            <a:endParaRPr lang="fr-FR" sz="900" dirty="0">
              <a:solidFill>
                <a:schemeClr val="tx1"/>
              </a:solidFill>
            </a:endParaRPr>
          </a:p>
        </p:txBody>
      </p:sp>
      <p:pic>
        <p:nvPicPr>
          <p:cNvPr id="175" name="Image 1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843" y="7905328"/>
            <a:ext cx="968236" cy="1324701"/>
          </a:xfrm>
          <a:prstGeom prst="rect">
            <a:avLst/>
          </a:prstGeom>
        </p:spPr>
      </p:pic>
      <p:sp>
        <p:nvSpPr>
          <p:cNvPr id="176" name="Rectangle à coins arrondis 175"/>
          <p:cNvSpPr/>
          <p:nvPr/>
        </p:nvSpPr>
        <p:spPr>
          <a:xfrm>
            <a:off x="4886265" y="7076270"/>
            <a:ext cx="1585754" cy="648072"/>
          </a:xfrm>
          <a:prstGeom prst="wedgeRoundRectCallout">
            <a:avLst>
              <a:gd name="adj1" fmla="val -22281"/>
              <a:gd name="adj2" fmla="val 72379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Je suis arrivée la 1</a:t>
            </a:r>
            <a:r>
              <a:rPr lang="fr-FR" sz="900" baseline="30000" dirty="0" smtClean="0">
                <a:solidFill>
                  <a:schemeClr val="tx1"/>
                </a:solidFill>
              </a:rPr>
              <a:t>ère</a:t>
            </a:r>
            <a:r>
              <a:rPr lang="fr-FR" sz="900" dirty="0" smtClean="0">
                <a:solidFill>
                  <a:schemeClr val="tx1"/>
                </a:solidFill>
              </a:rPr>
              <a:t>, Mathieu le 2</a:t>
            </a:r>
            <a:r>
              <a:rPr lang="fr-FR" sz="900" baseline="30000" dirty="0" smtClean="0">
                <a:solidFill>
                  <a:schemeClr val="tx1"/>
                </a:solidFill>
              </a:rPr>
              <a:t>ème</a:t>
            </a:r>
            <a:r>
              <a:rPr lang="fr-FR" sz="900" dirty="0" smtClean="0">
                <a:solidFill>
                  <a:schemeClr val="tx1"/>
                </a:solidFill>
              </a:rPr>
              <a:t> et Anaïs est 4</a:t>
            </a:r>
            <a:r>
              <a:rPr lang="fr-FR" sz="900" baseline="30000" dirty="0" smtClean="0">
                <a:solidFill>
                  <a:schemeClr val="tx1"/>
                </a:solidFill>
              </a:rPr>
              <a:t>ème</a:t>
            </a:r>
            <a:r>
              <a:rPr lang="fr-FR" sz="900" dirty="0" smtClean="0">
                <a:solidFill>
                  <a:schemeClr val="tx1"/>
                </a:solidFill>
              </a:rPr>
              <a:t> !</a:t>
            </a:r>
            <a:endParaRPr lang="fr-FR" sz="900" dirty="0">
              <a:solidFill>
                <a:schemeClr val="tx1"/>
              </a:solidFill>
            </a:endParaRPr>
          </a:p>
        </p:txBody>
      </p:sp>
      <p:pic>
        <p:nvPicPr>
          <p:cNvPr id="174" name="Image 17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613" y="8436140"/>
            <a:ext cx="864895" cy="745178"/>
          </a:xfrm>
          <a:prstGeom prst="rect">
            <a:avLst/>
          </a:prstGeom>
        </p:spPr>
      </p:pic>
      <p:pic>
        <p:nvPicPr>
          <p:cNvPr id="177" name="Image 17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9790" y="8436140"/>
            <a:ext cx="864895" cy="745178"/>
          </a:xfrm>
          <a:prstGeom prst="rect">
            <a:avLst/>
          </a:prstGeom>
        </p:spPr>
      </p:pic>
      <p:pic>
        <p:nvPicPr>
          <p:cNvPr id="178" name="Image 17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54557" y="1916263"/>
            <a:ext cx="722741" cy="621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Image 17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57327" y="1916263"/>
            <a:ext cx="722741" cy="621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Image 17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637878" y="1916263"/>
            <a:ext cx="722741" cy="621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1545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3" name="Rectangle à coins arrondis 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Rectangle 4"/>
          <p:cNvSpPr/>
          <p:nvPr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8" name="Rectangle 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Ellipse 13"/>
          <p:cNvSpPr/>
          <p:nvPr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44624" y="6753200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6791867"/>
            <a:ext cx="5976664" cy="298566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6782341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" name="Groupe 21"/>
          <p:cNvGrpSpPr/>
          <p:nvPr/>
        </p:nvGrpSpPr>
        <p:grpSpPr>
          <a:xfrm>
            <a:off x="764704" y="6897216"/>
            <a:ext cx="5832648" cy="2808312"/>
            <a:chOff x="764704" y="272480"/>
            <a:chExt cx="5832648" cy="2808312"/>
          </a:xfrm>
        </p:grpSpPr>
        <p:sp>
          <p:nvSpPr>
            <p:cNvPr id="23" name="Rectangle 22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9" name="Ellipse 28"/>
          <p:cNvSpPr/>
          <p:nvPr/>
        </p:nvSpPr>
        <p:spPr>
          <a:xfrm>
            <a:off x="2463766" y="934548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4407037" y="934742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6347044" y="934548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6845294"/>
            <a:ext cx="279511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>
                <a:latin typeface="Amandine" pitchFamily="2" charset="0"/>
              </a:rPr>
              <a:t>Quantifier et décomposer des collections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764704" y="923341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ajouter des objets 1 à 1 pour arriver jusqu’à </a:t>
            </a:r>
            <a:r>
              <a:rPr lang="fr-FR" sz="1000" b="1" dirty="0" smtClean="0"/>
              <a:t>5.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2707975" y="916580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compléter une collection d’objets pour qu’il y en </a:t>
            </a:r>
            <a:r>
              <a:rPr lang="fr-FR" sz="1000" b="1" dirty="0" smtClean="0"/>
              <a:t>ait 5.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4653136" y="917237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enlever les objets en trop pour qu’il n’y en ait que </a:t>
            </a:r>
            <a:r>
              <a:rPr lang="fr-FR" sz="1000" b="1" dirty="0" smtClean="0"/>
              <a:t>5.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 rot="16200000">
            <a:off x="-781468" y="1301522"/>
            <a:ext cx="2315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DECOUVRIR LES NOMBRES ET LEURS UTILISATIONS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53275" y="2576736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CP04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703269" y="220558"/>
            <a:ext cx="279511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Reconnaitre les symboles des quantités</a:t>
            </a:r>
            <a:endParaRPr lang="fr-FR" sz="1200" dirty="0">
              <a:latin typeface="Amandine" pitchFamily="2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764704" y="255582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dire combien il y a de doigts jusqu’à </a:t>
            </a:r>
            <a:r>
              <a:rPr lang="fr-FR" sz="1000" b="1" dirty="0" smtClean="0"/>
              <a:t>5 sans compter.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707975" y="2630459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dire combien il y a de points sur le dé jusqu’à </a:t>
            </a:r>
            <a:r>
              <a:rPr lang="fr-FR" sz="1000" b="1" dirty="0" smtClean="0"/>
              <a:t>6.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4647982" y="2550618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montrer une quantité sur mes </a:t>
            </a:r>
            <a:r>
              <a:rPr lang="fr-FR" sz="1000" b="1" dirty="0" smtClean="0"/>
              <a:t>doigts jusqu’à 5 sans compter.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70" name="ZoneTexte 69"/>
          <p:cNvSpPr txBox="1"/>
          <p:nvPr/>
        </p:nvSpPr>
        <p:spPr>
          <a:xfrm rot="16200000">
            <a:off x="-781468" y="7864847"/>
            <a:ext cx="2315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DECOUVRIR LES NOMBRES ET LEURS UTILISATIONS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53275" y="9140061"/>
            <a:ext cx="6298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Kingthings Lupineless" pitchFamily="2" charset="0"/>
              </a:rPr>
              <a:t>CP0</a:t>
            </a:r>
            <a:r>
              <a:rPr lang="fr-FR" sz="1200" dirty="0">
                <a:latin typeface="Kingthings Lupineless" pitchFamily="2" charset="0"/>
              </a:rPr>
              <a:t>6-7-8</a:t>
            </a:r>
          </a:p>
        </p:txBody>
      </p:sp>
      <p:grpSp>
        <p:nvGrpSpPr>
          <p:cNvPr id="72" name="Groupe 71"/>
          <p:cNvGrpSpPr/>
          <p:nvPr/>
        </p:nvGrpSpPr>
        <p:grpSpPr>
          <a:xfrm>
            <a:off x="44624" y="3440832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73" name="Rectangle à coins arrondis 7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Rectangle 7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5" name="Rectangle 74"/>
          <p:cNvSpPr/>
          <p:nvPr/>
        </p:nvSpPr>
        <p:spPr>
          <a:xfrm>
            <a:off x="692696" y="3479499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10"/>
          <p:cNvSpPr/>
          <p:nvPr/>
        </p:nvSpPr>
        <p:spPr>
          <a:xfrm>
            <a:off x="683170" y="3469973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ZoneTexte 78"/>
          <p:cNvSpPr txBox="1"/>
          <p:nvPr/>
        </p:nvSpPr>
        <p:spPr>
          <a:xfrm>
            <a:off x="703269" y="3517537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>
                <a:latin typeface="Amandine" pitchFamily="2" charset="0"/>
              </a:rPr>
              <a:t>Conservation des </a:t>
            </a:r>
            <a:r>
              <a:rPr lang="fr-FR" sz="1400" dirty="0" smtClean="0">
                <a:latin typeface="Amandine" pitchFamily="2" charset="0"/>
              </a:rPr>
              <a:t>quantités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7" name="ZoneTexte 96"/>
          <p:cNvSpPr txBox="1"/>
          <p:nvPr/>
        </p:nvSpPr>
        <p:spPr>
          <a:xfrm rot="16200000">
            <a:off x="-781468" y="4543623"/>
            <a:ext cx="2315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DECOUVRIR LES NOMBRES ET LEURS UTILISATIONS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53275" y="5818837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CP05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99" name="Image 9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76754"/>
            <a:ext cx="621639" cy="483758"/>
          </a:xfrm>
          <a:prstGeom prst="rect">
            <a:avLst/>
          </a:prstGeom>
        </p:spPr>
      </p:pic>
      <p:pic>
        <p:nvPicPr>
          <p:cNvPr id="100" name="Image 9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67" y="3341556"/>
            <a:ext cx="621639" cy="483758"/>
          </a:xfrm>
          <a:prstGeom prst="rect">
            <a:avLst/>
          </a:prstGeom>
        </p:spPr>
      </p:pic>
      <p:pic>
        <p:nvPicPr>
          <p:cNvPr id="101" name="Image 10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4" y="6635354"/>
            <a:ext cx="621639" cy="483758"/>
          </a:xfrm>
          <a:prstGeom prst="rect">
            <a:avLst/>
          </a:prstGeom>
        </p:spPr>
      </p:pic>
      <p:grpSp>
        <p:nvGrpSpPr>
          <p:cNvPr id="77" name="Groupe 76"/>
          <p:cNvGrpSpPr/>
          <p:nvPr/>
        </p:nvGrpSpPr>
        <p:grpSpPr>
          <a:xfrm>
            <a:off x="764704" y="3585864"/>
            <a:ext cx="5832648" cy="2808312"/>
            <a:chOff x="764704" y="272480"/>
            <a:chExt cx="5832648" cy="2808312"/>
          </a:xfrm>
        </p:grpSpPr>
        <p:sp>
          <p:nvSpPr>
            <p:cNvPr id="78" name="Rectangle 7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Rectangle 95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Rectangle 103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Rectangle 104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6" name="Ellipse 105"/>
          <p:cNvSpPr/>
          <p:nvPr/>
        </p:nvSpPr>
        <p:spPr>
          <a:xfrm>
            <a:off x="2467167" y="603311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/>
          <p:cNvSpPr/>
          <p:nvPr/>
        </p:nvSpPr>
        <p:spPr>
          <a:xfrm>
            <a:off x="4410438" y="60350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/>
          <p:cNvSpPr/>
          <p:nvPr/>
        </p:nvSpPr>
        <p:spPr>
          <a:xfrm>
            <a:off x="6350445" y="603311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ZoneTexte 108"/>
          <p:cNvSpPr txBox="1"/>
          <p:nvPr/>
        </p:nvSpPr>
        <p:spPr>
          <a:xfrm>
            <a:off x="767849" y="5858805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qu’il y a la même quantité d’objets si on change les objets.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10" name="ZoneTexte 109"/>
          <p:cNvSpPr txBox="1"/>
          <p:nvPr/>
        </p:nvSpPr>
        <p:spPr>
          <a:xfrm>
            <a:off x="2711376" y="586007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qu’il y a toujours autant d’objets si on les espace.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4603301" y="5858805"/>
            <a:ext cx="17985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qu’il y a toujours autant d’objets si on les change de position.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pic>
        <p:nvPicPr>
          <p:cNvPr id="68" name="Image 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456" y="1481226"/>
            <a:ext cx="579782" cy="602640"/>
          </a:xfrm>
          <a:prstGeom prst="rect">
            <a:avLst/>
          </a:prstGeom>
        </p:spPr>
      </p:pic>
      <p:sp>
        <p:nvSpPr>
          <p:cNvPr id="69" name="Rectangle à coins arrondis 68"/>
          <p:cNvSpPr/>
          <p:nvPr/>
        </p:nvSpPr>
        <p:spPr>
          <a:xfrm>
            <a:off x="1062770" y="1409618"/>
            <a:ext cx="697744" cy="433994"/>
          </a:xfrm>
          <a:prstGeom prst="wedgeRoundRectCallout">
            <a:avLst>
              <a:gd name="adj1" fmla="val -18544"/>
              <a:gd name="adj2" fmla="val 85576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C’est 5 !</a:t>
            </a:r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64" y="845881"/>
            <a:ext cx="506719" cy="506719"/>
          </a:xfrm>
          <a:prstGeom prst="rect">
            <a:avLst/>
          </a:prstGeom>
        </p:spPr>
      </p:pic>
      <p:sp>
        <p:nvSpPr>
          <p:cNvPr id="88" name="Rectangle à coins arrondis 87"/>
          <p:cNvSpPr/>
          <p:nvPr/>
        </p:nvSpPr>
        <p:spPr>
          <a:xfrm>
            <a:off x="2752831" y="903039"/>
            <a:ext cx="1062563" cy="433994"/>
          </a:xfrm>
          <a:prstGeom prst="wedgeRoundRectCallout">
            <a:avLst>
              <a:gd name="adj1" fmla="val -18544"/>
              <a:gd name="adj2" fmla="val 85576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J’ai fait 6 !</a:t>
            </a:r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711" y="408175"/>
            <a:ext cx="617849" cy="76776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667" y="1424608"/>
            <a:ext cx="647185" cy="672702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53" y="4664968"/>
            <a:ext cx="306406" cy="427218"/>
          </a:xfrm>
          <a:prstGeom prst="rect">
            <a:avLst/>
          </a:prstGeom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39" y="4684738"/>
            <a:ext cx="306406" cy="427218"/>
          </a:xfrm>
          <a:prstGeom prst="rect">
            <a:avLst/>
          </a:prstGeom>
        </p:spPr>
      </p:pic>
      <p:pic>
        <p:nvPicPr>
          <p:cNvPr id="90" name="Image 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807" y="4656830"/>
            <a:ext cx="306406" cy="427218"/>
          </a:xfrm>
          <a:prstGeom prst="rect">
            <a:avLst/>
          </a:prstGeom>
        </p:spPr>
      </p:pic>
      <p:pic>
        <p:nvPicPr>
          <p:cNvPr id="91" name="Image 9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61" y="4684738"/>
            <a:ext cx="306406" cy="427218"/>
          </a:xfrm>
          <a:prstGeom prst="rect">
            <a:avLst/>
          </a:prstGeom>
        </p:spPr>
      </p:pic>
      <p:sp>
        <p:nvSpPr>
          <p:cNvPr id="37" name="Ellipse 36"/>
          <p:cNvSpPr/>
          <p:nvPr/>
        </p:nvSpPr>
        <p:spPr>
          <a:xfrm>
            <a:off x="881514" y="5509826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/>
          <p:cNvSpPr/>
          <p:nvPr/>
        </p:nvSpPr>
        <p:spPr>
          <a:xfrm>
            <a:off x="1331995" y="5509825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/>
          <p:cNvSpPr/>
          <p:nvPr/>
        </p:nvSpPr>
        <p:spPr>
          <a:xfrm>
            <a:off x="1771594" y="5509826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/>
          <p:cNvSpPr/>
          <p:nvPr/>
        </p:nvSpPr>
        <p:spPr>
          <a:xfrm>
            <a:off x="2177198" y="5509826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avec flèche 38"/>
          <p:cNvCxnSpPr/>
          <p:nvPr/>
        </p:nvCxnSpPr>
        <p:spPr>
          <a:xfrm flipV="1">
            <a:off x="2350839" y="5195243"/>
            <a:ext cx="0" cy="22239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/>
          <p:nvPr/>
        </p:nvCxnSpPr>
        <p:spPr>
          <a:xfrm flipV="1">
            <a:off x="1897235" y="5159580"/>
            <a:ext cx="0" cy="22239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/>
          <p:cNvCxnSpPr/>
          <p:nvPr/>
        </p:nvCxnSpPr>
        <p:spPr>
          <a:xfrm flipV="1">
            <a:off x="1454170" y="5159581"/>
            <a:ext cx="0" cy="22239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avec flèche 112"/>
          <p:cNvCxnSpPr/>
          <p:nvPr/>
        </p:nvCxnSpPr>
        <p:spPr>
          <a:xfrm flipV="1">
            <a:off x="1003689" y="5195242"/>
            <a:ext cx="0" cy="22239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Ellipse 113"/>
          <p:cNvSpPr/>
          <p:nvPr/>
        </p:nvSpPr>
        <p:spPr>
          <a:xfrm>
            <a:off x="2812595" y="4120571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Ellipse 114"/>
          <p:cNvSpPr/>
          <p:nvPr/>
        </p:nvSpPr>
        <p:spPr>
          <a:xfrm>
            <a:off x="3155500" y="4120570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Ellipse 115"/>
          <p:cNvSpPr/>
          <p:nvPr/>
        </p:nvSpPr>
        <p:spPr>
          <a:xfrm>
            <a:off x="3487523" y="4120571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3825892" y="4120571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Rectangle à coins arrondis 117"/>
          <p:cNvSpPr/>
          <p:nvPr/>
        </p:nvSpPr>
        <p:spPr>
          <a:xfrm>
            <a:off x="2782670" y="4467741"/>
            <a:ext cx="863305" cy="270251"/>
          </a:xfrm>
          <a:prstGeom prst="wedgeRoundRectCallout">
            <a:avLst>
              <a:gd name="adj1" fmla="val 90490"/>
              <a:gd name="adj2" fmla="val 20891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Il y en a 4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19" name="Ellipse 118"/>
          <p:cNvSpPr/>
          <p:nvPr/>
        </p:nvSpPr>
        <p:spPr>
          <a:xfrm>
            <a:off x="2777336" y="5097016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Ellipse 119"/>
          <p:cNvSpPr/>
          <p:nvPr/>
        </p:nvSpPr>
        <p:spPr>
          <a:xfrm>
            <a:off x="3329547" y="5075425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Ellipse 120"/>
          <p:cNvSpPr/>
          <p:nvPr/>
        </p:nvSpPr>
        <p:spPr>
          <a:xfrm>
            <a:off x="3851694" y="5091715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/>
          <p:cNvSpPr/>
          <p:nvPr/>
        </p:nvSpPr>
        <p:spPr>
          <a:xfrm>
            <a:off x="4284796" y="5078380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Rectangle à coins arrondis 122"/>
          <p:cNvSpPr/>
          <p:nvPr/>
        </p:nvSpPr>
        <p:spPr>
          <a:xfrm>
            <a:off x="2768889" y="5492417"/>
            <a:ext cx="1334087" cy="270251"/>
          </a:xfrm>
          <a:prstGeom prst="wedgeRoundRectCallout">
            <a:avLst>
              <a:gd name="adj1" fmla="val 75261"/>
              <a:gd name="adj2" fmla="val 5964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Il y en a toujours 4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24" name="Ellipse 123"/>
          <p:cNvSpPr/>
          <p:nvPr/>
        </p:nvSpPr>
        <p:spPr>
          <a:xfrm>
            <a:off x="4885272" y="3699672"/>
            <a:ext cx="251283" cy="251283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Ellipse 124"/>
          <p:cNvSpPr/>
          <p:nvPr/>
        </p:nvSpPr>
        <p:spPr>
          <a:xfrm>
            <a:off x="5228177" y="3699671"/>
            <a:ext cx="251283" cy="25128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125"/>
          <p:cNvSpPr/>
          <p:nvPr/>
        </p:nvSpPr>
        <p:spPr>
          <a:xfrm>
            <a:off x="5560200" y="3699672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Ellipse 126"/>
          <p:cNvSpPr/>
          <p:nvPr/>
        </p:nvSpPr>
        <p:spPr>
          <a:xfrm>
            <a:off x="5898569" y="3699672"/>
            <a:ext cx="251283" cy="25128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Rectangle à coins arrondis 127"/>
          <p:cNvSpPr/>
          <p:nvPr/>
        </p:nvSpPr>
        <p:spPr>
          <a:xfrm>
            <a:off x="4855347" y="4046842"/>
            <a:ext cx="863305" cy="270251"/>
          </a:xfrm>
          <a:prstGeom prst="wedgeRoundRectCallout">
            <a:avLst>
              <a:gd name="adj1" fmla="val 90490"/>
              <a:gd name="adj2" fmla="val 20891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Il y en a 4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29" name="Ellipse 128"/>
          <p:cNvSpPr/>
          <p:nvPr/>
        </p:nvSpPr>
        <p:spPr>
          <a:xfrm>
            <a:off x="5898568" y="4821890"/>
            <a:ext cx="251283" cy="251283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llipse 129"/>
          <p:cNvSpPr/>
          <p:nvPr/>
        </p:nvSpPr>
        <p:spPr>
          <a:xfrm>
            <a:off x="4890848" y="4821891"/>
            <a:ext cx="251283" cy="25128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/>
          <p:cNvSpPr/>
          <p:nvPr/>
        </p:nvSpPr>
        <p:spPr>
          <a:xfrm>
            <a:off x="5586958" y="4823610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/>
          <p:cNvSpPr/>
          <p:nvPr/>
        </p:nvSpPr>
        <p:spPr>
          <a:xfrm>
            <a:off x="5251384" y="4823610"/>
            <a:ext cx="251283" cy="25128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Rectangle à coins arrondis 132"/>
          <p:cNvSpPr/>
          <p:nvPr/>
        </p:nvSpPr>
        <p:spPr>
          <a:xfrm>
            <a:off x="4726893" y="5306438"/>
            <a:ext cx="1334087" cy="270251"/>
          </a:xfrm>
          <a:prstGeom prst="wedgeRoundRectCallout">
            <a:avLst>
              <a:gd name="adj1" fmla="val 75261"/>
              <a:gd name="adj2" fmla="val 5964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Il y en a toujours 4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34" name="Cube 133"/>
          <p:cNvSpPr/>
          <p:nvPr/>
        </p:nvSpPr>
        <p:spPr>
          <a:xfrm>
            <a:off x="916250" y="8045541"/>
            <a:ext cx="211260" cy="211260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Cube 134"/>
          <p:cNvSpPr/>
          <p:nvPr/>
        </p:nvSpPr>
        <p:spPr>
          <a:xfrm>
            <a:off x="1198473" y="8027656"/>
            <a:ext cx="211260" cy="211260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Cube 135"/>
          <p:cNvSpPr/>
          <p:nvPr/>
        </p:nvSpPr>
        <p:spPr>
          <a:xfrm>
            <a:off x="1561556" y="8049344"/>
            <a:ext cx="211260" cy="211260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Rectangle à coins arrondis 136"/>
          <p:cNvSpPr/>
          <p:nvPr/>
        </p:nvSpPr>
        <p:spPr>
          <a:xfrm>
            <a:off x="1572413" y="8404464"/>
            <a:ext cx="1012668" cy="668979"/>
          </a:xfrm>
          <a:prstGeom prst="wedgeRoundRectCallout">
            <a:avLst>
              <a:gd name="adj1" fmla="val -60148"/>
              <a:gd name="adj2" fmla="val -14755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4 cubes plus encore 1 cube ça fait 5 cubes !</a:t>
            </a:r>
            <a:endParaRPr lang="fr-FR" sz="900" dirty="0">
              <a:solidFill>
                <a:schemeClr val="tx1"/>
              </a:solidFill>
            </a:endParaRPr>
          </a:p>
        </p:txBody>
      </p:sp>
      <p:sp>
        <p:nvSpPr>
          <p:cNvPr id="138" name="Cube 137"/>
          <p:cNvSpPr/>
          <p:nvPr/>
        </p:nvSpPr>
        <p:spPr>
          <a:xfrm>
            <a:off x="1901468" y="8027656"/>
            <a:ext cx="211260" cy="211260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Cube 138"/>
          <p:cNvSpPr/>
          <p:nvPr/>
        </p:nvSpPr>
        <p:spPr>
          <a:xfrm>
            <a:off x="2264551" y="8049344"/>
            <a:ext cx="211260" cy="211260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Cube 139"/>
          <p:cNvSpPr/>
          <p:nvPr/>
        </p:nvSpPr>
        <p:spPr>
          <a:xfrm>
            <a:off x="2897032" y="7415910"/>
            <a:ext cx="281596" cy="281596"/>
          </a:xfrm>
          <a:prstGeom prst="cube">
            <a:avLst/>
          </a:prstGeom>
          <a:solidFill>
            <a:srgbClr val="00B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Cube 140"/>
          <p:cNvSpPr/>
          <p:nvPr/>
        </p:nvSpPr>
        <p:spPr>
          <a:xfrm>
            <a:off x="3519005" y="7530475"/>
            <a:ext cx="281596" cy="281596"/>
          </a:xfrm>
          <a:prstGeom prst="cube">
            <a:avLst/>
          </a:prstGeom>
          <a:solidFill>
            <a:srgbClr val="00B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Cube 141"/>
          <p:cNvSpPr/>
          <p:nvPr/>
        </p:nvSpPr>
        <p:spPr>
          <a:xfrm>
            <a:off x="4064240" y="7812071"/>
            <a:ext cx="281596" cy="281596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Rectangle à coins arrondis 142"/>
          <p:cNvSpPr/>
          <p:nvPr/>
        </p:nvSpPr>
        <p:spPr>
          <a:xfrm>
            <a:off x="3752633" y="8460485"/>
            <a:ext cx="785705" cy="668979"/>
          </a:xfrm>
          <a:prstGeom prst="wedgeRoundRectCallout">
            <a:avLst>
              <a:gd name="adj1" fmla="val -60148"/>
              <a:gd name="adj2" fmla="val -14755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Il manque 2 cubes pour en avoir 5 !</a:t>
            </a:r>
            <a:endParaRPr lang="fr-FR" sz="900" dirty="0">
              <a:solidFill>
                <a:schemeClr val="tx1"/>
              </a:solidFill>
            </a:endParaRPr>
          </a:p>
        </p:txBody>
      </p:sp>
      <p:sp>
        <p:nvSpPr>
          <p:cNvPr id="144" name="Cube 143"/>
          <p:cNvSpPr/>
          <p:nvPr/>
        </p:nvSpPr>
        <p:spPr>
          <a:xfrm>
            <a:off x="3073524" y="7808683"/>
            <a:ext cx="281596" cy="281596"/>
          </a:xfrm>
          <a:prstGeom prst="cube">
            <a:avLst/>
          </a:prstGeom>
          <a:solidFill>
            <a:srgbClr val="00B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Cube 144"/>
          <p:cNvSpPr/>
          <p:nvPr/>
        </p:nvSpPr>
        <p:spPr>
          <a:xfrm>
            <a:off x="4205038" y="7415910"/>
            <a:ext cx="281596" cy="281596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Cube 145"/>
          <p:cNvSpPr/>
          <p:nvPr/>
        </p:nvSpPr>
        <p:spPr>
          <a:xfrm>
            <a:off x="5024989" y="7019749"/>
            <a:ext cx="281596" cy="281596"/>
          </a:xfrm>
          <a:prstGeom prst="cube">
            <a:avLst/>
          </a:prstGeom>
          <a:solidFill>
            <a:srgbClr val="7030A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Cube 146"/>
          <p:cNvSpPr/>
          <p:nvPr/>
        </p:nvSpPr>
        <p:spPr>
          <a:xfrm>
            <a:off x="5646962" y="7134314"/>
            <a:ext cx="281596" cy="281596"/>
          </a:xfrm>
          <a:prstGeom prst="cube">
            <a:avLst/>
          </a:prstGeom>
          <a:solidFill>
            <a:srgbClr val="7030A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Cube 147"/>
          <p:cNvSpPr/>
          <p:nvPr/>
        </p:nvSpPr>
        <p:spPr>
          <a:xfrm>
            <a:off x="5097366" y="7666804"/>
            <a:ext cx="281596" cy="281596"/>
          </a:xfrm>
          <a:prstGeom prst="cube">
            <a:avLst/>
          </a:prstGeom>
          <a:solidFill>
            <a:srgbClr val="7030A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Rectangle à coins arrondis 148"/>
          <p:cNvSpPr/>
          <p:nvPr/>
        </p:nvSpPr>
        <p:spPr>
          <a:xfrm>
            <a:off x="5787760" y="8460485"/>
            <a:ext cx="629572" cy="668979"/>
          </a:xfrm>
          <a:prstGeom prst="wedgeRoundRectCallout">
            <a:avLst>
              <a:gd name="adj1" fmla="val -60148"/>
              <a:gd name="adj2" fmla="val -14755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Il y a 1 cube en trop !</a:t>
            </a:r>
            <a:endParaRPr lang="fr-FR" sz="900" dirty="0">
              <a:solidFill>
                <a:schemeClr val="tx1"/>
              </a:solidFill>
            </a:endParaRPr>
          </a:p>
        </p:txBody>
      </p:sp>
      <p:sp>
        <p:nvSpPr>
          <p:cNvPr id="154" name="Cube 153"/>
          <p:cNvSpPr/>
          <p:nvPr/>
        </p:nvSpPr>
        <p:spPr>
          <a:xfrm>
            <a:off x="5513763" y="7480549"/>
            <a:ext cx="281596" cy="281596"/>
          </a:xfrm>
          <a:prstGeom prst="cube">
            <a:avLst/>
          </a:prstGeom>
          <a:solidFill>
            <a:srgbClr val="7030A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Cube 154"/>
          <p:cNvSpPr/>
          <p:nvPr/>
        </p:nvSpPr>
        <p:spPr>
          <a:xfrm>
            <a:off x="6149851" y="7159877"/>
            <a:ext cx="281596" cy="281596"/>
          </a:xfrm>
          <a:prstGeom prst="cube">
            <a:avLst/>
          </a:prstGeom>
          <a:solidFill>
            <a:srgbClr val="7030A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Cube 155"/>
          <p:cNvSpPr/>
          <p:nvPr/>
        </p:nvSpPr>
        <p:spPr>
          <a:xfrm>
            <a:off x="6008730" y="7727860"/>
            <a:ext cx="281596" cy="281596"/>
          </a:xfrm>
          <a:prstGeom prst="cube">
            <a:avLst/>
          </a:prstGeom>
          <a:solidFill>
            <a:srgbClr val="7030A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ZoneTexte 156"/>
          <p:cNvSpPr txBox="1"/>
          <p:nvPr/>
        </p:nvSpPr>
        <p:spPr>
          <a:xfrm>
            <a:off x="5453317" y="7269450"/>
            <a:ext cx="423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X</a:t>
            </a:r>
            <a:endParaRPr lang="fr-FR" sz="4000" b="1" dirty="0"/>
          </a:p>
        </p:txBody>
      </p:sp>
      <p:pic>
        <p:nvPicPr>
          <p:cNvPr id="151" name="Image 15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247092" y="1393757"/>
            <a:ext cx="722741" cy="118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Image 15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259471" y="1928665"/>
            <a:ext cx="722741" cy="621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Image 15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253" y="8365660"/>
            <a:ext cx="955349" cy="823112"/>
          </a:xfrm>
          <a:prstGeom prst="rect">
            <a:avLst/>
          </a:prstGeom>
        </p:spPr>
      </p:pic>
      <p:pic>
        <p:nvPicPr>
          <p:cNvPr id="158" name="Image 15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1653" y="8365660"/>
            <a:ext cx="955349" cy="823112"/>
          </a:xfrm>
          <a:prstGeom prst="rect">
            <a:avLst/>
          </a:prstGeom>
        </p:spPr>
      </p:pic>
      <p:pic>
        <p:nvPicPr>
          <p:cNvPr id="159" name="Image 15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8284" y="8364674"/>
            <a:ext cx="955349" cy="82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24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3" name="Rectangle à coins arrondis 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Rectangle 4"/>
          <p:cNvSpPr/>
          <p:nvPr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8" name="Rectangle 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Ellipse 13"/>
          <p:cNvSpPr/>
          <p:nvPr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 rot="16200000">
            <a:off x="-781468" y="1301522"/>
            <a:ext cx="2315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DECOUVRIR LES NOMBRES ET LEURS UTILISATIONS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53275" y="2576736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CP09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703269" y="205169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>
                <a:latin typeface="Amandine" pitchFamily="2" charset="0"/>
              </a:rPr>
              <a:t>Connaitre la comptine numérique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764704" y="2648744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réciter la comptine numérique jusqu’à </a:t>
            </a:r>
            <a:r>
              <a:rPr lang="fr-FR" sz="1000" b="1" dirty="0" smtClean="0"/>
              <a:t>10.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707975" y="265948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réciter la comptine numérique jusqu’à </a:t>
            </a:r>
            <a:r>
              <a:rPr lang="fr-FR" sz="1000" b="1" dirty="0" smtClean="0"/>
              <a:t>15.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4647982" y="2661422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réciter la comptine numérique jusqu’à </a:t>
            </a:r>
            <a:r>
              <a:rPr lang="fr-FR" sz="1000" b="1" dirty="0" smtClean="0"/>
              <a:t>20.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grpSp>
        <p:nvGrpSpPr>
          <p:cNvPr id="72" name="Groupe 71"/>
          <p:cNvGrpSpPr/>
          <p:nvPr/>
        </p:nvGrpSpPr>
        <p:grpSpPr>
          <a:xfrm>
            <a:off x="44624" y="3440832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73" name="Rectangle à coins arrondis 7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Rectangle 7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5" name="Rectangle 74"/>
          <p:cNvSpPr/>
          <p:nvPr/>
        </p:nvSpPr>
        <p:spPr>
          <a:xfrm>
            <a:off x="692696" y="3479499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10"/>
          <p:cNvSpPr/>
          <p:nvPr/>
        </p:nvSpPr>
        <p:spPr>
          <a:xfrm>
            <a:off x="683170" y="3469973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ZoneTexte 78"/>
          <p:cNvSpPr txBox="1"/>
          <p:nvPr/>
        </p:nvSpPr>
        <p:spPr>
          <a:xfrm>
            <a:off x="703269" y="3517537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Lire et écrire les chiffres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7" name="ZoneTexte 96"/>
          <p:cNvSpPr txBox="1"/>
          <p:nvPr/>
        </p:nvSpPr>
        <p:spPr>
          <a:xfrm rot="16200000">
            <a:off x="-781468" y="4543623"/>
            <a:ext cx="2315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DECOUVRIR LES NOMBRES ET LEURS UTILISATIONS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53275" y="5818837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CP0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10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99" name="Image 9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76754"/>
            <a:ext cx="621639" cy="483758"/>
          </a:xfrm>
          <a:prstGeom prst="rect">
            <a:avLst/>
          </a:prstGeom>
        </p:spPr>
      </p:pic>
      <p:pic>
        <p:nvPicPr>
          <p:cNvPr id="100" name="Image 9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67" y="3341556"/>
            <a:ext cx="621639" cy="483758"/>
          </a:xfrm>
          <a:prstGeom prst="rect">
            <a:avLst/>
          </a:prstGeom>
        </p:spPr>
      </p:pic>
      <p:grpSp>
        <p:nvGrpSpPr>
          <p:cNvPr id="77" name="Groupe 76"/>
          <p:cNvGrpSpPr/>
          <p:nvPr/>
        </p:nvGrpSpPr>
        <p:grpSpPr>
          <a:xfrm>
            <a:off x="771364" y="3611670"/>
            <a:ext cx="5832648" cy="2808312"/>
            <a:chOff x="764704" y="272480"/>
            <a:chExt cx="5832648" cy="2808312"/>
          </a:xfrm>
        </p:grpSpPr>
        <p:sp>
          <p:nvSpPr>
            <p:cNvPr id="78" name="Rectangle 7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Rectangle 95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Rectangle 103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Rectangle 104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6" name="Ellipse 105"/>
          <p:cNvSpPr/>
          <p:nvPr/>
        </p:nvSpPr>
        <p:spPr>
          <a:xfrm>
            <a:off x="2485064" y="605990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/>
          <p:cNvSpPr/>
          <p:nvPr/>
        </p:nvSpPr>
        <p:spPr>
          <a:xfrm>
            <a:off x="4428335" y="606184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/>
          <p:cNvSpPr/>
          <p:nvPr/>
        </p:nvSpPr>
        <p:spPr>
          <a:xfrm>
            <a:off x="6368342" y="605990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ZoneTexte 108"/>
          <p:cNvSpPr txBox="1"/>
          <p:nvPr/>
        </p:nvSpPr>
        <p:spPr>
          <a:xfrm>
            <a:off x="786002" y="5960709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lire et écrire </a:t>
            </a:r>
            <a:r>
              <a:rPr lang="fr-FR" sz="1000" b="1" dirty="0" smtClean="0"/>
              <a:t>les chiffres 1, 2 et 3.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10" name="ZoneTexte 109"/>
          <p:cNvSpPr txBox="1"/>
          <p:nvPr/>
        </p:nvSpPr>
        <p:spPr>
          <a:xfrm>
            <a:off x="2729273" y="5983254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lire et écrire le chiffre </a:t>
            </a:r>
            <a:r>
              <a:rPr lang="fr-FR" sz="1000" b="1" dirty="0" smtClean="0"/>
              <a:t>4.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4674434" y="596407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lire et écrire le chiffre </a:t>
            </a:r>
            <a:r>
              <a:rPr lang="fr-FR" sz="1000" b="1" dirty="0" smtClean="0"/>
              <a:t>5.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46" name="Rectangle à coins arrondis 45"/>
          <p:cNvSpPr/>
          <p:nvPr/>
        </p:nvSpPr>
        <p:spPr>
          <a:xfrm>
            <a:off x="1340768" y="1336365"/>
            <a:ext cx="1231010" cy="332495"/>
          </a:xfrm>
          <a:prstGeom prst="wedgeRoundRectCallout">
            <a:avLst>
              <a:gd name="adj1" fmla="val -32431"/>
              <a:gd name="adj2" fmla="val 79652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1, 2, 3 …., 9, 10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47" name="Rectangle à coins arrondis 46"/>
          <p:cNvSpPr/>
          <p:nvPr/>
        </p:nvSpPr>
        <p:spPr>
          <a:xfrm>
            <a:off x="3354328" y="848544"/>
            <a:ext cx="1231010" cy="332495"/>
          </a:xfrm>
          <a:prstGeom prst="wedgeRoundRectCallout">
            <a:avLst>
              <a:gd name="adj1" fmla="val -26888"/>
              <a:gd name="adj2" fmla="val 100175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1, 2, 3 …., 14, 15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48" name="Rectangle à coins arrondis 47"/>
          <p:cNvSpPr/>
          <p:nvPr/>
        </p:nvSpPr>
        <p:spPr>
          <a:xfrm>
            <a:off x="5224046" y="382311"/>
            <a:ext cx="1231010" cy="332495"/>
          </a:xfrm>
          <a:prstGeom prst="wedgeRoundRectCallout">
            <a:avLst>
              <a:gd name="adj1" fmla="val -35757"/>
              <a:gd name="adj2" fmla="val 141222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1, 2, 3 …., 19, 20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1433984" y="4658062"/>
            <a:ext cx="1224136" cy="578882"/>
          </a:xfrm>
          <a:prstGeom prst="wedgeRoundRectCallout">
            <a:avLst>
              <a:gd name="adj1" fmla="val -63533"/>
              <a:gd name="adj2" fmla="val -1436"/>
              <a:gd name="adj3" fmla="val 16667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 Rounded MT Bold" pitchFamily="34" charset="0"/>
              </a:rPr>
              <a:t>1 2 3</a:t>
            </a:r>
            <a:endParaRPr lang="fr-FR" sz="2800" dirty="0">
              <a:latin typeface="Arial Rounded MT Bold" pitchFamily="34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2867871" y="4105508"/>
            <a:ext cx="629618" cy="702588"/>
          </a:xfrm>
          <a:prstGeom prst="wedgeRoundRectCallou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Cursive standard" pitchFamily="2" charset="0"/>
              </a:rPr>
              <a:t>4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4867001" y="3691133"/>
            <a:ext cx="629618" cy="702588"/>
          </a:xfrm>
          <a:prstGeom prst="wedgeRoundRectCallou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Arial Rounded MT Bold" pitchFamily="34" charset="0"/>
              </a:rPr>
              <a:t>5</a:t>
            </a:r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886" y="5092814"/>
            <a:ext cx="955349" cy="823112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8999" y="5092814"/>
            <a:ext cx="940609" cy="810412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5049" y="5092814"/>
            <a:ext cx="940609" cy="810412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173560" y="1023756"/>
            <a:ext cx="881192" cy="144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Image 6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247092" y="1393757"/>
            <a:ext cx="722741" cy="118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Image 6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97076" y="1697494"/>
            <a:ext cx="517178" cy="846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6542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4624" y="128464"/>
            <a:ext cx="809329" cy="972108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449288" y="128464"/>
            <a:ext cx="6355704" cy="97210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92696" y="180009"/>
            <a:ext cx="5976664" cy="9610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4484098" y="4758172"/>
            <a:ext cx="97210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DECOUVRIR LES NOMBRES ET LEURS UTILISATIONS</a:t>
            </a: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03269" y="166863"/>
            <a:ext cx="2795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latin typeface="Amandine" pitchFamily="2" charset="0"/>
              </a:rPr>
              <a:t>Bilan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3952" y="818927"/>
            <a:ext cx="581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mandine" pitchFamily="2" charset="0"/>
              </a:rPr>
              <a:t>Commentaires de la maitresse :</a:t>
            </a:r>
            <a:endParaRPr lang="fr-FR" sz="2400" dirty="0">
              <a:latin typeface="Amandine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53951" y="1677214"/>
            <a:ext cx="58154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  <a:endParaRPr lang="fr-FR" sz="2400" dirty="0">
              <a:latin typeface="+mj-lt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76754"/>
            <a:ext cx="621639" cy="48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19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e 31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159346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ZoneTexte 59"/>
          <p:cNvSpPr txBox="1"/>
          <p:nvPr/>
        </p:nvSpPr>
        <p:spPr>
          <a:xfrm>
            <a:off x="53275" y="2576736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CPO11a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03269" y="206910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Classer les objets selon…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820296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/>
          <p:cNvSpPr/>
          <p:nvPr/>
        </p:nvSpPr>
        <p:spPr>
          <a:xfrm>
            <a:off x="820296" y="12628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/>
          <p:cNvSpPr/>
          <p:nvPr/>
        </p:nvSpPr>
        <p:spPr>
          <a:xfrm>
            <a:off x="2258210" y="9169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/>
          <p:cNvSpPr/>
          <p:nvPr/>
        </p:nvSpPr>
        <p:spPr>
          <a:xfrm>
            <a:off x="3696124" y="6288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/>
          <p:cNvSpPr/>
          <p:nvPr/>
        </p:nvSpPr>
        <p:spPr>
          <a:xfrm>
            <a:off x="5134038" y="3393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/>
          <p:cNvSpPr/>
          <p:nvPr/>
        </p:nvSpPr>
        <p:spPr>
          <a:xfrm>
            <a:off x="2258930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 70"/>
          <p:cNvSpPr/>
          <p:nvPr/>
        </p:nvSpPr>
        <p:spPr>
          <a:xfrm>
            <a:off x="3696844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71"/>
          <p:cNvSpPr/>
          <p:nvPr/>
        </p:nvSpPr>
        <p:spPr>
          <a:xfrm>
            <a:off x="5134038" y="25589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/>
          <p:cNvSpPr/>
          <p:nvPr/>
        </p:nvSpPr>
        <p:spPr>
          <a:xfrm>
            <a:off x="3448350" y="27029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/>
          <p:cNvSpPr/>
          <p:nvPr/>
        </p:nvSpPr>
        <p:spPr>
          <a:xfrm>
            <a:off x="4886264" y="27029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/>
          <p:cNvSpPr/>
          <p:nvPr/>
        </p:nvSpPr>
        <p:spPr>
          <a:xfrm>
            <a:off x="2012682" y="27010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/>
          <p:cNvSpPr/>
          <p:nvPr/>
        </p:nvSpPr>
        <p:spPr>
          <a:xfrm>
            <a:off x="6332113" y="27010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ZoneTexte 88"/>
          <p:cNvSpPr txBox="1"/>
          <p:nvPr/>
        </p:nvSpPr>
        <p:spPr>
          <a:xfrm>
            <a:off x="853953" y="2608178"/>
            <a:ext cx="1157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classer selon la couleur.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90" name="ZoneTexte 89"/>
          <p:cNvSpPr txBox="1"/>
          <p:nvPr/>
        </p:nvSpPr>
        <p:spPr>
          <a:xfrm>
            <a:off x="2340510" y="2608178"/>
            <a:ext cx="1157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classer selon la forme.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91" name="ZoneTexte 90"/>
          <p:cNvSpPr txBox="1"/>
          <p:nvPr/>
        </p:nvSpPr>
        <p:spPr>
          <a:xfrm>
            <a:off x="3727535" y="2547561"/>
            <a:ext cx="11578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/>
              <a:t>Je sais classer </a:t>
            </a:r>
            <a:r>
              <a:rPr lang="fr-FR" sz="900" b="1" dirty="0" smtClean="0"/>
              <a:t>selon la taille (petit, moyen ou grand).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92" name="ZoneTexte 91"/>
          <p:cNvSpPr txBox="1"/>
          <p:nvPr/>
        </p:nvSpPr>
        <p:spPr>
          <a:xfrm>
            <a:off x="5168197" y="2538312"/>
            <a:ext cx="1157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classer selon plusieurs critères.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50" name="Groupe 49"/>
          <p:cNvGrpSpPr/>
          <p:nvPr/>
        </p:nvGrpSpPr>
        <p:grpSpPr>
          <a:xfrm>
            <a:off x="53275" y="6753200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51" name="Rectangle à coins arrondis 5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701347" y="6791867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10"/>
          <p:cNvSpPr/>
          <p:nvPr/>
        </p:nvSpPr>
        <p:spPr>
          <a:xfrm>
            <a:off x="691821" y="6782341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/>
          <p:cNvSpPr txBox="1"/>
          <p:nvPr/>
        </p:nvSpPr>
        <p:spPr>
          <a:xfrm>
            <a:off x="1040734" y="6784711"/>
            <a:ext cx="24663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Reconnaitre et nommer des formes simples</a:t>
            </a:r>
            <a:endParaRPr lang="fr-FR" sz="1200" dirty="0">
              <a:latin typeface="Amandine" pitchFamily="2" charset="0"/>
            </a:endParaRPr>
          </a:p>
        </p:txBody>
      </p:sp>
      <p:sp>
        <p:nvSpPr>
          <p:cNvPr id="112" name="ZoneTexte 111"/>
          <p:cNvSpPr txBox="1"/>
          <p:nvPr/>
        </p:nvSpPr>
        <p:spPr>
          <a:xfrm>
            <a:off x="44624" y="9180023"/>
            <a:ext cx="629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CPO</a:t>
            </a:r>
            <a:r>
              <a:rPr lang="fr-FR" sz="1400" dirty="0" smtClean="0">
                <a:latin typeface="Kingthings Lupineless" pitchFamily="2" charset="0"/>
              </a:rPr>
              <a:t>12/15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6" y="59645"/>
            <a:ext cx="840308" cy="455041"/>
          </a:xfrm>
          <a:prstGeom prst="rect">
            <a:avLst/>
          </a:prstGeom>
        </p:spPr>
      </p:pic>
      <p:pic>
        <p:nvPicPr>
          <p:cNvPr id="114" name="Image 1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6" y="6682641"/>
            <a:ext cx="840308" cy="45504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8" y="1434715"/>
            <a:ext cx="237379" cy="230938"/>
          </a:xfrm>
          <a:prstGeom prst="rect">
            <a:avLst/>
          </a:prstGeom>
        </p:spPr>
      </p:pic>
      <p:pic>
        <p:nvPicPr>
          <p:cNvPr id="129" name="Image 1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44" y="1299419"/>
            <a:ext cx="237379" cy="230938"/>
          </a:xfrm>
          <a:prstGeom prst="rect">
            <a:avLst/>
          </a:prstGeom>
        </p:spPr>
      </p:pic>
      <p:pic>
        <p:nvPicPr>
          <p:cNvPr id="130" name="Image 1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89" y="1522737"/>
            <a:ext cx="237379" cy="230938"/>
          </a:xfrm>
          <a:prstGeom prst="rect">
            <a:avLst/>
          </a:prstGeom>
        </p:spPr>
      </p:pic>
      <p:pic>
        <p:nvPicPr>
          <p:cNvPr id="131" name="Image 1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92" y="2128674"/>
            <a:ext cx="237378" cy="230938"/>
          </a:xfrm>
          <a:prstGeom prst="rect">
            <a:avLst/>
          </a:prstGeom>
        </p:spPr>
      </p:pic>
      <p:pic>
        <p:nvPicPr>
          <p:cNvPr id="132" name="Image 1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78" y="1993378"/>
            <a:ext cx="237378" cy="230938"/>
          </a:xfrm>
          <a:prstGeom prst="rect">
            <a:avLst/>
          </a:prstGeom>
        </p:spPr>
      </p:pic>
      <p:pic>
        <p:nvPicPr>
          <p:cNvPr id="133" name="Image 1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223" y="2216696"/>
            <a:ext cx="237378" cy="230938"/>
          </a:xfrm>
          <a:prstGeom prst="rect">
            <a:avLst/>
          </a:prstGeom>
        </p:spPr>
      </p:pic>
      <p:pic>
        <p:nvPicPr>
          <p:cNvPr id="134" name="Image 1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91" y="1504929"/>
            <a:ext cx="237378" cy="230938"/>
          </a:xfrm>
          <a:prstGeom prst="rect">
            <a:avLst/>
          </a:prstGeom>
        </p:spPr>
      </p:pic>
      <p:pic>
        <p:nvPicPr>
          <p:cNvPr id="135" name="Image 1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777" y="1369633"/>
            <a:ext cx="237378" cy="230938"/>
          </a:xfrm>
          <a:prstGeom prst="rect">
            <a:avLst/>
          </a:prstGeom>
        </p:spPr>
      </p:pic>
      <p:pic>
        <p:nvPicPr>
          <p:cNvPr id="136" name="Image 1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22" y="1592951"/>
            <a:ext cx="237378" cy="2309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88772" y="1064568"/>
            <a:ext cx="199209" cy="1992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Rectangle 136"/>
          <p:cNvSpPr/>
          <p:nvPr/>
        </p:nvSpPr>
        <p:spPr>
          <a:xfrm>
            <a:off x="2692629" y="1160571"/>
            <a:ext cx="199209" cy="1992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Rectangle 137"/>
          <p:cNvSpPr/>
          <p:nvPr/>
        </p:nvSpPr>
        <p:spPr>
          <a:xfrm>
            <a:off x="2414401" y="1323528"/>
            <a:ext cx="199209" cy="1992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2414401" y="2216696"/>
            <a:ext cx="173580" cy="17358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/>
          <p:cNvSpPr/>
          <p:nvPr/>
        </p:nvSpPr>
        <p:spPr>
          <a:xfrm>
            <a:off x="2568607" y="2050736"/>
            <a:ext cx="173580" cy="17358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/>
          <p:cNvSpPr/>
          <p:nvPr/>
        </p:nvSpPr>
        <p:spPr>
          <a:xfrm>
            <a:off x="2605839" y="2283288"/>
            <a:ext cx="173580" cy="17358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riangle isocèle 6"/>
          <p:cNvSpPr/>
          <p:nvPr/>
        </p:nvSpPr>
        <p:spPr>
          <a:xfrm>
            <a:off x="3107470" y="1522737"/>
            <a:ext cx="270857" cy="214230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Triangle isocèle 140"/>
          <p:cNvSpPr/>
          <p:nvPr/>
        </p:nvSpPr>
        <p:spPr>
          <a:xfrm>
            <a:off x="3321572" y="1743079"/>
            <a:ext cx="270857" cy="214230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Triangle isocèle 141"/>
          <p:cNvSpPr/>
          <p:nvPr/>
        </p:nvSpPr>
        <p:spPr>
          <a:xfrm>
            <a:off x="3028546" y="1848684"/>
            <a:ext cx="270857" cy="214230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3" name="Image 1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330" y="1597815"/>
            <a:ext cx="237379" cy="230938"/>
          </a:xfrm>
          <a:prstGeom prst="rect">
            <a:avLst/>
          </a:prstGeom>
        </p:spPr>
      </p:pic>
      <p:pic>
        <p:nvPicPr>
          <p:cNvPr id="144" name="Image 1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981" y="916907"/>
            <a:ext cx="340307" cy="331073"/>
          </a:xfrm>
          <a:prstGeom prst="rect">
            <a:avLst/>
          </a:prstGeom>
        </p:spPr>
      </p:pic>
      <p:pic>
        <p:nvPicPr>
          <p:cNvPr id="145" name="Image 14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97" y="2050736"/>
            <a:ext cx="489107" cy="475835"/>
          </a:xfrm>
          <a:prstGeom prst="rect">
            <a:avLst/>
          </a:prstGeom>
        </p:spPr>
      </p:pic>
      <p:sp>
        <p:nvSpPr>
          <p:cNvPr id="146" name="Rectangle 145"/>
          <p:cNvSpPr/>
          <p:nvPr/>
        </p:nvSpPr>
        <p:spPr>
          <a:xfrm>
            <a:off x="5245119" y="432451"/>
            <a:ext cx="199209" cy="1992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Rectangle 146"/>
          <p:cNvSpPr/>
          <p:nvPr/>
        </p:nvSpPr>
        <p:spPr>
          <a:xfrm>
            <a:off x="5548976" y="528454"/>
            <a:ext cx="199209" cy="1992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Rectangle 147"/>
          <p:cNvSpPr/>
          <p:nvPr/>
        </p:nvSpPr>
        <p:spPr>
          <a:xfrm>
            <a:off x="5270748" y="691411"/>
            <a:ext cx="199209" cy="1992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Ellipse 148"/>
          <p:cNvSpPr/>
          <p:nvPr/>
        </p:nvSpPr>
        <p:spPr>
          <a:xfrm>
            <a:off x="5270748" y="1439569"/>
            <a:ext cx="173580" cy="17358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Ellipse 149"/>
          <p:cNvSpPr/>
          <p:nvPr/>
        </p:nvSpPr>
        <p:spPr>
          <a:xfrm>
            <a:off x="5424954" y="1273609"/>
            <a:ext cx="173580" cy="17358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Ellipse 150"/>
          <p:cNvSpPr/>
          <p:nvPr/>
        </p:nvSpPr>
        <p:spPr>
          <a:xfrm>
            <a:off x="5462186" y="1506161"/>
            <a:ext cx="173580" cy="17358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Triangle isocèle 151"/>
          <p:cNvSpPr/>
          <p:nvPr/>
        </p:nvSpPr>
        <p:spPr>
          <a:xfrm>
            <a:off x="5985986" y="1897870"/>
            <a:ext cx="270857" cy="214230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Triangle isocèle 152"/>
          <p:cNvSpPr/>
          <p:nvPr/>
        </p:nvSpPr>
        <p:spPr>
          <a:xfrm>
            <a:off x="6200088" y="2118212"/>
            <a:ext cx="270857" cy="214230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Triangle isocèle 153"/>
          <p:cNvSpPr/>
          <p:nvPr/>
        </p:nvSpPr>
        <p:spPr>
          <a:xfrm>
            <a:off x="5907062" y="2223817"/>
            <a:ext cx="270857" cy="214230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Rectangle 154"/>
          <p:cNvSpPr/>
          <p:nvPr/>
        </p:nvSpPr>
        <p:spPr>
          <a:xfrm>
            <a:off x="5957191" y="1178070"/>
            <a:ext cx="199209" cy="19920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Rectangle 155"/>
          <p:cNvSpPr/>
          <p:nvPr/>
        </p:nvSpPr>
        <p:spPr>
          <a:xfrm>
            <a:off x="6261048" y="1274073"/>
            <a:ext cx="199209" cy="19920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Rectangle 156"/>
          <p:cNvSpPr/>
          <p:nvPr/>
        </p:nvSpPr>
        <p:spPr>
          <a:xfrm>
            <a:off x="5982820" y="1437030"/>
            <a:ext cx="199209" cy="19920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/>
          <p:cNvSpPr/>
          <p:nvPr/>
        </p:nvSpPr>
        <p:spPr>
          <a:xfrm>
            <a:off x="6039463" y="650448"/>
            <a:ext cx="173580" cy="173580"/>
          </a:xfrm>
          <a:prstGeom prst="ellipse">
            <a:avLst/>
          </a:prstGeom>
          <a:solidFill>
            <a:srgbClr val="CC00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Ellipse 158"/>
          <p:cNvSpPr/>
          <p:nvPr/>
        </p:nvSpPr>
        <p:spPr>
          <a:xfrm>
            <a:off x="6193669" y="484488"/>
            <a:ext cx="173580" cy="173580"/>
          </a:xfrm>
          <a:prstGeom prst="ellipse">
            <a:avLst/>
          </a:prstGeom>
          <a:solidFill>
            <a:srgbClr val="CC00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/>
          <p:cNvSpPr/>
          <p:nvPr/>
        </p:nvSpPr>
        <p:spPr>
          <a:xfrm>
            <a:off x="6230901" y="717040"/>
            <a:ext cx="173580" cy="173580"/>
          </a:xfrm>
          <a:prstGeom prst="ellipse">
            <a:avLst/>
          </a:prstGeom>
          <a:solidFill>
            <a:srgbClr val="CC00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Triangle isocèle 160"/>
          <p:cNvSpPr/>
          <p:nvPr/>
        </p:nvSpPr>
        <p:spPr>
          <a:xfrm>
            <a:off x="5297642" y="1902376"/>
            <a:ext cx="270857" cy="214230"/>
          </a:xfrm>
          <a:prstGeom prst="triangl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Triangle isocèle 161"/>
          <p:cNvSpPr/>
          <p:nvPr/>
        </p:nvSpPr>
        <p:spPr>
          <a:xfrm>
            <a:off x="5511744" y="2122718"/>
            <a:ext cx="270857" cy="214230"/>
          </a:xfrm>
          <a:prstGeom prst="triangl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Triangle isocèle 162"/>
          <p:cNvSpPr/>
          <p:nvPr/>
        </p:nvSpPr>
        <p:spPr>
          <a:xfrm>
            <a:off x="5218718" y="2228323"/>
            <a:ext cx="270857" cy="214230"/>
          </a:xfrm>
          <a:prstGeom prst="triangl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4" name="Image 16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95" y="1645667"/>
            <a:ext cx="489107" cy="475835"/>
          </a:xfrm>
          <a:prstGeom prst="rect">
            <a:avLst/>
          </a:prstGeom>
        </p:spPr>
      </p:pic>
      <p:pic>
        <p:nvPicPr>
          <p:cNvPr id="165" name="Image 16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568" y="2050736"/>
            <a:ext cx="489107" cy="475835"/>
          </a:xfrm>
          <a:prstGeom prst="rect">
            <a:avLst/>
          </a:prstGeom>
        </p:spPr>
      </p:pic>
      <p:pic>
        <p:nvPicPr>
          <p:cNvPr id="166" name="Image 1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463" y="717040"/>
            <a:ext cx="340307" cy="331073"/>
          </a:xfrm>
          <a:prstGeom prst="rect">
            <a:avLst/>
          </a:prstGeom>
        </p:spPr>
      </p:pic>
      <p:pic>
        <p:nvPicPr>
          <p:cNvPr id="167" name="Image 1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295" y="717040"/>
            <a:ext cx="340307" cy="331073"/>
          </a:xfrm>
          <a:prstGeom prst="rect">
            <a:avLst/>
          </a:prstGeom>
        </p:spPr>
      </p:pic>
      <p:pic>
        <p:nvPicPr>
          <p:cNvPr id="169" name="Image 1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033" y="1412289"/>
            <a:ext cx="237379" cy="230938"/>
          </a:xfrm>
          <a:prstGeom prst="rect">
            <a:avLst/>
          </a:prstGeom>
        </p:spPr>
      </p:pic>
      <p:pic>
        <p:nvPicPr>
          <p:cNvPr id="170" name="Image 1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373" y="1331720"/>
            <a:ext cx="237379" cy="230938"/>
          </a:xfrm>
          <a:prstGeom prst="rect">
            <a:avLst/>
          </a:prstGeom>
        </p:spPr>
      </p:pic>
      <p:grpSp>
        <p:nvGrpSpPr>
          <p:cNvPr id="192" name="Groupe 191"/>
          <p:cNvGrpSpPr/>
          <p:nvPr/>
        </p:nvGrpSpPr>
        <p:grpSpPr>
          <a:xfrm>
            <a:off x="44042" y="3456384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193" name="Rectangle à coins arrondis 19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" name="Rectangle 19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5" name="Rectangle 194"/>
          <p:cNvSpPr/>
          <p:nvPr/>
        </p:nvSpPr>
        <p:spPr>
          <a:xfrm>
            <a:off x="692114" y="349505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6" name="Rectangle 10"/>
          <p:cNvSpPr/>
          <p:nvPr/>
        </p:nvSpPr>
        <p:spPr>
          <a:xfrm>
            <a:off x="682588" y="348552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ZoneTexte 196"/>
          <p:cNvSpPr txBox="1"/>
          <p:nvPr/>
        </p:nvSpPr>
        <p:spPr>
          <a:xfrm>
            <a:off x="1031501" y="3487895"/>
            <a:ext cx="24663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Reconnaitre et nommer des formes simples</a:t>
            </a:r>
            <a:endParaRPr lang="fr-FR" sz="1200" dirty="0">
              <a:latin typeface="Amandine" pitchFamily="2" charset="0"/>
            </a:endParaRPr>
          </a:p>
        </p:txBody>
      </p:sp>
      <p:sp>
        <p:nvSpPr>
          <p:cNvPr id="198" name="Rectangle 197"/>
          <p:cNvSpPr/>
          <p:nvPr/>
        </p:nvSpPr>
        <p:spPr>
          <a:xfrm>
            <a:off x="819714" y="5883207"/>
            <a:ext cx="575165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9" name="Rectangle 198"/>
          <p:cNvSpPr/>
          <p:nvPr/>
        </p:nvSpPr>
        <p:spPr>
          <a:xfrm>
            <a:off x="819714" y="4243085"/>
            <a:ext cx="5751656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0" name="Ellipse 199"/>
          <p:cNvSpPr/>
          <p:nvPr/>
        </p:nvSpPr>
        <p:spPr>
          <a:xfrm>
            <a:off x="6300087" y="602722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2" name="ZoneTexte 201"/>
          <p:cNvSpPr txBox="1"/>
          <p:nvPr/>
        </p:nvSpPr>
        <p:spPr>
          <a:xfrm>
            <a:off x="35391" y="5883207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CPO11b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203" name="Image 20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3" y="3385825"/>
            <a:ext cx="840308" cy="455041"/>
          </a:xfrm>
          <a:prstGeom prst="rect">
            <a:avLst/>
          </a:prstGeom>
        </p:spPr>
      </p:pic>
      <p:sp>
        <p:nvSpPr>
          <p:cNvPr id="204" name="ZoneTexte 203"/>
          <p:cNvSpPr txBox="1"/>
          <p:nvPr/>
        </p:nvSpPr>
        <p:spPr>
          <a:xfrm>
            <a:off x="896931" y="5956919"/>
            <a:ext cx="5043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Je reconnais 10 couleurs et je les nomme.</a:t>
            </a:r>
            <a:endParaRPr lang="fr-FR" sz="14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205" name="Ellipse 2"/>
          <p:cNvSpPr/>
          <p:nvPr/>
        </p:nvSpPr>
        <p:spPr>
          <a:xfrm>
            <a:off x="5809925" y="4380437"/>
            <a:ext cx="562170" cy="511539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6" name="Ellipse 2"/>
          <p:cNvSpPr/>
          <p:nvPr/>
        </p:nvSpPr>
        <p:spPr>
          <a:xfrm>
            <a:off x="5384385" y="5105085"/>
            <a:ext cx="562170" cy="511539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" name="Ellipse 2"/>
          <p:cNvSpPr/>
          <p:nvPr/>
        </p:nvSpPr>
        <p:spPr>
          <a:xfrm>
            <a:off x="3118276" y="4496640"/>
            <a:ext cx="562170" cy="511539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8" name="Ellipse 2"/>
          <p:cNvSpPr/>
          <p:nvPr/>
        </p:nvSpPr>
        <p:spPr>
          <a:xfrm>
            <a:off x="4817347" y="4508623"/>
            <a:ext cx="562170" cy="511539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9" name="Ellipse 2"/>
          <p:cNvSpPr/>
          <p:nvPr/>
        </p:nvSpPr>
        <p:spPr>
          <a:xfrm>
            <a:off x="4153741" y="4714726"/>
            <a:ext cx="562170" cy="511539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0" name="Ellipse 2"/>
          <p:cNvSpPr/>
          <p:nvPr/>
        </p:nvSpPr>
        <p:spPr>
          <a:xfrm>
            <a:off x="3418489" y="5138123"/>
            <a:ext cx="562170" cy="511539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1" name="Ellipse 2"/>
          <p:cNvSpPr/>
          <p:nvPr/>
        </p:nvSpPr>
        <p:spPr>
          <a:xfrm>
            <a:off x="2536067" y="5138123"/>
            <a:ext cx="562170" cy="511539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2" name="Ellipse 2"/>
          <p:cNvSpPr/>
          <p:nvPr/>
        </p:nvSpPr>
        <p:spPr>
          <a:xfrm>
            <a:off x="931760" y="4458957"/>
            <a:ext cx="562170" cy="511539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3" name="Ellipse 2"/>
          <p:cNvSpPr/>
          <p:nvPr/>
        </p:nvSpPr>
        <p:spPr>
          <a:xfrm>
            <a:off x="2017922" y="4458957"/>
            <a:ext cx="562170" cy="511539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4" name="Ellipse 2"/>
          <p:cNvSpPr/>
          <p:nvPr/>
        </p:nvSpPr>
        <p:spPr>
          <a:xfrm>
            <a:off x="1462411" y="5108613"/>
            <a:ext cx="562170" cy="511539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5" name="Rectangle 214"/>
          <p:cNvSpPr/>
          <p:nvPr/>
        </p:nvSpPr>
        <p:spPr>
          <a:xfrm>
            <a:off x="828947" y="9180023"/>
            <a:ext cx="143570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6" name="Rectangle 215"/>
          <p:cNvSpPr/>
          <p:nvPr/>
        </p:nvSpPr>
        <p:spPr>
          <a:xfrm>
            <a:off x="828947" y="7539902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7" name="Rectangle 216"/>
          <p:cNvSpPr/>
          <p:nvPr/>
        </p:nvSpPr>
        <p:spPr>
          <a:xfrm>
            <a:off x="2266861" y="7539902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8" name="Rectangle 217"/>
          <p:cNvSpPr/>
          <p:nvPr/>
        </p:nvSpPr>
        <p:spPr>
          <a:xfrm>
            <a:off x="3704775" y="7539902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9" name="Rectangle 218"/>
          <p:cNvSpPr/>
          <p:nvPr/>
        </p:nvSpPr>
        <p:spPr>
          <a:xfrm>
            <a:off x="5142689" y="7539901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0" name="Rectangle 219"/>
          <p:cNvSpPr/>
          <p:nvPr/>
        </p:nvSpPr>
        <p:spPr>
          <a:xfrm>
            <a:off x="2264651" y="9180023"/>
            <a:ext cx="144084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1" name="Rectangle 220"/>
          <p:cNvSpPr/>
          <p:nvPr/>
        </p:nvSpPr>
        <p:spPr>
          <a:xfrm>
            <a:off x="3705495" y="918002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2" name="Rectangle 221"/>
          <p:cNvSpPr/>
          <p:nvPr/>
        </p:nvSpPr>
        <p:spPr>
          <a:xfrm>
            <a:off x="5142689" y="918195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3" name="Ellipse 222"/>
          <p:cNvSpPr/>
          <p:nvPr/>
        </p:nvSpPr>
        <p:spPr>
          <a:xfrm>
            <a:off x="3457001" y="932597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4" name="Ellipse 223"/>
          <p:cNvSpPr/>
          <p:nvPr/>
        </p:nvSpPr>
        <p:spPr>
          <a:xfrm>
            <a:off x="4894915" y="932597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5" name="Ellipse 224"/>
          <p:cNvSpPr/>
          <p:nvPr/>
        </p:nvSpPr>
        <p:spPr>
          <a:xfrm>
            <a:off x="2021333" y="932403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6" name="Ellipse 225"/>
          <p:cNvSpPr/>
          <p:nvPr/>
        </p:nvSpPr>
        <p:spPr>
          <a:xfrm>
            <a:off x="6340764" y="932403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7" name="ZoneTexte 226"/>
          <p:cNvSpPr txBox="1"/>
          <p:nvPr/>
        </p:nvSpPr>
        <p:spPr>
          <a:xfrm>
            <a:off x="862604" y="9189266"/>
            <a:ext cx="11578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reconnais le triangle et le rectangle.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228" name="ZoneTexte 227"/>
          <p:cNvSpPr txBox="1"/>
          <p:nvPr/>
        </p:nvSpPr>
        <p:spPr>
          <a:xfrm>
            <a:off x="2349161" y="9144089"/>
            <a:ext cx="1157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tracer le triangle et le rectangle.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229" name="ZoneTexte 228"/>
          <p:cNvSpPr txBox="1"/>
          <p:nvPr/>
        </p:nvSpPr>
        <p:spPr>
          <a:xfrm>
            <a:off x="3736186" y="9233410"/>
            <a:ext cx="1157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reconnais le cube.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230" name="ZoneTexte 229"/>
          <p:cNvSpPr txBox="1"/>
          <p:nvPr/>
        </p:nvSpPr>
        <p:spPr>
          <a:xfrm>
            <a:off x="5176848" y="9233410"/>
            <a:ext cx="1157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reconnais la boule.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231" name="Triangle isocèle 230"/>
          <p:cNvSpPr/>
          <p:nvPr/>
        </p:nvSpPr>
        <p:spPr>
          <a:xfrm>
            <a:off x="1435278" y="8360930"/>
            <a:ext cx="617548" cy="488440"/>
          </a:xfrm>
          <a:prstGeom prst="triangle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2" name="Rectangle 231"/>
          <p:cNvSpPr/>
          <p:nvPr/>
        </p:nvSpPr>
        <p:spPr>
          <a:xfrm>
            <a:off x="965364" y="7766999"/>
            <a:ext cx="617548" cy="48844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3" name="Cube 232"/>
          <p:cNvSpPr/>
          <p:nvPr/>
        </p:nvSpPr>
        <p:spPr>
          <a:xfrm>
            <a:off x="3902447" y="7985274"/>
            <a:ext cx="864096" cy="864096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4" name="Picture 2" descr="Afficher l'image d'origi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673" y="7920390"/>
            <a:ext cx="1288644" cy="87914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ZoneTexte 123"/>
          <p:cNvSpPr txBox="1"/>
          <p:nvPr/>
        </p:nvSpPr>
        <p:spPr>
          <a:xfrm rot="16200000">
            <a:off x="-986409" y="1111024"/>
            <a:ext cx="2700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DES FORMES,  DES GRANDEURS, DES SUITES ORGANISEES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25" name="ZoneTexte 124"/>
          <p:cNvSpPr txBox="1"/>
          <p:nvPr/>
        </p:nvSpPr>
        <p:spPr>
          <a:xfrm rot="16200000">
            <a:off x="-986409" y="4425133"/>
            <a:ext cx="2700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DES FORMES,  DES GRANDEURS, DES SUITES ORGANISEES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26" name="ZoneTexte 125"/>
          <p:cNvSpPr txBox="1"/>
          <p:nvPr/>
        </p:nvSpPr>
        <p:spPr>
          <a:xfrm rot="16200000">
            <a:off x="-995060" y="7714311"/>
            <a:ext cx="2700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DES FORMES,  DES GRANDEURS, DES SUITES ORGANISEES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892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3442573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3481240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3471714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159346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1032083" y="3531978"/>
            <a:ext cx="24663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Reproduire des assemblages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53275" y="2576736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CPO13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03269" y="206910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Ranger des </a:t>
            </a:r>
            <a:r>
              <a:rPr lang="fr-FR" sz="1400" dirty="0">
                <a:latin typeface="Amandine" pitchFamily="2" charset="0"/>
              </a:rPr>
              <a:t>objets selon...</a:t>
            </a:r>
          </a:p>
        </p:txBody>
      </p:sp>
      <p:grpSp>
        <p:nvGrpSpPr>
          <p:cNvPr id="97" name="Groupe 96"/>
          <p:cNvGrpSpPr/>
          <p:nvPr/>
        </p:nvGrpSpPr>
        <p:grpSpPr>
          <a:xfrm>
            <a:off x="779800" y="3605365"/>
            <a:ext cx="5832648" cy="2800722"/>
            <a:chOff x="764704" y="272480"/>
            <a:chExt cx="5832648" cy="2800722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Ellipse 103"/>
          <p:cNvSpPr/>
          <p:nvPr/>
        </p:nvSpPr>
        <p:spPr>
          <a:xfrm>
            <a:off x="2479969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23240" y="600602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63247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780907" y="5961112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reproduire un pavage.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2724178" y="5961112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reproduire un assemblage de solides.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64185" y="5945471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reproduire un Tangram avec la silhouette.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50" name="Groupe 49"/>
          <p:cNvGrpSpPr/>
          <p:nvPr/>
        </p:nvGrpSpPr>
        <p:grpSpPr>
          <a:xfrm>
            <a:off x="53275" y="6753200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51" name="Rectangle à coins arrondis 5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701347" y="6791867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10"/>
          <p:cNvSpPr/>
          <p:nvPr/>
        </p:nvSpPr>
        <p:spPr>
          <a:xfrm>
            <a:off x="691821" y="6782341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ZoneTexte 109"/>
          <p:cNvSpPr txBox="1"/>
          <p:nvPr/>
        </p:nvSpPr>
        <p:spPr>
          <a:xfrm>
            <a:off x="53275" y="5890845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CPO14a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112" name="ZoneTexte 111"/>
          <p:cNvSpPr txBox="1"/>
          <p:nvPr/>
        </p:nvSpPr>
        <p:spPr>
          <a:xfrm>
            <a:off x="44624" y="9180023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CPO14b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6" y="59645"/>
            <a:ext cx="840308" cy="455041"/>
          </a:xfrm>
          <a:prstGeom prst="rect">
            <a:avLst/>
          </a:prstGeom>
        </p:spPr>
      </p:pic>
      <p:pic>
        <p:nvPicPr>
          <p:cNvPr id="113" name="Image 1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5" y="3372014"/>
            <a:ext cx="840308" cy="455041"/>
          </a:xfrm>
          <a:prstGeom prst="rect">
            <a:avLst/>
          </a:prstGeom>
        </p:spPr>
      </p:pic>
      <p:pic>
        <p:nvPicPr>
          <p:cNvPr id="114" name="Image 1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6" y="6682641"/>
            <a:ext cx="840308" cy="455041"/>
          </a:xfrm>
          <a:prstGeom prst="rect">
            <a:avLst/>
          </a:prstGeom>
        </p:spPr>
      </p:pic>
      <p:pic>
        <p:nvPicPr>
          <p:cNvPr id="25" name="Image 24" descr="Capture d’écra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07" y="4518504"/>
            <a:ext cx="606340" cy="911140"/>
          </a:xfrm>
          <a:prstGeom prst="rect">
            <a:avLst/>
          </a:prstGeom>
        </p:spPr>
      </p:pic>
      <p:grpSp>
        <p:nvGrpSpPr>
          <p:cNvPr id="115" name="Groupe 114"/>
          <p:cNvGrpSpPr/>
          <p:nvPr/>
        </p:nvGrpSpPr>
        <p:grpSpPr>
          <a:xfrm>
            <a:off x="780907" y="272480"/>
            <a:ext cx="5832648" cy="2800722"/>
            <a:chOff x="764704" y="272480"/>
            <a:chExt cx="5832648" cy="2800722"/>
          </a:xfrm>
        </p:grpSpPr>
        <p:sp>
          <p:nvSpPr>
            <p:cNvPr id="116" name="Rectangle 115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Rectangle 116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Rectangle 117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Rectangle 118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Rectangle 119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" name="Rectangle 120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27" y="1856656"/>
            <a:ext cx="578936" cy="65013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02" y="1983833"/>
            <a:ext cx="1085498" cy="58781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954" y="1045730"/>
            <a:ext cx="423050" cy="39050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49" y="1030269"/>
            <a:ext cx="446887" cy="39923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92" y="1117189"/>
            <a:ext cx="360040" cy="260753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975" y="388607"/>
            <a:ext cx="707051" cy="101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22" y="1758403"/>
            <a:ext cx="352290" cy="37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466" y="1141015"/>
            <a:ext cx="561603" cy="62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2" name="Connecteur droit 121"/>
          <p:cNvCxnSpPr/>
          <p:nvPr/>
        </p:nvCxnSpPr>
        <p:spPr>
          <a:xfrm flipH="1">
            <a:off x="908720" y="1424608"/>
            <a:ext cx="1633677" cy="7810"/>
          </a:xfrm>
          <a:prstGeom prst="line">
            <a:avLst/>
          </a:prstGeom>
          <a:ln w="28575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122"/>
          <p:cNvCxnSpPr/>
          <p:nvPr/>
        </p:nvCxnSpPr>
        <p:spPr>
          <a:xfrm flipH="1">
            <a:off x="930941" y="1766273"/>
            <a:ext cx="816838" cy="7810"/>
          </a:xfrm>
          <a:prstGeom prst="line">
            <a:avLst/>
          </a:prstGeom>
          <a:ln w="28575"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123"/>
          <p:cNvCxnSpPr/>
          <p:nvPr/>
        </p:nvCxnSpPr>
        <p:spPr>
          <a:xfrm flipH="1">
            <a:off x="1916970" y="1764527"/>
            <a:ext cx="356914" cy="98"/>
          </a:xfrm>
          <a:prstGeom prst="line">
            <a:avLst/>
          </a:prstGeom>
          <a:ln w="28575">
            <a:solidFill>
              <a:srgbClr val="92D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Ellipse 124"/>
          <p:cNvSpPr/>
          <p:nvPr/>
        </p:nvSpPr>
        <p:spPr>
          <a:xfrm>
            <a:off x="2391088" y="271784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125"/>
          <p:cNvSpPr/>
          <p:nvPr/>
        </p:nvSpPr>
        <p:spPr>
          <a:xfrm>
            <a:off x="4356803" y="271784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Ellipse 126"/>
          <p:cNvSpPr/>
          <p:nvPr/>
        </p:nvSpPr>
        <p:spPr>
          <a:xfrm>
            <a:off x="6320287" y="271784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ZoneTexte 127"/>
          <p:cNvSpPr txBox="1"/>
          <p:nvPr/>
        </p:nvSpPr>
        <p:spPr>
          <a:xfrm>
            <a:off x="775671" y="2616731"/>
            <a:ext cx="1615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ranger 3 objets du plus court au plus long.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29" name="ZoneTexte 128"/>
          <p:cNvSpPr txBox="1"/>
          <p:nvPr/>
        </p:nvSpPr>
        <p:spPr>
          <a:xfrm>
            <a:off x="2719887" y="2622121"/>
            <a:ext cx="1636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</a:t>
            </a:r>
            <a:r>
              <a:rPr lang="fr-FR" sz="1000" b="1" dirty="0" smtClean="0"/>
              <a:t>ranger 3 </a:t>
            </a:r>
            <a:r>
              <a:rPr lang="fr-FR" sz="1000" b="1" dirty="0"/>
              <a:t>objets </a:t>
            </a:r>
            <a:r>
              <a:rPr lang="fr-FR" sz="1000" b="1" dirty="0" smtClean="0"/>
              <a:t>du plus léger au plus lourd.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30" name="ZoneTexte 129"/>
          <p:cNvSpPr txBox="1"/>
          <p:nvPr/>
        </p:nvSpPr>
        <p:spPr>
          <a:xfrm>
            <a:off x="4661355" y="2627492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ranger 3 contenants du plus petit au plus grand.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40" y="4416525"/>
            <a:ext cx="889377" cy="1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6" name="Espace réservé pour une image  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375" y="4815427"/>
            <a:ext cx="1303254" cy="892244"/>
          </a:xfrm>
          <a:prstGeom prst="rect">
            <a:avLst/>
          </a:prstGeom>
        </p:spPr>
      </p:pic>
      <p:pic>
        <p:nvPicPr>
          <p:cNvPr id="138" name="Image 1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946" y="5061242"/>
            <a:ext cx="1183117" cy="736803"/>
          </a:xfrm>
          <a:prstGeom prst="rect">
            <a:avLst/>
          </a:prstGeom>
        </p:spPr>
      </p:pic>
      <p:pic>
        <p:nvPicPr>
          <p:cNvPr id="22" name="Image 21" descr="Capture d’écra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751" y="4244388"/>
            <a:ext cx="649153" cy="4535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9" name="ZoneTexte 138"/>
          <p:cNvSpPr txBox="1"/>
          <p:nvPr/>
        </p:nvSpPr>
        <p:spPr>
          <a:xfrm>
            <a:off x="1040734" y="6861655"/>
            <a:ext cx="24663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>
                <a:latin typeface="Amandine" pitchFamily="2" charset="0"/>
              </a:rPr>
              <a:t>Reproduire des puzzles</a:t>
            </a:r>
          </a:p>
        </p:txBody>
      </p:sp>
      <p:grpSp>
        <p:nvGrpSpPr>
          <p:cNvPr id="140" name="Groupe 139"/>
          <p:cNvGrpSpPr/>
          <p:nvPr/>
        </p:nvGrpSpPr>
        <p:grpSpPr>
          <a:xfrm>
            <a:off x="771364" y="6897216"/>
            <a:ext cx="5832648" cy="2800722"/>
            <a:chOff x="764704" y="272480"/>
            <a:chExt cx="5832648" cy="2800722"/>
          </a:xfrm>
        </p:grpSpPr>
        <p:sp>
          <p:nvSpPr>
            <p:cNvPr id="141" name="Rectangle 140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" name="Rectangle 141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" name="Rectangle 142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" name="Rectangle 143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" name="Rectangle 144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" name="Rectangle 145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7" name="Ellipse 146"/>
          <p:cNvSpPr/>
          <p:nvPr/>
        </p:nvSpPr>
        <p:spPr>
          <a:xfrm>
            <a:off x="2463766" y="934548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Ellipse 147"/>
          <p:cNvSpPr/>
          <p:nvPr/>
        </p:nvSpPr>
        <p:spPr>
          <a:xfrm>
            <a:off x="4407037" y="934742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Ellipse 148"/>
          <p:cNvSpPr/>
          <p:nvPr/>
        </p:nvSpPr>
        <p:spPr>
          <a:xfrm>
            <a:off x="6347044" y="934548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ZoneTexte 149"/>
          <p:cNvSpPr txBox="1"/>
          <p:nvPr/>
        </p:nvSpPr>
        <p:spPr>
          <a:xfrm>
            <a:off x="764704" y="923341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reproduire un puzzle de 12 pièces avec modèle.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51" name="ZoneTexte 150"/>
          <p:cNvSpPr txBox="1"/>
          <p:nvPr/>
        </p:nvSpPr>
        <p:spPr>
          <a:xfrm>
            <a:off x="2707975" y="923341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reproduire un puzzle de </a:t>
            </a:r>
            <a:r>
              <a:rPr lang="fr-FR" sz="1000" b="1" dirty="0" smtClean="0"/>
              <a:t>12 </a:t>
            </a:r>
            <a:r>
              <a:rPr lang="fr-FR" sz="1000" b="1" dirty="0"/>
              <a:t>pièces </a:t>
            </a:r>
            <a:r>
              <a:rPr lang="fr-FR" sz="1000" b="1" dirty="0" smtClean="0"/>
              <a:t>sans modèle</a:t>
            </a:r>
            <a:r>
              <a:rPr lang="fr-FR" sz="1000" b="1" dirty="0"/>
              <a:t>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52" name="ZoneTexte 151"/>
          <p:cNvSpPr txBox="1"/>
          <p:nvPr/>
        </p:nvSpPr>
        <p:spPr>
          <a:xfrm>
            <a:off x="4653136" y="924685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commence à réaliser des puzzles de 24 pièces et plus.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pic>
        <p:nvPicPr>
          <p:cNvPr id="6" name="Image 5" descr="Capture d’écran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04" y="7759753"/>
            <a:ext cx="1550168" cy="10676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7" name="Image 86" descr="Capture d’écran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32" y="8420501"/>
            <a:ext cx="968038" cy="6667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27" y="7992938"/>
            <a:ext cx="468340" cy="3237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Afficher l'image d'origin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013" y="7660889"/>
            <a:ext cx="1606323" cy="132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ZoneTexte 87"/>
          <p:cNvSpPr txBox="1"/>
          <p:nvPr/>
        </p:nvSpPr>
        <p:spPr>
          <a:xfrm rot="16200000">
            <a:off x="-986409" y="1111024"/>
            <a:ext cx="2700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DES FORMES,  DES GRANDEURS, DES SUITES ORGANISEES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89" name="ZoneTexte 88"/>
          <p:cNvSpPr txBox="1"/>
          <p:nvPr/>
        </p:nvSpPr>
        <p:spPr>
          <a:xfrm rot="16200000">
            <a:off x="-986409" y="4425133"/>
            <a:ext cx="2700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DES FORMES,  DES GRANDEURS, DES SUITES ORGANISEES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90" name="ZoneTexte 89"/>
          <p:cNvSpPr txBox="1"/>
          <p:nvPr/>
        </p:nvSpPr>
        <p:spPr>
          <a:xfrm rot="16200000">
            <a:off x="-995060" y="7714311"/>
            <a:ext cx="2700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DES FORMES,  DES GRANDEURS, DES SUITES ORGANISEES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108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e 76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78" name="Rectangle à coins arrondis 7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0" name="Rectangle 79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10"/>
          <p:cNvSpPr/>
          <p:nvPr/>
        </p:nvSpPr>
        <p:spPr>
          <a:xfrm>
            <a:off x="683169" y="159346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ZoneTexte 81"/>
          <p:cNvSpPr txBox="1"/>
          <p:nvPr/>
        </p:nvSpPr>
        <p:spPr>
          <a:xfrm>
            <a:off x="1032083" y="158055"/>
            <a:ext cx="246630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100" dirty="0" smtClean="0">
                <a:latin typeface="Amandine" pitchFamily="2" charset="0"/>
              </a:rPr>
              <a:t>Reproduire et poursuivre un algorithme</a:t>
            </a:r>
            <a:endParaRPr lang="fr-FR" sz="1100" dirty="0">
              <a:latin typeface="Amandine" pitchFamily="2" charset="0"/>
            </a:endParaRPr>
          </a:p>
        </p:txBody>
      </p:sp>
      <p:grpSp>
        <p:nvGrpSpPr>
          <p:cNvPr id="83" name="Groupe 82"/>
          <p:cNvGrpSpPr/>
          <p:nvPr/>
        </p:nvGrpSpPr>
        <p:grpSpPr>
          <a:xfrm>
            <a:off x="779800" y="292997"/>
            <a:ext cx="5832648" cy="2800722"/>
            <a:chOff x="764704" y="272480"/>
            <a:chExt cx="5832648" cy="2800722"/>
          </a:xfrm>
        </p:grpSpPr>
        <p:sp>
          <p:nvSpPr>
            <p:cNvPr id="84" name="Rectangle 83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Rectangle 84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Rectangle 85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Rectangle 86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Rectangle 9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4" name="Ellipse 93"/>
          <p:cNvSpPr/>
          <p:nvPr/>
        </p:nvSpPr>
        <p:spPr>
          <a:xfrm>
            <a:off x="2479969" y="269171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/>
          <p:cNvSpPr/>
          <p:nvPr/>
        </p:nvSpPr>
        <p:spPr>
          <a:xfrm>
            <a:off x="4423240" y="26936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Ellipse 110"/>
          <p:cNvSpPr/>
          <p:nvPr/>
        </p:nvSpPr>
        <p:spPr>
          <a:xfrm>
            <a:off x="6363247" y="269171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ZoneTexte 111"/>
          <p:cNvSpPr txBox="1"/>
          <p:nvPr/>
        </p:nvSpPr>
        <p:spPr>
          <a:xfrm>
            <a:off x="780907" y="256806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reproduire et continuer un algorithme simple.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4" name="ZoneTexte 113"/>
          <p:cNvSpPr txBox="1"/>
          <p:nvPr/>
        </p:nvSpPr>
        <p:spPr>
          <a:xfrm>
            <a:off x="2724178" y="2545014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reproduire et continuer des algorithmes plus difficiles.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5" name="ZoneTexte 114"/>
          <p:cNvSpPr txBox="1"/>
          <p:nvPr/>
        </p:nvSpPr>
        <p:spPr>
          <a:xfrm>
            <a:off x="4664185" y="2633103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inventer de nouveaux algorithmes.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7" name="ZoneTexte 116"/>
          <p:cNvSpPr txBox="1"/>
          <p:nvPr/>
        </p:nvSpPr>
        <p:spPr>
          <a:xfrm>
            <a:off x="53275" y="2578477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CPO16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18" name="Image 1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5" y="59646"/>
            <a:ext cx="840308" cy="4550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Encre 23"/>
              <p14:cNvContentPartPr/>
              <p14:nvPr/>
            </p14:nvContentPartPr>
            <p14:xfrm>
              <a:off x="1030266" y="1546653"/>
              <a:ext cx="1406880" cy="814059"/>
            </p14:xfrm>
          </p:contentPart>
        </mc:Choice>
        <mc:Fallback xmlns="">
          <p:pic>
            <p:nvPicPr>
              <p:cNvPr id="24" name="Encre 2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6946" y="1532251"/>
                <a:ext cx="1434600" cy="842863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Ellipse 24"/>
          <p:cNvSpPr/>
          <p:nvPr/>
        </p:nvSpPr>
        <p:spPr>
          <a:xfrm>
            <a:off x="1101392" y="1428749"/>
            <a:ext cx="236541" cy="236541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1429855" y="1428382"/>
            <a:ext cx="236541" cy="236541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1812284" y="1427788"/>
            <a:ext cx="236541" cy="236541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2140747" y="1506997"/>
            <a:ext cx="236541" cy="236541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1904206" y="2151065"/>
            <a:ext cx="236541" cy="236541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0" name="Encre 29"/>
              <p14:cNvContentPartPr/>
              <p14:nvPr/>
            </p14:nvContentPartPr>
            <p14:xfrm>
              <a:off x="3067149" y="894704"/>
              <a:ext cx="1143000" cy="1561548"/>
            </p14:xfrm>
          </p:contentPart>
        </mc:Choice>
        <mc:Fallback xmlns="">
          <p:pic>
            <p:nvPicPr>
              <p:cNvPr id="30" name="Encre 29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3469" y="881745"/>
                <a:ext cx="1163160" cy="1588186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Étoile à 5 branches 30"/>
          <p:cNvSpPr/>
          <p:nvPr/>
        </p:nvSpPr>
        <p:spPr>
          <a:xfrm>
            <a:off x="2954105" y="2106672"/>
            <a:ext cx="270928" cy="236542"/>
          </a:xfrm>
          <a:prstGeom prst="star5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Étoile à 7 branches 31"/>
          <p:cNvSpPr/>
          <p:nvPr/>
        </p:nvSpPr>
        <p:spPr>
          <a:xfrm>
            <a:off x="3211176" y="1929466"/>
            <a:ext cx="270928" cy="236542"/>
          </a:xfrm>
          <a:prstGeom prst="star7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Nuage 32"/>
          <p:cNvSpPr/>
          <p:nvPr/>
        </p:nvSpPr>
        <p:spPr>
          <a:xfrm>
            <a:off x="3573709" y="1908146"/>
            <a:ext cx="320520" cy="236542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Émoticône 33"/>
          <p:cNvSpPr/>
          <p:nvPr/>
        </p:nvSpPr>
        <p:spPr>
          <a:xfrm>
            <a:off x="3836771" y="1640632"/>
            <a:ext cx="240301" cy="226419"/>
          </a:xfrm>
          <a:prstGeom prst="smileyFac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Étoile à 5 branches 34"/>
          <p:cNvSpPr/>
          <p:nvPr/>
        </p:nvSpPr>
        <p:spPr>
          <a:xfrm>
            <a:off x="3541896" y="1404090"/>
            <a:ext cx="270928" cy="236542"/>
          </a:xfrm>
          <a:prstGeom prst="star5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Étoile à 7 branches 35"/>
          <p:cNvSpPr/>
          <p:nvPr/>
        </p:nvSpPr>
        <p:spPr>
          <a:xfrm>
            <a:off x="3140968" y="1280592"/>
            <a:ext cx="270928" cy="236542"/>
          </a:xfrm>
          <a:prstGeom prst="star7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Nuage 36"/>
          <p:cNvSpPr/>
          <p:nvPr/>
        </p:nvSpPr>
        <p:spPr>
          <a:xfrm>
            <a:off x="3796017" y="765738"/>
            <a:ext cx="320520" cy="236542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Pensées 2"/>
          <p:cNvSpPr/>
          <p:nvPr/>
        </p:nvSpPr>
        <p:spPr>
          <a:xfrm>
            <a:off x="4797152" y="346079"/>
            <a:ext cx="1675844" cy="1058011"/>
          </a:xfrm>
          <a:prstGeom prst="cloudCallout">
            <a:avLst>
              <a:gd name="adj1" fmla="val -22028"/>
              <a:gd name="adj2" fmla="val 77839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0401">
            <a:off x="5346411" y="399422"/>
            <a:ext cx="782565" cy="97909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558" y="1253508"/>
            <a:ext cx="1625713" cy="1324969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 rot="16200000">
            <a:off x="-794169" y="1205074"/>
            <a:ext cx="23158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DES FORMES, DES GRANDEURS, DES SUITES ORGANISEES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688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4624" y="128464"/>
            <a:ext cx="809329" cy="9721080"/>
          </a:xfrm>
          <a:prstGeom prst="roundRect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449288" y="128464"/>
            <a:ext cx="6355704" cy="9721080"/>
          </a:xfrm>
          <a:prstGeom prst="rect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92696" y="180009"/>
            <a:ext cx="5976664" cy="9610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4484098" y="4788949"/>
            <a:ext cx="972108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DES FORMES? DES GRANDEURS? DES SUITES ORGANISEES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03269" y="166863"/>
            <a:ext cx="2795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latin typeface="Amandine" pitchFamily="2" charset="0"/>
              </a:rPr>
              <a:t>Bilan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3952" y="818927"/>
            <a:ext cx="581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mandine" pitchFamily="2" charset="0"/>
              </a:rPr>
              <a:t>Commentaires de la maitresse :</a:t>
            </a:r>
            <a:endParaRPr lang="fr-FR" sz="2400" dirty="0">
              <a:latin typeface="Amandine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53951" y="1677214"/>
            <a:ext cx="58154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endParaRPr lang="fr-FR" sz="2400" dirty="0">
              <a:latin typeface="+mj-l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6" y="59645"/>
            <a:ext cx="840308" cy="45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34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44624" y="128464"/>
            <a:ext cx="6760368" cy="3080792"/>
            <a:chOff x="44624" y="128464"/>
            <a:chExt cx="6760368" cy="3080792"/>
          </a:xfrm>
        </p:grpSpPr>
        <p:grpSp>
          <p:nvGrpSpPr>
            <p:cNvPr id="5" name="Groupe 4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18" name="Rectangle à coins arrondis 17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18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 5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12" name="Rectangle 11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14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Rectangle 15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Ellipse 8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ZoneTexte 19"/>
          <p:cNvSpPr txBox="1"/>
          <p:nvPr/>
        </p:nvSpPr>
        <p:spPr>
          <a:xfrm rot="16200000">
            <a:off x="-755113" y="1327588"/>
            <a:ext cx="2263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APPRENDRE ENSEMBLE POUR VIVRE ENSEMBLE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704" y="1907433"/>
            <a:ext cx="769460" cy="662953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53275" y="2783468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VE1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134775" y="169761"/>
            <a:ext cx="236360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Reconnaitre les gens qui m’entourent</a:t>
            </a:r>
            <a:endParaRPr lang="fr-FR" sz="1200" dirty="0">
              <a:latin typeface="Amandine" pitchFamily="2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64704" y="265948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reconnaitre ma maitresse et mon ATSEM.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707975" y="265948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reconnaitre mes copains de classe.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647982" y="257252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reconnaitre tous les adultes </a:t>
            </a:r>
            <a:r>
              <a:rPr lang="fr-FR" sz="1000" b="1" dirty="0" smtClean="0"/>
              <a:t>qui s’occupent de moi.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44624" y="3440832"/>
            <a:ext cx="6760368" cy="3080792"/>
            <a:chOff x="44624" y="128464"/>
            <a:chExt cx="6760368" cy="3080792"/>
          </a:xfrm>
        </p:grpSpPr>
        <p:grpSp>
          <p:nvGrpSpPr>
            <p:cNvPr id="27" name="Groupe 26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40" name="Rectangle à coins arrondis 39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Rectangle 40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8" name="Rectangle 27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0" name="Groupe 29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34" name="Rectangle 33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Rectangle 34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Rectangle 35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Rectangle 36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Rectangle 37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Rectangle 38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1" name="Ellipse 30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3" name="ZoneTexte 42"/>
          <p:cNvSpPr txBox="1"/>
          <p:nvPr/>
        </p:nvSpPr>
        <p:spPr>
          <a:xfrm>
            <a:off x="53275" y="6095836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VE2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1126123" y="3480349"/>
            <a:ext cx="237225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Respecter les règles de la vie en collectivité</a:t>
            </a:r>
            <a:endParaRPr lang="fr-FR" sz="1200" dirty="0">
              <a:latin typeface="Amandine" pitchFamily="2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764704" y="5881702"/>
            <a:ext cx="1699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/>
              <a:t>Je sais que j’ai le droit de me tromper, de jouer, d’apprendre, d’être protégé et aidé.</a:t>
            </a:r>
            <a:endParaRPr lang="fr-FR" sz="8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2707975" y="5869539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attendre mon tour et partager le matériel et les jeux.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4647982" y="587111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connais les règles de la classe et de l’école et je les applique.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grpSp>
        <p:nvGrpSpPr>
          <p:cNvPr id="48" name="Groupe 47"/>
          <p:cNvGrpSpPr/>
          <p:nvPr/>
        </p:nvGrpSpPr>
        <p:grpSpPr>
          <a:xfrm>
            <a:off x="44624" y="6753200"/>
            <a:ext cx="6760368" cy="3080792"/>
            <a:chOff x="44624" y="128464"/>
            <a:chExt cx="6760368" cy="3080792"/>
          </a:xfrm>
        </p:grpSpPr>
        <p:grpSp>
          <p:nvGrpSpPr>
            <p:cNvPr id="49" name="Groupe 48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62" name="Rectangle à coins arrondis 61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Rectangle 62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0" name="Rectangle 49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2" name="Groupe 51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56" name="Rectangle 55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Rectangle 56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Rectangle 57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Rectangle 58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Rectangle 59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Rectangle 60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3" name="Ellipse 52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54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5" name="ZoneTexte 64"/>
          <p:cNvSpPr txBox="1"/>
          <p:nvPr/>
        </p:nvSpPr>
        <p:spPr>
          <a:xfrm>
            <a:off x="53275" y="9408204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VE3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1126123" y="6829905"/>
            <a:ext cx="237226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Aimer apprendre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764704" y="927348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ea typeface="Andika" pitchFamily="2" charset="0"/>
                <a:cs typeface="Arial" pitchFamily="34" charset="0"/>
              </a:rPr>
              <a:t>Je sais être attentif en classe.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2707975" y="927348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ea typeface="Andika" pitchFamily="2" charset="0"/>
                <a:cs typeface="Arial" pitchFamily="34" charset="0"/>
              </a:rPr>
              <a:t>Je sais m’appliquer quand je travaille.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4647982" y="9250606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cs typeface="Arial" pitchFamily="34" charset="0"/>
              </a:rPr>
              <a:t>Je sais terminer mon travail en respectant la consigne.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73" name="ZoneTexte 72"/>
          <p:cNvSpPr txBox="1"/>
          <p:nvPr/>
        </p:nvSpPr>
        <p:spPr>
          <a:xfrm rot="16200000">
            <a:off x="-763332" y="4639956"/>
            <a:ext cx="2263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APPRENDRE ENSEMBLE ET VIVRE ENSEMBLE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4" name="ZoneTexte 73"/>
          <p:cNvSpPr txBox="1"/>
          <p:nvPr/>
        </p:nvSpPr>
        <p:spPr>
          <a:xfrm rot="16200000">
            <a:off x="-763332" y="7921838"/>
            <a:ext cx="2263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APPRENDRE ENSEMBLE ET VIVRE ENSEMBLE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5" y="26144"/>
            <a:ext cx="1081500" cy="750392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" y="3338512"/>
            <a:ext cx="1081500" cy="750392"/>
          </a:xfrm>
          <a:prstGeom prst="rect">
            <a:avLst/>
          </a:prstGeom>
        </p:spPr>
      </p:pic>
      <p:pic>
        <p:nvPicPr>
          <p:cNvPr id="76" name="Image 7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3" y="6650880"/>
            <a:ext cx="1081500" cy="750392"/>
          </a:xfrm>
          <a:prstGeom prst="rect">
            <a:avLst/>
          </a:prstGeom>
        </p:spPr>
      </p:pic>
      <p:sp>
        <p:nvSpPr>
          <p:cNvPr id="81" name="Rectangle à coins arrondis 80"/>
          <p:cNvSpPr/>
          <p:nvPr/>
        </p:nvSpPr>
        <p:spPr>
          <a:xfrm>
            <a:off x="2849877" y="1470591"/>
            <a:ext cx="1014249" cy="358652"/>
          </a:xfrm>
          <a:prstGeom prst="wedgeRoundRectCallout">
            <a:avLst>
              <a:gd name="adj1" fmla="val 4504"/>
              <a:gd name="adj2" fmla="val 9388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ZoneTexte 81"/>
          <p:cNvSpPr txBox="1"/>
          <p:nvPr/>
        </p:nvSpPr>
        <p:spPr>
          <a:xfrm>
            <a:off x="2820383" y="1490688"/>
            <a:ext cx="1054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 smtClean="0"/>
              <a:t>Louisa, Sami, Mehdi, Aminata…</a:t>
            </a:r>
            <a:endParaRPr lang="fr-FR" sz="800" dirty="0"/>
          </a:p>
        </p:txBody>
      </p:sp>
      <p:pic>
        <p:nvPicPr>
          <p:cNvPr id="83" name="Image 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31" y="520778"/>
            <a:ext cx="424069" cy="842720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32" y="415233"/>
            <a:ext cx="379759" cy="875472"/>
          </a:xfrm>
          <a:prstGeom prst="rect">
            <a:avLst/>
          </a:prstGeom>
        </p:spPr>
      </p:pic>
      <p:pic>
        <p:nvPicPr>
          <p:cNvPr id="85" name="Image 8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8960" y="437683"/>
            <a:ext cx="361760" cy="932537"/>
          </a:xfrm>
          <a:prstGeom prst="rect">
            <a:avLst/>
          </a:prstGeom>
        </p:spPr>
      </p:pic>
      <p:sp>
        <p:nvSpPr>
          <p:cNvPr id="87" name="Rectangle à coins arrondis 86"/>
          <p:cNvSpPr/>
          <p:nvPr/>
        </p:nvSpPr>
        <p:spPr>
          <a:xfrm>
            <a:off x="4815148" y="1532727"/>
            <a:ext cx="1639908" cy="358652"/>
          </a:xfrm>
          <a:prstGeom prst="wedgeRoundRectCallout">
            <a:avLst>
              <a:gd name="adj1" fmla="val 2181"/>
              <a:gd name="adj2" fmla="val 9388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ZoneTexte 87"/>
          <p:cNvSpPr txBox="1"/>
          <p:nvPr/>
        </p:nvSpPr>
        <p:spPr>
          <a:xfrm>
            <a:off x="4785654" y="1552824"/>
            <a:ext cx="1705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 smtClean="0"/>
              <a:t>La directrice, la dame de la cantine, le maitre des grands…</a:t>
            </a:r>
            <a:endParaRPr lang="fr-FR" sz="800" dirty="0"/>
          </a:p>
        </p:txBody>
      </p:sp>
      <p:sp>
        <p:nvSpPr>
          <p:cNvPr id="92" name="Rectangle à coins arrondis 91"/>
          <p:cNvSpPr/>
          <p:nvPr/>
        </p:nvSpPr>
        <p:spPr>
          <a:xfrm>
            <a:off x="967645" y="1640631"/>
            <a:ext cx="1014249" cy="250747"/>
          </a:xfrm>
          <a:prstGeom prst="wedgeRoundRectCallout">
            <a:avLst>
              <a:gd name="adj1" fmla="val 4504"/>
              <a:gd name="adj2" fmla="val 9388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ZoneTexte 92"/>
          <p:cNvSpPr txBox="1"/>
          <p:nvPr/>
        </p:nvSpPr>
        <p:spPr>
          <a:xfrm>
            <a:off x="938151" y="1640632"/>
            <a:ext cx="10549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 smtClean="0"/>
              <a:t>Maitresse !</a:t>
            </a:r>
            <a:endParaRPr lang="fr-FR" sz="800" dirty="0"/>
          </a:p>
        </p:txBody>
      </p:sp>
      <p:pic>
        <p:nvPicPr>
          <p:cNvPr id="94" name="Image 9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9687" y="1904257"/>
            <a:ext cx="769460" cy="662953"/>
          </a:xfrm>
          <a:prstGeom prst="rect">
            <a:avLst/>
          </a:prstGeom>
        </p:spPr>
      </p:pic>
      <p:pic>
        <p:nvPicPr>
          <p:cNvPr id="95" name="Image 9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6966" y="1904257"/>
            <a:ext cx="769460" cy="662953"/>
          </a:xfrm>
          <a:prstGeom prst="rect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8381" y="1333020"/>
            <a:ext cx="547741" cy="1191287"/>
          </a:xfrm>
          <a:prstGeom prst="rect">
            <a:avLst/>
          </a:prstGeom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68" y="631426"/>
            <a:ext cx="1202610" cy="940430"/>
          </a:xfrm>
          <a:prstGeom prst="rect">
            <a:avLst/>
          </a:prstGeom>
        </p:spPr>
      </p:pic>
      <p:pic>
        <p:nvPicPr>
          <p:cNvPr id="90" name="Image 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69" y="4612258"/>
            <a:ext cx="1539390" cy="1231512"/>
          </a:xfrm>
          <a:prstGeom prst="rect">
            <a:avLst/>
          </a:prstGeom>
        </p:spPr>
      </p:pic>
      <p:pic>
        <p:nvPicPr>
          <p:cNvPr id="96" name="Image 9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147" y="4168292"/>
            <a:ext cx="1188365" cy="1625872"/>
          </a:xfrm>
          <a:prstGeom prst="rect">
            <a:avLst/>
          </a:prstGeom>
        </p:spPr>
      </p:pic>
      <p:pic>
        <p:nvPicPr>
          <p:cNvPr id="97" name="Image 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872" y="4022998"/>
            <a:ext cx="1048224" cy="1048224"/>
          </a:xfrm>
          <a:prstGeom prst="rect">
            <a:avLst/>
          </a:prstGeom>
        </p:spPr>
      </p:pic>
      <p:pic>
        <p:nvPicPr>
          <p:cNvPr id="98" name="Image 9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023" y="4170536"/>
            <a:ext cx="1826442" cy="1132880"/>
          </a:xfrm>
          <a:prstGeom prst="rect">
            <a:avLst/>
          </a:prstGeom>
        </p:spPr>
      </p:pic>
      <p:pic>
        <p:nvPicPr>
          <p:cNvPr id="100" name="Image 9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2158" y="7500597"/>
            <a:ext cx="1431419" cy="1490519"/>
          </a:xfrm>
          <a:prstGeom prst="rect">
            <a:avLst/>
          </a:prstGeom>
        </p:spPr>
      </p:pic>
      <p:pic>
        <p:nvPicPr>
          <p:cNvPr id="101" name="Image 10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604204" y="7501437"/>
            <a:ext cx="2069969" cy="170003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Rectangle à coins arrondis 102"/>
          <p:cNvSpPr/>
          <p:nvPr/>
        </p:nvSpPr>
        <p:spPr>
          <a:xfrm>
            <a:off x="5485135" y="6958356"/>
            <a:ext cx="1014249" cy="358652"/>
          </a:xfrm>
          <a:prstGeom prst="wedgeRoundRectCallout">
            <a:avLst>
              <a:gd name="adj1" fmla="val -24922"/>
              <a:gd name="adj2" fmla="val 69096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Maitresse, j’ai terminé mon travail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06" name="Image 10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365" y="7814486"/>
            <a:ext cx="1202610" cy="940430"/>
          </a:xfrm>
          <a:prstGeom prst="rect">
            <a:avLst/>
          </a:prstGeom>
        </p:spPr>
      </p:pic>
      <p:pic>
        <p:nvPicPr>
          <p:cNvPr id="107" name="Image 10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52" y="8045085"/>
            <a:ext cx="547741" cy="119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2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3442573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3481240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3471714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159346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3534667"/>
            <a:ext cx="279511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Ordonner des images chronologiquement</a:t>
            </a:r>
            <a:endParaRPr lang="fr-FR" sz="1200" dirty="0">
              <a:latin typeface="Amandine" pitchFamily="2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 rot="16200000">
            <a:off x="-973709" y="1187968"/>
            <a:ext cx="27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SE REPERER DANS LE TEMPS ET L’ESPACE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53275" y="2578477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EM1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80907" y="217134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Situer des évènements dans le temps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820296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/>
          <p:cNvSpPr/>
          <p:nvPr/>
        </p:nvSpPr>
        <p:spPr>
          <a:xfrm>
            <a:off x="820296" y="12628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/>
          <p:cNvSpPr/>
          <p:nvPr/>
        </p:nvSpPr>
        <p:spPr>
          <a:xfrm>
            <a:off x="2258210" y="9169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/>
          <p:cNvSpPr/>
          <p:nvPr/>
        </p:nvSpPr>
        <p:spPr>
          <a:xfrm>
            <a:off x="3696124" y="6288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/>
          <p:cNvSpPr/>
          <p:nvPr/>
        </p:nvSpPr>
        <p:spPr>
          <a:xfrm>
            <a:off x="5134038" y="3393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/>
          <p:cNvSpPr/>
          <p:nvPr/>
        </p:nvSpPr>
        <p:spPr>
          <a:xfrm>
            <a:off x="2258930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 70"/>
          <p:cNvSpPr/>
          <p:nvPr/>
        </p:nvSpPr>
        <p:spPr>
          <a:xfrm>
            <a:off x="3696844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71"/>
          <p:cNvSpPr/>
          <p:nvPr/>
        </p:nvSpPr>
        <p:spPr>
          <a:xfrm>
            <a:off x="5134038" y="25589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/>
          <p:cNvSpPr/>
          <p:nvPr/>
        </p:nvSpPr>
        <p:spPr>
          <a:xfrm>
            <a:off x="3448350" y="27029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/>
          <p:cNvSpPr/>
          <p:nvPr/>
        </p:nvSpPr>
        <p:spPr>
          <a:xfrm>
            <a:off x="4886264" y="27029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/>
          <p:cNvSpPr/>
          <p:nvPr/>
        </p:nvSpPr>
        <p:spPr>
          <a:xfrm>
            <a:off x="2012682" y="27010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/>
          <p:cNvSpPr/>
          <p:nvPr/>
        </p:nvSpPr>
        <p:spPr>
          <a:xfrm>
            <a:off x="6332113" y="27010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ZoneTexte 88"/>
          <p:cNvSpPr txBox="1"/>
          <p:nvPr/>
        </p:nvSpPr>
        <p:spPr>
          <a:xfrm>
            <a:off x="853953" y="2560566"/>
            <a:ext cx="115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sais dire à quel moment de la journée a lieu un événement.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90" name="ZoneTexte 89"/>
          <p:cNvSpPr txBox="1"/>
          <p:nvPr/>
        </p:nvSpPr>
        <p:spPr>
          <a:xfrm>
            <a:off x="2340510" y="2576736"/>
            <a:ext cx="115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/>
              <a:t>Je sais dire à quel moment de la </a:t>
            </a:r>
            <a:r>
              <a:rPr lang="fr-FR" sz="800" b="1" dirty="0" smtClean="0"/>
              <a:t>semaine a </a:t>
            </a:r>
            <a:r>
              <a:rPr lang="fr-FR" sz="800" b="1" dirty="0"/>
              <a:t>lieu un événement.</a:t>
            </a:r>
            <a:endParaRPr lang="fr-FR" sz="8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91" name="ZoneTexte 90"/>
          <p:cNvSpPr txBox="1"/>
          <p:nvPr/>
        </p:nvSpPr>
        <p:spPr>
          <a:xfrm>
            <a:off x="3727535" y="2559069"/>
            <a:ext cx="115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sais dire quel mois ont lieu certains évènements.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92" name="ZoneTexte 91"/>
          <p:cNvSpPr txBox="1"/>
          <p:nvPr/>
        </p:nvSpPr>
        <p:spPr>
          <a:xfrm>
            <a:off x="5168197" y="2639452"/>
            <a:ext cx="1157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sais nommer les 4 saisons.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779800" y="3605365"/>
            <a:ext cx="5832648" cy="2800722"/>
            <a:chOff x="764704" y="272480"/>
            <a:chExt cx="5832648" cy="2800722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Ellipse 103"/>
          <p:cNvSpPr/>
          <p:nvPr/>
        </p:nvSpPr>
        <p:spPr>
          <a:xfrm>
            <a:off x="2479969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23240" y="600602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63247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780907" y="594282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remettre </a:t>
            </a:r>
            <a:r>
              <a:rPr lang="fr-FR" sz="1000" b="1" dirty="0" smtClean="0"/>
              <a:t>4 images </a:t>
            </a:r>
            <a:r>
              <a:rPr lang="fr-FR" sz="1000" b="1" dirty="0"/>
              <a:t>dans l’ordre.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2724178" y="595182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remettre </a:t>
            </a:r>
            <a:r>
              <a:rPr lang="fr-FR" sz="1000" b="1" dirty="0" smtClean="0"/>
              <a:t>5 </a:t>
            </a:r>
            <a:r>
              <a:rPr lang="fr-FR" sz="1000" b="1" dirty="0"/>
              <a:t>images dans l’ordre.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64185" y="5885329"/>
            <a:ext cx="1699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/>
              <a:t>Je sais </a:t>
            </a:r>
            <a:r>
              <a:rPr lang="fr-FR" sz="900" b="1" dirty="0" smtClean="0"/>
              <a:t>ordonner les </a:t>
            </a:r>
            <a:r>
              <a:rPr lang="fr-FR" sz="900" b="1" dirty="0"/>
              <a:t>étapes d’une activité menée en classe (recette, construction).</a:t>
            </a:r>
            <a:endParaRPr lang="fr-FR" sz="900" dirty="0">
              <a:ea typeface="Andika" pitchFamily="2" charset="0"/>
              <a:cs typeface="Arial" pitchFamily="34" charset="0"/>
            </a:endParaRPr>
          </a:p>
        </p:txBody>
      </p:sp>
      <p:grpSp>
        <p:nvGrpSpPr>
          <p:cNvPr id="50" name="Groupe 49"/>
          <p:cNvGrpSpPr/>
          <p:nvPr/>
        </p:nvGrpSpPr>
        <p:grpSpPr>
          <a:xfrm>
            <a:off x="44624" y="6761335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51" name="Rectangle à coins arrondis 5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692696" y="680000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10"/>
          <p:cNvSpPr/>
          <p:nvPr/>
        </p:nvSpPr>
        <p:spPr>
          <a:xfrm>
            <a:off x="683169" y="6790476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/>
          <p:cNvSpPr txBox="1"/>
          <p:nvPr/>
        </p:nvSpPr>
        <p:spPr>
          <a:xfrm>
            <a:off x="703269" y="6838040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Situer des objets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58" name="Groupe 57"/>
          <p:cNvGrpSpPr/>
          <p:nvPr/>
        </p:nvGrpSpPr>
        <p:grpSpPr>
          <a:xfrm>
            <a:off x="779800" y="6924127"/>
            <a:ext cx="5832648" cy="2800722"/>
            <a:chOff x="764704" y="272480"/>
            <a:chExt cx="5832648" cy="2800722"/>
          </a:xfrm>
        </p:grpSpPr>
        <p:sp>
          <p:nvSpPr>
            <p:cNvPr id="61" name="Rectangle 60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Rectangle 61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Rectangle 62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Ellipse 81"/>
          <p:cNvSpPr/>
          <p:nvPr/>
        </p:nvSpPr>
        <p:spPr>
          <a:xfrm>
            <a:off x="2479969" y="932284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/>
        </p:nvSpPr>
        <p:spPr>
          <a:xfrm>
            <a:off x="4423240" y="932478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/>
        </p:nvSpPr>
        <p:spPr>
          <a:xfrm>
            <a:off x="6363247" y="932284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ZoneTexte 84"/>
          <p:cNvSpPr txBox="1"/>
          <p:nvPr/>
        </p:nvSpPr>
        <p:spPr>
          <a:xfrm>
            <a:off x="780907" y="9261582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dire si un objet est devant ou derrière un autre.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86" name="ZoneTexte 85"/>
          <p:cNvSpPr txBox="1"/>
          <p:nvPr/>
        </p:nvSpPr>
        <p:spPr>
          <a:xfrm>
            <a:off x="2724178" y="9273480"/>
            <a:ext cx="169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/>
              <a:t>Je sais dire ce qui est dessus ou dessous un autre objet.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87" name="ZoneTexte 86"/>
          <p:cNvSpPr txBox="1"/>
          <p:nvPr/>
        </p:nvSpPr>
        <p:spPr>
          <a:xfrm>
            <a:off x="4664185" y="9199270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dire si un objet est à gauche ou à droite d’un autre.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" y="25787"/>
            <a:ext cx="788953" cy="403145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 rot="16200000">
            <a:off x="-978730" y="4469560"/>
            <a:ext cx="27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SE REPERER DANS LE TEMPS ET L’ESPACE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94" name="ZoneTexte 93"/>
          <p:cNvSpPr txBox="1"/>
          <p:nvPr/>
        </p:nvSpPr>
        <p:spPr>
          <a:xfrm>
            <a:off x="48254" y="5860069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EM2-3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95" name="Image 9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3" y="3307379"/>
            <a:ext cx="788953" cy="403145"/>
          </a:xfrm>
          <a:prstGeom prst="rect">
            <a:avLst/>
          </a:prstGeom>
        </p:spPr>
      </p:pic>
      <p:sp>
        <p:nvSpPr>
          <p:cNvPr id="96" name="ZoneTexte 95"/>
          <p:cNvSpPr txBox="1"/>
          <p:nvPr/>
        </p:nvSpPr>
        <p:spPr>
          <a:xfrm rot="16200000">
            <a:off x="-986950" y="7819098"/>
            <a:ext cx="27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SE REPERER DANS LE TEMPS ET L’ESPACE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10" name="ZoneTexte 109"/>
          <p:cNvSpPr txBox="1"/>
          <p:nvPr/>
        </p:nvSpPr>
        <p:spPr>
          <a:xfrm>
            <a:off x="40034" y="9209607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EM4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11" name="Image 1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3" y="6656917"/>
            <a:ext cx="788953" cy="403145"/>
          </a:xfrm>
          <a:prstGeom prst="rect">
            <a:avLst/>
          </a:prstGeom>
        </p:spPr>
      </p:pic>
      <p:pic>
        <p:nvPicPr>
          <p:cNvPr id="77" name="Image 7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98" y="1910891"/>
            <a:ext cx="716291" cy="617144"/>
          </a:xfrm>
          <a:prstGeom prst="rect">
            <a:avLst/>
          </a:prstGeom>
        </p:spPr>
      </p:pic>
      <p:pic>
        <p:nvPicPr>
          <p:cNvPr id="78" name="Image 7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0694" y="1705294"/>
            <a:ext cx="948266" cy="817009"/>
          </a:xfrm>
          <a:prstGeom prst="rect">
            <a:avLst/>
          </a:prstGeom>
        </p:spPr>
      </p:pic>
      <p:pic>
        <p:nvPicPr>
          <p:cNvPr id="88" name="Image 8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0341" y="1452849"/>
            <a:ext cx="1258555" cy="1084349"/>
          </a:xfrm>
          <a:prstGeom prst="rect">
            <a:avLst/>
          </a:prstGeom>
        </p:spPr>
      </p:pic>
      <p:pic>
        <p:nvPicPr>
          <p:cNvPr id="112" name="Image 1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9477" y="1437955"/>
            <a:ext cx="1258555" cy="1084349"/>
          </a:xfrm>
          <a:prstGeom prst="rect">
            <a:avLst/>
          </a:prstGeom>
        </p:spPr>
      </p:pic>
      <p:sp>
        <p:nvSpPr>
          <p:cNvPr id="113" name="Rectangle à coins arrondis 112"/>
          <p:cNvSpPr/>
          <p:nvPr/>
        </p:nvSpPr>
        <p:spPr>
          <a:xfrm>
            <a:off x="1340768" y="1336365"/>
            <a:ext cx="798962" cy="574526"/>
          </a:xfrm>
          <a:prstGeom prst="wedgeRoundRectCallout">
            <a:avLst>
              <a:gd name="adj1" fmla="val -69442"/>
              <a:gd name="adj2" fmla="val 40870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On fait la motricité le matin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14" name="Rectangle à coins arrondis 113"/>
          <p:cNvSpPr/>
          <p:nvPr/>
        </p:nvSpPr>
        <p:spPr>
          <a:xfrm>
            <a:off x="2695993" y="991042"/>
            <a:ext cx="898469" cy="632586"/>
          </a:xfrm>
          <a:prstGeom prst="wedgeRoundRectCallout">
            <a:avLst>
              <a:gd name="adj1" fmla="val -69442"/>
              <a:gd name="adj2" fmla="val 40870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On va à la piscine le mercredi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15" name="Rectangle à coins arrondis 114"/>
          <p:cNvSpPr/>
          <p:nvPr/>
        </p:nvSpPr>
        <p:spPr>
          <a:xfrm>
            <a:off x="4051008" y="714507"/>
            <a:ext cx="898469" cy="632586"/>
          </a:xfrm>
          <a:prstGeom prst="wedgeRoundRectCallout">
            <a:avLst>
              <a:gd name="adj1" fmla="val 11128"/>
              <a:gd name="adj2" fmla="val 81023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Noël c’est en décembre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16" name="Rectangle à coins arrondis 115"/>
          <p:cNvSpPr/>
          <p:nvPr/>
        </p:nvSpPr>
        <p:spPr>
          <a:xfrm>
            <a:off x="5448842" y="428932"/>
            <a:ext cx="898469" cy="765907"/>
          </a:xfrm>
          <a:prstGeom prst="wedgeRoundRectCallout">
            <a:avLst>
              <a:gd name="adj1" fmla="val 11128"/>
              <a:gd name="adj2" fmla="val 81023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Automne, hiver, printemps et été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117" name="Image 1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2" y="5453421"/>
            <a:ext cx="293625" cy="384382"/>
          </a:xfrm>
          <a:prstGeom prst="rect">
            <a:avLst/>
          </a:prstGeom>
        </p:spPr>
      </p:pic>
      <p:pic>
        <p:nvPicPr>
          <p:cNvPr id="118" name="Image 1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52" y="5086215"/>
            <a:ext cx="375980" cy="751587"/>
          </a:xfrm>
          <a:prstGeom prst="rect">
            <a:avLst/>
          </a:prstGeom>
        </p:spPr>
      </p:pic>
      <p:pic>
        <p:nvPicPr>
          <p:cNvPr id="119" name="Image 1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114" y="4761946"/>
            <a:ext cx="471798" cy="108765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82" y="4756856"/>
            <a:ext cx="543948" cy="1080946"/>
          </a:xfrm>
          <a:prstGeom prst="rect">
            <a:avLst/>
          </a:prstGeom>
        </p:spPr>
      </p:pic>
      <p:pic>
        <p:nvPicPr>
          <p:cNvPr id="120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80928" y="4160912"/>
            <a:ext cx="546132" cy="53888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95092" y="4148212"/>
            <a:ext cx="570296" cy="57754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43164" y="4160912"/>
            <a:ext cx="562765" cy="52687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48876" y="4886531"/>
            <a:ext cx="582479" cy="56146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6949" y="4895269"/>
            <a:ext cx="556291" cy="54399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Image 124" descr="Capture d’écra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683" y="3783342"/>
            <a:ext cx="1350900" cy="18088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6" name="Cube 125"/>
          <p:cNvSpPr/>
          <p:nvPr/>
        </p:nvSpPr>
        <p:spPr>
          <a:xfrm>
            <a:off x="956031" y="8061229"/>
            <a:ext cx="1183700" cy="495807"/>
          </a:xfrm>
          <a:prstGeom prst="cube">
            <a:avLst/>
          </a:prstGeom>
          <a:solidFill>
            <a:schemeClr val="accent5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Cube 126"/>
          <p:cNvSpPr/>
          <p:nvPr/>
        </p:nvSpPr>
        <p:spPr>
          <a:xfrm>
            <a:off x="3109396" y="7857673"/>
            <a:ext cx="1183700" cy="495807"/>
          </a:xfrm>
          <a:prstGeom prst="cube">
            <a:avLst/>
          </a:prstGeom>
          <a:solidFill>
            <a:schemeClr val="accent5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160" y="8143105"/>
            <a:ext cx="406394" cy="554311"/>
          </a:xfrm>
          <a:prstGeom prst="rect">
            <a:avLst/>
          </a:prstGeom>
        </p:spPr>
      </p:pic>
      <p:pic>
        <p:nvPicPr>
          <p:cNvPr id="128" name="Image 1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26" y="7401272"/>
            <a:ext cx="406394" cy="554311"/>
          </a:xfrm>
          <a:prstGeom prst="rect">
            <a:avLst/>
          </a:prstGeom>
        </p:spPr>
      </p:pic>
      <p:sp>
        <p:nvSpPr>
          <p:cNvPr id="129" name="Cube 128"/>
          <p:cNvSpPr/>
          <p:nvPr/>
        </p:nvSpPr>
        <p:spPr>
          <a:xfrm>
            <a:off x="4788896" y="7697553"/>
            <a:ext cx="1183700" cy="495807"/>
          </a:xfrm>
          <a:prstGeom prst="cube">
            <a:avLst/>
          </a:prstGeom>
          <a:solidFill>
            <a:schemeClr val="accent5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0" name="Image 1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42" y="7604942"/>
            <a:ext cx="406394" cy="554311"/>
          </a:xfrm>
          <a:prstGeom prst="rect">
            <a:avLst/>
          </a:prstGeom>
        </p:spPr>
      </p:pic>
      <p:sp>
        <p:nvSpPr>
          <p:cNvPr id="131" name="Rectangle à coins arrondis 130"/>
          <p:cNvSpPr/>
          <p:nvPr/>
        </p:nvSpPr>
        <p:spPr>
          <a:xfrm>
            <a:off x="895793" y="8795359"/>
            <a:ext cx="1584176" cy="360040"/>
          </a:xfrm>
          <a:prstGeom prst="wedgeRoundRectCallout">
            <a:avLst>
              <a:gd name="adj1" fmla="val 59628"/>
              <a:gd name="adj2" fmla="val 11427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Le hamster est devant le meuble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32" name="Rectangle à coins arrondis 131"/>
          <p:cNvSpPr/>
          <p:nvPr/>
        </p:nvSpPr>
        <p:spPr>
          <a:xfrm>
            <a:off x="2904036" y="8767739"/>
            <a:ext cx="1584176" cy="360040"/>
          </a:xfrm>
          <a:prstGeom prst="wedgeRoundRectCallout">
            <a:avLst>
              <a:gd name="adj1" fmla="val 59628"/>
              <a:gd name="adj2" fmla="val 11427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Le hamster est sur le meuble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33" name="Rectangle à coins arrondis 132"/>
          <p:cNvSpPr/>
          <p:nvPr/>
        </p:nvSpPr>
        <p:spPr>
          <a:xfrm>
            <a:off x="4792365" y="8761998"/>
            <a:ext cx="1584176" cy="360040"/>
          </a:xfrm>
          <a:prstGeom prst="wedgeRoundRectCallout">
            <a:avLst>
              <a:gd name="adj1" fmla="val 59628"/>
              <a:gd name="adj2" fmla="val 11427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Le hamster est à droite du meuble !</a:t>
            </a:r>
            <a:endParaRPr lang="fr-FR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40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3442573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3481240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3471714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159346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3519278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Réaliser des parcours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 rot="16200000">
            <a:off x="-973709" y="1187968"/>
            <a:ext cx="27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SE REPERER DANS LE TEMPS ET L’ESPACE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53275" y="2578477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EM5-6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80907" y="144953"/>
            <a:ext cx="279280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Se situer par rapport à une personne, un objet</a:t>
            </a:r>
            <a:endParaRPr lang="fr-FR" sz="1200" dirty="0">
              <a:latin typeface="Amandine" pitchFamily="2" charset="0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779800" y="3605365"/>
            <a:ext cx="5832648" cy="2800722"/>
            <a:chOff x="764704" y="272480"/>
            <a:chExt cx="5832648" cy="2800722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Ellipse 103"/>
          <p:cNvSpPr/>
          <p:nvPr/>
        </p:nvSpPr>
        <p:spPr>
          <a:xfrm>
            <a:off x="2479969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23240" y="600602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63247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780907" y="594282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me repérer dans ma classe et dans mon école.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2724178" y="5889104"/>
            <a:ext cx="1699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sais me repérer dans des endroits que je ne connais pas (WC, point de regroupement)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83652" y="5889104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suivre un petit parcours à partir d’un dessin.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" y="25787"/>
            <a:ext cx="788953" cy="403145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 rot="16200000">
            <a:off x="-978730" y="4469560"/>
            <a:ext cx="27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SE REPERER DANS LE TEMPS ET L’ESPACE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94" name="ZoneTexte 93"/>
          <p:cNvSpPr txBox="1"/>
          <p:nvPr/>
        </p:nvSpPr>
        <p:spPr>
          <a:xfrm>
            <a:off x="48254" y="5860069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EM7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95" name="Image 9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3" y="3307379"/>
            <a:ext cx="788953" cy="403145"/>
          </a:xfrm>
          <a:prstGeom prst="rect">
            <a:avLst/>
          </a:prstGeom>
        </p:spPr>
      </p:pic>
      <p:grpSp>
        <p:nvGrpSpPr>
          <p:cNvPr id="77" name="Groupe 76"/>
          <p:cNvGrpSpPr/>
          <p:nvPr/>
        </p:nvGrpSpPr>
        <p:grpSpPr>
          <a:xfrm>
            <a:off x="780907" y="301149"/>
            <a:ext cx="5832648" cy="2800722"/>
            <a:chOff x="764704" y="272480"/>
            <a:chExt cx="5832648" cy="2800722"/>
          </a:xfrm>
        </p:grpSpPr>
        <p:sp>
          <p:nvSpPr>
            <p:cNvPr id="78" name="Rectangle 7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Rectangle 111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Rectangle 112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 113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Rectangle 114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6" name="Ellipse 115"/>
          <p:cNvSpPr/>
          <p:nvPr/>
        </p:nvSpPr>
        <p:spPr>
          <a:xfrm>
            <a:off x="2484196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4427467" y="269054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/>
          <p:cNvSpPr/>
          <p:nvPr/>
        </p:nvSpPr>
        <p:spPr>
          <a:xfrm>
            <a:off x="6367474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ZoneTexte 118"/>
          <p:cNvSpPr txBox="1"/>
          <p:nvPr/>
        </p:nvSpPr>
        <p:spPr>
          <a:xfrm>
            <a:off x="785134" y="2717702"/>
            <a:ext cx="1699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me mettre en rang.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2743645" y="2640758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me placer par rapport à un copain.</a:t>
            </a:r>
          </a:p>
        </p:txBody>
      </p:sp>
      <p:sp>
        <p:nvSpPr>
          <p:cNvPr id="121" name="ZoneTexte 120"/>
          <p:cNvSpPr txBox="1"/>
          <p:nvPr/>
        </p:nvSpPr>
        <p:spPr>
          <a:xfrm>
            <a:off x="4683652" y="257673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comprends les mots qui permettent de situer quelque chose.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147" name="Groupe 146"/>
          <p:cNvGrpSpPr/>
          <p:nvPr/>
        </p:nvGrpSpPr>
        <p:grpSpPr>
          <a:xfrm>
            <a:off x="44624" y="6752757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148" name="Rectangle à coins arrondis 14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Rectangle 14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0" name="Rectangle 149"/>
          <p:cNvSpPr/>
          <p:nvPr/>
        </p:nvSpPr>
        <p:spPr>
          <a:xfrm>
            <a:off x="692696" y="679142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Rectangle 10"/>
          <p:cNvSpPr/>
          <p:nvPr/>
        </p:nvSpPr>
        <p:spPr>
          <a:xfrm>
            <a:off x="683169" y="6781898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ZoneTexte 151"/>
          <p:cNvSpPr txBox="1"/>
          <p:nvPr/>
        </p:nvSpPr>
        <p:spPr>
          <a:xfrm>
            <a:off x="703269" y="6829462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Représenter l’espace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153" name="Groupe 152"/>
          <p:cNvGrpSpPr/>
          <p:nvPr/>
        </p:nvGrpSpPr>
        <p:grpSpPr>
          <a:xfrm>
            <a:off x="779800" y="6915549"/>
            <a:ext cx="5832648" cy="2800722"/>
            <a:chOff x="764704" y="272480"/>
            <a:chExt cx="5832648" cy="2800722"/>
          </a:xfrm>
        </p:grpSpPr>
        <p:sp>
          <p:nvSpPr>
            <p:cNvPr id="154" name="Rectangle 153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Rectangle 154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Rectangle 155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Rectangle 156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Rectangle 158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0" name="Ellipse 159"/>
          <p:cNvSpPr/>
          <p:nvPr/>
        </p:nvSpPr>
        <p:spPr>
          <a:xfrm>
            <a:off x="2479969" y="931426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/>
          <p:cNvSpPr/>
          <p:nvPr/>
        </p:nvSpPr>
        <p:spPr>
          <a:xfrm>
            <a:off x="4423240" y="931620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/>
          <p:cNvSpPr/>
          <p:nvPr/>
        </p:nvSpPr>
        <p:spPr>
          <a:xfrm>
            <a:off x="6363247" y="931426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ZoneTexte 162"/>
          <p:cNvSpPr txBox="1"/>
          <p:nvPr/>
        </p:nvSpPr>
        <p:spPr>
          <a:xfrm>
            <a:off x="780907" y="9202204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suis capable d’inventer un petit parcours à partir de photos.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4" name="ZoneTexte 163"/>
          <p:cNvSpPr txBox="1"/>
          <p:nvPr/>
        </p:nvSpPr>
        <p:spPr>
          <a:xfrm>
            <a:off x="2724178" y="9180060"/>
            <a:ext cx="1699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suis capable d’inventer un petit parcours à partir du matériel de construction de la classe (</a:t>
            </a:r>
            <a:r>
              <a:rPr lang="fr-FR" sz="800" b="1" dirty="0"/>
              <a:t>L</a:t>
            </a:r>
            <a:r>
              <a:rPr lang="fr-FR" sz="800" b="1" dirty="0" smtClean="0"/>
              <a:t>égos, </a:t>
            </a:r>
            <a:r>
              <a:rPr lang="fr-FR" sz="800" b="1" dirty="0"/>
              <a:t>D</a:t>
            </a:r>
            <a:r>
              <a:rPr lang="fr-FR" sz="800" b="1" dirty="0" smtClean="0"/>
              <a:t>uplos, cubes…)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5" name="ZoneTexte 164"/>
          <p:cNvSpPr txBox="1"/>
          <p:nvPr/>
        </p:nvSpPr>
        <p:spPr>
          <a:xfrm>
            <a:off x="4683652" y="9198761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comprends quelques signes qui permettent de décrire un parcours.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6" name="ZoneTexte 165"/>
          <p:cNvSpPr txBox="1"/>
          <p:nvPr/>
        </p:nvSpPr>
        <p:spPr>
          <a:xfrm rot="16200000">
            <a:off x="-978730" y="7779744"/>
            <a:ext cx="27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SE REPERER DANS LE TEMPS ET L’ESPACE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67" name="ZoneTexte 166"/>
          <p:cNvSpPr txBox="1"/>
          <p:nvPr/>
        </p:nvSpPr>
        <p:spPr>
          <a:xfrm>
            <a:off x="48254" y="9170253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EM8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68" name="Image 1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3" y="6617563"/>
            <a:ext cx="788953" cy="403145"/>
          </a:xfrm>
          <a:prstGeom prst="rect">
            <a:avLst/>
          </a:prstGeom>
        </p:spPr>
      </p:pic>
      <p:pic>
        <p:nvPicPr>
          <p:cNvPr id="68" name="Image 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13" y="1353053"/>
            <a:ext cx="1724768" cy="146194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174" y="1244570"/>
            <a:ext cx="1268760" cy="130400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490" y="1244570"/>
            <a:ext cx="827381" cy="1296817"/>
          </a:xfrm>
          <a:prstGeom prst="rect">
            <a:avLst/>
          </a:prstGeom>
        </p:spPr>
      </p:pic>
      <p:sp>
        <p:nvSpPr>
          <p:cNvPr id="71" name="Rectangle à coins arrondis 70"/>
          <p:cNvSpPr/>
          <p:nvPr/>
        </p:nvSpPr>
        <p:spPr>
          <a:xfrm>
            <a:off x="2873490" y="828952"/>
            <a:ext cx="1713733" cy="307624"/>
          </a:xfrm>
          <a:prstGeom prst="wedgeRoundRectCallout">
            <a:avLst>
              <a:gd name="adj1" fmla="val -22945"/>
              <a:gd name="adj2" fmla="val 60811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Je suis à droite de Yanis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72" name="Rectangle à coins arrondis 71"/>
          <p:cNvSpPr/>
          <p:nvPr/>
        </p:nvSpPr>
        <p:spPr>
          <a:xfrm>
            <a:off x="4749675" y="2085187"/>
            <a:ext cx="1713733" cy="307624"/>
          </a:xfrm>
          <a:prstGeom prst="wedgeRoundRectCallout">
            <a:avLst>
              <a:gd name="adj1" fmla="val 50421"/>
              <a:gd name="adj2" fmla="val 89710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Place le lapin à droite de l’arbre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65" y="966163"/>
            <a:ext cx="434649" cy="68619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34" y="368935"/>
            <a:ext cx="1210034" cy="1327066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18703" b="14019"/>
          <a:stretch/>
        </p:blipFill>
        <p:spPr>
          <a:xfrm>
            <a:off x="4913398" y="4727917"/>
            <a:ext cx="1484784" cy="10672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950" y="3925157"/>
            <a:ext cx="1517386" cy="451779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9" name="Image 7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348">
            <a:off x="1127330" y="4694261"/>
            <a:ext cx="1274174" cy="859661"/>
          </a:xfrm>
          <a:prstGeom prst="rect">
            <a:avLst/>
          </a:prstGeom>
        </p:spPr>
      </p:pic>
      <p:pic>
        <p:nvPicPr>
          <p:cNvPr id="80" name="Image 7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29" y="5310635"/>
            <a:ext cx="236117" cy="56562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88" y="3991603"/>
            <a:ext cx="1077383" cy="134672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460" y="4656222"/>
            <a:ext cx="687251" cy="6821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377" y="5261549"/>
            <a:ext cx="236117" cy="56562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2" name="Rectangle à coins arrondis 81"/>
          <p:cNvSpPr/>
          <p:nvPr/>
        </p:nvSpPr>
        <p:spPr>
          <a:xfrm>
            <a:off x="3287180" y="5357308"/>
            <a:ext cx="1248300" cy="437872"/>
          </a:xfrm>
          <a:prstGeom prst="wedgeRoundRectCallout">
            <a:avLst>
              <a:gd name="adj1" fmla="val -57536"/>
              <a:gd name="adj2" fmla="val -29101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Bonjour, je cherche les WC ?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83" name="Pensées 82"/>
          <p:cNvSpPr/>
          <p:nvPr/>
        </p:nvSpPr>
        <p:spPr>
          <a:xfrm>
            <a:off x="836712" y="7961761"/>
            <a:ext cx="1417611" cy="863405"/>
          </a:xfrm>
          <a:prstGeom prst="cloudCallout">
            <a:avLst>
              <a:gd name="adj1" fmla="val 29037"/>
              <a:gd name="adj2" fmla="val 77839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4" name="Image 8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8216" y="8378216"/>
            <a:ext cx="1003303" cy="817700"/>
          </a:xfrm>
          <a:prstGeom prst="rect">
            <a:avLst/>
          </a:prstGeom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187" y="8257648"/>
            <a:ext cx="809901" cy="241136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6" name="Pensées 85"/>
          <p:cNvSpPr/>
          <p:nvPr/>
        </p:nvSpPr>
        <p:spPr>
          <a:xfrm>
            <a:off x="2786000" y="7384381"/>
            <a:ext cx="1763123" cy="1351886"/>
          </a:xfrm>
          <a:prstGeom prst="cloudCallout">
            <a:avLst>
              <a:gd name="adj1" fmla="val 5987"/>
              <a:gd name="adj2" fmla="val 71263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7" name="Image 8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5604" y="8378216"/>
            <a:ext cx="1003303" cy="817700"/>
          </a:xfrm>
          <a:prstGeom prst="rect">
            <a:avLst/>
          </a:prstGeom>
        </p:spPr>
      </p:pic>
      <p:pic>
        <p:nvPicPr>
          <p:cNvPr id="89" name="Image 8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18703" b="14019"/>
          <a:stretch/>
        </p:blipFill>
        <p:spPr>
          <a:xfrm>
            <a:off x="3046468" y="7681626"/>
            <a:ext cx="1030604" cy="74079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5157192" y="8052025"/>
            <a:ext cx="375991" cy="37599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/>
          <p:cNvSpPr/>
          <p:nvPr/>
        </p:nvSpPr>
        <p:spPr>
          <a:xfrm>
            <a:off x="5703326" y="7884135"/>
            <a:ext cx="375991" cy="37599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/>
          <p:cNvSpPr/>
          <p:nvPr/>
        </p:nvSpPr>
        <p:spPr>
          <a:xfrm>
            <a:off x="6022191" y="7482797"/>
            <a:ext cx="375991" cy="37599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Stockage à accès direct 9"/>
          <p:cNvSpPr/>
          <p:nvPr/>
        </p:nvSpPr>
        <p:spPr>
          <a:xfrm>
            <a:off x="4913398" y="7020708"/>
            <a:ext cx="977923" cy="363673"/>
          </a:xfrm>
          <a:prstGeom prst="flowChartMagneticDrum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5396951" y="8072131"/>
            <a:ext cx="494370" cy="16788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/>
          <p:cNvCxnSpPr/>
          <p:nvPr/>
        </p:nvCxnSpPr>
        <p:spPr>
          <a:xfrm flipV="1">
            <a:off x="5931780" y="7681626"/>
            <a:ext cx="278406" cy="36037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/>
          <p:cNvCxnSpPr/>
          <p:nvPr/>
        </p:nvCxnSpPr>
        <p:spPr>
          <a:xfrm flipH="1" flipV="1">
            <a:off x="5703326" y="7202544"/>
            <a:ext cx="506860" cy="4481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Picture 2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96" b="14470"/>
          <a:stretch/>
        </p:blipFill>
        <p:spPr bwMode="auto">
          <a:xfrm>
            <a:off x="5956756" y="8067677"/>
            <a:ext cx="570348" cy="1134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8731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e 31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159346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ZoneTexte 58"/>
          <p:cNvSpPr txBox="1"/>
          <p:nvPr/>
        </p:nvSpPr>
        <p:spPr>
          <a:xfrm rot="16200000">
            <a:off x="-973709" y="1187968"/>
            <a:ext cx="27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SE REPERER DANS LE TEMPS ET L’ESPACE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53275" y="2578477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EM9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80907" y="221897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>
                <a:latin typeface="Amandine" pitchFamily="2" charset="0"/>
              </a:rPr>
              <a:t>Utiliser les supports de l’écrit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" y="25787"/>
            <a:ext cx="788953" cy="403145"/>
          </a:xfrm>
          <a:prstGeom prst="rect">
            <a:avLst/>
          </a:prstGeom>
        </p:spPr>
      </p:pic>
      <p:grpSp>
        <p:nvGrpSpPr>
          <p:cNvPr id="77" name="Groupe 76"/>
          <p:cNvGrpSpPr/>
          <p:nvPr/>
        </p:nvGrpSpPr>
        <p:grpSpPr>
          <a:xfrm>
            <a:off x="780907" y="301149"/>
            <a:ext cx="5832648" cy="2800722"/>
            <a:chOff x="764704" y="272480"/>
            <a:chExt cx="5832648" cy="2800722"/>
          </a:xfrm>
        </p:grpSpPr>
        <p:sp>
          <p:nvSpPr>
            <p:cNvPr id="78" name="Rectangle 7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Rectangle 111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Rectangle 112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 113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Rectangle 114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6" name="Ellipse 115"/>
          <p:cNvSpPr/>
          <p:nvPr/>
        </p:nvSpPr>
        <p:spPr>
          <a:xfrm>
            <a:off x="2484196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4427467" y="269054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/>
          <p:cNvSpPr/>
          <p:nvPr/>
        </p:nvSpPr>
        <p:spPr>
          <a:xfrm>
            <a:off x="6367474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ZoneTexte 118"/>
          <p:cNvSpPr txBox="1"/>
          <p:nvPr/>
        </p:nvSpPr>
        <p:spPr>
          <a:xfrm>
            <a:off x="785134" y="257673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tenir un livre et je fais attention quand je tourne les pages.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2743645" y="257673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manipuler mes affaires de classe (cahier, classeur…)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4683652" y="257673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me repérer sur une feuille pour faire ce que la maitresse me demande.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45" y="1450239"/>
            <a:ext cx="1052564" cy="1128238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r="9938"/>
          <a:stretch/>
        </p:blipFill>
        <p:spPr>
          <a:xfrm>
            <a:off x="2859112" y="882355"/>
            <a:ext cx="1583595" cy="1576492"/>
          </a:xfrm>
          <a:prstGeom prst="rect">
            <a:avLst/>
          </a:prstGeom>
        </p:spPr>
      </p:pic>
      <p:sp>
        <p:nvSpPr>
          <p:cNvPr id="26" name="Rectangle à coins arrondis 25"/>
          <p:cNvSpPr/>
          <p:nvPr/>
        </p:nvSpPr>
        <p:spPr>
          <a:xfrm>
            <a:off x="4777764" y="1701163"/>
            <a:ext cx="1697722" cy="838837"/>
          </a:xfrm>
          <a:prstGeom prst="wedgeRoundRectCallout">
            <a:avLst>
              <a:gd name="adj1" fmla="val 49673"/>
              <a:gd name="adj2" fmla="val -64199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Dessine un soleil en haut à gauche de la feuille et de l’herbe en bas de la feuille ! Ecris ton prénom en haut à droite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387" y="344488"/>
            <a:ext cx="1066476" cy="1244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18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4624" y="128464"/>
            <a:ext cx="809329" cy="972108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449288" y="128464"/>
            <a:ext cx="6355704" cy="972108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92696" y="180009"/>
            <a:ext cx="5976664" cy="9610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4484098" y="4727395"/>
            <a:ext cx="97210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SE REPERER DANS LE TEMPS ET L’ESPACE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03269" y="166863"/>
            <a:ext cx="2795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latin typeface="Amandine" pitchFamily="2" charset="0"/>
              </a:rPr>
              <a:t>Bilan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3952" y="818927"/>
            <a:ext cx="581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mandine" pitchFamily="2" charset="0"/>
              </a:rPr>
              <a:t>Commentaires de la maitresse :</a:t>
            </a:r>
            <a:endParaRPr lang="fr-FR" sz="2400" dirty="0">
              <a:latin typeface="Amandine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53951" y="1677214"/>
            <a:ext cx="58154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 smtClean="0"/>
              <a:t>____________________________________</a:t>
            </a:r>
            <a:endParaRPr lang="fr-FR" sz="2400" dirty="0"/>
          </a:p>
          <a:p>
            <a:endParaRPr lang="fr-FR" sz="2400" dirty="0">
              <a:latin typeface="+mj-lt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" y="25787"/>
            <a:ext cx="788953" cy="40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12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e 146"/>
          <p:cNvGrpSpPr/>
          <p:nvPr/>
        </p:nvGrpSpPr>
        <p:grpSpPr>
          <a:xfrm>
            <a:off x="44624" y="6752757"/>
            <a:ext cx="6760368" cy="3080792"/>
            <a:chOff x="116632" y="128464"/>
            <a:chExt cx="6616352" cy="3080792"/>
          </a:xfrm>
          <a:solidFill>
            <a:srgbClr val="00B050"/>
          </a:solidFill>
        </p:grpSpPr>
        <p:sp>
          <p:nvSpPr>
            <p:cNvPr id="148" name="Rectangle à coins arrondis 14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Rectangle 14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0" name="Rectangle 149"/>
          <p:cNvSpPr/>
          <p:nvPr/>
        </p:nvSpPr>
        <p:spPr>
          <a:xfrm>
            <a:off x="692696" y="679142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Rectangle 10"/>
          <p:cNvSpPr/>
          <p:nvPr/>
        </p:nvSpPr>
        <p:spPr>
          <a:xfrm>
            <a:off x="683169" y="6781898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ZoneTexte 151"/>
          <p:cNvSpPr txBox="1"/>
          <p:nvPr/>
        </p:nvSpPr>
        <p:spPr>
          <a:xfrm>
            <a:off x="703269" y="6829462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Connaitre les parties du corps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153" name="Groupe 152"/>
          <p:cNvGrpSpPr/>
          <p:nvPr/>
        </p:nvGrpSpPr>
        <p:grpSpPr>
          <a:xfrm>
            <a:off x="779800" y="6915549"/>
            <a:ext cx="5832648" cy="2800722"/>
            <a:chOff x="764704" y="272480"/>
            <a:chExt cx="5832648" cy="2800722"/>
          </a:xfrm>
        </p:grpSpPr>
        <p:sp>
          <p:nvSpPr>
            <p:cNvPr id="154" name="Rectangle 153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Rectangle 154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Rectangle 155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Rectangle 156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Rectangle 158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0" name="Ellipse 159"/>
          <p:cNvSpPr/>
          <p:nvPr/>
        </p:nvSpPr>
        <p:spPr>
          <a:xfrm>
            <a:off x="2479969" y="931426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/>
          <p:cNvSpPr/>
          <p:nvPr/>
        </p:nvSpPr>
        <p:spPr>
          <a:xfrm>
            <a:off x="4423240" y="931620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/>
          <p:cNvSpPr/>
          <p:nvPr/>
        </p:nvSpPr>
        <p:spPr>
          <a:xfrm>
            <a:off x="6363247" y="931426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ZoneTexte 162"/>
          <p:cNvSpPr txBox="1"/>
          <p:nvPr/>
        </p:nvSpPr>
        <p:spPr>
          <a:xfrm>
            <a:off x="780907" y="9202204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que les parties de mon corps ont des fonctions différentes.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4" name="ZoneTexte 163"/>
          <p:cNvSpPr txBox="1"/>
          <p:nvPr/>
        </p:nvSpPr>
        <p:spPr>
          <a:xfrm>
            <a:off x="2724178" y="9267318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dessiner un bonhomme simple.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5" name="ZoneTexte 164"/>
          <p:cNvSpPr txBox="1"/>
          <p:nvPr/>
        </p:nvSpPr>
        <p:spPr>
          <a:xfrm>
            <a:off x="4683652" y="927348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connais les parties de mon corps et de mon visage.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6" name="ZoneTexte 165"/>
          <p:cNvSpPr txBox="1"/>
          <p:nvPr/>
        </p:nvSpPr>
        <p:spPr>
          <a:xfrm rot="16200000">
            <a:off x="-656685" y="7889744"/>
            <a:ext cx="20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67" name="ZoneTexte 166"/>
          <p:cNvSpPr txBox="1"/>
          <p:nvPr/>
        </p:nvSpPr>
        <p:spPr>
          <a:xfrm>
            <a:off x="48254" y="9170253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12</a:t>
            </a:r>
            <a:endParaRPr lang="fr-FR" dirty="0">
              <a:latin typeface="Kingthings Lupineless" pitchFamily="2" charset="0"/>
            </a:endParaRPr>
          </a:p>
        </p:txBody>
      </p:sp>
      <p:grpSp>
        <p:nvGrpSpPr>
          <p:cNvPr id="68" name="Groupe 67"/>
          <p:cNvGrpSpPr/>
          <p:nvPr/>
        </p:nvGrpSpPr>
        <p:grpSpPr>
          <a:xfrm>
            <a:off x="44624" y="3384887"/>
            <a:ext cx="6760368" cy="3080792"/>
            <a:chOff x="116632" y="128464"/>
            <a:chExt cx="6616352" cy="3080792"/>
          </a:xfrm>
          <a:solidFill>
            <a:srgbClr val="00B050"/>
          </a:solidFill>
        </p:grpSpPr>
        <p:sp>
          <p:nvSpPr>
            <p:cNvPr id="69" name="Rectangle à coins arrondis 68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Rectangle 69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692696" y="342355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10"/>
          <p:cNvSpPr/>
          <p:nvPr/>
        </p:nvSpPr>
        <p:spPr>
          <a:xfrm>
            <a:off x="683170" y="3414028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7" name="Groupe 86"/>
          <p:cNvGrpSpPr/>
          <p:nvPr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00B050"/>
          </a:solidFill>
        </p:grpSpPr>
        <p:sp>
          <p:nvSpPr>
            <p:cNvPr id="89" name="Rectangle à coins arrondis 88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Rectangle 89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1" name="Rectangle 90"/>
          <p:cNvSpPr/>
          <p:nvPr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95"/>
          <p:cNvSpPr/>
          <p:nvPr/>
        </p:nvSpPr>
        <p:spPr>
          <a:xfrm>
            <a:off x="764703" y="2576736"/>
            <a:ext cx="1931289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Rectangle 109"/>
          <p:cNvSpPr/>
          <p:nvPr/>
        </p:nvSpPr>
        <p:spPr>
          <a:xfrm>
            <a:off x="764703" y="936615"/>
            <a:ext cx="1931289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Rectangle 110"/>
          <p:cNvSpPr/>
          <p:nvPr/>
        </p:nvSpPr>
        <p:spPr>
          <a:xfrm>
            <a:off x="2695992" y="936615"/>
            <a:ext cx="1987660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Rectangle 121"/>
          <p:cNvSpPr/>
          <p:nvPr/>
        </p:nvSpPr>
        <p:spPr>
          <a:xfrm>
            <a:off x="4683652" y="938550"/>
            <a:ext cx="1895619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Rectangle 123"/>
          <p:cNvSpPr/>
          <p:nvPr/>
        </p:nvSpPr>
        <p:spPr>
          <a:xfrm>
            <a:off x="2695992" y="2576736"/>
            <a:ext cx="198766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Rectangle 124"/>
          <p:cNvSpPr/>
          <p:nvPr/>
        </p:nvSpPr>
        <p:spPr>
          <a:xfrm>
            <a:off x="4683652" y="2578670"/>
            <a:ext cx="1896339" cy="502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Ellipse 126"/>
          <p:cNvSpPr/>
          <p:nvPr/>
        </p:nvSpPr>
        <p:spPr>
          <a:xfrm>
            <a:off x="4437112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/>
          <p:cNvSpPr/>
          <p:nvPr/>
        </p:nvSpPr>
        <p:spPr>
          <a:xfrm>
            <a:off x="6331497" y="2738601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/>
          <p:cNvSpPr/>
          <p:nvPr/>
        </p:nvSpPr>
        <p:spPr>
          <a:xfrm>
            <a:off x="2420888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1" y="6588815"/>
            <a:ext cx="683170" cy="653467"/>
          </a:xfrm>
          <a:prstGeom prst="rect">
            <a:avLst/>
          </a:prstGeom>
        </p:spPr>
      </p:pic>
      <p:sp>
        <p:nvSpPr>
          <p:cNvPr id="132" name="ZoneTexte 131"/>
          <p:cNvSpPr txBox="1"/>
          <p:nvPr/>
        </p:nvSpPr>
        <p:spPr>
          <a:xfrm rot="16200000">
            <a:off x="-648002" y="4563837"/>
            <a:ext cx="20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33" name="ZoneTexte 132"/>
          <p:cNvSpPr txBox="1"/>
          <p:nvPr/>
        </p:nvSpPr>
        <p:spPr>
          <a:xfrm>
            <a:off x="56937" y="5844346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11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34" name="Image 1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54" y="3262908"/>
            <a:ext cx="683170" cy="653467"/>
          </a:xfrm>
          <a:prstGeom prst="rect">
            <a:avLst/>
          </a:prstGeom>
        </p:spPr>
      </p:pic>
      <p:sp>
        <p:nvSpPr>
          <p:cNvPr id="135" name="ZoneTexte 134"/>
          <p:cNvSpPr txBox="1"/>
          <p:nvPr/>
        </p:nvSpPr>
        <p:spPr>
          <a:xfrm rot="16200000">
            <a:off x="-656685" y="1331876"/>
            <a:ext cx="20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36" name="ZoneTexte 135"/>
          <p:cNvSpPr txBox="1"/>
          <p:nvPr/>
        </p:nvSpPr>
        <p:spPr>
          <a:xfrm>
            <a:off x="48254" y="2612385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10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37" name="Image 1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1" y="30947"/>
            <a:ext cx="683170" cy="653467"/>
          </a:xfrm>
          <a:prstGeom prst="rect">
            <a:avLst/>
          </a:prstGeom>
        </p:spPr>
      </p:pic>
      <p:sp>
        <p:nvSpPr>
          <p:cNvPr id="138" name="ZoneTexte 137"/>
          <p:cNvSpPr txBox="1"/>
          <p:nvPr/>
        </p:nvSpPr>
        <p:spPr>
          <a:xfrm>
            <a:off x="780907" y="3461592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>
                <a:latin typeface="Amandine" pitchFamily="2" charset="0"/>
              </a:rPr>
              <a:t>Les besoins du vivant</a:t>
            </a:r>
          </a:p>
        </p:txBody>
      </p:sp>
      <p:sp>
        <p:nvSpPr>
          <p:cNvPr id="139" name="ZoneTexte 138"/>
          <p:cNvSpPr txBox="1"/>
          <p:nvPr/>
        </p:nvSpPr>
        <p:spPr>
          <a:xfrm>
            <a:off x="780907" y="203791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Le développement du vivant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140" name="ZoneTexte 139"/>
          <p:cNvSpPr txBox="1"/>
          <p:nvPr/>
        </p:nvSpPr>
        <p:spPr>
          <a:xfrm>
            <a:off x="828553" y="2545069"/>
            <a:ext cx="15515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J’aime bien observer les animaux et les plantes quand je me promène.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41" name="ZoneTexte 140"/>
          <p:cNvSpPr txBox="1"/>
          <p:nvPr/>
        </p:nvSpPr>
        <p:spPr>
          <a:xfrm>
            <a:off x="2724016" y="2568333"/>
            <a:ext cx="17130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qu’un animal nait, grandit, fait des bébés et vieillit.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42" name="ZoneTexte 141"/>
          <p:cNvSpPr txBox="1"/>
          <p:nvPr/>
        </p:nvSpPr>
        <p:spPr>
          <a:xfrm>
            <a:off x="4830673" y="2585664"/>
            <a:ext cx="15302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sais qu’une plante pousse, fleurit et fait des graines.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105" name="Groupe 104"/>
          <p:cNvGrpSpPr/>
          <p:nvPr/>
        </p:nvGrpSpPr>
        <p:grpSpPr>
          <a:xfrm>
            <a:off x="780907" y="3552507"/>
            <a:ext cx="5832648" cy="2800722"/>
            <a:chOff x="764704" y="272480"/>
            <a:chExt cx="5832648" cy="2800722"/>
          </a:xfrm>
        </p:grpSpPr>
        <p:sp>
          <p:nvSpPr>
            <p:cNvPr id="106" name="Rectangle 105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Rectangle 106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Rectangle 107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Rectangle 108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Rectangle 11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Rectangle 11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4" name="Ellipse 113"/>
          <p:cNvSpPr/>
          <p:nvPr/>
        </p:nvSpPr>
        <p:spPr>
          <a:xfrm>
            <a:off x="2481076" y="595122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Ellipse 114"/>
          <p:cNvSpPr/>
          <p:nvPr/>
        </p:nvSpPr>
        <p:spPr>
          <a:xfrm>
            <a:off x="4424347" y="595316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Ellipse 115"/>
          <p:cNvSpPr/>
          <p:nvPr/>
        </p:nvSpPr>
        <p:spPr>
          <a:xfrm>
            <a:off x="6364354" y="595122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ZoneTexte 116"/>
          <p:cNvSpPr txBox="1"/>
          <p:nvPr/>
        </p:nvSpPr>
        <p:spPr>
          <a:xfrm>
            <a:off x="782014" y="5825715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prendre soin des animaux et des plantes de la classe.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8" name="ZoneTexte 117"/>
          <p:cNvSpPr txBox="1"/>
          <p:nvPr/>
        </p:nvSpPr>
        <p:spPr>
          <a:xfrm>
            <a:off x="2725285" y="5830543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dire comment se déplace un animal en l’observant.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9" name="ZoneTexte 118"/>
          <p:cNvSpPr txBox="1"/>
          <p:nvPr/>
        </p:nvSpPr>
        <p:spPr>
          <a:xfrm>
            <a:off x="4684759" y="5835719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dire où vivent et ce que mangent certains animaux.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3074" name="Picture 2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184" y="1218540"/>
            <a:ext cx="1791274" cy="107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411" y="1142107"/>
            <a:ext cx="1647426" cy="122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69" y="971890"/>
            <a:ext cx="1286277" cy="1607846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398" y="3423554"/>
            <a:ext cx="1576813" cy="157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00" y="4659944"/>
            <a:ext cx="1097493" cy="1097493"/>
          </a:xfrm>
          <a:prstGeom prst="rect">
            <a:avLst/>
          </a:prstGeom>
        </p:spPr>
      </p:pic>
      <p:pic>
        <p:nvPicPr>
          <p:cNvPr id="74" name="Image 7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381" y="4786177"/>
            <a:ext cx="721843" cy="958911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95" y="4887002"/>
            <a:ext cx="948081" cy="591130"/>
          </a:xfrm>
          <a:prstGeom prst="rect">
            <a:avLst/>
          </a:prstGeom>
        </p:spPr>
      </p:pic>
      <p:pic>
        <p:nvPicPr>
          <p:cNvPr id="76" name="Image 7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062" y="4066454"/>
            <a:ext cx="656297" cy="661250"/>
          </a:xfrm>
          <a:prstGeom prst="rect">
            <a:avLst/>
          </a:prstGeom>
        </p:spPr>
      </p:pic>
      <p:pic>
        <p:nvPicPr>
          <p:cNvPr id="77" name="Image 7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47" y="4617223"/>
            <a:ext cx="827381" cy="1296817"/>
          </a:xfrm>
          <a:prstGeom prst="rect">
            <a:avLst/>
          </a:prstGeom>
        </p:spPr>
      </p:pic>
      <p:sp>
        <p:nvSpPr>
          <p:cNvPr id="78" name="Rectangle à coins arrondis 77"/>
          <p:cNvSpPr/>
          <p:nvPr/>
        </p:nvSpPr>
        <p:spPr>
          <a:xfrm>
            <a:off x="3691936" y="4887002"/>
            <a:ext cx="856866" cy="776348"/>
          </a:xfrm>
          <a:prstGeom prst="wedgeRoundRectCallout">
            <a:avLst>
              <a:gd name="adj1" fmla="val -64445"/>
              <a:gd name="adj2" fmla="val -29162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Les oiseaux volent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80" name="Rectangle à coins arrondis 79"/>
          <p:cNvSpPr/>
          <p:nvPr/>
        </p:nvSpPr>
        <p:spPr>
          <a:xfrm>
            <a:off x="849470" y="7989693"/>
            <a:ext cx="1187582" cy="739189"/>
          </a:xfrm>
          <a:prstGeom prst="wedgeRoundRectCallout">
            <a:avLst>
              <a:gd name="adj1" fmla="val 59398"/>
              <a:gd name="adj2" fmla="val -10049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Je cours avec mes jambes et j’attrape avec mes bras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79" name="Image 7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037052" y="8237959"/>
            <a:ext cx="599860" cy="981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220" y="7612686"/>
            <a:ext cx="994860" cy="13609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2" name="Image 8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0" r="22730"/>
          <a:stretch/>
        </p:blipFill>
        <p:spPr>
          <a:xfrm>
            <a:off x="4736184" y="7174667"/>
            <a:ext cx="966794" cy="1871090"/>
          </a:xfrm>
          <a:prstGeom prst="rect">
            <a:avLst/>
          </a:prstGeom>
        </p:spPr>
      </p:pic>
      <p:cxnSp>
        <p:nvCxnSpPr>
          <p:cNvPr id="83" name="Connecteur droit avec flèche 82"/>
          <p:cNvCxnSpPr/>
          <p:nvPr/>
        </p:nvCxnSpPr>
        <p:spPr>
          <a:xfrm flipH="1">
            <a:off x="5339331" y="7594404"/>
            <a:ext cx="3640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ZoneTexte 83"/>
          <p:cNvSpPr txBox="1"/>
          <p:nvPr/>
        </p:nvSpPr>
        <p:spPr>
          <a:xfrm>
            <a:off x="5785804" y="7401286"/>
            <a:ext cx="710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Les yeux</a:t>
            </a:r>
            <a:endParaRPr lang="fr-FR" sz="1200" dirty="0"/>
          </a:p>
        </p:txBody>
      </p:sp>
      <p:cxnSp>
        <p:nvCxnSpPr>
          <p:cNvPr id="85" name="Connecteur droit avec flèche 84"/>
          <p:cNvCxnSpPr/>
          <p:nvPr/>
        </p:nvCxnSpPr>
        <p:spPr>
          <a:xfrm flipH="1">
            <a:off x="5219581" y="7810108"/>
            <a:ext cx="3640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ZoneTexte 85"/>
          <p:cNvSpPr txBox="1"/>
          <p:nvPr/>
        </p:nvSpPr>
        <p:spPr>
          <a:xfrm>
            <a:off x="5699054" y="7658970"/>
            <a:ext cx="848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La bouche</a:t>
            </a:r>
            <a:endParaRPr lang="fr-FR" sz="1200" dirty="0"/>
          </a:p>
        </p:txBody>
      </p:sp>
      <p:cxnSp>
        <p:nvCxnSpPr>
          <p:cNvPr id="88" name="Connecteur droit avec flèche 87"/>
          <p:cNvCxnSpPr/>
          <p:nvPr/>
        </p:nvCxnSpPr>
        <p:spPr>
          <a:xfrm>
            <a:off x="4830673" y="7184805"/>
            <a:ext cx="71590" cy="4219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ZoneTexte 92"/>
          <p:cNvSpPr txBox="1"/>
          <p:nvPr/>
        </p:nvSpPr>
        <p:spPr>
          <a:xfrm>
            <a:off x="4795347" y="6965283"/>
            <a:ext cx="990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Les oreilles</a:t>
            </a:r>
            <a:endParaRPr lang="fr-FR" sz="1200" dirty="0"/>
          </a:p>
        </p:txBody>
      </p:sp>
      <p:cxnSp>
        <p:nvCxnSpPr>
          <p:cNvPr id="94" name="Connecteur droit avec flèche 93"/>
          <p:cNvCxnSpPr>
            <a:stCxn id="95" idx="1"/>
          </p:cNvCxnSpPr>
          <p:nvPr/>
        </p:nvCxnSpPr>
        <p:spPr>
          <a:xfrm flipH="1" flipV="1">
            <a:off x="5337497" y="8002331"/>
            <a:ext cx="395759" cy="4149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ZoneTexte 94"/>
          <p:cNvSpPr txBox="1"/>
          <p:nvPr/>
        </p:nvSpPr>
        <p:spPr>
          <a:xfrm>
            <a:off x="5733256" y="7905328"/>
            <a:ext cx="848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L’épaule</a:t>
            </a:r>
            <a:endParaRPr lang="fr-FR" sz="1200" dirty="0"/>
          </a:p>
        </p:txBody>
      </p:sp>
      <p:cxnSp>
        <p:nvCxnSpPr>
          <p:cNvPr id="97" name="Connecteur droit avec flèche 96"/>
          <p:cNvCxnSpPr/>
          <p:nvPr/>
        </p:nvCxnSpPr>
        <p:spPr>
          <a:xfrm flipH="1">
            <a:off x="5501183" y="8389097"/>
            <a:ext cx="3640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ZoneTexte 97"/>
          <p:cNvSpPr txBox="1"/>
          <p:nvPr/>
        </p:nvSpPr>
        <p:spPr>
          <a:xfrm>
            <a:off x="5877272" y="8237959"/>
            <a:ext cx="848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La main</a:t>
            </a:r>
            <a:endParaRPr lang="fr-FR" sz="1200" dirty="0"/>
          </a:p>
        </p:txBody>
      </p:sp>
      <p:cxnSp>
        <p:nvCxnSpPr>
          <p:cNvPr id="99" name="Connecteur droit avec flèche 98"/>
          <p:cNvCxnSpPr>
            <a:stCxn id="100" idx="1"/>
          </p:cNvCxnSpPr>
          <p:nvPr/>
        </p:nvCxnSpPr>
        <p:spPr>
          <a:xfrm flipH="1" flipV="1">
            <a:off x="5364065" y="8986258"/>
            <a:ext cx="369191" cy="7671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ZoneTexte 99"/>
          <p:cNvSpPr txBox="1"/>
          <p:nvPr/>
        </p:nvSpPr>
        <p:spPr>
          <a:xfrm>
            <a:off x="5733256" y="8924473"/>
            <a:ext cx="848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Le pied</a:t>
            </a:r>
            <a:endParaRPr lang="fr-FR" sz="1200" dirty="0"/>
          </a:p>
        </p:txBody>
      </p:sp>
      <p:cxnSp>
        <p:nvCxnSpPr>
          <p:cNvPr id="101" name="Connecteur droit avec flèche 100"/>
          <p:cNvCxnSpPr>
            <a:stCxn id="102" idx="1"/>
          </p:cNvCxnSpPr>
          <p:nvPr/>
        </p:nvCxnSpPr>
        <p:spPr>
          <a:xfrm flipH="1" flipV="1">
            <a:off x="5329862" y="8680232"/>
            <a:ext cx="369191" cy="7671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ZoneTexte 101"/>
          <p:cNvSpPr txBox="1"/>
          <p:nvPr/>
        </p:nvSpPr>
        <p:spPr>
          <a:xfrm>
            <a:off x="5699053" y="8618447"/>
            <a:ext cx="848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Le genou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1867174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195780"/>
            <a:ext cx="6760368" cy="3080792"/>
            <a:chOff x="116632" y="128464"/>
            <a:chExt cx="6616352" cy="3080792"/>
          </a:xfrm>
          <a:solidFill>
            <a:srgbClr val="00B050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234447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224921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272485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Connaitre les règles d’hygiène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779800" y="358572"/>
            <a:ext cx="5832648" cy="2800722"/>
            <a:chOff x="764704" y="272480"/>
            <a:chExt cx="5832648" cy="2800722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Ellipse 103"/>
          <p:cNvSpPr/>
          <p:nvPr/>
        </p:nvSpPr>
        <p:spPr>
          <a:xfrm>
            <a:off x="2479969" y="275729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23240" y="275922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63247" y="275729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780907" y="2635297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dire quand j’ai besoin d’aller aux toilettes ou quand j’ai soif.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2724178" y="2657363"/>
            <a:ext cx="1699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tire la chasse et je me lave les mains en sortant des toilettes, avant de manger.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83652" y="262460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qu’il faut se laver les dents au moins 2 fois par jour.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147" name="Groupe 146"/>
          <p:cNvGrpSpPr/>
          <p:nvPr/>
        </p:nvGrpSpPr>
        <p:grpSpPr>
          <a:xfrm>
            <a:off x="44624" y="3505964"/>
            <a:ext cx="6760368" cy="3080792"/>
            <a:chOff x="116632" y="128464"/>
            <a:chExt cx="6616352" cy="3080792"/>
          </a:xfrm>
          <a:solidFill>
            <a:srgbClr val="00B050"/>
          </a:solidFill>
        </p:grpSpPr>
        <p:sp>
          <p:nvSpPr>
            <p:cNvPr id="148" name="Rectangle à coins arrondis 14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Rectangle 14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0" name="Rectangle 149"/>
          <p:cNvSpPr/>
          <p:nvPr/>
        </p:nvSpPr>
        <p:spPr>
          <a:xfrm>
            <a:off x="692696" y="35446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Rectangle 10"/>
          <p:cNvSpPr/>
          <p:nvPr/>
        </p:nvSpPr>
        <p:spPr>
          <a:xfrm>
            <a:off x="683169" y="3535105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ZoneTexte 151"/>
          <p:cNvSpPr txBox="1"/>
          <p:nvPr/>
        </p:nvSpPr>
        <p:spPr>
          <a:xfrm>
            <a:off x="703269" y="3582669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Connaitre les dangers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153" name="Groupe 152"/>
          <p:cNvGrpSpPr/>
          <p:nvPr/>
        </p:nvGrpSpPr>
        <p:grpSpPr>
          <a:xfrm>
            <a:off x="779800" y="3668756"/>
            <a:ext cx="5832648" cy="2800722"/>
            <a:chOff x="764704" y="272480"/>
            <a:chExt cx="5832648" cy="2800722"/>
          </a:xfrm>
        </p:grpSpPr>
        <p:sp>
          <p:nvSpPr>
            <p:cNvPr id="154" name="Rectangle 153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Rectangle 154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Rectangle 155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Rectangle 156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Rectangle 158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0" name="Ellipse 159"/>
          <p:cNvSpPr/>
          <p:nvPr/>
        </p:nvSpPr>
        <p:spPr>
          <a:xfrm>
            <a:off x="2479969" y="606747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/>
          <p:cNvSpPr/>
          <p:nvPr/>
        </p:nvSpPr>
        <p:spPr>
          <a:xfrm>
            <a:off x="4423240" y="6069411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/>
          <p:cNvSpPr/>
          <p:nvPr/>
        </p:nvSpPr>
        <p:spPr>
          <a:xfrm>
            <a:off x="6363247" y="606747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ZoneTexte 162"/>
          <p:cNvSpPr txBox="1"/>
          <p:nvPr/>
        </p:nvSpPr>
        <p:spPr>
          <a:xfrm>
            <a:off x="780907" y="5947665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connais les objets </a:t>
            </a:r>
            <a:r>
              <a:rPr lang="fr-FR" sz="1000" b="1" dirty="0" smtClean="0"/>
              <a:t>dangereux de la classe et de l’école.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4" name="ZoneTexte 163"/>
          <p:cNvSpPr txBox="1"/>
          <p:nvPr/>
        </p:nvSpPr>
        <p:spPr>
          <a:xfrm>
            <a:off x="2724178" y="5962110"/>
            <a:ext cx="1699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/>
              <a:t>Je connais les comportements </a:t>
            </a:r>
            <a:r>
              <a:rPr lang="fr-FR" sz="900" b="1" dirty="0" smtClean="0"/>
              <a:t>dangereux en classe, dans l’école, dans la cour..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5" name="ZoneTexte 164"/>
          <p:cNvSpPr txBox="1"/>
          <p:nvPr/>
        </p:nvSpPr>
        <p:spPr>
          <a:xfrm>
            <a:off x="4683652" y="602668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reconnais quelques produits toxiques.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 rot="16200000">
            <a:off x="-656685" y="4642951"/>
            <a:ext cx="20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48254" y="5923460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14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1" y="3342022"/>
            <a:ext cx="683170" cy="653467"/>
          </a:xfrm>
          <a:prstGeom prst="rect">
            <a:avLst/>
          </a:prstGeom>
        </p:spPr>
      </p:pic>
      <p:sp>
        <p:nvSpPr>
          <p:cNvPr id="71" name="ZoneTexte 70"/>
          <p:cNvSpPr txBox="1"/>
          <p:nvPr/>
        </p:nvSpPr>
        <p:spPr>
          <a:xfrm rot="16200000">
            <a:off x="-648002" y="1317044"/>
            <a:ext cx="20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56937" y="2597553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13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73" name="Image 7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54" y="16115"/>
            <a:ext cx="683170" cy="653467"/>
          </a:xfrm>
          <a:prstGeom prst="rect">
            <a:avLst/>
          </a:prstGeom>
        </p:spPr>
      </p:pic>
      <p:grpSp>
        <p:nvGrpSpPr>
          <p:cNvPr id="79" name="Groupe 78"/>
          <p:cNvGrpSpPr/>
          <p:nvPr/>
        </p:nvGrpSpPr>
        <p:grpSpPr>
          <a:xfrm>
            <a:off x="44623" y="6744658"/>
            <a:ext cx="6760368" cy="3080792"/>
            <a:chOff x="116632" y="128464"/>
            <a:chExt cx="6616352" cy="3080792"/>
          </a:xfrm>
          <a:solidFill>
            <a:srgbClr val="00B050"/>
          </a:solidFill>
        </p:grpSpPr>
        <p:sp>
          <p:nvSpPr>
            <p:cNvPr id="80" name="Rectangle à coins arrondis 7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Rectangle 81"/>
          <p:cNvSpPr/>
          <p:nvPr/>
        </p:nvSpPr>
        <p:spPr>
          <a:xfrm>
            <a:off x="692695" y="6783325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 10"/>
          <p:cNvSpPr/>
          <p:nvPr/>
        </p:nvSpPr>
        <p:spPr>
          <a:xfrm>
            <a:off x="683169" y="6773799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ZoneTexte 83"/>
          <p:cNvSpPr txBox="1"/>
          <p:nvPr/>
        </p:nvSpPr>
        <p:spPr>
          <a:xfrm>
            <a:off x="780906" y="6836350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Utiliser un crayon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85" name="Groupe 84"/>
          <p:cNvGrpSpPr/>
          <p:nvPr/>
        </p:nvGrpSpPr>
        <p:grpSpPr>
          <a:xfrm>
            <a:off x="780906" y="6915602"/>
            <a:ext cx="5832648" cy="2800722"/>
            <a:chOff x="764704" y="272480"/>
            <a:chExt cx="5832648" cy="2800722"/>
          </a:xfrm>
        </p:grpSpPr>
        <p:sp>
          <p:nvSpPr>
            <p:cNvPr id="86" name="Rectangle 85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Rectangle 86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Rectangle 88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Rectangle 89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Rectangle 90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Rectangle 91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3" name="Ellipse 92"/>
          <p:cNvSpPr/>
          <p:nvPr/>
        </p:nvSpPr>
        <p:spPr>
          <a:xfrm>
            <a:off x="2484195" y="930306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/>
          <p:cNvSpPr/>
          <p:nvPr/>
        </p:nvSpPr>
        <p:spPr>
          <a:xfrm>
            <a:off x="4427466" y="930499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/>
          <p:cNvSpPr/>
          <p:nvPr/>
        </p:nvSpPr>
        <p:spPr>
          <a:xfrm>
            <a:off x="6367473" y="930306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ZoneTexte 95"/>
          <p:cNvSpPr txBox="1"/>
          <p:nvPr/>
        </p:nvSpPr>
        <p:spPr>
          <a:xfrm>
            <a:off x="785133" y="926319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tenir correctement </a:t>
            </a:r>
            <a:r>
              <a:rPr lang="fr-FR" sz="1000" b="1" dirty="0" smtClean="0"/>
              <a:t>mes différents crayons.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0" name="ZoneTexte 109"/>
          <p:cNvSpPr txBox="1"/>
          <p:nvPr/>
        </p:nvSpPr>
        <p:spPr>
          <a:xfrm>
            <a:off x="2743644" y="9255211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colorier sans dépasser ni laisser de blanc.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4683651" y="925521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colorier </a:t>
            </a:r>
            <a:r>
              <a:rPr lang="fr-FR" sz="1000" b="1" dirty="0" smtClean="0"/>
              <a:t>en respectant un </a:t>
            </a:r>
            <a:r>
              <a:rPr lang="fr-FR" sz="1000" b="1" dirty="0"/>
              <a:t>modèle.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2" name="ZoneTexte 121"/>
          <p:cNvSpPr txBox="1"/>
          <p:nvPr/>
        </p:nvSpPr>
        <p:spPr>
          <a:xfrm rot="16200000">
            <a:off x="-656686" y="7946329"/>
            <a:ext cx="20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23" name="ZoneTexte 122"/>
          <p:cNvSpPr txBox="1"/>
          <p:nvPr/>
        </p:nvSpPr>
        <p:spPr>
          <a:xfrm>
            <a:off x="48253" y="9226838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15a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24" name="Image 1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0" y="6645400"/>
            <a:ext cx="683170" cy="653467"/>
          </a:xfrm>
          <a:prstGeom prst="rect">
            <a:avLst/>
          </a:prstGeom>
        </p:spPr>
      </p:pic>
      <p:pic>
        <p:nvPicPr>
          <p:cNvPr id="74" name="Image 7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944" y="781094"/>
            <a:ext cx="1702586" cy="2004187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620688" y="1665428"/>
            <a:ext cx="1113270" cy="959174"/>
          </a:xfrm>
          <a:prstGeom prst="rect">
            <a:avLst/>
          </a:prstGeom>
        </p:spPr>
      </p:pic>
      <p:sp>
        <p:nvSpPr>
          <p:cNvPr id="76" name="Rectangle à coins arrondis 75"/>
          <p:cNvSpPr/>
          <p:nvPr/>
        </p:nvSpPr>
        <p:spPr>
          <a:xfrm>
            <a:off x="1523706" y="1430184"/>
            <a:ext cx="1113206" cy="648072"/>
          </a:xfrm>
          <a:prstGeom prst="wedgeRoundRectCallout">
            <a:avLst>
              <a:gd name="adj1" fmla="val -62491"/>
              <a:gd name="adj2" fmla="val -24409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J’ai soif, je peux aller boire ?</a:t>
            </a:r>
            <a:endParaRPr lang="fr-FR" sz="1200" dirty="0">
              <a:solidFill>
                <a:schemeClr val="tx1"/>
              </a:solidFill>
            </a:endParaRPr>
          </a:p>
        </p:txBody>
      </p:sp>
      <p:pic>
        <p:nvPicPr>
          <p:cNvPr id="77" name="Image 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28" y="4479920"/>
            <a:ext cx="1826442" cy="1132880"/>
          </a:xfrm>
          <a:prstGeom prst="rect">
            <a:avLst/>
          </a:prstGeom>
        </p:spPr>
      </p:pic>
      <p:pic>
        <p:nvPicPr>
          <p:cNvPr id="12290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5" t="17638" r="7159" b="6335"/>
          <a:stretch/>
        </p:blipFill>
        <p:spPr bwMode="auto">
          <a:xfrm>
            <a:off x="4765345" y="4408689"/>
            <a:ext cx="1759999" cy="120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16" y="4820884"/>
            <a:ext cx="1233305" cy="101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Image 8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337" y="7003132"/>
            <a:ext cx="701999" cy="8774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68" y="7987427"/>
            <a:ext cx="931571" cy="11638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385" y="7515148"/>
            <a:ext cx="1374336" cy="16365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4" name="Image 1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9" r="9640" b="7735"/>
          <a:stretch/>
        </p:blipFill>
        <p:spPr>
          <a:xfrm>
            <a:off x="1036492" y="8069787"/>
            <a:ext cx="1430831" cy="113670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871" y="490675"/>
            <a:ext cx="1332937" cy="211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18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236121"/>
            <a:ext cx="6760368" cy="3080792"/>
            <a:chOff x="116632" y="128464"/>
            <a:chExt cx="6616352" cy="3080792"/>
          </a:xfrm>
          <a:solidFill>
            <a:srgbClr val="00B050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274788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265262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312826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Utiliser des ciseaux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779800" y="398913"/>
            <a:ext cx="5832648" cy="2800722"/>
            <a:chOff x="764704" y="272480"/>
            <a:chExt cx="5832648" cy="2800722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Ellipse 103"/>
          <p:cNvSpPr/>
          <p:nvPr/>
        </p:nvSpPr>
        <p:spPr>
          <a:xfrm>
            <a:off x="2479969" y="279763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23240" y="279956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63247" y="279763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780907" y="2736368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tenir correctement une paire de ciseaux.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2724178" y="2749784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découper des lignes droites.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83652" y="2745625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découper en changeant de direction.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147" name="Groupe 146"/>
          <p:cNvGrpSpPr/>
          <p:nvPr/>
        </p:nvGrpSpPr>
        <p:grpSpPr>
          <a:xfrm>
            <a:off x="44624" y="3532766"/>
            <a:ext cx="6760368" cy="3080792"/>
            <a:chOff x="116632" y="128464"/>
            <a:chExt cx="6616352" cy="3080792"/>
          </a:xfrm>
          <a:solidFill>
            <a:srgbClr val="00B050"/>
          </a:solidFill>
        </p:grpSpPr>
        <p:sp>
          <p:nvSpPr>
            <p:cNvPr id="148" name="Rectangle à coins arrondis 14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Rectangle 14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0" name="Rectangle 149"/>
          <p:cNvSpPr/>
          <p:nvPr/>
        </p:nvSpPr>
        <p:spPr>
          <a:xfrm>
            <a:off x="692696" y="357143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Rectangle 10"/>
          <p:cNvSpPr/>
          <p:nvPr/>
        </p:nvSpPr>
        <p:spPr>
          <a:xfrm>
            <a:off x="683169" y="3561907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ZoneTexte 151"/>
          <p:cNvSpPr txBox="1"/>
          <p:nvPr/>
        </p:nvSpPr>
        <p:spPr>
          <a:xfrm>
            <a:off x="703269" y="3609471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Réaliser une construction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153" name="Groupe 152"/>
          <p:cNvGrpSpPr/>
          <p:nvPr/>
        </p:nvGrpSpPr>
        <p:grpSpPr>
          <a:xfrm>
            <a:off x="779800" y="3695558"/>
            <a:ext cx="5832648" cy="2800722"/>
            <a:chOff x="764704" y="272480"/>
            <a:chExt cx="5832648" cy="2800722"/>
          </a:xfrm>
        </p:grpSpPr>
        <p:sp>
          <p:nvSpPr>
            <p:cNvPr id="154" name="Rectangle 153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Rectangle 154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Rectangle 155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Rectangle 156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Rectangle 158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0" name="Ellipse 159"/>
          <p:cNvSpPr/>
          <p:nvPr/>
        </p:nvSpPr>
        <p:spPr>
          <a:xfrm>
            <a:off x="2479969" y="609427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/>
          <p:cNvSpPr/>
          <p:nvPr/>
        </p:nvSpPr>
        <p:spPr>
          <a:xfrm>
            <a:off x="4423240" y="609621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/>
          <p:cNvSpPr/>
          <p:nvPr/>
        </p:nvSpPr>
        <p:spPr>
          <a:xfrm>
            <a:off x="6363247" y="609427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ZoneTexte 162"/>
          <p:cNvSpPr txBox="1"/>
          <p:nvPr/>
        </p:nvSpPr>
        <p:spPr>
          <a:xfrm>
            <a:off x="780907" y="6038819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utiliser les jeux de construction de la classe.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4" name="ZoneTexte 163"/>
          <p:cNvSpPr txBox="1"/>
          <p:nvPr/>
        </p:nvSpPr>
        <p:spPr>
          <a:xfrm>
            <a:off x="2724178" y="5977289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reproduire des constructions prises en photo.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5" name="ZoneTexte 164"/>
          <p:cNvSpPr txBox="1"/>
          <p:nvPr/>
        </p:nvSpPr>
        <p:spPr>
          <a:xfrm>
            <a:off x="4683652" y="5981481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suivre des étapes pour réaliser une construction.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 rot="16200000">
            <a:off x="-656685" y="4669753"/>
            <a:ext cx="20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48254" y="5950262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16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1" y="3368824"/>
            <a:ext cx="683170" cy="653467"/>
          </a:xfrm>
          <a:prstGeom prst="rect">
            <a:avLst/>
          </a:prstGeom>
        </p:spPr>
      </p:pic>
      <p:sp>
        <p:nvSpPr>
          <p:cNvPr id="71" name="ZoneTexte 70"/>
          <p:cNvSpPr txBox="1"/>
          <p:nvPr/>
        </p:nvSpPr>
        <p:spPr>
          <a:xfrm rot="16200000">
            <a:off x="-648002" y="1357385"/>
            <a:ext cx="20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56937" y="2637894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15b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73" name="Image 7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54" y="56456"/>
            <a:ext cx="683170" cy="653467"/>
          </a:xfrm>
          <a:prstGeom prst="rect">
            <a:avLst/>
          </a:prstGeom>
        </p:spPr>
      </p:pic>
      <p:grpSp>
        <p:nvGrpSpPr>
          <p:cNvPr id="79" name="Groupe 78"/>
          <p:cNvGrpSpPr/>
          <p:nvPr/>
        </p:nvGrpSpPr>
        <p:grpSpPr>
          <a:xfrm>
            <a:off x="44624" y="6793041"/>
            <a:ext cx="6760368" cy="3080792"/>
            <a:chOff x="116632" y="128464"/>
            <a:chExt cx="6616352" cy="3080792"/>
          </a:xfrm>
          <a:solidFill>
            <a:srgbClr val="00B050"/>
          </a:solidFill>
        </p:grpSpPr>
        <p:sp>
          <p:nvSpPr>
            <p:cNvPr id="80" name="Rectangle à coins arrondis 7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Rectangle 81"/>
          <p:cNvSpPr/>
          <p:nvPr/>
        </p:nvSpPr>
        <p:spPr>
          <a:xfrm>
            <a:off x="692696" y="6831708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 10"/>
          <p:cNvSpPr/>
          <p:nvPr/>
        </p:nvSpPr>
        <p:spPr>
          <a:xfrm>
            <a:off x="683170" y="6822182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ZoneTexte 83"/>
          <p:cNvSpPr txBox="1"/>
          <p:nvPr/>
        </p:nvSpPr>
        <p:spPr>
          <a:xfrm>
            <a:off x="780907" y="6884733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Utiliser des objets numériques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85" name="Groupe 84"/>
          <p:cNvGrpSpPr/>
          <p:nvPr/>
        </p:nvGrpSpPr>
        <p:grpSpPr>
          <a:xfrm>
            <a:off x="780907" y="6963985"/>
            <a:ext cx="5832648" cy="2800722"/>
            <a:chOff x="764704" y="272480"/>
            <a:chExt cx="5832648" cy="2800722"/>
          </a:xfrm>
        </p:grpSpPr>
        <p:sp>
          <p:nvSpPr>
            <p:cNvPr id="86" name="Rectangle 85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Rectangle 86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Rectangle 88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Rectangle 89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Rectangle 90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Rectangle 91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3" name="Ellipse 92"/>
          <p:cNvSpPr/>
          <p:nvPr/>
        </p:nvSpPr>
        <p:spPr>
          <a:xfrm>
            <a:off x="2484196" y="935144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/>
          <p:cNvSpPr/>
          <p:nvPr/>
        </p:nvSpPr>
        <p:spPr>
          <a:xfrm>
            <a:off x="4427467" y="935337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/>
          <p:cNvSpPr/>
          <p:nvPr/>
        </p:nvSpPr>
        <p:spPr>
          <a:xfrm>
            <a:off x="6367474" y="935144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ZoneTexte 95"/>
          <p:cNvSpPr txBox="1"/>
          <p:nvPr/>
        </p:nvSpPr>
        <p:spPr>
          <a:xfrm>
            <a:off x="785134" y="931158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utiliser </a:t>
            </a:r>
            <a:r>
              <a:rPr lang="fr-FR" sz="1000" b="1" dirty="0" smtClean="0"/>
              <a:t>l’appareil photo de la classe.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0" name="ZoneTexte 109"/>
          <p:cNvSpPr txBox="1"/>
          <p:nvPr/>
        </p:nvSpPr>
        <p:spPr>
          <a:xfrm>
            <a:off x="2743645" y="9259528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utiliser </a:t>
            </a:r>
            <a:r>
              <a:rPr lang="fr-FR" sz="1000" b="1" dirty="0" smtClean="0"/>
              <a:t>plusieurs applications sur la tablette ou l’ordinateur.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4683652" y="9303593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allumer et éteindre la tablette </a:t>
            </a:r>
            <a:r>
              <a:rPr lang="fr-FR" sz="1000" b="1" smtClean="0"/>
              <a:t>ou l’ordinateur.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2" name="ZoneTexte 121"/>
          <p:cNvSpPr txBox="1"/>
          <p:nvPr/>
        </p:nvSpPr>
        <p:spPr>
          <a:xfrm rot="16200000">
            <a:off x="-656685" y="7994712"/>
            <a:ext cx="20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23" name="ZoneTexte 122"/>
          <p:cNvSpPr txBox="1"/>
          <p:nvPr/>
        </p:nvSpPr>
        <p:spPr>
          <a:xfrm>
            <a:off x="48254" y="9275221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17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24" name="Image 1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1" y="6693783"/>
            <a:ext cx="683170" cy="65346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76" y="8113527"/>
            <a:ext cx="620582" cy="108794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43" y="7300698"/>
            <a:ext cx="1785407" cy="1785407"/>
          </a:xfrm>
          <a:prstGeom prst="rect">
            <a:avLst/>
          </a:prstGeom>
        </p:spPr>
      </p:pic>
      <p:pic>
        <p:nvPicPr>
          <p:cNvPr id="77" name="Image 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51" y="8126227"/>
            <a:ext cx="1252706" cy="78294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8" name="Image 7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5" t="52037" r="2750" b="24798"/>
          <a:stretch/>
        </p:blipFill>
        <p:spPr>
          <a:xfrm>
            <a:off x="2945538" y="8152464"/>
            <a:ext cx="1096010" cy="1104609"/>
          </a:xfrm>
          <a:prstGeom prst="rect">
            <a:avLst/>
          </a:prstGeom>
        </p:spPr>
      </p:pic>
      <p:sp>
        <p:nvSpPr>
          <p:cNvPr id="88" name="Rectangle à coins arrondis 87"/>
          <p:cNvSpPr/>
          <p:nvPr/>
        </p:nvSpPr>
        <p:spPr>
          <a:xfrm>
            <a:off x="2824161" y="7490816"/>
            <a:ext cx="1713733" cy="481281"/>
          </a:xfrm>
          <a:prstGeom prst="wedgeRoundRectCallout">
            <a:avLst>
              <a:gd name="adj1" fmla="val 4496"/>
              <a:gd name="adj2" fmla="val 94619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Je vais jouer à 10 doigts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17790" r="16746" b="18419"/>
          <a:stretch/>
        </p:blipFill>
        <p:spPr>
          <a:xfrm>
            <a:off x="1092773" y="1449254"/>
            <a:ext cx="1320483" cy="1226786"/>
          </a:xfrm>
          <a:prstGeom prst="rect">
            <a:avLst/>
          </a:prstGeom>
        </p:spPr>
      </p:pic>
      <p:pic>
        <p:nvPicPr>
          <p:cNvPr id="112" name="Image 111" descr="Capture d’écran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rot="5400000">
            <a:off x="3408263" y="1858874"/>
            <a:ext cx="1266570" cy="291470"/>
          </a:xfrm>
          <a:prstGeom prst="rect">
            <a:avLst/>
          </a:prstGeom>
        </p:spPr>
      </p:pic>
      <p:pic>
        <p:nvPicPr>
          <p:cNvPr id="113" name="Image 112" descr="Capture d’écran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rot="4724196">
            <a:off x="2673803" y="1405305"/>
            <a:ext cx="1266570" cy="291470"/>
          </a:xfrm>
          <a:prstGeom prst="rect">
            <a:avLst/>
          </a:prstGeom>
        </p:spPr>
      </p:pic>
      <p:pic>
        <p:nvPicPr>
          <p:cNvPr id="1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2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5577">
            <a:off x="4877632" y="1607337"/>
            <a:ext cx="1582949" cy="3099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7" b="100000" l="0" r="975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177" y="674139"/>
            <a:ext cx="1479641" cy="3099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04" y="4801062"/>
            <a:ext cx="1746185" cy="1101360"/>
          </a:xfrm>
          <a:prstGeom prst="rect">
            <a:avLst/>
          </a:prstGeom>
        </p:spPr>
      </p:pic>
      <p:pic>
        <p:nvPicPr>
          <p:cNvPr id="117" name="Image 116" descr="Capture d’écra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065" y="4160159"/>
            <a:ext cx="506187" cy="706889"/>
          </a:xfrm>
          <a:prstGeom prst="rect">
            <a:avLst/>
          </a:prstGeom>
        </p:spPr>
      </p:pic>
      <p:pic>
        <p:nvPicPr>
          <p:cNvPr id="6" name="Image 5" descr="Capture d’écran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629" y="4406483"/>
            <a:ext cx="1121499" cy="1491995"/>
          </a:xfrm>
          <a:prstGeom prst="rect">
            <a:avLst/>
          </a:prstGeom>
        </p:spPr>
      </p:pic>
      <p:pic>
        <p:nvPicPr>
          <p:cNvPr id="118" name="Image 117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44" t="12047" r="5977" b="13210"/>
          <a:stretch/>
        </p:blipFill>
        <p:spPr>
          <a:xfrm rot="5400000">
            <a:off x="4737330" y="4293689"/>
            <a:ext cx="1877820" cy="12200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28902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4624" y="128464"/>
            <a:ext cx="809329" cy="972108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449288" y="128464"/>
            <a:ext cx="6355704" cy="97210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92696" y="180009"/>
            <a:ext cx="5976664" cy="9610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4290988" y="4982059"/>
            <a:ext cx="933485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03269" y="166863"/>
            <a:ext cx="2795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latin typeface="Amandine" pitchFamily="2" charset="0"/>
              </a:rPr>
              <a:t>Bilan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3952" y="818927"/>
            <a:ext cx="581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mandine" pitchFamily="2" charset="0"/>
              </a:rPr>
              <a:t>Commentaires de la maitresse :</a:t>
            </a:r>
            <a:endParaRPr lang="fr-FR" sz="2400" dirty="0">
              <a:latin typeface="Amandine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53951" y="1677214"/>
            <a:ext cx="58154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endParaRPr lang="fr-FR" sz="2400" dirty="0">
              <a:latin typeface="+mj-lt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54" y="56456"/>
            <a:ext cx="683170" cy="6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99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44624" y="128464"/>
            <a:ext cx="6760368" cy="3080792"/>
            <a:chOff x="44624" y="128464"/>
            <a:chExt cx="6760368" cy="3080792"/>
          </a:xfrm>
        </p:grpSpPr>
        <p:grpSp>
          <p:nvGrpSpPr>
            <p:cNvPr id="5" name="Groupe 4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18" name="Rectangle à coins arrondis 17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18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 5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ZoneTexte 19"/>
          <p:cNvSpPr txBox="1"/>
          <p:nvPr/>
        </p:nvSpPr>
        <p:spPr>
          <a:xfrm rot="16200000">
            <a:off x="-755113" y="1327588"/>
            <a:ext cx="2263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APPRENDRE ENSEMBLE ET VIVRE ENSEMBLE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3275" y="2783468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VE3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134775" y="231465"/>
            <a:ext cx="236360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S’habiller seul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44624" y="3440832"/>
            <a:ext cx="6760368" cy="3080792"/>
            <a:chOff x="44624" y="128464"/>
            <a:chExt cx="6760368" cy="3080792"/>
          </a:xfrm>
        </p:grpSpPr>
        <p:grpSp>
          <p:nvGrpSpPr>
            <p:cNvPr id="27" name="Groupe 26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40" name="Rectangle à coins arrondis 39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Rectangle 40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8" name="Rectangle 27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0" name="Groupe 29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34" name="Rectangle 33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Rectangle 34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Rectangle 35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Rectangle 36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Rectangle 37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Rectangle 38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1" name="Ellipse 30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3" name="ZoneTexte 42"/>
          <p:cNvSpPr txBox="1"/>
          <p:nvPr/>
        </p:nvSpPr>
        <p:spPr>
          <a:xfrm>
            <a:off x="1" y="6095836"/>
            <a:ext cx="73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VE4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1126123" y="3572682"/>
            <a:ext cx="237225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Ranger</a:t>
            </a:r>
            <a:endParaRPr lang="fr-FR" sz="1200" dirty="0">
              <a:latin typeface="Amandine" pitchFamily="2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764704" y="5961112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Quand j’ai fini de jouer, je range les jeux.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2707975" y="5933218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Quand j’ai fini de travailler, je range le matériel.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4647982" y="5921042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aider les autres à ranger.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73" name="ZoneTexte 72"/>
          <p:cNvSpPr txBox="1"/>
          <p:nvPr/>
        </p:nvSpPr>
        <p:spPr>
          <a:xfrm rot="16200000">
            <a:off x="-763332" y="4639956"/>
            <a:ext cx="2263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APPRENDRE ENSEMBLE ET VIVRE ENSEMBLE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5" y="26144"/>
            <a:ext cx="1081500" cy="750392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" y="3338512"/>
            <a:ext cx="1081500" cy="750392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820296" y="2557028"/>
            <a:ext cx="188862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71"/>
          <p:cNvSpPr/>
          <p:nvPr/>
        </p:nvSpPr>
        <p:spPr>
          <a:xfrm>
            <a:off x="820296" y="1262819"/>
            <a:ext cx="188862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76"/>
          <p:cNvSpPr/>
          <p:nvPr/>
        </p:nvSpPr>
        <p:spPr>
          <a:xfrm>
            <a:off x="2708920" y="916907"/>
            <a:ext cx="1944216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Rectangle 77"/>
          <p:cNvSpPr/>
          <p:nvPr/>
        </p:nvSpPr>
        <p:spPr>
          <a:xfrm>
            <a:off x="4653136" y="628875"/>
            <a:ext cx="1909932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79"/>
          <p:cNvSpPr/>
          <p:nvPr/>
        </p:nvSpPr>
        <p:spPr>
          <a:xfrm>
            <a:off x="2708920" y="2557028"/>
            <a:ext cx="193906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80"/>
          <p:cNvSpPr/>
          <p:nvPr/>
        </p:nvSpPr>
        <p:spPr>
          <a:xfrm>
            <a:off x="4653136" y="2557028"/>
            <a:ext cx="190993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/>
        </p:nvSpPr>
        <p:spPr>
          <a:xfrm>
            <a:off x="4392824" y="27029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/>
        </p:nvSpPr>
        <p:spPr>
          <a:xfrm>
            <a:off x="6309320" y="27029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/>
          <p:cNvSpPr/>
          <p:nvPr/>
        </p:nvSpPr>
        <p:spPr>
          <a:xfrm>
            <a:off x="2420888" y="27010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ZoneTexte 86"/>
          <p:cNvSpPr txBox="1"/>
          <p:nvPr/>
        </p:nvSpPr>
        <p:spPr>
          <a:xfrm>
            <a:off x="853953" y="2534320"/>
            <a:ext cx="15669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enfiler mon manteau et mes chaussures tout seul.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88" name="ZoneTexte 87"/>
          <p:cNvSpPr txBox="1"/>
          <p:nvPr/>
        </p:nvSpPr>
        <p:spPr>
          <a:xfrm>
            <a:off x="2708920" y="2608674"/>
            <a:ext cx="1733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boutonner mon manteau ou mon gilet.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89" name="ZoneTexte 88"/>
          <p:cNvSpPr txBox="1"/>
          <p:nvPr/>
        </p:nvSpPr>
        <p:spPr>
          <a:xfrm>
            <a:off x="4653137" y="2534206"/>
            <a:ext cx="16553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ouvrir et fermer la fermeture éclair de mon manteau.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681" y="4121720"/>
            <a:ext cx="1298694" cy="1623368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54" y="1262819"/>
            <a:ext cx="1035307" cy="1413693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62" y="865266"/>
            <a:ext cx="1007191" cy="1812944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635" y="816334"/>
            <a:ext cx="1088934" cy="1669804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7367" y="4542691"/>
            <a:ext cx="1172366" cy="1432342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792" y="4742457"/>
            <a:ext cx="1787627" cy="112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51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4624" y="128464"/>
            <a:ext cx="809329" cy="972108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91775" y="128464"/>
            <a:ext cx="6613217" cy="9721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92696" y="180009"/>
            <a:ext cx="5976664" cy="9610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4268074" y="4912641"/>
            <a:ext cx="928903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APPRENDRE ENSEMBLE ET VIVRE ENSEMBLE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03269" y="166863"/>
            <a:ext cx="2795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latin typeface="Amandine" pitchFamily="2" charset="0"/>
              </a:rPr>
              <a:t>Bilan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3952" y="818927"/>
            <a:ext cx="581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mandine" pitchFamily="2" charset="0"/>
              </a:rPr>
              <a:t>Commentaires de la maitresse :</a:t>
            </a:r>
            <a:endParaRPr lang="fr-FR" sz="2400" dirty="0">
              <a:latin typeface="Amandine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53951" y="1677214"/>
            <a:ext cx="58154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endParaRPr lang="fr-FR" sz="2400" dirty="0">
              <a:latin typeface="+mj-l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5" y="26144"/>
            <a:ext cx="1081500" cy="7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29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44624" y="128464"/>
            <a:ext cx="6760368" cy="3080792"/>
            <a:chOff x="44624" y="128464"/>
            <a:chExt cx="6760368" cy="3080792"/>
          </a:xfrm>
        </p:grpSpPr>
        <p:grpSp>
          <p:nvGrpSpPr>
            <p:cNvPr id="5" name="Groupe 4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18" name="Rectangle à coins arrondis 17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18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 5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12" name="Rectangle 11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14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Rectangle 15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Ellipse 8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ZoneTexte 19"/>
          <p:cNvSpPr txBox="1"/>
          <p:nvPr/>
        </p:nvSpPr>
        <p:spPr>
          <a:xfrm rot="16200000">
            <a:off x="-973709" y="1155450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L’ORAL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3275" y="2576736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L1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03269" y="205169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Communiquer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64704" y="265948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latin typeface="+mj-lt"/>
                <a:ea typeface="Andika" pitchFamily="2" charset="0"/>
                <a:cs typeface="Arial" pitchFamily="34" charset="0"/>
              </a:rPr>
              <a:t>Je sais discuter avec mon copain.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707975" y="265948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latin typeface="+mj-lt"/>
                <a:ea typeface="Andika" pitchFamily="2" charset="0"/>
                <a:cs typeface="Arial" pitchFamily="34" charset="0"/>
              </a:rPr>
              <a:t>J’ose parler devant tous les copains.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647982" y="256617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latin typeface="+mj-lt"/>
                <a:cs typeface="Arial" pitchFamily="34" charset="0"/>
              </a:rPr>
              <a:t>Je sais faire des petites phrases en prononçant correctement les mots.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48" name="Groupe 47"/>
          <p:cNvGrpSpPr/>
          <p:nvPr/>
        </p:nvGrpSpPr>
        <p:grpSpPr>
          <a:xfrm>
            <a:off x="44624" y="6753200"/>
            <a:ext cx="6760368" cy="3080792"/>
            <a:chOff x="44624" y="128464"/>
            <a:chExt cx="6760368" cy="3080792"/>
          </a:xfrm>
        </p:grpSpPr>
        <p:grpSp>
          <p:nvGrpSpPr>
            <p:cNvPr id="49" name="Groupe 48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62" name="Rectangle à coins arrondis 61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Rectangle 62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0" name="Rectangle 49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2" name="Groupe 51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56" name="Rectangle 55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Rectangle 56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Rectangle 57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Rectangle 58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Rectangle 59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Rectangle 60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3" name="Ellipse 52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54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4" name="ZoneTexte 63"/>
          <p:cNvSpPr txBox="1"/>
          <p:nvPr/>
        </p:nvSpPr>
        <p:spPr>
          <a:xfrm rot="16200000">
            <a:off x="-973709" y="7780186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L’ORAL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53275" y="9201472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L3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703269" y="6829905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Participer à des échanges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764704" y="9255648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donne mon point de vue aux copains.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2707975" y="9268834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écouter les autres et demander la parole.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4647982" y="9256866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respecter le sujet de la conversation.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7" y="34572"/>
            <a:ext cx="536954" cy="531084"/>
          </a:xfrm>
          <a:prstGeom prst="rect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7" y="6654164"/>
            <a:ext cx="536954" cy="531084"/>
          </a:xfrm>
          <a:prstGeom prst="rect">
            <a:avLst/>
          </a:prstGeom>
        </p:spPr>
      </p:pic>
      <p:grpSp>
        <p:nvGrpSpPr>
          <p:cNvPr id="73" name="Groupe 72"/>
          <p:cNvGrpSpPr/>
          <p:nvPr/>
        </p:nvGrpSpPr>
        <p:grpSpPr>
          <a:xfrm>
            <a:off x="44624" y="3448594"/>
            <a:ext cx="6760368" cy="3080792"/>
            <a:chOff x="116632" y="128464"/>
            <a:chExt cx="6616352" cy="3080792"/>
          </a:xfrm>
          <a:solidFill>
            <a:schemeClr val="accent5"/>
          </a:solidFill>
        </p:grpSpPr>
        <p:sp>
          <p:nvSpPr>
            <p:cNvPr id="74" name="Rectangle à coins arrondis 7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Rectangle 7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6" name="Rectangle 75"/>
          <p:cNvSpPr/>
          <p:nvPr/>
        </p:nvSpPr>
        <p:spPr>
          <a:xfrm>
            <a:off x="692696" y="348726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10"/>
          <p:cNvSpPr/>
          <p:nvPr/>
        </p:nvSpPr>
        <p:spPr>
          <a:xfrm>
            <a:off x="683170" y="347773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/>
          <p:cNvSpPr txBox="1"/>
          <p:nvPr/>
        </p:nvSpPr>
        <p:spPr>
          <a:xfrm rot="16200000">
            <a:off x="-973709" y="4475580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L’ORAL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53275" y="5896866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L2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703269" y="3525299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Parler en faisant des phrases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820296" y="5875417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ectangle 81"/>
          <p:cNvSpPr/>
          <p:nvPr/>
        </p:nvSpPr>
        <p:spPr>
          <a:xfrm>
            <a:off x="820296" y="4581208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 82"/>
          <p:cNvSpPr/>
          <p:nvPr/>
        </p:nvSpPr>
        <p:spPr>
          <a:xfrm>
            <a:off x="2258210" y="4235296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Rectangle 83"/>
          <p:cNvSpPr/>
          <p:nvPr/>
        </p:nvSpPr>
        <p:spPr>
          <a:xfrm>
            <a:off x="3696124" y="3947264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ectangle 84"/>
          <p:cNvSpPr/>
          <p:nvPr/>
        </p:nvSpPr>
        <p:spPr>
          <a:xfrm>
            <a:off x="5134038" y="3657739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Rectangle 85"/>
          <p:cNvSpPr/>
          <p:nvPr/>
        </p:nvSpPr>
        <p:spPr>
          <a:xfrm>
            <a:off x="2258930" y="5875417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86"/>
          <p:cNvSpPr/>
          <p:nvPr/>
        </p:nvSpPr>
        <p:spPr>
          <a:xfrm>
            <a:off x="3696844" y="5875417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Rectangle 87"/>
          <p:cNvSpPr/>
          <p:nvPr/>
        </p:nvSpPr>
        <p:spPr>
          <a:xfrm>
            <a:off x="5134038" y="5877352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/>
          <p:cNvSpPr/>
          <p:nvPr/>
        </p:nvSpPr>
        <p:spPr>
          <a:xfrm>
            <a:off x="3448350" y="602136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/>
          <p:cNvSpPr/>
          <p:nvPr/>
        </p:nvSpPr>
        <p:spPr>
          <a:xfrm>
            <a:off x="4886264" y="602136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/>
          <p:cNvSpPr/>
          <p:nvPr/>
        </p:nvSpPr>
        <p:spPr>
          <a:xfrm>
            <a:off x="2012682" y="601943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/>
          <p:cNvSpPr/>
          <p:nvPr/>
        </p:nvSpPr>
        <p:spPr>
          <a:xfrm>
            <a:off x="6332113" y="601943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ZoneTexte 92"/>
          <p:cNvSpPr txBox="1"/>
          <p:nvPr/>
        </p:nvSpPr>
        <p:spPr>
          <a:xfrm>
            <a:off x="853953" y="5861217"/>
            <a:ext cx="11578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/>
              <a:t>Je sais utiliser le vocabulaire appris en classe.</a:t>
            </a:r>
            <a:endParaRPr lang="fr-FR" sz="9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94" name="ZoneTexte 93"/>
          <p:cNvSpPr txBox="1"/>
          <p:nvPr/>
        </p:nvSpPr>
        <p:spPr>
          <a:xfrm>
            <a:off x="2204864" y="5850863"/>
            <a:ext cx="12974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/>
              <a:t>Je comprends et j’utilise les phrases de tous les jours.</a:t>
            </a:r>
            <a:endParaRPr lang="fr-FR" sz="9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95" name="ZoneTexte 94"/>
          <p:cNvSpPr txBox="1"/>
          <p:nvPr/>
        </p:nvSpPr>
        <p:spPr>
          <a:xfrm>
            <a:off x="3768055" y="5864198"/>
            <a:ext cx="1157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comprends et je peux expliquer une consigne.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96" name="ZoneTexte 95"/>
          <p:cNvSpPr txBox="1"/>
          <p:nvPr/>
        </p:nvSpPr>
        <p:spPr>
          <a:xfrm>
            <a:off x="5168197" y="5902920"/>
            <a:ext cx="115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J’essaie de reformuler une phrase pour mieux me faire comprendre.</a:t>
            </a:r>
            <a:endParaRPr lang="fr-FR" sz="800" dirty="0">
              <a:ea typeface="Andika" pitchFamily="2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74259" y="797225"/>
            <a:ext cx="1448248" cy="966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55" y="1595635"/>
            <a:ext cx="1586260" cy="95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" name="Rectangle à coins arrondis 100"/>
          <p:cNvSpPr/>
          <p:nvPr/>
        </p:nvSpPr>
        <p:spPr>
          <a:xfrm>
            <a:off x="829127" y="1312016"/>
            <a:ext cx="1014249" cy="283619"/>
          </a:xfrm>
          <a:prstGeom prst="wedgeRoundRectCallout">
            <a:avLst>
              <a:gd name="adj1" fmla="val -7392"/>
              <a:gd name="adj2" fmla="val 72637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Tu as un A dans ton prénom toi ?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170" y="1478615"/>
            <a:ext cx="615421" cy="1008344"/>
          </a:xfrm>
          <a:prstGeom prst="rect">
            <a:avLst/>
          </a:prstGeom>
        </p:spPr>
      </p:pic>
      <p:pic>
        <p:nvPicPr>
          <p:cNvPr id="102" name="Image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6564" y="1133461"/>
            <a:ext cx="810948" cy="1328708"/>
          </a:xfrm>
          <a:prstGeom prst="rect">
            <a:avLst/>
          </a:prstGeom>
        </p:spPr>
      </p:pic>
      <p:sp>
        <p:nvSpPr>
          <p:cNvPr id="103" name="Rectangle à coins arrondis 102"/>
          <p:cNvSpPr/>
          <p:nvPr/>
        </p:nvSpPr>
        <p:spPr>
          <a:xfrm>
            <a:off x="5240008" y="764285"/>
            <a:ext cx="1014249" cy="283619"/>
          </a:xfrm>
          <a:prstGeom prst="wedgeRoundRectCallout">
            <a:avLst>
              <a:gd name="adj1" fmla="val -39948"/>
              <a:gd name="adj2" fmla="val 90548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Je peux jouer avec toi  ?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04" name="Image 10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728" y="1100776"/>
            <a:ext cx="1048224" cy="1048224"/>
          </a:xfrm>
          <a:prstGeom prst="rect">
            <a:avLst/>
          </a:prstGeom>
        </p:spPr>
      </p:pic>
      <p:pic>
        <p:nvPicPr>
          <p:cNvPr id="105" name="Image 10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721" y="5207789"/>
            <a:ext cx="769460" cy="662953"/>
          </a:xfrm>
          <a:prstGeom prst="rect">
            <a:avLst/>
          </a:prstGeom>
        </p:spPr>
      </p:pic>
      <p:sp>
        <p:nvSpPr>
          <p:cNvPr id="106" name="Rectangle à coins arrondis 105"/>
          <p:cNvSpPr/>
          <p:nvPr/>
        </p:nvSpPr>
        <p:spPr>
          <a:xfrm>
            <a:off x="1044056" y="4719759"/>
            <a:ext cx="1014249" cy="377258"/>
          </a:xfrm>
          <a:prstGeom prst="wedgeRoundRectCallout">
            <a:avLst>
              <a:gd name="adj1" fmla="val -35252"/>
              <a:gd name="adj2" fmla="val 72875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Aujourd’hui nous sommes le 12 décembre.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07" name="Image 10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864" y="4581208"/>
            <a:ext cx="730919" cy="1000013"/>
          </a:xfrm>
          <a:prstGeom prst="rect">
            <a:avLst/>
          </a:prstGeom>
        </p:spPr>
      </p:pic>
      <p:sp>
        <p:nvSpPr>
          <p:cNvPr id="108" name="Rectangle à coins arrondis 107"/>
          <p:cNvSpPr/>
          <p:nvPr/>
        </p:nvSpPr>
        <p:spPr>
          <a:xfrm>
            <a:off x="2501866" y="4282245"/>
            <a:ext cx="1122261" cy="238707"/>
          </a:xfrm>
          <a:prstGeom prst="wedgeRoundRectCallout">
            <a:avLst>
              <a:gd name="adj1" fmla="val -35252"/>
              <a:gd name="adj2" fmla="val 72875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Je peux me mettre en rang avec Lucie ?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09" name="Image 10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49102" y="5307277"/>
            <a:ext cx="547741" cy="556922"/>
          </a:xfrm>
          <a:prstGeom prst="rect">
            <a:avLst/>
          </a:prstGeom>
        </p:spPr>
      </p:pic>
      <p:sp>
        <p:nvSpPr>
          <p:cNvPr id="110" name="Rectangle à coins arrondis 109"/>
          <p:cNvSpPr/>
          <p:nvPr/>
        </p:nvSpPr>
        <p:spPr>
          <a:xfrm>
            <a:off x="2961122" y="4908388"/>
            <a:ext cx="663005" cy="283619"/>
          </a:xfrm>
          <a:prstGeom prst="wedgeRoundRectCallout">
            <a:avLst>
              <a:gd name="adj1" fmla="val -12652"/>
              <a:gd name="adj2" fmla="val 103982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En rang les enfants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11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5345" y="4892343"/>
            <a:ext cx="1128931" cy="95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" name="Rectangle à coins arrondis 111"/>
          <p:cNvSpPr/>
          <p:nvPr/>
        </p:nvSpPr>
        <p:spPr>
          <a:xfrm>
            <a:off x="3810755" y="4282246"/>
            <a:ext cx="1014249" cy="448218"/>
          </a:xfrm>
          <a:prstGeom prst="wedgeRoundRectCallout">
            <a:avLst>
              <a:gd name="adj1" fmla="val -7392"/>
              <a:gd name="adj2" fmla="val 72637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Il faut écrire des A comme sur le modèle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851" y="3767997"/>
            <a:ext cx="596282" cy="934598"/>
          </a:xfrm>
          <a:prstGeom prst="rect">
            <a:avLst/>
          </a:prstGeom>
        </p:spPr>
      </p:pic>
      <p:sp>
        <p:nvSpPr>
          <p:cNvPr id="113" name="Rectangle à coins arrondis 112"/>
          <p:cNvSpPr/>
          <p:nvPr/>
        </p:nvSpPr>
        <p:spPr>
          <a:xfrm>
            <a:off x="5772040" y="3737090"/>
            <a:ext cx="739984" cy="559884"/>
          </a:xfrm>
          <a:prstGeom prst="wedgeRoundRectCallout">
            <a:avLst>
              <a:gd name="adj1" fmla="val -68266"/>
              <a:gd name="adj2" fmla="val -9789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Le ballon il a tombé dans le truc !!!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14" name="Image 1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851" y="4954506"/>
            <a:ext cx="596282" cy="934598"/>
          </a:xfrm>
          <a:prstGeom prst="rect">
            <a:avLst/>
          </a:prstGeom>
        </p:spPr>
      </p:pic>
      <p:sp>
        <p:nvSpPr>
          <p:cNvPr id="115" name="Rectangle à coins arrondis 114"/>
          <p:cNvSpPr/>
          <p:nvPr/>
        </p:nvSpPr>
        <p:spPr>
          <a:xfrm>
            <a:off x="5772040" y="4923599"/>
            <a:ext cx="739984" cy="664508"/>
          </a:xfrm>
          <a:prstGeom prst="wedgeRoundRectCallout">
            <a:avLst>
              <a:gd name="adj1" fmla="val -68266"/>
              <a:gd name="adj2" fmla="val -9789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Le ballon il est tombé dans l’eau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52" y="4296974"/>
            <a:ext cx="436616" cy="543934"/>
          </a:xfrm>
          <a:prstGeom prst="rect">
            <a:avLst/>
          </a:prstGeom>
        </p:spPr>
      </p:pic>
      <p:sp>
        <p:nvSpPr>
          <p:cNvPr id="116" name="Rectangle à coins arrondis 115"/>
          <p:cNvSpPr/>
          <p:nvPr/>
        </p:nvSpPr>
        <p:spPr>
          <a:xfrm>
            <a:off x="5769600" y="4401598"/>
            <a:ext cx="335979" cy="152815"/>
          </a:xfrm>
          <a:prstGeom prst="wedgeRoundRectCallout">
            <a:avLst>
              <a:gd name="adj1" fmla="val 63278"/>
              <a:gd name="adj2" fmla="val 1514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??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117" name="Rectangle à coins arrondis 116"/>
          <p:cNvSpPr/>
          <p:nvPr/>
        </p:nvSpPr>
        <p:spPr>
          <a:xfrm>
            <a:off x="2961122" y="1982787"/>
            <a:ext cx="1014249" cy="283619"/>
          </a:xfrm>
          <a:prstGeom prst="wedgeRoundRectCallout">
            <a:avLst>
              <a:gd name="adj1" fmla="val 52711"/>
              <a:gd name="adj2" fmla="val -106476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Hier je suis allée au zoo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19" name="Image 1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86" y="8213186"/>
            <a:ext cx="1342698" cy="1049977"/>
          </a:xfrm>
          <a:prstGeom prst="rect">
            <a:avLst/>
          </a:prstGeom>
        </p:spPr>
      </p:pic>
      <p:sp>
        <p:nvSpPr>
          <p:cNvPr id="120" name="Rectangle à coins arrondis 119"/>
          <p:cNvSpPr/>
          <p:nvPr/>
        </p:nvSpPr>
        <p:spPr>
          <a:xfrm>
            <a:off x="1241678" y="7963282"/>
            <a:ext cx="1203395" cy="330314"/>
          </a:xfrm>
          <a:prstGeom prst="wedgeRoundRectCallout">
            <a:avLst>
              <a:gd name="adj1" fmla="val 13897"/>
              <a:gd name="adj2" fmla="val 65185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Oui moi aussi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21" name="Image 1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679" y="8145343"/>
            <a:ext cx="1342698" cy="1049977"/>
          </a:xfrm>
          <a:prstGeom prst="rect">
            <a:avLst/>
          </a:prstGeom>
        </p:spPr>
      </p:pic>
      <p:sp>
        <p:nvSpPr>
          <p:cNvPr id="122" name="Rectangle à coins arrondis 121"/>
          <p:cNvSpPr/>
          <p:nvPr/>
        </p:nvSpPr>
        <p:spPr>
          <a:xfrm>
            <a:off x="2750981" y="7761312"/>
            <a:ext cx="930048" cy="504056"/>
          </a:xfrm>
          <a:prstGeom prst="wedgeRoundRectCallout">
            <a:avLst>
              <a:gd name="adj1" fmla="val -10563"/>
              <a:gd name="adj2" fmla="val 64895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Le loup, il va souffler et casser la maison de briques !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123" name="Pensées 122"/>
          <p:cNvSpPr/>
          <p:nvPr/>
        </p:nvSpPr>
        <p:spPr>
          <a:xfrm>
            <a:off x="3725025" y="7486496"/>
            <a:ext cx="879917" cy="504056"/>
          </a:xfrm>
          <a:prstGeom prst="cloudCallout">
            <a:avLst>
              <a:gd name="adj1" fmla="val -6583"/>
              <a:gd name="adj2" fmla="val 94624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Non, elle va pas se casser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27" name="Image 1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132" y="8218857"/>
            <a:ext cx="1342698" cy="1049977"/>
          </a:xfrm>
          <a:prstGeom prst="rect">
            <a:avLst/>
          </a:prstGeom>
        </p:spPr>
      </p:pic>
      <p:sp>
        <p:nvSpPr>
          <p:cNvPr id="128" name="Rectangle à coins arrondis 127"/>
          <p:cNvSpPr/>
          <p:nvPr/>
        </p:nvSpPr>
        <p:spPr>
          <a:xfrm>
            <a:off x="4696434" y="7473280"/>
            <a:ext cx="930048" cy="504056"/>
          </a:xfrm>
          <a:prstGeom prst="wedgeRoundRectCallout">
            <a:avLst>
              <a:gd name="adj1" fmla="val -7832"/>
              <a:gd name="adj2" fmla="val 7749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Le loup, il va passer par la cheminée…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129" name="Rectangle à coins arrondis 128"/>
          <p:cNvSpPr/>
          <p:nvPr/>
        </p:nvSpPr>
        <p:spPr>
          <a:xfrm>
            <a:off x="5679335" y="7674582"/>
            <a:ext cx="879917" cy="662794"/>
          </a:xfrm>
          <a:prstGeom prst="wedgeRoundRectCallout">
            <a:avLst>
              <a:gd name="adj1" fmla="val 13807"/>
              <a:gd name="adj2" fmla="val 62500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… et il va atterrir dans la marmite des trois petits cochons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18" name="Image 1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7" y="3341796"/>
            <a:ext cx="536954" cy="53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84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44624" y="128464"/>
            <a:ext cx="6760368" cy="3080792"/>
            <a:chOff x="44624" y="128464"/>
            <a:chExt cx="6760368" cy="3080792"/>
          </a:xfrm>
        </p:grpSpPr>
        <p:grpSp>
          <p:nvGrpSpPr>
            <p:cNvPr id="5" name="Groupe 4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18" name="Rectangle à coins arrondis 17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18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 5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12" name="Rectangle 11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14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Rectangle 15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Ellipse 8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ZoneTexte 19"/>
          <p:cNvSpPr txBox="1"/>
          <p:nvPr/>
        </p:nvSpPr>
        <p:spPr>
          <a:xfrm rot="16200000">
            <a:off x="-973709" y="1155450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L’ORAL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3275" y="2576736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L4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03269" y="205169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Connaitre des comptines, des poésies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64704" y="265948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dis les comptines et les poésies avec les copains.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707975" y="265948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redis tout seul une comptine ou une poésie.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647982" y="2555528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dis tout seul une comptine ou une poésie avec les gestes.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44624" y="3440832"/>
            <a:ext cx="6760368" cy="3080792"/>
            <a:chOff x="44624" y="128464"/>
            <a:chExt cx="6760368" cy="3080792"/>
          </a:xfrm>
        </p:grpSpPr>
        <p:grpSp>
          <p:nvGrpSpPr>
            <p:cNvPr id="27" name="Groupe 26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40" name="Rectangle à coins arrondis 39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Rectangle 40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8" name="Rectangle 27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0" name="Groupe 29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34" name="Rectangle 33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Rectangle 34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Rectangle 35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Rectangle 36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Rectangle 37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Rectangle 38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1" name="Ellipse 30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2" name="ZoneTexte 41"/>
          <p:cNvSpPr txBox="1"/>
          <p:nvPr/>
        </p:nvSpPr>
        <p:spPr>
          <a:xfrm rot="16200000">
            <a:off x="-973709" y="4467818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L’ORAL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53275" y="5889104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L5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03269" y="3517537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Jouer avec les rimes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764704" y="5971855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dire des comptines avec des rimes</a:t>
            </a:r>
            <a:r>
              <a:rPr lang="fr-FR" sz="1000" dirty="0"/>
              <a:t>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2707975" y="5971855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trouver un mot qui commence comme un autre</a:t>
            </a:r>
            <a:r>
              <a:rPr lang="fr-FR" sz="1000" dirty="0"/>
              <a:t>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4647982" y="597379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trouver un mot qui finit comme un autre</a:t>
            </a:r>
            <a:r>
              <a:rPr lang="fr-FR" sz="1000" dirty="0"/>
              <a:t>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48" name="Groupe 47"/>
          <p:cNvGrpSpPr/>
          <p:nvPr/>
        </p:nvGrpSpPr>
        <p:grpSpPr>
          <a:xfrm>
            <a:off x="44624" y="6753200"/>
            <a:ext cx="6760368" cy="3080792"/>
            <a:chOff x="44624" y="128464"/>
            <a:chExt cx="6760368" cy="3080792"/>
          </a:xfrm>
        </p:grpSpPr>
        <p:grpSp>
          <p:nvGrpSpPr>
            <p:cNvPr id="49" name="Groupe 48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62" name="Rectangle à coins arrondis 61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Rectangle 62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0" name="Rectangle 49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2" name="Groupe 51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56" name="Rectangle 55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Rectangle 56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Rectangle 57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Rectangle 58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Rectangle 59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Rectangle 60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3" name="Ellipse 52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54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4" name="ZoneTexte 63"/>
          <p:cNvSpPr txBox="1"/>
          <p:nvPr/>
        </p:nvSpPr>
        <p:spPr>
          <a:xfrm rot="16200000">
            <a:off x="-973709" y="7780186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L’ORAL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53275" y="9201472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L6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703269" y="6829905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Jouer avec les syllabes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764704" y="9284223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taper les syllabes dans les mains.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2707975" y="9268834"/>
            <a:ext cx="1699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/>
              <a:t>Je sais dire combien il y a de syllabes dans un mot.</a:t>
            </a:r>
            <a:endParaRPr lang="fr-FR" sz="105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4647982" y="9200701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dire si une syllabe est au début ou à la fin d’un mot.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7" y="34572"/>
            <a:ext cx="536954" cy="531084"/>
          </a:xfrm>
          <a:prstGeom prst="rect">
            <a:avLst/>
          </a:prstGeom>
        </p:spPr>
      </p:pic>
      <p:pic>
        <p:nvPicPr>
          <p:cNvPr id="71" name="Image 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7" y="3341796"/>
            <a:ext cx="536954" cy="531084"/>
          </a:xfrm>
          <a:prstGeom prst="rect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7" y="6654164"/>
            <a:ext cx="536954" cy="531084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33" y="1584798"/>
            <a:ext cx="1323358" cy="1034853"/>
          </a:xfrm>
          <a:prstGeom prst="rect">
            <a:avLst/>
          </a:prstGeom>
        </p:spPr>
      </p:pic>
      <p:sp>
        <p:nvSpPr>
          <p:cNvPr id="74" name="Rectangle à coins arrondis 73"/>
          <p:cNvSpPr/>
          <p:nvPr/>
        </p:nvSpPr>
        <p:spPr>
          <a:xfrm>
            <a:off x="810664" y="1343391"/>
            <a:ext cx="1607141" cy="297241"/>
          </a:xfrm>
          <a:prstGeom prst="wedgeRoundRectCallout">
            <a:avLst>
              <a:gd name="adj1" fmla="val 13897"/>
              <a:gd name="adj2" fmla="val 65185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Trois p’tits moutons qui couraient dans la neige…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75" name="Image 7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831" y="1246683"/>
            <a:ext cx="848586" cy="1330053"/>
          </a:xfrm>
          <a:prstGeom prst="rect">
            <a:avLst/>
          </a:prstGeom>
        </p:spPr>
      </p:pic>
      <p:sp>
        <p:nvSpPr>
          <p:cNvPr id="76" name="Rectangle à coins arrondis 75"/>
          <p:cNvSpPr/>
          <p:nvPr/>
        </p:nvSpPr>
        <p:spPr>
          <a:xfrm>
            <a:off x="3498383" y="777375"/>
            <a:ext cx="1116180" cy="882590"/>
          </a:xfrm>
          <a:prstGeom prst="wedgeRoundRectCallout">
            <a:avLst>
              <a:gd name="adj1" fmla="val -65660"/>
              <a:gd name="adj2" fmla="val -4718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Mains en l’air, sur la tête, aux épaules et en avant, bras croisés, sur les côtés, moulinet et on se tait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77" name="Image 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256" y="1111625"/>
            <a:ext cx="1467269" cy="1508026"/>
          </a:xfrm>
          <a:prstGeom prst="rect">
            <a:avLst/>
          </a:prstGeom>
        </p:spPr>
      </p:pic>
      <p:sp>
        <p:nvSpPr>
          <p:cNvPr id="78" name="Rectangle à coins arrondis 77"/>
          <p:cNvSpPr/>
          <p:nvPr/>
        </p:nvSpPr>
        <p:spPr>
          <a:xfrm>
            <a:off x="5188757" y="359058"/>
            <a:ext cx="1282760" cy="691393"/>
          </a:xfrm>
          <a:prstGeom prst="wedgeRoundRectCallout">
            <a:avLst>
              <a:gd name="adj1" fmla="val 48"/>
              <a:gd name="adj2" fmla="val 78381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Mains en l’air, sur la tête, aux épaules et en avant, bras croisés, sur les côtés, moulinet et on se tait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79" name="Image 7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1317" y="4900408"/>
            <a:ext cx="999611" cy="975995"/>
          </a:xfrm>
          <a:prstGeom prst="rect">
            <a:avLst/>
          </a:prstGeom>
        </p:spPr>
      </p:pic>
      <p:sp>
        <p:nvSpPr>
          <p:cNvPr id="80" name="Rectangle à coins arrondis 79"/>
          <p:cNvSpPr/>
          <p:nvPr/>
        </p:nvSpPr>
        <p:spPr>
          <a:xfrm>
            <a:off x="843886" y="4697706"/>
            <a:ext cx="1155264" cy="831358"/>
          </a:xfrm>
          <a:prstGeom prst="wedgeRoundRectCallout">
            <a:avLst>
              <a:gd name="adj1" fmla="val 59074"/>
              <a:gd name="adj2" fmla="val -19784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Polichinelle</a:t>
            </a:r>
          </a:p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Monte à l’échelle; </a:t>
            </a:r>
          </a:p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Un peu plus haut</a:t>
            </a:r>
          </a:p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Se casse le dos…</a:t>
            </a:r>
            <a:endParaRPr lang="fr-FR" sz="1000" dirty="0">
              <a:solidFill>
                <a:schemeClr val="tx1"/>
              </a:solidFill>
            </a:endParaRPr>
          </a:p>
        </p:txBody>
      </p:sp>
      <p:pic>
        <p:nvPicPr>
          <p:cNvPr id="81" name="Image 8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778" y="4916923"/>
            <a:ext cx="1116961" cy="962354"/>
          </a:xfrm>
          <a:prstGeom prst="rect">
            <a:avLst/>
          </a:prstGeom>
        </p:spPr>
      </p:pic>
      <p:sp>
        <p:nvSpPr>
          <p:cNvPr id="82" name="Rectangle à coins arrondis 81"/>
          <p:cNvSpPr/>
          <p:nvPr/>
        </p:nvSpPr>
        <p:spPr>
          <a:xfrm>
            <a:off x="2929854" y="4232920"/>
            <a:ext cx="1477183" cy="649910"/>
          </a:xfrm>
          <a:prstGeom prst="wedgeRoundRectCallout">
            <a:avLst>
              <a:gd name="adj1" fmla="val 2776"/>
              <a:gd name="adj2" fmla="val 7641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Matelas ça commence comme Maman !</a:t>
            </a:r>
            <a:endParaRPr lang="fr-FR" sz="1200" dirty="0">
              <a:solidFill>
                <a:schemeClr val="tx1"/>
              </a:solidFill>
            </a:endParaRPr>
          </a:p>
        </p:txBody>
      </p:sp>
      <p:pic>
        <p:nvPicPr>
          <p:cNvPr id="83" name="Image 8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36" y="4697706"/>
            <a:ext cx="1554916" cy="1215929"/>
          </a:xfrm>
          <a:prstGeom prst="rect">
            <a:avLst/>
          </a:prstGeom>
        </p:spPr>
      </p:pic>
      <p:sp>
        <p:nvSpPr>
          <p:cNvPr id="84" name="Rectangle à coins arrondis 83"/>
          <p:cNvSpPr/>
          <p:nvPr/>
        </p:nvSpPr>
        <p:spPr>
          <a:xfrm>
            <a:off x="4806036" y="4228316"/>
            <a:ext cx="1607141" cy="364644"/>
          </a:xfrm>
          <a:prstGeom prst="wedgeRoundRectCallout">
            <a:avLst>
              <a:gd name="adj1" fmla="val 27331"/>
              <a:gd name="adj2" fmla="val 96492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Maitresse ça finit comme tresse !</a:t>
            </a:r>
            <a:endParaRPr lang="fr-FR" sz="1000" dirty="0">
              <a:solidFill>
                <a:schemeClr val="tx1"/>
              </a:solidFill>
            </a:endParaRPr>
          </a:p>
        </p:txBody>
      </p:sp>
      <p:pic>
        <p:nvPicPr>
          <p:cNvPr id="85" name="Image 8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1283" y="8265676"/>
            <a:ext cx="1188365" cy="933092"/>
          </a:xfrm>
          <a:prstGeom prst="rect">
            <a:avLst/>
          </a:prstGeom>
        </p:spPr>
      </p:pic>
      <p:sp>
        <p:nvSpPr>
          <p:cNvPr id="86" name="Rectangle à coins arrondis 85"/>
          <p:cNvSpPr/>
          <p:nvPr/>
        </p:nvSpPr>
        <p:spPr>
          <a:xfrm>
            <a:off x="3031937" y="7401272"/>
            <a:ext cx="1477183" cy="649910"/>
          </a:xfrm>
          <a:prstGeom prst="wedgeRoundRectCallout">
            <a:avLst>
              <a:gd name="adj1" fmla="val 2776"/>
              <a:gd name="adj2" fmla="val 7641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Il y a 4 syllabes dans OR-DI-NA-TEUR !</a:t>
            </a:r>
            <a:endParaRPr lang="fr-FR" sz="1200" dirty="0">
              <a:solidFill>
                <a:schemeClr val="tx1"/>
              </a:solidFill>
            </a:endParaRPr>
          </a:p>
        </p:txBody>
      </p:sp>
      <p:pic>
        <p:nvPicPr>
          <p:cNvPr id="87" name="Image 8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1829" y="7916885"/>
            <a:ext cx="1562075" cy="1284587"/>
          </a:xfrm>
          <a:prstGeom prst="rect">
            <a:avLst/>
          </a:prstGeom>
        </p:spPr>
      </p:pic>
      <p:sp>
        <p:nvSpPr>
          <p:cNvPr id="88" name="Rectangle à coins arrondis 87"/>
          <p:cNvSpPr/>
          <p:nvPr/>
        </p:nvSpPr>
        <p:spPr>
          <a:xfrm>
            <a:off x="4935994" y="7453441"/>
            <a:ext cx="1477183" cy="649910"/>
          </a:xfrm>
          <a:prstGeom prst="wedgeRoundRectCallout">
            <a:avLst>
              <a:gd name="adj1" fmla="val 2776"/>
              <a:gd name="adj2" fmla="val 7641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PI je l’entends au début de PIRATE !</a:t>
            </a:r>
            <a:endParaRPr lang="fr-FR" sz="120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30" y="7894655"/>
            <a:ext cx="900874" cy="1375496"/>
          </a:xfrm>
          <a:prstGeom prst="rect">
            <a:avLst/>
          </a:prstGeom>
        </p:spPr>
      </p:pic>
      <p:sp>
        <p:nvSpPr>
          <p:cNvPr id="89" name="Rectangle à coins arrondis 88"/>
          <p:cNvSpPr/>
          <p:nvPr/>
        </p:nvSpPr>
        <p:spPr>
          <a:xfrm>
            <a:off x="1568048" y="8586704"/>
            <a:ext cx="1065555" cy="305930"/>
          </a:xfrm>
          <a:prstGeom prst="wedgeRoundRectCallout">
            <a:avLst>
              <a:gd name="adj1" fmla="val -41323"/>
              <a:gd name="adj2" fmla="val -10624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MA – MAN !</a:t>
            </a:r>
            <a:endParaRPr lang="fr-F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9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44624" y="128464"/>
            <a:ext cx="6760368" cy="3080792"/>
            <a:chOff x="44624" y="128464"/>
            <a:chExt cx="6760368" cy="3080792"/>
          </a:xfrm>
        </p:grpSpPr>
        <p:grpSp>
          <p:nvGrpSpPr>
            <p:cNvPr id="5" name="Groupe 4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18" name="Rectangle à coins arrondis 17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18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 5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12" name="Rectangle 11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14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Rectangle 15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Ellipse 8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ZoneTexte 19"/>
          <p:cNvSpPr txBox="1"/>
          <p:nvPr/>
        </p:nvSpPr>
        <p:spPr>
          <a:xfrm rot="16200000">
            <a:off x="-973709" y="1155450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L’ORAL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3275" y="2576736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L7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03269" y="205169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Jouer avec les sons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64704" y="263408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dire si j’entends </a:t>
            </a:r>
            <a:r>
              <a:rPr lang="fr-FR" sz="1000" b="1" dirty="0" smtClean="0"/>
              <a:t>une syllabe </a:t>
            </a:r>
            <a:r>
              <a:rPr lang="fr-FR" sz="1000" b="1" dirty="0"/>
              <a:t>dans un mot</a:t>
            </a:r>
            <a:r>
              <a:rPr lang="fr-FR" sz="1000" dirty="0"/>
              <a:t>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707975" y="263408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dire si j’entends </a:t>
            </a:r>
            <a:r>
              <a:rPr lang="fr-FR" sz="1000" b="1" dirty="0" smtClean="0"/>
              <a:t>a/e/i/o/u dans </a:t>
            </a:r>
            <a:r>
              <a:rPr lang="fr-FR" sz="1000" b="1" dirty="0"/>
              <a:t>un mot</a:t>
            </a:r>
            <a:r>
              <a:rPr lang="fr-FR" sz="1000" dirty="0"/>
              <a:t>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647982" y="258522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dire quelques fois si j’entends s/r/m/v dans un mot.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7" y="34572"/>
            <a:ext cx="536954" cy="531084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777" y="1607712"/>
            <a:ext cx="1116961" cy="962354"/>
          </a:xfrm>
          <a:prstGeom prst="rect">
            <a:avLst/>
          </a:prstGeom>
        </p:spPr>
      </p:pic>
      <p:sp>
        <p:nvSpPr>
          <p:cNvPr id="27" name="Rectangle à coins arrondis 26"/>
          <p:cNvSpPr/>
          <p:nvPr/>
        </p:nvSpPr>
        <p:spPr>
          <a:xfrm>
            <a:off x="2929853" y="923709"/>
            <a:ext cx="1477183" cy="649910"/>
          </a:xfrm>
          <a:prstGeom prst="wedgeRoundRectCallout">
            <a:avLst>
              <a:gd name="adj1" fmla="val 2776"/>
              <a:gd name="adj2" fmla="val 7641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J’entends A dans PAPA !</a:t>
            </a:r>
            <a:endParaRPr lang="fr-FR" sz="1200" dirty="0">
              <a:solidFill>
                <a:schemeClr val="tx1"/>
              </a:solidFill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644" y="1631414"/>
            <a:ext cx="1188365" cy="933092"/>
          </a:xfrm>
          <a:prstGeom prst="rect">
            <a:avLst/>
          </a:prstGeom>
        </p:spPr>
      </p:pic>
      <p:sp>
        <p:nvSpPr>
          <p:cNvPr id="29" name="Rectangle à coins arrondis 28"/>
          <p:cNvSpPr/>
          <p:nvPr/>
        </p:nvSpPr>
        <p:spPr>
          <a:xfrm>
            <a:off x="1614234" y="1359457"/>
            <a:ext cx="962869" cy="353183"/>
          </a:xfrm>
          <a:prstGeom prst="wedgeRoundRectCallout">
            <a:avLst>
              <a:gd name="adj1" fmla="val -46026"/>
              <a:gd name="adj2" fmla="val 80009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J’entends PIN dans LAPIN !</a:t>
            </a:r>
            <a:endParaRPr lang="fr-FR" sz="1050" dirty="0">
              <a:solidFill>
                <a:schemeClr val="tx1"/>
              </a:solidFill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7037" y="1420746"/>
            <a:ext cx="2035687" cy="1143290"/>
          </a:xfrm>
          <a:prstGeom prst="rect">
            <a:avLst/>
          </a:prstGeom>
        </p:spPr>
      </p:pic>
      <p:sp>
        <p:nvSpPr>
          <p:cNvPr id="31" name="Rectangle à coins arrondis 30"/>
          <p:cNvSpPr/>
          <p:nvPr/>
        </p:nvSpPr>
        <p:spPr>
          <a:xfrm>
            <a:off x="4821557" y="629937"/>
            <a:ext cx="1477183" cy="649910"/>
          </a:xfrm>
          <a:prstGeom prst="wedgeRoundRectCallout">
            <a:avLst>
              <a:gd name="adj1" fmla="val 2776"/>
              <a:gd name="adj2" fmla="val 7641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J’entends « </a:t>
            </a:r>
            <a:r>
              <a:rPr lang="fr-FR" sz="1200" dirty="0" err="1" smtClean="0">
                <a:solidFill>
                  <a:schemeClr val="tx1"/>
                </a:solidFill>
              </a:rPr>
              <a:t>rrrr</a:t>
            </a:r>
            <a:r>
              <a:rPr lang="fr-FR" sz="1200" dirty="0" smtClean="0">
                <a:solidFill>
                  <a:schemeClr val="tx1"/>
                </a:solidFill>
              </a:rPr>
              <a:t> » dans ROBINET !</a:t>
            </a:r>
            <a:endParaRPr lang="fr-F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737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4624" y="128464"/>
            <a:ext cx="809329" cy="9721080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91775" y="128464"/>
            <a:ext cx="6613217" cy="972108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92696" y="180009"/>
            <a:ext cx="5976664" cy="9610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4484098" y="4665840"/>
            <a:ext cx="972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L’ORAL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03269" y="166863"/>
            <a:ext cx="2795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latin typeface="Amandine" pitchFamily="2" charset="0"/>
              </a:rPr>
              <a:t>Bilan</a:t>
            </a:r>
            <a:endParaRPr lang="fr-FR" sz="1400" dirty="0">
              <a:latin typeface="Amandine" pitchFamily="2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7" y="34572"/>
            <a:ext cx="536954" cy="53108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53952" y="818927"/>
            <a:ext cx="581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mandine" pitchFamily="2" charset="0"/>
              </a:rPr>
              <a:t>Commentaire de la maitresse :</a:t>
            </a:r>
            <a:endParaRPr lang="fr-FR" sz="2400" dirty="0">
              <a:latin typeface="Amandine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53953" y="1568624"/>
            <a:ext cx="58154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____________________________________</a:t>
            </a:r>
            <a:endParaRPr lang="fr-FR" sz="2400" dirty="0"/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 smtClean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74200524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4091</TotalTime>
  <Words>4129</Words>
  <Application>Microsoft Office PowerPoint</Application>
  <PresentationFormat>Format A4 (210 x 297 mm)</PresentationFormat>
  <Paragraphs>649</Paragraphs>
  <Slides>37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38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Gaelle48</dc:creator>
  <cp:lastModifiedBy>Gaelle48</cp:lastModifiedBy>
  <cp:revision>245</cp:revision>
  <cp:lastPrinted>2016-08-10T13:54:25Z</cp:lastPrinted>
  <dcterms:created xsi:type="dcterms:W3CDTF">2016-08-10T12:54:37Z</dcterms:created>
  <dcterms:modified xsi:type="dcterms:W3CDTF">2017-02-10T20:05:36Z</dcterms:modified>
</cp:coreProperties>
</file>