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86" r:id="rId5"/>
    <p:sldId id="28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8" r:id="rId34"/>
  </p:sldIdLst>
  <p:sldSz cx="6858000" cy="9906000" type="A4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4660"/>
  </p:normalViewPr>
  <p:slideViewPr>
    <p:cSldViewPr>
      <p:cViewPr varScale="1">
        <p:scale>
          <a:sx n="81" d="100"/>
          <a:sy n="81" d="100"/>
        </p:scale>
        <p:origin x="-3444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6-08-12T11:05:08.2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1093-425 3,'10'0'11,"-2"0"-8,-2 0 123,-6 0-75,0 0-12,0 0 4,0 0 11,0 0 7,0 0-9,0 0-5,0 0-9,0 0-5,0 0 0,0 0-11,0 0-8,-14 0-3,10 0-1,-10 0 3,10 0 1,-6 3 2,-3 5-1,-1-4-3,-19 7 1,7-6 0,3-1-4,-5 0-1,12-4-2,-9 6-2,-1-4 0,-1-2-1,-1 9 0,1 0-2,-6-6 2,7 5-2,-1-8-1,-5 14 3,5-12-3,-5 7 0,-5 3 1,2-8-1,3 3 0,5 3 1,-1-10-1,5 0 0,-7 0 1,1 0-1,3 4 1,3 0-2,-5 0 2,5 4-1,1-8 0,-1 4 0,1-4 0,4 0 0,-5 4 0,5-4 0,-9 0 0,-5 0 1,-5 0-1,6 0 0,3 5 0,1-5 0,5 0 0,0 0 0,-3 0 1,-6 0-1,5 0 0,-3 0 0,7 0 0,8 0 0,2 0 0,1 0 0,3 0 0,-6 0 0,0 0 0,5 2 0,-5 4 0,6-3 0,-2 2 0,2-5 0,0 0 0,1 0 0,3 3 0,0-3-1,4 0 2,-4 0-1,4 0 0,0 0-1,-6 0 2,2 0-1,4 0 1,-4 0-1,4 0 0,0 0 0,-4 9 2,4-9 0,0 4-1,0 0-1,0-4 0,0 8 1,0 1-1,-6-1 1,6 0 0,-4 0-1,4 4 1,-4 0-1,4 8 0,0-2 0,0 6 1,0-4-2,0 4 2,0 6-1,0 2 0,0-3 0,0-5 0,0 5 1,0-5-1,0 4 0,0 1 0,0-8 2,0 3-3,0-4 1,0 1 1,0 3 0,0 3-1,0 4 0,0-6 0,0 2 0,0-6 0,0 7 0,0-3 0,0 2 1,0 7-1,0-2-1,0-4 0,0 5 1,0 0 0,0 0 0,0-4 0,0-1 0,0-4 0,0-3 0,0 1 0,0-7 0,0 1 0,0-2 0,0 1 0,0 10 0,0-6 0,0 11 0,0-6 0,0 6 0,-9 1 0,-1-2 0,2 0 0,2-6 0,2-5 0,0-2 0,4 0-1,0 4 2,0 9-2,0-5 1,0 1 0,0-1 0,0-8 0,0-4-1,0-3 2,0 7-1,0 4 0,0 1 0,-4-5 1,4 1-1,0 0-1,0 1 1,0 8 0,0-1-1,0-1 2,0 4-2,0-7 1,0 1 0,0-7 0,0-3 1,0 1-1,0 3-1,0 5 3,0-2-4,0 2 2,0-4 0,8-6 0,2 5 0,-6-6-1,0 7 2,0-2-1,-4 5 0,6 4 0,-6-4 1,4-3-2,1-4 1,-1-5 0,0-4 0,2-1 0,-6 2-1,4-5 1,-4 0 1,0 0-1,0 0 0,0 0 0,0 0 0,0 5 0,0-5 1,0 3-2,4-3 1,-4 0 0,4 0-1,2 0 1,-2 0 0,-4 0 0,0 0 0,4 0-1,0 6 2,3-6-1,1 7-1,6-4 2,-2-3-1,-2 0 0,3 5 0,1-5-1,0 0 2,-2 0-1,13 0 0,-7 0 0,5 0 0,-5 0 0,-2 0-1,3 0 2,3 0-1,-4 0 0,11 0 0,-7 0 0,-3 0-1,3 0 2,1 0-1,-1 0 0,0 0 0,-3 0 0,-1 0 0,0 0 0,1-5 0,3 5 0,5-3 0,5-4 0,-5-2 0,1-4 0,-5 1 0,-1 4 1,-3 0-2,-1 8 1,-6-4 0,13 4 0,-13 0 0,6-4 0,5 4 0,5-8 0,7-10 1,-2 7-1,-7-6-1,-2 9 1,-11 8 1,1-4-2,0 4 1,-6 0 0,11 0 1,-1-4-2,9 0 1,5-5 0,-5 1 0,-1-3 0,-1-2 0,-13 0 0,2 13 0,5 0 0,-1 0 0,0 0 0,5 0 0,3 0 0,3 0 0,-7 0 1,1 0-2,-11 0 2,-2 0-2,-2 0 1,-2 0 0,-2 0 0,5 0 0,-5 0 0,6 0 0,-2 0 0,2 0 0,-2-2 0,3-4 1,-3 3-2,-4-6 1,2 9 1,-2 0-2,4-4 2,2 4-2,-6-4 1,11 4 0,-11-4 0,4 4 0,2 0 0,2 0-1,-2-4 2,-1 4-2,-3 0 0,-6 0 2,0-4-1,0 0 0,0-1 0,4 2-1,0 3 1,0-4 0,2 4 0,-2-4 1,-4-1-2,0 2 2,0-5-2,4-5 1,0 1 0,0-5 0,3 5 0,-7 0 1,0 3-2,0 6 2,4 3-2,-4 0 1,4 0-1,-4 0 0,0 0 1,4-5 0,-4 5 0,6-3 0,-6-5 1,0-5-1,0 0 1,0 2-1,0-6 0,0-3 0,0 3 0,0-4 0,0 2 0,0 2 0,0 5 0,0-5 0,0 5 1,0 0-1,0-4 0,0 0 0,0-6 0,0 2 0,0 6 0,0-8 0,0 9 0,0 3 0,0-10 0,0 5 1,0-1-2,0-4 2,0 4-1,0-6 0,0 2 0,0 5 0,0-10 0,0 8 0,0 1 0,0 0 0,0 1 0,0 1 0,0 2 0,0-4 1,0-5-2,0-3 2,-6-1-1,2 1 0,-4-1 0,1 5 0,-1 4 0,4 3 0,4 5 0,-4 0 0,-2-5 1,2 1-1,-4 4 1,8 0-1,0 0 0,-10-8 0,5-5 0,1 5 0,-2-9 0,2 17 0,4-9 0,-4 5 0,0-4 0,0-8 0,-2 3 0,2 1 1,0-1-1,4 0-1,-4 10 1,4-6 1,0 1-1,0 1 0,-6-1 0,6-6 0,-9 7 0,9 7 1,-4-4-2,4-1 2,0-3-2,0-9 1,0 5 0,0 7 0,0-3 0,0-5 0,0 2 0,0 2-1,0-4 2,0 9-1,0-5 0,0 1-1,0 4 2,0 0-2,0 3 2,0 1-2,-4-8 1,-2 3 0,6-3 0,-4 0 0,4 4 0,0 0 0,0 0 0,0 4 0,0-5-1,0 5 2,0-5-1,-4 2 0,0-6-1,4 1 1,-10 8 0,10-8 1,0-2-2,-4 2 2,4-4-2,0 0 1,-4 2 0,4 3-1,-11 7 2,7 3-1,4-3 0,-4 5 0,4-5 0,0 3 0,0 1 0,0 4 0,0-4 0,-4-4 0,4 0 0,-6-6 0,2 3 0,0-1 0,0 3 1,4 1-2,-6 4 1,6 0 0,0 1-1,0 3 2,-4 0-2,4-5 2,0 5-2,0 0 2,0-3-1,0-6 0,0 9-1,0-9 1,0 1 0,0 0 0,0 0 0,0 0 0,0 8 0,0 0 0,0 0 0,0 0 0,0 0 0,0-4 0,0-4 0,0 0 0,0-6-1,0 7 1,0-1 0,0 5 1,0 3-1,0 0 0,0 0 0,0 0 0,0 0 0,0 0 0,0 0 1,0 0-1,0 0-1,0 0 0,0 0-29,-13 0-47,-38 18-111</inkml:trace>
  <inkml:trace contextRef="#ctx0" brushRef="#br0" timeOffset="1">508 790 51,'0'0'-7,"0"0"190,0 0-140,0 0 14,0 0-4,4 0-11,14 0-26,11 0 9,12 0 11,-1 0-6,13 0-5,6 0-4,7 0 1,-13 0-2,6 0-5,-8-4-2,-10 0-7,-5-4-2,-9-5-2,-1-3-1,11-4 1,4-9-1,4-1-17,-21-1-86,-24 18-122</inkml:trace>
  <inkml:trace contextRef="#ctx0" brushRef="#br0" timeOffset="2">604 212 7,'14'-45'7,"-6"20"125,-8 8-88,0 5 21,0 0-17,0 4 1,0 0-7,0 1-4,0-2-8,0-1-1,-8-1-8,-15-2-4,-9-3 0,-5 4-6,-4 4-1,5 8-2,-5 0 6,-8 0-1,-14 8-3,4 25-4,-5-4-1,5 7-1,23 9-1,3 0 4,15 12-5,5 4-1,7 9 1,2 10-1,4-2 1,0 3 0,0-7 1,0-1-3,15-7 1,15 0 0,7-1-1,8-3 0,2-1-1,1-9 2,3-3-2,-2-12 2,-4-13-2,-4-11 2,10-10-1,-6-3 0,6 0 0,-2-11 1,-8-26-1,-1-8 0,1-5 1,-4 5 0,-5-11-1,-19-1 0,1-1 2,-10 7-2,2-8 0,-2 6 1,0-4-1,0 0 0,-4-1 2,0 8-2,0 3 1,0-1-1,-18 14 1,-13-2 0,-5 7-1,-1 1 2,4-5-2,7 4-1,8 2 1,9 2 0,-1 0 0,-2 8 0,6 1 0,-2 10 0,8 6 0,-9 0-37,-15 0-79,-2 0-194</inkml:trace>
  <inkml:trace contextRef="#ctx0" brushRef="#br0" timeOffset="3">626 966 14,'0'0'9,"0"0"136,0 0-85,0 0-1,0 0-1,0 0 13,0 0-12,0 0-18,0 0-7,0 0 0,0 0-9,0 20-10,0 17 1,0 12-4,0-4-7,27 4 2,5 4-2,1-5 0,-7 2 1,1 3-3,-9-4-1,-4-8 2,-5-4-3,-3-13 2,2 4-2,-4-7-1,6-5 0,-2 1 1,2-9-2,-1 0 0,1-8-41,-10 0-76,0 0-168</inkml:trace>
  <inkml:trace contextRef="#ctx0" brushRef="#br0" timeOffset="4">481 758 19,'0'-13'6,"-4"13"2,-2 0 103,6-4-69,-4 4 10,0-4-7,4 4-6,-4 0 11,4 0-5,0 0-13,0 12-7,0 16 2,0-2-8,0-2-4,0 0-2,0 5 0,0-4-5,0 3 0,0-3 2,0-3-5,4 16 1,4-11-4,2 0-1,-2-3 2,7-16-1,3 5-1,-4-10 1,9 1 0,-5-4 2,9 0-1,9 0-2,5-7 1,8-34-1,-8-7 0,-13-14-6,-28 12-108,0 26-366</inkml:trace>
  <inkml:trace contextRef="#ctx0" brushRef="#br0" timeOffset="5">314 468 33,'249'109'6,"-245"-116"158,-4 7-82,0 0-4,0 0-21,0 0-31,-4 0-18,-6 0-7,2 0-8,-1 0-102,-9 3-205</inkml:trace>
  <inkml:trace contextRef="#ctx0" brushRef="#br0" timeOffset="6">418 913 14,'4'0'8,"-4"0"-8,0 0 51,0 0-99</inkml:trace>
  <inkml:trace contextRef="#ctx0" brushRef="#br0" timeOffset="7">418 913 50,'-33'73'123,"33"-73"-1,0 0-46,0 0-3,0 0-8,0 0-18,0 0-14,0 14-11,-8 17-4,-6 6 6,-4-1-2,-1 9 1,-3 4-4,0 13 0,-5 7 1,-6 3-8,7 8-5,-7-16 6,15-10-4,4-17-6,5-17-2,9-4 0,0-11-1,0-1 0,-4-4-1,4 0-29,0 0-57,0 0-53,0-4-169</inkml:trace>
  <inkml:trace contextRef="#ctx0" brushRef="#br0" timeOffset="8">314 468 43,'-6'0'201,"-2"0"-129,4 0 29,-2 0-19,2 0-27,4 0-21,0 0-16,0 0-11,0 0-5,0 0-2,0 0-3,0 0-70,0 0-98,0 0-187</inkml:trace>
  <inkml:trace contextRef="#ctx0" brushRef="#br0" timeOffset="9">304 581 35,'0'0'-7,"0"0"111,-4 0 29,-19 0-70,-5 0 2,-3-8-12,3-4-10,-13 8-9,6-8-9,-5 4 5,-7-6-8,6-4-3,-4 5-5,-6-11-7,2-1-2,8 10-3,9-1-1,13 4-1,19 6 0,0 2-6,7 4-103,33 0-133</inkml:trace>
  <inkml:trace contextRef="#ctx0" brushRef="#br0" timeOffset="10">4159-992 58,'0'-23'24,"0"16"98,0-1-83,0 3 37,0-2-17,0 4-8,0 0-14,0 1-2,0 0-6,0 2-5,0 0-5,0 0-1,0 0-1,0 0-1,0 0 1,0 7-6,0 2 0,0 0 0,0 3 2,0 0-1,0 6-5,0-3-3,0 5-1,0 5 0,0 5-1,0-1 0,0 4 2,-3-4-1,1 6-1,-2 2-1,-1 3 1,-1 3 1,1-4-1,-1-4 0,6-1-2,0 0 2,0-5-1,0 6-1,0-5 0,0 2 1,0 0-1,0-2 1,0 2 0,0-1 0,0-2-1,0 0 0,0 0 0,0-5 1,0-4-1,0 2 1,0-2-1,0 5 0,0 6 1,0 0-1,0 4 1,0 0 0,0-7 1,0 3 1,0-4 0,-3 0 0,1 1-1,-1-3-1,1-3-1,-4 0 2,6-1-1,0 3-1,-3 1 1,3 2 0,0 3 0,0-6-1,0 4 0,0-1 1,0 3-1,0-2 1,0-2-1,0-1 1,0-2-1,-2-4 0,-2 4 1,1 2-1,1 2 0,-3 3 0,1 0 0,-1 0 0,5-3 1,0-2-1,0 0 0,0-6 1,0-1-1,0-1 1,0-4-1,0 1 0,0 2 0,0-2 0,0 4 0,0-2 0,0 3 1,0 0-2,0 6 1,0 0 0,0 0 1,0 0-2,3-1 2,-3 1-1,2 3 0,2-3 0,-1-1 0,-3-3 0,2 1 0,-2-3 0,0 2-1,5 1 2,-5 0-1,0 7 0,4 7 0,-2-4 0,7 0 0,-4-2-1,6-3 1,-2-1 1,-4-7-2,1-4 2,-4-3-2,1 1 1,-3-3 1,2 0-1,1 8 0,-3 4 0,3 2 0,0 3 1,-1-4-1,5-3 0,-2-5-1,6-5 1,-3-8 0,0-2-1,-2 0 1,-3 0 1,-1 0-1,1 0 0,-3 0 1,0 0-1,3 0 1,0 0-1,2 0 0,3-2 0,6-1 0,-3 1 0,3 2 0,-3-3 0,0 1 1,-2 0-1,-2 2 0,2 0-1,0 0 1,-2 0 0,7-3 0,6-2 1,4 0-1,4 0 0,0 0 0,-3 5 1,2 0-1,1 0 0,-6 0 1,3 0-1,-3 0 0,3 0 0,2 0 0,-2 0 0,2 0 0,4 0 0,-4-3 1,12 3-2,-6 0 2,3-2-1,-2 2 0,-4-2 0,1-1-1,1-2 2,4-2 1,0-1-4,0-2 4,-5 6-2,-1-1-2,-3 5 2,1 0 2,0 0-2,5 0 0,-1-3 0,2-2 1,4 0-1,-4-3-1,-7 4 1,-2 1 1,-8 3-1,-3 0-1,-3 0 2,8 0-2,8 0 2,15 0-1,5 0 0,-3 0 0,-6 0 0,-4-5 0,-7 0 0,4 0 1,-1 2-2,3 1 1,1-2 1,-5-1-1,0 0-1,-4-1 2,-7 4-1,-4-1 0,3 1 0,-3 2-1,0 0 2,-1 0-1,-2 0 0,-2 0 0,-1 0 0,3 0 0,6 0 0,-1 0 0,4 0 0,-4 0 0,0-3 0,2 3 0,-5 0 0,3 0 0,1 0 0,-3 0 0,-4 0 0,-1 0 1,-3 0-1,-1 0-1,-2-2 2,0 2-1,0 0 0,2 0 0,4 0 0,4-3 0,3 3 0,2-4 0,-2-1 0,-5 0 0,-2 2 0,-4-2 0,-3 2 2,2 1-4,-4 2 2,2-2 2,3 2-2,1-3-2,-1 1 2,-2-1 0,1 3 0,-2-2 0,1-1 0,-3 1 2,0-3-2,0 2 0,2 1 0,-2 0 1,4-1-1,-2 3 0,1-3-1,-3 1 1,2-1 0,-2-4 1,0-1-2,0 1 1,0-3 1,0 0-1,0-3 0,0 1 0,0 0 1,0-1-1,0 0 0,0 1 0,0-5-1,0 2 1,0-4 1,0-4-1,0 3 0,0-4 0,0 6 0,0-3 0,0 5 1,0-9-1,0 0 0,0 3 0,0-6 0,0 9 1,0-4-1,0 1 0,-2-1 0,-1 1 0,1 0 0,-2-1 0,4-2 1,0 3-1,0-5 0,0 1 0,0-1 0,0 3 0,-2-2 0,2-1 1,0-2-1,0 1 0,0 1 0,0 3 1,0-2-1,0 1 1,0-2-1,0-3 1,0 0-1,0-3 1,0 2 0,-3-2 0,3 4-1,0-1 0,0 0 1,0 4 1,0-4-2,0 0 1,0 5 1,0-2-1,0 7 1,-2-4-1,-2 0-1,4 2 1,-3-2 0,3 1-1,-2 1 0,2-1-1,0 6 2,-3-3-2,3 1 2,0-4-1,0-2 0,0 6 0,0-5 1,0 5-1,0 0 0,0-7 0,0 4 0,0 0 2,0-5-2,0-1 0,-3-2 0,-2 0 0,5 5 0,-3 0 0,3 6 0,0-4 0,0-4 0,0 2 0,0-2 0,0 2 0,0-3 1,-2 4-1,-2-9 0,2 1 0,2-3-1,0 3 2,0 0-2,0 5 1,0 4 0,0 0-1,0 7 2,0-2-1,0 6 0,0-6 1,-3 1-1,1-3 0,-2-6 1,1-1-2,3 3 1,-2-1 0,2 7 0,0 6 1,0 8-1,-3-2 0,1 6 1,2-2 0,-4 2-1,4-3 0,0-2 0,-2-2 2,-1-3-2,-3-3-2,1 7 2,3-2 2,-5 4-4,7 4 4,-2-1-2,0 1 0,-1 0 1,-1-3 0,-1 3 0,-1 0-1,1 0 0,-6-2 0,0-3 0,-3 2 1,-2-2-2,-6 3 2,2-4 0,1 4-2,6-2 2,-2 1-1,1-2 0,1 2 0,-1-1 0,-2-2 0,-7 4 0,1-1 0,-8 3 1,-1 0-1,-2 0 0,1 0 0,-4 0 0,0 0 0,8 0 0,4 0 0,-1 0 0,2 0-1,1 0 2,-3 0-1,0-2-1,-8 0 2,-3 2-1,-11 0 0,1 0 0,4 0 0,3 0 0,6 0 0,3 0 0,2 0 0,3 0 0,4 0 0,1 0 0,-5 0 0,5 0 0,-5 0 0,1 0 0,3 0 0,-8 0 0,4 2 0,3-2 0,6 2 0,2 1 0,0-1 0,6-2 0,-3 0 0,-1 0 0,5 0 0,-2 0 0,-2 0 0,2 0 0,2 0 0,-10 0 1,-2 0-1,-3 0-1,-6 0 1,6 0 0,2 0 0,2 0 0,-5 0 0,1 0 1,0 0-2,-3 0 1,6 0 1,-3 0-1,2 0-1,-5 3 1,3 2 1,1-3-1,-1 1 0,5-3-1,6 2 2,0-2-1,0 0 0,0 0-1,-3 0 2,-6 0-1,7 0 0,-7 0 0,4 0 0,0 0 0,-4 0 0,1 0 0,-1 0 1,7 0-2,2 0 1,2 0 0,6 0 0,-2 0 0,-1 0 0,-1 0 0,1 0 0,-3 0 0,4 0 0,-1 0 0,3-2 0,-2 2 0,3-3 0,-2 1 0,2 2 0,-3-5 0,1 2-1,1 1 2,-2-1-2,3 3 2,-2 0-1,-1-2 0,-1 2 1,4 0-1,-1-2-1,1 2 1,2 0 1,0 0-2,-4 0 1,1 0 0,-2 0 0,-1-3 0,4 3 1,-1-2-1,-3 2-1,4 0 2,-1 0-1,3 0-1,-2 0 1,2 0 0,-3 0 0,-1 0 0,2 0 0,-3 0 0,1 0 0,-1 0 0,0 0 0,-3 0 0,-1 0 0,4 0 0,-4 0 0,4 0-1,-1 0 1,4 5 0,-1-3 1,3 0-1,-3-2-1,3 0 1,0 0 0,-3 3 0,3-3 0,-2 2 0,2 1-1,0-3 1,-3 0 1,3 0-2,0 0 2,0 0-1,0 0 0,0 0 0,0 3 0,0-3 0,-2 0 0,2 0-1,0 0 1,0 0 0,0 0 0,0 0 0,0 0 0,0 0 0,0 0-1,0 0 2,0 0-1,0 0-1,0 0-3,0 0-24,0 0-43,-15 0-85,-29 0-239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6-08-12T11:14:43.9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1093-425 3,'10'0'11,"-2"0"-8,-2 0 123,-6 0-75,0 0-12,0 0 4,0 0 11,0 0 7,0 0-9,0 0-5,0 0-9,0 0-5,0 0 0,0 0-11,0 0-8,-14 0-3,10 0-1,-10 0 3,10 0 1,-6 3 2,-3 5-1,-1-4-3,-19 7 1,7-6 0,3-1-4,-5 0-1,12-4-2,-9 6-2,-1-4 0,-1-2-1,-1 9 0,1 0-2,-6-6 2,7 5-2,-1-8-1,-5 14 3,5-12-3,-5 7 0,-5 3 1,2-8-1,3 3 0,5 3 1,-1-10-1,5 0 0,-7 0 1,1 0-1,3 4 1,3 0-2,-5 0 2,5 4-1,1-8 0,-1 4 0,1-4 0,4 0 0,-5 4 0,5-4 0,-9 0 0,-5 0 1,-5 0-1,6 0 0,3 5 0,1-5 0,5 0 0,0 0 0,-3 0 1,-6 0-1,5 0 0,-3 0 0,7 0 0,8 0 0,2 0 0,1 0 0,3 0 0,-6 0 0,0 0 0,5 2 0,-5 4 0,6-3 0,-2 2 0,2-5 0,0 0 0,1 0 0,3 3 0,0-3-1,4 0 2,-4 0-1,4 0 0,0 0-1,-6 0 2,2 0-1,4 0 1,-4 0-1,4 0 0,0 0 0,-4 9 2,4-9 0,0 4-1,0 0-1,0-4 0,0 8 1,0 1-1,-6-1 1,6 0 0,-4 0-1,4 4 1,-4 0-1,4 8 0,0-2 0,0 6 1,0-4-2,0 4 2,0 6-1,0 2 0,0-3 0,0-5 0,0 5 1,0-5-1,0 4 0,0 1 0,0-8 2,0 3-3,0-4 1,0 1 1,0 3 0,0 3-1,0 4 0,0-6 0,0 2 0,0-6 0,0 7 0,0-3 0,0 2 1,0 7-1,0-2-1,0-4 0,0 5 1,0 0 0,0 0 0,0-4 0,0-1 0,0-4 0,0-3 0,0 1 0,0-7 0,0 1 0,0-2 0,0 1 0,0 10 0,0-6 0,0 11 0,0-6 0,0 6 0,-9 1 0,-1-2 0,2 0 0,2-6 0,2-5 0,0-2 0,4 0-1,0 4 2,0 9-2,0-5 1,0 1 0,0-1 0,0-8 0,0-4-1,0-3 2,0 7-1,0 4 0,0 1 0,-4-5 1,4 1-1,0 0-1,0 1 1,0 8 0,0-1-1,0-1 2,0 4-2,0-7 1,0 1 0,0-7 0,0-3 1,0 1-1,0 3-1,0 5 3,0-2-4,0 2 2,0-4 0,8-6 0,2 5 0,-6-6-1,0 7 2,0-2-1,-4 5 0,6 4 0,-6-4 1,4-3-2,1-4 1,-1-5 0,0-4 0,2-1 0,-6 2-1,4-5 1,-4 0 1,0 0-1,0 0 0,0 0 0,0 0 0,0 5 0,0-5 1,0 3-2,4-3 1,-4 0 0,4 0-1,2 0 1,-2 0 0,-4 0 0,0 0 0,4 0-1,0 6 2,3-6-1,1 7-1,6-4 2,-2-3-1,-2 0 0,3 5 0,1-5-1,0 0 2,-2 0-1,13 0 0,-7 0 0,5 0 0,-5 0 0,-2 0-1,3 0 2,3 0-1,-4 0 0,11 0 0,-7 0 0,-3 0-1,3 0 2,1 0-1,-1 0 0,0 0 0,-3 0 0,-1 0 0,0 0 0,1-5 0,3 5 0,5-3 0,5-4 0,-5-2 0,1-4 0,-5 1 0,-1 4 1,-3 0-2,-1 8 1,-6-4 0,13 4 0,-13 0 0,6-4 0,5 4 0,5-8 0,7-10 1,-2 7-1,-7-6-1,-2 9 1,-11 8 1,1-4-2,0 4 1,-6 0 0,11 0 1,-1-4-2,9 0 1,5-5 0,-5 1 0,-1-3 0,-1-2 0,-13 0 0,2 13 0,5 0 0,-1 0 0,0 0 0,5 0 0,3 0 0,3 0 0,-7 0 1,1 0-2,-11 0 2,-2 0-2,-2 0 1,-2 0 0,-2 0 0,5 0 0,-5 0 0,6 0 0,-2 0 0,2 0 0,-2-2 0,3-4 1,-3 3-2,-4-6 1,2 9 1,-2 0-2,4-4 2,2 4-2,-6-4 1,11 4 0,-11-4 0,4 4 0,2 0 0,2 0-1,-2-4 2,-1 4-2,-3 0 0,-6 0 2,0-4-1,0 0 0,0-1 0,4 2-1,0 3 1,0-4 0,2 4 0,-2-4 1,-4-1-2,0 2 2,0-5-2,4-5 1,0 1 0,0-5 0,3 5 0,-7 0 1,0 3-2,0 6 2,4 3-2,-4 0 1,4 0-1,-4 0 0,0 0 1,4-5 0,-4 5 0,6-3 0,-6-5 1,0-5-1,0 0 1,0 2-1,0-6 0,0-3 0,0 3 0,0-4 0,0 2 0,0 2 0,0 5 0,0-5 0,0 5 1,0 0-1,0-4 0,0 0 0,0-6 0,0 2 0,0 6 0,0-8 0,0 9 0,0 3 0,0-10 0,0 5 1,0-1-2,0-4 2,0 4-1,0-6 0,0 2 0,0 5 0,0-10 0,0 8 0,0 1 0,0 0 0,0 1 0,0 1 0,0 2 0,0-4 1,0-5-2,0-3 2,-6-1-1,2 1 0,-4-1 0,1 5 0,-1 4 0,4 3 0,4 5 0,-4 0 0,-2-5 1,2 1-1,-4 4 1,8 0-1,0 0 0,-10-8 0,5-5 0,1 5 0,-2-9 0,2 17 0,4-9 0,-4 5 0,0-4 0,0-8 0,-2 3 0,2 1 1,0-1-1,4 0-1,-4 10 1,4-6 1,0 1-1,0 1 0,-6-1 0,6-6 0,-9 7 0,9 7 1,-4-4-2,4-1 2,0-3-2,0-9 1,0 5 0,0 7 0,0-3 0,0-5 0,0 2 0,0 2-1,0-4 2,0 9-1,0-5 0,0 1-1,0 4 2,0 0-2,0 3 2,0 1-2,-4-8 1,-2 3 0,6-3 0,-4 0 0,4 4 0,0 0 0,0 0 0,0 4 0,0-5-1,0 5 2,0-5-1,-4 2 0,0-6-1,4 1 1,-10 8 0,10-8 1,0-2-2,-4 2 2,4-4-2,0 0 1,-4 2 0,4 3-1,-11 7 2,7 3-1,4-3 0,-4 5 0,4-5 0,0 3 0,0 1 0,0 4 0,0-4 0,-4-4 0,4 0 0,-6-6 0,2 3 0,0-1 0,0 3 1,4 1-2,-6 4 1,6 0 0,0 1-1,0 3 2,-4 0-2,4-5 2,0 5-2,0 0 2,0-3-1,0-6 0,0 9-1,0-9 1,0 1 0,0 0 0,0 0 0,0 0 0,0 8 0,0 0 0,0 0 0,0 0 0,0 0 0,0-4 0,0-4 0,0 0 0,0-6-1,0 7 1,0-1 0,0 5 1,0 3-1,0 0 0,0 0 0,0 0 0,0 0 0,0 0 0,0 0 1,0 0-1,0 0-1,0 0 0,0 0-29,-13 0-47,-38 18-111</inkml:trace>
  <inkml:trace contextRef="#ctx0" brushRef="#br0" timeOffset="1">508 790 51,'0'0'-7,"0"0"190,0 0-140,0 0 14,0 0-4,4 0-11,14 0-26,11 0 9,12 0 11,-1 0-6,13 0-5,6 0-4,7 0 1,-13 0-2,6 0-5,-8-4-2,-10 0-7,-5-4-2,-9-5-2,-1-3-1,11-4 1,4-9-1,4-1-17,-21-1-86,-24 18-122</inkml:trace>
  <inkml:trace contextRef="#ctx0" brushRef="#br0" timeOffset="2">604 212 7,'14'-45'7,"-6"20"125,-8 8-88,0 5 21,0 0-17,0 4 1,0 0-7,0 1-4,0-2-8,0-1-1,-8-1-8,-15-2-4,-9-3 0,-5 4-6,-4 4-1,5 8-2,-5 0 6,-8 0-1,-14 8-3,4 25-4,-5-4-1,5 7-1,23 9-1,3 0 4,15 12-5,5 4-1,7 9 1,2 10-1,4-2 1,0 3 0,0-7 1,0-1-3,15-7 1,15 0 0,7-1-1,8-3 0,2-1-1,1-9 2,3-3-2,-2-12 2,-4-13-2,-4-11 2,10-10-1,-6-3 0,6 0 0,-2-11 1,-8-26-1,-1-8 0,1-5 1,-4 5 0,-5-11-1,-19-1 0,1-1 2,-10 7-2,2-8 0,-2 6 1,0-4-1,0 0 0,-4-1 2,0 8-2,0 3 1,0-1-1,-18 14 1,-13-2 0,-5 7-1,-1 1 2,4-5-2,7 4-1,8 2 1,9 2 0,-1 0 0,-2 8 0,6 1 0,-2 10 0,8 6 0,-9 0-37,-15 0-79,-2 0-194</inkml:trace>
  <inkml:trace contextRef="#ctx0" brushRef="#br0" timeOffset="3">626 966 14,'0'0'9,"0"0"136,0 0-85,0 0-1,0 0-1,0 0 13,0 0-12,0 0-18,0 0-7,0 0 0,0 0-9,0 20-10,0 17 1,0 12-4,0-4-7,27 4 2,5 4-2,1-5 0,-7 2 1,1 3-3,-9-4-1,-4-8 2,-5-4-3,-3-13 2,2 4-2,-4-7-1,6-5 0,-2 1 1,2-9-2,-1 0 0,1-8-41,-10 0-76,0 0-168</inkml:trace>
  <inkml:trace contextRef="#ctx0" brushRef="#br0" timeOffset="4">481 758 19,'0'-13'6,"-4"13"2,-2 0 103,6-4-69,-4 4 10,0-4-7,4 4-6,-4 0 11,4 0-5,0 0-13,0 12-7,0 16 2,0-2-8,0-2-4,0 0-2,0 5 0,0-4-5,0 3 0,0-3 2,0-3-5,4 16 1,4-11-4,2 0-1,-2-3 2,7-16-1,3 5-1,-4-10 1,9 1 0,-5-4 2,9 0-1,9 0-2,5-7 1,8-34-1,-8-7 0,-13-14-6,-28 12-108,0 26-366</inkml:trace>
  <inkml:trace contextRef="#ctx0" brushRef="#br0" timeOffset="5">314 468 33,'249'109'6,"-245"-116"158,-4 7-82,0 0-4,0 0-21,0 0-31,-4 0-18,-6 0-7,2 0-8,-1 0-102,-9 3-205</inkml:trace>
  <inkml:trace contextRef="#ctx0" brushRef="#br0" timeOffset="6">418 913 14,'4'0'8,"-4"0"-8,0 0 51,0 0-99</inkml:trace>
  <inkml:trace contextRef="#ctx0" brushRef="#br0" timeOffset="7">418 913 50,'-33'73'123,"33"-73"-1,0 0-46,0 0-3,0 0-8,0 0-18,0 0-14,0 14-11,-8 17-4,-6 6 6,-4-1-2,-1 9 1,-3 4-4,0 13 0,-5 7 1,-6 3-8,7 8-5,-7-16 6,15-10-4,4-17-6,5-17-2,9-4 0,0-11-1,0-1 0,-4-4-1,4 0-29,0 0-57,0 0-53,0-4-169</inkml:trace>
  <inkml:trace contextRef="#ctx0" brushRef="#br0" timeOffset="8">314 468 43,'-6'0'201,"-2"0"-129,4 0 29,-2 0-19,2 0-27,4 0-21,0 0-16,0 0-11,0 0-5,0 0-2,0 0-3,0 0-70,0 0-98,0 0-187</inkml:trace>
  <inkml:trace contextRef="#ctx0" brushRef="#br0" timeOffset="9">304 581 35,'0'0'-7,"0"0"111,-4 0 29,-19 0-70,-5 0 2,-3-8-12,3-4-10,-13 8-9,6-8-9,-5 4 5,-7-6-8,6-4-3,-4 5-5,-6-11-7,2-1-2,8 10-3,9-1-1,13 4-1,19 6 0,0 2-6,7 4-103,33 0-133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6-08-28T09:49:51.6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2619-389 3,'20'0'11,"-4"0"-8,-4 0 123,-12 0-75,0 0-12,0 0 4,0 0 11,0 0 7,0 0-9,0 0-5,0 0-9,0 0-5,0 0 0,0 0-11,0 0-8,-28 0-3,20 0-1,-20 0 3,20 0 1,-12 7 2,-5 10-1,-3-9-3,-38 16 1,14-13 0,6-3-4,-9 1-1,23-9-2,-18 13-2,-2-9 0,-1-4-1,-3 19 0,2 0-2,-12-12 2,15 10-2,-3-17-1,-10 30 3,11-26-3,-11 15 0,-10 7 1,5-18-1,5 7 0,10 7 1,-2-22-1,11 0 0,-15 0 1,2 0-1,6 8 1,7 1-2,-11-1 2,10 9-1,2-17 0,-1 9 0,1-9 0,8 0 0,-10 9 0,10-9 0,-17 0 0,-11 0 1,-10 0-1,13 0 0,5 10 0,2-10 0,10 0 0,1 0 0,-7 0 1,-12 0-1,10 0 0,-5 0 0,13 0 0,16 0 0,4 0 0,2 0 0,6 0 0,-12 0 0,0 0 0,11 5 0,-11 7 0,12-5 0,-4 3 0,4-10 0,0 0 0,2 0 0,6 7 0,0-7-1,8 0 2,-8 0-1,8 0 0,0 0-1,-12 0 2,4 0-1,8 0 1,-8 0-1,8 0 0,0 0 0,-8 19 2,8-19 0,0 9-1,0-1-1,0-8 0,0 17 1,0 3-1,-12-3 1,12 0 0,-8 0-1,8 8 1,-7 1-1,7 17 0,0-5 0,0 14 1,0-10-2,0 10 2,0 12-1,0 4 0,0-6 0,0-11 0,0 11 1,0-10-1,0 7 0,0 3 0,0-17 2,0 7-3,0-10 1,0 3 1,0 7 0,0 5-1,0 9 0,0-12 0,0 4 0,0-14 0,0 16 0,0-6 0,0 3 1,0 16-1,0-5-1,0-8 0,0 11 1,0-1 0,0 1 0,0-9 0,0-2 0,0-9 0,0-6 0,0 2 0,0-15 0,0 2 0,0-4 0,0 2 0,0 21 0,0-12 0,0 23 0,0-13 0,0 14 0,-18 1 0,-2-4 0,4 0 0,4-13 0,4-11 0,0-3 0,8-1-1,0 9 2,0 18-2,0-9 1,0 1 0,0-2 0,0-16 0,0-10-1,0-5 2,0 14-1,0 8 0,0 3 0,-8-10 1,8 1-1,0 0-1,0 3 1,0 16 0,0-1-1,0-3 2,0 9-2,0-15 1,0 2 0,0-15 0,0-7 1,0 3-1,0 6-1,0 11 3,0-4-4,0 4 2,0-9 0,16-12 0,4 10 0,-12-13-1,0 15 2,0-4-1,-8 11 0,12 9 0,-12-10 1,8-5-2,2-10 1,-3-10 0,1-8 0,4-3 0,-12 5-1,8-11 1,-8 0 1,0 0-1,0 0 0,0 0 0,0 0 0,0 11 0,0-11 1,0 6-2,8-6 1,-8 0 0,8 0-1,4 0 1,-4 0 0,-8 0 0,0 0 0,8 0-1,0 13 2,6-13-1,2 15-1,12-9 2,-4-6-1,-4 0 0,5 11 0,3-11-1,0 0 2,-4 0-1,26 0 0,-14 0 0,9 0 0,-9 0 0,-4 0-1,6 0 2,6 0-1,-8 0 0,21 0 0,-13 0 0,-6 0-1,6 0 2,1 0-1,-1 0 0,0 0 0,-6 0 0,-2 0 0,0 0 0,1-11 0,7 11 0,10-6 0,10-9 0,-11-4 0,3-9 0,-10 2 0,-2 9 1,-7 0-2,-1 17 1,-12-8 0,26 8 0,-26 0 0,12-9 0,9 9 0,11-17 0,14-21 1,-5 14-1,-13-12-1,-4 19 1,-22 17 1,2-9-2,0 9 1,-12 0 0,21 0 1,-1-9-2,18 1 1,10-11 0,-11 2 0,-1-7 0,-2-4 0,-26 1 0,4 27 0,9 0 0,-1 0 0,0 0 0,10 0 0,6 0 0,5 0 0,-13 0 1,2 0-2,-22 0 2,-4 0-2,-4 0 1,-4 0 0,-4 0 0,9 0 0,-9 0 0,12 0 0,-4 0 0,4 0 0,-4-5 0,6-8 1,-6 7-2,-8-13 1,4 19 1,-4 0-2,8-9 2,4 9-2,-12-8 1,21 8 0,-21-9 0,8 9 0,4 0 0,4 0-1,-4-8 2,-2 8-2,-6 0 0,-12 0 2,0-9-1,0 1 0,0-3 0,8 4-1,0 7 1,0-8 0,4 8 0,-4-9 1,-8-1-2,0 3 2,0-10-2,8-11 1,0 3 0,-1-12 0,7 12 0,-14-1 1,0 7-2,0 12 2,8 7-2,-8 0 1,8 0-1,-8 0 0,0 0 1,8-10 0,-8 10 0,12-7 0,-12-10 1,0-11-1,0 1 1,0 3-1,0-12 0,0-7 0,0 7 0,0-9 0,0 4 0,0 5 0,0 10 0,0-10 0,0 10 1,0 1-1,0-9 0,0-1 0,0-12 0,0 5 0,0 12 0,0-17 0,0 19 0,0 7 0,0-22 0,0 11 1,0-2-2,0-9 2,0 9-1,0-13 0,0 4 0,0 11 0,0-22 0,0 18 0,0 2 0,0 0 0,0 2 0,0 2 0,0 4 0,0-8 1,0-11-2,0-6 2,-12-3-1,4 3 0,-8-2 0,2 10 0,-1 9 0,7 6 0,8 11 0,-8 0 0,-4-11 1,4 2-1,-8 9 1,16 0-1,0 0 0,-20-17 0,10-11 0,2 11 0,-4-20 0,4 37 0,8-19 0,-8 10 0,0-8 0,0-17 0,-4 6 0,4 2 1,0-2-1,8 0-1,-8 22 1,8-14 1,0 3-1,0 2 0,-12-2 0,12-13 0,-17 15 0,17 15 1,-8-9-2,8-2 2,0-6-2,0-19 1,0 10 0,0 15 0,0-6 0,0-11 0,0 5 0,0 3-1,0-8 2,0 20-1,0-12 0,0 3-1,0 9 2,0-1-2,0 7 2,0 2-2,-8-18 1,-4 8 0,12-8 0,-8 1 0,8 9 0,0-1 0,0 0 0,0 9 0,0-11-1,0 11 2,0-10-1,-8 3 0,0-12-1,8 2 1,-20 16 0,20-16 1,0-4-2,-8 4 2,8-9-2,0 0 1,-8 5 0,8 6-1,-22 15 2,14 6-1,8-6 0,-8 10 0,8-10 0,0 7 0,0 1 0,0 9 0,0-9 0,-8-8 0,8 0 0,-12-13 0,4 7 0,0-3 0,0 7 1,8 2-2,-12 8 1,12 1 0,0 1-1,0 7 2,-8 0-2,8-10 2,0 10-2,0 0 2,0-7-1,0-12 0,0 19-1,0-19 1,0 2 0,0 0 0,0 0 0,0-1 0,0 18 0,0 0 0,0 0 0,0 0 0,0 0 0,0-8 0,0-9 0,0 0 0,0-13-1,0 15 1,0-2 0,0 10 1,0 7-1,0 0 0,0 0 0,0 0 0,0 0 0,0 0 0,0 0 1,0 0-1,0 0-1,0 0 0,0 0-29,-25 0-47,-77 39-111</inkml:trace>
  <inkml:trace contextRef="#ctx0" brushRef="#br0" timeOffset="1">1455 2208 51,'0'0'-7,"0"0"190,0 0-140,0 0 14,0 0-4,8 0-11,28 0-26,21 0 9,25 0 11,-2 0-6,25 0-5,12 0-4,15 0 1,-27 0-2,13 0-5,-17-9-2,-19 1-7,-10-9-2,-19-11-2,-1-6-1,22-9 1,7-19-1,9-2-17,-42-2-86,-48 38-122</inkml:trace>
  <inkml:trace contextRef="#ctx0" brushRef="#br0" timeOffset="2">1646 973 7,'28'-97'7,"-12"44"125,-16 17-88,0 10 21,0 0-17,0 9 1,0 0-7,0 2-4,0-4-8,0-2-1,-16-3-8,-30-4-4,-18-6 0,-9 9-6,-9 7-1,10 18-2,-9 0 6,-17 0-1,-27 18-3,7 52-4,-9-8-1,10 15-1,45 19-1,6 0 4,30 26-5,11 8-1,13 20 1,4 21-1,8-4 1,0 6 0,0-15 1,0-2-3,30-15 1,29 0 0,15-2-1,15-7 0,5-1-1,2-20 2,5-6-2,-3-26 2,-9-28-2,-7-23 2,19-22-1,-11-6 0,11 0 0,-3-23 1,-17-56-1,-1-18 0,2-9 1,-9 9 0,-9-22-1,-38-3 0,2-2 2,-20 15-2,4-17 0,-4 13 1,0-9-1,0 0 0,-8-2 2,0 17-2,0 7 1,0-3-1,-36 31 1,-26-5 0,-10 15-1,-1 2 2,7-11-2,14 9-1,16 5 1,19 3 0,-3 1 0,-4 16 0,12 3 0,-4 21 0,16 13 0,-18 0-37,-30 0-79,-4 0-194</inkml:trace>
  <inkml:trace contextRef="#ctx0" brushRef="#br0" timeOffset="3">1690 2584 14,'0'0'9,"0"0"136,0 0-85,0 0-1,0 0-1,0 0 13,0 0-12,0 0-18,0 0-7,0 0 0,0 0-9,0 43-10,0 36 1,0 25-4,0-7-7,53 7 2,11 10-2,2-12 0,-14 5 1,1 6-3,-17-8-1,-8-17 2,-10-9-3,-6-28 2,4 9-2,-8-15-1,12-11 0,-4 2 1,3-19-2,-1 0 0,2-17-41,-20 0-76,0 0-168</inkml:trace>
  <inkml:trace contextRef="#ctx0" brushRef="#br0" timeOffset="4">1401 2139 19,'0'-27'6,"-8"27"2,-4 0 103,12-9-69,-8 9 10,0-8-7,8 8-6,-8 0 11,8 0-5,0 0-13,0 25-7,0 35 2,0-4-8,0-5-4,0 0-2,0 11 0,0-8-5,0 5 0,0-5 2,0-7-5,8 34 1,8-23-4,4-1-1,-4-5 2,14-35-1,6 11-1,-8-22 1,17 3 0,-9-9 2,18 0-1,18 0-2,9-15 1,17-73-1,-17-15 0,-25-29-6,-56 25-108,0 56-366</inkml:trace>
  <inkml:trace contextRef="#ctx0" brushRef="#br0" timeOffset="5">1069 1520 33,'495'233'6,"-487"-248"158,-8 15-82,0 0-4,0 0-21,0 0-31,-8 0-18,-12 0-7,4 0-8,-1 0-102,-19 6-205</inkml:trace>
  <inkml:trace contextRef="#ctx0" brushRef="#br0" timeOffset="6">1276 2471 14,'8'0'8,"-8"0"-8,0 0 51,0 0-99</inkml:trace>
  <inkml:trace contextRef="#ctx0" brushRef="#br0" timeOffset="7">1276 2471 50,'-66'156'123,"66"-156"-1,0 0-46,0 0-3,0 0-8,0 0-18,0 0-14,0 30-11,-16 36-4,-12 13 6,-8-2-2,-1 19 1,-7 9-4,0 27 0,-10 16 1,-11 6-8,13 16-5,-14-33 6,30-21-4,8-37-6,11-37-2,17-7 0,0-25-1,0-1 0,-8-9-1,8 0-29,0 0-57,0 0-53,0-9-169</inkml:trace>
  <inkml:trace contextRef="#ctx0" brushRef="#br0" timeOffset="8">1069 1520 43,'-12'0'201,"-4"0"-129,8 0 29,-4 0-19,4 0-27,8 0-21,0 0-16,0 0-11,0 0-5,0 0-2,0 0-3,0 0-70,0 0-98,0 0-187</inkml:trace>
  <inkml:trace contextRef="#ctx0" brushRef="#br0" timeOffset="9">1049 1761 35,'0'0'-7,"0"0"111,-8 0 29,-38 0-70,-10 0 2,-5-17-12,5-9-10,-26 18-9,13-18-9,-11 9 5,-14-13-8,13-8-3,-9 10-5,-11-23-7,3-3-2,17 22-3,17-2-1,26 8-1,38 14 0,0 3-6,14 9-103,66 0-133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DCA22BE2-6F86-420D-8C05-CC6CFDD1E075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598738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3F19A663-D7A7-48E6-B8A5-3B11B6D85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8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663-D7A7-48E6-B8A5-3B11B6D853C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76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37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1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73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21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28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3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30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9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3181-79D1-400F-988A-66D7D3EAA982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3E92-E0C7-4960-9233-020255E93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0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2.png"/><Relationship Id="rId3" Type="http://schemas.openxmlformats.org/officeDocument/2006/relationships/customXml" Target="../ink/ink1.xml"/><Relationship Id="rId7" Type="http://schemas.openxmlformats.org/officeDocument/2006/relationships/image" Target="../media/image5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53.emf"/><Relationship Id="rId9" Type="http://schemas.openxmlformats.org/officeDocument/2006/relationships/customXml" Target="../ink/ink2.xml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6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56.png"/><Relationship Id="rId5" Type="http://schemas.openxmlformats.org/officeDocument/2006/relationships/image" Target="../media/image65.jpe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2.png"/><Relationship Id="rId4" Type="http://schemas.openxmlformats.org/officeDocument/2006/relationships/image" Target="../media/image75.gif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5.gif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0.png"/><Relationship Id="rId7" Type="http://schemas.openxmlformats.org/officeDocument/2006/relationships/image" Target="../media/image100.png"/><Relationship Id="rId12" Type="http://schemas.openxmlformats.org/officeDocument/2006/relationships/image" Target="../media/image105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tmp"/><Relationship Id="rId4" Type="http://schemas.openxmlformats.org/officeDocument/2006/relationships/image" Target="../media/image97.png"/><Relationship Id="rId9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84.png"/><Relationship Id="rId9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06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13" Type="http://schemas.openxmlformats.org/officeDocument/2006/relationships/image" Target="../media/image134.png"/><Relationship Id="rId3" Type="http://schemas.openxmlformats.org/officeDocument/2006/relationships/image" Target="../media/image125.png"/><Relationship Id="rId7" Type="http://schemas.openxmlformats.org/officeDocument/2006/relationships/image" Target="../media/image129.jpe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3.jpeg"/><Relationship Id="rId5" Type="http://schemas.openxmlformats.org/officeDocument/2006/relationships/image" Target="../media/image127.png"/><Relationship Id="rId15" Type="http://schemas.openxmlformats.org/officeDocument/2006/relationships/image" Target="../media/image129.emf"/><Relationship Id="rId10" Type="http://schemas.openxmlformats.org/officeDocument/2006/relationships/image" Target="../media/image132.jpeg"/><Relationship Id="rId4" Type="http://schemas.openxmlformats.org/officeDocument/2006/relationships/image" Target="../media/image126.png"/><Relationship Id="rId9" Type="http://schemas.openxmlformats.org/officeDocument/2006/relationships/image" Target="../media/image131.jpeg"/><Relationship Id="rId1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25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5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4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25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11" Type="http://schemas.openxmlformats.org/officeDocument/2006/relationships/image" Target="../media/image151.png"/><Relationship Id="rId5" Type="http://schemas.openxmlformats.org/officeDocument/2006/relationships/image" Target="../media/image146.jpeg"/><Relationship Id="rId10" Type="http://schemas.openxmlformats.org/officeDocument/2006/relationships/image" Target="../media/image150.png"/><Relationship Id="rId4" Type="http://schemas.openxmlformats.org/officeDocument/2006/relationships/image" Target="../media/image145.jpeg"/><Relationship Id="rId9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tmp"/><Relationship Id="rId3" Type="http://schemas.openxmlformats.org/officeDocument/2006/relationships/image" Target="../media/image34.png"/><Relationship Id="rId7" Type="http://schemas.openxmlformats.org/officeDocument/2006/relationships/image" Target="../media/image45.png"/><Relationship Id="rId12" Type="http://schemas.openxmlformats.org/officeDocument/2006/relationships/image" Target="../media/image5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tmp"/><Relationship Id="rId5" Type="http://schemas.openxmlformats.org/officeDocument/2006/relationships/image" Target="../media/image43.png"/><Relationship Id="rId10" Type="http://schemas.openxmlformats.org/officeDocument/2006/relationships/image" Target="../media/image48.tmp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93943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3346450" y="3833962"/>
            <a:ext cx="3303588" cy="6731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3346450" y="3970487"/>
            <a:ext cx="330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Prénom NOM</a:t>
            </a:r>
            <a:endParaRPr lang="fr-FR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11" descr="D:\Dropbox\Blog\Mystik's\Couleur\mystiks_accoud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368824"/>
            <a:ext cx="16081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/>
          <p:nvPr/>
        </p:nvSpPr>
        <p:spPr>
          <a:xfrm>
            <a:off x="233363" y="128464"/>
            <a:ext cx="6413500" cy="1261219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08050" y="200472"/>
            <a:ext cx="54737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" pitchFamily="2" charset="0"/>
              </a:rPr>
              <a:t>MON CARNET DES REUSSITES - PS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6144" y="797279"/>
            <a:ext cx="5087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dirty="0">
                <a:latin typeface="Daniel Black" pitchFamily="34" charset="0"/>
              </a:rPr>
              <a:t>Tout ce </a:t>
            </a:r>
            <a:r>
              <a:rPr lang="fr-FR" sz="1400" dirty="0" smtClean="0">
                <a:latin typeface="Daniel Black" pitchFamily="34" charset="0"/>
              </a:rPr>
              <a:t>que j’ai appris à faire cette année</a:t>
            </a:r>
            <a:endParaRPr lang="fr-FR" sz="1400" dirty="0">
              <a:latin typeface="Daniel Black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33363" y="134814"/>
            <a:ext cx="6413500" cy="1254869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24" y="797279"/>
            <a:ext cx="1351864" cy="103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55691"/>
              </p:ext>
            </p:extLst>
          </p:nvPr>
        </p:nvGraphicFramePr>
        <p:xfrm>
          <a:off x="443997" y="2107110"/>
          <a:ext cx="6052266" cy="10972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17422"/>
                <a:gridCol w="2017422"/>
                <a:gridCol w="20174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Année scolaire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Maitresse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T</a:t>
                      </a:r>
                      <a:r>
                        <a:rPr lang="fr-FR" sz="1600" dirty="0" smtClean="0"/>
                        <a:t>oute </a:t>
                      </a:r>
                      <a:r>
                        <a:rPr lang="fr-FR" sz="1600" b="1" dirty="0" smtClean="0"/>
                        <a:t>P</a:t>
                      </a:r>
                      <a:r>
                        <a:rPr lang="fr-FR" sz="1600" dirty="0" smtClean="0"/>
                        <a:t>etite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</a:t>
                      </a:r>
                      <a:r>
                        <a:rPr lang="fr-FR" sz="1600" dirty="0" smtClean="0"/>
                        <a:t>etite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tangle à coins arrondis 18"/>
          <p:cNvSpPr/>
          <p:nvPr/>
        </p:nvSpPr>
        <p:spPr>
          <a:xfrm>
            <a:off x="188640" y="5218173"/>
            <a:ext cx="6480720" cy="44873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32656" y="5362189"/>
            <a:ext cx="6192688" cy="41993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0688" y="5529064"/>
            <a:ext cx="5544616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mandine" pitchFamily="2" charset="0"/>
              </a:rPr>
              <a:t>Chers parents,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mandine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mandine" pitchFamily="2" charset="0"/>
              </a:rPr>
              <a:t>Ce </a:t>
            </a:r>
            <a:r>
              <a:rPr lang="fr-FR" sz="1200" dirty="0">
                <a:latin typeface="Amandine" pitchFamily="2" charset="0"/>
              </a:rPr>
              <a:t>cahier de progrès, réalisé à partir des nouveaux programmes pour la maternelle de 2015, va suivre votre enfant durant </a:t>
            </a:r>
            <a:r>
              <a:rPr lang="fr-FR" sz="1200" dirty="0" smtClean="0">
                <a:latin typeface="Amandine" pitchFamily="2" charset="0"/>
              </a:rPr>
              <a:t>son année scolaire.</a:t>
            </a:r>
            <a:endParaRPr lang="fr-FR" sz="1200" dirty="0">
              <a:latin typeface="Amandine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Amandine" pitchFamily="2" charset="0"/>
              </a:rPr>
              <a:t>Chaque fois qu’il franchira une </a:t>
            </a:r>
            <a:r>
              <a:rPr lang="fr-FR" sz="1200" dirty="0" smtClean="0">
                <a:latin typeface="Amandine" pitchFamily="2" charset="0"/>
              </a:rPr>
              <a:t>étape, sera coloriée la pastille de la </a:t>
            </a:r>
            <a:r>
              <a:rPr lang="fr-FR" sz="1200" dirty="0">
                <a:latin typeface="Amandine" pitchFamily="2" charset="0"/>
              </a:rPr>
              <a:t>marche </a:t>
            </a:r>
            <a:r>
              <a:rPr lang="fr-FR" sz="1200" dirty="0" smtClean="0">
                <a:latin typeface="Amandine" pitchFamily="2" charset="0"/>
              </a:rPr>
              <a:t>validée. L’enfant pourra intervenir lui-même sur son carnet et déposer une trace témoignage de sa réussite. </a:t>
            </a:r>
            <a:r>
              <a:rPr lang="fr-FR" sz="1200" dirty="0">
                <a:latin typeface="Amandine" pitchFamily="2" charset="0"/>
              </a:rPr>
              <a:t>Cela lui permettra de voir d’une part qu’il a progressé et d’autre part le chemin </a:t>
            </a:r>
            <a:r>
              <a:rPr lang="fr-FR" sz="1200" dirty="0" smtClean="0">
                <a:latin typeface="Amandine" pitchFamily="2" charset="0"/>
              </a:rPr>
              <a:t>qu’il </a:t>
            </a:r>
            <a:r>
              <a:rPr lang="fr-FR" sz="1200" dirty="0">
                <a:latin typeface="Amandine" pitchFamily="2" charset="0"/>
              </a:rPr>
              <a:t>lui reste à parcourir. 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mandine" pitchFamily="2" charset="0"/>
              </a:rPr>
              <a:t>Ce </a:t>
            </a:r>
            <a:r>
              <a:rPr lang="fr-FR" sz="1200" dirty="0">
                <a:latin typeface="Amandine" pitchFamily="2" charset="0"/>
              </a:rPr>
              <a:t>cahier vous sera confié à chaque période de vacances scolaires. Regardez-le avec votre enfant afin qu’il vous montre et vous explique ses progrès. Il sera fier et cela participera à sa progression. </a:t>
            </a: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Amandine" pitchFamily="2" charset="0"/>
              </a:rPr>
              <a:t>Prenez-en soin et rapportez-le à l’école au retour des vacances</a:t>
            </a:r>
            <a:r>
              <a:rPr lang="fr-FR" sz="1200" dirty="0" smtClean="0">
                <a:latin typeface="Amandine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mandine" pitchFamily="2" charset="0"/>
            </a:endParaRPr>
          </a:p>
          <a:p>
            <a:pPr algn="r">
              <a:lnSpc>
                <a:spcPct val="150000"/>
              </a:lnSpc>
            </a:pPr>
            <a:r>
              <a:rPr lang="fr-FR" sz="1200" dirty="0" smtClean="0">
                <a:latin typeface="Amandine" pitchFamily="2" charset="0"/>
              </a:rPr>
              <a:t>La maitresse</a:t>
            </a:r>
            <a:endParaRPr lang="fr-FR" sz="1200" dirty="0">
              <a:latin typeface="Amandine" pitchFamily="2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78" y="5070799"/>
            <a:ext cx="1224136" cy="9165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8728"/>
            <a:ext cx="1569220" cy="127727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542644" y="9716955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540678" y="472216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5808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AP1b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286360"/>
            <a:ext cx="29264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dirty="0" smtClean="0">
                <a:latin typeface="Amandine" pitchFamily="2" charset="0"/>
              </a:rPr>
              <a:t>Sauter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9057456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sauter librement.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902783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sauter des obstacles.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sauter des obstacles haut, loin, avec ou sans élan.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82581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AP1a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58931" y="196559"/>
            <a:ext cx="29264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Courir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805471" y="4027929"/>
            <a:ext cx="161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courir.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944888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courir de différentes manières.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courir n’importe où.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3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7862407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7520369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7304345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5" y="2754414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92" y="2412376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08" y="2196352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" y="5103747"/>
            <a:ext cx="823133" cy="6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09712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AP3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216700" y="5322962"/>
            <a:ext cx="27163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Se déplacer avec aisance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15181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me sens à l’aise pour me déplacer dans la nature.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1518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faire attention en fonction de là où je marche.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d’aller là où la maitresse me demande.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82581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AP1c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58931" y="165782"/>
            <a:ext cx="29264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dirty="0" smtClean="0">
                <a:latin typeface="Amandine" pitchFamily="2" charset="0"/>
              </a:rPr>
              <a:t>Lancer</a:t>
            </a:r>
            <a:endParaRPr lang="fr-FR" sz="28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915271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lancer différents objets.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lancer et rattraper.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lancer dans un panier.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3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7862407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7520369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7304345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76" y="2810292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93" y="2468254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09" y="2252230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" y="5103747"/>
            <a:ext cx="823133" cy="6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9836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AP5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934575" y="5322962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Participer à des rondes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13440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tourner autour d’un rond tracé avec mes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5154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faire une ronde en donnant la main aux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faire une ronde </a:t>
            </a:r>
            <a:r>
              <a:rPr lang="fr-FR" sz="1200" b="1" dirty="0" smtClean="0"/>
              <a:t>sans donner </a:t>
            </a:r>
            <a:r>
              <a:rPr lang="fr-FR" sz="1200" b="1" dirty="0"/>
              <a:t>la main aux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82581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AP4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124744" y="227337"/>
            <a:ext cx="26606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 smtClean="0">
                <a:latin typeface="Amandine" pitchFamily="2" charset="0"/>
              </a:rPr>
              <a:t>Danser avec les autres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915271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 plaisir à danser avec ou sans musique.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87288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refaire un mouvement qu’on me montre.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80087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d’inventer un ou plusieurs mouvements.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3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7862407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7520369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7304345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53" y="2784892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0" y="2442854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86" y="2226830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" y="5103747"/>
            <a:ext cx="823133" cy="6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6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664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rgbClr val="D60093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82581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AP6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196752" y="258114"/>
            <a:ext cx="26606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Jeux collectifs et individuels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915271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jouer avec mes copains avec des règles.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87288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identifier un adversaire dans un jeu.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8728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jouer un rôle dans un jeu.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AA1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34575" y="5322962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Dessiner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67452" y="8913440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faire des traces et montrer ce que j’ai fait.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11668" y="902783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essayer de faire pareil qu’un modèle.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faire un dessin et </a:t>
            </a:r>
            <a:r>
              <a:rPr lang="fr-FR" sz="1200" b="1" smtClean="0"/>
              <a:t>de l’expliquer.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Encre 44"/>
              <p14:cNvContentPartPr/>
              <p14:nvPr/>
            </p14:nvContentPartPr>
            <p14:xfrm>
              <a:off x="2000905" y="7591846"/>
              <a:ext cx="2504135" cy="1095085"/>
            </p14:xfrm>
          </p:contentPart>
        </mc:Choice>
        <mc:Fallback xmlns="">
          <p:pic>
            <p:nvPicPr>
              <p:cNvPr id="45" name="Encre 4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8665" y="7579606"/>
                <a:ext cx="2528255" cy="1119564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Rectangle à coins arrondis 45"/>
          <p:cNvSpPr/>
          <p:nvPr/>
        </p:nvSpPr>
        <p:spPr>
          <a:xfrm>
            <a:off x="945096" y="7501949"/>
            <a:ext cx="1043744" cy="475387"/>
          </a:xfrm>
          <a:prstGeom prst="wedgeRoundRectCallou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003587" y="752242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Regarde maitresse !</a:t>
            </a:r>
            <a:endParaRPr lang="fr-FR" sz="1100" dirty="0"/>
          </a:p>
        </p:txBody>
      </p:sp>
      <p:pic>
        <p:nvPicPr>
          <p:cNvPr id="48" name="Image 47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16" y="6762092"/>
            <a:ext cx="532650" cy="639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67" y="7695107"/>
            <a:ext cx="611621" cy="78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Encre 52"/>
              <p14:cNvContentPartPr/>
              <p14:nvPr/>
            </p14:nvContentPartPr>
            <p14:xfrm>
              <a:off x="4751525" y="6396902"/>
              <a:ext cx="636455" cy="867205"/>
            </p14:xfrm>
          </p:contentPart>
        </mc:Choice>
        <mc:Fallback xmlns="">
          <p:pic>
            <p:nvPicPr>
              <p:cNvPr id="53" name="Encre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9285" y="6384662"/>
                <a:ext cx="660934" cy="89168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angle à coins arrondis 53"/>
          <p:cNvSpPr/>
          <p:nvPr/>
        </p:nvSpPr>
        <p:spPr>
          <a:xfrm>
            <a:off x="5481228" y="7293260"/>
            <a:ext cx="1043744" cy="475387"/>
          </a:xfrm>
          <a:prstGeom prst="wedgeRoundRectCallou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J’ai dessiné mon papa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95444" y="8054474"/>
            <a:ext cx="886425" cy="763728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5449063" y="7977337"/>
            <a:ext cx="1109463" cy="840866"/>
          </a:xfrm>
          <a:prstGeom prst="rect">
            <a:avLst/>
          </a:prstGeom>
        </p:spPr>
      </p:pic>
      <p:pic>
        <p:nvPicPr>
          <p:cNvPr id="59" name="Picture 4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53" y="2811200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0" y="2469162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86" y="2253138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48042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3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575" y="5367847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Choisir mes outils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7452" y="8841432"/>
            <a:ext cx="16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comment utiliser la colle, les ciseaux, le pinceau et les crayons.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11668" y="891344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</a:t>
            </a:r>
            <a:r>
              <a:rPr lang="fr-FR" sz="1200" b="1" dirty="0" smtClean="0"/>
              <a:t>quand utiliser </a:t>
            </a:r>
            <a:r>
              <a:rPr lang="fr-FR" sz="1200" b="1" dirty="0"/>
              <a:t>la colle, les ciseaux, le pinceau et les crayons.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653136" y="88414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choisir un ou deux outils pour réaliser mon œuvre.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0553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2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315501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Faire du graphisme décoratif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67452" y="4016896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J’utilise des graphismes simples.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3946629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réutilise des graphismes connus dans ma production.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405928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inventer des nouveaux graphismes.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9" y="2506766"/>
            <a:ext cx="1769981" cy="1106238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43" y="2008643"/>
            <a:ext cx="1542830" cy="1418408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8" y="1797562"/>
            <a:ext cx="1542830" cy="1418408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5376336" y="7086733"/>
            <a:ext cx="1043744" cy="475387"/>
          </a:xfrm>
          <a:prstGeom prst="wedgeRoundRectCallou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Je veux un pinceau et de la colle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729188" y="7738008"/>
            <a:ext cx="1268473" cy="1092894"/>
          </a:xfrm>
          <a:prstGeom prst="rect">
            <a:avLst/>
          </a:prstGeom>
        </p:spPr>
      </p:pic>
      <p:sp>
        <p:nvSpPr>
          <p:cNvPr id="53" name="Rectangle à coins arrondis 52"/>
          <p:cNvSpPr/>
          <p:nvPr/>
        </p:nvSpPr>
        <p:spPr>
          <a:xfrm>
            <a:off x="2861862" y="6763746"/>
            <a:ext cx="1594733" cy="560681"/>
          </a:xfrm>
          <a:prstGeom prst="wedgeRoundRectCallout">
            <a:avLst>
              <a:gd name="adj1" fmla="val 60397"/>
              <a:gd name="adj2" fmla="val -28104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Nous allons découper ces images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5802" r="16245" b="14351"/>
          <a:stretch/>
        </p:blipFill>
        <p:spPr>
          <a:xfrm>
            <a:off x="2952053" y="7464302"/>
            <a:ext cx="1396531" cy="13884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51" y="7373003"/>
            <a:ext cx="761433" cy="6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2253">
            <a:off x="1517304" y="7934612"/>
            <a:ext cx="444510" cy="95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4" y="7373003"/>
            <a:ext cx="680866" cy="76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9527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339026" y="7062817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6023" y="9057456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5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575" y="5244737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Observer et analyser une </a:t>
            </a:r>
            <a:r>
              <a:rPr lang="fr-FR" sz="1600" dirty="0" smtClean="0">
                <a:latin typeface="Amandine" pitchFamily="2" charset="0"/>
              </a:rPr>
              <a:t>œuvre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7452" y="8913440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regarder des images et dire ce que je vois.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11668" y="8873684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utiliser des mots que j’ai appris pour décrire ce que je vois.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653136" y="884718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ressens des émotions en regardant une image et je suis capable d’en parler.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0553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4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203506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Réaliser des productions plastiques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67452" y="3872880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jouer avec les matériaux, les couleurs et les objets pour fabriquer une œuvre.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3946629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suis capable de fabriquer une œuvre avec mes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387288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découvre des artistes et ça me donne des idées pour fabriquer une œuvre.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1485" y="2332656"/>
            <a:ext cx="964334" cy="1454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 49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47" y="1680785"/>
            <a:ext cx="1551658" cy="2074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12239" b="19238"/>
          <a:stretch/>
        </p:blipFill>
        <p:spPr bwMode="auto">
          <a:xfrm>
            <a:off x="4781581" y="2347819"/>
            <a:ext cx="1311715" cy="7120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5705375" y="3101637"/>
            <a:ext cx="950096" cy="720080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91" y="1180988"/>
            <a:ext cx="934605" cy="10136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25" y="7324427"/>
            <a:ext cx="1049291" cy="717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99983" y="8041945"/>
            <a:ext cx="903969" cy="778843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1639273" y="8222704"/>
            <a:ext cx="941488" cy="278570"/>
          </a:xfrm>
          <a:prstGeom prst="wedgeRoundRectCallout">
            <a:avLst>
              <a:gd name="adj1" fmla="val -61989"/>
              <a:gd name="adj2" fmla="val -1314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Ils dorment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56" name="Image 55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29" y="6741957"/>
            <a:ext cx="1069478" cy="731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534744" y="7819732"/>
            <a:ext cx="1169588" cy="1007696"/>
          </a:xfrm>
          <a:prstGeom prst="rect">
            <a:avLst/>
          </a:prstGeom>
        </p:spPr>
      </p:pic>
      <p:sp>
        <p:nvSpPr>
          <p:cNvPr id="58" name="Rectangle à coins arrondis 57"/>
          <p:cNvSpPr/>
          <p:nvPr/>
        </p:nvSpPr>
        <p:spPr>
          <a:xfrm>
            <a:off x="3611919" y="7753146"/>
            <a:ext cx="941488" cy="577599"/>
          </a:xfrm>
          <a:prstGeom prst="wedgeRoundRectCallout">
            <a:avLst>
              <a:gd name="adj1" fmla="val -61989"/>
              <a:gd name="adj2" fmla="val 3080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C’est fait avec de la peinture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59" name="Image 58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76" y="6291622"/>
            <a:ext cx="1069478" cy="731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655884" y="7813178"/>
            <a:ext cx="1169588" cy="1007696"/>
          </a:xfrm>
          <a:prstGeom prst="rect">
            <a:avLst/>
          </a:prstGeom>
        </p:spPr>
      </p:pic>
      <p:sp>
        <p:nvSpPr>
          <p:cNvPr id="61" name="Rectangle à coins arrondis 60"/>
          <p:cNvSpPr/>
          <p:nvPr/>
        </p:nvSpPr>
        <p:spPr>
          <a:xfrm>
            <a:off x="5597666" y="7302811"/>
            <a:ext cx="941488" cy="577599"/>
          </a:xfrm>
          <a:prstGeom prst="wedgeRoundRectCallout">
            <a:avLst>
              <a:gd name="adj1" fmla="val -61989"/>
              <a:gd name="adj2" fmla="val 3080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J’ai envie de dormir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9682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339026" y="7124372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6023" y="9057456"/>
            <a:ext cx="629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 smtClean="0">
                <a:latin typeface="Kingthings Lupineless" pitchFamily="2" charset="0"/>
              </a:rPr>
              <a:t>6b</a:t>
            </a:r>
          </a:p>
          <a:p>
            <a:pPr algn="ctr"/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575" y="5367847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Connaitre des chansons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7452" y="9027839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connais entre 5 et 10 chansons faciles.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11668" y="891518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connais quelques chansons un peu difficiles.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653136" y="89134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faire le spectacle devant mes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116911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 smtClean="0">
                <a:latin typeface="Kingthings Lupineless" pitchFamily="2" charset="0"/>
              </a:rPr>
              <a:t>6a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3420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Chanter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67452" y="3992796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jouer avec ma voix en parlant ou en chantant.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3872880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participe au jeu de la fusée (grave/aigu) et au jeu de la voiture (faible/fort).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39391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participer à fabriquer des paysages sonores.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r="16415"/>
          <a:stretch/>
        </p:blipFill>
        <p:spPr>
          <a:xfrm>
            <a:off x="1301209" y="2354251"/>
            <a:ext cx="876701" cy="135573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r="16415"/>
          <a:stretch/>
        </p:blipFill>
        <p:spPr>
          <a:xfrm>
            <a:off x="2807075" y="2382019"/>
            <a:ext cx="876701" cy="1355732"/>
          </a:xfrm>
          <a:prstGeom prst="rect">
            <a:avLst/>
          </a:prstGeom>
        </p:spPr>
      </p:pic>
      <p:sp>
        <p:nvSpPr>
          <p:cNvPr id="50" name="Rectangle à coins arrondis 49"/>
          <p:cNvSpPr/>
          <p:nvPr/>
        </p:nvSpPr>
        <p:spPr>
          <a:xfrm>
            <a:off x="3030386" y="1708200"/>
            <a:ext cx="1534221" cy="577599"/>
          </a:xfrm>
          <a:prstGeom prst="wedgeRoundRectCallout">
            <a:avLst>
              <a:gd name="adj1" fmla="val -19772"/>
              <a:gd name="adj2" fmla="val 7697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A</a:t>
            </a:r>
            <a:r>
              <a:rPr lang="fr-FR" sz="1100" dirty="0" smtClean="0">
                <a:solidFill>
                  <a:schemeClr val="tx1"/>
                </a:solidFill>
              </a:rPr>
              <a:t>A</a:t>
            </a:r>
            <a:r>
              <a:rPr lang="fr-FR" sz="1200" dirty="0" smtClean="0">
                <a:solidFill>
                  <a:schemeClr val="tx1"/>
                </a:solidFill>
              </a:rPr>
              <a:t>AA</a:t>
            </a:r>
            <a:r>
              <a:rPr lang="fr-FR" sz="1400" dirty="0" smtClean="0">
                <a:solidFill>
                  <a:schemeClr val="tx1"/>
                </a:solidFill>
              </a:rPr>
              <a:t>AA</a:t>
            </a:r>
            <a:r>
              <a:rPr lang="fr-FR" sz="1600" dirty="0" smtClean="0">
                <a:solidFill>
                  <a:schemeClr val="tx1"/>
                </a:solidFill>
              </a:rPr>
              <a:t>AA</a:t>
            </a:r>
            <a:r>
              <a:rPr lang="fr-FR" dirty="0" smtClean="0">
                <a:solidFill>
                  <a:schemeClr val="tx1"/>
                </a:solidFill>
              </a:rPr>
              <a:t>AA</a:t>
            </a:r>
            <a:r>
              <a:rPr lang="fr-FR" sz="1050" dirty="0" smtClean="0">
                <a:solidFill>
                  <a:schemeClr val="tx1"/>
                </a:solidFill>
              </a:rPr>
              <a:t>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59" y="2945701"/>
            <a:ext cx="1555221" cy="73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à coins arrondis 50"/>
          <p:cNvSpPr/>
          <p:nvPr/>
        </p:nvSpPr>
        <p:spPr>
          <a:xfrm>
            <a:off x="4808431" y="1708200"/>
            <a:ext cx="1534221" cy="577599"/>
          </a:xfrm>
          <a:prstGeom prst="wedgeRoundRectCallout">
            <a:avLst>
              <a:gd name="adj1" fmla="val -4044"/>
              <a:gd name="adj2" fmla="val 12095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>
                <a:solidFill>
                  <a:schemeClr val="tx1"/>
                </a:solidFill>
              </a:rPr>
              <a:t>Vrrrr</a:t>
            </a:r>
            <a:r>
              <a:rPr lang="fr-FR" sz="1050" dirty="0" smtClean="0">
                <a:solidFill>
                  <a:schemeClr val="tx1"/>
                </a:solidFill>
              </a:rPr>
              <a:t> …. Tac-a-tac…</a:t>
            </a:r>
            <a:r>
              <a:rPr lang="fr-FR" sz="1050" dirty="0" err="1" smtClean="0">
                <a:solidFill>
                  <a:schemeClr val="tx1"/>
                </a:solidFill>
              </a:rPr>
              <a:t>pshhh</a:t>
            </a:r>
            <a:r>
              <a:rPr lang="fr-FR" sz="1050" dirty="0" smtClean="0">
                <a:solidFill>
                  <a:schemeClr val="tx1"/>
                </a:solidFill>
              </a:rPr>
              <a:t>… </a:t>
            </a:r>
            <a:r>
              <a:rPr lang="fr-FR" sz="1050" dirty="0" err="1" smtClean="0">
                <a:solidFill>
                  <a:schemeClr val="tx1"/>
                </a:solidFill>
              </a:rPr>
              <a:t>wiiiiiizzz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7862407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7520369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7304345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5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9779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339026" y="7124372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6023" y="8985448"/>
            <a:ext cx="629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800" dirty="0" smtClean="0">
                <a:latin typeface="Kingthings Lupineless" pitchFamily="2" charset="0"/>
              </a:rPr>
              <a:t>8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575" y="5244737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Ecouter et analyser un extrait musical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7452" y="8960685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écouter des extraits de musique.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11668" y="902783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réagis quand j’écoute la musique.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653136" y="89134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reconnais les musiques qui se ressemblent.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116911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>
                <a:latin typeface="Kingthings Lupineless" pitchFamily="2" charset="0"/>
              </a:rPr>
              <a:t>7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3420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Jouer avec les rythmes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67452" y="3992796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faire des sons avec mon corps ou avec  des instruments.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3872880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taper le rythme que me montre la maitresse.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39391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inventer des sons en écoutant de la musique.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0" y="2854946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37" y="2512908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3" y="2296884"/>
            <a:ext cx="409878" cy="4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75" y="8143546"/>
            <a:ext cx="1555221" cy="73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7293300"/>
            <a:ext cx="1125075" cy="9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09" y="6825248"/>
            <a:ext cx="1125075" cy="9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0"/>
          <a:stretch/>
        </p:blipFill>
        <p:spPr>
          <a:xfrm>
            <a:off x="2760525" y="7743330"/>
            <a:ext cx="1382342" cy="1085401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10645" y="7819732"/>
            <a:ext cx="1169588" cy="1007696"/>
          </a:xfrm>
          <a:prstGeom prst="rect">
            <a:avLst/>
          </a:prstGeom>
        </p:spPr>
      </p:pic>
      <p:sp>
        <p:nvSpPr>
          <p:cNvPr id="56" name="Rectangle à coins arrondis 55"/>
          <p:cNvSpPr/>
          <p:nvPr/>
        </p:nvSpPr>
        <p:spPr>
          <a:xfrm>
            <a:off x="5587820" y="7753146"/>
            <a:ext cx="941488" cy="577599"/>
          </a:xfrm>
          <a:prstGeom prst="wedgeRoundRectCallout">
            <a:avLst>
              <a:gd name="adj1" fmla="val -61989"/>
              <a:gd name="adj2" fmla="val 3080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Il y a du piano dans les deux !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57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15" y="6159153"/>
            <a:ext cx="832619" cy="6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1228" y="6843189"/>
            <a:ext cx="832619" cy="6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5062249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88048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104" name="Groupe 103"/>
          <p:cNvGrpSpPr/>
          <p:nvPr/>
        </p:nvGrpSpPr>
        <p:grpSpPr>
          <a:xfrm>
            <a:off x="47372" y="161563"/>
            <a:ext cx="6760368" cy="4680520"/>
            <a:chOff x="116632" y="128464"/>
            <a:chExt cx="6616352" cy="4680520"/>
          </a:xfrm>
          <a:solidFill>
            <a:srgbClr val="FFC000"/>
          </a:solidFill>
        </p:grpSpPr>
        <p:sp>
          <p:nvSpPr>
            <p:cNvPr id="105" name="Rectangle à coins arrondis 10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5444" y="200230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"/>
          <p:cNvSpPr/>
          <p:nvPr/>
        </p:nvSpPr>
        <p:spPr>
          <a:xfrm>
            <a:off x="685918" y="190704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767452" y="2285799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2711668" y="1601723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4655884" y="109766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767452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2711668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4655884" y="38339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382869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348584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6312068" y="4158007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6200000">
            <a:off x="-1339026" y="2116911"/>
            <a:ext cx="34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LES UNIVERS SONORES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56023" y="4049995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AA</a:t>
            </a:r>
          </a:p>
          <a:p>
            <a:pPr algn="ctr"/>
            <a:r>
              <a:rPr lang="fr-FR" sz="2400" dirty="0" smtClean="0">
                <a:latin typeface="Kingthings Lupineless" pitchFamily="2" charset="0"/>
              </a:rPr>
              <a:t>10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34575" y="3420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Participer à un spectacle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767452" y="4016896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voir et participer à des spectacles.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711668" y="4059287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J’accepte de jouer un rôle dans un spectacle. 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653136" y="39391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réutiliser des éléments vus ou appris.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68782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53136" y="6062587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62353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CPO1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1720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Evaluer et comparer des collections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5671" y="89134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reconnaitre combien il y a d’objets sans compter jusqu’à 3.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9887" y="8913440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s’il y en a beaucoup ou pas beaucoup.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61355" y="89076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comparer deux collections d’objets jusqu’à 3 objets.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3" y="5083544"/>
            <a:ext cx="621639" cy="483758"/>
          </a:xfrm>
          <a:prstGeom prst="rect">
            <a:avLst/>
          </a:prstGeom>
        </p:spPr>
      </p:pic>
      <p:sp>
        <p:nvSpPr>
          <p:cNvPr id="44" name="Cube 43"/>
          <p:cNvSpPr/>
          <p:nvPr/>
        </p:nvSpPr>
        <p:spPr>
          <a:xfrm>
            <a:off x="1834008" y="7480770"/>
            <a:ext cx="179795" cy="179795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ube 45"/>
          <p:cNvSpPr/>
          <p:nvPr/>
        </p:nvSpPr>
        <p:spPr>
          <a:xfrm>
            <a:off x="2022566" y="7707845"/>
            <a:ext cx="179795" cy="179795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Cube 48"/>
          <p:cNvSpPr/>
          <p:nvPr/>
        </p:nvSpPr>
        <p:spPr>
          <a:xfrm>
            <a:off x="2301190" y="7633928"/>
            <a:ext cx="179795" cy="179795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/>
          <p:cNvSpPr/>
          <p:nvPr/>
        </p:nvSpPr>
        <p:spPr>
          <a:xfrm>
            <a:off x="1532965" y="7307924"/>
            <a:ext cx="1102659" cy="720514"/>
          </a:xfrm>
          <a:custGeom>
            <a:avLst/>
            <a:gdLst>
              <a:gd name="connsiteX0" fmla="*/ 941294 w 1102659"/>
              <a:gd name="connsiteY0" fmla="*/ 53788 h 1008529"/>
              <a:gd name="connsiteX1" fmla="*/ 779929 w 1102659"/>
              <a:gd name="connsiteY1" fmla="*/ 13447 h 1008529"/>
              <a:gd name="connsiteX2" fmla="*/ 739588 w 1102659"/>
              <a:gd name="connsiteY2" fmla="*/ 0 h 1008529"/>
              <a:gd name="connsiteX3" fmla="*/ 551329 w 1102659"/>
              <a:gd name="connsiteY3" fmla="*/ 26894 h 1008529"/>
              <a:gd name="connsiteX4" fmla="*/ 470647 w 1102659"/>
              <a:gd name="connsiteY4" fmla="*/ 40341 h 1008529"/>
              <a:gd name="connsiteX5" fmla="*/ 389964 w 1102659"/>
              <a:gd name="connsiteY5" fmla="*/ 67235 h 1008529"/>
              <a:gd name="connsiteX6" fmla="*/ 295835 w 1102659"/>
              <a:gd name="connsiteY6" fmla="*/ 94129 h 1008529"/>
              <a:gd name="connsiteX7" fmla="*/ 174811 w 1102659"/>
              <a:gd name="connsiteY7" fmla="*/ 161365 h 1008529"/>
              <a:gd name="connsiteX8" fmla="*/ 147917 w 1102659"/>
              <a:gd name="connsiteY8" fmla="*/ 201706 h 1008529"/>
              <a:gd name="connsiteX9" fmla="*/ 107576 w 1102659"/>
              <a:gd name="connsiteY9" fmla="*/ 228600 h 1008529"/>
              <a:gd name="connsiteX10" fmla="*/ 94129 w 1102659"/>
              <a:gd name="connsiteY10" fmla="*/ 268941 h 1008529"/>
              <a:gd name="connsiteX11" fmla="*/ 40341 w 1102659"/>
              <a:gd name="connsiteY11" fmla="*/ 349623 h 1008529"/>
              <a:gd name="connsiteX12" fmla="*/ 13447 w 1102659"/>
              <a:gd name="connsiteY12" fmla="*/ 578223 h 1008529"/>
              <a:gd name="connsiteX13" fmla="*/ 0 w 1102659"/>
              <a:gd name="connsiteY13" fmla="*/ 632012 h 1008529"/>
              <a:gd name="connsiteX14" fmla="*/ 13447 w 1102659"/>
              <a:gd name="connsiteY14" fmla="*/ 726141 h 1008529"/>
              <a:gd name="connsiteX15" fmla="*/ 134470 w 1102659"/>
              <a:gd name="connsiteY15" fmla="*/ 806823 h 1008529"/>
              <a:gd name="connsiteX16" fmla="*/ 228600 w 1102659"/>
              <a:gd name="connsiteY16" fmla="*/ 860612 h 1008529"/>
              <a:gd name="connsiteX17" fmla="*/ 268941 w 1102659"/>
              <a:gd name="connsiteY17" fmla="*/ 887506 h 1008529"/>
              <a:gd name="connsiteX18" fmla="*/ 349623 w 1102659"/>
              <a:gd name="connsiteY18" fmla="*/ 914400 h 1008529"/>
              <a:gd name="connsiteX19" fmla="*/ 389964 w 1102659"/>
              <a:gd name="connsiteY19" fmla="*/ 941294 h 1008529"/>
              <a:gd name="connsiteX20" fmla="*/ 470647 w 1102659"/>
              <a:gd name="connsiteY20" fmla="*/ 968188 h 1008529"/>
              <a:gd name="connsiteX21" fmla="*/ 605117 w 1102659"/>
              <a:gd name="connsiteY21" fmla="*/ 1008529 h 1008529"/>
              <a:gd name="connsiteX22" fmla="*/ 753035 w 1102659"/>
              <a:gd name="connsiteY22" fmla="*/ 995082 h 1008529"/>
              <a:gd name="connsiteX23" fmla="*/ 793376 w 1102659"/>
              <a:gd name="connsiteY23" fmla="*/ 968188 h 1008529"/>
              <a:gd name="connsiteX24" fmla="*/ 900953 w 1102659"/>
              <a:gd name="connsiteY24" fmla="*/ 847165 h 1008529"/>
              <a:gd name="connsiteX25" fmla="*/ 927847 w 1102659"/>
              <a:gd name="connsiteY25" fmla="*/ 820270 h 1008529"/>
              <a:gd name="connsiteX26" fmla="*/ 981635 w 1102659"/>
              <a:gd name="connsiteY26" fmla="*/ 726141 h 1008529"/>
              <a:gd name="connsiteX27" fmla="*/ 1021976 w 1102659"/>
              <a:gd name="connsiteY27" fmla="*/ 605117 h 1008529"/>
              <a:gd name="connsiteX28" fmla="*/ 1035423 w 1102659"/>
              <a:gd name="connsiteY28" fmla="*/ 564776 h 1008529"/>
              <a:gd name="connsiteX29" fmla="*/ 1062317 w 1102659"/>
              <a:gd name="connsiteY29" fmla="*/ 524435 h 1008529"/>
              <a:gd name="connsiteX30" fmla="*/ 1102659 w 1102659"/>
              <a:gd name="connsiteY30" fmla="*/ 457200 h 1008529"/>
              <a:gd name="connsiteX31" fmla="*/ 1062317 w 1102659"/>
              <a:gd name="connsiteY31" fmla="*/ 242047 h 1008529"/>
              <a:gd name="connsiteX32" fmla="*/ 1062317 w 1102659"/>
              <a:gd name="connsiteY32" fmla="*/ 242047 h 1008529"/>
              <a:gd name="connsiteX33" fmla="*/ 1048870 w 1102659"/>
              <a:gd name="connsiteY33" fmla="*/ 161365 h 1008529"/>
              <a:gd name="connsiteX34" fmla="*/ 981635 w 1102659"/>
              <a:gd name="connsiteY34" fmla="*/ 121023 h 1008529"/>
              <a:gd name="connsiteX35" fmla="*/ 941294 w 1102659"/>
              <a:gd name="connsiteY35" fmla="*/ 53788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2659" h="1008529">
                <a:moveTo>
                  <a:pt x="941294" y="53788"/>
                </a:moveTo>
                <a:cubicBezTo>
                  <a:pt x="832648" y="35681"/>
                  <a:pt x="886477" y="48963"/>
                  <a:pt x="779929" y="13447"/>
                </a:cubicBezTo>
                <a:lnTo>
                  <a:pt x="739588" y="0"/>
                </a:lnTo>
                <a:lnTo>
                  <a:pt x="551329" y="26894"/>
                </a:lnTo>
                <a:cubicBezTo>
                  <a:pt x="524366" y="30938"/>
                  <a:pt x="497098" y="33728"/>
                  <a:pt x="470647" y="40341"/>
                </a:cubicBezTo>
                <a:cubicBezTo>
                  <a:pt x="443144" y="47217"/>
                  <a:pt x="417467" y="60359"/>
                  <a:pt x="389964" y="67235"/>
                </a:cubicBezTo>
                <a:cubicBezTo>
                  <a:pt x="377303" y="70400"/>
                  <a:pt x="311619" y="85360"/>
                  <a:pt x="295835" y="94129"/>
                </a:cubicBezTo>
                <a:cubicBezTo>
                  <a:pt x="157117" y="171194"/>
                  <a:pt x="266096" y="130935"/>
                  <a:pt x="174811" y="161365"/>
                </a:cubicBezTo>
                <a:cubicBezTo>
                  <a:pt x="165846" y="174812"/>
                  <a:pt x="159345" y="190278"/>
                  <a:pt x="147917" y="201706"/>
                </a:cubicBezTo>
                <a:cubicBezTo>
                  <a:pt x="136489" y="213134"/>
                  <a:pt x="117672" y="215980"/>
                  <a:pt x="107576" y="228600"/>
                </a:cubicBezTo>
                <a:cubicBezTo>
                  <a:pt x="98721" y="239668"/>
                  <a:pt x="101013" y="256550"/>
                  <a:pt x="94129" y="268941"/>
                </a:cubicBezTo>
                <a:cubicBezTo>
                  <a:pt x="78432" y="297196"/>
                  <a:pt x="40341" y="349623"/>
                  <a:pt x="40341" y="349623"/>
                </a:cubicBezTo>
                <a:cubicBezTo>
                  <a:pt x="8019" y="478912"/>
                  <a:pt x="43176" y="325526"/>
                  <a:pt x="13447" y="578223"/>
                </a:cubicBezTo>
                <a:cubicBezTo>
                  <a:pt x="11288" y="596578"/>
                  <a:pt x="4482" y="614082"/>
                  <a:pt x="0" y="632012"/>
                </a:cubicBezTo>
                <a:cubicBezTo>
                  <a:pt x="4482" y="663388"/>
                  <a:pt x="-3569" y="699401"/>
                  <a:pt x="13447" y="726141"/>
                </a:cubicBezTo>
                <a:lnTo>
                  <a:pt x="134470" y="806823"/>
                </a:lnTo>
                <a:cubicBezTo>
                  <a:pt x="232754" y="872345"/>
                  <a:pt x="109174" y="792368"/>
                  <a:pt x="228600" y="860612"/>
                </a:cubicBezTo>
                <a:cubicBezTo>
                  <a:pt x="242632" y="868630"/>
                  <a:pt x="254173" y="880942"/>
                  <a:pt x="268941" y="887506"/>
                </a:cubicBezTo>
                <a:cubicBezTo>
                  <a:pt x="294846" y="899020"/>
                  <a:pt x="326035" y="898675"/>
                  <a:pt x="349623" y="914400"/>
                </a:cubicBezTo>
                <a:cubicBezTo>
                  <a:pt x="363070" y="923365"/>
                  <a:pt x="375196" y="934730"/>
                  <a:pt x="389964" y="941294"/>
                </a:cubicBezTo>
                <a:cubicBezTo>
                  <a:pt x="415870" y="952808"/>
                  <a:pt x="443389" y="960400"/>
                  <a:pt x="470647" y="968188"/>
                </a:cubicBezTo>
                <a:cubicBezTo>
                  <a:pt x="578405" y="998976"/>
                  <a:pt x="533819" y="984763"/>
                  <a:pt x="605117" y="1008529"/>
                </a:cubicBezTo>
                <a:cubicBezTo>
                  <a:pt x="654423" y="1004047"/>
                  <a:pt x="704625" y="1005456"/>
                  <a:pt x="753035" y="995082"/>
                </a:cubicBezTo>
                <a:cubicBezTo>
                  <a:pt x="768838" y="991696"/>
                  <a:pt x="781297" y="978925"/>
                  <a:pt x="793376" y="968188"/>
                </a:cubicBezTo>
                <a:cubicBezTo>
                  <a:pt x="935329" y="842009"/>
                  <a:pt x="831783" y="933629"/>
                  <a:pt x="900953" y="847165"/>
                </a:cubicBezTo>
                <a:cubicBezTo>
                  <a:pt x="908873" y="837265"/>
                  <a:pt x="919927" y="830170"/>
                  <a:pt x="927847" y="820270"/>
                </a:cubicBezTo>
                <a:cubicBezTo>
                  <a:pt x="947254" y="796011"/>
                  <a:pt x="970592" y="753749"/>
                  <a:pt x="981635" y="726141"/>
                </a:cubicBezTo>
                <a:cubicBezTo>
                  <a:pt x="981641" y="726127"/>
                  <a:pt x="1015250" y="625294"/>
                  <a:pt x="1021976" y="605117"/>
                </a:cubicBezTo>
                <a:cubicBezTo>
                  <a:pt x="1026458" y="591670"/>
                  <a:pt x="1027560" y="576570"/>
                  <a:pt x="1035423" y="564776"/>
                </a:cubicBezTo>
                <a:cubicBezTo>
                  <a:pt x="1044388" y="551329"/>
                  <a:pt x="1055089" y="538890"/>
                  <a:pt x="1062317" y="524435"/>
                </a:cubicBezTo>
                <a:cubicBezTo>
                  <a:pt x="1097229" y="454612"/>
                  <a:pt x="1050128" y="509729"/>
                  <a:pt x="1102659" y="457200"/>
                </a:cubicBezTo>
                <a:cubicBezTo>
                  <a:pt x="1086390" y="294521"/>
                  <a:pt x="1103456" y="365465"/>
                  <a:pt x="1062317" y="242047"/>
                </a:cubicBezTo>
                <a:lnTo>
                  <a:pt x="1062317" y="242047"/>
                </a:lnTo>
                <a:cubicBezTo>
                  <a:pt x="1057835" y="215153"/>
                  <a:pt x="1058443" y="186894"/>
                  <a:pt x="1048870" y="161365"/>
                </a:cubicBezTo>
                <a:cubicBezTo>
                  <a:pt x="1036747" y="129037"/>
                  <a:pt x="1006284" y="133347"/>
                  <a:pt x="981635" y="121023"/>
                </a:cubicBezTo>
                <a:cubicBezTo>
                  <a:pt x="951225" y="105818"/>
                  <a:pt x="946758" y="99593"/>
                  <a:pt x="941294" y="5378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816962" y="7326414"/>
            <a:ext cx="697744" cy="433994"/>
          </a:xfrm>
          <a:prstGeom prst="wedgeRoundRectCallout">
            <a:avLst>
              <a:gd name="adj1" fmla="val 11159"/>
              <a:gd name="adj2" fmla="val 7200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y a 3 cubes !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52" name="Forme libre 51"/>
          <p:cNvSpPr/>
          <p:nvPr/>
        </p:nvSpPr>
        <p:spPr>
          <a:xfrm>
            <a:off x="2774469" y="6612098"/>
            <a:ext cx="1798358" cy="1008529"/>
          </a:xfrm>
          <a:custGeom>
            <a:avLst/>
            <a:gdLst>
              <a:gd name="connsiteX0" fmla="*/ 941294 w 1102659"/>
              <a:gd name="connsiteY0" fmla="*/ 53788 h 1008529"/>
              <a:gd name="connsiteX1" fmla="*/ 779929 w 1102659"/>
              <a:gd name="connsiteY1" fmla="*/ 13447 h 1008529"/>
              <a:gd name="connsiteX2" fmla="*/ 739588 w 1102659"/>
              <a:gd name="connsiteY2" fmla="*/ 0 h 1008529"/>
              <a:gd name="connsiteX3" fmla="*/ 551329 w 1102659"/>
              <a:gd name="connsiteY3" fmla="*/ 26894 h 1008529"/>
              <a:gd name="connsiteX4" fmla="*/ 470647 w 1102659"/>
              <a:gd name="connsiteY4" fmla="*/ 40341 h 1008529"/>
              <a:gd name="connsiteX5" fmla="*/ 389964 w 1102659"/>
              <a:gd name="connsiteY5" fmla="*/ 67235 h 1008529"/>
              <a:gd name="connsiteX6" fmla="*/ 295835 w 1102659"/>
              <a:gd name="connsiteY6" fmla="*/ 94129 h 1008529"/>
              <a:gd name="connsiteX7" fmla="*/ 174811 w 1102659"/>
              <a:gd name="connsiteY7" fmla="*/ 161365 h 1008529"/>
              <a:gd name="connsiteX8" fmla="*/ 147917 w 1102659"/>
              <a:gd name="connsiteY8" fmla="*/ 201706 h 1008529"/>
              <a:gd name="connsiteX9" fmla="*/ 107576 w 1102659"/>
              <a:gd name="connsiteY9" fmla="*/ 228600 h 1008529"/>
              <a:gd name="connsiteX10" fmla="*/ 94129 w 1102659"/>
              <a:gd name="connsiteY10" fmla="*/ 268941 h 1008529"/>
              <a:gd name="connsiteX11" fmla="*/ 40341 w 1102659"/>
              <a:gd name="connsiteY11" fmla="*/ 349623 h 1008529"/>
              <a:gd name="connsiteX12" fmla="*/ 13447 w 1102659"/>
              <a:gd name="connsiteY12" fmla="*/ 578223 h 1008529"/>
              <a:gd name="connsiteX13" fmla="*/ 0 w 1102659"/>
              <a:gd name="connsiteY13" fmla="*/ 632012 h 1008529"/>
              <a:gd name="connsiteX14" fmla="*/ 13447 w 1102659"/>
              <a:gd name="connsiteY14" fmla="*/ 726141 h 1008529"/>
              <a:gd name="connsiteX15" fmla="*/ 134470 w 1102659"/>
              <a:gd name="connsiteY15" fmla="*/ 806823 h 1008529"/>
              <a:gd name="connsiteX16" fmla="*/ 228600 w 1102659"/>
              <a:gd name="connsiteY16" fmla="*/ 860612 h 1008529"/>
              <a:gd name="connsiteX17" fmla="*/ 268941 w 1102659"/>
              <a:gd name="connsiteY17" fmla="*/ 887506 h 1008529"/>
              <a:gd name="connsiteX18" fmla="*/ 349623 w 1102659"/>
              <a:gd name="connsiteY18" fmla="*/ 914400 h 1008529"/>
              <a:gd name="connsiteX19" fmla="*/ 389964 w 1102659"/>
              <a:gd name="connsiteY19" fmla="*/ 941294 h 1008529"/>
              <a:gd name="connsiteX20" fmla="*/ 470647 w 1102659"/>
              <a:gd name="connsiteY20" fmla="*/ 968188 h 1008529"/>
              <a:gd name="connsiteX21" fmla="*/ 605117 w 1102659"/>
              <a:gd name="connsiteY21" fmla="*/ 1008529 h 1008529"/>
              <a:gd name="connsiteX22" fmla="*/ 753035 w 1102659"/>
              <a:gd name="connsiteY22" fmla="*/ 995082 h 1008529"/>
              <a:gd name="connsiteX23" fmla="*/ 793376 w 1102659"/>
              <a:gd name="connsiteY23" fmla="*/ 968188 h 1008529"/>
              <a:gd name="connsiteX24" fmla="*/ 900953 w 1102659"/>
              <a:gd name="connsiteY24" fmla="*/ 847165 h 1008529"/>
              <a:gd name="connsiteX25" fmla="*/ 927847 w 1102659"/>
              <a:gd name="connsiteY25" fmla="*/ 820270 h 1008529"/>
              <a:gd name="connsiteX26" fmla="*/ 981635 w 1102659"/>
              <a:gd name="connsiteY26" fmla="*/ 726141 h 1008529"/>
              <a:gd name="connsiteX27" fmla="*/ 1021976 w 1102659"/>
              <a:gd name="connsiteY27" fmla="*/ 605117 h 1008529"/>
              <a:gd name="connsiteX28" fmla="*/ 1035423 w 1102659"/>
              <a:gd name="connsiteY28" fmla="*/ 564776 h 1008529"/>
              <a:gd name="connsiteX29" fmla="*/ 1062317 w 1102659"/>
              <a:gd name="connsiteY29" fmla="*/ 524435 h 1008529"/>
              <a:gd name="connsiteX30" fmla="*/ 1102659 w 1102659"/>
              <a:gd name="connsiteY30" fmla="*/ 457200 h 1008529"/>
              <a:gd name="connsiteX31" fmla="*/ 1062317 w 1102659"/>
              <a:gd name="connsiteY31" fmla="*/ 242047 h 1008529"/>
              <a:gd name="connsiteX32" fmla="*/ 1062317 w 1102659"/>
              <a:gd name="connsiteY32" fmla="*/ 242047 h 1008529"/>
              <a:gd name="connsiteX33" fmla="*/ 1048870 w 1102659"/>
              <a:gd name="connsiteY33" fmla="*/ 161365 h 1008529"/>
              <a:gd name="connsiteX34" fmla="*/ 981635 w 1102659"/>
              <a:gd name="connsiteY34" fmla="*/ 121023 h 1008529"/>
              <a:gd name="connsiteX35" fmla="*/ 941294 w 1102659"/>
              <a:gd name="connsiteY35" fmla="*/ 53788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2659" h="1008529">
                <a:moveTo>
                  <a:pt x="941294" y="53788"/>
                </a:moveTo>
                <a:cubicBezTo>
                  <a:pt x="832648" y="35681"/>
                  <a:pt x="886477" y="48963"/>
                  <a:pt x="779929" y="13447"/>
                </a:cubicBezTo>
                <a:lnTo>
                  <a:pt x="739588" y="0"/>
                </a:lnTo>
                <a:lnTo>
                  <a:pt x="551329" y="26894"/>
                </a:lnTo>
                <a:cubicBezTo>
                  <a:pt x="524366" y="30938"/>
                  <a:pt x="497098" y="33728"/>
                  <a:pt x="470647" y="40341"/>
                </a:cubicBezTo>
                <a:cubicBezTo>
                  <a:pt x="443144" y="47217"/>
                  <a:pt x="417467" y="60359"/>
                  <a:pt x="389964" y="67235"/>
                </a:cubicBezTo>
                <a:cubicBezTo>
                  <a:pt x="377303" y="70400"/>
                  <a:pt x="311619" y="85360"/>
                  <a:pt x="295835" y="94129"/>
                </a:cubicBezTo>
                <a:cubicBezTo>
                  <a:pt x="157117" y="171194"/>
                  <a:pt x="266096" y="130935"/>
                  <a:pt x="174811" y="161365"/>
                </a:cubicBezTo>
                <a:cubicBezTo>
                  <a:pt x="165846" y="174812"/>
                  <a:pt x="159345" y="190278"/>
                  <a:pt x="147917" y="201706"/>
                </a:cubicBezTo>
                <a:cubicBezTo>
                  <a:pt x="136489" y="213134"/>
                  <a:pt x="117672" y="215980"/>
                  <a:pt x="107576" y="228600"/>
                </a:cubicBezTo>
                <a:cubicBezTo>
                  <a:pt x="98721" y="239668"/>
                  <a:pt x="101013" y="256550"/>
                  <a:pt x="94129" y="268941"/>
                </a:cubicBezTo>
                <a:cubicBezTo>
                  <a:pt x="78432" y="297196"/>
                  <a:pt x="40341" y="349623"/>
                  <a:pt x="40341" y="349623"/>
                </a:cubicBezTo>
                <a:cubicBezTo>
                  <a:pt x="8019" y="478912"/>
                  <a:pt x="43176" y="325526"/>
                  <a:pt x="13447" y="578223"/>
                </a:cubicBezTo>
                <a:cubicBezTo>
                  <a:pt x="11288" y="596578"/>
                  <a:pt x="4482" y="614082"/>
                  <a:pt x="0" y="632012"/>
                </a:cubicBezTo>
                <a:cubicBezTo>
                  <a:pt x="4482" y="663388"/>
                  <a:pt x="-3569" y="699401"/>
                  <a:pt x="13447" y="726141"/>
                </a:cubicBezTo>
                <a:lnTo>
                  <a:pt x="134470" y="806823"/>
                </a:lnTo>
                <a:cubicBezTo>
                  <a:pt x="232754" y="872345"/>
                  <a:pt x="109174" y="792368"/>
                  <a:pt x="228600" y="860612"/>
                </a:cubicBezTo>
                <a:cubicBezTo>
                  <a:pt x="242632" y="868630"/>
                  <a:pt x="254173" y="880942"/>
                  <a:pt x="268941" y="887506"/>
                </a:cubicBezTo>
                <a:cubicBezTo>
                  <a:pt x="294846" y="899020"/>
                  <a:pt x="326035" y="898675"/>
                  <a:pt x="349623" y="914400"/>
                </a:cubicBezTo>
                <a:cubicBezTo>
                  <a:pt x="363070" y="923365"/>
                  <a:pt x="375196" y="934730"/>
                  <a:pt x="389964" y="941294"/>
                </a:cubicBezTo>
                <a:cubicBezTo>
                  <a:pt x="415870" y="952808"/>
                  <a:pt x="443389" y="960400"/>
                  <a:pt x="470647" y="968188"/>
                </a:cubicBezTo>
                <a:cubicBezTo>
                  <a:pt x="578405" y="998976"/>
                  <a:pt x="533819" y="984763"/>
                  <a:pt x="605117" y="1008529"/>
                </a:cubicBezTo>
                <a:cubicBezTo>
                  <a:pt x="654423" y="1004047"/>
                  <a:pt x="704625" y="1005456"/>
                  <a:pt x="753035" y="995082"/>
                </a:cubicBezTo>
                <a:cubicBezTo>
                  <a:pt x="768838" y="991696"/>
                  <a:pt x="781297" y="978925"/>
                  <a:pt x="793376" y="968188"/>
                </a:cubicBezTo>
                <a:cubicBezTo>
                  <a:pt x="935329" y="842009"/>
                  <a:pt x="831783" y="933629"/>
                  <a:pt x="900953" y="847165"/>
                </a:cubicBezTo>
                <a:cubicBezTo>
                  <a:pt x="908873" y="837265"/>
                  <a:pt x="919927" y="830170"/>
                  <a:pt x="927847" y="820270"/>
                </a:cubicBezTo>
                <a:cubicBezTo>
                  <a:pt x="947254" y="796011"/>
                  <a:pt x="970592" y="753749"/>
                  <a:pt x="981635" y="726141"/>
                </a:cubicBezTo>
                <a:cubicBezTo>
                  <a:pt x="981641" y="726127"/>
                  <a:pt x="1015250" y="625294"/>
                  <a:pt x="1021976" y="605117"/>
                </a:cubicBezTo>
                <a:cubicBezTo>
                  <a:pt x="1026458" y="591670"/>
                  <a:pt x="1027560" y="576570"/>
                  <a:pt x="1035423" y="564776"/>
                </a:cubicBezTo>
                <a:cubicBezTo>
                  <a:pt x="1044388" y="551329"/>
                  <a:pt x="1055089" y="538890"/>
                  <a:pt x="1062317" y="524435"/>
                </a:cubicBezTo>
                <a:cubicBezTo>
                  <a:pt x="1097229" y="454612"/>
                  <a:pt x="1050128" y="509729"/>
                  <a:pt x="1102659" y="457200"/>
                </a:cubicBezTo>
                <a:cubicBezTo>
                  <a:pt x="1086390" y="294521"/>
                  <a:pt x="1103456" y="365465"/>
                  <a:pt x="1062317" y="242047"/>
                </a:cubicBezTo>
                <a:lnTo>
                  <a:pt x="1062317" y="242047"/>
                </a:lnTo>
                <a:cubicBezTo>
                  <a:pt x="1057835" y="215153"/>
                  <a:pt x="1058443" y="186894"/>
                  <a:pt x="1048870" y="161365"/>
                </a:cubicBezTo>
                <a:cubicBezTo>
                  <a:pt x="1036747" y="129037"/>
                  <a:pt x="1006284" y="133347"/>
                  <a:pt x="981635" y="121023"/>
                </a:cubicBezTo>
                <a:cubicBezTo>
                  <a:pt x="951225" y="105818"/>
                  <a:pt x="946758" y="99593"/>
                  <a:pt x="941294" y="5378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04" y="7127398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09" y="6830348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26" y="6709293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69" y="7025110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à coins arrondis 60"/>
          <p:cNvSpPr/>
          <p:nvPr/>
        </p:nvSpPr>
        <p:spPr>
          <a:xfrm>
            <a:off x="3724723" y="7733948"/>
            <a:ext cx="820491" cy="433994"/>
          </a:xfrm>
          <a:prstGeom prst="wedgeRoundRectCallout">
            <a:avLst>
              <a:gd name="adj1" fmla="val -64686"/>
              <a:gd name="adj2" fmla="val 25180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y a beaucoup de boules !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62" name="Cube 61"/>
          <p:cNvSpPr/>
          <p:nvPr/>
        </p:nvSpPr>
        <p:spPr>
          <a:xfrm>
            <a:off x="4866792" y="6188153"/>
            <a:ext cx="421031" cy="421031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Cube 62"/>
          <p:cNvSpPr/>
          <p:nvPr/>
        </p:nvSpPr>
        <p:spPr>
          <a:xfrm>
            <a:off x="5574265" y="6161728"/>
            <a:ext cx="421031" cy="421031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Cube 66"/>
          <p:cNvSpPr/>
          <p:nvPr/>
        </p:nvSpPr>
        <p:spPr>
          <a:xfrm>
            <a:off x="4791625" y="6886893"/>
            <a:ext cx="421031" cy="421031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Cube 67"/>
          <p:cNvSpPr/>
          <p:nvPr/>
        </p:nvSpPr>
        <p:spPr>
          <a:xfrm>
            <a:off x="5328768" y="6886893"/>
            <a:ext cx="421031" cy="421031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Cube 68"/>
          <p:cNvSpPr/>
          <p:nvPr/>
        </p:nvSpPr>
        <p:spPr>
          <a:xfrm>
            <a:off x="5888289" y="6931691"/>
            <a:ext cx="421031" cy="421031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à coins arrondis 75"/>
          <p:cNvSpPr/>
          <p:nvPr/>
        </p:nvSpPr>
        <p:spPr>
          <a:xfrm>
            <a:off x="5462209" y="7600357"/>
            <a:ext cx="1060081" cy="703920"/>
          </a:xfrm>
          <a:prstGeom prst="wedgeRoundRectCallout">
            <a:avLst>
              <a:gd name="adj1" fmla="val -43598"/>
              <a:gd name="adj2" fmla="val 63617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y a 2 cubes violets et 3 cubes verts, donc il y a plus de cubes verts !</a:t>
            </a:r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77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70" y="7177198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23" y="6659609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40" y="6804503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9" y="7134947"/>
            <a:ext cx="457122" cy="3118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10645" y="7768932"/>
            <a:ext cx="1169588" cy="100769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598891" y="7777422"/>
            <a:ext cx="1169588" cy="1007696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806954" y="7967376"/>
            <a:ext cx="951564" cy="819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90" y="2394857"/>
            <a:ext cx="1055977" cy="968465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286808"/>
            <a:ext cx="1221454" cy="5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7" y="2671781"/>
            <a:ext cx="1055977" cy="968465"/>
          </a:xfrm>
          <a:prstGeom prst="rect">
            <a:avLst/>
          </a:prstGeom>
        </p:spPr>
      </p:pic>
      <p:sp>
        <p:nvSpPr>
          <p:cNvPr id="74" name="Rectangle à coins arrondis 73"/>
          <p:cNvSpPr/>
          <p:nvPr/>
        </p:nvSpPr>
        <p:spPr>
          <a:xfrm>
            <a:off x="3183685" y="1882972"/>
            <a:ext cx="1272911" cy="433994"/>
          </a:xfrm>
          <a:prstGeom prst="wedgeRoundRectCallout">
            <a:avLst>
              <a:gd name="adj1" fmla="val -21784"/>
              <a:gd name="adj2" fmla="val 153938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Je suis une fée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r="12407" b="9099"/>
          <a:stretch/>
        </p:blipFill>
        <p:spPr>
          <a:xfrm>
            <a:off x="4846679" y="1988204"/>
            <a:ext cx="1328705" cy="1652042"/>
          </a:xfrm>
          <a:prstGeom prst="rect">
            <a:avLst/>
          </a:prstGeom>
        </p:spPr>
      </p:pic>
      <p:sp>
        <p:nvSpPr>
          <p:cNvPr id="81" name="Rectangle à coins arrondis 80"/>
          <p:cNvSpPr/>
          <p:nvPr/>
        </p:nvSpPr>
        <p:spPr>
          <a:xfrm>
            <a:off x="4810034" y="1492989"/>
            <a:ext cx="1643302" cy="433994"/>
          </a:xfrm>
          <a:prstGeom prst="wedgeRoundRectCallout">
            <a:avLst>
              <a:gd name="adj1" fmla="val 11140"/>
              <a:gd name="adj2" fmla="val 10126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schemeClr val="tx1"/>
                </a:solidFill>
              </a:rPr>
              <a:t>Bouuuh</a:t>
            </a:r>
            <a:r>
              <a:rPr lang="fr-FR" sz="1100" dirty="0" smtClean="0">
                <a:solidFill>
                  <a:schemeClr val="tx1"/>
                </a:solidFill>
              </a:rPr>
              <a:t> ! Je suis le loup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88111"/>
            <a:ext cx="656691" cy="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6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763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68782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62353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CPO4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1720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Reconnaitre les symboles des quantités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5671" y="8986609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dire combien il y a de doigts jusqu’à 3 sans compter.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9887" y="8841432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combien il y a de points sur le dé jusqu’à 3 sans compter.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61355" y="89076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montrer une quantité sur mes doigts jusqu’à 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60702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CPO2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6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Réaliser une collection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4704" y="3853733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prendre le bon nombre d’objets pour reproduire un modèle jusqu’à 3 objets.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08920" y="3757892"/>
            <a:ext cx="16369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Je sais prendre le bon nombre d’objets </a:t>
            </a:r>
            <a:r>
              <a:rPr lang="fr-FR" sz="1100" b="1" dirty="0" smtClean="0"/>
              <a:t>à partir d’une représentation des doigts ou du dé </a:t>
            </a:r>
          </a:p>
          <a:p>
            <a:pPr algn="ctr"/>
            <a:r>
              <a:rPr lang="fr-FR" sz="1100" b="1" dirty="0" smtClean="0"/>
              <a:t>(≤ 3).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650388" y="380143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prendre le bon nombre d’objets à partir </a:t>
            </a:r>
            <a:r>
              <a:rPr lang="fr-FR" sz="1200" b="1" dirty="0" smtClean="0"/>
              <a:t>d’un chiffre donné (</a:t>
            </a:r>
            <a:r>
              <a:rPr lang="fr-FR" sz="1200" b="1" dirty="0"/>
              <a:t>≤ 3</a:t>
            </a:r>
            <a:r>
              <a:rPr lang="fr-FR" sz="1200" b="1" dirty="0" smtClean="0"/>
              <a:t>).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6754"/>
            <a:ext cx="621639" cy="48375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8" y="5083544"/>
            <a:ext cx="621639" cy="48375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996498" y="2480377"/>
            <a:ext cx="1437914" cy="109963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44" y="1687081"/>
            <a:ext cx="573439" cy="780750"/>
          </a:xfrm>
          <a:prstGeom prst="rect">
            <a:avLst/>
          </a:prstGeom>
        </p:spPr>
      </p:pic>
      <p:sp>
        <p:nvSpPr>
          <p:cNvPr id="71" name="Cube 70"/>
          <p:cNvSpPr/>
          <p:nvPr/>
        </p:nvSpPr>
        <p:spPr>
          <a:xfrm>
            <a:off x="3921050" y="2391867"/>
            <a:ext cx="542769" cy="542769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4869160" y="1245458"/>
            <a:ext cx="32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3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7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06" y="2276498"/>
            <a:ext cx="819161" cy="5588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68" y="2845612"/>
            <a:ext cx="819161" cy="5588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49" y="2153295"/>
            <a:ext cx="819161" cy="5588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480966" y="2568460"/>
            <a:ext cx="651890" cy="262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Cube 82"/>
          <p:cNvSpPr/>
          <p:nvPr/>
        </p:nvSpPr>
        <p:spPr>
          <a:xfrm>
            <a:off x="1552973" y="2609860"/>
            <a:ext cx="179795" cy="179795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Cube 83"/>
          <p:cNvSpPr/>
          <p:nvPr/>
        </p:nvSpPr>
        <p:spPr>
          <a:xfrm>
            <a:off x="1844824" y="2609860"/>
            <a:ext cx="179795" cy="179795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ube 88"/>
          <p:cNvSpPr/>
          <p:nvPr/>
        </p:nvSpPr>
        <p:spPr>
          <a:xfrm>
            <a:off x="1262747" y="3058890"/>
            <a:ext cx="316275" cy="316275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Cube 90"/>
          <p:cNvSpPr/>
          <p:nvPr/>
        </p:nvSpPr>
        <p:spPr>
          <a:xfrm>
            <a:off x="1732768" y="3124922"/>
            <a:ext cx="316275" cy="316275"/>
          </a:xfrm>
          <a:prstGeom prst="cube">
            <a:avLst/>
          </a:prstGeom>
          <a:solidFill>
            <a:srgbClr val="CC009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Cube 101"/>
          <p:cNvSpPr/>
          <p:nvPr/>
        </p:nvSpPr>
        <p:spPr>
          <a:xfrm>
            <a:off x="3018700" y="3007668"/>
            <a:ext cx="542769" cy="542769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21" y="7380533"/>
            <a:ext cx="579782" cy="745857"/>
          </a:xfrm>
          <a:prstGeom prst="rect">
            <a:avLst/>
          </a:prstGeom>
        </p:spPr>
      </p:pic>
      <p:sp>
        <p:nvSpPr>
          <p:cNvPr id="105" name="Rectangle à coins arrondis 104"/>
          <p:cNvSpPr/>
          <p:nvPr/>
        </p:nvSpPr>
        <p:spPr>
          <a:xfrm>
            <a:off x="1050035" y="7380533"/>
            <a:ext cx="697744" cy="433994"/>
          </a:xfrm>
          <a:prstGeom prst="wedgeRoundRectCallout">
            <a:avLst>
              <a:gd name="adj1" fmla="val -18544"/>
              <a:gd name="adj2" fmla="val 85576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C’est 3 !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50" y="6724455"/>
            <a:ext cx="635559" cy="635559"/>
          </a:xfrm>
          <a:prstGeom prst="rect">
            <a:avLst/>
          </a:prstGeom>
        </p:spPr>
      </p:pic>
      <p:sp>
        <p:nvSpPr>
          <p:cNvPr id="110" name="Rectangle à coins arrondis 109"/>
          <p:cNvSpPr/>
          <p:nvPr/>
        </p:nvSpPr>
        <p:spPr>
          <a:xfrm>
            <a:off x="2795736" y="6766582"/>
            <a:ext cx="1062563" cy="433994"/>
          </a:xfrm>
          <a:prstGeom prst="wedgeRoundRectCallout">
            <a:avLst>
              <a:gd name="adj1" fmla="val -18544"/>
              <a:gd name="adj2" fmla="val 85576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J’ai fait 2 !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11" name="Imag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6" y="6983579"/>
            <a:ext cx="521166" cy="709579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79" y="7814527"/>
            <a:ext cx="579782" cy="7458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50" y="6465167"/>
            <a:ext cx="434290" cy="554305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87521" y="7964897"/>
            <a:ext cx="955349" cy="823112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3083794" y="7964196"/>
            <a:ext cx="955349" cy="8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9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61334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4" name="Rectangle 1"/>
          <p:cNvSpPr/>
          <p:nvPr/>
        </p:nvSpPr>
        <p:spPr>
          <a:xfrm>
            <a:off x="233363" y="302828"/>
            <a:ext cx="6413500" cy="829171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96144" y="489755"/>
            <a:ext cx="5087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dirty="0" smtClean="0">
                <a:latin typeface="Daniel Black" pitchFamily="34" charset="0"/>
              </a:rPr>
              <a:t>J’apprends à m’évaluer</a:t>
            </a:r>
            <a:endParaRPr lang="fr-FR" sz="2400" dirty="0">
              <a:latin typeface="Daniel Black" pitchFamily="34" charset="0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233363" y="309178"/>
            <a:ext cx="6413500" cy="822821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88640" y="1852079"/>
            <a:ext cx="6480720" cy="22462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32656" y="2000672"/>
            <a:ext cx="6192688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56692" y="2303366"/>
            <a:ext cx="55446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Amandine" pitchFamily="2" charset="0"/>
              </a:rPr>
              <a:t>Avant de savoir remplir son carnet de suivi, votre enfant va librement relever ses réussites sous forme de photos ou de traces écrites.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84" y="3133908"/>
            <a:ext cx="925193" cy="1621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542644" y="472216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94180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30115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62353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sz="1200" dirty="0" smtClean="0">
                <a:latin typeface="Kingthings Lupineless" pitchFamily="2" charset="0"/>
              </a:rPr>
              <a:t>6-7-8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1720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Quantifier et décomposer des collections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5671" y="89134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ajouter des objets 1 à 1 pour arriver jusqu’à 3.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9887" y="891518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compléter une collection d’objets pour qu’il y en ait 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61355" y="89076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enlever les objets en trop pour qu’il n’y en ait que 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60702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CPO5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293517"/>
            <a:ext cx="292647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Conservation des </a:t>
            </a:r>
            <a:r>
              <a:rPr lang="fr-FR" sz="2000" dirty="0" smtClean="0">
                <a:latin typeface="Amandine" pitchFamily="2" charset="0"/>
              </a:rPr>
              <a:t>quantités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4704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qu’il y a la même quantité d’objets si on change les objets.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08920" y="3920788"/>
            <a:ext cx="1636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qu’il y a toujours autant d’objets si on les espace.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650388" y="380031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qu’il y a toujours autant d’objets si on les change de position.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6754"/>
            <a:ext cx="621639" cy="48375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4" y="5069116"/>
            <a:ext cx="621639" cy="48375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8" y="2402184"/>
            <a:ext cx="306406" cy="427218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34" y="2421954"/>
            <a:ext cx="306406" cy="427218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02" y="2394046"/>
            <a:ext cx="306406" cy="427218"/>
          </a:xfrm>
          <a:prstGeom prst="rect">
            <a:avLst/>
          </a:prstGeom>
        </p:spPr>
      </p:pic>
      <p:sp>
        <p:nvSpPr>
          <p:cNvPr id="69" name="Ellipse 68"/>
          <p:cNvSpPr/>
          <p:nvPr/>
        </p:nvSpPr>
        <p:spPr>
          <a:xfrm>
            <a:off x="1135509" y="3247042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1585990" y="3247041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2025589" y="3247042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avec flèche 74"/>
          <p:cNvCxnSpPr/>
          <p:nvPr/>
        </p:nvCxnSpPr>
        <p:spPr>
          <a:xfrm flipV="1">
            <a:off x="2151230" y="2896796"/>
            <a:ext cx="0" cy="2223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1708165" y="2896797"/>
            <a:ext cx="0" cy="2223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1257684" y="2932458"/>
            <a:ext cx="0" cy="2223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2826423" y="1857787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169328" y="1857786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3501351" y="1857787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à coins arrondis 81"/>
          <p:cNvSpPr/>
          <p:nvPr/>
        </p:nvSpPr>
        <p:spPr>
          <a:xfrm>
            <a:off x="2796498" y="2204957"/>
            <a:ext cx="863305" cy="270251"/>
          </a:xfrm>
          <a:prstGeom prst="wedgeRoundRectCallout">
            <a:avLst>
              <a:gd name="adj1" fmla="val 90490"/>
              <a:gd name="adj2" fmla="val 208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en a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2791164" y="2834232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3609765" y="2812641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4257837" y="2828931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à coins arrondis 86"/>
          <p:cNvSpPr/>
          <p:nvPr/>
        </p:nvSpPr>
        <p:spPr>
          <a:xfrm>
            <a:off x="2782717" y="3229633"/>
            <a:ext cx="1334087" cy="270251"/>
          </a:xfrm>
          <a:prstGeom prst="wedgeRoundRectCallout">
            <a:avLst>
              <a:gd name="adj1" fmla="val 75261"/>
              <a:gd name="adj2" fmla="val 596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en a toujours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4899100" y="1436888"/>
            <a:ext cx="251283" cy="251283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5242005" y="1436887"/>
            <a:ext cx="251283" cy="2512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5574028" y="1436888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4869175" y="1784058"/>
            <a:ext cx="863305" cy="270251"/>
          </a:xfrm>
          <a:prstGeom prst="wedgeRoundRectCallout">
            <a:avLst>
              <a:gd name="adj1" fmla="val 90490"/>
              <a:gd name="adj2" fmla="val 208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en a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5574028" y="2559106"/>
            <a:ext cx="251283" cy="251283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4904676" y="2559107"/>
            <a:ext cx="251283" cy="2512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5238164" y="2560826"/>
            <a:ext cx="251283" cy="251283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4740721" y="3043654"/>
            <a:ext cx="1334087" cy="270251"/>
          </a:xfrm>
          <a:prstGeom prst="wedgeRoundRectCallout">
            <a:avLst>
              <a:gd name="adj1" fmla="val 75261"/>
              <a:gd name="adj2" fmla="val 596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en a toujours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916250" y="7476575"/>
            <a:ext cx="281596" cy="281596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Cube 98"/>
          <p:cNvSpPr/>
          <p:nvPr/>
        </p:nvSpPr>
        <p:spPr>
          <a:xfrm>
            <a:off x="1512435" y="7506604"/>
            <a:ext cx="281596" cy="281596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Cube 99"/>
          <p:cNvSpPr/>
          <p:nvPr/>
        </p:nvSpPr>
        <p:spPr>
          <a:xfrm>
            <a:off x="2134408" y="7621169"/>
            <a:ext cx="281596" cy="281596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à coins arrondis 100"/>
          <p:cNvSpPr/>
          <p:nvPr/>
        </p:nvSpPr>
        <p:spPr>
          <a:xfrm>
            <a:off x="1572413" y="8028436"/>
            <a:ext cx="1012668" cy="668979"/>
          </a:xfrm>
          <a:prstGeom prst="wedgeRoundRectCallout">
            <a:avLst>
              <a:gd name="adj1" fmla="val -60148"/>
              <a:gd name="adj2" fmla="val -1475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1 cube plus 1 cube, plus encore 1 cube ça fait 3 cubes !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2" name="Cube 101"/>
          <p:cNvSpPr/>
          <p:nvPr/>
        </p:nvSpPr>
        <p:spPr>
          <a:xfrm>
            <a:off x="2897032" y="6858190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Cube 102"/>
          <p:cNvSpPr/>
          <p:nvPr/>
        </p:nvSpPr>
        <p:spPr>
          <a:xfrm>
            <a:off x="3519005" y="6972755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Cube 103"/>
          <p:cNvSpPr/>
          <p:nvPr/>
        </p:nvSpPr>
        <p:spPr>
          <a:xfrm>
            <a:off x="4064240" y="7254351"/>
            <a:ext cx="281596" cy="281596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à coins arrondis 104"/>
          <p:cNvSpPr/>
          <p:nvPr/>
        </p:nvSpPr>
        <p:spPr>
          <a:xfrm>
            <a:off x="3752633" y="7902765"/>
            <a:ext cx="785705" cy="668979"/>
          </a:xfrm>
          <a:prstGeom prst="wedgeRoundRectCallout">
            <a:avLst>
              <a:gd name="adj1" fmla="val -60148"/>
              <a:gd name="adj2" fmla="val -1475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manque 1 cube pour en avoir 3 !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6" name="Cube 105"/>
          <p:cNvSpPr/>
          <p:nvPr/>
        </p:nvSpPr>
        <p:spPr>
          <a:xfrm>
            <a:off x="5024989" y="6462029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Cube 106"/>
          <p:cNvSpPr/>
          <p:nvPr/>
        </p:nvSpPr>
        <p:spPr>
          <a:xfrm>
            <a:off x="5646962" y="6576594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Cube 107"/>
          <p:cNvSpPr/>
          <p:nvPr/>
        </p:nvSpPr>
        <p:spPr>
          <a:xfrm>
            <a:off x="5097366" y="7109084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Cube 108"/>
          <p:cNvSpPr/>
          <p:nvPr/>
        </p:nvSpPr>
        <p:spPr>
          <a:xfrm>
            <a:off x="5719339" y="7223649"/>
            <a:ext cx="281596" cy="281596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13333" y="7009884"/>
            <a:ext cx="42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X</a:t>
            </a:r>
            <a:endParaRPr lang="fr-FR" sz="4000" b="1" dirty="0"/>
          </a:p>
        </p:txBody>
      </p:sp>
      <p:sp>
        <p:nvSpPr>
          <p:cNvPr id="110" name="Rectangle à coins arrondis 109"/>
          <p:cNvSpPr/>
          <p:nvPr/>
        </p:nvSpPr>
        <p:spPr>
          <a:xfrm>
            <a:off x="5787760" y="7902765"/>
            <a:ext cx="629572" cy="668979"/>
          </a:xfrm>
          <a:prstGeom prst="wedgeRoundRectCallout">
            <a:avLst>
              <a:gd name="adj1" fmla="val -60148"/>
              <a:gd name="adj2" fmla="val -1475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Il y a 1 cube en trop !</a:t>
            </a:r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39253" y="7951369"/>
            <a:ext cx="955349" cy="823112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691653" y="7951369"/>
            <a:ext cx="955349" cy="823112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678284" y="7950383"/>
            <a:ext cx="955349" cy="8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1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5648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68782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62353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10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310557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Lire et écrire les chiffres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5671" y="905861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lire et écrire le chiffre 1.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19887" y="902783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lire et écrire le chiffre </a:t>
            </a:r>
            <a:r>
              <a:rPr lang="fr-FR" sz="1200" b="1" dirty="0" smtClean="0"/>
              <a:t>2.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61355" y="902783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lire et écrire le chiffre </a:t>
            </a:r>
            <a:r>
              <a:rPr lang="fr-FR" sz="1200" b="1" dirty="0" smtClean="0"/>
              <a:t>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000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60702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DECOUVRIR LES NOMBRES ET LEURS UTILISATIONS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CPO9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170406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Connaitre la comptine numérique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64704" y="3944888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réciter la comptine numérique jusqu’à 3.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08920" y="3920788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réciter la comptine numérique jusqu’à </a:t>
            </a:r>
            <a:r>
              <a:rPr lang="fr-FR" sz="1200" b="1" dirty="0" smtClean="0"/>
              <a:t>5.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650388" y="38728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réciter la comptine numérique jusqu’à </a:t>
            </a:r>
            <a:r>
              <a:rPr lang="fr-FR" sz="1200" b="1" dirty="0" smtClean="0"/>
              <a:t>10.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6754"/>
            <a:ext cx="621639" cy="48375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8" y="5083544"/>
            <a:ext cx="621639" cy="483758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893143" y="2407977"/>
            <a:ext cx="823999" cy="332495"/>
          </a:xfrm>
          <a:prstGeom prst="wedgeRoundRectCallout">
            <a:avLst>
              <a:gd name="adj1" fmla="val 30761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1, 2, 3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3354328" y="1746825"/>
            <a:ext cx="1231010" cy="332495"/>
          </a:xfrm>
          <a:prstGeom prst="wedgeRoundRectCallout">
            <a:avLst>
              <a:gd name="adj1" fmla="val -26888"/>
              <a:gd name="adj2" fmla="val 10017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1, 2, 3, 4, 5 !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4846474" y="1613087"/>
            <a:ext cx="1608582" cy="332495"/>
          </a:xfrm>
          <a:prstGeom prst="wedgeRoundRectCallout">
            <a:avLst>
              <a:gd name="adj1" fmla="val -16019"/>
              <a:gd name="adj2" fmla="val 179418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1, 2, 3 …., 9, 10 !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42794" y="7453704"/>
            <a:ext cx="6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1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868765" y="6824044"/>
            <a:ext cx="6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2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846474" y="6247109"/>
            <a:ext cx="6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 Rounded MT Bold" pitchFamily="34" charset="0"/>
              </a:rPr>
              <a:t>3</a:t>
            </a: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4646059" y="2400957"/>
            <a:ext cx="1808997" cy="1371043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2964768" y="2400957"/>
            <a:ext cx="1808997" cy="1371043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1257603" y="2695026"/>
            <a:ext cx="1420993" cy="10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1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41528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55591" y="5130115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24" name="Rectangle à coins arrondis 2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03663" y="5168782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/>
          <p:cNvSpPr/>
          <p:nvPr/>
        </p:nvSpPr>
        <p:spPr>
          <a:xfrm>
            <a:off x="694137" y="5159256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5671" y="6066219"/>
            <a:ext cx="583264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75671" y="8802523"/>
            <a:ext cx="58326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021288" y="9013914"/>
            <a:ext cx="445403" cy="4454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-1330807" y="6916186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242" y="9018547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11b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42794" y="5310557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Lire et écrire les chiffres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5671" y="9102159"/>
            <a:ext cx="504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Je reconnais 5 couleurs et je les nomme.</a:t>
            </a:r>
            <a:endParaRPr lang="fr-FR" sz="14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14535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11a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Classer les objets selon...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4704" y="3987279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classer selon la couleur.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08920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classer selon la forme.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650388" y="4016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classer selon la </a:t>
            </a:r>
            <a:r>
              <a:rPr lang="fr-FR" sz="1200" b="1" dirty="0" smtClean="0"/>
              <a:t>taille (petit ou grand).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3" y="3193879"/>
            <a:ext cx="466645" cy="45398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3" y="2853799"/>
            <a:ext cx="466645" cy="45398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66" y="3281901"/>
            <a:ext cx="466645" cy="453985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63" y="2537881"/>
            <a:ext cx="459606" cy="447137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50" y="2332859"/>
            <a:ext cx="459606" cy="44713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60" y="2851569"/>
            <a:ext cx="459606" cy="447137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285974" y="1688492"/>
            <a:ext cx="398965" cy="3989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3038989" y="2133376"/>
            <a:ext cx="398965" cy="3989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2823908" y="1660568"/>
            <a:ext cx="398965" cy="3989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3538345" y="2902354"/>
            <a:ext cx="420090" cy="4200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4079313" y="2720752"/>
            <a:ext cx="420090" cy="4200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3988796" y="3236831"/>
            <a:ext cx="420090" cy="4200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50" y="1550905"/>
            <a:ext cx="340307" cy="331073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26" y="2990787"/>
            <a:ext cx="717964" cy="698482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19" y="2378568"/>
            <a:ext cx="717964" cy="698482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21" y="2958439"/>
            <a:ext cx="717964" cy="698482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4" y="1219832"/>
            <a:ext cx="340307" cy="331073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80" y="1580813"/>
            <a:ext cx="340307" cy="331073"/>
          </a:xfrm>
          <a:prstGeom prst="rect">
            <a:avLst/>
          </a:prstGeom>
        </p:spPr>
      </p:pic>
      <p:sp>
        <p:nvSpPr>
          <p:cNvPr id="82" name="Ellipse 2"/>
          <p:cNvSpPr/>
          <p:nvPr/>
        </p:nvSpPr>
        <p:spPr>
          <a:xfrm>
            <a:off x="5079558" y="6441292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2"/>
          <p:cNvSpPr/>
          <p:nvPr/>
        </p:nvSpPr>
        <p:spPr>
          <a:xfrm>
            <a:off x="4107450" y="7502245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2"/>
          <p:cNvSpPr/>
          <p:nvPr/>
        </p:nvSpPr>
        <p:spPr>
          <a:xfrm>
            <a:off x="942794" y="6788978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2"/>
          <p:cNvSpPr/>
          <p:nvPr/>
        </p:nvSpPr>
        <p:spPr>
          <a:xfrm>
            <a:off x="2945994" y="6428581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2"/>
          <p:cNvSpPr/>
          <p:nvPr/>
        </p:nvSpPr>
        <p:spPr>
          <a:xfrm>
            <a:off x="2163234" y="7510111"/>
            <a:ext cx="1091371" cy="993079"/>
          </a:xfrm>
          <a:custGeom>
            <a:avLst/>
            <a:gdLst>
              <a:gd name="connsiteX0" fmla="*/ 0 w 558525"/>
              <a:gd name="connsiteY0" fmla="*/ 190279 h 380557"/>
              <a:gd name="connsiteX1" fmla="*/ 279263 w 558525"/>
              <a:gd name="connsiteY1" fmla="*/ 0 h 380557"/>
              <a:gd name="connsiteX2" fmla="*/ 558526 w 558525"/>
              <a:gd name="connsiteY2" fmla="*/ 190279 h 380557"/>
              <a:gd name="connsiteX3" fmla="*/ 279263 w 558525"/>
              <a:gd name="connsiteY3" fmla="*/ 380558 h 380557"/>
              <a:gd name="connsiteX4" fmla="*/ 0 w 558525"/>
              <a:gd name="connsiteY4" fmla="*/ 190279 h 380557"/>
              <a:gd name="connsiteX0" fmla="*/ 0 w 451846"/>
              <a:gd name="connsiteY0" fmla="*/ 190279 h 380558"/>
              <a:gd name="connsiteX1" fmla="*/ 172583 w 451846"/>
              <a:gd name="connsiteY1" fmla="*/ 0 h 380558"/>
              <a:gd name="connsiteX2" fmla="*/ 451846 w 451846"/>
              <a:gd name="connsiteY2" fmla="*/ 190279 h 380558"/>
              <a:gd name="connsiteX3" fmla="*/ 172583 w 451846"/>
              <a:gd name="connsiteY3" fmla="*/ 380558 h 380558"/>
              <a:gd name="connsiteX4" fmla="*/ 0 w 451846"/>
              <a:gd name="connsiteY4" fmla="*/ 190279 h 380558"/>
              <a:gd name="connsiteX0" fmla="*/ 133 w 451979"/>
              <a:gd name="connsiteY0" fmla="*/ 251239 h 441518"/>
              <a:gd name="connsiteX1" fmla="*/ 149856 w 451979"/>
              <a:gd name="connsiteY1" fmla="*/ 0 h 441518"/>
              <a:gd name="connsiteX2" fmla="*/ 451979 w 451979"/>
              <a:gd name="connsiteY2" fmla="*/ 251239 h 441518"/>
              <a:gd name="connsiteX3" fmla="*/ 172716 w 451979"/>
              <a:gd name="connsiteY3" fmla="*/ 441518 h 441518"/>
              <a:gd name="connsiteX4" fmla="*/ 133 w 451979"/>
              <a:gd name="connsiteY4" fmla="*/ 251239 h 441518"/>
              <a:gd name="connsiteX0" fmla="*/ 135 w 486592"/>
              <a:gd name="connsiteY0" fmla="*/ 273473 h 463752"/>
              <a:gd name="connsiteX1" fmla="*/ 149858 w 486592"/>
              <a:gd name="connsiteY1" fmla="*/ 22234 h 463752"/>
              <a:gd name="connsiteX2" fmla="*/ 459587 w 486592"/>
              <a:gd name="connsiteY2" fmla="*/ 40901 h 463752"/>
              <a:gd name="connsiteX3" fmla="*/ 451981 w 486592"/>
              <a:gd name="connsiteY3" fmla="*/ 273473 h 463752"/>
              <a:gd name="connsiteX4" fmla="*/ 172718 w 486592"/>
              <a:gd name="connsiteY4" fmla="*/ 463752 h 463752"/>
              <a:gd name="connsiteX5" fmla="*/ 135 w 486592"/>
              <a:gd name="connsiteY5" fmla="*/ 273473 h 463752"/>
              <a:gd name="connsiteX0" fmla="*/ 135 w 486592"/>
              <a:gd name="connsiteY0" fmla="*/ 257176 h 447455"/>
              <a:gd name="connsiteX1" fmla="*/ 149858 w 486592"/>
              <a:gd name="connsiteY1" fmla="*/ 5937 h 447455"/>
              <a:gd name="connsiteX2" fmla="*/ 459587 w 486592"/>
              <a:gd name="connsiteY2" fmla="*/ 24604 h 447455"/>
              <a:gd name="connsiteX3" fmla="*/ 451981 w 486592"/>
              <a:gd name="connsiteY3" fmla="*/ 257176 h 447455"/>
              <a:gd name="connsiteX4" fmla="*/ 172718 w 486592"/>
              <a:gd name="connsiteY4" fmla="*/ 447455 h 447455"/>
              <a:gd name="connsiteX5" fmla="*/ 135 w 486592"/>
              <a:gd name="connsiteY5" fmla="*/ 257176 h 447455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486592"/>
              <a:gd name="connsiteY0" fmla="*/ 257176 h 447866"/>
              <a:gd name="connsiteX1" fmla="*/ 149858 w 486592"/>
              <a:gd name="connsiteY1" fmla="*/ 5937 h 447866"/>
              <a:gd name="connsiteX2" fmla="*/ 459587 w 486592"/>
              <a:gd name="connsiteY2" fmla="*/ 24604 h 447866"/>
              <a:gd name="connsiteX3" fmla="*/ 451981 w 486592"/>
              <a:gd name="connsiteY3" fmla="*/ 257176 h 447866"/>
              <a:gd name="connsiteX4" fmla="*/ 261466 w 486592"/>
              <a:gd name="connsiteY4" fmla="*/ 306544 h 447866"/>
              <a:gd name="connsiteX5" fmla="*/ 172718 w 486592"/>
              <a:gd name="connsiteY5" fmla="*/ 447455 h 447866"/>
              <a:gd name="connsiteX6" fmla="*/ 135 w 486592"/>
              <a:gd name="connsiteY6" fmla="*/ 257176 h 447866"/>
              <a:gd name="connsiteX0" fmla="*/ 135 w 505791"/>
              <a:gd name="connsiteY0" fmla="*/ 257176 h 447866"/>
              <a:gd name="connsiteX1" fmla="*/ 149858 w 505791"/>
              <a:gd name="connsiteY1" fmla="*/ 5937 h 447866"/>
              <a:gd name="connsiteX2" fmla="*/ 459587 w 505791"/>
              <a:gd name="connsiteY2" fmla="*/ 24604 h 447866"/>
              <a:gd name="connsiteX3" fmla="*/ 490081 w 505791"/>
              <a:gd name="connsiteY3" fmla="*/ 257176 h 447866"/>
              <a:gd name="connsiteX4" fmla="*/ 261466 w 505791"/>
              <a:gd name="connsiteY4" fmla="*/ 306544 h 447866"/>
              <a:gd name="connsiteX5" fmla="*/ 172718 w 505791"/>
              <a:gd name="connsiteY5" fmla="*/ 447455 h 447866"/>
              <a:gd name="connsiteX6" fmla="*/ 135 w 505791"/>
              <a:gd name="connsiteY6" fmla="*/ 257176 h 447866"/>
              <a:gd name="connsiteX0" fmla="*/ 106 w 505762"/>
              <a:gd name="connsiteY0" fmla="*/ 253860 h 444550"/>
              <a:gd name="connsiteX1" fmla="*/ 147137 w 505762"/>
              <a:gd name="connsiteY1" fmla="*/ 166067 h 444550"/>
              <a:gd name="connsiteX2" fmla="*/ 149829 w 505762"/>
              <a:gd name="connsiteY2" fmla="*/ 2621 h 444550"/>
              <a:gd name="connsiteX3" fmla="*/ 459558 w 505762"/>
              <a:gd name="connsiteY3" fmla="*/ 21288 h 444550"/>
              <a:gd name="connsiteX4" fmla="*/ 490052 w 505762"/>
              <a:gd name="connsiteY4" fmla="*/ 253860 h 444550"/>
              <a:gd name="connsiteX5" fmla="*/ 261437 w 505762"/>
              <a:gd name="connsiteY5" fmla="*/ 303228 h 444550"/>
              <a:gd name="connsiteX6" fmla="*/ 172689 w 505762"/>
              <a:gd name="connsiteY6" fmla="*/ 444139 h 444550"/>
              <a:gd name="connsiteX7" fmla="*/ 106 w 505762"/>
              <a:gd name="connsiteY7" fmla="*/ 253860 h 444550"/>
              <a:gd name="connsiteX0" fmla="*/ 28116 w 533772"/>
              <a:gd name="connsiteY0" fmla="*/ 251907 h 442597"/>
              <a:gd name="connsiteX1" fmla="*/ 15127 w 533772"/>
              <a:gd name="connsiteY1" fmla="*/ 87914 h 442597"/>
              <a:gd name="connsiteX2" fmla="*/ 177839 w 533772"/>
              <a:gd name="connsiteY2" fmla="*/ 668 h 442597"/>
              <a:gd name="connsiteX3" fmla="*/ 487568 w 533772"/>
              <a:gd name="connsiteY3" fmla="*/ 19335 h 442597"/>
              <a:gd name="connsiteX4" fmla="*/ 518062 w 533772"/>
              <a:gd name="connsiteY4" fmla="*/ 251907 h 442597"/>
              <a:gd name="connsiteX5" fmla="*/ 289447 w 533772"/>
              <a:gd name="connsiteY5" fmla="*/ 301275 h 442597"/>
              <a:gd name="connsiteX6" fmla="*/ 200699 w 533772"/>
              <a:gd name="connsiteY6" fmla="*/ 442186 h 442597"/>
              <a:gd name="connsiteX7" fmla="*/ 28116 w 533772"/>
              <a:gd name="connsiteY7" fmla="*/ 251907 h 442597"/>
              <a:gd name="connsiteX0" fmla="*/ 25254 w 530910"/>
              <a:gd name="connsiteY0" fmla="*/ 251907 h 442197"/>
              <a:gd name="connsiteX1" fmla="*/ 12265 w 530910"/>
              <a:gd name="connsiteY1" fmla="*/ 87914 h 442197"/>
              <a:gd name="connsiteX2" fmla="*/ 174977 w 530910"/>
              <a:gd name="connsiteY2" fmla="*/ 668 h 442197"/>
              <a:gd name="connsiteX3" fmla="*/ 484706 w 530910"/>
              <a:gd name="connsiteY3" fmla="*/ 19335 h 442197"/>
              <a:gd name="connsiteX4" fmla="*/ 515200 w 530910"/>
              <a:gd name="connsiteY4" fmla="*/ 251907 h 442197"/>
              <a:gd name="connsiteX5" fmla="*/ 286585 w 530910"/>
              <a:gd name="connsiteY5" fmla="*/ 301275 h 442197"/>
              <a:gd name="connsiteX6" fmla="*/ 197837 w 530910"/>
              <a:gd name="connsiteY6" fmla="*/ 442186 h 442197"/>
              <a:gd name="connsiteX7" fmla="*/ 134184 w 530910"/>
              <a:gd name="connsiteY7" fmla="*/ 308894 h 442197"/>
              <a:gd name="connsiteX8" fmla="*/ 25254 w 530910"/>
              <a:gd name="connsiteY8" fmla="*/ 251907 h 442197"/>
              <a:gd name="connsiteX0" fmla="*/ 50989 w 556645"/>
              <a:gd name="connsiteY0" fmla="*/ 251654 h 441944"/>
              <a:gd name="connsiteX1" fmla="*/ 7520 w 556645"/>
              <a:gd name="connsiteY1" fmla="*/ 72421 h 441944"/>
              <a:gd name="connsiteX2" fmla="*/ 200712 w 556645"/>
              <a:gd name="connsiteY2" fmla="*/ 415 h 441944"/>
              <a:gd name="connsiteX3" fmla="*/ 510441 w 556645"/>
              <a:gd name="connsiteY3" fmla="*/ 19082 h 441944"/>
              <a:gd name="connsiteX4" fmla="*/ 540935 w 556645"/>
              <a:gd name="connsiteY4" fmla="*/ 251654 h 441944"/>
              <a:gd name="connsiteX5" fmla="*/ 312320 w 556645"/>
              <a:gd name="connsiteY5" fmla="*/ 301022 h 441944"/>
              <a:gd name="connsiteX6" fmla="*/ 223572 w 556645"/>
              <a:gd name="connsiteY6" fmla="*/ 441933 h 441944"/>
              <a:gd name="connsiteX7" fmla="*/ 159919 w 556645"/>
              <a:gd name="connsiteY7" fmla="*/ 308641 h 441944"/>
              <a:gd name="connsiteX8" fmla="*/ 50989 w 556645"/>
              <a:gd name="connsiteY8" fmla="*/ 251654 h 441944"/>
              <a:gd name="connsiteX0" fmla="*/ 50989 w 556645"/>
              <a:gd name="connsiteY0" fmla="*/ 251654 h 442060"/>
              <a:gd name="connsiteX1" fmla="*/ 7520 w 556645"/>
              <a:gd name="connsiteY1" fmla="*/ 72421 h 442060"/>
              <a:gd name="connsiteX2" fmla="*/ 200712 w 556645"/>
              <a:gd name="connsiteY2" fmla="*/ 415 h 442060"/>
              <a:gd name="connsiteX3" fmla="*/ 510441 w 556645"/>
              <a:gd name="connsiteY3" fmla="*/ 19082 h 442060"/>
              <a:gd name="connsiteX4" fmla="*/ 540935 w 556645"/>
              <a:gd name="connsiteY4" fmla="*/ 251654 h 442060"/>
              <a:gd name="connsiteX5" fmla="*/ 396140 w 556645"/>
              <a:gd name="connsiteY5" fmla="*/ 331502 h 442060"/>
              <a:gd name="connsiteX6" fmla="*/ 223572 w 556645"/>
              <a:gd name="connsiteY6" fmla="*/ 441933 h 442060"/>
              <a:gd name="connsiteX7" fmla="*/ 159919 w 556645"/>
              <a:gd name="connsiteY7" fmla="*/ 308641 h 442060"/>
              <a:gd name="connsiteX8" fmla="*/ 50989 w 556645"/>
              <a:gd name="connsiteY8" fmla="*/ 251654 h 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45" h="442060">
                <a:moveTo>
                  <a:pt x="50989" y="251654"/>
                </a:moveTo>
                <a:cubicBezTo>
                  <a:pt x="25589" y="212284"/>
                  <a:pt x="-17434" y="114294"/>
                  <a:pt x="7520" y="72421"/>
                </a:cubicBezTo>
                <a:cubicBezTo>
                  <a:pt x="32474" y="30548"/>
                  <a:pt x="116892" y="9305"/>
                  <a:pt x="200712" y="415"/>
                </a:cubicBezTo>
                <a:cubicBezTo>
                  <a:pt x="284532" y="-8475"/>
                  <a:pt x="338167" y="129609"/>
                  <a:pt x="510441" y="19082"/>
                </a:cubicBezTo>
                <a:cubicBezTo>
                  <a:pt x="560795" y="60955"/>
                  <a:pt x="568427" y="190069"/>
                  <a:pt x="540935" y="251654"/>
                </a:cubicBezTo>
                <a:cubicBezTo>
                  <a:pt x="523155" y="308804"/>
                  <a:pt x="556984" y="391229"/>
                  <a:pt x="396140" y="331502"/>
                </a:cubicBezTo>
                <a:cubicBezTo>
                  <a:pt x="349596" y="363215"/>
                  <a:pt x="262942" y="445743"/>
                  <a:pt x="223572" y="441933"/>
                </a:cubicBezTo>
                <a:cubicBezTo>
                  <a:pt x="184202" y="438123"/>
                  <a:pt x="188683" y="340354"/>
                  <a:pt x="159919" y="308641"/>
                </a:cubicBezTo>
                <a:cubicBezTo>
                  <a:pt x="131155" y="276928"/>
                  <a:pt x="76389" y="291024"/>
                  <a:pt x="50989" y="251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203761"/>
            <a:ext cx="840308" cy="455041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5241200"/>
            <a:ext cx="840308" cy="4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8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932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14535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sz="1400" dirty="0" smtClean="0">
                <a:latin typeface="Kingthings Lupineless" pitchFamily="2" charset="0"/>
              </a:rPr>
              <a:t>12/15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Classer les objets selon...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28947" y="3510905"/>
            <a:ext cx="1435704" cy="1138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828947" y="1495428"/>
            <a:ext cx="1437914" cy="20186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2266861" y="1496617"/>
            <a:ext cx="1437914" cy="20162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3704775" y="1496617"/>
            <a:ext cx="1437914" cy="20162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142689" y="1496616"/>
            <a:ext cx="1437914" cy="20162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2264651" y="3510905"/>
            <a:ext cx="1440844" cy="1138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3705495" y="3510905"/>
            <a:ext cx="1437914" cy="1138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5142689" y="3512840"/>
            <a:ext cx="1437914" cy="1138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3457001" y="40188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894915" y="40188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2021333" y="4016896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6340764" y="4016896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862604" y="3944888"/>
            <a:ext cx="1157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Je reconnais et je nomme le cercle.</a:t>
            </a:r>
            <a:endParaRPr lang="fr-FR" sz="105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2349161" y="3957767"/>
            <a:ext cx="115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Je </a:t>
            </a:r>
            <a:r>
              <a:rPr lang="fr-FR" sz="1000" b="1" dirty="0" smtClean="0"/>
              <a:t>connais et je nomme </a:t>
            </a:r>
            <a:r>
              <a:rPr lang="fr-FR" sz="1000" b="1" dirty="0"/>
              <a:t>le carré.</a:t>
            </a:r>
            <a:endParaRPr lang="fr-FR" sz="10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736186" y="3960004"/>
            <a:ext cx="115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Je sais tracer un cercle. </a:t>
            </a:r>
            <a:endParaRPr lang="fr-FR" sz="10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5176848" y="3960004"/>
            <a:ext cx="115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Je sais tracer un carré.</a:t>
            </a:r>
            <a:endParaRPr lang="fr-FR" sz="10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grpSp>
        <p:nvGrpSpPr>
          <p:cNvPr id="103" name="Groupe 102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104" name="Rectangle à coins arrondis 10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-1333390" y="6883087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13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940211" y="5277457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Ranger des objets selon...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/>
          <p:cNvSpPr txBox="1"/>
          <p:nvPr/>
        </p:nvSpPr>
        <p:spPr>
          <a:xfrm>
            <a:off x="775671" y="8864079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comparer 2 objets pour dire lequel est le plus court ou le plus long.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2719887" y="8841432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comparer 2 objets pour dire lequel est </a:t>
            </a:r>
            <a:r>
              <a:rPr lang="fr-FR" sz="1200" b="1" dirty="0" smtClean="0"/>
              <a:t>le plus léger ou le plus lourd.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4661355" y="891518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comparer 2 objets pour dire lequel est </a:t>
            </a:r>
            <a:r>
              <a:rPr lang="fr-FR" sz="1200" b="1" dirty="0" smtClean="0"/>
              <a:t>le plus rempli.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061021" y="2072680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D6009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2445145" y="2021775"/>
            <a:ext cx="965904" cy="96590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1" name="Image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4" y="8071979"/>
            <a:ext cx="578936" cy="650131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50" y="8112546"/>
            <a:ext cx="1085498" cy="587815"/>
          </a:xfrm>
          <a:prstGeom prst="rect">
            <a:avLst/>
          </a:prstGeom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20" y="7011388"/>
            <a:ext cx="707051" cy="101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46" y="7497238"/>
            <a:ext cx="352290" cy="37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44" y="7062159"/>
            <a:ext cx="664808" cy="593920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97" y="7190517"/>
            <a:ext cx="465602" cy="337205"/>
          </a:xfrm>
          <a:prstGeom prst="rect">
            <a:avLst/>
          </a:prstGeom>
        </p:spPr>
      </p:pic>
      <p:cxnSp>
        <p:nvCxnSpPr>
          <p:cNvPr id="147" name="Connecteur droit 146"/>
          <p:cNvCxnSpPr/>
          <p:nvPr/>
        </p:nvCxnSpPr>
        <p:spPr>
          <a:xfrm flipH="1">
            <a:off x="908720" y="7519912"/>
            <a:ext cx="1633677" cy="781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930941" y="7861577"/>
            <a:ext cx="816838" cy="7810"/>
          </a:xfrm>
          <a:prstGeom prst="line">
            <a:avLst/>
          </a:prstGeom>
          <a:ln w="28575">
            <a:solidFill>
              <a:srgbClr val="FF5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Image 1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203761"/>
            <a:ext cx="840308" cy="455041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5241200"/>
            <a:ext cx="840308" cy="4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11378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14535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14a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Reproduire des assemblages</a:t>
            </a:r>
            <a:endParaRPr lang="fr-FR" dirty="0">
              <a:latin typeface="Amandine" pitchFamily="2" charset="0"/>
            </a:endParaRPr>
          </a:p>
        </p:txBody>
      </p:sp>
      <p:grpSp>
        <p:nvGrpSpPr>
          <p:cNvPr id="103" name="Groupe 102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104" name="Rectangle à coins arrondis 10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-1333390" y="6883087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14b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940211" y="5277457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Reproduire des puzzles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75671" y="7254351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2719887" y="6570275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4664103" y="6066219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775671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2719887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4664103" y="8802523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2391088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4356803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6320287" y="9126559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/>
          <p:cNvSpPr txBox="1"/>
          <p:nvPr/>
        </p:nvSpPr>
        <p:spPr>
          <a:xfrm>
            <a:off x="775671" y="905861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faire des puzzles à emboiter.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2719887" y="891518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faire un puzzle de 6 pièces </a:t>
            </a:r>
            <a:r>
              <a:rPr lang="fr-FR" sz="1200" b="1" smtClean="0"/>
              <a:t>avec modèle</a:t>
            </a:r>
            <a:r>
              <a:rPr lang="fr-FR" sz="1200" b="1" dirty="0" smtClean="0"/>
              <a:t>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4661355" y="891518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faire un puzzle de 6 pièces sans modèle.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401805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Je sais reproduire un pavage.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reproduire un assemblage de solides.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87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reproduire un </a:t>
            </a:r>
            <a:r>
              <a:rPr lang="fr-FR" sz="1200" b="1" dirty="0" smtClean="0"/>
              <a:t>Tangram </a:t>
            </a:r>
            <a:r>
              <a:rPr lang="fr-FR" sz="1200" b="1" dirty="0"/>
              <a:t>avec </a:t>
            </a:r>
            <a:r>
              <a:rPr lang="fr-FR" sz="1200" b="1" dirty="0" smtClean="0"/>
              <a:t>les empreintes dessinées.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203761"/>
            <a:ext cx="840308" cy="455041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5241200"/>
            <a:ext cx="840308" cy="455041"/>
          </a:xfrm>
          <a:prstGeom prst="rect">
            <a:avLst/>
          </a:prstGeom>
        </p:spPr>
      </p:pic>
      <p:pic>
        <p:nvPicPr>
          <p:cNvPr id="77" name="Image 76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45" y="1356637"/>
            <a:ext cx="1441994" cy="2068211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95" y="2556231"/>
            <a:ext cx="705366" cy="705366"/>
          </a:xfrm>
          <a:prstGeom prst="rect">
            <a:avLst/>
          </a:prstGeom>
        </p:spPr>
      </p:pic>
      <p:pic>
        <p:nvPicPr>
          <p:cNvPr id="79" name="Image 78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51" y="2027002"/>
            <a:ext cx="707554" cy="489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14" y="2877871"/>
            <a:ext cx="694289" cy="697048"/>
          </a:xfrm>
          <a:prstGeom prst="rect">
            <a:avLst/>
          </a:prstGeom>
        </p:spPr>
      </p:pic>
      <p:pic>
        <p:nvPicPr>
          <p:cNvPr id="81" name="Image 80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7" y="2367025"/>
            <a:ext cx="719276" cy="500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10495"/>
          <a:stretch/>
        </p:blipFill>
        <p:spPr bwMode="auto">
          <a:xfrm>
            <a:off x="908720" y="7420605"/>
            <a:ext cx="1568241" cy="123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01" y="7434371"/>
            <a:ext cx="1262888" cy="1240634"/>
          </a:xfrm>
          <a:prstGeom prst="rect">
            <a:avLst/>
          </a:prstGeom>
        </p:spPr>
      </p:pic>
      <p:pic>
        <p:nvPicPr>
          <p:cNvPr id="52" name="Image 51" descr="Capture d’écr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03" y="6684651"/>
            <a:ext cx="579919" cy="569700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95" y="6667345"/>
            <a:ext cx="1659031" cy="16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2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78227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FF5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1914535"/>
            <a:ext cx="3436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FORMES,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GRANDEURS,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DES SUITES ORGANISEES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CPO</a:t>
            </a:r>
          </a:p>
          <a:p>
            <a:pPr algn="ctr"/>
            <a:r>
              <a:rPr lang="fr-FR" dirty="0" smtClean="0">
                <a:latin typeface="Kingthings Lupineless" pitchFamily="2" charset="0"/>
              </a:rPr>
              <a:t>16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170406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Reproduire et poursuivre un algorithme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401805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bien faire des colliers de perles.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00872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faire le même collier que la maitresse.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87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continuer un collier que la maitresse a commencé.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" y="203761"/>
            <a:ext cx="840308" cy="455041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2858925" y="2334222"/>
            <a:ext cx="1582057" cy="45228"/>
          </a:xfrm>
          <a:custGeom>
            <a:avLst/>
            <a:gdLst>
              <a:gd name="connsiteX0" fmla="*/ 0 w 1582057"/>
              <a:gd name="connsiteY0" fmla="*/ 0 h 45228"/>
              <a:gd name="connsiteX1" fmla="*/ 899886 w 1582057"/>
              <a:gd name="connsiteY1" fmla="*/ 14515 h 45228"/>
              <a:gd name="connsiteX2" fmla="*/ 1378857 w 1582057"/>
              <a:gd name="connsiteY2" fmla="*/ 29029 h 45228"/>
              <a:gd name="connsiteX3" fmla="*/ 1422400 w 1582057"/>
              <a:gd name="connsiteY3" fmla="*/ 43543 h 45228"/>
              <a:gd name="connsiteX4" fmla="*/ 1582057 w 1582057"/>
              <a:gd name="connsiteY4" fmla="*/ 43543 h 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57" h="45228">
                <a:moveTo>
                  <a:pt x="0" y="0"/>
                </a:moveTo>
                <a:lnTo>
                  <a:pt x="899886" y="14515"/>
                </a:lnTo>
                <a:cubicBezTo>
                  <a:pt x="1059581" y="17877"/>
                  <a:pt x="1219373" y="20169"/>
                  <a:pt x="1378857" y="29029"/>
                </a:cubicBezTo>
                <a:cubicBezTo>
                  <a:pt x="1394133" y="29878"/>
                  <a:pt x="1407139" y="42453"/>
                  <a:pt x="1422400" y="43543"/>
                </a:cubicBezTo>
                <a:cubicBezTo>
                  <a:pt x="1475484" y="47335"/>
                  <a:pt x="1528838" y="43543"/>
                  <a:pt x="1582057" y="43543"/>
                </a:cubicBez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012782" y="2197056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341245" y="2196689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723674" y="2225123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052137" y="2275304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2895321" y="3034969"/>
            <a:ext cx="1582057" cy="45228"/>
          </a:xfrm>
          <a:custGeom>
            <a:avLst/>
            <a:gdLst>
              <a:gd name="connsiteX0" fmla="*/ 0 w 1582057"/>
              <a:gd name="connsiteY0" fmla="*/ 0 h 45228"/>
              <a:gd name="connsiteX1" fmla="*/ 899886 w 1582057"/>
              <a:gd name="connsiteY1" fmla="*/ 14515 h 45228"/>
              <a:gd name="connsiteX2" fmla="*/ 1378857 w 1582057"/>
              <a:gd name="connsiteY2" fmla="*/ 29029 h 45228"/>
              <a:gd name="connsiteX3" fmla="*/ 1422400 w 1582057"/>
              <a:gd name="connsiteY3" fmla="*/ 43543 h 45228"/>
              <a:gd name="connsiteX4" fmla="*/ 1582057 w 1582057"/>
              <a:gd name="connsiteY4" fmla="*/ 43543 h 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57" h="45228">
                <a:moveTo>
                  <a:pt x="0" y="0"/>
                </a:moveTo>
                <a:lnTo>
                  <a:pt x="899886" y="14515"/>
                </a:lnTo>
                <a:cubicBezTo>
                  <a:pt x="1059581" y="17877"/>
                  <a:pt x="1219373" y="20169"/>
                  <a:pt x="1378857" y="29029"/>
                </a:cubicBezTo>
                <a:cubicBezTo>
                  <a:pt x="1394133" y="29878"/>
                  <a:pt x="1407139" y="42453"/>
                  <a:pt x="1422400" y="43543"/>
                </a:cubicBezTo>
                <a:cubicBezTo>
                  <a:pt x="1475484" y="47335"/>
                  <a:pt x="1528838" y="43543"/>
                  <a:pt x="1582057" y="43543"/>
                </a:cubicBez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049178" y="2897803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3377641" y="2897436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3760070" y="2925870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4088533" y="2976051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5128711" y="1840762"/>
            <a:ext cx="1030514" cy="1353826"/>
          </a:xfrm>
          <a:custGeom>
            <a:avLst/>
            <a:gdLst>
              <a:gd name="connsiteX0" fmla="*/ 0 w 1030514"/>
              <a:gd name="connsiteY0" fmla="*/ 31161 h 1353826"/>
              <a:gd name="connsiteX1" fmla="*/ 711200 w 1030514"/>
              <a:gd name="connsiteY1" fmla="*/ 31161 h 1353826"/>
              <a:gd name="connsiteX2" fmla="*/ 769257 w 1030514"/>
              <a:gd name="connsiteY2" fmla="*/ 45675 h 1353826"/>
              <a:gd name="connsiteX3" fmla="*/ 870857 w 1030514"/>
              <a:gd name="connsiteY3" fmla="*/ 74704 h 1353826"/>
              <a:gd name="connsiteX4" fmla="*/ 914400 w 1030514"/>
              <a:gd name="connsiteY4" fmla="*/ 103732 h 1353826"/>
              <a:gd name="connsiteX5" fmla="*/ 1016000 w 1030514"/>
              <a:gd name="connsiteY5" fmla="*/ 118247 h 1353826"/>
              <a:gd name="connsiteX6" fmla="*/ 1030514 w 1030514"/>
              <a:gd name="connsiteY6" fmla="*/ 161789 h 1353826"/>
              <a:gd name="connsiteX7" fmla="*/ 1016000 w 1030514"/>
              <a:gd name="connsiteY7" fmla="*/ 394018 h 1353826"/>
              <a:gd name="connsiteX8" fmla="*/ 899886 w 1030514"/>
              <a:gd name="connsiteY8" fmla="*/ 466589 h 1353826"/>
              <a:gd name="connsiteX9" fmla="*/ 580572 w 1030514"/>
              <a:gd name="connsiteY9" fmla="*/ 495618 h 1353826"/>
              <a:gd name="connsiteX10" fmla="*/ 449943 w 1030514"/>
              <a:gd name="connsiteY10" fmla="*/ 524647 h 1353826"/>
              <a:gd name="connsiteX11" fmla="*/ 406400 w 1030514"/>
              <a:gd name="connsiteY11" fmla="*/ 553675 h 1353826"/>
              <a:gd name="connsiteX12" fmla="*/ 304800 w 1030514"/>
              <a:gd name="connsiteY12" fmla="*/ 582704 h 1353826"/>
              <a:gd name="connsiteX13" fmla="*/ 188686 w 1030514"/>
              <a:gd name="connsiteY13" fmla="*/ 640761 h 1353826"/>
              <a:gd name="connsiteX14" fmla="*/ 87086 w 1030514"/>
              <a:gd name="connsiteY14" fmla="*/ 713332 h 1353826"/>
              <a:gd name="connsiteX15" fmla="*/ 58057 w 1030514"/>
              <a:gd name="connsiteY15" fmla="*/ 771389 h 1353826"/>
              <a:gd name="connsiteX16" fmla="*/ 58057 w 1030514"/>
              <a:gd name="connsiteY16" fmla="*/ 974589 h 1353826"/>
              <a:gd name="connsiteX17" fmla="*/ 116114 w 1030514"/>
              <a:gd name="connsiteY17" fmla="*/ 1061675 h 1353826"/>
              <a:gd name="connsiteX18" fmla="*/ 159657 w 1030514"/>
              <a:gd name="connsiteY18" fmla="*/ 1076189 h 1353826"/>
              <a:gd name="connsiteX19" fmla="*/ 275772 w 1030514"/>
              <a:gd name="connsiteY19" fmla="*/ 1119732 h 1353826"/>
              <a:gd name="connsiteX20" fmla="*/ 348343 w 1030514"/>
              <a:gd name="connsiteY20" fmla="*/ 1148761 h 1353826"/>
              <a:gd name="connsiteX21" fmla="*/ 391886 w 1030514"/>
              <a:gd name="connsiteY21" fmla="*/ 1163275 h 1353826"/>
              <a:gd name="connsiteX22" fmla="*/ 449943 w 1030514"/>
              <a:gd name="connsiteY22" fmla="*/ 1192304 h 1353826"/>
              <a:gd name="connsiteX23" fmla="*/ 580572 w 1030514"/>
              <a:gd name="connsiteY23" fmla="*/ 1221332 h 1353826"/>
              <a:gd name="connsiteX24" fmla="*/ 653143 w 1030514"/>
              <a:gd name="connsiteY24" fmla="*/ 1264875 h 1353826"/>
              <a:gd name="connsiteX25" fmla="*/ 812800 w 1030514"/>
              <a:gd name="connsiteY25" fmla="*/ 1351961 h 1353826"/>
              <a:gd name="connsiteX26" fmla="*/ 870857 w 1030514"/>
              <a:gd name="connsiteY26" fmla="*/ 1351961 h 135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0514" h="1353826">
                <a:moveTo>
                  <a:pt x="0" y="31161"/>
                </a:moveTo>
                <a:cubicBezTo>
                  <a:pt x="275346" y="-23907"/>
                  <a:pt x="99891" y="5690"/>
                  <a:pt x="711200" y="31161"/>
                </a:cubicBezTo>
                <a:cubicBezTo>
                  <a:pt x="731131" y="31991"/>
                  <a:pt x="750077" y="40195"/>
                  <a:pt x="769257" y="45675"/>
                </a:cubicBezTo>
                <a:cubicBezTo>
                  <a:pt x="915054" y="87330"/>
                  <a:pt x="689309" y="29315"/>
                  <a:pt x="870857" y="74704"/>
                </a:cubicBezTo>
                <a:cubicBezTo>
                  <a:pt x="885371" y="84380"/>
                  <a:pt x="897692" y="98720"/>
                  <a:pt x="914400" y="103732"/>
                </a:cubicBezTo>
                <a:cubicBezTo>
                  <a:pt x="947168" y="113562"/>
                  <a:pt x="985401" y="102948"/>
                  <a:pt x="1016000" y="118247"/>
                </a:cubicBezTo>
                <a:cubicBezTo>
                  <a:pt x="1029684" y="125089"/>
                  <a:pt x="1025676" y="147275"/>
                  <a:pt x="1030514" y="161789"/>
                </a:cubicBezTo>
                <a:cubicBezTo>
                  <a:pt x="1025676" y="239199"/>
                  <a:pt x="1028096" y="317406"/>
                  <a:pt x="1016000" y="394018"/>
                </a:cubicBezTo>
                <a:cubicBezTo>
                  <a:pt x="1007911" y="445252"/>
                  <a:pt x="937019" y="463213"/>
                  <a:pt x="899886" y="466589"/>
                </a:cubicBezTo>
                <a:lnTo>
                  <a:pt x="580572" y="495618"/>
                </a:lnTo>
                <a:cubicBezTo>
                  <a:pt x="567648" y="498203"/>
                  <a:pt x="467884" y="516958"/>
                  <a:pt x="449943" y="524647"/>
                </a:cubicBezTo>
                <a:cubicBezTo>
                  <a:pt x="433910" y="531519"/>
                  <a:pt x="422002" y="545874"/>
                  <a:pt x="406400" y="553675"/>
                </a:cubicBezTo>
                <a:cubicBezTo>
                  <a:pt x="385581" y="564084"/>
                  <a:pt x="323397" y="578054"/>
                  <a:pt x="304800" y="582704"/>
                </a:cubicBezTo>
                <a:cubicBezTo>
                  <a:pt x="203919" y="649957"/>
                  <a:pt x="330714" y="569747"/>
                  <a:pt x="188686" y="640761"/>
                </a:cubicBezTo>
                <a:cubicBezTo>
                  <a:pt x="167458" y="651375"/>
                  <a:pt x="100241" y="703466"/>
                  <a:pt x="87086" y="713332"/>
                </a:cubicBezTo>
                <a:cubicBezTo>
                  <a:pt x="77410" y="732684"/>
                  <a:pt x="63750" y="750515"/>
                  <a:pt x="58057" y="771389"/>
                </a:cubicBezTo>
                <a:cubicBezTo>
                  <a:pt x="35728" y="853262"/>
                  <a:pt x="41682" y="892716"/>
                  <a:pt x="58057" y="974589"/>
                </a:cubicBezTo>
                <a:cubicBezTo>
                  <a:pt x="66251" y="1015556"/>
                  <a:pt x="78943" y="1036895"/>
                  <a:pt x="116114" y="1061675"/>
                </a:cubicBezTo>
                <a:cubicBezTo>
                  <a:pt x="128844" y="1070162"/>
                  <a:pt x="145143" y="1071351"/>
                  <a:pt x="159657" y="1076189"/>
                </a:cubicBezTo>
                <a:cubicBezTo>
                  <a:pt x="241021" y="1130432"/>
                  <a:pt x="161636" y="1085491"/>
                  <a:pt x="275772" y="1119732"/>
                </a:cubicBezTo>
                <a:cubicBezTo>
                  <a:pt x="300727" y="1127219"/>
                  <a:pt x="323948" y="1139613"/>
                  <a:pt x="348343" y="1148761"/>
                </a:cubicBezTo>
                <a:cubicBezTo>
                  <a:pt x="362668" y="1154133"/>
                  <a:pt x="377824" y="1157248"/>
                  <a:pt x="391886" y="1163275"/>
                </a:cubicBezTo>
                <a:cubicBezTo>
                  <a:pt x="411773" y="1171798"/>
                  <a:pt x="429263" y="1185941"/>
                  <a:pt x="449943" y="1192304"/>
                </a:cubicBezTo>
                <a:cubicBezTo>
                  <a:pt x="492576" y="1205422"/>
                  <a:pt x="537029" y="1211656"/>
                  <a:pt x="580572" y="1221332"/>
                </a:cubicBezTo>
                <a:cubicBezTo>
                  <a:pt x="604762" y="1235846"/>
                  <a:pt x="629343" y="1249729"/>
                  <a:pt x="653143" y="1264875"/>
                </a:cubicBezTo>
                <a:cubicBezTo>
                  <a:pt x="709527" y="1300756"/>
                  <a:pt x="746953" y="1337328"/>
                  <a:pt x="812800" y="1351961"/>
                </a:cubicBezTo>
                <a:cubicBezTo>
                  <a:pt x="831691" y="1356159"/>
                  <a:pt x="851505" y="1351961"/>
                  <a:pt x="870857" y="1351961"/>
                </a:cubicBezTo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5256948" y="1722858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5585411" y="1722491"/>
            <a:ext cx="236541" cy="236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5922684" y="1875258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5644413" y="2208615"/>
            <a:ext cx="236541" cy="236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5636211" y="2956281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 97"/>
          <p:cNvSpPr/>
          <p:nvPr/>
        </p:nvSpPr>
        <p:spPr>
          <a:xfrm>
            <a:off x="1307449" y="2452053"/>
            <a:ext cx="1030514" cy="1142236"/>
          </a:xfrm>
          <a:custGeom>
            <a:avLst/>
            <a:gdLst>
              <a:gd name="connsiteX0" fmla="*/ 0 w 1030514"/>
              <a:gd name="connsiteY0" fmla="*/ 31161 h 1353826"/>
              <a:gd name="connsiteX1" fmla="*/ 711200 w 1030514"/>
              <a:gd name="connsiteY1" fmla="*/ 31161 h 1353826"/>
              <a:gd name="connsiteX2" fmla="*/ 769257 w 1030514"/>
              <a:gd name="connsiteY2" fmla="*/ 45675 h 1353826"/>
              <a:gd name="connsiteX3" fmla="*/ 870857 w 1030514"/>
              <a:gd name="connsiteY3" fmla="*/ 74704 h 1353826"/>
              <a:gd name="connsiteX4" fmla="*/ 914400 w 1030514"/>
              <a:gd name="connsiteY4" fmla="*/ 103732 h 1353826"/>
              <a:gd name="connsiteX5" fmla="*/ 1016000 w 1030514"/>
              <a:gd name="connsiteY5" fmla="*/ 118247 h 1353826"/>
              <a:gd name="connsiteX6" fmla="*/ 1030514 w 1030514"/>
              <a:gd name="connsiteY6" fmla="*/ 161789 h 1353826"/>
              <a:gd name="connsiteX7" fmla="*/ 1016000 w 1030514"/>
              <a:gd name="connsiteY7" fmla="*/ 394018 h 1353826"/>
              <a:gd name="connsiteX8" fmla="*/ 899886 w 1030514"/>
              <a:gd name="connsiteY8" fmla="*/ 466589 h 1353826"/>
              <a:gd name="connsiteX9" fmla="*/ 580572 w 1030514"/>
              <a:gd name="connsiteY9" fmla="*/ 495618 h 1353826"/>
              <a:gd name="connsiteX10" fmla="*/ 449943 w 1030514"/>
              <a:gd name="connsiteY10" fmla="*/ 524647 h 1353826"/>
              <a:gd name="connsiteX11" fmla="*/ 406400 w 1030514"/>
              <a:gd name="connsiteY11" fmla="*/ 553675 h 1353826"/>
              <a:gd name="connsiteX12" fmla="*/ 304800 w 1030514"/>
              <a:gd name="connsiteY12" fmla="*/ 582704 h 1353826"/>
              <a:gd name="connsiteX13" fmla="*/ 188686 w 1030514"/>
              <a:gd name="connsiteY13" fmla="*/ 640761 h 1353826"/>
              <a:gd name="connsiteX14" fmla="*/ 87086 w 1030514"/>
              <a:gd name="connsiteY14" fmla="*/ 713332 h 1353826"/>
              <a:gd name="connsiteX15" fmla="*/ 58057 w 1030514"/>
              <a:gd name="connsiteY15" fmla="*/ 771389 h 1353826"/>
              <a:gd name="connsiteX16" fmla="*/ 58057 w 1030514"/>
              <a:gd name="connsiteY16" fmla="*/ 974589 h 1353826"/>
              <a:gd name="connsiteX17" fmla="*/ 116114 w 1030514"/>
              <a:gd name="connsiteY17" fmla="*/ 1061675 h 1353826"/>
              <a:gd name="connsiteX18" fmla="*/ 159657 w 1030514"/>
              <a:gd name="connsiteY18" fmla="*/ 1076189 h 1353826"/>
              <a:gd name="connsiteX19" fmla="*/ 275772 w 1030514"/>
              <a:gd name="connsiteY19" fmla="*/ 1119732 h 1353826"/>
              <a:gd name="connsiteX20" fmla="*/ 348343 w 1030514"/>
              <a:gd name="connsiteY20" fmla="*/ 1148761 h 1353826"/>
              <a:gd name="connsiteX21" fmla="*/ 391886 w 1030514"/>
              <a:gd name="connsiteY21" fmla="*/ 1163275 h 1353826"/>
              <a:gd name="connsiteX22" fmla="*/ 449943 w 1030514"/>
              <a:gd name="connsiteY22" fmla="*/ 1192304 h 1353826"/>
              <a:gd name="connsiteX23" fmla="*/ 580572 w 1030514"/>
              <a:gd name="connsiteY23" fmla="*/ 1221332 h 1353826"/>
              <a:gd name="connsiteX24" fmla="*/ 653143 w 1030514"/>
              <a:gd name="connsiteY24" fmla="*/ 1264875 h 1353826"/>
              <a:gd name="connsiteX25" fmla="*/ 812800 w 1030514"/>
              <a:gd name="connsiteY25" fmla="*/ 1351961 h 1353826"/>
              <a:gd name="connsiteX26" fmla="*/ 870857 w 1030514"/>
              <a:gd name="connsiteY26" fmla="*/ 1351961 h 135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0514" h="1353826">
                <a:moveTo>
                  <a:pt x="0" y="31161"/>
                </a:moveTo>
                <a:cubicBezTo>
                  <a:pt x="275346" y="-23907"/>
                  <a:pt x="99891" y="5690"/>
                  <a:pt x="711200" y="31161"/>
                </a:cubicBezTo>
                <a:cubicBezTo>
                  <a:pt x="731131" y="31991"/>
                  <a:pt x="750077" y="40195"/>
                  <a:pt x="769257" y="45675"/>
                </a:cubicBezTo>
                <a:cubicBezTo>
                  <a:pt x="915054" y="87330"/>
                  <a:pt x="689309" y="29315"/>
                  <a:pt x="870857" y="74704"/>
                </a:cubicBezTo>
                <a:cubicBezTo>
                  <a:pt x="885371" y="84380"/>
                  <a:pt x="897692" y="98720"/>
                  <a:pt x="914400" y="103732"/>
                </a:cubicBezTo>
                <a:cubicBezTo>
                  <a:pt x="947168" y="113562"/>
                  <a:pt x="985401" y="102948"/>
                  <a:pt x="1016000" y="118247"/>
                </a:cubicBezTo>
                <a:cubicBezTo>
                  <a:pt x="1029684" y="125089"/>
                  <a:pt x="1025676" y="147275"/>
                  <a:pt x="1030514" y="161789"/>
                </a:cubicBezTo>
                <a:cubicBezTo>
                  <a:pt x="1025676" y="239199"/>
                  <a:pt x="1028096" y="317406"/>
                  <a:pt x="1016000" y="394018"/>
                </a:cubicBezTo>
                <a:cubicBezTo>
                  <a:pt x="1007911" y="445252"/>
                  <a:pt x="937019" y="463213"/>
                  <a:pt x="899886" y="466589"/>
                </a:cubicBezTo>
                <a:lnTo>
                  <a:pt x="580572" y="495618"/>
                </a:lnTo>
                <a:cubicBezTo>
                  <a:pt x="567648" y="498203"/>
                  <a:pt x="467884" y="516958"/>
                  <a:pt x="449943" y="524647"/>
                </a:cubicBezTo>
                <a:cubicBezTo>
                  <a:pt x="433910" y="531519"/>
                  <a:pt x="422002" y="545874"/>
                  <a:pt x="406400" y="553675"/>
                </a:cubicBezTo>
                <a:cubicBezTo>
                  <a:pt x="385581" y="564084"/>
                  <a:pt x="323397" y="578054"/>
                  <a:pt x="304800" y="582704"/>
                </a:cubicBezTo>
                <a:cubicBezTo>
                  <a:pt x="203919" y="649957"/>
                  <a:pt x="330714" y="569747"/>
                  <a:pt x="188686" y="640761"/>
                </a:cubicBezTo>
                <a:cubicBezTo>
                  <a:pt x="167458" y="651375"/>
                  <a:pt x="100241" y="703466"/>
                  <a:pt x="87086" y="713332"/>
                </a:cubicBezTo>
                <a:cubicBezTo>
                  <a:pt x="77410" y="732684"/>
                  <a:pt x="63750" y="750515"/>
                  <a:pt x="58057" y="771389"/>
                </a:cubicBezTo>
                <a:cubicBezTo>
                  <a:pt x="35728" y="853262"/>
                  <a:pt x="41682" y="892716"/>
                  <a:pt x="58057" y="974589"/>
                </a:cubicBezTo>
                <a:cubicBezTo>
                  <a:pt x="66251" y="1015556"/>
                  <a:pt x="78943" y="1036895"/>
                  <a:pt x="116114" y="1061675"/>
                </a:cubicBezTo>
                <a:cubicBezTo>
                  <a:pt x="128844" y="1070162"/>
                  <a:pt x="145143" y="1071351"/>
                  <a:pt x="159657" y="1076189"/>
                </a:cubicBezTo>
                <a:cubicBezTo>
                  <a:pt x="241021" y="1130432"/>
                  <a:pt x="161636" y="1085491"/>
                  <a:pt x="275772" y="1119732"/>
                </a:cubicBezTo>
                <a:cubicBezTo>
                  <a:pt x="300727" y="1127219"/>
                  <a:pt x="323948" y="1139613"/>
                  <a:pt x="348343" y="1148761"/>
                </a:cubicBezTo>
                <a:cubicBezTo>
                  <a:pt x="362668" y="1154133"/>
                  <a:pt x="377824" y="1157248"/>
                  <a:pt x="391886" y="1163275"/>
                </a:cubicBezTo>
                <a:cubicBezTo>
                  <a:pt x="411773" y="1171798"/>
                  <a:pt x="429263" y="1185941"/>
                  <a:pt x="449943" y="1192304"/>
                </a:cubicBezTo>
                <a:cubicBezTo>
                  <a:pt x="492576" y="1205422"/>
                  <a:pt x="537029" y="1211656"/>
                  <a:pt x="580572" y="1221332"/>
                </a:cubicBezTo>
                <a:cubicBezTo>
                  <a:pt x="604762" y="1235846"/>
                  <a:pt x="629343" y="1249729"/>
                  <a:pt x="653143" y="1264875"/>
                </a:cubicBezTo>
                <a:cubicBezTo>
                  <a:pt x="709527" y="1300756"/>
                  <a:pt x="746953" y="1337328"/>
                  <a:pt x="812800" y="1351961"/>
                </a:cubicBezTo>
                <a:cubicBezTo>
                  <a:pt x="831691" y="1356159"/>
                  <a:pt x="851505" y="1351961"/>
                  <a:pt x="870857" y="1351961"/>
                </a:cubicBezTo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1364196" y="2349456"/>
            <a:ext cx="236541" cy="2365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1692659" y="2349089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2087778" y="2399404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1245925" y="3048844"/>
            <a:ext cx="236541" cy="236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1929200" y="2707680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1574388" y="2798428"/>
            <a:ext cx="236541" cy="23654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1498733" y="3285385"/>
            <a:ext cx="236541" cy="2365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1852690" y="3410843"/>
            <a:ext cx="236541" cy="23654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86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96189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>
                <a:latin typeface="Kingthings Lupineless" pitchFamily="2" charset="0"/>
              </a:rPr>
              <a:t>1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931827" y="170406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Situer des évènements dans le temps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401805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dire si on est le matin ou l’après-midi.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00872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si on fait quelque chose avant, pendant ou après la récréation.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87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si un évènement est passé ou à venir.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EM2-3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1389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Ordonner des images chronologiquement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792071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En regardant 2 images chronologiques, je sais dire celle qui vient avant et celle qui vient après.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769424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remettre 3 images chronologiques dans l’ordre.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697416"/>
            <a:ext cx="16561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placer des activités de la classe dans l’ordre sur le programme de la journée (cantine, sieste, parents).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5787"/>
            <a:ext cx="788953" cy="40314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" y="5032477"/>
            <a:ext cx="788953" cy="40314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762298" y="2919719"/>
            <a:ext cx="955349" cy="82311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745030" y="2783657"/>
            <a:ext cx="1113270" cy="959174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661355" y="2658482"/>
            <a:ext cx="1258555" cy="1084349"/>
          </a:xfrm>
          <a:prstGeom prst="rect">
            <a:avLst/>
          </a:prstGeom>
        </p:spPr>
      </p:pic>
      <p:sp>
        <p:nvSpPr>
          <p:cNvPr id="54" name="Rectangle à coins arrondis 53"/>
          <p:cNvSpPr/>
          <p:nvPr/>
        </p:nvSpPr>
        <p:spPr>
          <a:xfrm>
            <a:off x="922450" y="2343847"/>
            <a:ext cx="1684661" cy="439810"/>
          </a:xfrm>
          <a:prstGeom prst="wedgeRoundRectCallout">
            <a:avLst>
              <a:gd name="adj1" fmla="val 3678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On est le matin !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2866338" y="2063961"/>
            <a:ext cx="1684661" cy="439810"/>
          </a:xfrm>
          <a:prstGeom prst="wedgeRoundRectCallout">
            <a:avLst>
              <a:gd name="adj1" fmla="val 3678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Les ateliers c’est avant la récréation !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4793880" y="1904037"/>
            <a:ext cx="1684661" cy="439810"/>
          </a:xfrm>
          <a:prstGeom prst="wedgeRoundRectCallout">
            <a:avLst>
              <a:gd name="adj1" fmla="val 3678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Avant on allait à la piscine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87" y="7799601"/>
            <a:ext cx="339514" cy="4444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7" y="7375006"/>
            <a:ext cx="434741" cy="869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77" y="6998215"/>
            <a:ext cx="545534" cy="125763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7926600"/>
            <a:ext cx="478805" cy="6268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79" y="7327806"/>
            <a:ext cx="613101" cy="12255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08" y="7933975"/>
            <a:ext cx="1068687" cy="72102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74" y="7032724"/>
            <a:ext cx="952314" cy="76185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8" y="6094278"/>
            <a:ext cx="1388773" cy="83326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502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3783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4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Situer des objets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Je sais dire si un objet est devant ou derrière moi.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7462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dire si un objet est dessus ou dessous moi.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872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commence à dire si un objet est près ou loin de moi.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5787"/>
            <a:ext cx="788953" cy="403145"/>
          </a:xfrm>
          <a:prstGeom prst="rect">
            <a:avLst/>
          </a:prstGeom>
        </p:spPr>
      </p:pic>
      <p:grpSp>
        <p:nvGrpSpPr>
          <p:cNvPr id="49" name="Groupe 48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52" name="Rectangle à coins arrondis 5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EM5-6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940211" y="51389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Se situer par rapport à une personne, un objet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>
            <a:off x="784055" y="8961910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me ranger en file indienne.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728271" y="8769424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me placer dans la file indienne en fonction de ce que dit la maitresse.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4669739" y="891344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me ranger en rang 2 par 2, en donnant la main au copain.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" y="5032477"/>
            <a:ext cx="788953" cy="40314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00999" y="2599906"/>
            <a:ext cx="517178" cy="846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be 1"/>
          <p:cNvSpPr/>
          <p:nvPr/>
        </p:nvSpPr>
        <p:spPr>
          <a:xfrm>
            <a:off x="1013571" y="3045734"/>
            <a:ext cx="1450877" cy="611122"/>
          </a:xfrm>
          <a:prstGeom prst="cube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1031320" y="2283866"/>
            <a:ext cx="1584176" cy="287263"/>
          </a:xfrm>
          <a:prstGeom prst="wedgeRoundRectCallout">
            <a:avLst>
              <a:gd name="adj1" fmla="val -19738"/>
              <a:gd name="adj2" fmla="val 93922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Le meuble est devant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9" name="Cube 88"/>
          <p:cNvSpPr/>
          <p:nvPr/>
        </p:nvSpPr>
        <p:spPr>
          <a:xfrm>
            <a:off x="2924944" y="3045734"/>
            <a:ext cx="1450877" cy="611122"/>
          </a:xfrm>
          <a:prstGeom prst="cube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à coins arrondis 89"/>
          <p:cNvSpPr/>
          <p:nvPr/>
        </p:nvSpPr>
        <p:spPr>
          <a:xfrm>
            <a:off x="2889023" y="1640632"/>
            <a:ext cx="1584176" cy="287263"/>
          </a:xfrm>
          <a:prstGeom prst="wedgeRoundRectCallout">
            <a:avLst>
              <a:gd name="adj1" fmla="val -19738"/>
              <a:gd name="adj2" fmla="val 93922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Le meuble est dessous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22522" y="2378295"/>
            <a:ext cx="517178" cy="84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97151" y="2514921"/>
            <a:ext cx="692295" cy="11331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Cube 91"/>
          <p:cNvSpPr/>
          <p:nvPr/>
        </p:nvSpPr>
        <p:spPr>
          <a:xfrm>
            <a:off x="5644595" y="1640632"/>
            <a:ext cx="806030" cy="305561"/>
          </a:xfrm>
          <a:prstGeom prst="cube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à coins arrondis 92"/>
          <p:cNvSpPr/>
          <p:nvPr/>
        </p:nvSpPr>
        <p:spPr>
          <a:xfrm>
            <a:off x="4797151" y="2080295"/>
            <a:ext cx="1584176" cy="287263"/>
          </a:xfrm>
          <a:prstGeom prst="wedgeRoundRectCallout">
            <a:avLst>
              <a:gd name="adj1" fmla="val 5916"/>
              <a:gd name="adj2" fmla="val 10276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Le meuble est loin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7" y="7255788"/>
            <a:ext cx="1708403" cy="14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08" y="7266156"/>
            <a:ext cx="1708403" cy="14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Rectangle à coins arrondis 94"/>
          <p:cNvSpPr/>
          <p:nvPr/>
        </p:nvSpPr>
        <p:spPr>
          <a:xfrm>
            <a:off x="2834708" y="6681192"/>
            <a:ext cx="1584176" cy="360040"/>
          </a:xfrm>
          <a:prstGeom prst="wedgeRoundRectCallout">
            <a:avLst>
              <a:gd name="adj1" fmla="val 49206"/>
              <a:gd name="adj2" fmla="val -87340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Mélissa, mets-toi entre Sofiane et Hugo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27" y="6861212"/>
            <a:ext cx="1724768" cy="14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34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5840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7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Réaliser des parcours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me repérer dans la classe.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74621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découvrir des endroits que je ne connais pas.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suivre un petit parcours.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92D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EM9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1389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Utiliser les supports de l’écrit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9134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tenir un livre et je fais attention quand je tourne les pages.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841432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manipuler mes affaires de classe (cahier, classeur…)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1344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commence à repérer les différentes parties d’une feuille.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5787"/>
            <a:ext cx="788953" cy="40314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" y="5032477"/>
            <a:ext cx="788953" cy="40314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8703" b="14019"/>
          <a:stretch/>
        </p:blipFill>
        <p:spPr>
          <a:xfrm>
            <a:off x="4747055" y="1935092"/>
            <a:ext cx="1794262" cy="12897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71" y="1542358"/>
            <a:ext cx="1961687" cy="15693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08" y="2640474"/>
            <a:ext cx="1179676" cy="12124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348">
            <a:off x="1058704" y="2283866"/>
            <a:ext cx="1556792" cy="10503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1" y="2971956"/>
            <a:ext cx="288489" cy="69108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7338218"/>
            <a:ext cx="1280577" cy="13726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9938"/>
          <a:stretch/>
        </p:blipFill>
        <p:spPr>
          <a:xfrm>
            <a:off x="2929244" y="6867704"/>
            <a:ext cx="1525501" cy="151865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06" y="6189242"/>
            <a:ext cx="1215098" cy="144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à coins arrondis 53"/>
          <p:cNvSpPr/>
          <p:nvPr/>
        </p:nvSpPr>
        <p:spPr>
          <a:xfrm>
            <a:off x="4777763" y="7870727"/>
            <a:ext cx="1713733" cy="515635"/>
          </a:xfrm>
          <a:prstGeom prst="wedgeRoundRectCallout">
            <a:avLst>
              <a:gd name="adj1" fmla="val 50421"/>
              <a:gd name="adj2" fmla="val 89710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Dessine un soleil en haut de la feuille et de l’herbe en bas de la feuille !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67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11549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11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08905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Les besoins du vivant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bien m’occuper des animaux ou des plantes de la classe.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16565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que tous les animaux ne se déplacent pas de la même façon.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ce que mangent certains animaux.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12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138958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Connaitre les parties de son corps.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711930"/>
            <a:ext cx="16154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quelle partie de mon corps utiliser pour faire certaines choses (attraper, sauter, embrasser…)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783376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le nom de certaines parties du corps (tête, bras, jambe).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1344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commence à dessiner des bonhommes (</a:t>
            </a:r>
            <a:r>
              <a:rPr lang="fr-FR" sz="1100" b="1" smtClean="0"/>
              <a:t>bonhomme têtard).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1" y="30947"/>
            <a:ext cx="683170" cy="6534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" y="5047671"/>
            <a:ext cx="683170" cy="653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73" y="2293986"/>
            <a:ext cx="1368553" cy="13685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1113769"/>
            <a:ext cx="721843" cy="9589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16" y="2406454"/>
            <a:ext cx="632036" cy="9978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95" y="2551488"/>
            <a:ext cx="736639" cy="8980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36" y="1542358"/>
            <a:ext cx="948081" cy="5911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4" y="1680355"/>
            <a:ext cx="656297" cy="661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91" y="2192166"/>
            <a:ext cx="772629" cy="7131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29" y="2994371"/>
            <a:ext cx="889097" cy="64391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88980" y="7761312"/>
            <a:ext cx="599860" cy="98184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à coins arrondis 54"/>
          <p:cNvSpPr/>
          <p:nvPr/>
        </p:nvSpPr>
        <p:spPr>
          <a:xfrm>
            <a:off x="1018000" y="7288672"/>
            <a:ext cx="1584176" cy="338362"/>
          </a:xfrm>
          <a:prstGeom prst="wedgeRoundRectCallout">
            <a:avLst>
              <a:gd name="adj1" fmla="val -19738"/>
              <a:gd name="adj2" fmla="val 6898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Je saute avec mes jambes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22730"/>
          <a:stretch/>
        </p:blipFill>
        <p:spPr>
          <a:xfrm>
            <a:off x="2780928" y="6691489"/>
            <a:ext cx="966794" cy="1871090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3640985" y="7182040"/>
            <a:ext cx="3640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015083" y="7052265"/>
            <a:ext cx="71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tête</a:t>
            </a:r>
            <a:endParaRPr lang="fr-FR" sz="1200" dirty="0"/>
          </a:p>
        </p:txBody>
      </p:sp>
      <p:sp>
        <p:nvSpPr>
          <p:cNvPr id="61" name="ZoneTexte 60"/>
          <p:cNvSpPr txBox="1"/>
          <p:nvPr/>
        </p:nvSpPr>
        <p:spPr>
          <a:xfrm>
            <a:off x="4015083" y="7615698"/>
            <a:ext cx="71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bras</a:t>
            </a:r>
            <a:endParaRPr lang="fr-FR" sz="1200" dirty="0"/>
          </a:p>
        </p:txBody>
      </p:sp>
      <p:sp>
        <p:nvSpPr>
          <p:cNvPr id="75" name="ZoneTexte 74"/>
          <p:cNvSpPr txBox="1"/>
          <p:nvPr/>
        </p:nvSpPr>
        <p:spPr>
          <a:xfrm>
            <a:off x="3838606" y="8113735"/>
            <a:ext cx="742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jambe</a:t>
            </a:r>
            <a:endParaRPr lang="fr-FR" sz="1200" dirty="0"/>
          </a:p>
        </p:txBody>
      </p:sp>
      <p:cxnSp>
        <p:nvCxnSpPr>
          <p:cNvPr id="76" name="Connecteur droit avec flèche 75"/>
          <p:cNvCxnSpPr/>
          <p:nvPr/>
        </p:nvCxnSpPr>
        <p:spPr>
          <a:xfrm flipH="1">
            <a:off x="3692103" y="7742452"/>
            <a:ext cx="3640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3490480" y="8252235"/>
            <a:ext cx="3640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Encre 77"/>
              <p14:cNvContentPartPr/>
              <p14:nvPr/>
            </p14:nvContentPartPr>
            <p14:xfrm>
              <a:off x="5010369" y="6395490"/>
              <a:ext cx="1268451" cy="1855333"/>
            </p14:xfrm>
          </p:contentPart>
        </mc:Choice>
        <mc:Fallback xmlns="">
          <p:pic>
            <p:nvPicPr>
              <p:cNvPr id="78" name="Encre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127" y="6383251"/>
                <a:ext cx="1292934" cy="18798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12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60249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7" name="Groupe 26"/>
          <p:cNvGrpSpPr/>
          <p:nvPr userDrawn="1"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chemeClr val="bg1">
              <a:lumMod val="65000"/>
            </a:schemeClr>
          </a:solidFill>
        </p:grpSpPr>
        <p:sp>
          <p:nvSpPr>
            <p:cNvPr id="40" name="Rectangle à coins arrondis 3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10"/>
          <p:cNvSpPr/>
          <p:nvPr userDrawn="1"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 userDrawn="1"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 userDrawn="1"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 userDrawn="1"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 userDrawn="1"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 userDrawn="1"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 rot="16200000">
            <a:off x="-1341774" y="1929926"/>
            <a:ext cx="343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APPRENDRE ENSEMBLE POUR VIVRE ENSEMBLE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3275" y="4079612"/>
            <a:ext cx="6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VE1</a:t>
            </a:r>
            <a:endParaRPr lang="fr-FR" dirty="0">
              <a:latin typeface="Kingthings Lupineless" pitchFamily="2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982564" y="201960"/>
            <a:ext cx="27951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Reconnaitre les gens qui m’entourent</a:t>
            </a:r>
            <a:endParaRPr lang="fr-FR" sz="1200" dirty="0">
              <a:latin typeface="Amandine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764704" y="3987279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connais ma maitresse.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2708920" y="4002087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connais mon ATSEM.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4653136" y="4016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cs typeface="Arial" pitchFamily="34" charset="0"/>
              </a:rPr>
              <a:t>Je connais les copains de ma classe.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bg1">
              <a:lumMod val="65000"/>
            </a:schemeClr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6970486"/>
            <a:ext cx="343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APPRENDRE ENSEMBLE POUR VIVRE ENSEMBLE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VE2</a:t>
            </a:r>
            <a:endParaRPr lang="fr-FR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78591" y="5215241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Respecter les règles de la vie en collectivité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757561" y="8841432"/>
            <a:ext cx="16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que j’ai le droit de me tromper, de jouer, d’apprendre, d’être protégé et aidé.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81672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attendre mon tour et partager le matériel et les jeux.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5884" y="898167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fais attention aux autres et je prends soin du matériel.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" y="26144"/>
            <a:ext cx="1081500" cy="75039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" y="5097016"/>
            <a:ext cx="1081500" cy="750392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692696" y="3128394"/>
            <a:ext cx="769460" cy="662953"/>
          </a:xfrm>
          <a:prstGeom prst="rect">
            <a:avLst/>
          </a:prstGeom>
        </p:spPr>
      </p:pic>
      <p:sp>
        <p:nvSpPr>
          <p:cNvPr id="72" name="Rectangle à coins arrondis 71"/>
          <p:cNvSpPr/>
          <p:nvPr/>
        </p:nvSpPr>
        <p:spPr>
          <a:xfrm>
            <a:off x="2840718" y="2700854"/>
            <a:ext cx="782746" cy="358652"/>
          </a:xfrm>
          <a:prstGeom prst="wedgeRoundRectCallout">
            <a:avLst>
              <a:gd name="adj1" fmla="val 4504"/>
              <a:gd name="adj2" fmla="val 9388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2820383" y="2714825"/>
            <a:ext cx="863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C’est notre ATSEM !</a:t>
            </a:r>
            <a:endParaRPr lang="fr-FR" sz="800" dirty="0"/>
          </a:p>
        </p:txBody>
      </p:sp>
      <p:sp>
        <p:nvSpPr>
          <p:cNvPr id="74" name="Rectangle à coins arrondis 73"/>
          <p:cNvSpPr/>
          <p:nvPr/>
        </p:nvSpPr>
        <p:spPr>
          <a:xfrm>
            <a:off x="853953" y="2877042"/>
            <a:ext cx="1014249" cy="250747"/>
          </a:xfrm>
          <a:prstGeom prst="wedgeRoundRectCallout">
            <a:avLst>
              <a:gd name="adj1" fmla="val 4504"/>
              <a:gd name="adj2" fmla="val 9388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856701" y="2880180"/>
            <a:ext cx="1054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Maitresse !</a:t>
            </a:r>
            <a:endParaRPr lang="fr-FR" sz="800" dirty="0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669687" y="3128394"/>
            <a:ext cx="769460" cy="662953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128" y="2406773"/>
            <a:ext cx="547741" cy="119128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40" y="1127984"/>
            <a:ext cx="1745504" cy="1364968"/>
          </a:xfrm>
          <a:prstGeom prst="rect">
            <a:avLst/>
          </a:prstGeom>
        </p:spPr>
      </p:pic>
      <p:sp>
        <p:nvSpPr>
          <p:cNvPr id="79" name="Rectangle à coins arrondis 78"/>
          <p:cNvSpPr/>
          <p:nvPr/>
        </p:nvSpPr>
        <p:spPr>
          <a:xfrm>
            <a:off x="4779840" y="2687358"/>
            <a:ext cx="1014249" cy="358652"/>
          </a:xfrm>
          <a:prstGeom prst="wedgeRoundRectCallout">
            <a:avLst>
              <a:gd name="adj1" fmla="val 4504"/>
              <a:gd name="adj2" fmla="val 9388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4750346" y="2707455"/>
            <a:ext cx="105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Louisa, Sami, Mehdi, Aminata…</a:t>
            </a:r>
            <a:endParaRPr lang="fr-FR" sz="800" dirty="0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99650" y="3121024"/>
            <a:ext cx="769460" cy="6629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89" y="1655335"/>
            <a:ext cx="1139514" cy="1569473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0" y="7396769"/>
            <a:ext cx="1681694" cy="1345355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26" y="7116252"/>
            <a:ext cx="1188365" cy="1625872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51" y="6970958"/>
            <a:ext cx="1048224" cy="1048224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51" y="7614625"/>
            <a:ext cx="1787627" cy="11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73558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13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24293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Connaitre les règles d’hygiène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J’accepte d’aller aux toilettes et de me laver les mains.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 la cantine, j’accepte de gouter à tout.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80087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dire quand j’ai besoin d’aller aux toilettes ou quand j’ai soif.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14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277458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Amandine" pitchFamily="2" charset="0"/>
              </a:rPr>
              <a:t>Connaitre les dangers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8893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connais des objets dangereux dans la classe.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783376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que je ne dois pas courir dans la classe ou dans les escaliers.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8660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que je ne dois pas faire mal à mes copains.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1" y="30947"/>
            <a:ext cx="683170" cy="6534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" y="5047671"/>
            <a:ext cx="683170" cy="653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3" y="2273495"/>
            <a:ext cx="1326755" cy="15617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64" y="1622826"/>
            <a:ext cx="1664403" cy="208050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908018" y="2783657"/>
            <a:ext cx="1113270" cy="959174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4751687" y="2063961"/>
            <a:ext cx="1684661" cy="439810"/>
          </a:xfrm>
          <a:prstGeom prst="wedgeRoundRectCallout">
            <a:avLst>
              <a:gd name="adj1" fmla="val 3678"/>
              <a:gd name="adj2" fmla="val 87291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J’ai envie de faire pipi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44" y="7037126"/>
            <a:ext cx="1774384" cy="144426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96" y="7060594"/>
            <a:ext cx="1826442" cy="113288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9" y="7375006"/>
            <a:ext cx="1233305" cy="10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512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12510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15a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24293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Utiliser des crayons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3944888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J’arrive à tenir des gros crayons, des petits crayons, des pinceaux…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815386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colorier, peindre ou dessiner sur la feuille, sans dépasser sur la table.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commence à colorier.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15b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277458"/>
            <a:ext cx="29264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Utiliser des ciseaux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889340"/>
            <a:ext cx="161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tiens des ciseaux avec l’aide de la maitresse ou de l’ATSEM.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783376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découper différents matériaux (pâte à modeler, papier…)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8660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J’essaie de découper en suivant un trait droit.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1" y="30947"/>
            <a:ext cx="683170" cy="6534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" y="5047671"/>
            <a:ext cx="683170" cy="653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2778"/>
          <a:stretch/>
        </p:blipFill>
        <p:spPr>
          <a:xfrm>
            <a:off x="1313067" y="2283866"/>
            <a:ext cx="886191" cy="146305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51" y="1714042"/>
            <a:ext cx="1610820" cy="18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36" y="1519487"/>
            <a:ext cx="1594718" cy="1898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8"/>
          <a:stretch/>
        </p:blipFill>
        <p:spPr>
          <a:xfrm>
            <a:off x="1124744" y="7524622"/>
            <a:ext cx="691948" cy="119838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17790" r="16746" b="18419"/>
          <a:stretch/>
        </p:blipFill>
        <p:spPr>
          <a:xfrm>
            <a:off x="1397174" y="7798009"/>
            <a:ext cx="995644" cy="924996"/>
          </a:xfrm>
          <a:prstGeom prst="rect">
            <a:avLst/>
          </a:prstGeom>
        </p:spPr>
      </p:pic>
      <p:pic>
        <p:nvPicPr>
          <p:cNvPr id="51" name="Image 50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4724196">
            <a:off x="5466373" y="7730426"/>
            <a:ext cx="1266570" cy="291470"/>
          </a:xfrm>
          <a:prstGeom prst="rect">
            <a:avLst/>
          </a:prstGeom>
        </p:spPr>
      </p:pic>
      <p:pic>
        <p:nvPicPr>
          <p:cNvPr id="53" name="Image 52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4724196">
            <a:off x="4846187" y="6579719"/>
            <a:ext cx="1266570" cy="29147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17790" r="16746" b="18419"/>
          <a:stretch/>
        </p:blipFill>
        <p:spPr>
          <a:xfrm>
            <a:off x="2947239" y="7041232"/>
            <a:ext cx="1450955" cy="13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15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01415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44" name="Rectangle à coins arrondis 43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10"/>
          <p:cNvSpPr/>
          <p:nvPr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6200000">
            <a:off x="-1341774" y="2022256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75" y="4016896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16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1827" y="324293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Réaliser une construction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671" y="2226434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719887" y="1542358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64103" y="1038302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75671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19887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664103" y="3774606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91088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356803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320287" y="4098642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775671" y="4018057"/>
            <a:ext cx="1615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empiler des cubes.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719887" y="3987279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emboiter des Légos</a:t>
            </a:r>
            <a:r>
              <a:rPr lang="fr-FR" sz="1200" b="1" dirty="0"/>
              <a:t>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661355" y="39872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assembler des </a:t>
            </a:r>
            <a:r>
              <a:rPr lang="fr-FR" sz="1200" b="1" dirty="0" err="1" smtClean="0"/>
              <a:t>Clipos</a:t>
            </a:r>
            <a:r>
              <a:rPr lang="fr-FR" sz="1200" b="1" dirty="0" smtClean="0"/>
              <a:t>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008" y="5097016"/>
            <a:ext cx="6760368" cy="4680520"/>
            <a:chOff x="116632" y="128464"/>
            <a:chExt cx="6616352" cy="4680520"/>
          </a:xfrm>
          <a:solidFill>
            <a:srgbClr val="00B050"/>
          </a:solidFill>
        </p:grpSpPr>
        <p:sp>
          <p:nvSpPr>
            <p:cNvPr id="25" name="Rectangle à coins arrondis 24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1080" y="5135683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0"/>
          <p:cNvSpPr/>
          <p:nvPr/>
        </p:nvSpPr>
        <p:spPr>
          <a:xfrm>
            <a:off x="691554" y="5126157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-1333390" y="6990808"/>
            <a:ext cx="343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SE REPERER DANS LE TEMPS ET L’ESPACE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659" y="8985448"/>
            <a:ext cx="629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EM</a:t>
            </a:r>
          </a:p>
          <a:p>
            <a:pPr algn="ctr"/>
            <a:r>
              <a:rPr lang="fr-FR" sz="2000" dirty="0" smtClean="0">
                <a:latin typeface="Kingthings Lupineless" pitchFamily="2" charset="0"/>
              </a:rPr>
              <a:t>17</a:t>
            </a:r>
            <a:endParaRPr lang="fr-FR" sz="2000" dirty="0">
              <a:latin typeface="Kingthings Lupineles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40211" y="5138959"/>
            <a:ext cx="29264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Utiliser des objets numériques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4055" y="7194986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28271" y="6510910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72487" y="6006854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84055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728271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72487" y="8743158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99472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365187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28671" y="90671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84055" y="8769424"/>
            <a:ext cx="161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J’aime bien découvrir la tablette, l’appareil photo et l’ordinateur de la classe.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28271" y="8843173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commence à utiliser ces outils avec un adulte.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69739" y="891344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Je sais </a:t>
            </a:r>
            <a:r>
              <a:rPr lang="fr-FR" sz="1100" b="1" smtClean="0"/>
              <a:t>utiliser tout seul 1 </a:t>
            </a:r>
            <a:r>
              <a:rPr lang="fr-FR" sz="1100" b="1" dirty="0" smtClean="0"/>
              <a:t>ou 2 applications sur </a:t>
            </a:r>
            <a:r>
              <a:rPr lang="fr-FR" sz="1100" b="1" smtClean="0"/>
              <a:t>la tablette.</a:t>
            </a:r>
            <a:endParaRPr lang="fr-FR" sz="11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1" y="30947"/>
            <a:ext cx="683170" cy="6534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" y="5047671"/>
            <a:ext cx="683170" cy="653467"/>
          </a:xfrm>
          <a:prstGeom prst="rect">
            <a:avLst/>
          </a:prstGeom>
        </p:spPr>
      </p:pic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4" y="2325910"/>
            <a:ext cx="1331963" cy="13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78" y="1949872"/>
            <a:ext cx="1708001" cy="17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85" y="1745981"/>
            <a:ext cx="1766859" cy="17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95" y="7579190"/>
            <a:ext cx="1252706" cy="78294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5" t="52037" r="2750" b="24798"/>
          <a:stretch/>
        </p:blipFill>
        <p:spPr>
          <a:xfrm>
            <a:off x="927582" y="7605427"/>
            <a:ext cx="1096010" cy="110460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"/>
          <a:stretch/>
        </p:blipFill>
        <p:spPr>
          <a:xfrm>
            <a:off x="2950600" y="6681193"/>
            <a:ext cx="983383" cy="2023904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45" y="7194986"/>
            <a:ext cx="845091" cy="148153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21" y="7249981"/>
            <a:ext cx="1259991" cy="7874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5" t="52037" r="2750" b="24798"/>
          <a:stretch/>
        </p:blipFill>
        <p:spPr>
          <a:xfrm>
            <a:off x="4760052" y="7605427"/>
            <a:ext cx="1096010" cy="1104609"/>
          </a:xfrm>
          <a:prstGeom prst="rect">
            <a:avLst/>
          </a:prstGeom>
        </p:spPr>
      </p:pic>
      <p:sp>
        <p:nvSpPr>
          <p:cNvPr id="60" name="Rectangle à coins arrondis 59"/>
          <p:cNvSpPr/>
          <p:nvPr/>
        </p:nvSpPr>
        <p:spPr>
          <a:xfrm>
            <a:off x="4807791" y="6510910"/>
            <a:ext cx="1713733" cy="481281"/>
          </a:xfrm>
          <a:prstGeom prst="wedgeRoundRectCallout">
            <a:avLst>
              <a:gd name="adj1" fmla="val 4496"/>
              <a:gd name="adj2" fmla="val 94619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J’aime bien jouer à 10 doigts !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15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06383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9651" y="44556"/>
            <a:ext cx="6413500" cy="769119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14338" y="228900"/>
            <a:ext cx="5473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Daniel Black" pitchFamily="34" charset="0"/>
              </a:rPr>
              <a:t>Bilan du 1</a:t>
            </a:r>
            <a:r>
              <a:rPr lang="fr-FR" sz="3200" baseline="30000" dirty="0" smtClean="0">
                <a:latin typeface="Daniel Black" pitchFamily="34" charset="0"/>
              </a:rPr>
              <a:t>er</a:t>
            </a:r>
            <a:r>
              <a:rPr lang="fr-FR" sz="3200" dirty="0" smtClean="0">
                <a:latin typeface="Daniel Black" pitchFamily="34" charset="0"/>
              </a:rPr>
              <a:t> semestre</a:t>
            </a:r>
            <a:endParaRPr lang="fr-FR" sz="3200" dirty="0">
              <a:latin typeface="Daniel Black" pitchFamily="34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239651" y="50906"/>
            <a:ext cx="6413500" cy="762769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88640" y="1039447"/>
            <a:ext cx="6480720" cy="3769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2656" y="1174213"/>
            <a:ext cx="6192688" cy="35278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54968" y="1101707"/>
            <a:ext cx="5833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+mj-l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dirty="0">
              <a:latin typeface="+mj-lt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239651" y="5067240"/>
            <a:ext cx="6413500" cy="769119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14338" y="5251584"/>
            <a:ext cx="5473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atin typeface="Daniel Black" pitchFamily="34" charset="0"/>
              </a:rPr>
              <a:t>Bilan du 2</a:t>
            </a:r>
            <a:r>
              <a:rPr lang="fr-FR" sz="3200" baseline="30000" dirty="0" smtClean="0">
                <a:latin typeface="Daniel Black" pitchFamily="34" charset="0"/>
              </a:rPr>
              <a:t>ème</a:t>
            </a:r>
            <a:r>
              <a:rPr lang="fr-FR" sz="3200" dirty="0" smtClean="0">
                <a:latin typeface="Daniel Black" pitchFamily="34" charset="0"/>
              </a:rPr>
              <a:t> semestre</a:t>
            </a:r>
            <a:endParaRPr lang="fr-FR" sz="3200" dirty="0">
              <a:latin typeface="Daniel Black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239651" y="5073590"/>
            <a:ext cx="6413500" cy="762769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88640" y="6062131"/>
            <a:ext cx="6480720" cy="3769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32656" y="6196897"/>
            <a:ext cx="6192688" cy="35278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4968" y="6124391"/>
            <a:ext cx="5833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+mj-l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004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17444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7" name="Groupe 26"/>
          <p:cNvGrpSpPr/>
          <p:nvPr userDrawn="1"/>
        </p:nvGrpSpPr>
        <p:grpSpPr>
          <a:xfrm>
            <a:off x="44624" y="128464"/>
            <a:ext cx="6760368" cy="4680520"/>
            <a:chOff x="116632" y="128464"/>
            <a:chExt cx="6616352" cy="4680520"/>
          </a:xfrm>
          <a:solidFill>
            <a:schemeClr val="bg1">
              <a:lumMod val="65000"/>
            </a:schemeClr>
          </a:solidFill>
        </p:grpSpPr>
        <p:sp>
          <p:nvSpPr>
            <p:cNvPr id="40" name="Rectangle à coins arrondis 3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10"/>
          <p:cNvSpPr/>
          <p:nvPr userDrawn="1"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 userDrawn="1"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 userDrawn="1"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 userDrawn="1"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 userDrawn="1"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 userDrawn="1"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 rot="16200000">
            <a:off x="-1341774" y="1929926"/>
            <a:ext cx="343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APPRENDRE ENSEMBLE POUR VIVRE ENSEMBLE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3275" y="4079612"/>
            <a:ext cx="6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VE3</a:t>
            </a:r>
            <a:endParaRPr lang="fr-FR" dirty="0">
              <a:latin typeface="Kingthings Lupineless" pitchFamily="2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982564" y="340459"/>
            <a:ext cx="279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Aimer apprendre</a:t>
            </a:r>
            <a:endParaRPr lang="fr-FR" sz="1200" dirty="0">
              <a:latin typeface="Amandine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764704" y="3987279"/>
            <a:ext cx="161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sais être attentif en classe.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2708920" y="4002087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sais m’appliquer quand je travaille.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4653136" y="39019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cs typeface="Arial" pitchFamily="34" charset="0"/>
              </a:rPr>
              <a:t>Je sais terminer mon travail en respectant la consigne.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bg1">
              <a:lumMod val="65000"/>
            </a:schemeClr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6970486"/>
            <a:ext cx="343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APPRENDRE ENSEMBLE POUR VIVRE ENSEMBLE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" y="9120172"/>
            <a:ext cx="6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ingthings Lupineless" pitchFamily="2" charset="0"/>
              </a:rPr>
              <a:t>VE4</a:t>
            </a:r>
            <a:endParaRPr lang="fr-FR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78591" y="5338351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Savoir ranger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57561" y="8841432"/>
            <a:ext cx="16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J’accepte de ranger les jeux quand la maitresse me le demande.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87189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range le matériel de travail quand on me le demande.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5884" y="888441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J’accepte d’aider à ranger les copains quand on me le demande.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" y="26144"/>
            <a:ext cx="1081500" cy="75039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" y="5097016"/>
            <a:ext cx="1081500" cy="750392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35" y="2360821"/>
            <a:ext cx="1202610" cy="94043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2" y="2591420"/>
            <a:ext cx="547741" cy="1191287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16772" r="18463" b="14382"/>
          <a:stretch/>
        </p:blipFill>
        <p:spPr>
          <a:xfrm>
            <a:off x="2912157" y="2085776"/>
            <a:ext cx="1431419" cy="1490519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 b="6974"/>
          <a:stretch/>
        </p:blipFill>
        <p:spPr>
          <a:xfrm>
            <a:off x="4564608" y="1913888"/>
            <a:ext cx="2065156" cy="16982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18" y="6832808"/>
            <a:ext cx="1439516" cy="17993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5"/>
          <a:stretch/>
        </p:blipFill>
        <p:spPr>
          <a:xfrm>
            <a:off x="1076317" y="7281930"/>
            <a:ext cx="1285720" cy="15708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0" y="7569917"/>
            <a:ext cx="1787627" cy="11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57491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7" name="Groupe 26"/>
          <p:cNvGrpSpPr/>
          <p:nvPr userDrawn="1"/>
        </p:nvGrpSpPr>
        <p:grpSpPr>
          <a:xfrm>
            <a:off x="44624" y="128464"/>
            <a:ext cx="6760368" cy="4680520"/>
            <a:chOff x="116632" y="128464"/>
            <a:chExt cx="6616352" cy="4680520"/>
          </a:xfrm>
        </p:grpSpPr>
        <p:sp>
          <p:nvSpPr>
            <p:cNvPr id="40" name="Rectangle à coins arrondis 3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10"/>
          <p:cNvSpPr/>
          <p:nvPr userDrawn="1"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 userDrawn="1"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 userDrawn="1"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 userDrawn="1"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 userDrawn="1"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 userDrawn="1"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 rot="16200000">
            <a:off x="-1341774" y="196070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L’ORAL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3275" y="407961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L1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982564" y="267015"/>
            <a:ext cx="27951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 smtClean="0">
                <a:latin typeface="Amandine" pitchFamily="2" charset="0"/>
              </a:rPr>
              <a:t>Communiquer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764704" y="390975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+mj-lt"/>
                <a:ea typeface="Andika" pitchFamily="2" charset="0"/>
                <a:cs typeface="Arial" pitchFamily="34" charset="0"/>
              </a:rPr>
              <a:t>Je sais me faire comprendre quand j’en ai besoin</a:t>
            </a:r>
            <a:r>
              <a:rPr lang="fr-FR" sz="1200" dirty="0" smtClean="0">
                <a:latin typeface="+mj-lt"/>
                <a:ea typeface="Andika" pitchFamily="2" charset="0"/>
                <a:cs typeface="Arial" pitchFamily="34" charset="0"/>
              </a:rPr>
              <a:t>.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2708920" y="4002087"/>
            <a:ext cx="163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ea typeface="Andika" pitchFamily="2" charset="0"/>
                <a:cs typeface="Arial" pitchFamily="34" charset="0"/>
              </a:rPr>
              <a:t>Je me fais comprendre des copains.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4653136" y="390975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j-lt"/>
                <a:cs typeface="Arial" pitchFamily="34" charset="0"/>
              </a:rPr>
              <a:t>Je sais prononcer les mots courants correctement.</a:t>
            </a:r>
            <a:endParaRPr lang="fr-FR" sz="1200" dirty="0" smtClean="0">
              <a:latin typeface="+mj-lt"/>
              <a:ea typeface="Andika" pitchFamily="2" charset="0"/>
              <a:cs typeface="Arial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L’ORAL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L2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338352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Parler en faisant des phrases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57561" y="8981672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 sais utiliser le vocabulaire appris en classe.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81672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comprends et j’utilise les phrases de tous les jours.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5884" y="898167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comprends et je peux expliquer une consigne.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" y="0"/>
            <a:ext cx="750165" cy="74196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" y="5030447"/>
            <a:ext cx="750165" cy="74196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856700" y="2825819"/>
            <a:ext cx="1116961" cy="962354"/>
          </a:xfrm>
          <a:prstGeom prst="rect">
            <a:avLst/>
          </a:prstGeom>
        </p:spPr>
      </p:pic>
      <p:sp>
        <p:nvSpPr>
          <p:cNvPr id="69" name="Rectangle à coins arrondis 68"/>
          <p:cNvSpPr/>
          <p:nvPr/>
        </p:nvSpPr>
        <p:spPr>
          <a:xfrm>
            <a:off x="1214776" y="2432720"/>
            <a:ext cx="1302475" cy="359006"/>
          </a:xfrm>
          <a:prstGeom prst="wedgeRoundRectCallout">
            <a:avLst>
              <a:gd name="adj1" fmla="val 2776"/>
              <a:gd name="adj2" fmla="val 7641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Pipi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598893" y="2825819"/>
            <a:ext cx="1116961" cy="962354"/>
          </a:xfrm>
          <a:prstGeom prst="rect">
            <a:avLst/>
          </a:prstGeom>
        </p:spPr>
      </p:pic>
      <p:sp>
        <p:nvSpPr>
          <p:cNvPr id="74" name="Rectangle à coins arrondis 73"/>
          <p:cNvSpPr/>
          <p:nvPr/>
        </p:nvSpPr>
        <p:spPr>
          <a:xfrm>
            <a:off x="2780929" y="2360712"/>
            <a:ext cx="934926" cy="359006"/>
          </a:xfrm>
          <a:prstGeom prst="wedgeRoundRectCallout">
            <a:avLst>
              <a:gd name="adj1" fmla="val 2776"/>
              <a:gd name="adj2" fmla="val 7641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Tu viens ?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92" y="2008448"/>
            <a:ext cx="676636" cy="13526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9"/>
          <a:stretch/>
        </p:blipFill>
        <p:spPr>
          <a:xfrm>
            <a:off x="5013176" y="2381578"/>
            <a:ext cx="1440631" cy="1406596"/>
          </a:xfrm>
          <a:prstGeom prst="rect">
            <a:avLst/>
          </a:prstGeom>
        </p:spPr>
      </p:pic>
      <p:sp>
        <p:nvSpPr>
          <p:cNvPr id="78" name="Rectangle à coins arrondis 77"/>
          <p:cNvSpPr/>
          <p:nvPr/>
        </p:nvSpPr>
        <p:spPr>
          <a:xfrm>
            <a:off x="4941168" y="1920888"/>
            <a:ext cx="1080120" cy="439824"/>
          </a:xfrm>
          <a:prstGeom prst="wedgeRoundRectCallout">
            <a:avLst>
              <a:gd name="adj1" fmla="val -9084"/>
              <a:gd name="adj2" fmla="val 107009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 carré il est orange !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7212" y="1153468"/>
            <a:ext cx="612068" cy="6120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1" y="7996715"/>
            <a:ext cx="1288922" cy="772709"/>
          </a:xfrm>
          <a:prstGeom prst="rect">
            <a:avLst/>
          </a:prstGeom>
        </p:spPr>
      </p:pic>
      <p:sp>
        <p:nvSpPr>
          <p:cNvPr id="79" name="Rectangle à coins arrondis 78"/>
          <p:cNvSpPr/>
          <p:nvPr/>
        </p:nvSpPr>
        <p:spPr>
          <a:xfrm>
            <a:off x="935891" y="7479699"/>
            <a:ext cx="1446978" cy="359006"/>
          </a:xfrm>
          <a:prstGeom prst="wedgeRoundRectCallout">
            <a:avLst>
              <a:gd name="adj1" fmla="val 2776"/>
              <a:gd name="adj2" fmla="val 76413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Paul il est absent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83" y="7229553"/>
            <a:ext cx="1675586" cy="1675586"/>
          </a:xfrm>
          <a:prstGeom prst="rect">
            <a:avLst/>
          </a:prstGeom>
        </p:spPr>
      </p:pic>
      <p:sp>
        <p:nvSpPr>
          <p:cNvPr id="80" name="Rectangle à coins arrondis 79"/>
          <p:cNvSpPr/>
          <p:nvPr/>
        </p:nvSpPr>
        <p:spPr>
          <a:xfrm>
            <a:off x="3117630" y="6969224"/>
            <a:ext cx="1446978" cy="439832"/>
          </a:xfrm>
          <a:prstGeom prst="wedgeRoundRectCallout">
            <a:avLst>
              <a:gd name="adj1" fmla="val 9798"/>
              <a:gd name="adj2" fmla="val 101176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 m’applique pour écrire !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1"/>
          <a:stretch/>
        </p:blipFill>
        <p:spPr bwMode="auto">
          <a:xfrm>
            <a:off x="4941169" y="7428906"/>
            <a:ext cx="1478912" cy="125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à coins arrondis 81"/>
          <p:cNvSpPr/>
          <p:nvPr/>
        </p:nvSpPr>
        <p:spPr>
          <a:xfrm>
            <a:off x="4729434" y="6902552"/>
            <a:ext cx="1219846" cy="448218"/>
          </a:xfrm>
          <a:prstGeom prst="wedgeRoundRectCallout">
            <a:avLst>
              <a:gd name="adj1" fmla="val -7392"/>
              <a:gd name="adj2" fmla="val 72637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Il faut faire des traits verticaux ! 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97849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27" name="Groupe 26"/>
          <p:cNvGrpSpPr/>
          <p:nvPr userDrawn="1"/>
        </p:nvGrpSpPr>
        <p:grpSpPr>
          <a:xfrm>
            <a:off x="44624" y="128464"/>
            <a:ext cx="6760368" cy="4680520"/>
            <a:chOff x="116632" y="128464"/>
            <a:chExt cx="6616352" cy="4680520"/>
          </a:xfrm>
        </p:grpSpPr>
        <p:sp>
          <p:nvSpPr>
            <p:cNvPr id="40" name="Rectangle à coins arrondis 3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92696" y="16713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10"/>
          <p:cNvSpPr/>
          <p:nvPr userDrawn="1"/>
        </p:nvSpPr>
        <p:spPr>
          <a:xfrm>
            <a:off x="683170" y="15760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764704" y="225270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2708920" y="156862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 userDrawn="1"/>
        </p:nvSpPr>
        <p:spPr>
          <a:xfrm>
            <a:off x="4653136" y="106456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 userDrawn="1"/>
        </p:nvSpPr>
        <p:spPr>
          <a:xfrm>
            <a:off x="764704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2708920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653136" y="380087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 userDrawn="1"/>
        </p:nvSpPr>
        <p:spPr>
          <a:xfrm>
            <a:off x="2380121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 userDrawn="1"/>
        </p:nvSpPr>
        <p:spPr>
          <a:xfrm>
            <a:off x="4345836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 userDrawn="1"/>
        </p:nvSpPr>
        <p:spPr>
          <a:xfrm>
            <a:off x="6309320" y="412490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 rot="16200000">
            <a:off x="-1341774" y="196070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L’ORAL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53275" y="407961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L3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853953" y="267015"/>
            <a:ext cx="29237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 smtClean="0">
                <a:latin typeface="Amandine" pitchFamily="2" charset="0"/>
              </a:rPr>
              <a:t>Participer à des échanges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764704" y="390975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décrire une image ou ce que je suis en train de faire.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2711668" y="3909754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raconter l’histoire que me montre les images.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4655884" y="400208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répondre à des questions et en poser.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L’ORAL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L4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215241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Connaitre des comptines, des poésies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5031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J’écoute de façon active les comptines et les poésies.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50314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dis les comptines et les poésies avec les copains.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03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redis tout seul une comptine ou une poésie.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" y="0"/>
            <a:ext cx="750165" cy="74196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" y="5030447"/>
            <a:ext cx="750165" cy="74196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6" y="2750895"/>
            <a:ext cx="1342698" cy="1049977"/>
          </a:xfrm>
          <a:prstGeom prst="rect">
            <a:avLst/>
          </a:prstGeom>
        </p:spPr>
      </p:pic>
      <p:sp>
        <p:nvSpPr>
          <p:cNvPr id="69" name="Rectangle à coins arrondis 68"/>
          <p:cNvSpPr/>
          <p:nvPr/>
        </p:nvSpPr>
        <p:spPr>
          <a:xfrm>
            <a:off x="1241678" y="2432720"/>
            <a:ext cx="1203395" cy="330314"/>
          </a:xfrm>
          <a:prstGeom prst="wedgeRoundRectCallout">
            <a:avLst>
              <a:gd name="adj1" fmla="val 13897"/>
              <a:gd name="adj2" fmla="val 6518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C’est le Petit Chaperon Rouge !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13" y="2763034"/>
            <a:ext cx="1342698" cy="1049977"/>
          </a:xfrm>
          <a:prstGeom prst="rect">
            <a:avLst/>
          </a:prstGeom>
        </p:spPr>
      </p:pic>
      <p:sp>
        <p:nvSpPr>
          <p:cNvPr id="74" name="Rectangle à coins arrondis 73"/>
          <p:cNvSpPr/>
          <p:nvPr/>
        </p:nvSpPr>
        <p:spPr>
          <a:xfrm>
            <a:off x="3175605" y="2252700"/>
            <a:ext cx="1203395" cy="522473"/>
          </a:xfrm>
          <a:prstGeom prst="wedgeRoundRectCallout">
            <a:avLst>
              <a:gd name="adj1" fmla="val 13897"/>
              <a:gd name="adj2" fmla="val 6518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Le loup il est couché dans le lit, il fait dodo !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40" y="1463959"/>
            <a:ext cx="1827103" cy="1428777"/>
          </a:xfrm>
          <a:prstGeom prst="rect">
            <a:avLst/>
          </a:prstGeom>
        </p:spPr>
      </p:pic>
      <p:sp>
        <p:nvSpPr>
          <p:cNvPr id="76" name="Rectangle à coins arrondis 75"/>
          <p:cNvSpPr/>
          <p:nvPr/>
        </p:nvSpPr>
        <p:spPr>
          <a:xfrm>
            <a:off x="5625244" y="1136576"/>
            <a:ext cx="761598" cy="290375"/>
          </a:xfrm>
          <a:prstGeom prst="wedgeRoundRectCallout">
            <a:avLst>
              <a:gd name="adj1" fmla="val 18900"/>
              <a:gd name="adj2" fmla="val 100174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 loup !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4857871" y="3026786"/>
            <a:ext cx="1427413" cy="522473"/>
          </a:xfrm>
          <a:prstGeom prst="wedgeRoundRectCallout">
            <a:avLst>
              <a:gd name="adj1" fmla="val -49274"/>
              <a:gd name="adj2" fmla="val 8220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Qui rencontre le Petit Chaperon Rouge dans la forêt ?</a:t>
            </a:r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0" y="7371097"/>
            <a:ext cx="1467269" cy="15080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0" y="7643855"/>
            <a:ext cx="1855688" cy="1159805"/>
          </a:xfrm>
          <a:prstGeom prst="rect">
            <a:avLst/>
          </a:prstGeom>
        </p:spPr>
      </p:pic>
      <p:sp>
        <p:nvSpPr>
          <p:cNvPr id="78" name="Rectangle à coins arrondis 77"/>
          <p:cNvSpPr/>
          <p:nvPr/>
        </p:nvSpPr>
        <p:spPr>
          <a:xfrm>
            <a:off x="2901979" y="7032023"/>
            <a:ext cx="1607141" cy="522473"/>
          </a:xfrm>
          <a:prstGeom prst="wedgeRoundRectCallout">
            <a:avLst>
              <a:gd name="adj1" fmla="val 13897"/>
              <a:gd name="adj2" fmla="val 6518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Un petit poisson blanc, ça nage, ça nage… Un petit poisson blanc, ça nage toujours devant !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5" y="6940537"/>
            <a:ext cx="1308379" cy="2050722"/>
          </a:xfrm>
          <a:prstGeom prst="rect">
            <a:avLst/>
          </a:prstGeom>
        </p:spPr>
      </p:pic>
      <p:sp>
        <p:nvSpPr>
          <p:cNvPr id="80" name="Rectangle à coins arrondis 79"/>
          <p:cNvSpPr/>
          <p:nvPr/>
        </p:nvSpPr>
        <p:spPr>
          <a:xfrm>
            <a:off x="5013176" y="6249144"/>
            <a:ext cx="1282760" cy="691393"/>
          </a:xfrm>
          <a:prstGeom prst="wedgeRoundRectCallout">
            <a:avLst>
              <a:gd name="adj1" fmla="val 48"/>
              <a:gd name="adj2" fmla="val 7838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Mains en l’air, sur la tête, aux épaules et en avant, bras croisés, sur les côtés, moulinet et on se tait !</a:t>
            </a:r>
            <a:endParaRPr lang="fr-F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4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96571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120172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L8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215241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Connaitre des comptines, des poésies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5031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J’aime bien écouter la maitresse quand elle lit une histoire.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50314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d’écouter une histoire jusqu’à la fin.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8414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répondre à des petites questions sur l’histoire entendue.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" y="5099101"/>
            <a:ext cx="1164350" cy="7179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52" y="7324430"/>
            <a:ext cx="1517002" cy="151700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77" y="7268154"/>
            <a:ext cx="1517002" cy="1517002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40" y="6540108"/>
            <a:ext cx="1827103" cy="1428777"/>
          </a:xfrm>
          <a:prstGeom prst="rect">
            <a:avLst/>
          </a:prstGeom>
        </p:spPr>
      </p:pic>
      <p:sp>
        <p:nvSpPr>
          <p:cNvPr id="73" name="Rectangle à coins arrondis 72"/>
          <p:cNvSpPr/>
          <p:nvPr/>
        </p:nvSpPr>
        <p:spPr>
          <a:xfrm>
            <a:off x="5625244" y="6212725"/>
            <a:ext cx="761598" cy="290375"/>
          </a:xfrm>
          <a:prstGeom prst="wedgeRoundRectCallout">
            <a:avLst>
              <a:gd name="adj1" fmla="val 18900"/>
              <a:gd name="adj2" fmla="val 100174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 loup !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4857871" y="8102935"/>
            <a:ext cx="1427413" cy="522473"/>
          </a:xfrm>
          <a:prstGeom prst="wedgeRoundRectCallout">
            <a:avLst>
              <a:gd name="adj1" fmla="val -49274"/>
              <a:gd name="adj2" fmla="val 8220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Qui rencontre le Petit Chaperon Rouge dans la forêt ?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797068" y="6753200"/>
            <a:ext cx="1767540" cy="362383"/>
          </a:xfrm>
          <a:prstGeom prst="wedgeRoundRectCallout">
            <a:avLst>
              <a:gd name="adj1" fmla="val 6829"/>
              <a:gd name="adj2" fmla="val 116996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Et cric et crac, l’histoire est finie !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3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5614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Kingthings Lupineless" pitchFamily="2" charset="0"/>
              </a:rPr>
              <a:t>L10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338351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Produire de l’écrit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950314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proposer un mot à écrire.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950314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suis capable de proposer une petite phrase à écrire.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902783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participer à une dictée à l’adulte.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" y="5099101"/>
            <a:ext cx="1164350" cy="717995"/>
          </a:xfrm>
          <a:prstGeom prst="rect">
            <a:avLst/>
          </a:prstGeom>
        </p:spPr>
      </p:pic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21028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L9a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58931" y="258114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Être curieux face à l’écrit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870077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utiliser le coin bibliothèque en respectant les règles.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870077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tenir un livre correctement et tourner les pages.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87007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Parfois, je pose des questions pour savoir ce qui est écrit.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" y="18864"/>
            <a:ext cx="1164350" cy="7179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6" y="2258798"/>
            <a:ext cx="1368152" cy="13681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33" y="1852169"/>
            <a:ext cx="1655741" cy="177478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86" y="2004569"/>
            <a:ext cx="1655741" cy="1774781"/>
          </a:xfrm>
          <a:prstGeom prst="rect">
            <a:avLst/>
          </a:prstGeom>
        </p:spPr>
      </p:pic>
      <p:sp>
        <p:nvSpPr>
          <p:cNvPr id="48" name="Rectangle à coins arrondis 47"/>
          <p:cNvSpPr/>
          <p:nvPr/>
        </p:nvSpPr>
        <p:spPr>
          <a:xfrm>
            <a:off x="4796216" y="1319338"/>
            <a:ext cx="1731876" cy="419217"/>
          </a:xfrm>
          <a:prstGeom prst="wedgeRoundRectCallout">
            <a:avLst>
              <a:gd name="adj1" fmla="val 9973"/>
              <a:gd name="adj2" fmla="val 142286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C’est quoi cette lettre maitresse ?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0"/>
          <a:stretch/>
        </p:blipFill>
        <p:spPr>
          <a:xfrm>
            <a:off x="685918" y="7924103"/>
            <a:ext cx="1168289" cy="917329"/>
          </a:xfrm>
          <a:prstGeom prst="rect">
            <a:avLst/>
          </a:prstGeom>
        </p:spPr>
      </p:pic>
      <p:sp>
        <p:nvSpPr>
          <p:cNvPr id="93" name="Rectangle à coins arrondis 92"/>
          <p:cNvSpPr/>
          <p:nvPr/>
        </p:nvSpPr>
        <p:spPr>
          <a:xfrm>
            <a:off x="1767110" y="8553400"/>
            <a:ext cx="840209" cy="183808"/>
          </a:xfrm>
          <a:prstGeom prst="wedgeRoundRectCallout">
            <a:avLst>
              <a:gd name="adj1" fmla="val -65353"/>
              <a:gd name="adj2" fmla="val -3171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Un chat!</a:t>
            </a:r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40" y="7399124"/>
            <a:ext cx="502527" cy="70066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708920" y="7866379"/>
            <a:ext cx="1116961" cy="962354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>
          <a:xfrm>
            <a:off x="3659956" y="7924103"/>
            <a:ext cx="797798" cy="721201"/>
          </a:xfrm>
          <a:prstGeom prst="wedgeRoundRectCallout">
            <a:avLst>
              <a:gd name="adj1" fmla="val -65277"/>
              <a:gd name="adj2" fmla="val 3018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lance une boule de neige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6731141"/>
            <a:ext cx="1440000" cy="83240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92" y="6226374"/>
            <a:ext cx="875828" cy="1172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11031" y="8065005"/>
            <a:ext cx="886425" cy="763728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5664039" y="8161988"/>
            <a:ext cx="879723" cy="666745"/>
          </a:xfrm>
          <a:prstGeom prst="rect">
            <a:avLst/>
          </a:prstGeom>
        </p:spPr>
      </p:pic>
      <p:sp>
        <p:nvSpPr>
          <p:cNvPr id="98" name="Rectangle à coins arrondis 97"/>
          <p:cNvSpPr/>
          <p:nvPr/>
        </p:nvSpPr>
        <p:spPr>
          <a:xfrm>
            <a:off x="4869159" y="7617297"/>
            <a:ext cx="1480949" cy="269256"/>
          </a:xfrm>
          <a:prstGeom prst="wedgeRoundRectCallout">
            <a:avLst>
              <a:gd name="adj1" fmla="val -40837"/>
              <a:gd name="adj2" fmla="val 8678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J’ai versé la farine !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4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96243"/>
              </p:ext>
            </p:extLst>
          </p:nvPr>
        </p:nvGraphicFramePr>
        <p:xfrm>
          <a:off x="-10140" y="0"/>
          <a:ext cx="686814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140"/>
              </a:tblGrid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49" name="Groupe 48"/>
          <p:cNvGrpSpPr/>
          <p:nvPr/>
        </p:nvGrpSpPr>
        <p:grpSpPr>
          <a:xfrm>
            <a:off x="47372" y="5169024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50" name="Rectangle à coins arrondis 49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95444" y="5207691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0"/>
          <p:cNvSpPr/>
          <p:nvPr/>
        </p:nvSpPr>
        <p:spPr>
          <a:xfrm>
            <a:off x="685918" y="5198165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67452" y="7293260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711668" y="6609184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655884" y="6105128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67452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1668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655884" y="884143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382869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348584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312068" y="916546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-1339026" y="7001265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023" y="9057456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L11</a:t>
            </a:r>
            <a:endParaRPr lang="fr-FR" sz="2800" dirty="0">
              <a:latin typeface="Kingthings Lupineless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953" y="5338351"/>
            <a:ext cx="29264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Reconnaitre les prénoms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67452" y="8884054"/>
            <a:ext cx="16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reconnaitre mon prénom en capitales  avec la photo.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711668" y="8841432"/>
            <a:ext cx="163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reconnaitre mon prénom en capitales sans la photo.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653136" y="89531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sais reconnaitre quelques prénoms de la classe en capitales.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" y="5099101"/>
            <a:ext cx="1164350" cy="717995"/>
          </a:xfrm>
          <a:prstGeom prst="rect">
            <a:avLst/>
          </a:prstGeom>
        </p:spPr>
      </p:pic>
      <p:grpSp>
        <p:nvGrpSpPr>
          <p:cNvPr id="69" name="Groupe 68"/>
          <p:cNvGrpSpPr/>
          <p:nvPr/>
        </p:nvGrpSpPr>
        <p:grpSpPr>
          <a:xfrm>
            <a:off x="52350" y="88787"/>
            <a:ext cx="6760368" cy="4680520"/>
            <a:chOff x="116632" y="128464"/>
            <a:chExt cx="6616352" cy="4680520"/>
          </a:xfrm>
          <a:solidFill>
            <a:schemeClr val="accent1"/>
          </a:solidFill>
        </p:grpSpPr>
        <p:sp>
          <p:nvSpPr>
            <p:cNvPr id="72" name="Rectangle à coins arrondis 71"/>
            <p:cNvSpPr/>
            <p:nvPr userDrawn="1"/>
          </p:nvSpPr>
          <p:spPr>
            <a:xfrm>
              <a:off x="116632" y="128464"/>
              <a:ext cx="792088" cy="46805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260648" y="128464"/>
              <a:ext cx="6472336" cy="46805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00422" y="127454"/>
            <a:ext cx="5976664" cy="4569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10"/>
          <p:cNvSpPr/>
          <p:nvPr/>
        </p:nvSpPr>
        <p:spPr>
          <a:xfrm>
            <a:off x="690896" y="117928"/>
            <a:ext cx="3662666" cy="618931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72430" y="2213023"/>
            <a:ext cx="1944216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716646" y="1528947"/>
            <a:ext cx="194421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60862" y="1024891"/>
            <a:ext cx="194421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72430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716646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660862" y="3761195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387847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353562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317046" y="4085231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334048" y="1921028"/>
            <a:ext cx="343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L’ECRIT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1001" y="3944888"/>
            <a:ext cx="6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Kingthings Lupineless" pitchFamily="2" charset="0"/>
              </a:rPr>
              <a:t>L11</a:t>
            </a:r>
            <a:endParaRPr lang="fr-FR" sz="2400" dirty="0">
              <a:latin typeface="Kingthings Lupineless" pitchFamily="2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58931" y="135004"/>
            <a:ext cx="2926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Connaitre les lettres de l’alphabet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2430" y="3870077"/>
            <a:ext cx="16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reconnais l’initiale de mon prénom en capitales.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716646" y="3870077"/>
            <a:ext cx="16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reconnais plusieurs lettres dans mon prénom.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93925" y="387007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 reconnais d’autres initiales de prénoms de la classe.</a:t>
            </a:r>
            <a:endParaRPr lang="fr-FR" sz="1200" dirty="0">
              <a:ea typeface="Andika" pitchFamily="2" charset="0"/>
              <a:cs typeface="Arial" pitchFamily="34" charset="0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" y="18864"/>
            <a:ext cx="1164350" cy="71799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714206" y="2987109"/>
            <a:ext cx="886425" cy="763728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1549016" y="3051695"/>
            <a:ext cx="1110982" cy="317278"/>
          </a:xfrm>
          <a:prstGeom prst="wedgeRoundRectCallout">
            <a:avLst>
              <a:gd name="adj1" fmla="val -60726"/>
              <a:gd name="adj2" fmla="val 18709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le M de mon prénom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53953" y="2393043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 rot="397284">
            <a:off x="1398198" y="2421914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2247473" y="2244381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1835352" y="2577709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3" name="Forme libre 2"/>
          <p:cNvSpPr/>
          <p:nvPr/>
        </p:nvSpPr>
        <p:spPr>
          <a:xfrm>
            <a:off x="1345576" y="2413000"/>
            <a:ext cx="437799" cy="406400"/>
          </a:xfrm>
          <a:custGeom>
            <a:avLst/>
            <a:gdLst>
              <a:gd name="connsiteX0" fmla="*/ 419724 w 437799"/>
              <a:gd name="connsiteY0" fmla="*/ 190500 h 406400"/>
              <a:gd name="connsiteX1" fmla="*/ 407024 w 437799"/>
              <a:gd name="connsiteY1" fmla="*/ 88900 h 406400"/>
              <a:gd name="connsiteX2" fmla="*/ 394324 w 437799"/>
              <a:gd name="connsiteY2" fmla="*/ 50800 h 406400"/>
              <a:gd name="connsiteX3" fmla="*/ 305424 w 437799"/>
              <a:gd name="connsiteY3" fmla="*/ 0 h 406400"/>
              <a:gd name="connsiteX4" fmla="*/ 89524 w 437799"/>
              <a:gd name="connsiteY4" fmla="*/ 12700 h 406400"/>
              <a:gd name="connsiteX5" fmla="*/ 51424 w 437799"/>
              <a:gd name="connsiteY5" fmla="*/ 38100 h 406400"/>
              <a:gd name="connsiteX6" fmla="*/ 26024 w 437799"/>
              <a:gd name="connsiteY6" fmla="*/ 101600 h 406400"/>
              <a:gd name="connsiteX7" fmla="*/ 624 w 437799"/>
              <a:gd name="connsiteY7" fmla="*/ 177800 h 406400"/>
              <a:gd name="connsiteX8" fmla="*/ 13324 w 437799"/>
              <a:gd name="connsiteY8" fmla="*/ 330200 h 406400"/>
              <a:gd name="connsiteX9" fmla="*/ 89524 w 437799"/>
              <a:gd name="connsiteY9" fmla="*/ 355600 h 406400"/>
              <a:gd name="connsiteX10" fmla="*/ 127624 w 437799"/>
              <a:gd name="connsiteY10" fmla="*/ 393700 h 406400"/>
              <a:gd name="connsiteX11" fmla="*/ 165724 w 437799"/>
              <a:gd name="connsiteY11" fmla="*/ 406400 h 406400"/>
              <a:gd name="connsiteX12" fmla="*/ 368924 w 437799"/>
              <a:gd name="connsiteY12" fmla="*/ 393700 h 406400"/>
              <a:gd name="connsiteX13" fmla="*/ 419724 w 437799"/>
              <a:gd name="connsiteY13" fmla="*/ 330200 h 406400"/>
              <a:gd name="connsiteX14" fmla="*/ 432424 w 437799"/>
              <a:gd name="connsiteY14" fmla="*/ 292100 h 406400"/>
              <a:gd name="connsiteX15" fmla="*/ 419724 w 437799"/>
              <a:gd name="connsiteY15" fmla="*/ 1905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7799" h="406400">
                <a:moveTo>
                  <a:pt x="419724" y="190500"/>
                </a:moveTo>
                <a:cubicBezTo>
                  <a:pt x="415491" y="156633"/>
                  <a:pt x="413129" y="122480"/>
                  <a:pt x="407024" y="88900"/>
                </a:cubicBezTo>
                <a:cubicBezTo>
                  <a:pt x="404629" y="75729"/>
                  <a:pt x="402687" y="61253"/>
                  <a:pt x="394324" y="50800"/>
                </a:cubicBezTo>
                <a:cubicBezTo>
                  <a:pt x="382357" y="35841"/>
                  <a:pt x="317924" y="6250"/>
                  <a:pt x="305424" y="0"/>
                </a:cubicBezTo>
                <a:cubicBezTo>
                  <a:pt x="233457" y="4233"/>
                  <a:pt x="160817" y="2006"/>
                  <a:pt x="89524" y="12700"/>
                </a:cubicBezTo>
                <a:cubicBezTo>
                  <a:pt x="74429" y="14964"/>
                  <a:pt x="60296" y="25680"/>
                  <a:pt x="51424" y="38100"/>
                </a:cubicBezTo>
                <a:cubicBezTo>
                  <a:pt x="38173" y="56651"/>
                  <a:pt x="33815" y="80175"/>
                  <a:pt x="26024" y="101600"/>
                </a:cubicBezTo>
                <a:cubicBezTo>
                  <a:pt x="16874" y="126762"/>
                  <a:pt x="624" y="177800"/>
                  <a:pt x="624" y="177800"/>
                </a:cubicBezTo>
                <a:cubicBezTo>
                  <a:pt x="4857" y="228600"/>
                  <a:pt x="-9473" y="284606"/>
                  <a:pt x="13324" y="330200"/>
                </a:cubicBezTo>
                <a:cubicBezTo>
                  <a:pt x="25298" y="354147"/>
                  <a:pt x="89524" y="355600"/>
                  <a:pt x="89524" y="355600"/>
                </a:cubicBezTo>
                <a:cubicBezTo>
                  <a:pt x="102224" y="368300"/>
                  <a:pt x="112680" y="383737"/>
                  <a:pt x="127624" y="393700"/>
                </a:cubicBezTo>
                <a:cubicBezTo>
                  <a:pt x="138763" y="401126"/>
                  <a:pt x="152337" y="406400"/>
                  <a:pt x="165724" y="406400"/>
                </a:cubicBezTo>
                <a:cubicBezTo>
                  <a:pt x="233589" y="406400"/>
                  <a:pt x="301191" y="397933"/>
                  <a:pt x="368924" y="393700"/>
                </a:cubicBezTo>
                <a:cubicBezTo>
                  <a:pt x="385857" y="372533"/>
                  <a:pt x="405358" y="353186"/>
                  <a:pt x="419724" y="330200"/>
                </a:cubicBezTo>
                <a:cubicBezTo>
                  <a:pt x="426819" y="318848"/>
                  <a:pt x="429177" y="305087"/>
                  <a:pt x="432424" y="292100"/>
                </a:cubicBezTo>
                <a:cubicBezTo>
                  <a:pt x="448445" y="228016"/>
                  <a:pt x="423957" y="224367"/>
                  <a:pt x="419724" y="190500"/>
                </a:cubicBezTo>
                <a:close/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575894" y="2987109"/>
            <a:ext cx="886425" cy="763728"/>
          </a:xfrm>
          <a:prstGeom prst="rect">
            <a:avLst/>
          </a:prstGeom>
        </p:spPr>
      </p:pic>
      <p:sp>
        <p:nvSpPr>
          <p:cNvPr id="96" name="Rectangle à coins arrondis 95"/>
          <p:cNvSpPr/>
          <p:nvPr/>
        </p:nvSpPr>
        <p:spPr>
          <a:xfrm>
            <a:off x="2780928" y="3051694"/>
            <a:ext cx="1110982" cy="533153"/>
          </a:xfrm>
          <a:prstGeom prst="wedgeRoundRectCallout">
            <a:avLst>
              <a:gd name="adj1" fmla="val 55874"/>
              <a:gd name="adj2" fmla="val -2655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Il y a le M, le A et le E dans mon prénom !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772801" y="1687896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 rot="397284">
            <a:off x="3317046" y="1716767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4166321" y="1539234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100" name="ZoneTexte 99"/>
          <p:cNvSpPr txBox="1"/>
          <p:nvPr/>
        </p:nvSpPr>
        <p:spPr>
          <a:xfrm>
            <a:off x="3754200" y="1872562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852936" y="2324773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 rot="397284">
            <a:off x="3277792" y="2353644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03" name="ZoneTexte 102"/>
          <p:cNvSpPr txBox="1"/>
          <p:nvPr/>
        </p:nvSpPr>
        <p:spPr>
          <a:xfrm>
            <a:off x="4127067" y="2176111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3714946" y="2509439"/>
            <a:ext cx="4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3314700" y="1713123"/>
            <a:ext cx="368300" cy="369677"/>
          </a:xfrm>
          <a:custGeom>
            <a:avLst/>
            <a:gdLst>
              <a:gd name="connsiteX0" fmla="*/ 317500 w 368300"/>
              <a:gd name="connsiteY0" fmla="*/ 77577 h 369677"/>
              <a:gd name="connsiteX1" fmla="*/ 254000 w 368300"/>
              <a:gd name="connsiteY1" fmla="*/ 14077 h 369677"/>
              <a:gd name="connsiteX2" fmla="*/ 76200 w 368300"/>
              <a:gd name="connsiteY2" fmla="*/ 14077 h 369677"/>
              <a:gd name="connsiteX3" fmla="*/ 12700 w 368300"/>
              <a:gd name="connsiteY3" fmla="*/ 90277 h 369677"/>
              <a:gd name="connsiteX4" fmla="*/ 0 w 368300"/>
              <a:gd name="connsiteY4" fmla="*/ 128377 h 369677"/>
              <a:gd name="connsiteX5" fmla="*/ 12700 w 368300"/>
              <a:gd name="connsiteY5" fmla="*/ 166477 h 369677"/>
              <a:gd name="connsiteX6" fmla="*/ 25400 w 368300"/>
              <a:gd name="connsiteY6" fmla="*/ 280777 h 369677"/>
              <a:gd name="connsiteX7" fmla="*/ 63500 w 368300"/>
              <a:gd name="connsiteY7" fmla="*/ 306177 h 369677"/>
              <a:gd name="connsiteX8" fmla="*/ 88900 w 368300"/>
              <a:gd name="connsiteY8" fmla="*/ 344277 h 369677"/>
              <a:gd name="connsiteX9" fmla="*/ 190500 w 368300"/>
              <a:gd name="connsiteY9" fmla="*/ 369677 h 369677"/>
              <a:gd name="connsiteX10" fmla="*/ 292100 w 368300"/>
              <a:gd name="connsiteY10" fmla="*/ 356977 h 369677"/>
              <a:gd name="connsiteX11" fmla="*/ 304800 w 368300"/>
              <a:gd name="connsiteY11" fmla="*/ 318877 h 369677"/>
              <a:gd name="connsiteX12" fmla="*/ 330200 w 368300"/>
              <a:gd name="connsiteY12" fmla="*/ 280777 h 369677"/>
              <a:gd name="connsiteX13" fmla="*/ 368300 w 368300"/>
              <a:gd name="connsiteY13" fmla="*/ 204577 h 369677"/>
              <a:gd name="connsiteX14" fmla="*/ 317500 w 368300"/>
              <a:gd name="connsiteY14" fmla="*/ 77577 h 36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8300" h="369677">
                <a:moveTo>
                  <a:pt x="317500" y="77577"/>
                </a:moveTo>
                <a:cubicBezTo>
                  <a:pt x="298450" y="45827"/>
                  <a:pt x="277947" y="32038"/>
                  <a:pt x="254000" y="14077"/>
                </a:cubicBezTo>
                <a:cubicBezTo>
                  <a:pt x="212399" y="-17124"/>
                  <a:pt x="86521" y="13139"/>
                  <a:pt x="76200" y="14077"/>
                </a:cubicBezTo>
                <a:cubicBezTo>
                  <a:pt x="48113" y="42164"/>
                  <a:pt x="30381" y="54914"/>
                  <a:pt x="12700" y="90277"/>
                </a:cubicBezTo>
                <a:cubicBezTo>
                  <a:pt x="6713" y="102251"/>
                  <a:pt x="4233" y="115677"/>
                  <a:pt x="0" y="128377"/>
                </a:cubicBezTo>
                <a:cubicBezTo>
                  <a:pt x="4233" y="141077"/>
                  <a:pt x="10499" y="153272"/>
                  <a:pt x="12700" y="166477"/>
                </a:cubicBezTo>
                <a:cubicBezTo>
                  <a:pt x="19002" y="204290"/>
                  <a:pt x="12299" y="244751"/>
                  <a:pt x="25400" y="280777"/>
                </a:cubicBezTo>
                <a:cubicBezTo>
                  <a:pt x="30616" y="295122"/>
                  <a:pt x="50800" y="297710"/>
                  <a:pt x="63500" y="306177"/>
                </a:cubicBezTo>
                <a:cubicBezTo>
                  <a:pt x="71967" y="318877"/>
                  <a:pt x="76981" y="334742"/>
                  <a:pt x="88900" y="344277"/>
                </a:cubicBezTo>
                <a:cubicBezTo>
                  <a:pt x="101917" y="354691"/>
                  <a:pt x="187338" y="369045"/>
                  <a:pt x="190500" y="369677"/>
                </a:cubicBezTo>
                <a:cubicBezTo>
                  <a:pt x="224367" y="365444"/>
                  <a:pt x="260911" y="370839"/>
                  <a:pt x="292100" y="356977"/>
                </a:cubicBezTo>
                <a:cubicBezTo>
                  <a:pt x="304333" y="351540"/>
                  <a:pt x="298813" y="330851"/>
                  <a:pt x="304800" y="318877"/>
                </a:cubicBezTo>
                <a:cubicBezTo>
                  <a:pt x="311626" y="305225"/>
                  <a:pt x="323374" y="294429"/>
                  <a:pt x="330200" y="280777"/>
                </a:cubicBezTo>
                <a:cubicBezTo>
                  <a:pt x="382780" y="175617"/>
                  <a:pt x="295507" y="313766"/>
                  <a:pt x="368300" y="204577"/>
                </a:cubicBezTo>
                <a:cubicBezTo>
                  <a:pt x="354665" y="81862"/>
                  <a:pt x="336550" y="109327"/>
                  <a:pt x="317500" y="77577"/>
                </a:cubicBezTo>
                <a:close/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2875289" y="2387600"/>
            <a:ext cx="330200" cy="292937"/>
          </a:xfrm>
          <a:custGeom>
            <a:avLst/>
            <a:gdLst>
              <a:gd name="connsiteX0" fmla="*/ 279400 w 330200"/>
              <a:gd name="connsiteY0" fmla="*/ 0 h 292937"/>
              <a:gd name="connsiteX1" fmla="*/ 88900 w 330200"/>
              <a:gd name="connsiteY1" fmla="*/ 12700 h 292937"/>
              <a:gd name="connsiteX2" fmla="*/ 50800 w 330200"/>
              <a:gd name="connsiteY2" fmla="*/ 50800 h 292937"/>
              <a:gd name="connsiteX3" fmla="*/ 38100 w 330200"/>
              <a:gd name="connsiteY3" fmla="*/ 88900 h 292937"/>
              <a:gd name="connsiteX4" fmla="*/ 0 w 330200"/>
              <a:gd name="connsiteY4" fmla="*/ 165100 h 292937"/>
              <a:gd name="connsiteX5" fmla="*/ 76200 w 330200"/>
              <a:gd name="connsiteY5" fmla="*/ 228600 h 292937"/>
              <a:gd name="connsiteX6" fmla="*/ 101600 w 330200"/>
              <a:gd name="connsiteY6" fmla="*/ 266700 h 292937"/>
              <a:gd name="connsiteX7" fmla="*/ 139700 w 330200"/>
              <a:gd name="connsiteY7" fmla="*/ 292100 h 292937"/>
              <a:gd name="connsiteX8" fmla="*/ 304800 w 330200"/>
              <a:gd name="connsiteY8" fmla="*/ 279400 h 292937"/>
              <a:gd name="connsiteX9" fmla="*/ 330200 w 330200"/>
              <a:gd name="connsiteY9" fmla="*/ 203200 h 292937"/>
              <a:gd name="connsiteX10" fmla="*/ 317500 w 330200"/>
              <a:gd name="connsiteY10" fmla="*/ 88900 h 292937"/>
              <a:gd name="connsiteX11" fmla="*/ 279400 w 330200"/>
              <a:gd name="connsiteY11" fmla="*/ 63500 h 29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200" h="292937">
                <a:moveTo>
                  <a:pt x="279400" y="0"/>
                </a:moveTo>
                <a:cubicBezTo>
                  <a:pt x="215900" y="4233"/>
                  <a:pt x="151025" y="-1106"/>
                  <a:pt x="88900" y="12700"/>
                </a:cubicBezTo>
                <a:cubicBezTo>
                  <a:pt x="71367" y="16596"/>
                  <a:pt x="60763" y="35856"/>
                  <a:pt x="50800" y="50800"/>
                </a:cubicBezTo>
                <a:cubicBezTo>
                  <a:pt x="43374" y="61939"/>
                  <a:pt x="44087" y="76926"/>
                  <a:pt x="38100" y="88900"/>
                </a:cubicBezTo>
                <a:cubicBezTo>
                  <a:pt x="-11139" y="187377"/>
                  <a:pt x="31922" y="69335"/>
                  <a:pt x="0" y="165100"/>
                </a:cubicBezTo>
                <a:cubicBezTo>
                  <a:pt x="56650" y="278400"/>
                  <a:pt x="-14581" y="168079"/>
                  <a:pt x="76200" y="228600"/>
                </a:cubicBezTo>
                <a:cubicBezTo>
                  <a:pt x="88900" y="237067"/>
                  <a:pt x="90807" y="255907"/>
                  <a:pt x="101600" y="266700"/>
                </a:cubicBezTo>
                <a:cubicBezTo>
                  <a:pt x="112393" y="277493"/>
                  <a:pt x="127000" y="283633"/>
                  <a:pt x="139700" y="292100"/>
                </a:cubicBezTo>
                <a:cubicBezTo>
                  <a:pt x="194733" y="287867"/>
                  <a:pt x="254782" y="302742"/>
                  <a:pt x="304800" y="279400"/>
                </a:cubicBezTo>
                <a:cubicBezTo>
                  <a:pt x="329062" y="268078"/>
                  <a:pt x="330200" y="203200"/>
                  <a:pt x="330200" y="203200"/>
                </a:cubicBezTo>
                <a:cubicBezTo>
                  <a:pt x="325967" y="165100"/>
                  <a:pt x="330601" y="124926"/>
                  <a:pt x="317500" y="88900"/>
                </a:cubicBezTo>
                <a:cubicBezTo>
                  <a:pt x="312284" y="74555"/>
                  <a:pt x="279400" y="63500"/>
                  <a:pt x="279400" y="63500"/>
                </a:cubicBezTo>
              </a:path>
            </a:pathLst>
          </a:custGeom>
          <a:noFill/>
          <a:ln w="190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089400" y="2184400"/>
            <a:ext cx="381000" cy="344415"/>
          </a:xfrm>
          <a:custGeom>
            <a:avLst/>
            <a:gdLst>
              <a:gd name="connsiteX0" fmla="*/ 342900 w 381000"/>
              <a:gd name="connsiteY0" fmla="*/ 63500 h 344415"/>
              <a:gd name="connsiteX1" fmla="*/ 228600 w 381000"/>
              <a:gd name="connsiteY1" fmla="*/ 0 h 344415"/>
              <a:gd name="connsiteX2" fmla="*/ 101600 w 381000"/>
              <a:gd name="connsiteY2" fmla="*/ 12700 h 344415"/>
              <a:gd name="connsiteX3" fmla="*/ 12700 w 381000"/>
              <a:gd name="connsiteY3" fmla="*/ 114300 h 344415"/>
              <a:gd name="connsiteX4" fmla="*/ 0 w 381000"/>
              <a:gd name="connsiteY4" fmla="*/ 152400 h 344415"/>
              <a:gd name="connsiteX5" fmla="*/ 25400 w 381000"/>
              <a:gd name="connsiteY5" fmla="*/ 254000 h 344415"/>
              <a:gd name="connsiteX6" fmla="*/ 63500 w 381000"/>
              <a:gd name="connsiteY6" fmla="*/ 279400 h 344415"/>
              <a:gd name="connsiteX7" fmla="*/ 76200 w 381000"/>
              <a:gd name="connsiteY7" fmla="*/ 317500 h 344415"/>
              <a:gd name="connsiteX8" fmla="*/ 152400 w 381000"/>
              <a:gd name="connsiteY8" fmla="*/ 342900 h 344415"/>
              <a:gd name="connsiteX9" fmla="*/ 368300 w 381000"/>
              <a:gd name="connsiteY9" fmla="*/ 292100 h 344415"/>
              <a:gd name="connsiteX10" fmla="*/ 381000 w 381000"/>
              <a:gd name="connsiteY10" fmla="*/ 254000 h 344415"/>
              <a:gd name="connsiteX11" fmla="*/ 342900 w 381000"/>
              <a:gd name="connsiteY11" fmla="*/ 63500 h 34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0" h="344415">
                <a:moveTo>
                  <a:pt x="342900" y="63500"/>
                </a:moveTo>
                <a:cubicBezTo>
                  <a:pt x="317500" y="21167"/>
                  <a:pt x="262130" y="0"/>
                  <a:pt x="228600" y="0"/>
                </a:cubicBezTo>
                <a:cubicBezTo>
                  <a:pt x="186056" y="0"/>
                  <a:pt x="143933" y="8467"/>
                  <a:pt x="101600" y="12700"/>
                </a:cubicBezTo>
                <a:cubicBezTo>
                  <a:pt x="4672" y="77319"/>
                  <a:pt x="36352" y="31519"/>
                  <a:pt x="12700" y="114300"/>
                </a:cubicBezTo>
                <a:cubicBezTo>
                  <a:pt x="9022" y="127172"/>
                  <a:pt x="4233" y="139700"/>
                  <a:pt x="0" y="152400"/>
                </a:cubicBezTo>
                <a:cubicBezTo>
                  <a:pt x="632" y="155562"/>
                  <a:pt x="14986" y="240983"/>
                  <a:pt x="25400" y="254000"/>
                </a:cubicBezTo>
                <a:cubicBezTo>
                  <a:pt x="34935" y="265919"/>
                  <a:pt x="50800" y="270933"/>
                  <a:pt x="63500" y="279400"/>
                </a:cubicBezTo>
                <a:cubicBezTo>
                  <a:pt x="67733" y="292100"/>
                  <a:pt x="65307" y="309719"/>
                  <a:pt x="76200" y="317500"/>
                </a:cubicBezTo>
                <a:cubicBezTo>
                  <a:pt x="97987" y="333062"/>
                  <a:pt x="152400" y="342900"/>
                  <a:pt x="152400" y="342900"/>
                </a:cubicBezTo>
                <a:cubicBezTo>
                  <a:pt x="255351" y="335546"/>
                  <a:pt x="316225" y="370212"/>
                  <a:pt x="368300" y="292100"/>
                </a:cubicBezTo>
                <a:cubicBezTo>
                  <a:pt x="375726" y="280961"/>
                  <a:pt x="376767" y="266700"/>
                  <a:pt x="381000" y="254000"/>
                </a:cubicBezTo>
                <a:cubicBezTo>
                  <a:pt x="367458" y="118575"/>
                  <a:pt x="368300" y="105833"/>
                  <a:pt x="342900" y="63500"/>
                </a:cubicBezTo>
                <a:close/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3798465" y="3084092"/>
            <a:ext cx="879723" cy="666745"/>
          </a:xfrm>
          <a:prstGeom prst="rect">
            <a:avLst/>
          </a:prstGeom>
        </p:spPr>
      </p:pic>
      <p:sp>
        <p:nvSpPr>
          <p:cNvPr id="106" name="Rectangle à coins arrondis 105"/>
          <p:cNvSpPr/>
          <p:nvPr/>
        </p:nvSpPr>
        <p:spPr>
          <a:xfrm>
            <a:off x="4778434" y="2324774"/>
            <a:ext cx="1681426" cy="597328"/>
          </a:xfrm>
          <a:prstGeom prst="wedgeRoundRectCallout">
            <a:avLst>
              <a:gd name="adj1" fmla="val -19184"/>
              <a:gd name="adj2" fmla="val 6542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le S de Sophie, le L de </a:t>
            </a:r>
            <a:r>
              <a:rPr lang="fr-FR" sz="1100" dirty="0" err="1" smtClean="0">
                <a:solidFill>
                  <a:schemeClr val="tx1"/>
                </a:solidFill>
              </a:rPr>
              <a:t>Louka</a:t>
            </a:r>
            <a:r>
              <a:rPr lang="fr-FR" sz="1100" dirty="0" smtClean="0">
                <a:solidFill>
                  <a:schemeClr val="tx1"/>
                </a:solidFill>
              </a:rPr>
              <a:t> et le M de Mélia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4" y="1198155"/>
            <a:ext cx="481344" cy="651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14" y="1203018"/>
            <a:ext cx="480878" cy="651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4" y="1430943"/>
            <a:ext cx="492035" cy="651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2" name="Image 1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1877327" y="8161987"/>
            <a:ext cx="879723" cy="666745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2" y="7473280"/>
            <a:ext cx="731052" cy="983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3" name="Rectangle à coins arrondis 112"/>
          <p:cNvSpPr/>
          <p:nvPr/>
        </p:nvSpPr>
        <p:spPr>
          <a:xfrm>
            <a:off x="1779328" y="7534194"/>
            <a:ext cx="824543" cy="431024"/>
          </a:xfrm>
          <a:prstGeom prst="wedgeRoundRectCallout">
            <a:avLst>
              <a:gd name="adj1" fmla="val -13437"/>
              <a:gd name="adj2" fmla="val 9425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mon prénom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5" y="6767700"/>
            <a:ext cx="691255" cy="928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4" name="Image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43"/>
          <a:stretch/>
        </p:blipFill>
        <p:spPr>
          <a:xfrm>
            <a:off x="3716964" y="8150932"/>
            <a:ext cx="879723" cy="666745"/>
          </a:xfrm>
          <a:prstGeom prst="rect">
            <a:avLst/>
          </a:prstGeom>
        </p:spPr>
      </p:pic>
      <p:sp>
        <p:nvSpPr>
          <p:cNvPr id="115" name="Rectangle à coins arrondis 114"/>
          <p:cNvSpPr/>
          <p:nvPr/>
        </p:nvSpPr>
        <p:spPr>
          <a:xfrm>
            <a:off x="3618965" y="7523139"/>
            <a:ext cx="824543" cy="431024"/>
          </a:xfrm>
          <a:prstGeom prst="wedgeRoundRectCallout">
            <a:avLst>
              <a:gd name="adj1" fmla="val -13437"/>
              <a:gd name="adj2" fmla="val 94255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mon prénom !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377">
            <a:off x="4752190" y="6549137"/>
            <a:ext cx="533833" cy="715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03" y="6507756"/>
            <a:ext cx="532193" cy="715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290">
            <a:off x="5407934" y="6251617"/>
            <a:ext cx="527996" cy="715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6" name="Image 1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4614716" y="8066106"/>
            <a:ext cx="886425" cy="763728"/>
          </a:xfrm>
          <a:prstGeom prst="rect">
            <a:avLst/>
          </a:prstGeom>
        </p:spPr>
      </p:pic>
      <p:sp>
        <p:nvSpPr>
          <p:cNvPr id="117" name="Rectangle à coins arrondis 116"/>
          <p:cNvSpPr/>
          <p:nvPr/>
        </p:nvSpPr>
        <p:spPr>
          <a:xfrm>
            <a:off x="5323277" y="7451042"/>
            <a:ext cx="1162183" cy="597328"/>
          </a:xfrm>
          <a:prstGeom prst="wedgeRoundRectCallout">
            <a:avLst>
              <a:gd name="adj1" fmla="val -27926"/>
              <a:gd name="adj2" fmla="val 67547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C’est Paul, Julie et Sarah !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27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3313</Words>
  <Application>Microsoft Office PowerPoint</Application>
  <PresentationFormat>Format A4 (210 x 297 mm)</PresentationFormat>
  <Paragraphs>514</Paragraphs>
  <Slides>33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Gaelle48</dc:creator>
  <cp:lastModifiedBy>Gaelle48</cp:lastModifiedBy>
  <cp:revision>167</cp:revision>
  <cp:lastPrinted>2017-02-01T16:01:51Z</cp:lastPrinted>
  <dcterms:created xsi:type="dcterms:W3CDTF">2016-08-11T13:29:28Z</dcterms:created>
  <dcterms:modified xsi:type="dcterms:W3CDTF">2017-02-10T20:03:36Z</dcterms:modified>
</cp:coreProperties>
</file>