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9" r:id="rId3"/>
    <p:sldId id="270" r:id="rId4"/>
    <p:sldId id="271" r:id="rId5"/>
    <p:sldId id="258" r:id="rId6"/>
    <p:sldId id="272" r:id="rId7"/>
    <p:sldId id="259" r:id="rId8"/>
    <p:sldId id="273" r:id="rId9"/>
    <p:sldId id="261" r:id="rId10"/>
    <p:sldId id="274" r:id="rId11"/>
    <p:sldId id="262" r:id="rId12"/>
    <p:sldId id="275" r:id="rId13"/>
    <p:sldId id="263" r:id="rId14"/>
    <p:sldId id="276" r:id="rId15"/>
    <p:sldId id="264" r:id="rId16"/>
    <p:sldId id="265" r:id="rId17"/>
    <p:sldId id="266" r:id="rId18"/>
    <p:sldId id="277" r:id="rId19"/>
    <p:sldId id="267" r:id="rId20"/>
    <p:sldId id="256" r:id="rId21"/>
    <p:sldId id="268" r:id="rId22"/>
    <p:sldId id="278" r:id="rId23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20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3-01-02T15:14:46.3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62CC065-08A5-407E-9546-D8FCFDB4F7BB}" emma:medium="tactile" emma:mode="ink">
          <msink:context xmlns:msink="http://schemas.microsoft.com/ink/2010/main" type="writingRegion" rotatedBoundingBox="9223,4924 8625,5669 8386,5478 8984,4732"/>
        </emma:interpretation>
      </emma:emma>
    </inkml:annotationXML>
    <inkml:traceGroup>
      <inkml:annotationXML>
        <emma:emma xmlns:emma="http://www.w3.org/2003/04/emma" version="1.0">
          <emma:interpretation id="{9F72BEA8-5601-4E9B-A3F3-BAA061C1F2D9}" emma:medium="tactile" emma:mode="ink">
            <msink:context xmlns:msink="http://schemas.microsoft.com/ink/2010/main" type="paragraph" rotatedBoundingBox="9223,4924 8625,5669 8386,5478 8984,4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681A3C-CEDE-4FB5-AA17-ABEDE32ABF0A}" emma:medium="tactile" emma:mode="ink">
              <msink:context xmlns:msink="http://schemas.microsoft.com/ink/2010/main" type="line" rotatedBoundingBox="9223,4924 8625,5669 8386,5478 8984,4732"/>
            </emma:interpretation>
          </emma:emma>
        </inkml:annotationXML>
        <inkml:traceGroup>
          <inkml:annotationXML>
            <emma:emma xmlns:emma="http://www.w3.org/2003/04/emma" version="1.0">
              <emma:interpretation id="{5C001BD7-724A-4319-B65E-28F62699F765}" emma:medium="tactile" emma:mode="ink">
                <msink:context xmlns:msink="http://schemas.microsoft.com/ink/2010/main" type="inkWord" rotatedBoundingBox="9223,4924 8625,5669 8386,5478 8984,4732"/>
              </emma:interpretation>
              <emma:one-of disjunction-type="recognition" id="oneOf0">
                <emma:interpretation id="interp0" emma:lang="fr-FR" emma:confidence="0">
                  <emma:literal>eu</emma:literal>
                </emma:interpretation>
                <emma:interpretation id="interp1" emma:lang="fr-FR" emma:confidence="0">
                  <emma:literal>su</emma:literal>
                </emma:interpretation>
                <emma:interpretation id="interp2" emma:lang="fr-FR" emma:confidence="0">
                  <emma:literal>au</emma:literal>
                </emma:interpretation>
                <emma:interpretation id="interp3" emma:lang="fr-FR" emma:confidence="0">
                  <emma:literal>ru</emma:literal>
                </emma:interpretation>
                <emma:interpretation id="interp4" emma:lang="fr-FR" emma:confidence="0">
                  <emma:literal>nu</emma:literal>
                </emma:interpretation>
              </emma:one-of>
            </emma:emma>
          </inkml:annotationXML>
          <inkml:trace contextRef="#ctx0" brushRef="#br0">-190 857 1633,'0'0'352,"0"0"-159,0 0 3170,0 0-1089,0 0-1890,0 25 705,0-25 64,0 0 33,0 0-129,0 0 224,0 0-160,0 0-128,0 0-128,0 0-65,0 0-255,0 0 31,0 0-159,0 0-33,0 0-96,0 0 65,0 0 95,0 0 33,0 0-97,0 0 32,0 0 33,0 0-33,0 0-160,0 0-159,0 0 31,0 0-64,0 0-32,0 0 0,0 0 32,0 0-32,0 0 0,0 0 96,0 0 64,0 0 96,0-25-31,0 25-97,0-27-96,0 27 32,0-26 64,0-1-96,0 1 0,0-1 0,0 27 64,0-26-63,0-1 63,0 1-32,0-1 0,25 2 0,-25-3 32,28 3-64,-3-28-64,2 25 64,-1-25-32,0 28-64,0-3 64,1-25-32,26 28 32,-27-3 0,1 28-96,-2-25 96,3 25 0,-28 0-32,25 0 32,3 0-64,-28 0-32,0 0-1057,0 0-2658,-28 0-3268</inkml:trace>
          <inkml:trace contextRef="#ctx0" brushRef="#br0" timeOffset="1">99 434 736,'0'0'449,"0"0"-353,0 0 160,0 0 2082,0 0-224,0 0-801,0 0 97,0 0-417,0 0-96,0 0-193,0 0 161,0 0-96,0 0-129,0 0-159,0 0-97,0 0-96,27 0-63,-27-28-129,25 28 64,-25 0-96,28-25 0,-28 25-32,25-28 32,3 28-32,-3-25 32,2-3-64,-2 28 32,-25-25 0,28-3-32,-28 28 32,25-25-32,-25 25 32,0 0-32,28-28 0,-28 28 32,0 0 32,0 0 33,0 0 63,0-25-32,25 25 64,-25 0 32,0 0 64,0 0 1,0 0-193,0 0-32,0 0-64,0 0 32,0 0-32,0 0 32,0 0 32,0-27-64,0 27 32,0 0-32,-25 0 32,25 0 0,0 0 64,0 0 0,-28 0-32,28-26-32,-25 26 0,25 0-32,-28 0 64,28 0-64,-25-27 32,25 27 1,-27 0-33,27 0 32,0 0 96,-25-26-64,-3 26 64,28 0 0,0 0 32,-25-27 0,25 27-96,0 0-32,0 0 0,-28 0-64,28 0 64,0 0 0,0 0-64,0-26 96,0 26-64,0 0-32,0 0-64,0 0-128,0 26-2050,0 1-4356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3-01-02T15:14:46.35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15AFAA7-64D2-4BB2-8811-B1EB2BC98418}" emma:medium="tactile" emma:mode="ink">
          <msink:context xmlns:msink="http://schemas.microsoft.com/ink/2010/main" type="writingRegion" rotatedBoundingBox="25225,8879 26483,8337 26658,8742 25399,9284"/>
        </emma:interpretation>
      </emma:emma>
    </inkml:annotationXML>
    <inkml:traceGroup>
      <inkml:annotationXML>
        <emma:emma xmlns:emma="http://www.w3.org/2003/04/emma" version="1.0">
          <emma:interpretation id="{7A6BBEC6-DFC1-48B3-9A4D-94B7F93A9709}" emma:medium="tactile" emma:mode="ink">
            <msink:context xmlns:msink="http://schemas.microsoft.com/ink/2010/main" type="paragraph" rotatedBoundingBox="25225,8879 26483,8337 26658,8742 25399,9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6518B5-D077-4EC1-B601-3B42626BA13F}" emma:medium="tactile" emma:mode="ink">
              <msink:context xmlns:msink="http://schemas.microsoft.com/ink/2010/main" type="line" rotatedBoundingBox="25225,8879 26483,8337 26658,8742 25399,9284"/>
            </emma:interpretation>
          </emma:emma>
        </inkml:annotationXML>
        <inkml:traceGroup>
          <inkml:annotationXML>
            <emma:emma xmlns:emma="http://www.w3.org/2003/04/emma" version="1.0">
              <emma:interpretation id="{1860B247-87E1-415C-A586-4573CB0F1F09}" emma:medium="tactile" emma:mode="ink">
                <msink:context xmlns:msink="http://schemas.microsoft.com/ink/2010/main" type="inkWord" rotatedBoundingBox="25225,8879 26483,8337 26658,8742 25399,9284"/>
              </emma:interpretation>
              <emma:one-of disjunction-type="recognition" id="oneOf0">
                <emma:interpretation id="interp0" emma:lang="fr-FR" emma:confidence="0">
                  <emma:literal>~</emma:literal>
                </emma:interpretation>
                <emma:interpretation id="interp1" emma:lang="fr-FR" emma:confidence="0">
                  <emma:literal>+</emma:literal>
                </emma:interpretation>
                <emma:interpretation id="interp2" emma:lang="fr-FR" emma:confidence="0">
                  <emma:literal>»</emma:literal>
                </emma:interpretation>
                <emma:interpretation id="interp3" emma:lang="fr-FR" emma:confidence="0">
                  <emma:literal>&gt;</emma:literal>
                </emma:interpretation>
                <emma:interpretation id="interp4" emma:lang="fr-FR" emma:confidence="0">
                  <emma:literal>x</emma:literal>
                </emma:interpretation>
              </emma:one-of>
            </emma:emma>
          </inkml:annotationXML>
          <inkml:trace contextRef="#ctx0" brushRef="#br0">1188 582 1985,'28'28'-384,"-28"-28"2082,0 0 1505,0 0-1986,0 0 192,0 0-96,0 0-127,0 0 63,0 0-192,0 0-225,0 0 33,0 0-192,0 0 64,0 0-65,0 0-63,0 0-129,0 0-95,0 0-65,0 0-160,0 0-64,0 0-64,0-28 32,0 28 0,0-25 0,0-28 65,0 25-33,-28-25 32,3 0-32,-3 26 0,-25-26 32,-25 0 32,-2 28 32,1-28-31,-1 25-65,27 3 32,-25-3-32,25 3 32,0 25 64,0-28 160,0 28 33,25-25-129,-25 25-160,53 0 32,-25 0-32,-2 0-64,27 0 32,0 0-64,0 0 97,0 0-1,0 0-64,0 0-32,0 0-2755,0 0-6630</inkml:trace>
          <inkml:trace contextRef="#ctx0" brushRef="#br0" timeOffset="1">341-187 2306,'0'0'1345,"0"0"2338,0 0-2850,0 0 288,0 0 32,0 0-128,0 0 128,0 0-224,0 0-32,0 0-32,0 0-256,0 0-97,0 0 1,0 0-65,0 0-64,0 0-224,0 0-63,0 0 95,0 0-96,0 0 32,-25 28 0,25-28 0,-27 0 32,27 25-32,0-25 1,-26 0-1,-1 0-32,1 0 32,-1 28-64,27-28-32,-26 0 32,-1 0-32,27 25 32,-26-25 32,-1 28-128,27-28 96,-25 0-32,25 0-32,-28 25 64,28-25-96,-25 0 32,25 0 32,0 0-32,0 0 32,0 0-32,0 0 32,0 0 33,0 0 95,0 0 0,0 0 0,0 0 0,0 0-64,0 0 32,0 28 65,0-28-1,0 0-96,0 0-32,0 0 0,0 0-64,0 0 64,0 0-32,0 0-32,0 25 96,0-25-128,0 0 96,25 28-64,-25-28 32,28 0-32,-28 25 32,25-25-64,-25 28 64,27-3-32,-1-25-32,-26 28 64,27-3-32,-27-25 0,26 28 32,-26-28-32,27 0 32,-27 0-64,0 0 32,0 0 0,0 0 0,0 0-32,0 0 64,0 0-64,0 25 64,0-25-64,0 0 0,0 0 64,0 0-32,0 0 0,0 0 0,0 0-32,0 0-192,0 0-2371,0 0-5476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D6FC8-43CD-4CCB-A5BF-C61C8CC970A3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0B712-387D-4D7C-8F42-F632713DD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3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B712-387D-4D7C-8F42-F632713DD6E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35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6589" y="1079022"/>
            <a:ext cx="9660904" cy="562997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rondir un rectangle avec un coin diagonal 7"/>
          <p:cNvSpPr/>
          <p:nvPr userDrawn="1"/>
        </p:nvSpPr>
        <p:spPr>
          <a:xfrm>
            <a:off x="116589" y="30848"/>
            <a:ext cx="9660904" cy="1205544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7937155" y="732336"/>
            <a:ext cx="1336282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2437" y="31132"/>
            <a:ext cx="7416800" cy="1204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Sketch Nice" pitchFamily="66" charset="0"/>
              </a:defRPr>
            </a:lvl1pPr>
          </a:lstStyle>
          <a:p>
            <a:pPr lvl="0"/>
            <a:r>
              <a:rPr lang="fr-FR" dirty="0" smtClean="0"/>
              <a:t>Titre de la leçon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1"/>
          </p:nvPr>
        </p:nvSpPr>
        <p:spPr>
          <a:xfrm>
            <a:off x="200999" y="1596680"/>
            <a:ext cx="9432925" cy="5040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Script cole" pitchFamily="2" charset="0"/>
              </a:defRPr>
            </a:lvl1pPr>
            <a:lvl2pPr>
              <a:defRPr>
                <a:latin typeface="Script cole" pitchFamily="2" charset="0"/>
              </a:defRPr>
            </a:lvl2pPr>
            <a:lvl3pPr>
              <a:defRPr>
                <a:latin typeface="Script cole" pitchFamily="2" charset="0"/>
              </a:defRPr>
            </a:lvl3pPr>
            <a:lvl4pPr>
              <a:defRPr>
                <a:latin typeface="Script cole" pitchFamily="2" charset="0"/>
              </a:defRPr>
            </a:lvl4pPr>
            <a:lvl5pPr>
              <a:defRPr>
                <a:latin typeface="Script cole" pitchFamily="2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8008967" y="767961"/>
            <a:ext cx="1336478" cy="657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defRPr>
            </a:lvl1pPr>
          </a:lstStyle>
          <a:p>
            <a:pPr lvl="0"/>
            <a:r>
              <a:rPr lang="fr-FR" dirty="0" smtClean="0"/>
              <a:t>G 27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327" y="77689"/>
            <a:ext cx="765937" cy="65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7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71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50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37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-tu bien comp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6590" y="1079022"/>
            <a:ext cx="9660904" cy="562997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rondir un rectangle avec un coin diagonal 7"/>
          <p:cNvSpPr/>
          <p:nvPr userDrawn="1"/>
        </p:nvSpPr>
        <p:spPr>
          <a:xfrm>
            <a:off x="116590" y="30848"/>
            <a:ext cx="9660904" cy="722578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clin d'oeil moi.png"/>
          <p:cNvPicPr>
            <a:picLocks noChangeAspect="1"/>
          </p:cNvPicPr>
          <p:nvPr userDrawn="1"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8167710" y="-32368"/>
            <a:ext cx="1500199" cy="15001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 userDrawn="1"/>
        </p:nvSpPr>
        <p:spPr>
          <a:xfrm>
            <a:off x="238092" y="181922"/>
            <a:ext cx="4605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dirty="0" smtClean="0">
                <a:latin typeface="Sketch Nice" pitchFamily="66" charset="0"/>
              </a:rPr>
              <a:t>As-tu bien compris ?</a:t>
            </a:r>
          </a:p>
        </p:txBody>
      </p:sp>
    </p:spTree>
    <p:extLst>
      <p:ext uri="{BB962C8B-B14F-4D97-AF65-F5344CB8AC3E}">
        <p14:creationId xmlns:p14="http://schemas.microsoft.com/office/powerpoint/2010/main" val="345613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02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12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61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63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22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3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38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8386316" y="6677968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5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microsoft.com/office/2007/relationships/hdphoto" Target="../media/hdphoto4.wdp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microsoft.com/office/2007/relationships/hdphoto" Target="../media/hdphoto7.wdp"/><Relationship Id="rId7" Type="http://schemas.openxmlformats.org/officeDocument/2006/relationships/image" Target="../media/image18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microsoft.com/office/2007/relationships/hdphoto" Target="../media/hdphoto8.wdp"/><Relationship Id="rId4" Type="http://schemas.openxmlformats.org/officeDocument/2006/relationships/image" Target="../media/image25.png"/><Relationship Id="rId9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La phrase</a:t>
            </a:r>
            <a:endParaRPr lang="fr-FR" sz="6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r-FR" sz="2800" dirty="0" smtClean="0">
                <a:latin typeface="Script cole" pitchFamily="2" charset="0"/>
              </a:rPr>
              <a:t>Une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phrase</a:t>
            </a: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cript cole" pitchFamily="2" charset="0"/>
              </a:rPr>
              <a:t> </a:t>
            </a:r>
            <a:r>
              <a:rPr lang="fr-FR" sz="2800" dirty="0" smtClean="0">
                <a:latin typeface="Script cole" pitchFamily="2" charset="0"/>
              </a:rPr>
              <a:t>est une suite de mots qui a du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sens</a:t>
            </a:r>
            <a:r>
              <a:rPr lang="fr-FR" sz="2800" dirty="0" smtClean="0">
                <a:latin typeface="Script cole" pitchFamily="2" charset="0"/>
              </a:rPr>
              <a:t>. Elle raconte quelque chose. L’ordre des mots est important.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fr-FR" sz="2800" dirty="0" smtClean="0">
                <a:latin typeface="Script cole" pitchFamily="2" charset="0"/>
              </a:rPr>
              <a:t>La phrase commence toujours par une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majuscule</a:t>
            </a:r>
            <a:r>
              <a:rPr lang="fr-FR" sz="2800" dirty="0" smtClean="0">
                <a:latin typeface="Script cole" pitchFamily="2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fr-FR" sz="2800" dirty="0" smtClean="0">
                <a:latin typeface="Script cole" pitchFamily="2" charset="0"/>
              </a:rPr>
              <a:t>Elle se termine par un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point</a:t>
            </a:r>
            <a:r>
              <a:rPr lang="fr-FR" sz="2800" dirty="0" smtClean="0">
                <a:latin typeface="Script cole" pitchFamily="2" charset="0"/>
              </a:rPr>
              <a:t>. </a:t>
            </a:r>
            <a:r>
              <a:rPr lang="fr-FR" sz="2400" dirty="0" smtClean="0">
                <a:latin typeface="Script cole" pitchFamily="2" charset="0"/>
              </a:rPr>
              <a:t>( . / ! / ? / … )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Ex. </a:t>
            </a:r>
            <a:r>
              <a:rPr lang="fr-FR" sz="2800" dirty="0" smtClean="0"/>
              <a:t>: </a:t>
            </a:r>
            <a:r>
              <a:rPr lang="fr-FR" sz="3200" b="1" dirty="0" smtClean="0">
                <a:latin typeface="Cursive standard" pitchFamily="2" charset="0"/>
              </a:rPr>
              <a:t>L</a:t>
            </a:r>
            <a:r>
              <a:rPr lang="fr-FR" sz="3200" dirty="0" smtClean="0">
                <a:latin typeface="Cursive standard" pitchFamily="2" charset="0"/>
              </a:rPr>
              <a:t>a maitresse est en retard </a:t>
            </a:r>
            <a:r>
              <a:rPr lang="fr-FR" sz="3200" b="1" dirty="0" smtClean="0">
                <a:latin typeface="Cursive standard" pitchFamily="2" charset="0"/>
              </a:rPr>
              <a:t>.</a:t>
            </a:r>
            <a:endParaRPr lang="fr-FR" sz="3200" b="1" dirty="0">
              <a:latin typeface="Cursive standard" pitchFamily="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 _</a:t>
            </a:r>
            <a:endParaRPr lang="fr-FR" dirty="0"/>
          </a:p>
        </p:txBody>
      </p:sp>
      <p:pic>
        <p:nvPicPr>
          <p:cNvPr id="1026" name="Picture 2" descr="C:\Users\Gaëlle\Desktop\Blog\reveil4.pn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9" b="42125"/>
          <a:stretch/>
        </p:blipFill>
        <p:spPr bwMode="auto">
          <a:xfrm>
            <a:off x="5687776" y="4888292"/>
            <a:ext cx="4017752" cy="17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78239" y="1491635"/>
            <a:ext cx="67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Souligne le verbe en rouge et entoure son sujet en bleu.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09796" y="2445934"/>
            <a:ext cx="843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itchFamily="2" charset="0"/>
              </a:rPr>
              <a:t>Mathieu arrive avec des béquilles.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09796" y="3412815"/>
            <a:ext cx="853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itchFamily="2" charset="0"/>
              </a:rPr>
              <a:t>Le maitre explique la leçon à ses élèves.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529" y="2415156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ursive standard" pitchFamily="2" charset="0"/>
                <a:sym typeface="Wingdings"/>
              </a:rPr>
              <a:t>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704529" y="335126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Cursive standard" pitchFamily="2" charset="0"/>
                <a:sym typeface="Wingdings"/>
              </a:rPr>
              <a:t>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209795" y="4532347"/>
            <a:ext cx="853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itchFamily="2" charset="0"/>
              </a:rPr>
              <a:t>Il a une jambe cassée.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4528" y="4470792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Cursive standard" pitchFamily="2" charset="0"/>
                <a:sym typeface="Wingdings"/>
              </a:rPr>
              <a:t></a:t>
            </a:r>
            <a:endParaRPr lang="fr-FR" sz="2800" dirty="0"/>
          </a:p>
        </p:txBody>
      </p:sp>
      <p:pic>
        <p:nvPicPr>
          <p:cNvPr id="12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412776"/>
            <a:ext cx="52197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02" y="1412776"/>
            <a:ext cx="535940" cy="56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1209796" y="5559623"/>
            <a:ext cx="853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itchFamily="2" charset="0"/>
              </a:rPr>
              <a:t>Mathilde et Thierry lèvent le doigt.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529" y="5498068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Cursive standard" pitchFamily="2" charset="0"/>
                <a:sym typeface="Wingdings"/>
              </a:rPr>
              <a:t>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9833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Le nom</a:t>
            </a:r>
            <a:endParaRPr lang="fr-FR" sz="6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73050" y="1412776"/>
            <a:ext cx="9432925" cy="5112320"/>
          </a:xfrm>
        </p:spPr>
        <p:txBody>
          <a:bodyPr/>
          <a:lstStyle/>
          <a:p>
            <a:r>
              <a:rPr lang="fr-FR" sz="2000" dirty="0" smtClean="0"/>
              <a:t>Un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nom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000" dirty="0" smtClean="0"/>
              <a:t>est un mot qui désigne :</a:t>
            </a:r>
          </a:p>
          <a:p>
            <a:r>
              <a:rPr lang="fr-FR" sz="2400" dirty="0" smtClean="0"/>
              <a:t>     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 _</a:t>
            </a:r>
            <a:endParaRPr lang="fr-FR" dirty="0"/>
          </a:p>
        </p:txBody>
      </p:sp>
      <p:pic>
        <p:nvPicPr>
          <p:cNvPr id="5122" name="Picture 2" descr="C:\Users\Gaëlle\Desktop\Blog\Halloween\vampir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598"/>
          <a:stretch/>
        </p:blipFill>
        <p:spPr bwMode="auto">
          <a:xfrm>
            <a:off x="920551" y="2830229"/>
            <a:ext cx="593123" cy="10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aëlle\Desktop\Blog\Flashcards\food\Nourriture\icecre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10" y="2830229"/>
            <a:ext cx="676011" cy="10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Gaëlle\Desktop\Blog\Flashcards\animals\Animaux\elepha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26" y="2905195"/>
            <a:ext cx="978406" cy="8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Gaëlle\Desktop\Blog\Dessins métiers\Métiers\bibliothèq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2830229"/>
            <a:ext cx="1024012" cy="10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33552" y="3914179"/>
            <a:ext cx="156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un </a:t>
            </a:r>
            <a:r>
              <a:rPr lang="fr-FR" sz="2400" u="sng" dirty="0" smtClean="0">
                <a:latin typeface="Cursive standard" pitchFamily="2" charset="0"/>
              </a:rPr>
              <a:t>vampire</a:t>
            </a:r>
            <a:endParaRPr lang="fr-FR" sz="2400" u="sng" dirty="0">
              <a:latin typeface="Cursive standard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91543" y="391417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une </a:t>
            </a:r>
            <a:r>
              <a:rPr lang="fr-FR" sz="2400" u="sng" dirty="0" smtClean="0">
                <a:latin typeface="Cursive standard" pitchFamily="2" charset="0"/>
              </a:rPr>
              <a:t>glace</a:t>
            </a:r>
            <a:endParaRPr lang="fr-FR" sz="2400" u="sng" dirty="0">
              <a:latin typeface="Cursive standard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89541" y="391417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un </a:t>
            </a:r>
            <a:r>
              <a:rPr lang="fr-FR" sz="2400" u="sng" dirty="0" smtClean="0">
                <a:latin typeface="Cursive standard" pitchFamily="2" charset="0"/>
              </a:rPr>
              <a:t>éléphant</a:t>
            </a:r>
            <a:endParaRPr lang="fr-FR" sz="2400" u="sng" dirty="0">
              <a:latin typeface="Cursive standard" pitchFamily="2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33120" y="391417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la </a:t>
            </a:r>
            <a:r>
              <a:rPr lang="fr-FR" sz="2400" u="sng" dirty="0" smtClean="0">
                <a:latin typeface="Cursive standard" pitchFamily="2" charset="0"/>
              </a:rPr>
              <a:t>bibliothèque</a:t>
            </a:r>
            <a:endParaRPr lang="fr-FR" sz="2400" u="sng" dirty="0">
              <a:latin typeface="Cursive standard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5612" y="20608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une personne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10940" y="2060848"/>
            <a:ext cx="137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une chose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232920" y="20608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un animal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93160" y="20608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un lieu</a:t>
            </a:r>
            <a:endParaRPr lang="fr-FR" dirty="0">
              <a:latin typeface="Script cole" pitchFamily="2" charset="0"/>
            </a:endParaRPr>
          </a:p>
        </p:txBody>
      </p:sp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0" y="4399552"/>
            <a:ext cx="617871" cy="665399"/>
          </a:xfrm>
          <a:prstGeom prst="rect">
            <a:avLst/>
          </a:prstGeom>
        </p:spPr>
      </p:pic>
      <p:pic>
        <p:nvPicPr>
          <p:cNvPr id="19" name="Image 18" descr="Capture d’écr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31" y="4399551"/>
            <a:ext cx="617871" cy="665399"/>
          </a:xfrm>
          <a:prstGeom prst="rect">
            <a:avLst/>
          </a:prstGeom>
        </p:spPr>
      </p:pic>
      <p:pic>
        <p:nvPicPr>
          <p:cNvPr id="20" name="Image 19" descr="Capture d’écr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13" y="4375842"/>
            <a:ext cx="617871" cy="665399"/>
          </a:xfrm>
          <a:prstGeom prst="rect">
            <a:avLst/>
          </a:prstGeom>
        </p:spPr>
      </p:pic>
      <p:pic>
        <p:nvPicPr>
          <p:cNvPr id="21" name="Image 20" descr="Capture d’écr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88" y="4375844"/>
            <a:ext cx="617871" cy="665399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200472" y="2245514"/>
            <a:ext cx="36004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2396716" y="2245514"/>
            <a:ext cx="36004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340932" y="2245514"/>
            <a:ext cx="36004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6177136" y="2245514"/>
            <a:ext cx="36004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72480" y="5661248"/>
            <a:ext cx="93610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Le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nom commun </a:t>
            </a:r>
            <a:r>
              <a:rPr lang="fr-FR" dirty="0" smtClean="0"/>
              <a:t>est un nom général : </a:t>
            </a:r>
            <a:r>
              <a:rPr lang="fr-FR" i="1" dirty="0" smtClean="0"/>
              <a:t>fille, chat, ville, crayon </a:t>
            </a:r>
            <a:r>
              <a:rPr lang="fr-FR" dirty="0" smtClean="0"/>
              <a:t>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Le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nom propre </a:t>
            </a:r>
            <a:r>
              <a:rPr lang="fr-FR" dirty="0" smtClean="0"/>
              <a:t>est un nom particulier : </a:t>
            </a:r>
            <a:r>
              <a:rPr lang="fr-FR" i="1" dirty="0" smtClean="0"/>
              <a:t>Marion, Paris, la France ..</a:t>
            </a:r>
            <a:r>
              <a:rPr lang="fr-FR" dirty="0" smtClean="0"/>
              <a:t>. </a:t>
            </a:r>
          </a:p>
          <a:p>
            <a:r>
              <a:rPr lang="fr-FR" dirty="0"/>
              <a:t> </a:t>
            </a:r>
            <a:r>
              <a:rPr lang="fr-FR" dirty="0" smtClean="0"/>
              <a:t>     Il commence toujours par une majuscule.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8107098" y="2060848"/>
            <a:ext cx="167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cript cole" pitchFamily="2" charset="0"/>
              </a:rPr>
              <a:t>un sentiment</a:t>
            </a:r>
            <a:endParaRPr lang="fr-FR" dirty="0">
              <a:latin typeface="Script cole" pitchFamily="2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7833320" y="2245514"/>
            <a:ext cx="36004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t="6388" r="28297"/>
          <a:stretch/>
        </p:blipFill>
        <p:spPr>
          <a:xfrm>
            <a:off x="8337376" y="2830230"/>
            <a:ext cx="877462" cy="1024012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7984019" y="391417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sive standard" pitchFamily="2" charset="0"/>
              </a:rPr>
              <a:t>la </a:t>
            </a:r>
            <a:r>
              <a:rPr lang="fr-FR" sz="2400" u="sng" dirty="0" smtClean="0">
                <a:latin typeface="Cursive standard" pitchFamily="2" charset="0"/>
              </a:rPr>
              <a:t>peur</a:t>
            </a:r>
            <a:endParaRPr lang="fr-FR" sz="2400" u="sng" dirty="0">
              <a:latin typeface="Cursive standard" pitchFamily="2" charset="0"/>
            </a:endParaRPr>
          </a:p>
        </p:txBody>
      </p:sp>
      <p:pic>
        <p:nvPicPr>
          <p:cNvPr id="30" name="Image 29" descr="Capture d’écr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67" y="4375840"/>
            <a:ext cx="617871" cy="6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9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2432" y="1448490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Coche les mots qui sont des noms.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583349" y="229168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256685" y="2348880"/>
            <a:ext cx="211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voiture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83349" y="337180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256685" y="3429000"/>
            <a:ext cx="211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gentil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83349" y="445192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256684" y="4509120"/>
            <a:ext cx="21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aimer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83349" y="553204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256685" y="5589240"/>
            <a:ext cx="211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écureuil</a:t>
            </a:r>
            <a:endParaRPr lang="fr-FR" dirty="0">
              <a:latin typeface="Script cole" pitchFamily="2" charset="0"/>
            </a:endParaRPr>
          </a:p>
        </p:txBody>
      </p:sp>
      <p:pic>
        <p:nvPicPr>
          <p:cNvPr id="12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256" y="1494160"/>
            <a:ext cx="558165" cy="55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3553548" y="22908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226884" y="2348050"/>
            <a:ext cx="211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mon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553548" y="337097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226884" y="3428170"/>
            <a:ext cx="211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lentement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553548" y="445109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226883" y="4508290"/>
            <a:ext cx="21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chaussette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553548" y="55312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226884" y="5588410"/>
            <a:ext cx="211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Asie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511912" y="229085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185248" y="2348050"/>
            <a:ext cx="211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boulanger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6511912" y="337097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7185248" y="3428170"/>
            <a:ext cx="211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avant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6511912" y="445109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7185247" y="4508290"/>
            <a:ext cx="21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pourquoi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6511912" y="553121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7185248" y="5588410"/>
            <a:ext cx="211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inquiétude</a:t>
            </a:r>
            <a:endParaRPr lang="fr-FR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5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Le déterminant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73050" y="1484784"/>
            <a:ext cx="9432925" cy="5184576"/>
          </a:xfrm>
        </p:spPr>
        <p:txBody>
          <a:bodyPr>
            <a:normAutofit/>
          </a:bodyPr>
          <a:lstStyle/>
          <a:p>
            <a:r>
              <a:rPr lang="fr-FR" sz="2000" dirty="0" smtClean="0"/>
              <a:t>Un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déterminant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000" dirty="0" smtClean="0"/>
              <a:t>(ou article) est un petit mot qui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accompagne le nom</a:t>
            </a:r>
            <a:r>
              <a:rPr lang="fr-FR" sz="2000" dirty="0" smtClean="0"/>
              <a:t>. </a:t>
            </a:r>
          </a:p>
          <a:p>
            <a:r>
              <a:rPr lang="fr-FR" sz="2000" dirty="0" smtClean="0"/>
              <a:t>On trouve :</a:t>
            </a:r>
          </a:p>
          <a:p>
            <a:endParaRPr lang="fr-FR" sz="2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 _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508170" y="2881835"/>
            <a:ext cx="3960440" cy="19973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13705"/>
              </p:ext>
            </p:extLst>
          </p:nvPr>
        </p:nvGraphicFramePr>
        <p:xfrm>
          <a:off x="436162" y="3313883"/>
          <a:ext cx="3600400" cy="12241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définis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le, la,</a:t>
                      </a:r>
                      <a:r>
                        <a:rPr lang="fr-FR" baseline="0" dirty="0" smtClean="0">
                          <a:latin typeface="Script cole" pitchFamily="2" charset="0"/>
                        </a:rPr>
                        <a:t> les</a:t>
                      </a:r>
                      <a:endParaRPr lang="fr-FR" u="sng" dirty="0"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indéfinis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un, une, des</a:t>
                      </a:r>
                      <a:endParaRPr lang="fr-FR" u="sng" dirty="0"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contractés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du, au, aux</a:t>
                      </a:r>
                      <a:endParaRPr lang="fr-FR" u="sng" dirty="0"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à coins arrondis 17"/>
          <p:cNvSpPr/>
          <p:nvPr/>
        </p:nvSpPr>
        <p:spPr>
          <a:xfrm>
            <a:off x="5601072" y="2881834"/>
            <a:ext cx="3960440" cy="19973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711489"/>
              </p:ext>
            </p:extLst>
          </p:nvPr>
        </p:nvGraphicFramePr>
        <p:xfrm>
          <a:off x="5745088" y="3004960"/>
          <a:ext cx="3600400" cy="17304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0160"/>
                <a:gridCol w="2160240"/>
              </a:tblGrid>
              <a:tr h="816090"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singulier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u="none" dirty="0" smtClean="0">
                          <a:latin typeface="Script cole" pitchFamily="2" charset="0"/>
                        </a:rPr>
                        <a:t>ma, ta, sa</a:t>
                      </a:r>
                      <a:endParaRPr lang="fr-FR" sz="1800" u="none" dirty="0">
                        <a:latin typeface="Script cole" pitchFamily="2" charset="0"/>
                      </a:endParaRPr>
                    </a:p>
                    <a:p>
                      <a:pPr algn="ctr"/>
                      <a:r>
                        <a:rPr lang="fr-FR" sz="1800" u="none" dirty="0" smtClean="0">
                          <a:latin typeface="Script cole" pitchFamily="2" charset="0"/>
                        </a:rPr>
                        <a:t>mon,</a:t>
                      </a:r>
                      <a:r>
                        <a:rPr lang="fr-FR" sz="1800" u="none" baseline="0" dirty="0" smtClean="0">
                          <a:latin typeface="Script cole" pitchFamily="2" charset="0"/>
                        </a:rPr>
                        <a:t> ton, son</a:t>
                      </a:r>
                      <a:endParaRPr lang="fr-FR" sz="1800" u="none" dirty="0">
                        <a:latin typeface="Script cole" pitchFamily="2" charset="0"/>
                      </a:endParaRPr>
                    </a:p>
                    <a:p>
                      <a:pPr algn="ctr"/>
                      <a:r>
                        <a:rPr lang="fr-FR" sz="1800" u="none" dirty="0" smtClean="0">
                          <a:latin typeface="Script cole" pitchFamily="2" charset="0"/>
                        </a:rPr>
                        <a:t>notre,</a:t>
                      </a:r>
                      <a:r>
                        <a:rPr lang="fr-FR" sz="1800" u="none" baseline="0" dirty="0" smtClean="0">
                          <a:latin typeface="Script cole" pitchFamily="2" charset="0"/>
                        </a:rPr>
                        <a:t> votre, leur</a:t>
                      </a:r>
                      <a:endParaRPr lang="fr-FR" sz="1800" u="none" dirty="0"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6090"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pluriel</a:t>
                      </a:r>
                      <a:endParaRPr lang="fr-FR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u="none" dirty="0" smtClean="0">
                          <a:latin typeface="Script cole" pitchFamily="2" charset="0"/>
                        </a:rPr>
                        <a:t>mes, tes,</a:t>
                      </a:r>
                      <a:r>
                        <a:rPr lang="fr-FR" u="none" baseline="0" dirty="0" smtClean="0">
                          <a:latin typeface="Script cole" pitchFamily="2" charset="0"/>
                        </a:rPr>
                        <a:t> ses</a:t>
                      </a:r>
                      <a:endParaRPr lang="fr-FR" u="none" dirty="0">
                        <a:latin typeface="Script cole" pitchFamily="2" charset="0"/>
                      </a:endParaRPr>
                    </a:p>
                    <a:p>
                      <a:pPr algn="ctr"/>
                      <a:r>
                        <a:rPr lang="fr-FR" u="none" dirty="0" smtClean="0">
                          <a:latin typeface="Script cole" pitchFamily="2" charset="0"/>
                        </a:rPr>
                        <a:t>nos, vos, leurs</a:t>
                      </a:r>
                      <a:endParaRPr lang="fr-FR" u="none" dirty="0"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Carré corné 14"/>
          <p:cNvSpPr/>
          <p:nvPr/>
        </p:nvSpPr>
        <p:spPr>
          <a:xfrm rot="236293">
            <a:off x="7487186" y="2205989"/>
            <a:ext cx="2153228" cy="685864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Les déterminants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possessifs</a:t>
            </a:r>
            <a:endParaRPr lang="fr-FR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1" name="Carré corné 10"/>
          <p:cNvSpPr/>
          <p:nvPr/>
        </p:nvSpPr>
        <p:spPr>
          <a:xfrm rot="21394057">
            <a:off x="493960" y="2603753"/>
            <a:ext cx="1512166" cy="432048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Arial Rounded MT Bold" pitchFamily="34" charset="0"/>
              </a:rPr>
              <a:t>Les articles</a:t>
            </a:r>
            <a:endParaRPr lang="fr-FR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14" name="Image 13" descr="Capture d’écra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773">
            <a:off x="2542199" y="2350468"/>
            <a:ext cx="623575" cy="73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 21" descr="Capture d’écra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9452">
            <a:off x="5941651" y="2378823"/>
            <a:ext cx="623575" cy="73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89" y="5517232"/>
            <a:ext cx="540821" cy="100953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360712" y="5517232"/>
            <a:ext cx="5647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i="1" dirty="0" smtClean="0">
                <a:latin typeface="Script cole" pitchFamily="2" charset="0"/>
              </a:rPr>
              <a:t>Leur fille est grande. </a:t>
            </a:r>
            <a:r>
              <a:rPr lang="fr-FR" dirty="0" smtClean="0">
                <a:latin typeface="Script cole" pitchFamily="2" charset="0"/>
                <a:sym typeface="Wingdings"/>
              </a:rPr>
              <a:t></a:t>
            </a:r>
            <a:r>
              <a:rPr lang="fr-FR" i="1" dirty="0" smtClean="0">
                <a:latin typeface="Script cole" pitchFamily="2" charset="0"/>
                <a:sym typeface="Wingdings"/>
              </a:rPr>
              <a:t> </a:t>
            </a:r>
            <a:r>
              <a:rPr lang="fr-FR" dirty="0" smtClean="0">
                <a:latin typeface="Script cole" pitchFamily="2" charset="0"/>
              </a:rPr>
              <a:t>ils ont </a:t>
            </a:r>
            <a:r>
              <a:rPr lang="fr-FR" u="sng" dirty="0" smtClean="0">
                <a:latin typeface="Script cole" pitchFamily="2" charset="0"/>
              </a:rPr>
              <a:t>une seule fille</a:t>
            </a:r>
            <a:r>
              <a:rPr lang="fr-FR" dirty="0" smtClean="0">
                <a:latin typeface="Script cole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i="1" dirty="0" smtClean="0">
                <a:latin typeface="Script cole" pitchFamily="2" charset="0"/>
              </a:rPr>
              <a:t>Leur</a:t>
            </a:r>
            <a:r>
              <a:rPr lang="fr-FR" i="1" dirty="0" smtClean="0">
                <a:latin typeface="Arial Rounded MT Bold" pitchFamily="34" charset="0"/>
              </a:rPr>
              <a:t>s</a:t>
            </a:r>
            <a:r>
              <a:rPr lang="fr-FR" i="1" dirty="0" smtClean="0">
                <a:latin typeface="Script cole" pitchFamily="2" charset="0"/>
              </a:rPr>
              <a:t> filles sont grande</a:t>
            </a:r>
            <a:r>
              <a:rPr lang="fr-FR" i="1" dirty="0" smtClean="0">
                <a:latin typeface="Arial Rounded MT Bold" pitchFamily="34" charset="0"/>
              </a:rPr>
              <a:t>s</a:t>
            </a:r>
            <a:r>
              <a:rPr lang="fr-FR" i="1" dirty="0" smtClean="0">
                <a:latin typeface="Script cole" pitchFamily="2" charset="0"/>
              </a:rPr>
              <a:t>. </a:t>
            </a:r>
            <a:r>
              <a:rPr lang="fr-FR" dirty="0">
                <a:latin typeface="Script cole" pitchFamily="2" charset="0"/>
                <a:sym typeface="Wingdings"/>
              </a:rPr>
              <a:t> </a:t>
            </a:r>
            <a:r>
              <a:rPr lang="fr-FR" dirty="0" smtClean="0">
                <a:latin typeface="Script cole" pitchFamily="2" charset="0"/>
              </a:rPr>
              <a:t>ils ont </a:t>
            </a:r>
            <a:r>
              <a:rPr lang="fr-FR" u="sng" dirty="0" smtClean="0">
                <a:latin typeface="Script cole" pitchFamily="2" charset="0"/>
              </a:rPr>
              <a:t>plusieurs filles</a:t>
            </a:r>
            <a:r>
              <a:rPr lang="fr-FR" dirty="0" smtClean="0">
                <a:latin typeface="Script cole" pitchFamily="2" charset="0"/>
              </a:rPr>
              <a:t>.</a:t>
            </a:r>
            <a:endParaRPr lang="fr-FR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6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286131"/>
              </p:ext>
            </p:extLst>
          </p:nvPr>
        </p:nvGraphicFramePr>
        <p:xfrm>
          <a:off x="488504" y="2276873"/>
          <a:ext cx="2592288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8398"/>
                <a:gridCol w="1643890"/>
              </a:tblGrid>
              <a:tr h="31203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un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voiture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le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ma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945525" y="1491635"/>
            <a:ext cx="67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Entoure le déterminant qui va avec le nom commun.</a:t>
            </a:r>
          </a:p>
        </p:txBody>
      </p:sp>
      <p:pic>
        <p:nvPicPr>
          <p:cNvPr id="4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1412776"/>
            <a:ext cx="535940" cy="56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353256"/>
              </p:ext>
            </p:extLst>
          </p:nvPr>
        </p:nvGraphicFramePr>
        <p:xfrm>
          <a:off x="3533006" y="2276872"/>
          <a:ext cx="2592288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8398"/>
                <a:gridCol w="1643890"/>
              </a:tblGrid>
              <a:tr h="31203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mes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tableau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la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un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500548"/>
              </p:ext>
            </p:extLst>
          </p:nvPr>
        </p:nvGraphicFramePr>
        <p:xfrm>
          <a:off x="6609184" y="2276872"/>
          <a:ext cx="2592288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48398"/>
                <a:gridCol w="1643890"/>
              </a:tblGrid>
              <a:tr h="31203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mes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chaussures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ma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une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945523" y="3765361"/>
            <a:ext cx="8399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Script cole" pitchFamily="2" charset="0"/>
              </a:rPr>
              <a:t>Colorie en rouge les déterminants pluriels et en bleu les déterminants singuliers.</a:t>
            </a:r>
          </a:p>
        </p:txBody>
      </p:sp>
      <p:pic>
        <p:nvPicPr>
          <p:cNvPr id="9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23" y="3765361"/>
            <a:ext cx="548005" cy="56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 rot="21300440">
            <a:off x="704528" y="5013176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une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 rot="315234">
            <a:off x="3849360" y="4885554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nos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 rot="21300440">
            <a:off x="2360712" y="5389610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mon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 rot="21300440">
            <a:off x="7473280" y="5877272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leur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 rot="315234">
            <a:off x="1208584" y="5921269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leurs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 rot="21300440">
            <a:off x="6393160" y="5013176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les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 rot="315234">
            <a:off x="4880992" y="5759184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votre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 rot="315234">
            <a:off x="8409384" y="4913548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son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20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masculin et le féminin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 _</a:t>
            </a:r>
            <a:endParaRPr lang="fr-FR" dirty="0"/>
          </a:p>
        </p:txBody>
      </p:sp>
      <p:sp>
        <p:nvSpPr>
          <p:cNvPr id="5" name="ZoneTexte 12"/>
          <p:cNvSpPr txBox="1">
            <a:spLocks noChangeArrowheads="1"/>
          </p:cNvSpPr>
          <p:nvPr/>
        </p:nvSpPr>
        <p:spPr bwMode="auto">
          <a:xfrm>
            <a:off x="1064841" y="4005065"/>
            <a:ext cx="3240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kaDylan Collage" pitchFamily="82" charset="0"/>
              </a:rPr>
              <a:t>féminin</a:t>
            </a:r>
          </a:p>
        </p:txBody>
      </p: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5173663" y="4005064"/>
            <a:ext cx="3622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kaDylan Collage" pitchFamily="82" charset="0"/>
              </a:rPr>
              <a:t>masculin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712" y="980728"/>
            <a:ext cx="2192041" cy="350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0992" y="976458"/>
            <a:ext cx="2207768" cy="353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" name="Groupe 17"/>
          <p:cNvGrpSpPr/>
          <p:nvPr/>
        </p:nvGrpSpPr>
        <p:grpSpPr>
          <a:xfrm>
            <a:off x="630011" y="4725145"/>
            <a:ext cx="4034958" cy="1768875"/>
            <a:chOff x="443986" y="5517232"/>
            <a:chExt cx="3322526" cy="1011138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443986" y="5517232"/>
              <a:ext cx="3322526" cy="10111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" name="ZoneTexte 6"/>
            <p:cNvSpPr txBox="1">
              <a:spLocks noChangeArrowheads="1"/>
            </p:cNvSpPr>
            <p:nvPr/>
          </p:nvSpPr>
          <p:spPr bwMode="auto">
            <a:xfrm>
              <a:off x="443986" y="5595902"/>
              <a:ext cx="3322526" cy="82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sz="2800" dirty="0">
                  <a:latin typeface="+mj-lt"/>
                </a:rPr>
                <a:t>Un </a:t>
              </a:r>
              <a:r>
                <a:rPr lang="fr-FR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nom</a:t>
              </a:r>
              <a:r>
                <a:rPr lang="fr-FR" sz="2800" dirty="0">
                  <a:latin typeface="+mj-lt"/>
                </a:rPr>
                <a:t> est au </a:t>
              </a:r>
              <a:r>
                <a:rPr lang="fr-FR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féminin</a:t>
              </a:r>
              <a:r>
                <a:rPr lang="fr-FR" sz="2800" dirty="0">
                  <a:latin typeface="+mj-lt"/>
                </a:rPr>
                <a:t> si je peux mettre </a:t>
              </a:r>
              <a:r>
                <a:rPr lang="fr-FR" sz="2800" dirty="0" smtClean="0">
                  <a:latin typeface="+mj-lt"/>
                </a:rPr>
                <a:t>devant </a:t>
              </a:r>
              <a:r>
                <a:rPr lang="fr-FR" sz="2800" dirty="0">
                  <a:latin typeface="+mj-lt"/>
                </a:rPr>
                <a:t>le déterminant </a:t>
              </a:r>
              <a:r>
                <a:rPr lang="fr-FR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la</a:t>
              </a:r>
              <a:r>
                <a:rPr lang="fr-FR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fr-FR" sz="2800" dirty="0">
                  <a:latin typeface="+mj-lt"/>
                </a:rPr>
                <a:t>ou </a:t>
              </a:r>
              <a:r>
                <a:rPr lang="fr-FR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une</a:t>
              </a:r>
              <a:r>
                <a:rPr lang="fr-FR" sz="2800" b="1" dirty="0">
                  <a:latin typeface="+mj-lt"/>
                </a:rPr>
                <a:t>.</a:t>
              </a:r>
            </a:p>
          </p:txBody>
        </p:sp>
      </p:grpSp>
      <p:sp>
        <p:nvSpPr>
          <p:cNvPr id="13" name="ZoneTexte 2078"/>
          <p:cNvSpPr txBox="1">
            <a:spLocks noChangeArrowheads="1"/>
          </p:cNvSpPr>
          <p:nvPr/>
        </p:nvSpPr>
        <p:spPr bwMode="auto">
          <a:xfrm>
            <a:off x="410097" y="2525995"/>
            <a:ext cx="2285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ursive standard" pitchFamily="2" charset="0"/>
              </a:rPr>
              <a:t>une</a:t>
            </a:r>
            <a:r>
              <a:rPr lang="fr-FR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Cursive standard" pitchFamily="2" charset="0"/>
              </a:rPr>
              <a:t> </a:t>
            </a:r>
            <a:r>
              <a:rPr lang="fr-FR" sz="4800" dirty="0">
                <a:latin typeface="Cursive standard" pitchFamily="2" charset="0"/>
              </a:rPr>
              <a:t>fille</a:t>
            </a:r>
          </a:p>
        </p:txBody>
      </p:sp>
      <p:sp>
        <p:nvSpPr>
          <p:cNvPr id="14" name="ZoneTexte 63"/>
          <p:cNvSpPr txBox="1">
            <a:spLocks noChangeArrowheads="1"/>
          </p:cNvSpPr>
          <p:nvPr/>
        </p:nvSpPr>
        <p:spPr bwMode="auto">
          <a:xfrm>
            <a:off x="7088761" y="2525995"/>
            <a:ext cx="26887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ursive standard" pitchFamily="2" charset="0"/>
              </a:rPr>
              <a:t>un </a:t>
            </a:r>
            <a:r>
              <a:rPr lang="fr-FR" sz="4800" dirty="0" smtClean="0">
                <a:latin typeface="Cursive standard" pitchFamily="2" charset="0"/>
              </a:rPr>
              <a:t>garçon</a:t>
            </a:r>
            <a:endParaRPr lang="fr-FR" sz="4800" dirty="0">
              <a:latin typeface="Cursive standard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Encre 23"/>
              <p14:cNvContentPartPr/>
              <p14:nvPr/>
            </p14:nvContentPartPr>
            <p14:xfrm flipH="1" flipV="1">
              <a:off x="2358216" y="1988840"/>
              <a:ext cx="218520" cy="316080"/>
            </p14:xfrm>
          </p:contentPart>
        </mc:Choice>
        <mc:Fallback xmlns="">
          <p:pic>
            <p:nvPicPr>
              <p:cNvPr id="24" name="Encre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flipH="1" flipV="1">
                <a:off x="2346336" y="1979480"/>
                <a:ext cx="239040" cy="33696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Rectangle à coins arrondis 28"/>
          <p:cNvSpPr/>
          <p:nvPr/>
        </p:nvSpPr>
        <p:spPr>
          <a:xfrm>
            <a:off x="5173663" y="4725144"/>
            <a:ext cx="4034958" cy="176887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Encre 24"/>
              <p14:cNvContentPartPr/>
              <p14:nvPr/>
            </p14:nvContentPartPr>
            <p14:xfrm flipH="1">
              <a:off x="6969224" y="2351432"/>
              <a:ext cx="438120" cy="285480"/>
            </p14:xfrm>
          </p:contentPart>
        </mc:Choice>
        <mc:Fallback xmlns="">
          <p:pic>
            <p:nvPicPr>
              <p:cNvPr id="25" name="Encre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6958784" y="2342072"/>
                <a:ext cx="458280" cy="30456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ZoneTexte 6"/>
          <p:cNvSpPr txBox="1">
            <a:spLocks noChangeArrowheads="1"/>
          </p:cNvSpPr>
          <p:nvPr/>
        </p:nvSpPr>
        <p:spPr bwMode="auto">
          <a:xfrm>
            <a:off x="5173663" y="4848255"/>
            <a:ext cx="403495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>
                <a:latin typeface="+mj-lt"/>
              </a:rPr>
              <a:t>Un 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nom</a:t>
            </a:r>
            <a:r>
              <a:rPr lang="fr-FR" sz="2800" dirty="0">
                <a:latin typeface="+mj-lt"/>
              </a:rPr>
              <a:t> est au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masculin</a:t>
            </a:r>
            <a:r>
              <a:rPr lang="fr-FR" sz="2800" dirty="0" smtClean="0">
                <a:latin typeface="+mj-lt"/>
              </a:rPr>
              <a:t> si </a:t>
            </a:r>
            <a:r>
              <a:rPr lang="fr-FR" sz="2800" dirty="0">
                <a:latin typeface="+mj-lt"/>
              </a:rPr>
              <a:t>je peux mettre </a:t>
            </a:r>
            <a:r>
              <a:rPr lang="fr-FR" sz="2800" dirty="0" smtClean="0">
                <a:latin typeface="+mj-lt"/>
              </a:rPr>
              <a:t>devant </a:t>
            </a:r>
            <a:r>
              <a:rPr lang="fr-FR" sz="2800" dirty="0">
                <a:latin typeface="+mj-lt"/>
              </a:rPr>
              <a:t>le déterminant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</a:t>
            </a:r>
            <a:r>
              <a:rPr lang="fr-FR" sz="3200" b="1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fr-FR" sz="2800" dirty="0" smtClean="0">
                <a:latin typeface="+mj-lt"/>
              </a:rPr>
              <a:t>ou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un</a:t>
            </a:r>
            <a:r>
              <a:rPr lang="fr-FR" sz="2800" b="1" dirty="0" smtClean="0">
                <a:latin typeface="+mj-lt"/>
              </a:rPr>
              <a:t>.</a:t>
            </a:r>
            <a:endParaRPr lang="fr-F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791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singulier et le pluriel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 _</a:t>
            </a:r>
            <a:endParaRPr lang="fr-FR" dirty="0"/>
          </a:p>
        </p:txBody>
      </p:sp>
      <p:sp>
        <p:nvSpPr>
          <p:cNvPr id="11" name="ZoneTexte 6"/>
          <p:cNvSpPr txBox="1">
            <a:spLocks noChangeArrowheads="1"/>
          </p:cNvSpPr>
          <p:nvPr/>
        </p:nvSpPr>
        <p:spPr bwMode="auto">
          <a:xfrm>
            <a:off x="416496" y="1663390"/>
            <a:ext cx="40349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fr-FR" sz="2400" dirty="0" smtClean="0">
                <a:latin typeface="+mj-lt"/>
              </a:rPr>
              <a:t>Quand un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nom</a:t>
            </a: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désigne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une seule chose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ou un seul animal ou une seule personne, on dit qu’il est au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singulier</a:t>
            </a:r>
            <a:r>
              <a:rPr lang="fr-FR" sz="2400" dirty="0" smtClean="0">
                <a:latin typeface="+mj-lt"/>
              </a:rPr>
              <a:t>.</a:t>
            </a:r>
            <a:endParaRPr lang="fr-FR" sz="2400" b="1" dirty="0">
              <a:latin typeface="+mj-lt"/>
            </a:endParaRPr>
          </a:p>
        </p:txBody>
      </p:sp>
      <p:sp>
        <p:nvSpPr>
          <p:cNvPr id="28" name="ZoneTexte 6"/>
          <p:cNvSpPr txBox="1">
            <a:spLocks noChangeArrowheads="1"/>
          </p:cNvSpPr>
          <p:nvPr/>
        </p:nvSpPr>
        <p:spPr bwMode="auto">
          <a:xfrm>
            <a:off x="5025008" y="1571058"/>
            <a:ext cx="43924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fr-FR" sz="2400" dirty="0" smtClean="0">
                <a:latin typeface="+mj-lt"/>
              </a:rPr>
              <a:t>Quand un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nom</a:t>
            </a: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fr-FR" sz="2400" dirty="0" smtClean="0">
                <a:latin typeface="+mj-lt"/>
              </a:rPr>
              <a:t>désigne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plusieurs choses</a:t>
            </a:r>
            <a:r>
              <a:rPr lang="fr-FR" sz="2400" dirty="0" smtClean="0">
                <a:latin typeface="+mj-lt"/>
              </a:rPr>
              <a:t>, plusieurs animaux ou plusieurs personnes, on dit qu’il est au </a:t>
            </a:r>
            <a:r>
              <a:rPr lang="fr-F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pluriel</a:t>
            </a:r>
            <a:r>
              <a:rPr lang="fr-FR" sz="2400" dirty="0" smtClean="0">
                <a:latin typeface="+mj-lt"/>
              </a:rPr>
              <a:t>.</a:t>
            </a:r>
            <a:endParaRPr lang="fr-FR" sz="2400" b="1" dirty="0">
              <a:latin typeface="+mj-lt"/>
            </a:endParaRPr>
          </a:p>
        </p:txBody>
      </p:sp>
      <p:sp>
        <p:nvSpPr>
          <p:cNvPr id="19" name="ZoneTexte 6"/>
          <p:cNvSpPr txBox="1">
            <a:spLocks noChangeArrowheads="1"/>
          </p:cNvSpPr>
          <p:nvPr/>
        </p:nvSpPr>
        <p:spPr bwMode="auto">
          <a:xfrm>
            <a:off x="416496" y="6269322"/>
            <a:ext cx="94504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fr-FR" sz="2100" dirty="0" smtClean="0">
                <a:latin typeface="+mj-lt"/>
              </a:rPr>
              <a:t>Pour écrire un nom au </a:t>
            </a:r>
            <a:r>
              <a:rPr lang="fr-FR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pluriel</a:t>
            </a:r>
            <a:r>
              <a:rPr lang="fr-FR" sz="2100" dirty="0" smtClean="0">
                <a:latin typeface="+mj-lt"/>
              </a:rPr>
              <a:t>, on ajoute le plus souvent un « </a:t>
            </a:r>
            <a:r>
              <a:rPr lang="fr-FR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</a:t>
            </a:r>
            <a:r>
              <a:rPr lang="fr-FR" sz="2100" dirty="0" smtClean="0">
                <a:latin typeface="+mj-lt"/>
              </a:rPr>
              <a:t> », et parfois un « </a:t>
            </a:r>
            <a:r>
              <a:rPr lang="fr-FR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x</a:t>
            </a:r>
            <a:r>
              <a:rPr lang="fr-FR" sz="2100" dirty="0" smtClean="0">
                <a:latin typeface="+mj-lt"/>
              </a:rPr>
              <a:t> ».</a:t>
            </a:r>
            <a:endParaRPr lang="fr-FR" sz="2100" b="1" dirty="0"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3573016"/>
            <a:ext cx="1890018" cy="166409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13" y="3461047"/>
            <a:ext cx="1072179" cy="94401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96" y="3417716"/>
            <a:ext cx="1072179" cy="94401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57" y="4149080"/>
            <a:ext cx="1072179" cy="94401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335852" y="5245993"/>
            <a:ext cx="2321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ursive standard" pitchFamily="2" charset="0"/>
              </a:rPr>
              <a:t>un</a:t>
            </a:r>
            <a:r>
              <a:rPr lang="fr-F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ursive standard" pitchFamily="2" charset="0"/>
              </a:rPr>
              <a:t> </a:t>
            </a:r>
            <a:r>
              <a:rPr lang="fr-FR" sz="4000" dirty="0" smtClean="0">
                <a:latin typeface="Cursive standard" pitchFamily="2" charset="0"/>
              </a:rPr>
              <a:t>mouton</a:t>
            </a:r>
            <a:endParaRPr lang="fr-FR" sz="4000" dirty="0">
              <a:latin typeface="Cursive standard" pitchFamily="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105128" y="5245993"/>
            <a:ext cx="261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ursive standard" pitchFamily="2" charset="0"/>
              </a:rPr>
              <a:t>des</a:t>
            </a:r>
            <a:r>
              <a:rPr lang="fr-FR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ursive standard" pitchFamily="2" charset="0"/>
              </a:rPr>
              <a:t> </a:t>
            </a:r>
            <a:r>
              <a:rPr lang="fr-FR" sz="4000" dirty="0" smtClean="0">
                <a:latin typeface="Cursive standard" pitchFamily="2" charset="0"/>
              </a:rPr>
              <a:t>mouton</a:t>
            </a:r>
            <a:r>
              <a:rPr lang="fr-FR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ursive standard" pitchFamily="2" charset="0"/>
              </a:rPr>
              <a:t>s</a:t>
            </a:r>
            <a:endParaRPr lang="fr-FR" sz="4000" b="1" dirty="0">
              <a:solidFill>
                <a:schemeClr val="tx1">
                  <a:lumMod val="50000"/>
                  <a:lumOff val="50000"/>
                </a:schemeClr>
              </a:solidFill>
              <a:latin typeface="Cursive standard" pitchFamily="2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4736976" y="1571058"/>
            <a:ext cx="0" cy="438282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943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sz="3800" dirty="0" smtClean="0"/>
              <a:t>Les pronoms personnels sujets</a:t>
            </a:r>
            <a:endParaRPr lang="fr-FR" sz="3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73050" y="1484784"/>
            <a:ext cx="9432925" cy="5184576"/>
          </a:xfrm>
        </p:spPr>
        <p:txBody>
          <a:bodyPr/>
          <a:lstStyle/>
          <a:p>
            <a:pPr algn="just"/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Je, tu, il, elle, on, nous, vous, ils, elles</a:t>
            </a:r>
            <a:r>
              <a:rPr lang="fr-FR" sz="2000" dirty="0" smtClean="0">
                <a:latin typeface="Arial Rounded MT Bold" pitchFamily="34" charset="0"/>
              </a:rPr>
              <a:t> </a:t>
            </a:r>
            <a:r>
              <a:rPr lang="fr-FR" sz="1800" dirty="0" smtClean="0"/>
              <a:t>sont des 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pronoms personnels sujets</a:t>
            </a:r>
            <a:r>
              <a:rPr lang="fr-FR" sz="1800" dirty="0" smtClean="0"/>
              <a:t>.</a:t>
            </a:r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sz="2400" dirty="0"/>
          </a:p>
          <a:p>
            <a:pPr algn="just"/>
            <a:r>
              <a:rPr lang="fr-FR" sz="1800" dirty="0" smtClean="0"/>
              <a:t>Les pronoms personnels sujets se mettent à la place des groupes nominaux sujets.</a:t>
            </a:r>
          </a:p>
          <a:p>
            <a:pPr algn="just"/>
            <a:r>
              <a:rPr lang="fr-FR" sz="1800" dirty="0" smtClean="0"/>
              <a:t>Ex. : </a:t>
            </a:r>
            <a:r>
              <a:rPr lang="fr-FR" sz="1800" b="1" i="1" u="sng" dirty="0" smtClean="0"/>
              <a:t>La petite fille</a:t>
            </a:r>
            <a:r>
              <a:rPr lang="fr-FR" sz="1800" b="1" i="1" dirty="0" smtClean="0"/>
              <a:t> </a:t>
            </a:r>
            <a:r>
              <a:rPr lang="fr-FR" sz="1800" i="1" dirty="0" smtClean="0"/>
              <a:t>raconte le film</a:t>
            </a:r>
            <a:r>
              <a:rPr lang="fr-FR" sz="1800" dirty="0" smtClean="0"/>
              <a:t>.		        </a:t>
            </a:r>
            <a:r>
              <a:rPr lang="fr-FR" sz="1800" b="1" i="1" u="sng" dirty="0" smtClean="0"/>
              <a:t>Elle</a:t>
            </a:r>
            <a:r>
              <a:rPr lang="fr-FR" sz="1800" i="1" dirty="0" smtClean="0"/>
              <a:t> raconte le film</a:t>
            </a:r>
            <a:r>
              <a:rPr lang="fr-FR" sz="1800" dirty="0" smtClean="0"/>
              <a:t>.</a:t>
            </a:r>
          </a:p>
          <a:p>
            <a:pPr algn="just"/>
            <a:r>
              <a:rPr lang="fr-FR" sz="1800" dirty="0" smtClean="0"/>
              <a:t>        </a:t>
            </a:r>
            <a:r>
              <a:rPr lang="fr-FR" sz="1800" b="1" i="1" u="sng" dirty="0" smtClean="0"/>
              <a:t>Les ogres verts </a:t>
            </a:r>
            <a:r>
              <a:rPr lang="fr-FR" sz="1800" i="1" dirty="0" smtClean="0"/>
              <a:t>dévorent les enfants</a:t>
            </a:r>
            <a:r>
              <a:rPr lang="fr-FR" sz="1800" dirty="0" smtClean="0"/>
              <a:t>.	 	       </a:t>
            </a:r>
            <a:r>
              <a:rPr lang="fr-FR" sz="1800" b="1" i="1" u="sng" dirty="0" smtClean="0"/>
              <a:t>Ils</a:t>
            </a:r>
            <a:r>
              <a:rPr lang="fr-FR" sz="1800" i="1" dirty="0" smtClean="0"/>
              <a:t> dévorent les enfants</a:t>
            </a:r>
            <a:r>
              <a:rPr lang="fr-FR" sz="1800" dirty="0" smtClean="0"/>
              <a:t>.</a:t>
            </a:r>
            <a:endParaRPr lang="fr-FR" sz="1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 _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133020" y="5877272"/>
            <a:ext cx="36004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5169024" y="6237312"/>
            <a:ext cx="36004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128464" y="5301208"/>
            <a:ext cx="9649072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521935" y="2798155"/>
            <a:ext cx="3960440" cy="19973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5241032" y="2797473"/>
            <a:ext cx="3960440" cy="19973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Carré corné 20"/>
          <p:cNvSpPr/>
          <p:nvPr/>
        </p:nvSpPr>
        <p:spPr>
          <a:xfrm rot="20855006">
            <a:off x="236299" y="2510121"/>
            <a:ext cx="2232248" cy="576064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Pronoms personnels singuliers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2" name="Carré corné 21"/>
          <p:cNvSpPr/>
          <p:nvPr/>
        </p:nvSpPr>
        <p:spPr>
          <a:xfrm rot="936641">
            <a:off x="7437611" y="2453649"/>
            <a:ext cx="2232248" cy="576064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Pronoms personnels pluriels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76985"/>
              </p:ext>
            </p:extLst>
          </p:nvPr>
        </p:nvGraphicFramePr>
        <p:xfrm>
          <a:off x="632520" y="3230203"/>
          <a:ext cx="3600400" cy="12241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1</a:t>
                      </a:r>
                      <a:r>
                        <a:rPr lang="fr-FR" sz="14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ère</a:t>
                      </a:r>
                      <a:r>
                        <a:rPr lang="fr-F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pers.</a:t>
                      </a:r>
                      <a:r>
                        <a:rPr lang="fr-FR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du </a:t>
                      </a:r>
                      <a:r>
                        <a:rPr lang="fr-FR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sing</a:t>
                      </a:r>
                      <a:r>
                        <a:rPr lang="fr-FR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.</a:t>
                      </a:r>
                      <a:endParaRPr lang="fr-F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je</a:t>
                      </a:r>
                      <a:endParaRPr lang="fr-FR" u="sng" dirty="0"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</a:t>
                      </a:r>
                      <a:r>
                        <a:rPr lang="fr-FR" sz="14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ème</a:t>
                      </a:r>
                      <a:r>
                        <a:rPr lang="fr-F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pers. du </a:t>
                      </a:r>
                      <a:r>
                        <a:rPr lang="fr-FR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sing</a:t>
                      </a:r>
                      <a:r>
                        <a:rPr lang="fr-F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.</a:t>
                      </a:r>
                      <a:endParaRPr lang="fr-F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u="none" dirty="0" smtClean="0">
                          <a:latin typeface="Script cole" pitchFamily="2" charset="0"/>
                        </a:rPr>
                        <a:t>tu</a:t>
                      </a:r>
                      <a:endParaRPr lang="fr-FR" u="none" dirty="0"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3</a:t>
                      </a:r>
                      <a:r>
                        <a:rPr lang="fr-FR" sz="14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ème</a:t>
                      </a:r>
                      <a:r>
                        <a:rPr lang="fr-F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pers. du </a:t>
                      </a:r>
                      <a:r>
                        <a:rPr lang="fr-FR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sing</a:t>
                      </a:r>
                      <a:r>
                        <a:rPr lang="fr-F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.</a:t>
                      </a:r>
                      <a:endParaRPr lang="fr-F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u="none" dirty="0" smtClean="0">
                          <a:latin typeface="Script cole" pitchFamily="2" charset="0"/>
                        </a:rPr>
                        <a:t>il, elle, on</a:t>
                      </a:r>
                      <a:endParaRPr lang="fr-FR" u="none" dirty="0"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546">
            <a:off x="5783736" y="2298154"/>
            <a:ext cx="674754" cy="6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172">
            <a:off x="6399863" y="2298154"/>
            <a:ext cx="674754" cy="6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7189">
            <a:off x="2831407" y="2278448"/>
            <a:ext cx="674754" cy="6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43439"/>
              </p:ext>
            </p:extLst>
          </p:nvPr>
        </p:nvGraphicFramePr>
        <p:xfrm>
          <a:off x="5421052" y="3284984"/>
          <a:ext cx="3600400" cy="12241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1</a:t>
                      </a:r>
                      <a:r>
                        <a:rPr lang="fr-FR" sz="14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ère</a:t>
                      </a:r>
                      <a:r>
                        <a:rPr lang="fr-F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pers.</a:t>
                      </a:r>
                      <a:r>
                        <a:rPr lang="fr-FR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du </a:t>
                      </a:r>
                      <a:r>
                        <a:rPr lang="fr-FR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plur</a:t>
                      </a:r>
                      <a:r>
                        <a:rPr lang="fr-FR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.</a:t>
                      </a:r>
                      <a:endParaRPr lang="fr-F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cole" pitchFamily="2" charset="0"/>
                        </a:rPr>
                        <a:t>nous</a:t>
                      </a:r>
                      <a:endParaRPr lang="fr-FR" u="sng" dirty="0"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2</a:t>
                      </a:r>
                      <a:r>
                        <a:rPr lang="fr-FR" sz="14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ème</a:t>
                      </a:r>
                      <a:r>
                        <a:rPr lang="fr-F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pers. du </a:t>
                      </a:r>
                      <a:r>
                        <a:rPr lang="fr-FR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plur</a:t>
                      </a:r>
                      <a:r>
                        <a:rPr lang="fr-F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.</a:t>
                      </a:r>
                      <a:endParaRPr lang="fr-F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u="none" dirty="0" smtClean="0">
                          <a:latin typeface="Script cole" pitchFamily="2" charset="0"/>
                        </a:rPr>
                        <a:t>vous</a:t>
                      </a:r>
                      <a:endParaRPr lang="fr-FR" u="none" dirty="0"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3</a:t>
                      </a:r>
                      <a:r>
                        <a:rPr lang="fr-FR" sz="14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ème</a:t>
                      </a:r>
                      <a:r>
                        <a:rPr lang="fr-F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 pers. du </a:t>
                      </a:r>
                      <a:r>
                        <a:rPr lang="fr-FR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plur</a:t>
                      </a:r>
                      <a:r>
                        <a:rPr lang="fr-F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 pitchFamily="34" charset="0"/>
                        </a:rPr>
                        <a:t>.</a:t>
                      </a:r>
                      <a:endParaRPr lang="fr-FR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u="none" dirty="0" smtClean="0">
                          <a:latin typeface="Script cole" pitchFamily="2" charset="0"/>
                        </a:rPr>
                        <a:t>ils, elles</a:t>
                      </a:r>
                      <a:endParaRPr lang="fr-FR" u="none" dirty="0">
                        <a:latin typeface="Script cole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56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2432" y="1476826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Relie les pronoms personnels au groupe nominal qu’ils remplacent.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58843"/>
              </p:ext>
            </p:extLst>
          </p:nvPr>
        </p:nvGraphicFramePr>
        <p:xfrm>
          <a:off x="375107" y="2060848"/>
          <a:ext cx="9186404" cy="18722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96601"/>
                <a:gridCol w="2296601"/>
                <a:gridCol w="992803"/>
                <a:gridCol w="3600399"/>
              </a:tblGrid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>
                          <a:latin typeface="Script cole" pitchFamily="2" charset="0"/>
                        </a:rPr>
                        <a:t>il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sz="16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sz="16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Script cole" pitchFamily="2" charset="0"/>
                        </a:rPr>
                        <a:t>ton frère</a:t>
                      </a:r>
                      <a:r>
                        <a:rPr lang="fr-FR" sz="2000" baseline="0" dirty="0" smtClean="0">
                          <a:latin typeface="Script cole" pitchFamily="2" charset="0"/>
                        </a:rPr>
                        <a:t> et toi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>
                          <a:latin typeface="Script cole" pitchFamily="2" charset="0"/>
                        </a:rPr>
                        <a:t>elles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sz="1600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sz="1600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Script cole" pitchFamily="2" charset="0"/>
                        </a:rPr>
                        <a:t>ma cousine et moi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>
                          <a:latin typeface="Script cole" pitchFamily="2" charset="0"/>
                        </a:rPr>
                        <a:t>vous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sz="1600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sz="1600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Script cole" pitchFamily="2" charset="0"/>
                        </a:rPr>
                        <a:t>le chien du voisin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>
                          <a:latin typeface="Script cole" pitchFamily="2" charset="0"/>
                        </a:rPr>
                        <a:t>nous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sz="1600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sz="1600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Script cole" pitchFamily="2" charset="0"/>
                        </a:rPr>
                        <a:t>les danseuses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62431" y="4244767"/>
            <a:ext cx="869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Colorie en rouge les pronoms personnels pluriels et en vert les pronoms personnels singuliers.</a:t>
            </a:r>
          </a:p>
        </p:txBody>
      </p:sp>
      <p:pic>
        <p:nvPicPr>
          <p:cNvPr id="11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27" y="4149080"/>
            <a:ext cx="548005" cy="56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427" y="1389712"/>
            <a:ext cx="558165" cy="54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 rot="21300440">
            <a:off x="704528" y="5146699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elles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 rot="315234">
            <a:off x="3849360" y="5019077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nous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 rot="21300440">
            <a:off x="2360712" y="5523133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je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 rot="21300440">
            <a:off x="7473280" y="6010795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ils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 rot="315234">
            <a:off x="1208584" y="6054792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il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 rot="21300440">
            <a:off x="6393160" y="5146699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on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 rot="315234">
            <a:off x="4880992" y="5892707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vous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 rot="315234">
            <a:off x="8409384" y="5047071"/>
            <a:ext cx="864096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elle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79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</a:t>
            </a:r>
            <a:r>
              <a:rPr lang="fr-FR" sz="6000" dirty="0" smtClean="0">
                <a:latin typeface="Sketch Nice"/>
              </a:rPr>
              <a:t>'</a:t>
            </a:r>
            <a:r>
              <a:rPr lang="fr-FR" sz="6000" dirty="0" smtClean="0"/>
              <a:t>adjectif</a:t>
            </a:r>
            <a:endParaRPr lang="fr-FR" sz="6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fr-FR" dirty="0" smtClean="0"/>
              <a:t>Un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adjectif </a:t>
            </a:r>
            <a:r>
              <a:rPr lang="fr-FR" dirty="0" smtClean="0"/>
              <a:t>est un mot qui donne des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précisions sur le nom</a:t>
            </a:r>
            <a:r>
              <a:rPr lang="fr-FR" dirty="0" smtClean="0"/>
              <a:t>. Il indique </a:t>
            </a:r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comment</a:t>
            </a:r>
            <a:r>
              <a:rPr lang="fr-FR" sz="3200" dirty="0" smtClean="0"/>
              <a:t> </a:t>
            </a:r>
            <a:r>
              <a:rPr lang="fr-FR" dirty="0" smtClean="0"/>
              <a:t>sont les personnes, les animaux ou les choses.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 _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371915"/>
            <a:ext cx="1694450" cy="17418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72" y="3254593"/>
            <a:ext cx="1896906" cy="197645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32520" y="534836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j-lt"/>
              </a:rPr>
              <a:t>Un singe </a:t>
            </a:r>
            <a:r>
              <a:rPr lang="fr-FR" sz="2000" b="1" i="1" u="sng" dirty="0" smtClean="0">
                <a:latin typeface="+mj-lt"/>
              </a:rPr>
              <a:t>malin</a:t>
            </a:r>
            <a:endParaRPr lang="fr-FR" sz="2000" b="1" i="1" u="sng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56856" y="5348369"/>
            <a:ext cx="2030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j-lt"/>
              </a:rPr>
              <a:t>Un </a:t>
            </a:r>
            <a:r>
              <a:rPr lang="fr-FR" sz="2000" b="1" i="1" u="sng" dirty="0" smtClean="0">
                <a:latin typeface="+mj-lt"/>
              </a:rPr>
              <a:t>petit </a:t>
            </a:r>
            <a:r>
              <a:rPr lang="fr-FR" sz="2000" dirty="0" smtClean="0">
                <a:latin typeface="+mj-lt"/>
              </a:rPr>
              <a:t>chat</a:t>
            </a:r>
            <a:endParaRPr lang="fr-FR" sz="2000" b="1" i="1" u="sng" dirty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37176" y="5348369"/>
            <a:ext cx="3216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j-lt"/>
              </a:rPr>
              <a:t>Un champignon </a:t>
            </a:r>
            <a:r>
              <a:rPr lang="fr-FR" sz="2000" b="1" i="1" u="sng" dirty="0" smtClean="0">
                <a:latin typeface="+mj-lt"/>
              </a:rPr>
              <a:t>comestible</a:t>
            </a:r>
            <a:endParaRPr lang="fr-FR" sz="2000" b="1" i="1" u="sng" dirty="0">
              <a:latin typeface="+mj-lt"/>
            </a:endParaRPr>
          </a:p>
        </p:txBody>
      </p:sp>
      <p:pic>
        <p:nvPicPr>
          <p:cNvPr id="2050" name="Picture 2" descr="E:\Ecole\Cycle 2\Français\CE1\Grammaire\Personnages RSEEG\adjectif_n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5748479"/>
            <a:ext cx="514110" cy="66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Ecole\Cycle 2\Français\CE1\Grammaire\Personnages RSEEG\adjectif_n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82" y="5748479"/>
            <a:ext cx="514110" cy="66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Ecole\Cycle 2\Français\CE1\Grammaire\Personnages RSEEG\adjectif_n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16" y="5748478"/>
            <a:ext cx="514110" cy="66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82" y="3371915"/>
            <a:ext cx="1886961" cy="174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6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862432" y="1448490"/>
            <a:ext cx="869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Coche les phrases correctement écrites et entoure les erreurs dans les autres.</a:t>
            </a:r>
          </a:p>
        </p:txBody>
      </p:sp>
      <p:pic>
        <p:nvPicPr>
          <p:cNvPr id="17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267" y="1355661"/>
            <a:ext cx="558165" cy="55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>
          <a:xfrm>
            <a:off x="583349" y="229168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256684" y="2348880"/>
            <a:ext cx="816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le soleil se couche tôt en hiver.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83349" y="337180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256685" y="3429000"/>
            <a:ext cx="816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Un panda se nourrit essentiellement de bambou.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83349" y="445192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1256684" y="4509120"/>
            <a:ext cx="816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La ouvre petit sac fillette son.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83349" y="553204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256685" y="5589240"/>
            <a:ext cx="816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Les spectateurs applaudissent le comédien</a:t>
            </a:r>
            <a:endParaRPr lang="fr-FR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Les accords dans le groupe du nom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Dans le groupe du nom, le déterminant, l’adjectif et le nom s’accordent. </a:t>
            </a:r>
          </a:p>
          <a:p>
            <a:endParaRPr lang="fr-FR" sz="1800" dirty="0"/>
          </a:p>
          <a:p>
            <a:r>
              <a:rPr lang="fr-FR" sz="2800" dirty="0" smtClean="0"/>
              <a:t>Ils s’écrivent au masculin ou au féminin.</a:t>
            </a:r>
          </a:p>
          <a:p>
            <a:r>
              <a:rPr lang="fr-FR" sz="2800" dirty="0" smtClean="0"/>
              <a:t>Exemple : </a:t>
            </a:r>
            <a:r>
              <a:rPr lang="fr-FR" sz="2800" i="1" dirty="0" smtClean="0"/>
              <a:t>le couteau pointu   / </a:t>
            </a:r>
            <a:r>
              <a:rPr lang="fr-FR" sz="2800" dirty="0" smtClean="0"/>
              <a:t>	</a:t>
            </a:r>
            <a:r>
              <a:rPr lang="fr-F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fr-FR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800" i="1" dirty="0" smtClean="0"/>
              <a:t>dent pointu</a:t>
            </a:r>
            <a:r>
              <a:rPr lang="fr-F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</a:p>
          <a:p>
            <a:endParaRPr lang="fr-FR" sz="2800" dirty="0" smtClean="0"/>
          </a:p>
          <a:p>
            <a:r>
              <a:rPr lang="fr-FR" sz="2800" dirty="0" smtClean="0"/>
              <a:t>Ils s’écrivent au singulier ou au pluriel.</a:t>
            </a:r>
          </a:p>
          <a:p>
            <a:r>
              <a:rPr lang="fr-FR" sz="2800" dirty="0" smtClean="0"/>
              <a:t>Exemple : </a:t>
            </a:r>
            <a:r>
              <a:rPr lang="fr-F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</a:t>
            </a:r>
            <a:r>
              <a:rPr lang="fr-FR" sz="2800" i="1" dirty="0" smtClean="0">
                <a:solidFill>
                  <a:srgbClr val="FF0000"/>
                </a:solidFill>
              </a:rPr>
              <a:t> </a:t>
            </a:r>
            <a:r>
              <a:rPr lang="fr-FR" sz="2800" i="1" dirty="0" smtClean="0"/>
              <a:t>couteau</a:t>
            </a:r>
            <a:r>
              <a:rPr lang="fr-F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fr-FR" sz="2800" i="1" dirty="0" smtClean="0"/>
              <a:t> pointu</a:t>
            </a:r>
            <a:r>
              <a:rPr lang="fr-F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2800" dirty="0" smtClean="0"/>
              <a:t>	 /   </a:t>
            </a:r>
            <a:r>
              <a:rPr lang="fr-F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</a:t>
            </a:r>
            <a:r>
              <a:rPr lang="fr-FR" sz="2800" i="1" dirty="0" smtClean="0"/>
              <a:t> dent</a:t>
            </a:r>
            <a:r>
              <a:rPr lang="fr-F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2800" i="1" dirty="0" smtClean="0"/>
              <a:t> pointu</a:t>
            </a:r>
            <a:r>
              <a:rPr lang="fr-F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</a:t>
            </a:r>
          </a:p>
          <a:p>
            <a:endParaRPr lang="fr-FR" sz="28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 </a:t>
            </a:r>
            <a:r>
              <a:rPr lang="fr-FR" dirty="0"/>
              <a:t>_</a:t>
            </a:r>
          </a:p>
        </p:txBody>
      </p:sp>
      <p:pic>
        <p:nvPicPr>
          <p:cNvPr id="1026" name="Picture 2" descr="C:\Users\Gaëlle\AppData\Local\Microsoft\Windows\Temporary Internet Files\Content.IE5\XOZIR28H\MC900290049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55" y="3961436"/>
            <a:ext cx="644305" cy="4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Gaëlle\AppData\Local\Microsoft\Windows\Temporary Internet Files\Content.IE5\XOZIR28H\MC900290049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54" y="5661248"/>
            <a:ext cx="644305" cy="4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Gaëlle\AppData\Local\Microsoft\Windows\Temporary Internet Files\Content.IE5\XOZIR28H\MC900290049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13" y="5661248"/>
            <a:ext cx="644305" cy="4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Gaëlle\AppData\Local\Microsoft\Windows\Temporary Internet Files\Content.IE5\XOZIR28H\MC900290049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18" y="5661248"/>
            <a:ext cx="644305" cy="4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Gaëlle\AppData\Local\Microsoft\Windows\Temporary Internet Files\Content.IE5\XOZIR28H\MC9004348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843" y="5673282"/>
            <a:ext cx="519303" cy="51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Gaëlle\AppData\Local\Microsoft\Windows\Temporary Internet Files\Content.IE5\XOZIR28H\MC9004348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28" y="5661248"/>
            <a:ext cx="519303" cy="51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Gaëlle\AppData\Local\Microsoft\Windows\Temporary Internet Files\Content.IE5\XOZIR28H\MC9004348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31" y="5673282"/>
            <a:ext cx="519303" cy="51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Gaëlle\AppData\Local\Microsoft\Windows\Temporary Internet Files\Content.IE5\XOZIR28H\MC9004348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872" y="3961436"/>
            <a:ext cx="519303" cy="51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07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1800" dirty="0" smtClean="0"/>
              <a:t>Il existe beaucoup d’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adverbes</a:t>
            </a:r>
            <a:r>
              <a:rPr lang="fr-FR" sz="1800" dirty="0" smtClean="0"/>
              <a:t>. Ils précisent :</a:t>
            </a:r>
          </a:p>
          <a:p>
            <a:pPr algn="just"/>
            <a:endParaRPr lang="fr-FR" sz="1800" dirty="0"/>
          </a:p>
          <a:p>
            <a:pPr algn="just"/>
            <a:endParaRPr lang="fr-FR" sz="1800" dirty="0" smtClean="0"/>
          </a:p>
          <a:p>
            <a:pPr algn="just"/>
            <a:endParaRPr lang="fr-FR" sz="1800" dirty="0"/>
          </a:p>
          <a:p>
            <a:pPr algn="just"/>
            <a:endParaRPr lang="fr-FR" sz="1800" dirty="0" smtClean="0"/>
          </a:p>
          <a:p>
            <a:pPr algn="just"/>
            <a:endParaRPr lang="fr-FR" sz="1800" dirty="0"/>
          </a:p>
          <a:p>
            <a:pPr algn="just"/>
            <a:endParaRPr lang="fr-FR" sz="1800" dirty="0" smtClean="0"/>
          </a:p>
          <a:p>
            <a:pPr algn="ctr"/>
            <a:r>
              <a:rPr lang="fr-FR" sz="1800" dirty="0" smtClean="0"/>
              <a:t>Ils servent à :</a:t>
            </a:r>
            <a:endParaRPr lang="fr-FR" sz="18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5537106" y="2564904"/>
            <a:ext cx="1909943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005742" y="2564904"/>
            <a:ext cx="2232248" cy="9722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72480" y="2564904"/>
            <a:ext cx="2232248" cy="7560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</a:t>
            </a:r>
            <a:r>
              <a:rPr lang="fr-FR" sz="6000" dirty="0">
                <a:latin typeface="Sketch Nice"/>
              </a:rPr>
              <a:t>'</a:t>
            </a:r>
            <a:r>
              <a:rPr lang="fr-FR" sz="6000" dirty="0" smtClean="0"/>
              <a:t>adverbe</a:t>
            </a:r>
            <a:endParaRPr lang="fr-FR" sz="6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 _</a:t>
            </a:r>
            <a:endParaRPr lang="fr-FR" dirty="0"/>
          </a:p>
        </p:txBody>
      </p:sp>
      <p:sp>
        <p:nvSpPr>
          <p:cNvPr id="13" name="Carré corné 12"/>
          <p:cNvSpPr/>
          <p:nvPr/>
        </p:nvSpPr>
        <p:spPr>
          <a:xfrm rot="21367696">
            <a:off x="525928" y="2228959"/>
            <a:ext cx="1352709" cy="432048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le lieu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4" name="Carré corné 13"/>
          <p:cNvSpPr/>
          <p:nvPr/>
        </p:nvSpPr>
        <p:spPr>
          <a:xfrm rot="392397">
            <a:off x="3445512" y="2228959"/>
            <a:ext cx="1352709" cy="432048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la manière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5" name="Carré corné 14"/>
          <p:cNvSpPr/>
          <p:nvPr/>
        </p:nvSpPr>
        <p:spPr>
          <a:xfrm rot="21016419">
            <a:off x="5884863" y="2234041"/>
            <a:ext cx="1536734" cy="432048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la quantité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4488" y="270618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latin typeface="Script cole" pitchFamily="2" charset="0"/>
              </a:rPr>
              <a:t>Ex.</a:t>
            </a:r>
            <a:r>
              <a:rPr lang="fr-FR" sz="1600" dirty="0" smtClean="0">
                <a:latin typeface="Script cole" pitchFamily="2" charset="0"/>
              </a:rPr>
              <a:t> : autour, devant, derrière, loin...</a:t>
            </a:r>
            <a:endParaRPr lang="fr-FR" sz="1600" dirty="0">
              <a:latin typeface="Script cole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041746" y="270618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latin typeface="Script cole" pitchFamily="2" charset="0"/>
              </a:rPr>
              <a:t>Ex.</a:t>
            </a:r>
            <a:r>
              <a:rPr lang="fr-FR" sz="1600" dirty="0" smtClean="0">
                <a:latin typeface="Script cole" pitchFamily="2" charset="0"/>
              </a:rPr>
              <a:t> : bien, mal, rapidement, doucement, vite...</a:t>
            </a:r>
            <a:endParaRPr lang="fr-FR" sz="1600" dirty="0">
              <a:latin typeface="Script cole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601072" y="2814027"/>
            <a:ext cx="184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latin typeface="Script cole" pitchFamily="2" charset="0"/>
              </a:rPr>
              <a:t>Ex.</a:t>
            </a:r>
            <a:r>
              <a:rPr lang="fr-FR" sz="1600" dirty="0" smtClean="0">
                <a:latin typeface="Script cole" pitchFamily="2" charset="0"/>
              </a:rPr>
              <a:t> : beaucoup, moins, plus, peu, énormément ...</a:t>
            </a:r>
            <a:endParaRPr lang="fr-FR" sz="1600" dirty="0">
              <a:latin typeface="Script cole" pitchFamily="2" charset="0"/>
            </a:endParaRPr>
          </a:p>
        </p:txBody>
      </p:sp>
      <p:pic>
        <p:nvPicPr>
          <p:cNvPr id="20" name="Image 19" descr="Capture d’écra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912">
            <a:off x="2216696" y="2242708"/>
            <a:ext cx="424636" cy="463475"/>
          </a:xfrm>
          <a:prstGeom prst="rect">
            <a:avLst/>
          </a:prstGeom>
        </p:spPr>
      </p:pic>
      <p:pic>
        <p:nvPicPr>
          <p:cNvPr id="21" name="Image 20" descr="Capture d’écra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244">
            <a:off x="2829428" y="2242708"/>
            <a:ext cx="424636" cy="463475"/>
          </a:xfrm>
          <a:prstGeom prst="rect">
            <a:avLst/>
          </a:prstGeom>
        </p:spPr>
      </p:pic>
      <p:pic>
        <p:nvPicPr>
          <p:cNvPr id="22" name="Image 21" descr="Capture d’écra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912">
            <a:off x="5409912" y="2256966"/>
            <a:ext cx="424636" cy="463475"/>
          </a:xfrm>
          <a:prstGeom prst="rect">
            <a:avLst/>
          </a:prstGeom>
        </p:spPr>
      </p:pic>
      <p:sp>
        <p:nvSpPr>
          <p:cNvPr id="23" name="Rectangle à coins arrondis 22"/>
          <p:cNvSpPr/>
          <p:nvPr/>
        </p:nvSpPr>
        <p:spPr>
          <a:xfrm>
            <a:off x="416496" y="4439847"/>
            <a:ext cx="3339988" cy="21413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488504" y="4581128"/>
            <a:ext cx="3267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Arial Rounded MT Bold" pitchFamily="34" charset="0"/>
              </a:rPr>
              <a:t>Modifier ou préciser le sens d’un verbe.</a:t>
            </a:r>
          </a:p>
          <a:p>
            <a:endParaRPr lang="fr-FR" sz="1600" dirty="0">
              <a:latin typeface="Script cole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Script cole" pitchFamily="2" charset="0"/>
              </a:rPr>
              <a:t>Ex. : </a:t>
            </a:r>
            <a:r>
              <a:rPr lang="fr-FR" sz="1600" i="1" dirty="0" smtClean="0">
                <a:latin typeface="Script cole" pitchFamily="2" charset="0"/>
              </a:rPr>
              <a:t>Julien </a:t>
            </a:r>
            <a:r>
              <a:rPr lang="fr-FR" sz="1600" i="1" dirty="0" smtClean="0">
                <a:latin typeface="Arial Rounded MT Bold" pitchFamily="34" charset="0"/>
              </a:rPr>
              <a:t>parle</a:t>
            </a:r>
            <a:r>
              <a:rPr lang="fr-FR" sz="1600" i="1" dirty="0" smtClean="0">
                <a:latin typeface="Script cole" pitchFamily="2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"/>
            </a:pPr>
            <a:r>
              <a:rPr lang="fr-FR" sz="1600" i="1" dirty="0" smtClean="0">
                <a:latin typeface="Script cole" pitchFamily="2" charset="0"/>
              </a:rPr>
              <a:t>Julien </a:t>
            </a:r>
            <a:r>
              <a:rPr lang="fr-FR" sz="1600" i="1" dirty="0" smtClean="0">
                <a:latin typeface="Arial Rounded MT Bold" pitchFamily="34" charset="0"/>
              </a:rPr>
              <a:t>parle</a:t>
            </a:r>
            <a:r>
              <a:rPr lang="fr-FR" sz="1600" i="1" dirty="0" smtClean="0">
                <a:latin typeface="Script cole" pitchFamily="2" charset="0"/>
              </a:rPr>
              <a:t> </a:t>
            </a:r>
            <a:r>
              <a:rPr lang="fr-FR" sz="1600" i="1" u="sng" dirty="0" smtClean="0">
                <a:latin typeface="Script cole" pitchFamily="2" charset="0"/>
              </a:rPr>
              <a:t>doucement</a:t>
            </a:r>
            <a:r>
              <a:rPr lang="fr-FR" sz="1600" i="1" dirty="0" smtClean="0">
                <a:latin typeface="Script cole" pitchFamily="2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"/>
            </a:pPr>
            <a:r>
              <a:rPr lang="fr-FR" sz="1600" i="1" dirty="0" smtClean="0">
                <a:latin typeface="Script cole" pitchFamily="2" charset="0"/>
              </a:rPr>
              <a:t>Julien </a:t>
            </a:r>
            <a:r>
              <a:rPr lang="fr-FR" sz="1600" i="1" dirty="0" smtClean="0">
                <a:latin typeface="Arial Rounded MT Bold" pitchFamily="34" charset="0"/>
              </a:rPr>
              <a:t>parle </a:t>
            </a:r>
            <a:r>
              <a:rPr lang="fr-FR" sz="1600" i="1" u="sng" dirty="0" smtClean="0">
                <a:latin typeface="Script cole" pitchFamily="2" charset="0"/>
              </a:rPr>
              <a:t>fort</a:t>
            </a:r>
            <a:r>
              <a:rPr lang="fr-FR" sz="1600" i="1" dirty="0" smtClean="0">
                <a:latin typeface="Script cole" pitchFamily="2" charset="0"/>
              </a:rPr>
              <a:t>.</a:t>
            </a:r>
            <a:endParaRPr lang="fr-FR" sz="1600" i="1" dirty="0">
              <a:latin typeface="Script cole" pitchFamily="2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6077508" y="4439847"/>
            <a:ext cx="3339988" cy="21413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6149516" y="4581128"/>
            <a:ext cx="3267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Arial Rounded MT Bold" pitchFamily="34" charset="0"/>
              </a:rPr>
              <a:t>Relier des phrases en situant des actions dans le temps.</a:t>
            </a:r>
          </a:p>
          <a:p>
            <a:endParaRPr lang="fr-FR" sz="1600" dirty="0">
              <a:latin typeface="Script cole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>
                <a:latin typeface="Script cole" pitchFamily="2" charset="0"/>
              </a:rPr>
              <a:t>Ex. : </a:t>
            </a:r>
            <a:r>
              <a:rPr lang="fr-FR" sz="1600" i="1" u="sng" dirty="0" smtClean="0">
                <a:latin typeface="Script cole" pitchFamily="2" charset="0"/>
              </a:rPr>
              <a:t>Hier</a:t>
            </a:r>
            <a:r>
              <a:rPr lang="fr-FR" sz="1600" i="1" dirty="0" smtClean="0">
                <a:latin typeface="Script cole" pitchFamily="2" charset="0"/>
              </a:rPr>
              <a:t>, Julien a fait ses devoirs, </a:t>
            </a:r>
            <a:r>
              <a:rPr lang="fr-FR" sz="1600" i="1" u="sng" dirty="0" smtClean="0">
                <a:latin typeface="Script cole" pitchFamily="2" charset="0"/>
              </a:rPr>
              <a:t>ensuite</a:t>
            </a:r>
            <a:r>
              <a:rPr lang="fr-FR" sz="1600" i="1" dirty="0" smtClean="0">
                <a:latin typeface="Script cole" pitchFamily="2" charset="0"/>
              </a:rPr>
              <a:t> il a mangé, </a:t>
            </a:r>
            <a:r>
              <a:rPr lang="fr-FR" sz="1600" i="1" u="sng" dirty="0" smtClean="0">
                <a:latin typeface="Script cole" pitchFamily="2" charset="0"/>
              </a:rPr>
              <a:t>puis</a:t>
            </a:r>
            <a:r>
              <a:rPr lang="fr-FR" sz="1600" i="1" dirty="0" smtClean="0">
                <a:latin typeface="Script cole" pitchFamily="2" charset="0"/>
              </a:rPr>
              <a:t> il est allé se coucher.</a:t>
            </a:r>
            <a:endParaRPr lang="fr-FR" sz="1600" i="1" dirty="0">
              <a:latin typeface="Script cole" pitchFamily="2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3656856" y="4149080"/>
            <a:ext cx="429006" cy="29076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5717468" y="4149079"/>
            <a:ext cx="387660" cy="29076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7689304" y="2688013"/>
            <a:ext cx="1919352" cy="7560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Carré corné 32"/>
          <p:cNvSpPr/>
          <p:nvPr/>
        </p:nvSpPr>
        <p:spPr>
          <a:xfrm rot="551803">
            <a:off x="7942752" y="2352068"/>
            <a:ext cx="1352709" cy="432048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le temps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761312" y="2829293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latin typeface="Script cole" pitchFamily="2" charset="0"/>
              </a:rPr>
              <a:t>Ex.</a:t>
            </a:r>
            <a:r>
              <a:rPr lang="fr-FR" sz="1600" dirty="0" smtClean="0">
                <a:latin typeface="Script cole" pitchFamily="2" charset="0"/>
              </a:rPr>
              <a:t> : maintenant, jamais, hier...</a:t>
            </a:r>
            <a:endParaRPr lang="fr-FR" sz="1600" dirty="0">
              <a:latin typeface="Script cole" pitchFamily="2" charset="0"/>
            </a:endParaRPr>
          </a:p>
        </p:txBody>
      </p:sp>
      <p:pic>
        <p:nvPicPr>
          <p:cNvPr id="35" name="Image 34" descr="Capture d’écra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912">
            <a:off x="9333641" y="2365816"/>
            <a:ext cx="424636" cy="46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24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2432" y="1476826"/>
            <a:ext cx="869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Colorie en orange les adverbes de temps, en violet les adverbes de manière, en rouge les adverbes de lieu et en vert les adverbes de quantité.</a:t>
            </a:r>
          </a:p>
        </p:txBody>
      </p:sp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467" y="1381139"/>
            <a:ext cx="548005" cy="56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 rot="21300440">
            <a:off x="412240" y="2559123"/>
            <a:ext cx="193119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peu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 rot="315234">
            <a:off x="3556854" y="2526790"/>
            <a:ext cx="193119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dessous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 rot="21300440">
            <a:off x="2162958" y="3872118"/>
            <a:ext cx="193119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brusquement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 rot="21300440">
            <a:off x="7180991" y="4542330"/>
            <a:ext cx="193119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bien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 rot="315234">
            <a:off x="651541" y="5388568"/>
            <a:ext cx="193119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autrefois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 rot="21300440">
            <a:off x="7594307" y="2522507"/>
            <a:ext cx="193119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gentiment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 rot="315234">
            <a:off x="4972021" y="5748301"/>
            <a:ext cx="193119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contre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 rot="315234">
            <a:off x="4972022" y="3660376"/>
            <a:ext cx="193119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cript cole" pitchFamily="2" charset="0"/>
              </a:rPr>
              <a:t>bientôt</a:t>
            </a:r>
            <a:endParaRPr lang="fr-FR" dirty="0">
              <a:solidFill>
                <a:schemeClr val="tx1"/>
              </a:solidFill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1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La ponctuation</a:t>
            </a:r>
            <a:endParaRPr lang="fr-FR" sz="5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Les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signes de ponctuation </a:t>
            </a:r>
            <a:r>
              <a:rPr lang="fr-FR" sz="1800" dirty="0" smtClean="0"/>
              <a:t>se placent 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800" u="sng" dirty="0" smtClean="0"/>
              <a:t>A la fin d’une phrase :</a:t>
            </a:r>
          </a:p>
          <a:p>
            <a:pPr marL="457200" lvl="1" indent="0">
              <a:buNone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Le point . </a:t>
            </a:r>
            <a:r>
              <a:rPr lang="fr-FR" sz="1800" dirty="0" smtClean="0"/>
              <a:t>termine des phrases qui donnent une information, déclarent quelque chose (ce sont </a:t>
            </a:r>
            <a:r>
              <a:rPr lang="fr-FR" sz="1800" u="sng" dirty="0" smtClean="0"/>
              <a:t>les phrases déclaratives</a:t>
            </a:r>
            <a:r>
              <a:rPr lang="fr-FR" sz="1800" dirty="0" smtClean="0"/>
              <a:t>).</a:t>
            </a:r>
          </a:p>
          <a:p>
            <a:pPr marL="457200" lvl="1" indent="0">
              <a:buNone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Le point d’interrogation ? </a:t>
            </a:r>
            <a:r>
              <a:rPr lang="fr-FR" sz="1800" dirty="0" smtClean="0"/>
              <a:t>termine des phrases qui posent des questions (ce sont les </a:t>
            </a:r>
            <a:r>
              <a:rPr lang="fr-FR" sz="1800" u="sng" dirty="0" smtClean="0"/>
              <a:t>phrases interrogatives</a:t>
            </a:r>
            <a:r>
              <a:rPr lang="fr-FR" sz="1800" dirty="0" smtClean="0"/>
              <a:t>).</a:t>
            </a:r>
          </a:p>
          <a:p>
            <a:pPr marL="457200" lvl="1" indent="0">
              <a:buNone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Le point d’exclamation !</a:t>
            </a:r>
            <a:r>
              <a:rPr lang="fr-FR" sz="1800" dirty="0" smtClean="0"/>
              <a:t> termine des phrases qui expriment une émotion, la surprise, la peur, l’énervement ou un ordre (ce sont les </a:t>
            </a:r>
            <a:r>
              <a:rPr lang="fr-FR" sz="1800" u="sng" dirty="0" smtClean="0"/>
              <a:t>phrases exclamatives</a:t>
            </a:r>
            <a:r>
              <a:rPr lang="fr-FR" sz="1800" dirty="0" smtClean="0"/>
              <a:t>)</a:t>
            </a:r>
          </a:p>
          <a:p>
            <a:pPr marL="457200" lvl="1" indent="0">
              <a:buNone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Les points de suspension ... </a:t>
            </a:r>
            <a:r>
              <a:rPr lang="fr-FR" sz="1800" dirty="0" smtClean="0"/>
              <a:t>terminent des phrases inachevées, qui restent en suspens.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800" u="sng" dirty="0" smtClean="0"/>
              <a:t>A l’intérieur d’une phrase :</a:t>
            </a:r>
          </a:p>
          <a:p>
            <a:pPr marL="457200" lvl="1" indent="0">
              <a:buNone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La virgule , </a:t>
            </a:r>
            <a:r>
              <a:rPr lang="fr-FR" sz="1800" dirty="0" smtClean="0"/>
              <a:t>sépare des groupes de mots.</a:t>
            </a:r>
          </a:p>
          <a:p>
            <a:pPr marL="457200" lvl="1" indent="0">
              <a:buNone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Les deux points : </a:t>
            </a:r>
            <a:r>
              <a:rPr lang="fr-FR" sz="1800" dirty="0" smtClean="0"/>
              <a:t>servent souvent à présenter une liste ou une explication.</a:t>
            </a:r>
          </a:p>
          <a:p>
            <a:pPr marL="457200" lvl="1" indent="0">
              <a:buNone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Le tiret - </a:t>
            </a:r>
            <a:r>
              <a:rPr lang="fr-FR" sz="1800" dirty="0" smtClean="0"/>
              <a:t>et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les guillemets «  » </a:t>
            </a:r>
            <a:r>
              <a:rPr lang="fr-FR" sz="1800" dirty="0" smtClean="0"/>
              <a:t>sont utilisés quand on fait parler quelqu’un.</a:t>
            </a:r>
            <a:endParaRPr lang="fr-FR" sz="1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G _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4648" y="2509988"/>
            <a:ext cx="144016" cy="1440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673948" y="3014044"/>
            <a:ext cx="216024" cy="2880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566148" y="3662116"/>
            <a:ext cx="133438" cy="2880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913442" y="4437112"/>
            <a:ext cx="256016" cy="1440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000672" y="5301208"/>
            <a:ext cx="133438" cy="2880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20752" y="5661248"/>
            <a:ext cx="133438" cy="2880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845074" y="6021288"/>
            <a:ext cx="497677" cy="2880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666653" y="6021288"/>
            <a:ext cx="133438" cy="2880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0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13392" y="1412776"/>
            <a:ext cx="8699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Colorie en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rouge les points</a:t>
            </a:r>
            <a:r>
              <a:rPr lang="fr-FR" dirty="0" smtClean="0">
                <a:latin typeface="Script cole" pitchFamily="2" charset="0"/>
              </a:rPr>
              <a:t>, en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bleu les points d’exclamation</a:t>
            </a:r>
            <a:r>
              <a:rPr lang="fr-FR" dirty="0" smtClean="0">
                <a:latin typeface="Script cole" pitchFamily="2" charset="0"/>
              </a:rPr>
              <a:t>, en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vert les points d’interrogation</a:t>
            </a:r>
            <a:r>
              <a:rPr lang="fr-FR" dirty="0" smtClean="0">
                <a:latin typeface="Script cole" pitchFamily="2" charset="0"/>
              </a:rPr>
              <a:t>, en gris les points de suspension, en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orange les marques du dialogue</a:t>
            </a:r>
            <a:r>
              <a:rPr lang="fr-FR" dirty="0" smtClean="0">
                <a:latin typeface="Script cole" pitchFamily="2" charset="0"/>
              </a:rPr>
              <a:t> et en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violet les virgules</a:t>
            </a:r>
            <a:r>
              <a:rPr lang="fr-FR" dirty="0" smtClean="0">
                <a:latin typeface="Script cole" pitchFamily="2" charset="0"/>
              </a:rPr>
              <a:t>.</a:t>
            </a:r>
          </a:p>
        </p:txBody>
      </p:sp>
      <p:pic>
        <p:nvPicPr>
          <p:cNvPr id="12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36" y="1455588"/>
            <a:ext cx="548005" cy="56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416496" y="2524834"/>
            <a:ext cx="900099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000" dirty="0" smtClean="0">
                <a:latin typeface="Script cole" pitchFamily="2" charset="0"/>
              </a:rPr>
              <a:t>Petite sœur Li court, court... Mais soudain, un canard sauvage se pose devant elle : « </a:t>
            </a:r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fr-FR" sz="2000" dirty="0" smtClean="0">
                <a:latin typeface="Script cole" pitchFamily="2" charset="0"/>
              </a:rPr>
              <a:t>Petite sœur Li, petite sœur Li, donne-moi du riz ! »</a:t>
            </a:r>
          </a:p>
          <a:p>
            <a:pPr algn="just">
              <a:lnSpc>
                <a:spcPct val="200000"/>
              </a:lnSpc>
            </a:pPr>
            <a:r>
              <a:rPr lang="fr-FR" sz="2000" dirty="0" smtClean="0">
                <a:latin typeface="Script cole" pitchFamily="2" charset="0"/>
              </a:rPr>
              <a:t>Comment un canard peut-il être capable de tant de bonté ?</a:t>
            </a:r>
          </a:p>
          <a:p>
            <a:pPr algn="just">
              <a:lnSpc>
                <a:spcPct val="200000"/>
              </a:lnSpc>
            </a:pPr>
            <a:r>
              <a:rPr lang="fr-FR" sz="2000" dirty="0" smtClean="0">
                <a:latin typeface="Script cole" pitchFamily="2" charset="0"/>
              </a:rPr>
              <a:t>Elle lui offre une petite poignée de riz et le canard s’envole en lui disant merci.</a:t>
            </a:r>
          </a:p>
          <a:p>
            <a:pPr algn="r">
              <a:lnSpc>
                <a:spcPct val="200000"/>
              </a:lnSpc>
            </a:pPr>
            <a:r>
              <a:rPr lang="fr-FR" sz="1400" b="1" i="1" dirty="0" smtClean="0">
                <a:latin typeface="+mj-lt"/>
              </a:rPr>
              <a:t>D’après « Les trois grains de riz » de Agnès </a:t>
            </a:r>
            <a:r>
              <a:rPr lang="fr-FR" sz="1400" b="1" i="1" dirty="0" err="1" smtClean="0">
                <a:latin typeface="+mj-lt"/>
              </a:rPr>
              <a:t>Bertron</a:t>
            </a:r>
            <a:r>
              <a:rPr lang="fr-FR" sz="1400" b="1" i="1" dirty="0" smtClean="0">
                <a:latin typeface="+mj-lt"/>
              </a:rPr>
              <a:t>-Martin.</a:t>
            </a:r>
            <a:endParaRPr lang="fr-FR" sz="1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919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Les types de phrases</a:t>
            </a:r>
            <a:endParaRPr lang="fr-FR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73050" y="1412776"/>
            <a:ext cx="9432925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On reconnait les différentes sortes de phrases grâce à leur point. 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 _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4097447" y="3573016"/>
            <a:ext cx="5248041" cy="3096344"/>
            <a:chOff x="1424608" y="2420888"/>
            <a:chExt cx="7200800" cy="4248472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1424608" y="2420888"/>
              <a:ext cx="7200800" cy="42484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50" name="Picture 2" descr="C:\Users\Gaëlle\Desktop\Blog\Illustrations fiches\Illustrations fiches\pirate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9" t="3261" r="32517" b="6579"/>
            <a:stretch/>
          </p:blipFill>
          <p:spPr bwMode="auto">
            <a:xfrm>
              <a:off x="5241032" y="3573016"/>
              <a:ext cx="1777617" cy="2941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Gaëlle\Desktop\Blog\Illustrations fiches\Illustrations fiches\pira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8" r="20796"/>
            <a:stretch/>
          </p:blipFill>
          <p:spPr bwMode="auto">
            <a:xfrm>
              <a:off x="2986811" y="3573017"/>
              <a:ext cx="1822173" cy="2941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1918616" y="2420888"/>
              <a:ext cx="5544617" cy="422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i="1" dirty="0" smtClean="0"/>
                <a:t>En voyant le sabre, Arthur fait un bon en arrière.</a:t>
              </a:r>
              <a:endParaRPr lang="fr-FR" sz="1400" b="1" i="1" dirty="0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6537176" y="2924944"/>
              <a:ext cx="1944216" cy="936104"/>
            </a:xfrm>
            <a:prstGeom prst="wedgeRoundRectCallout">
              <a:avLst>
                <a:gd name="adj1" fmla="val -35648"/>
                <a:gd name="adj2" fmla="val 9913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Comic Sans MS" pitchFamily="66" charset="0"/>
                </a:rPr>
                <a:t>Attention, ça coupe ces choses-là !</a:t>
              </a:r>
              <a:endParaRPr lang="fr-FR" sz="14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1568624" y="5373216"/>
              <a:ext cx="1800200" cy="780700"/>
            </a:xfrm>
            <a:prstGeom prst="wedgeRoundRectCallout">
              <a:avLst>
                <a:gd name="adj1" fmla="val 39132"/>
                <a:gd name="adj2" fmla="val -7493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  <a:latin typeface="Comic Sans MS" pitchFamily="66" charset="0"/>
                </a:rPr>
                <a:t>Est-ce que tu as peur ?</a:t>
              </a:r>
              <a:endParaRPr lang="fr-FR" sz="14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560512" y="2125305"/>
            <a:ext cx="324036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phrases déclaratives, qui servent à raconter, se terminent par un 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point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736976" y="1988840"/>
            <a:ext cx="4773374" cy="13849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phrases exclamatives, qui servent à exprimer une émotion (surprise, joie, énervement, ordre…), se terminent par un 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point d’exclamation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16496" y="5085184"/>
            <a:ext cx="324036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phrases interrogatives, qui servent à poser des questions, se terminent par un 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point d’interrogation</a:t>
            </a:r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8841432" y="3140968"/>
            <a:ext cx="144016" cy="864096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800872" y="3140968"/>
            <a:ext cx="667828" cy="577427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5" idx="3"/>
            <a:endCxn id="11" idx="1"/>
          </p:cNvCxnSpPr>
          <p:nvPr/>
        </p:nvCxnSpPr>
        <p:spPr>
          <a:xfrm>
            <a:off x="3656856" y="5777682"/>
            <a:ext cx="545552" cy="231524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21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2432" y="1448490"/>
            <a:ext cx="869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Colorie en rouge les phrases déclaratives, en bleu les phrases interrogatives et en vert les phrases exclamatives.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83349" y="229168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256684" y="2348880"/>
            <a:ext cx="816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Quel courageux petit garçon !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83349" y="337180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56685" y="3429000"/>
            <a:ext cx="816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Qui a cassé cette assiette ?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83349" y="445192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256684" y="4509120"/>
            <a:ext cx="816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Les voyageurs descendent du train.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83349" y="553204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256685" y="5589240"/>
            <a:ext cx="816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J’adore ce tableau, il est magnifique !</a:t>
            </a:r>
            <a:endParaRPr lang="fr-FR" dirty="0">
              <a:latin typeface="Script cole" pitchFamily="2" charset="0"/>
            </a:endParaRPr>
          </a:p>
        </p:txBody>
      </p:sp>
      <p:pic>
        <p:nvPicPr>
          <p:cNvPr id="12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36" y="1455588"/>
            <a:ext cx="548005" cy="56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980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3050" y="1484784"/>
            <a:ext cx="9432925" cy="5256584"/>
          </a:xfrm>
        </p:spPr>
        <p:txBody>
          <a:bodyPr>
            <a:normAutofit lnSpcReduction="10000"/>
          </a:bodyPr>
          <a:lstStyle/>
          <a:p>
            <a:r>
              <a:rPr lang="fr-FR" sz="1600" dirty="0" smtClean="0"/>
              <a:t>Dans une phrase, le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verbe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smtClean="0"/>
              <a:t>est un mot très important. Il indique :</a:t>
            </a:r>
          </a:p>
          <a:p>
            <a:endParaRPr lang="fr-FR" sz="2400" dirty="0" smtClean="0"/>
          </a:p>
          <a:p>
            <a:r>
              <a:rPr lang="fr-FR" sz="2400" dirty="0"/>
              <a:t>	</a:t>
            </a:r>
            <a:r>
              <a:rPr lang="fr-FR" sz="2400" dirty="0" smtClean="0"/>
              <a:t>		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			</a:t>
            </a:r>
          </a:p>
          <a:p>
            <a:endParaRPr lang="fr-FR" sz="2400" i="1" dirty="0"/>
          </a:p>
          <a:p>
            <a:endParaRPr lang="fr-FR" sz="2400" i="1" dirty="0" smtClean="0"/>
          </a:p>
          <a:p>
            <a:endParaRPr lang="fr-FR" sz="1200" i="1" dirty="0" smtClean="0"/>
          </a:p>
          <a:p>
            <a:endParaRPr lang="fr-FR" sz="1600" dirty="0" smtClean="0"/>
          </a:p>
          <a:p>
            <a:r>
              <a:rPr lang="fr-FR" sz="1600" dirty="0" smtClean="0"/>
              <a:t>Un verbe peut être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conjugué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smtClean="0"/>
              <a:t>(prépare) ou s’écrire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à l’infinitif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dirty="0" smtClean="0"/>
              <a:t>(préparer) comme dans le dictionnaire.</a:t>
            </a:r>
          </a:p>
          <a:p>
            <a:endParaRPr lang="fr-FR" sz="1600" dirty="0"/>
          </a:p>
          <a:p>
            <a:r>
              <a:rPr lang="fr-FR" sz="1600" dirty="0" smtClean="0"/>
              <a:t>Le verbe est le seul mot qui change </a:t>
            </a:r>
          </a:p>
          <a:p>
            <a:r>
              <a:rPr lang="fr-FR" sz="1600" dirty="0" smtClean="0"/>
              <a:t>en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fonction du temps utilisé</a:t>
            </a:r>
            <a:r>
              <a:rPr lang="fr-FR" sz="1600" dirty="0" smtClean="0"/>
              <a:t>.  </a:t>
            </a:r>
          </a:p>
          <a:p>
            <a:endParaRPr lang="fr-FR" sz="1600" dirty="0" smtClean="0"/>
          </a:p>
          <a:p>
            <a:r>
              <a:rPr lang="fr-FR" sz="1600" dirty="0" smtClean="0"/>
              <a:t>Tu peux également mettre la phrase</a:t>
            </a:r>
          </a:p>
          <a:p>
            <a:r>
              <a:rPr lang="fr-FR" sz="1600" dirty="0" smtClean="0"/>
              <a:t>à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la forme négative </a:t>
            </a:r>
            <a:r>
              <a:rPr lang="fr-FR" sz="1600" dirty="0" smtClean="0"/>
              <a:t>pour le trouver.</a:t>
            </a:r>
          </a:p>
          <a:p>
            <a:r>
              <a:rPr lang="fr-FR" sz="1600" dirty="0" smtClean="0"/>
              <a:t>Le verbe est alors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entouré par les lunettes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848544" y="340707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Ex. : </a:t>
            </a:r>
            <a:r>
              <a:rPr lang="fr-FR" i="1" dirty="0"/>
              <a:t>Maxime </a:t>
            </a:r>
            <a:r>
              <a:rPr lang="fr-FR" i="1" u="sng" dirty="0"/>
              <a:t>prépare</a:t>
            </a:r>
            <a:r>
              <a:rPr lang="fr-FR" i="1" dirty="0"/>
              <a:t> son cartable.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097016" y="607413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Script cole" pitchFamily="2" charset="0"/>
              </a:rPr>
              <a:t>Ex. : </a:t>
            </a:r>
            <a:r>
              <a:rPr lang="fr-FR" sz="1400" i="1" dirty="0" smtClean="0">
                <a:latin typeface="Script cole" pitchFamily="2" charset="0"/>
              </a:rPr>
              <a:t>Maxime   ne   </a:t>
            </a:r>
            <a:r>
              <a:rPr lang="fr-FR" sz="1400" i="1" u="sng" dirty="0" smtClean="0">
                <a:latin typeface="Script cole" pitchFamily="2" charset="0"/>
              </a:rPr>
              <a:t>prépare</a:t>
            </a:r>
            <a:r>
              <a:rPr lang="fr-FR" sz="1400" i="1" dirty="0" smtClean="0">
                <a:latin typeface="Script cole" pitchFamily="2" charset="0"/>
              </a:rPr>
              <a:t>   pas   son </a:t>
            </a:r>
            <a:r>
              <a:rPr lang="fr-FR" sz="1400" i="1" dirty="0">
                <a:latin typeface="Script cole" pitchFamily="2" charset="0"/>
              </a:rPr>
              <a:t>cartable.</a:t>
            </a:r>
          </a:p>
          <a:p>
            <a:endParaRPr lang="fr-FR" sz="1400" dirty="0">
              <a:latin typeface="Script cole" pitchFamily="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Le verbe</a:t>
            </a:r>
            <a:endParaRPr lang="fr-FR" sz="60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 _</a:t>
            </a:r>
            <a:endParaRPr lang="fr-FR" dirty="0"/>
          </a:p>
        </p:txBody>
      </p:sp>
      <p:pic>
        <p:nvPicPr>
          <p:cNvPr id="3074" name="Picture 2" descr="C:\Users\Gaëlle\Desktop\Blog\Dessins métiers\Métiers\carta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00" y="2348880"/>
            <a:ext cx="14401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99" y="3754029"/>
            <a:ext cx="321362" cy="344795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128464" y="5013176"/>
            <a:ext cx="964907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522664" y="5024384"/>
            <a:ext cx="411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Script cole" pitchFamily="2" charset="0"/>
              </a:rPr>
              <a:t>Ex. : </a:t>
            </a:r>
            <a:r>
              <a:rPr lang="fr-FR" sz="1400" i="1" dirty="0">
                <a:latin typeface="Script cole" pitchFamily="2" charset="0"/>
              </a:rPr>
              <a:t>Maxime </a:t>
            </a:r>
            <a:r>
              <a:rPr lang="fr-FR" sz="1400" i="1" u="sng" dirty="0" smtClean="0">
                <a:latin typeface="Script cole" pitchFamily="2" charset="0"/>
              </a:rPr>
              <a:t>préparera</a:t>
            </a:r>
            <a:r>
              <a:rPr lang="fr-FR" sz="1400" i="1" dirty="0" smtClean="0">
                <a:latin typeface="Script cole" pitchFamily="2" charset="0"/>
              </a:rPr>
              <a:t> </a:t>
            </a:r>
            <a:r>
              <a:rPr lang="fr-FR" sz="1400" i="1" dirty="0">
                <a:latin typeface="Script cole" pitchFamily="2" charset="0"/>
              </a:rPr>
              <a:t>son cartable</a:t>
            </a:r>
            <a:r>
              <a:rPr lang="fr-FR" sz="1400" i="1" dirty="0" smtClean="0">
                <a:latin typeface="Script cole" pitchFamily="2" charset="0"/>
              </a:rPr>
              <a:t>.</a:t>
            </a:r>
            <a:endParaRPr lang="fr-FR" sz="1400" i="1" dirty="0">
              <a:latin typeface="Script cole" pitchFamily="2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624776" y="6035556"/>
            <a:ext cx="436240" cy="43204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316960" y="6031402"/>
            <a:ext cx="436240" cy="43204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6642100" y="5839936"/>
            <a:ext cx="1320800" cy="228640"/>
          </a:xfrm>
          <a:custGeom>
            <a:avLst/>
            <a:gdLst>
              <a:gd name="connsiteX0" fmla="*/ 0 w 1320800"/>
              <a:gd name="connsiteY0" fmla="*/ 266724 h 279424"/>
              <a:gd name="connsiteX1" fmla="*/ 647700 w 1320800"/>
              <a:gd name="connsiteY1" fmla="*/ 24 h 279424"/>
              <a:gd name="connsiteX2" fmla="*/ 1320800 w 1320800"/>
              <a:gd name="connsiteY2" fmla="*/ 279424 h 279424"/>
              <a:gd name="connsiteX3" fmla="*/ 1320800 w 1320800"/>
              <a:gd name="connsiteY3" fmla="*/ 279424 h 279424"/>
              <a:gd name="connsiteX0" fmla="*/ 0 w 1320800"/>
              <a:gd name="connsiteY0" fmla="*/ 215940 h 228640"/>
              <a:gd name="connsiteX1" fmla="*/ 736600 w 1320800"/>
              <a:gd name="connsiteY1" fmla="*/ 40 h 228640"/>
              <a:gd name="connsiteX2" fmla="*/ 1320800 w 1320800"/>
              <a:gd name="connsiteY2" fmla="*/ 228640 h 228640"/>
              <a:gd name="connsiteX3" fmla="*/ 1320800 w 1320800"/>
              <a:gd name="connsiteY3" fmla="*/ 228640 h 2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228640">
                <a:moveTo>
                  <a:pt x="0" y="215940"/>
                </a:moveTo>
                <a:cubicBezTo>
                  <a:pt x="213783" y="81531"/>
                  <a:pt x="516467" y="-2077"/>
                  <a:pt x="736600" y="40"/>
                </a:cubicBezTo>
                <a:cubicBezTo>
                  <a:pt x="956733" y="2157"/>
                  <a:pt x="1223433" y="190540"/>
                  <a:pt x="1320800" y="228640"/>
                </a:cubicBezTo>
                <a:lnTo>
                  <a:pt x="1320800" y="228640"/>
                </a:ln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>
            <a:off x="128464" y="5733256"/>
            <a:ext cx="964907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11" y="6366826"/>
            <a:ext cx="306721" cy="329087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563376" y="340706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Ex. : </a:t>
            </a:r>
            <a:r>
              <a:rPr lang="fr-FR" i="1" dirty="0" smtClean="0"/>
              <a:t>Mathilde </a:t>
            </a:r>
            <a:r>
              <a:rPr lang="fr-FR" i="1" u="sng" dirty="0" smtClean="0"/>
              <a:t>semble</a:t>
            </a:r>
            <a:r>
              <a:rPr lang="fr-FR" i="1" dirty="0" smtClean="0"/>
              <a:t> fatiguée.</a:t>
            </a:r>
            <a:endParaRPr lang="fr-FR" i="1" dirty="0"/>
          </a:p>
          <a:p>
            <a:endParaRPr lang="fr-FR" dirty="0"/>
          </a:p>
        </p:txBody>
      </p:sp>
      <p:pic>
        <p:nvPicPr>
          <p:cNvPr id="21" name="Image 20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18" y="3732277"/>
            <a:ext cx="321362" cy="344795"/>
          </a:xfrm>
          <a:prstGeom prst="rect">
            <a:avLst/>
          </a:prstGeom>
        </p:spPr>
      </p:pic>
      <p:sp>
        <p:nvSpPr>
          <p:cNvPr id="2" name="Carré corné 1"/>
          <p:cNvSpPr/>
          <p:nvPr/>
        </p:nvSpPr>
        <p:spPr>
          <a:xfrm rot="20758385">
            <a:off x="525928" y="2004899"/>
            <a:ext cx="1352709" cy="432048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une action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89" y="2203705"/>
            <a:ext cx="1743021" cy="1089388"/>
          </a:xfrm>
          <a:prstGeom prst="rect">
            <a:avLst/>
          </a:prstGeom>
        </p:spPr>
      </p:pic>
      <p:sp>
        <p:nvSpPr>
          <p:cNvPr id="25" name="Carré corné 24"/>
          <p:cNvSpPr/>
          <p:nvPr/>
        </p:nvSpPr>
        <p:spPr>
          <a:xfrm rot="940537">
            <a:off x="7996111" y="2022117"/>
            <a:ext cx="1352709" cy="432048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un état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26" name="Image 25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97" y="5332161"/>
            <a:ext cx="306721" cy="3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6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2432" y="1476826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Relie les verbes à leur infinitif.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964344"/>
              </p:ext>
            </p:extLst>
          </p:nvPr>
        </p:nvGraphicFramePr>
        <p:xfrm>
          <a:off x="375107" y="2060848"/>
          <a:ext cx="9186404" cy="18722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96601"/>
                <a:gridCol w="2296601"/>
                <a:gridCol w="2296601"/>
                <a:gridCol w="2296601"/>
              </a:tblGrid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>
                          <a:latin typeface="Script cole" pitchFamily="2" charset="0"/>
                        </a:rPr>
                        <a:t>voiture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sz="16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sz="16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Script cole" pitchFamily="2" charset="0"/>
                        </a:rPr>
                        <a:t>professeur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>
                          <a:latin typeface="Script cole" pitchFamily="2" charset="0"/>
                        </a:rPr>
                        <a:t>faire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sz="1600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sz="1600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Script cole" pitchFamily="2" charset="0"/>
                        </a:rPr>
                        <a:t>joli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>
                          <a:latin typeface="Script cole" pitchFamily="2" charset="0"/>
                        </a:rPr>
                        <a:t>enseignant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sz="1600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sz="1600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Script cole" pitchFamily="2" charset="0"/>
                        </a:rPr>
                        <a:t>automobile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000" dirty="0" smtClean="0">
                          <a:latin typeface="Script cole" pitchFamily="2" charset="0"/>
                        </a:rPr>
                        <a:t>mignon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sz="1600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sz="1600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Script cole" pitchFamily="2" charset="0"/>
                        </a:rPr>
                        <a:t>effectuer</a:t>
                      </a:r>
                      <a:endParaRPr lang="fr-FR" sz="20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62433" y="4221088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Souligne le verbe conjugué en rouge.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03098" y="4755922"/>
            <a:ext cx="8430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Les anglais roulent à gauche de la route.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03098" y="5362763"/>
            <a:ext cx="853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Les écoliers anglais portent un uniforme à l’école.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831" y="4725144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ursive standard" pitchFamily="2" charset="0"/>
                <a:sym typeface="Wingdings"/>
              </a:rPr>
              <a:t>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697831" y="5301208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Cursive standard" pitchFamily="2" charset="0"/>
                <a:sym typeface="Wingdings"/>
              </a:rPr>
              <a:t></a:t>
            </a:r>
            <a:endParaRPr lang="fr-FR" sz="2800" dirty="0"/>
          </a:p>
        </p:txBody>
      </p:sp>
      <p:grpSp>
        <p:nvGrpSpPr>
          <p:cNvPr id="9" name="Groupe 8"/>
          <p:cNvGrpSpPr/>
          <p:nvPr/>
        </p:nvGrpSpPr>
        <p:grpSpPr>
          <a:xfrm>
            <a:off x="288328" y="1369104"/>
            <a:ext cx="542603" cy="584775"/>
            <a:chOff x="161925" y="2354967"/>
            <a:chExt cx="542603" cy="584775"/>
          </a:xfrm>
        </p:grpSpPr>
        <p:sp>
          <p:nvSpPr>
            <p:cNvPr id="10" name="Ellipse 9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1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87854" y="4113366"/>
            <a:ext cx="542603" cy="584775"/>
            <a:chOff x="161925" y="2354967"/>
            <a:chExt cx="542603" cy="584775"/>
          </a:xfrm>
        </p:grpSpPr>
        <p:sp>
          <p:nvSpPr>
            <p:cNvPr id="13" name="Ellipse 12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2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203097" y="6050247"/>
            <a:ext cx="8530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Cet enfant parait très curieux.</a:t>
            </a:r>
            <a:endParaRPr lang="fr-FR" sz="2000" dirty="0">
              <a:latin typeface="Script cole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7830" y="5988692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Cursive standard" pitchFamily="2" charset="0"/>
                <a:sym typeface="Wingdings"/>
              </a:rPr>
              <a:t>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7877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376936" y="4754126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Script cole" pitchFamily="2" charset="0"/>
              </a:rPr>
              <a:t>Ex.</a:t>
            </a:r>
            <a:r>
              <a:rPr lang="fr-FR" sz="1600" i="1" dirty="0" smtClean="0">
                <a:latin typeface="Script cole" pitchFamily="2" charset="0"/>
              </a:rPr>
              <a:t> :    Sofiane   </a:t>
            </a:r>
            <a:r>
              <a:rPr lang="fr-FR" sz="1600" i="1" u="sng" dirty="0" smtClean="0">
                <a:latin typeface="Script cole" pitchFamily="2" charset="0"/>
              </a:rPr>
              <a:t>monte</a:t>
            </a:r>
            <a:r>
              <a:rPr lang="fr-FR" sz="1600" i="1" dirty="0" smtClean="0">
                <a:latin typeface="Script cole" pitchFamily="2" charset="0"/>
              </a:rPr>
              <a:t>  la chaise.</a:t>
            </a:r>
          </a:p>
          <a:p>
            <a:pPr algn="ctr"/>
            <a:endParaRPr lang="fr-FR" sz="1600" dirty="0" smtClean="0">
              <a:latin typeface="Script cole" pitchFamily="2" charset="0"/>
            </a:endParaRPr>
          </a:p>
          <a:p>
            <a:pPr algn="ctr"/>
            <a:endParaRPr lang="fr-FR" sz="1600" dirty="0">
              <a:latin typeface="Script cole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latin typeface="Script cole" pitchFamily="2" charset="0"/>
              </a:rPr>
              <a:t>« Qui est-ce qui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monte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cript cole" pitchFamily="2" charset="0"/>
              </a:rPr>
              <a:t> </a:t>
            </a:r>
            <a:r>
              <a:rPr lang="fr-FR" sz="1600" dirty="0" smtClean="0">
                <a:latin typeface="Script cole" pitchFamily="2" charset="0"/>
              </a:rPr>
              <a:t>la chaise ? » C’est Sofiane.</a:t>
            </a:r>
          </a:p>
          <a:p>
            <a:pPr algn="ctr">
              <a:lnSpc>
                <a:spcPct val="150000"/>
              </a:lnSpc>
            </a:pPr>
            <a:r>
              <a:rPr lang="fr-FR" sz="1600" dirty="0" smtClean="0">
                <a:latin typeface="Script cole" pitchFamily="2" charset="0"/>
              </a:rPr>
              <a:t>« </a:t>
            </a:r>
            <a:r>
              <a:rPr lang="fr-F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Sofiane</a:t>
            </a:r>
            <a:r>
              <a:rPr lang="fr-FR" sz="1600" dirty="0" smtClean="0">
                <a:latin typeface="Script cole" pitchFamily="2" charset="0"/>
              </a:rPr>
              <a:t> » est donc le sujet du verbe </a:t>
            </a:r>
            <a:r>
              <a:rPr lang="fr-F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monter</a:t>
            </a:r>
            <a:r>
              <a:rPr lang="fr-FR" sz="1600" dirty="0" smtClean="0">
                <a:latin typeface="Script cole" pitchFamily="2" charset="0"/>
              </a:rPr>
              <a:t>.</a:t>
            </a:r>
            <a:endParaRPr lang="fr-FR" sz="1600" dirty="0">
              <a:latin typeface="Script cole" pitchFamily="2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4800" dirty="0" smtClean="0"/>
              <a:t>Le sujet d</a:t>
            </a:r>
            <a:r>
              <a:rPr lang="fr-FR" sz="4800" dirty="0" smtClean="0">
                <a:latin typeface="Sketch Nice"/>
              </a:rPr>
              <a:t>'</a:t>
            </a:r>
            <a:r>
              <a:rPr lang="fr-FR" sz="4800" dirty="0" smtClean="0"/>
              <a:t>un verbe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sujet du verbe</a:t>
            </a:r>
            <a:r>
              <a:rPr lang="fr-F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000" dirty="0" smtClean="0"/>
              <a:t>est le mot ou le groupe de mots qui désigne la personne, l’animal ou la chose qui fait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l’action du verbe</a:t>
            </a:r>
            <a:r>
              <a:rPr lang="fr-FR" sz="2000" dirty="0" smtClean="0"/>
              <a:t>. On dit que le </a:t>
            </a:r>
            <a:r>
              <a:rPr lang="fr-FR" sz="2000" u="sng" dirty="0" smtClean="0"/>
              <a:t>sujet et le verbe s’accordent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G _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5926728" y="4723313"/>
            <a:ext cx="936104" cy="408241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00956" y="2835672"/>
            <a:ext cx="46520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Script cole" pitchFamily="2" charset="0"/>
              </a:rPr>
              <a:t>Pour trouver le sujet du verbe, on peut poser la question :</a:t>
            </a:r>
          </a:p>
          <a:p>
            <a:pPr algn="just"/>
            <a:endParaRPr lang="fr-FR" sz="2000" dirty="0" smtClean="0">
              <a:latin typeface="Script cole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Script cole" pitchFamily="2" charset="0"/>
              </a:rPr>
              <a:t>« 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Qui est-ce qui ?</a:t>
            </a:r>
            <a:r>
              <a:rPr lang="fr-FR" sz="2000" dirty="0" smtClean="0">
                <a:latin typeface="Script cole" pitchFamily="2" charset="0"/>
              </a:rPr>
              <a:t> »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Script cole" pitchFamily="2" charset="0"/>
              </a:rPr>
              <a:t>ou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atin typeface="Script cole" pitchFamily="2" charset="0"/>
              </a:rPr>
              <a:t>« 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Qu’est-ce qui ?</a:t>
            </a:r>
            <a:r>
              <a:rPr lang="fr-FR" sz="2000" dirty="0" smtClean="0">
                <a:latin typeface="Script cole" pitchFamily="2" charset="0"/>
              </a:rPr>
              <a:t> »</a:t>
            </a:r>
            <a:endParaRPr lang="fr-FR" sz="2000" dirty="0">
              <a:latin typeface="Script cole" pitchFamily="2" charset="0"/>
            </a:endParaRPr>
          </a:p>
        </p:txBody>
      </p:sp>
      <p:pic>
        <p:nvPicPr>
          <p:cNvPr id="4098" name="Picture 2" descr="C:\Users\Gaëlle\Desktop\Blog\Dessins métiers\Métiers\chais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44" y="2636912"/>
            <a:ext cx="18002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236444" y="51067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41" y="5085379"/>
            <a:ext cx="435431" cy="4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97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1412</Words>
  <Application>Microsoft Office PowerPoint</Application>
  <PresentationFormat>Format A4 (210 x 297 mm)</PresentationFormat>
  <Paragraphs>313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Mysticlolly</dc:creator>
  <cp:lastModifiedBy>Gaelle48</cp:lastModifiedBy>
  <cp:revision>61</cp:revision>
  <dcterms:created xsi:type="dcterms:W3CDTF">2012-12-11T19:47:34Z</dcterms:created>
  <dcterms:modified xsi:type="dcterms:W3CDTF">2017-02-12T14:06:19Z</dcterms:modified>
</cp:coreProperties>
</file>