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906000" cy="6858000" type="A4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320" y="-7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41794758-DF17-45BC-A627-2F4BDE395039}" type="datetimeFigureOut">
              <a:rPr lang="fr-FR" smtClean="0"/>
              <a:t>12/02/2017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A848EE1A-C75E-4CF6-95A9-75CDFD65A4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0912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41794758-DF17-45BC-A627-2F4BDE395039}" type="datetimeFigureOut">
              <a:rPr lang="fr-FR" smtClean="0"/>
              <a:t>12/02/2017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A848EE1A-C75E-4CF6-95A9-75CDFD65A4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2824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5386387" y="396875"/>
            <a:ext cx="1671638" cy="8451850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71476" y="396875"/>
            <a:ext cx="4849813" cy="8451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41794758-DF17-45BC-A627-2F4BDE395039}" type="datetimeFigureOut">
              <a:rPr lang="fr-FR" smtClean="0"/>
              <a:t>12/02/2017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A848EE1A-C75E-4CF6-95A9-75CDFD65A4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17573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16632" y="1079022"/>
            <a:ext cx="9660904" cy="562997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Arrondir un rectangle avec un coin diagonal 7"/>
          <p:cNvSpPr/>
          <p:nvPr userDrawn="1"/>
        </p:nvSpPr>
        <p:spPr>
          <a:xfrm>
            <a:off x="116632" y="30848"/>
            <a:ext cx="9660904" cy="1205544"/>
          </a:xfrm>
          <a:prstGeom prst="round2Diag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lumMod val="65000"/>
                <a:lumOff val="35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 userDrawn="1"/>
        </p:nvSpPr>
        <p:spPr>
          <a:xfrm>
            <a:off x="8121352" y="732336"/>
            <a:ext cx="1336282" cy="693372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2800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Std Black" pitchFamily="18" charset="0"/>
            </a:endParaRP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0" hasCustomPrompt="1"/>
          </p:nvPr>
        </p:nvSpPr>
        <p:spPr>
          <a:xfrm>
            <a:off x="344488" y="31132"/>
            <a:ext cx="7416800" cy="120491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3600">
                <a:latin typeface="Sketch Nice" pitchFamily="66" charset="0"/>
              </a:defRPr>
            </a:lvl1pPr>
          </a:lstStyle>
          <a:p>
            <a:pPr lvl="0"/>
            <a:r>
              <a:rPr lang="fr-FR" dirty="0" smtClean="0"/>
              <a:t>Titre de la leçon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1"/>
          </p:nvPr>
        </p:nvSpPr>
        <p:spPr>
          <a:xfrm>
            <a:off x="273050" y="1596680"/>
            <a:ext cx="9432925" cy="5040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2" name="ZoneTexte 1"/>
          <p:cNvSpPr txBox="1"/>
          <p:nvPr userDrawn="1"/>
        </p:nvSpPr>
        <p:spPr>
          <a:xfrm>
            <a:off x="8121352" y="732336"/>
            <a:ext cx="1336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ketch Nice" pitchFamily="66" charset="0"/>
              </a:rPr>
              <a:t>C _</a:t>
            </a:r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029" y="76992"/>
            <a:ext cx="698927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2778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s-tu bien comp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16590" y="1079022"/>
            <a:ext cx="9660904" cy="562997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Arrondir un rectangle avec un coin diagonal 7"/>
          <p:cNvSpPr/>
          <p:nvPr userDrawn="1"/>
        </p:nvSpPr>
        <p:spPr>
          <a:xfrm>
            <a:off x="116590" y="30848"/>
            <a:ext cx="9660904" cy="722578"/>
          </a:xfrm>
          <a:prstGeom prst="round2Diag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lumMod val="65000"/>
                <a:lumOff val="35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 descr="clin d'oeil moi.png"/>
          <p:cNvPicPr>
            <a:picLocks noChangeAspect="1"/>
          </p:cNvPicPr>
          <p:nvPr userDrawn="1"/>
        </p:nvPicPr>
        <p:blipFill>
          <a:blip r:embed="rId2" cstate="print">
            <a:grayscl/>
          </a:blip>
          <a:stretch>
            <a:fillRect/>
          </a:stretch>
        </p:blipFill>
        <p:spPr>
          <a:xfrm>
            <a:off x="8167710" y="-32368"/>
            <a:ext cx="1500199" cy="150019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3" name="Rectangle 12"/>
          <p:cNvSpPr/>
          <p:nvPr userDrawn="1"/>
        </p:nvSpPr>
        <p:spPr>
          <a:xfrm>
            <a:off x="238092" y="181922"/>
            <a:ext cx="46057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800" dirty="0" smtClean="0">
                <a:latin typeface="Sketch Nice" pitchFamily="66" charset="0"/>
              </a:rPr>
              <a:t>As-tu bien compris ?</a:t>
            </a:r>
          </a:p>
        </p:txBody>
      </p:sp>
    </p:spTree>
    <p:extLst>
      <p:ext uri="{BB962C8B-B14F-4D97-AF65-F5344CB8AC3E}">
        <p14:creationId xmlns:p14="http://schemas.microsoft.com/office/powerpoint/2010/main" val="3161416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41794758-DF17-45BC-A627-2F4BDE395039}" type="datetimeFigureOut">
              <a:rPr lang="fr-FR" smtClean="0"/>
              <a:t>12/02/2017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A848EE1A-C75E-4CF6-95A9-75CDFD65A4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0215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506" y="2906714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41794758-DF17-45BC-A627-2F4BDE395039}" type="datetimeFigureOut">
              <a:rPr lang="fr-FR" smtClean="0"/>
              <a:t>12/02/2017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A848EE1A-C75E-4CF6-95A9-75CDFD65A4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9959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71476" y="2311401"/>
            <a:ext cx="3260725" cy="65373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797301" y="2311401"/>
            <a:ext cx="3260725" cy="65373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41794758-DF17-45BC-A627-2F4BDE395039}" type="datetimeFigureOut">
              <a:rPr lang="fr-FR" smtClean="0"/>
              <a:t>12/02/2017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A848EE1A-C75E-4CF6-95A9-75CDFD65A4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4963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1" y="1535113"/>
            <a:ext cx="437687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1" y="2174875"/>
            <a:ext cx="437687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89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89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41794758-DF17-45BC-A627-2F4BDE395039}" type="datetimeFigureOut">
              <a:rPr lang="fr-FR" smtClean="0"/>
              <a:t>12/02/2017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A848EE1A-C75E-4CF6-95A9-75CDFD65A4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7315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41794758-DF17-45BC-A627-2F4BDE395039}" type="datetimeFigureOut">
              <a:rPr lang="fr-FR" smtClean="0"/>
              <a:t>12/02/2017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A848EE1A-C75E-4CF6-95A9-75CDFD65A4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1511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41794758-DF17-45BC-A627-2F4BDE395039}" type="datetimeFigureOut">
              <a:rPr lang="fr-FR" smtClean="0"/>
              <a:t>12/02/2017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A848EE1A-C75E-4CF6-95A9-75CDFD65A4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1609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00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3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1" y="1435101"/>
            <a:ext cx="3259006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41794758-DF17-45BC-A627-2F4BDE395039}" type="datetimeFigureOut">
              <a:rPr lang="fr-FR" smtClean="0"/>
              <a:t>12/02/2017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A848EE1A-C75E-4CF6-95A9-75CDFD65A4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4691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41794758-DF17-45BC-A627-2F4BDE395039}" type="datetimeFigureOut">
              <a:rPr lang="fr-FR" smtClean="0"/>
              <a:t>12/02/2017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A848EE1A-C75E-4CF6-95A9-75CDFD65A4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8629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 userDrawn="1"/>
        </p:nvSpPr>
        <p:spPr>
          <a:xfrm>
            <a:off x="8386316" y="6677968"/>
            <a:ext cx="15841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900" dirty="0" smtClean="0">
                <a:solidFill>
                  <a:schemeClr val="bg1">
                    <a:lumMod val="65000"/>
                  </a:schemeClr>
                </a:solidFill>
              </a:rPr>
              <a:t>http://www.mysticlolly.fr</a:t>
            </a:r>
            <a:endParaRPr lang="fr-FR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130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5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microsoft.com/office/2007/relationships/hdphoto" Target="../media/hdphoto6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128464" y="63500"/>
            <a:ext cx="7848848" cy="1204913"/>
          </a:xfrm>
        </p:spPr>
        <p:txBody>
          <a:bodyPr>
            <a:normAutofit fontScale="77500" lnSpcReduction="20000"/>
          </a:bodyPr>
          <a:lstStyle/>
          <a:p>
            <a:r>
              <a:rPr lang="fr-FR" sz="6000" dirty="0" smtClean="0"/>
              <a:t>Passé, présent, futur</a:t>
            </a:r>
            <a:endParaRPr lang="fr-FR" sz="600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fr-FR" sz="2400" dirty="0" smtClean="0">
                <a:latin typeface="Script cole" pitchFamily="2" charset="0"/>
              </a:rPr>
              <a:t>Le verbe se conjugue. Une phrase peut s’écrire au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itchFamily="34" charset="0"/>
              </a:rPr>
              <a:t>passé</a:t>
            </a:r>
            <a:r>
              <a:rPr lang="fr-FR" sz="2400" dirty="0" smtClean="0">
                <a:latin typeface="Script cole" pitchFamily="2" charset="0"/>
              </a:rPr>
              <a:t>, au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itchFamily="34" charset="0"/>
              </a:rPr>
              <a:t>présent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cript cole" pitchFamily="2" charset="0"/>
              </a:rPr>
              <a:t> </a:t>
            </a:r>
            <a:r>
              <a:rPr lang="fr-FR" sz="2400" dirty="0" smtClean="0">
                <a:latin typeface="Script cole" pitchFamily="2" charset="0"/>
              </a:rPr>
              <a:t>ou au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Arial Rounded MT Bold" pitchFamily="34" charset="0"/>
              </a:rPr>
              <a:t>futur</a:t>
            </a:r>
            <a:r>
              <a:rPr lang="fr-FR" sz="2400" dirty="0" smtClean="0">
                <a:latin typeface="Script cole" pitchFamily="2" charset="0"/>
              </a:rPr>
              <a:t>.</a:t>
            </a:r>
            <a:endParaRPr lang="fr-FR" sz="2400" i="1" dirty="0">
              <a:latin typeface="Script cole" pitchFamily="2" charset="0"/>
            </a:endParaRPr>
          </a:p>
        </p:txBody>
      </p:sp>
      <p:grpSp>
        <p:nvGrpSpPr>
          <p:cNvPr id="18" name="Groupe 17"/>
          <p:cNvGrpSpPr/>
          <p:nvPr/>
        </p:nvGrpSpPr>
        <p:grpSpPr>
          <a:xfrm>
            <a:off x="416496" y="2204186"/>
            <a:ext cx="9217025" cy="2664974"/>
            <a:chOff x="-1788241" y="124842"/>
            <a:chExt cx="13216324" cy="3821314"/>
          </a:xfrm>
        </p:grpSpPr>
        <p:pic>
          <p:nvPicPr>
            <p:cNvPr id="19" name="Image 18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1007395" y="124842"/>
              <a:ext cx="1742388" cy="27883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Image 20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649095" y="274001"/>
              <a:ext cx="1556885" cy="24899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Image 24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888943" y="256695"/>
              <a:ext cx="1567691" cy="2507301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6" name="Connecteur droit avec flèche 25"/>
            <p:cNvCxnSpPr/>
            <p:nvPr/>
          </p:nvCxnSpPr>
          <p:spPr>
            <a:xfrm>
              <a:off x="-1788241" y="3646533"/>
              <a:ext cx="13216324" cy="0"/>
            </a:xfrm>
            <a:prstGeom prst="straightConnector1">
              <a:avLst/>
            </a:prstGeom>
            <a:ln w="76200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26"/>
            <p:cNvCxnSpPr/>
            <p:nvPr/>
          </p:nvCxnSpPr>
          <p:spPr>
            <a:xfrm>
              <a:off x="-136201" y="3418352"/>
              <a:ext cx="0" cy="527804"/>
            </a:xfrm>
            <a:prstGeom prst="line">
              <a:avLst/>
            </a:prstGeom>
            <a:ln w="76200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27"/>
            <p:cNvCxnSpPr/>
            <p:nvPr/>
          </p:nvCxnSpPr>
          <p:spPr>
            <a:xfrm>
              <a:off x="4427538" y="3418352"/>
              <a:ext cx="0" cy="527804"/>
            </a:xfrm>
            <a:prstGeom prst="line">
              <a:avLst/>
            </a:prstGeom>
            <a:ln w="76200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28"/>
            <p:cNvCxnSpPr/>
            <p:nvPr/>
          </p:nvCxnSpPr>
          <p:spPr>
            <a:xfrm>
              <a:off x="9672789" y="3418352"/>
              <a:ext cx="0" cy="527804"/>
            </a:xfrm>
            <a:prstGeom prst="line">
              <a:avLst/>
            </a:prstGeom>
            <a:ln w="76200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oneTexte 12"/>
          <p:cNvSpPr txBox="1">
            <a:spLocks noChangeArrowheads="1"/>
          </p:cNvSpPr>
          <p:nvPr/>
        </p:nvSpPr>
        <p:spPr bwMode="auto">
          <a:xfrm>
            <a:off x="272430" y="4891088"/>
            <a:ext cx="259238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fr-FR" sz="4400" dirty="0">
                <a:solidFill>
                  <a:schemeClr val="tx1">
                    <a:lumMod val="50000"/>
                    <a:lumOff val="50000"/>
                  </a:schemeClr>
                </a:solidFill>
                <a:latin typeface="akaDylan Collage" pitchFamily="82" charset="0"/>
              </a:rPr>
              <a:t>passé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3080518" y="4868863"/>
            <a:ext cx="3341688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akaDylan Collage" pitchFamily="82" charset="0"/>
                <a:cs typeface="+mn-cs"/>
              </a:rPr>
              <a:t>présent</a:t>
            </a:r>
          </a:p>
        </p:txBody>
      </p:sp>
      <p:sp>
        <p:nvSpPr>
          <p:cNvPr id="32" name="ZoneTexte 14"/>
          <p:cNvSpPr txBox="1">
            <a:spLocks noChangeArrowheads="1"/>
          </p:cNvSpPr>
          <p:nvPr/>
        </p:nvSpPr>
        <p:spPr bwMode="auto">
          <a:xfrm>
            <a:off x="7066992" y="4891088"/>
            <a:ext cx="2684784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fr-FR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akaDylan Collage" pitchFamily="82" charset="0"/>
              </a:rPr>
              <a:t>futur</a:t>
            </a:r>
          </a:p>
        </p:txBody>
      </p:sp>
      <p:sp>
        <p:nvSpPr>
          <p:cNvPr id="33" name="Rectangle à coins arrondis 32"/>
          <p:cNvSpPr/>
          <p:nvPr/>
        </p:nvSpPr>
        <p:spPr>
          <a:xfrm>
            <a:off x="308942" y="5767311"/>
            <a:ext cx="2555875" cy="778984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4" name="ZoneTexte 15"/>
          <p:cNvSpPr txBox="1">
            <a:spLocks noChangeArrowheads="1"/>
          </p:cNvSpPr>
          <p:nvPr/>
        </p:nvSpPr>
        <p:spPr bwMode="auto">
          <a:xfrm>
            <a:off x="345454" y="5767310"/>
            <a:ext cx="251936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fr-FR" sz="1400" dirty="0">
                <a:latin typeface="Script cole" pitchFamily="2" charset="0"/>
              </a:rPr>
              <a:t>hier, avant, autrefois, la semaine dernière, jadis, </a:t>
            </a:r>
          </a:p>
          <a:p>
            <a:pPr algn="ctr"/>
            <a:r>
              <a:rPr lang="fr-FR" sz="1400" dirty="0">
                <a:latin typeface="Script cole" pitchFamily="2" charset="0"/>
              </a:rPr>
              <a:t>il y a longtemps…</a:t>
            </a:r>
          </a:p>
        </p:txBody>
      </p:sp>
      <p:sp>
        <p:nvSpPr>
          <p:cNvPr id="35" name="Rectangle à coins arrondis 34"/>
          <p:cNvSpPr/>
          <p:nvPr/>
        </p:nvSpPr>
        <p:spPr>
          <a:xfrm>
            <a:off x="3473423" y="5767310"/>
            <a:ext cx="2555875" cy="738664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6" name="ZoneTexte 18"/>
          <p:cNvSpPr txBox="1">
            <a:spLocks noChangeArrowheads="1"/>
          </p:cNvSpPr>
          <p:nvPr/>
        </p:nvSpPr>
        <p:spPr bwMode="auto">
          <a:xfrm>
            <a:off x="3473423" y="5767309"/>
            <a:ext cx="255587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fr-FR" sz="1400" dirty="0">
                <a:latin typeface="Script cole" pitchFamily="2" charset="0"/>
              </a:rPr>
              <a:t>aujourd’hui, maintenant, en ce moment, actuellement…</a:t>
            </a:r>
          </a:p>
        </p:txBody>
      </p:sp>
      <p:sp>
        <p:nvSpPr>
          <p:cNvPr id="37" name="Rectangle à coins arrondis 36"/>
          <p:cNvSpPr/>
          <p:nvPr/>
        </p:nvSpPr>
        <p:spPr>
          <a:xfrm>
            <a:off x="7131445" y="5807630"/>
            <a:ext cx="2555875" cy="738664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8" name="ZoneTexte 22"/>
          <p:cNvSpPr txBox="1">
            <a:spLocks noChangeArrowheads="1"/>
          </p:cNvSpPr>
          <p:nvPr/>
        </p:nvSpPr>
        <p:spPr bwMode="auto">
          <a:xfrm>
            <a:off x="7257653" y="5807630"/>
            <a:ext cx="230346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fr-FR" sz="1400" dirty="0">
                <a:latin typeface="Script cole" pitchFamily="2" charset="0"/>
              </a:rPr>
              <a:t>demain, la semaine prochaine, plus tard, dans un mois…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28514" y="4044725"/>
            <a:ext cx="29520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Script cole" pitchFamily="2" charset="0"/>
              </a:rPr>
              <a:t>Avant, j’</a:t>
            </a:r>
            <a:r>
              <a:rPr lang="fr-FR" sz="2000" u="sng" dirty="0" smtClean="0">
                <a:latin typeface="Arial Rounded MT Bold" pitchFamily="34" charset="0"/>
              </a:rPr>
              <a:t>étais</a:t>
            </a:r>
            <a:r>
              <a:rPr lang="fr-FR" dirty="0" smtClean="0">
                <a:latin typeface="Script cole" pitchFamily="2" charset="0"/>
              </a:rPr>
              <a:t> un bébé.</a:t>
            </a:r>
            <a:endParaRPr lang="fr-FR" dirty="0">
              <a:latin typeface="Script cole" pitchFamily="2" charset="0"/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3131292" y="4050850"/>
            <a:ext cx="3693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Script cole" pitchFamily="2" charset="0"/>
              </a:rPr>
              <a:t>Aujourd’hui, je </a:t>
            </a:r>
            <a:r>
              <a:rPr lang="fr-FR" sz="2000" u="sng" dirty="0" smtClean="0">
                <a:latin typeface="Arial Rounded MT Bold" pitchFamily="34" charset="0"/>
              </a:rPr>
              <a:t>suis</a:t>
            </a:r>
            <a:r>
              <a:rPr lang="fr-FR" sz="2000" dirty="0" smtClean="0">
                <a:latin typeface="Script cole" pitchFamily="2" charset="0"/>
              </a:rPr>
              <a:t> </a:t>
            </a:r>
            <a:r>
              <a:rPr lang="fr-FR" dirty="0" smtClean="0">
                <a:latin typeface="Script cole" pitchFamily="2" charset="0"/>
              </a:rPr>
              <a:t>adulte.</a:t>
            </a:r>
            <a:endParaRPr lang="fr-FR" dirty="0">
              <a:latin typeface="Script cole" pitchFamily="2" charset="0"/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7041456" y="4044725"/>
            <a:ext cx="2808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Script cole" pitchFamily="2" charset="0"/>
              </a:rPr>
              <a:t>Demain, je</a:t>
            </a:r>
            <a:r>
              <a:rPr lang="fr-FR" sz="2000" dirty="0" smtClean="0">
                <a:latin typeface="Arial Rounded MT Bold" pitchFamily="34" charset="0"/>
              </a:rPr>
              <a:t> </a:t>
            </a:r>
            <a:r>
              <a:rPr lang="fr-FR" sz="2000" u="sng" dirty="0" smtClean="0">
                <a:latin typeface="Arial Rounded MT Bold" pitchFamily="34" charset="0"/>
              </a:rPr>
              <a:t>serai</a:t>
            </a:r>
            <a:r>
              <a:rPr lang="fr-FR" sz="2000" dirty="0" smtClean="0">
                <a:latin typeface="Arial Rounded MT Bold" pitchFamily="34" charset="0"/>
              </a:rPr>
              <a:t> </a:t>
            </a:r>
            <a:r>
              <a:rPr lang="fr-FR" dirty="0" smtClean="0">
                <a:latin typeface="Script cole" pitchFamily="2" charset="0"/>
              </a:rPr>
              <a:t>âgé.</a:t>
            </a:r>
            <a:endParaRPr lang="fr-FR" dirty="0">
              <a:latin typeface="Script co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72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730" y="1397967"/>
            <a:ext cx="52197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862432" y="1476826"/>
            <a:ext cx="8699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Script cole" pitchFamily="2" charset="0"/>
              </a:rPr>
              <a:t>Souligne en bleu les phrases au présent, en vert les phrases au futur et en rouge les phrases au passé.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560512" y="2379652"/>
            <a:ext cx="884309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fr-FR" sz="2000" dirty="0" smtClean="0">
                <a:latin typeface="Script cole" pitchFamily="2" charset="0"/>
                <a:sym typeface="Wingdings"/>
              </a:rPr>
              <a:t> </a:t>
            </a:r>
            <a:r>
              <a:rPr lang="fr-FR" sz="2000" dirty="0" smtClean="0">
                <a:latin typeface="Script cole" pitchFamily="2" charset="0"/>
              </a:rPr>
              <a:t>Mes vêtements propres sont dans la commode.</a:t>
            </a:r>
          </a:p>
          <a:p>
            <a:pPr>
              <a:lnSpc>
                <a:spcPct val="200000"/>
              </a:lnSpc>
            </a:pPr>
            <a:r>
              <a:rPr lang="fr-FR" sz="2000" dirty="0" smtClean="0">
                <a:latin typeface="Script cole" pitchFamily="2" charset="0"/>
                <a:sym typeface="Wingdings"/>
              </a:rPr>
              <a:t> </a:t>
            </a:r>
            <a:r>
              <a:rPr lang="fr-FR" sz="2000" dirty="0" smtClean="0">
                <a:latin typeface="Script cole" pitchFamily="2" charset="0"/>
              </a:rPr>
              <a:t>Autrefois, on s’éclairait à la bougie.</a:t>
            </a:r>
          </a:p>
          <a:p>
            <a:pPr>
              <a:lnSpc>
                <a:spcPct val="200000"/>
              </a:lnSpc>
            </a:pPr>
            <a:r>
              <a:rPr lang="fr-FR" sz="2000" dirty="0" smtClean="0">
                <a:latin typeface="Script cole" pitchFamily="2" charset="0"/>
                <a:sym typeface="Wingdings"/>
              </a:rPr>
              <a:t> </a:t>
            </a:r>
            <a:r>
              <a:rPr lang="fr-FR" sz="2000" dirty="0" smtClean="0">
                <a:latin typeface="Script cole" pitchFamily="2" charset="0"/>
              </a:rPr>
              <a:t>D’ici quelques années, nous n’utiliserons que de l’énergie propre.</a:t>
            </a:r>
          </a:p>
          <a:p>
            <a:pPr>
              <a:lnSpc>
                <a:spcPct val="200000"/>
              </a:lnSpc>
            </a:pPr>
            <a:r>
              <a:rPr lang="fr-FR" sz="2000" dirty="0" smtClean="0">
                <a:latin typeface="Script cole" pitchFamily="2" charset="0"/>
                <a:sym typeface="Wingdings"/>
              </a:rPr>
              <a:t> </a:t>
            </a:r>
            <a:r>
              <a:rPr lang="fr-FR" sz="2000" dirty="0" smtClean="0">
                <a:latin typeface="Script cole" pitchFamily="2" charset="0"/>
              </a:rPr>
              <a:t>Le médecin vous recevra dans quelques instants.</a:t>
            </a:r>
          </a:p>
          <a:p>
            <a:pPr>
              <a:lnSpc>
                <a:spcPct val="200000"/>
              </a:lnSpc>
            </a:pPr>
            <a:r>
              <a:rPr lang="fr-FR" sz="2000" dirty="0">
                <a:latin typeface="Script cole" pitchFamily="2" charset="0"/>
                <a:sym typeface="Wingdings"/>
              </a:rPr>
              <a:t> </a:t>
            </a:r>
            <a:r>
              <a:rPr lang="fr-FR" sz="2000" dirty="0" smtClean="0">
                <a:latin typeface="Script cole" pitchFamily="2" charset="0"/>
              </a:rPr>
              <a:t>Le bus s’arrête pour faire monter de nouveaux passagers.</a:t>
            </a:r>
          </a:p>
          <a:p>
            <a:pPr>
              <a:lnSpc>
                <a:spcPct val="200000"/>
              </a:lnSpc>
            </a:pPr>
            <a:r>
              <a:rPr lang="fr-FR" sz="2000" dirty="0" smtClean="0">
                <a:latin typeface="Script cole" pitchFamily="2" charset="0"/>
                <a:sym typeface="Wingdings"/>
              </a:rPr>
              <a:t> </a:t>
            </a:r>
            <a:r>
              <a:rPr lang="fr-FR" sz="2000" dirty="0" smtClean="0">
                <a:latin typeface="Script cole" pitchFamily="2" charset="0"/>
              </a:rPr>
              <a:t>Les dinosaures vivaient sur Terre il y a 65 millions d’années.</a:t>
            </a:r>
            <a:endParaRPr lang="fr-FR" sz="2000" dirty="0">
              <a:latin typeface="Script co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23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L'infinitif et les  3 groupes de verbes,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fr-FR" sz="2000" dirty="0" smtClean="0">
                <a:latin typeface="Script cole" pitchFamily="2" charset="0"/>
              </a:rPr>
              <a:t>Lorsqu’un verbe n’est pas conjugué, on dit qu’il est à l’</a:t>
            </a:r>
            <a:r>
              <a:rPr lang="fr-F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infinitif</a:t>
            </a:r>
            <a:r>
              <a:rPr lang="fr-FR" sz="2000" dirty="0" smtClean="0">
                <a:latin typeface="Script cole" pitchFamily="2" charset="0"/>
              </a:rPr>
              <a:t>. On peut trouver l’infinitif d’un verbe dans le </a:t>
            </a:r>
            <a:r>
              <a:rPr lang="fr-F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dictionnaire</a:t>
            </a:r>
            <a:r>
              <a:rPr lang="fr-FR" sz="2000" dirty="0" smtClean="0">
                <a:latin typeface="Script cole" pitchFamily="2" charset="0"/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fr-FR" sz="2000" dirty="0" smtClean="0">
                <a:latin typeface="Script cole" pitchFamily="2" charset="0"/>
              </a:rPr>
              <a:t>Les verbes se classent en </a:t>
            </a:r>
            <a:r>
              <a:rPr lang="fr-F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3 groupes</a:t>
            </a:r>
            <a:r>
              <a:rPr lang="fr-FR" sz="2000" dirty="0" smtClean="0">
                <a:latin typeface="Script cole" pitchFamily="2" charset="0"/>
              </a:rPr>
              <a:t>. Pour connaitre le groupe d’un verbe, il faut le mettre </a:t>
            </a:r>
            <a:r>
              <a:rPr lang="fr-FR" sz="2000" u="sng" dirty="0" smtClean="0">
                <a:latin typeface="Script cole" pitchFamily="2" charset="0"/>
              </a:rPr>
              <a:t>à l’infinitif</a:t>
            </a:r>
            <a:r>
              <a:rPr lang="fr-FR" sz="2000" dirty="0" smtClean="0">
                <a:latin typeface="Script cole" pitchFamily="2" charset="0"/>
              </a:rPr>
              <a:t>.</a:t>
            </a:r>
            <a:endParaRPr lang="fr-FR" sz="2000" dirty="0">
              <a:latin typeface="Script cole" pitchFamily="2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272480" y="3429000"/>
            <a:ext cx="2952328" cy="280831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à coins arrondis 4"/>
          <p:cNvSpPr/>
          <p:nvPr/>
        </p:nvSpPr>
        <p:spPr>
          <a:xfrm>
            <a:off x="3440832" y="3429000"/>
            <a:ext cx="2952328" cy="280831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à coins arrondis 5"/>
          <p:cNvSpPr/>
          <p:nvPr/>
        </p:nvSpPr>
        <p:spPr>
          <a:xfrm>
            <a:off x="6681192" y="3429000"/>
            <a:ext cx="2952328" cy="280831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272480" y="3429000"/>
            <a:ext cx="295232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latin typeface="Arial Rounded MT Bold" pitchFamily="34" charset="0"/>
              </a:rPr>
              <a:t>1</a:t>
            </a:r>
            <a:r>
              <a:rPr lang="fr-FR" sz="2000" baseline="30000" dirty="0" smtClean="0">
                <a:latin typeface="Arial Rounded MT Bold" pitchFamily="34" charset="0"/>
              </a:rPr>
              <a:t>er</a:t>
            </a:r>
            <a:r>
              <a:rPr lang="fr-FR" sz="2000" dirty="0" smtClean="0">
                <a:latin typeface="Arial Rounded MT Bold" pitchFamily="34" charset="0"/>
              </a:rPr>
              <a:t> groupe</a:t>
            </a:r>
          </a:p>
          <a:p>
            <a:pPr algn="ctr"/>
            <a:endParaRPr lang="fr-FR" dirty="0">
              <a:latin typeface="Script cole" pitchFamily="2" charset="0"/>
            </a:endParaRPr>
          </a:p>
          <a:p>
            <a:pPr algn="ctr"/>
            <a:r>
              <a:rPr lang="fr-FR" dirty="0" smtClean="0">
                <a:latin typeface="Script cole" pitchFamily="2" charset="0"/>
              </a:rPr>
              <a:t>Les verbes se terminent par </a:t>
            </a:r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-er</a:t>
            </a:r>
            <a:r>
              <a:rPr lang="fr-FR" dirty="0" smtClean="0">
                <a:latin typeface="Script cole" pitchFamily="2" charset="0"/>
              </a:rPr>
              <a:t>.</a:t>
            </a:r>
          </a:p>
          <a:p>
            <a:pPr algn="ctr"/>
            <a:endParaRPr lang="fr-FR" dirty="0">
              <a:latin typeface="Script cole" pitchFamily="2" charset="0"/>
            </a:endParaRPr>
          </a:p>
          <a:p>
            <a:pPr algn="ctr"/>
            <a:r>
              <a:rPr lang="fr-FR" i="1" dirty="0" smtClean="0">
                <a:latin typeface="Script cole" pitchFamily="2" charset="0"/>
              </a:rPr>
              <a:t>Ex. : jouer, chanter...</a:t>
            </a:r>
          </a:p>
          <a:p>
            <a:pPr algn="ctr"/>
            <a:endParaRPr lang="fr-FR" dirty="0">
              <a:latin typeface="Script cole" pitchFamily="2" charset="0"/>
            </a:endParaRPr>
          </a:p>
          <a:p>
            <a:pPr algn="r"/>
            <a:r>
              <a:rPr lang="fr-FR" u="sng" dirty="0" smtClean="0">
                <a:latin typeface="Script cole" pitchFamily="2" charset="0"/>
              </a:rPr>
              <a:t>Exception</a:t>
            </a:r>
            <a:r>
              <a:rPr lang="fr-FR" dirty="0" smtClean="0">
                <a:latin typeface="Script cole" pitchFamily="2" charset="0"/>
              </a:rPr>
              <a:t> : aller</a:t>
            </a:r>
            <a:endParaRPr lang="fr-FR" dirty="0">
              <a:latin typeface="Script cole" pitchFamily="2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04" y="5301208"/>
            <a:ext cx="360040" cy="672073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3440832" y="3428765"/>
            <a:ext cx="29523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latin typeface="Arial Rounded MT Bold" pitchFamily="34" charset="0"/>
              </a:rPr>
              <a:t>2</a:t>
            </a:r>
            <a:r>
              <a:rPr lang="fr-FR" sz="2000" baseline="30000" dirty="0" smtClean="0">
                <a:latin typeface="Arial Rounded MT Bold" pitchFamily="34" charset="0"/>
              </a:rPr>
              <a:t>ème</a:t>
            </a:r>
            <a:r>
              <a:rPr lang="fr-FR" sz="2000" dirty="0" smtClean="0">
                <a:latin typeface="Arial Rounded MT Bold" pitchFamily="34" charset="0"/>
              </a:rPr>
              <a:t> groupe</a:t>
            </a:r>
          </a:p>
          <a:p>
            <a:pPr algn="ctr"/>
            <a:endParaRPr lang="fr-FR" dirty="0">
              <a:latin typeface="Script cole" pitchFamily="2" charset="0"/>
            </a:endParaRPr>
          </a:p>
          <a:p>
            <a:pPr algn="ctr"/>
            <a:r>
              <a:rPr lang="fr-FR" dirty="0" smtClean="0">
                <a:latin typeface="Script cole" pitchFamily="2" charset="0"/>
              </a:rPr>
              <a:t>Les verbes se terminent par </a:t>
            </a:r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-</a:t>
            </a:r>
            <a:r>
              <a:rPr lang="fr-F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ir</a:t>
            </a:r>
            <a:r>
              <a:rPr lang="fr-FR" dirty="0" smtClean="0">
                <a:latin typeface="Script cole" pitchFamily="2" charset="0"/>
              </a:rPr>
              <a:t> et s’écrivent </a:t>
            </a:r>
          </a:p>
          <a:p>
            <a:pPr algn="ctr"/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-</a:t>
            </a:r>
            <a:r>
              <a:rPr lang="fr-F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issons</a:t>
            </a:r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 </a:t>
            </a:r>
            <a:r>
              <a:rPr lang="fr-FR" dirty="0" smtClean="0">
                <a:latin typeface="Script cole" pitchFamily="2" charset="0"/>
              </a:rPr>
              <a:t>à la </a:t>
            </a:r>
            <a:r>
              <a:rPr lang="fr-FR" u="sng" dirty="0" smtClean="0">
                <a:latin typeface="Script cole" pitchFamily="2" charset="0"/>
              </a:rPr>
              <a:t>1</a:t>
            </a:r>
            <a:r>
              <a:rPr lang="fr-FR" u="sng" baseline="30000" dirty="0" smtClean="0">
                <a:latin typeface="Script cole" pitchFamily="2" charset="0"/>
              </a:rPr>
              <a:t>ère</a:t>
            </a:r>
            <a:r>
              <a:rPr lang="fr-FR" u="sng" dirty="0" smtClean="0">
                <a:latin typeface="Script cole" pitchFamily="2" charset="0"/>
              </a:rPr>
              <a:t> personne du pluriel</a:t>
            </a:r>
            <a:r>
              <a:rPr lang="fr-FR" dirty="0" smtClean="0">
                <a:latin typeface="Script cole" pitchFamily="2" charset="0"/>
              </a:rPr>
              <a:t>.</a:t>
            </a:r>
          </a:p>
          <a:p>
            <a:pPr algn="ctr"/>
            <a:endParaRPr lang="fr-FR" dirty="0">
              <a:latin typeface="Script cole" pitchFamily="2" charset="0"/>
            </a:endParaRPr>
          </a:p>
          <a:p>
            <a:pPr algn="ctr"/>
            <a:r>
              <a:rPr lang="fr-FR" i="1" dirty="0" smtClean="0">
                <a:latin typeface="Script cole" pitchFamily="2" charset="0"/>
              </a:rPr>
              <a:t>Ex. : finir -&gt; nous fin</a:t>
            </a:r>
            <a:r>
              <a:rPr lang="fr-FR" i="1" u="sng" dirty="0" smtClean="0">
                <a:latin typeface="Script cole" pitchFamily="2" charset="0"/>
              </a:rPr>
              <a:t>issons</a:t>
            </a:r>
          </a:p>
          <a:p>
            <a:pPr algn="ctr"/>
            <a:endParaRPr lang="fr-FR" dirty="0">
              <a:latin typeface="Script cole" pitchFamily="2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681192" y="3428765"/>
            <a:ext cx="295232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latin typeface="Arial Rounded MT Bold" pitchFamily="34" charset="0"/>
              </a:rPr>
              <a:t>3</a:t>
            </a:r>
            <a:r>
              <a:rPr lang="fr-FR" sz="2000" baseline="30000" dirty="0" smtClean="0">
                <a:latin typeface="Arial Rounded MT Bold" pitchFamily="34" charset="0"/>
              </a:rPr>
              <a:t>ème</a:t>
            </a:r>
            <a:r>
              <a:rPr lang="fr-FR" sz="2000" dirty="0" smtClean="0">
                <a:latin typeface="Arial Rounded MT Bold" pitchFamily="34" charset="0"/>
              </a:rPr>
              <a:t> groupe</a:t>
            </a:r>
          </a:p>
          <a:p>
            <a:pPr algn="ctr"/>
            <a:endParaRPr lang="fr-FR" dirty="0">
              <a:latin typeface="Script cole" pitchFamily="2" charset="0"/>
            </a:endParaRPr>
          </a:p>
          <a:p>
            <a:pPr algn="ctr"/>
            <a:r>
              <a:rPr lang="fr-FR" dirty="0" smtClean="0">
                <a:latin typeface="Script cole" pitchFamily="2" charset="0"/>
              </a:rPr>
              <a:t>Tous les autres verbes.</a:t>
            </a:r>
          </a:p>
          <a:p>
            <a:pPr algn="ctr"/>
            <a:r>
              <a:rPr lang="fr-FR" dirty="0" smtClean="0">
                <a:latin typeface="Script cole" pitchFamily="2" charset="0"/>
              </a:rPr>
              <a:t>Ils sont </a:t>
            </a:r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irréguliers</a:t>
            </a:r>
            <a:r>
              <a:rPr lang="fr-FR" dirty="0" smtClean="0">
                <a:latin typeface="Script cole" pitchFamily="2" charset="0"/>
              </a:rPr>
              <a:t>.</a:t>
            </a:r>
          </a:p>
          <a:p>
            <a:pPr algn="ctr"/>
            <a:endParaRPr lang="fr-FR" dirty="0" smtClean="0">
              <a:latin typeface="Script cole" pitchFamily="2" charset="0"/>
            </a:endParaRPr>
          </a:p>
          <a:p>
            <a:pPr algn="ctr"/>
            <a:r>
              <a:rPr lang="fr-FR" i="1" dirty="0" smtClean="0">
                <a:latin typeface="Script cole" pitchFamily="2" charset="0"/>
              </a:rPr>
              <a:t>Ex. : faire, aller, dire, venir, pouvoir, vouloir, partir, prendre, voir...</a:t>
            </a:r>
            <a:endParaRPr lang="fr-FR" i="1" dirty="0">
              <a:latin typeface="Script cole" pitchFamily="2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672" y="6293351"/>
            <a:ext cx="231454" cy="432047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388207" y="6309320"/>
            <a:ext cx="93893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être</a:t>
            </a:r>
            <a:r>
              <a:rPr lang="fr-FR" sz="2000" dirty="0" smtClean="0">
                <a:latin typeface="Script cole" pitchFamily="2" charset="0"/>
              </a:rPr>
              <a:t> </a:t>
            </a:r>
            <a:r>
              <a:rPr lang="fr-FR" dirty="0" smtClean="0">
                <a:latin typeface="Script cole" pitchFamily="2" charset="0"/>
              </a:rPr>
              <a:t>et </a:t>
            </a:r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avoir</a:t>
            </a:r>
            <a:r>
              <a:rPr lang="fr-FR" sz="2000" dirty="0" smtClean="0">
                <a:latin typeface="Script cole" pitchFamily="2" charset="0"/>
              </a:rPr>
              <a:t> </a:t>
            </a:r>
            <a:r>
              <a:rPr lang="fr-FR" dirty="0" smtClean="0">
                <a:latin typeface="Script cole" pitchFamily="2" charset="0"/>
              </a:rPr>
              <a:t>n’appartiennent à aucun groupe.</a:t>
            </a:r>
            <a:endParaRPr lang="fr-FR" dirty="0">
              <a:latin typeface="Script co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21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62432" y="1476826"/>
            <a:ext cx="8699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Script cole" pitchFamily="2" charset="0"/>
              </a:rPr>
              <a:t>Coche en vert les verbes du 1</a:t>
            </a:r>
            <a:r>
              <a:rPr lang="fr-FR" baseline="30000" dirty="0" smtClean="0">
                <a:latin typeface="Script cole" pitchFamily="2" charset="0"/>
              </a:rPr>
              <a:t>er</a:t>
            </a:r>
            <a:r>
              <a:rPr lang="fr-FR" dirty="0" smtClean="0">
                <a:latin typeface="Script cole" pitchFamily="2" charset="0"/>
              </a:rPr>
              <a:t> groupe, en bleu les verbes du 2</a:t>
            </a:r>
            <a:r>
              <a:rPr lang="fr-FR" baseline="30000" dirty="0" smtClean="0">
                <a:latin typeface="Script cole" pitchFamily="2" charset="0"/>
              </a:rPr>
              <a:t>ème</a:t>
            </a:r>
            <a:r>
              <a:rPr lang="fr-FR" dirty="0" smtClean="0">
                <a:latin typeface="Script cole" pitchFamily="2" charset="0"/>
              </a:rPr>
              <a:t> groupe et en rouge les verbes du 3</a:t>
            </a:r>
            <a:r>
              <a:rPr lang="fr-FR" baseline="30000" dirty="0" smtClean="0">
                <a:latin typeface="Script cole" pitchFamily="2" charset="0"/>
              </a:rPr>
              <a:t>ème</a:t>
            </a:r>
            <a:r>
              <a:rPr lang="fr-FR" dirty="0" smtClean="0">
                <a:latin typeface="Script cole" pitchFamily="2" charset="0"/>
              </a:rPr>
              <a:t> groupe.</a:t>
            </a:r>
          </a:p>
        </p:txBody>
      </p:sp>
      <p:grpSp>
        <p:nvGrpSpPr>
          <p:cNvPr id="3" name="Groupe 2"/>
          <p:cNvGrpSpPr/>
          <p:nvPr/>
        </p:nvGrpSpPr>
        <p:grpSpPr>
          <a:xfrm>
            <a:off x="319830" y="1344286"/>
            <a:ext cx="542603" cy="584775"/>
            <a:chOff x="161925" y="2354967"/>
            <a:chExt cx="542603" cy="584775"/>
          </a:xfrm>
        </p:grpSpPr>
        <p:sp>
          <p:nvSpPr>
            <p:cNvPr id="4" name="Ellipse 3"/>
            <p:cNvSpPr/>
            <p:nvPr/>
          </p:nvSpPr>
          <p:spPr>
            <a:xfrm>
              <a:off x="161925" y="2375891"/>
              <a:ext cx="542603" cy="54292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/>
            <p:cNvSpPr txBox="1"/>
            <p:nvPr/>
          </p:nvSpPr>
          <p:spPr>
            <a:xfrm>
              <a:off x="217202" y="2354967"/>
              <a:ext cx="4320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3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ketch Nice" pitchFamily="66" charset="0"/>
                </a:rPr>
                <a:t>1</a:t>
              </a:r>
              <a:endParaRPr lang="fr-FR" sz="36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ketch Nice" pitchFamily="66" charset="0"/>
              </a:endParaRPr>
            </a:p>
          </p:txBody>
        </p:sp>
      </p:grpSp>
      <p:sp>
        <p:nvSpPr>
          <p:cNvPr id="6" name="Rectangle à coins arrondis 5"/>
          <p:cNvSpPr/>
          <p:nvPr/>
        </p:nvSpPr>
        <p:spPr>
          <a:xfrm>
            <a:off x="927264" y="2420888"/>
            <a:ext cx="576064" cy="576064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616725" y="2524254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Script cole" pitchFamily="2" charset="0"/>
              </a:rPr>
              <a:t>suffire</a:t>
            </a:r>
            <a:endParaRPr lang="fr-FR" dirty="0">
              <a:latin typeface="Script cole" pitchFamily="2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3442110" y="2420888"/>
            <a:ext cx="576064" cy="576064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4131571" y="2524254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Script cole" pitchFamily="2" charset="0"/>
              </a:rPr>
              <a:t>penser</a:t>
            </a:r>
            <a:endParaRPr lang="fr-FR" dirty="0">
              <a:latin typeface="Script cole" pitchFamily="2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5559683" y="2420888"/>
            <a:ext cx="576064" cy="576064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6249144" y="2524254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Script cole" pitchFamily="2" charset="0"/>
              </a:rPr>
              <a:t>vendre</a:t>
            </a:r>
            <a:endParaRPr lang="fr-FR" dirty="0">
              <a:latin typeface="Script cole" pitchFamily="2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7575907" y="2420888"/>
            <a:ext cx="576064" cy="576064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8265368" y="2524254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Script cole" pitchFamily="2" charset="0"/>
              </a:rPr>
              <a:t>voler</a:t>
            </a:r>
            <a:endParaRPr lang="fr-FR" dirty="0">
              <a:latin typeface="Script cole" pitchFamily="2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927264" y="3501008"/>
            <a:ext cx="576064" cy="576064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1616725" y="3604374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Script cole" pitchFamily="2" charset="0"/>
              </a:rPr>
              <a:t>voyager</a:t>
            </a:r>
            <a:endParaRPr lang="fr-FR" dirty="0">
              <a:latin typeface="Script cole" pitchFamily="2" charset="0"/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3442110" y="3501008"/>
            <a:ext cx="576064" cy="576064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4131571" y="3604374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Script cole" pitchFamily="2" charset="0"/>
              </a:rPr>
              <a:t>franchir</a:t>
            </a:r>
            <a:endParaRPr lang="fr-FR" dirty="0">
              <a:latin typeface="Script cole" pitchFamily="2" charset="0"/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5559683" y="3501008"/>
            <a:ext cx="576064" cy="576064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6249144" y="3604374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Script cole" pitchFamily="2" charset="0"/>
              </a:rPr>
              <a:t>partir</a:t>
            </a:r>
            <a:endParaRPr lang="fr-FR" dirty="0">
              <a:latin typeface="Script cole" pitchFamily="2" charset="0"/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7575907" y="3501008"/>
            <a:ext cx="576064" cy="576064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/>
          <p:cNvSpPr txBox="1"/>
          <p:nvPr/>
        </p:nvSpPr>
        <p:spPr>
          <a:xfrm>
            <a:off x="8265368" y="3604374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Script cole" pitchFamily="2" charset="0"/>
              </a:rPr>
              <a:t>salir</a:t>
            </a:r>
            <a:endParaRPr lang="fr-FR" dirty="0">
              <a:latin typeface="Script cole" pitchFamily="2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908803" y="4320099"/>
            <a:ext cx="8699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Script cole" pitchFamily="2" charset="0"/>
              </a:rPr>
              <a:t>Relie les verbes conjugués à leur infinitif.</a:t>
            </a:r>
          </a:p>
        </p:txBody>
      </p:sp>
      <p:graphicFrame>
        <p:nvGraphicFramePr>
          <p:cNvPr id="25" name="Tableau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1239530"/>
              </p:ext>
            </p:extLst>
          </p:nvPr>
        </p:nvGraphicFramePr>
        <p:xfrm>
          <a:off x="503222" y="4797152"/>
          <a:ext cx="9186404" cy="187220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296601"/>
                <a:gridCol w="2296601"/>
                <a:gridCol w="2296601"/>
                <a:gridCol w="2296601"/>
              </a:tblGrid>
              <a:tr h="468052">
                <a:tc>
                  <a:txBody>
                    <a:bodyPr/>
                    <a:lstStyle/>
                    <a:p>
                      <a:pPr algn="r"/>
                      <a:r>
                        <a:rPr lang="fr-FR" sz="2000" dirty="0" smtClean="0">
                          <a:latin typeface="Script cole" pitchFamily="2" charset="0"/>
                        </a:rPr>
                        <a:t>je vais</a:t>
                      </a:r>
                      <a:endParaRPr lang="fr-FR" sz="2000" dirty="0">
                        <a:latin typeface="Script cole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Script cole" pitchFamily="2" charset="0"/>
                          <a:sym typeface="Wingdings"/>
                        </a:rPr>
                        <a:t></a:t>
                      </a:r>
                      <a:endParaRPr lang="fr-FR" dirty="0">
                        <a:latin typeface="Script cole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>
                          <a:latin typeface="Script cole" pitchFamily="2" charset="0"/>
                          <a:sym typeface="Wingdings"/>
                        </a:rPr>
                        <a:t></a:t>
                      </a:r>
                      <a:endParaRPr lang="fr-FR" dirty="0">
                        <a:latin typeface="Script cole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Script cole" pitchFamily="2" charset="0"/>
                        </a:rPr>
                        <a:t>conduire</a:t>
                      </a:r>
                      <a:endParaRPr lang="fr-FR" sz="2000" dirty="0">
                        <a:latin typeface="Script cole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8052">
                <a:tc>
                  <a:txBody>
                    <a:bodyPr/>
                    <a:lstStyle/>
                    <a:p>
                      <a:pPr algn="r"/>
                      <a:r>
                        <a:rPr lang="fr-FR" sz="2000" dirty="0" smtClean="0">
                          <a:latin typeface="Script cole" pitchFamily="2" charset="0"/>
                        </a:rPr>
                        <a:t>il conduit</a:t>
                      </a:r>
                      <a:endParaRPr lang="fr-FR" sz="2000" dirty="0">
                        <a:latin typeface="Script cole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>
                          <a:latin typeface="Script cole" pitchFamily="2" charset="0"/>
                          <a:sym typeface="Wingdings"/>
                        </a:rPr>
                        <a:t></a:t>
                      </a:r>
                      <a:endParaRPr lang="fr-FR" dirty="0" smtClean="0">
                        <a:latin typeface="Script cole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>
                          <a:latin typeface="Script cole" pitchFamily="2" charset="0"/>
                          <a:sym typeface="Wingdings"/>
                        </a:rPr>
                        <a:t></a:t>
                      </a:r>
                      <a:endParaRPr lang="fr-FR" dirty="0" smtClean="0">
                        <a:latin typeface="Script cole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Script cole" pitchFamily="2" charset="0"/>
                        </a:rPr>
                        <a:t>sauver</a:t>
                      </a:r>
                      <a:endParaRPr lang="fr-FR" sz="2000" dirty="0">
                        <a:latin typeface="Script cole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8052">
                <a:tc>
                  <a:txBody>
                    <a:bodyPr/>
                    <a:lstStyle/>
                    <a:p>
                      <a:pPr algn="r"/>
                      <a:r>
                        <a:rPr lang="fr-FR" sz="2000" dirty="0" smtClean="0">
                          <a:latin typeface="Script cole" pitchFamily="2" charset="0"/>
                        </a:rPr>
                        <a:t>vous faites</a:t>
                      </a:r>
                      <a:endParaRPr lang="fr-FR" sz="2000" dirty="0">
                        <a:latin typeface="Script cole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>
                          <a:latin typeface="Script cole" pitchFamily="2" charset="0"/>
                          <a:sym typeface="Wingdings"/>
                        </a:rPr>
                        <a:t></a:t>
                      </a:r>
                      <a:endParaRPr lang="fr-FR" dirty="0" smtClean="0">
                        <a:latin typeface="Script cole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>
                          <a:latin typeface="Script cole" pitchFamily="2" charset="0"/>
                          <a:sym typeface="Wingdings"/>
                        </a:rPr>
                        <a:t></a:t>
                      </a:r>
                      <a:endParaRPr lang="fr-FR" dirty="0" smtClean="0">
                        <a:latin typeface="Script cole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Script cole" pitchFamily="2" charset="0"/>
                        </a:rPr>
                        <a:t>aller</a:t>
                      </a:r>
                      <a:endParaRPr lang="fr-FR" sz="2000" dirty="0">
                        <a:latin typeface="Script cole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8052">
                <a:tc>
                  <a:txBody>
                    <a:bodyPr/>
                    <a:lstStyle/>
                    <a:p>
                      <a:pPr algn="r"/>
                      <a:r>
                        <a:rPr lang="fr-FR" sz="2000" dirty="0" smtClean="0">
                          <a:latin typeface="Script cole" pitchFamily="2" charset="0"/>
                        </a:rPr>
                        <a:t>tu sauves</a:t>
                      </a:r>
                      <a:endParaRPr lang="fr-FR" sz="2000" dirty="0">
                        <a:latin typeface="Script cole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>
                          <a:latin typeface="Script cole" pitchFamily="2" charset="0"/>
                          <a:sym typeface="Wingdings"/>
                        </a:rPr>
                        <a:t></a:t>
                      </a:r>
                      <a:endParaRPr lang="fr-FR" dirty="0" smtClean="0">
                        <a:latin typeface="Script cole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>
                          <a:latin typeface="Script cole" pitchFamily="2" charset="0"/>
                          <a:sym typeface="Wingdings"/>
                        </a:rPr>
                        <a:t></a:t>
                      </a:r>
                      <a:endParaRPr lang="fr-FR" dirty="0" smtClean="0">
                        <a:latin typeface="Script cole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Script cole" pitchFamily="2" charset="0"/>
                        </a:rPr>
                        <a:t>faire</a:t>
                      </a:r>
                      <a:endParaRPr lang="fr-FR" sz="2000" dirty="0">
                        <a:latin typeface="Script cole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26" name="Groupe 25"/>
          <p:cNvGrpSpPr/>
          <p:nvPr/>
        </p:nvGrpSpPr>
        <p:grpSpPr>
          <a:xfrm>
            <a:off x="334699" y="4212377"/>
            <a:ext cx="542603" cy="584775"/>
            <a:chOff x="161925" y="2354967"/>
            <a:chExt cx="542603" cy="584775"/>
          </a:xfrm>
        </p:grpSpPr>
        <p:sp>
          <p:nvSpPr>
            <p:cNvPr id="27" name="Ellipse 26"/>
            <p:cNvSpPr/>
            <p:nvPr/>
          </p:nvSpPr>
          <p:spPr>
            <a:xfrm>
              <a:off x="161925" y="2375891"/>
              <a:ext cx="542603" cy="54292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217202" y="2354967"/>
              <a:ext cx="4320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3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ketch Nice" pitchFamily="66" charset="0"/>
                </a:rPr>
                <a:t>2</a:t>
              </a:r>
              <a:endParaRPr lang="fr-FR" sz="36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ketch Nice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4866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fr-FR" sz="4400" dirty="0" smtClean="0"/>
              <a:t>Le verbe se conjugue</a:t>
            </a:r>
            <a:endParaRPr lang="fr-FR" sz="44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128464" y="1484784"/>
            <a:ext cx="9649072" cy="5040312"/>
          </a:xfrm>
        </p:spPr>
        <p:txBody>
          <a:bodyPr>
            <a:normAutofit/>
          </a:bodyPr>
          <a:lstStyle/>
          <a:p>
            <a:r>
              <a:rPr lang="fr-FR" sz="2000" dirty="0" smtClean="0">
                <a:latin typeface="Script cole" pitchFamily="2" charset="0"/>
              </a:rPr>
              <a:t>Le verbe se </a:t>
            </a:r>
            <a:r>
              <a:rPr lang="fr-FR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conjugue</a:t>
            </a:r>
            <a:r>
              <a:rPr lang="fr-FR" sz="2000" dirty="0" smtClean="0">
                <a:latin typeface="Script cole" pitchFamily="2" charset="0"/>
              </a:rPr>
              <a:t>. Il change selon :</a:t>
            </a:r>
          </a:p>
          <a:p>
            <a:endParaRPr lang="fr-FR" sz="2000" dirty="0">
              <a:latin typeface="Script cole" pitchFamily="2" charset="0"/>
            </a:endParaRPr>
          </a:p>
          <a:p>
            <a:endParaRPr lang="fr-FR" sz="2000" dirty="0" smtClean="0">
              <a:latin typeface="Script cole" pitchFamily="2" charset="0"/>
            </a:endParaRPr>
          </a:p>
          <a:p>
            <a:endParaRPr lang="fr-FR" sz="2000" dirty="0">
              <a:latin typeface="Script cole" pitchFamily="2" charset="0"/>
            </a:endParaRPr>
          </a:p>
          <a:p>
            <a:endParaRPr lang="fr-FR" sz="2000" dirty="0" smtClean="0">
              <a:latin typeface="Script cole" pitchFamily="2" charset="0"/>
            </a:endParaRPr>
          </a:p>
          <a:p>
            <a:endParaRPr lang="fr-FR" sz="2000" dirty="0">
              <a:latin typeface="Script cole" pitchFamily="2" charset="0"/>
            </a:endParaRPr>
          </a:p>
          <a:p>
            <a:endParaRPr lang="fr-FR" sz="2000" dirty="0" smtClean="0">
              <a:latin typeface="Script cole" pitchFamily="2" charset="0"/>
            </a:endParaRPr>
          </a:p>
          <a:p>
            <a:endParaRPr lang="fr-FR" sz="2000" dirty="0">
              <a:latin typeface="Script cole" pitchFamily="2" charset="0"/>
            </a:endParaRPr>
          </a:p>
          <a:p>
            <a:endParaRPr lang="fr-FR" sz="2000" dirty="0" smtClean="0">
              <a:latin typeface="Script cole" pitchFamily="2" charset="0"/>
            </a:endParaRPr>
          </a:p>
          <a:p>
            <a:endParaRPr lang="fr-FR" sz="2000" dirty="0">
              <a:latin typeface="Script cole" pitchFamily="2" charset="0"/>
            </a:endParaRPr>
          </a:p>
          <a:p>
            <a:r>
              <a:rPr lang="fr-FR" sz="2000" dirty="0" smtClean="0">
                <a:latin typeface="Script cole" pitchFamily="2" charset="0"/>
              </a:rPr>
              <a:t>Le </a:t>
            </a:r>
            <a:r>
              <a:rPr lang="fr-FR" sz="2000" u="sng" dirty="0" smtClean="0">
                <a:latin typeface="Script cole" pitchFamily="2" charset="0"/>
              </a:rPr>
              <a:t>verbe conjugué</a:t>
            </a:r>
            <a:r>
              <a:rPr lang="fr-FR" sz="2000" dirty="0" smtClean="0">
                <a:latin typeface="Script cole" pitchFamily="2" charset="0"/>
              </a:rPr>
              <a:t> est composé de </a:t>
            </a:r>
            <a:r>
              <a:rPr lang="fr-FR" sz="2000" u="sng" dirty="0" smtClean="0">
                <a:latin typeface="Script cole" pitchFamily="2" charset="0"/>
              </a:rPr>
              <a:t>2 parties </a:t>
            </a:r>
            <a:r>
              <a:rPr lang="fr-FR" sz="2000" dirty="0" smtClean="0">
                <a:latin typeface="Script cole" pitchFamily="2" charset="0"/>
              </a:rPr>
              <a:t>: le </a:t>
            </a:r>
            <a:r>
              <a:rPr lang="fr-FR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radical</a:t>
            </a:r>
            <a:r>
              <a:rPr lang="fr-FR" sz="2000" dirty="0" smtClean="0">
                <a:latin typeface="Script cole" pitchFamily="2" charset="0"/>
              </a:rPr>
              <a:t> et la </a:t>
            </a:r>
            <a:r>
              <a:rPr lang="fr-FR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terminaison</a:t>
            </a:r>
            <a:r>
              <a:rPr lang="fr-FR" sz="2000" dirty="0" smtClean="0">
                <a:latin typeface="Script cole" pitchFamily="2" charset="0"/>
              </a:rPr>
              <a:t>.</a:t>
            </a:r>
            <a:endParaRPr lang="fr-FR" sz="2000" dirty="0">
              <a:latin typeface="Script cole" pitchFamily="2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521935" y="2798155"/>
            <a:ext cx="3960440" cy="199730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5241032" y="2797473"/>
            <a:ext cx="3960440" cy="199730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Carré corné 3"/>
          <p:cNvSpPr/>
          <p:nvPr/>
        </p:nvSpPr>
        <p:spPr>
          <a:xfrm rot="20855006">
            <a:off x="236299" y="2510121"/>
            <a:ext cx="2232248" cy="576064"/>
          </a:xfrm>
          <a:prstGeom prst="foldedCorner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Le temps</a:t>
            </a:r>
            <a:endParaRPr lang="fr-FR" sz="2000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5" name="Carré corné 4"/>
          <p:cNvSpPr/>
          <p:nvPr/>
        </p:nvSpPr>
        <p:spPr>
          <a:xfrm rot="936641">
            <a:off x="7437611" y="2453649"/>
            <a:ext cx="2232248" cy="576064"/>
          </a:xfrm>
          <a:prstGeom prst="foldedCorner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La personne</a:t>
            </a:r>
            <a:endParaRPr lang="fr-FR" sz="2000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 pitchFamily="34" charset="0"/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1882576"/>
              </p:ext>
            </p:extLst>
          </p:nvPr>
        </p:nvGraphicFramePr>
        <p:xfrm>
          <a:off x="449927" y="3230203"/>
          <a:ext cx="3600400" cy="122413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800200"/>
                <a:gridCol w="1800200"/>
              </a:tblGrid>
              <a:tr h="408045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Rounded MT Bold" pitchFamily="34" charset="0"/>
                        </a:rPr>
                        <a:t>passé</a:t>
                      </a:r>
                      <a:endParaRPr lang="fr-FR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Rounded MT Bold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cole" pitchFamily="2" charset="0"/>
                        </a:rPr>
                        <a:t>je pens</a:t>
                      </a:r>
                      <a:r>
                        <a:rPr lang="fr-FR" u="sng" dirty="0" smtClean="0">
                          <a:latin typeface="Script cole" pitchFamily="2" charset="0"/>
                        </a:rPr>
                        <a:t>ais</a:t>
                      </a:r>
                      <a:endParaRPr lang="fr-FR" u="sng" dirty="0">
                        <a:latin typeface="Script cole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8045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Rounded MT Bold" pitchFamily="34" charset="0"/>
                        </a:rPr>
                        <a:t>présent</a:t>
                      </a:r>
                      <a:endParaRPr lang="fr-FR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Rounded MT Bold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cole" pitchFamily="2" charset="0"/>
                        </a:rPr>
                        <a:t>je pens</a:t>
                      </a:r>
                      <a:r>
                        <a:rPr lang="fr-FR" u="sng" dirty="0" smtClean="0">
                          <a:latin typeface="Script cole" pitchFamily="2" charset="0"/>
                        </a:rPr>
                        <a:t>e</a:t>
                      </a:r>
                      <a:endParaRPr lang="fr-FR" u="sng" dirty="0">
                        <a:latin typeface="Script cole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8045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Rounded MT Bold" pitchFamily="34" charset="0"/>
                        </a:rPr>
                        <a:t>futur</a:t>
                      </a:r>
                      <a:endParaRPr lang="fr-FR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Rounded MT Bold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cole" pitchFamily="2" charset="0"/>
                        </a:rPr>
                        <a:t>je penser</a:t>
                      </a:r>
                      <a:r>
                        <a:rPr lang="fr-FR" u="sng" dirty="0" smtClean="0">
                          <a:latin typeface="Script cole" pitchFamily="2" charset="0"/>
                        </a:rPr>
                        <a:t>ai</a:t>
                      </a:r>
                      <a:endParaRPr lang="fr-FR" u="sng" dirty="0">
                        <a:latin typeface="Script cole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7487020"/>
              </p:ext>
            </p:extLst>
          </p:nvPr>
        </p:nvGraphicFramePr>
        <p:xfrm>
          <a:off x="5457056" y="3284985"/>
          <a:ext cx="3600400" cy="122413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800200"/>
                <a:gridCol w="1800200"/>
              </a:tblGrid>
              <a:tr h="408045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Rounded MT Bold" pitchFamily="34" charset="0"/>
                        </a:rPr>
                        <a:t>je</a:t>
                      </a:r>
                      <a:r>
                        <a:rPr lang="fr-FR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 pens</a:t>
                      </a:r>
                      <a:r>
                        <a:rPr lang="fr-FR" u="sng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e</a:t>
                      </a:r>
                      <a:endParaRPr lang="fr-FR" u="sng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u="non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Rounded MT Bold" pitchFamily="34" charset="0"/>
                        </a:rPr>
                        <a:t>nous</a:t>
                      </a:r>
                      <a:r>
                        <a:rPr lang="fr-FR" u="none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 pens</a:t>
                      </a:r>
                      <a:r>
                        <a:rPr lang="fr-FR" u="sng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ons</a:t>
                      </a:r>
                      <a:endParaRPr lang="fr-FR" u="sng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8045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Rounded MT Bold" pitchFamily="34" charset="0"/>
                        </a:rPr>
                        <a:t>tu</a:t>
                      </a:r>
                      <a:r>
                        <a:rPr lang="fr-FR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 pens</a:t>
                      </a:r>
                      <a:r>
                        <a:rPr lang="fr-FR" u="sng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es</a:t>
                      </a:r>
                      <a:endParaRPr lang="fr-FR" u="sng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u="non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Rounded MT Bold" pitchFamily="34" charset="0"/>
                        </a:rPr>
                        <a:t>vous</a:t>
                      </a:r>
                      <a:r>
                        <a:rPr lang="fr-FR" u="none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 pens</a:t>
                      </a:r>
                      <a:r>
                        <a:rPr lang="fr-FR" u="sng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ez</a:t>
                      </a:r>
                      <a:endParaRPr lang="fr-FR" u="sng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8045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Rounded MT Bold" pitchFamily="34" charset="0"/>
                        </a:rPr>
                        <a:t>il</a:t>
                      </a:r>
                      <a:r>
                        <a:rPr lang="fr-FR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 pens</a:t>
                      </a:r>
                      <a:r>
                        <a:rPr lang="fr-FR" u="sng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e</a:t>
                      </a:r>
                      <a:endParaRPr lang="fr-FR" u="sng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u="non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Rounded MT Bold" pitchFamily="34" charset="0"/>
                        </a:rPr>
                        <a:t>ils</a:t>
                      </a:r>
                      <a:r>
                        <a:rPr lang="fr-FR" u="none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 pens</a:t>
                      </a:r>
                      <a:r>
                        <a:rPr lang="fr-FR" u="sng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ent</a:t>
                      </a:r>
                      <a:endParaRPr lang="fr-FR" u="sng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0" name="Image 9" descr="Capture d’écran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1" t="12699" r="970" b="12257"/>
          <a:stretch/>
        </p:blipFill>
        <p:spPr>
          <a:xfrm rot="814911">
            <a:off x="3897486" y="2373680"/>
            <a:ext cx="714281" cy="596697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42" y="2353367"/>
            <a:ext cx="585400" cy="596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Image 11" descr="Capture d’écran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09" r="50000" b="10172"/>
          <a:stretch/>
        </p:blipFill>
        <p:spPr>
          <a:xfrm rot="20593357">
            <a:off x="2504172" y="2373680"/>
            <a:ext cx="689166" cy="596697"/>
          </a:xfrm>
          <a:prstGeom prst="rect">
            <a:avLst/>
          </a:prstGeom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136" y="2298154"/>
            <a:ext cx="674754" cy="68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ZoneTexte 15"/>
          <p:cNvSpPr txBox="1"/>
          <p:nvPr/>
        </p:nvSpPr>
        <p:spPr>
          <a:xfrm>
            <a:off x="3179196" y="5848235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Script cole" pitchFamily="2" charset="0"/>
              </a:rPr>
              <a:t>je </a:t>
            </a:r>
            <a:r>
              <a:rPr lang="fr-FR" sz="2400" u="sng" dirty="0" smtClean="0">
                <a:latin typeface="Script cole" pitchFamily="2" charset="0"/>
              </a:rPr>
              <a:t>pens</a:t>
            </a:r>
            <a:r>
              <a:rPr lang="fr-FR" sz="2800" dirty="0" smtClean="0">
                <a:latin typeface="Arial Rounded MT Bold" pitchFamily="34" charset="0"/>
              </a:rPr>
              <a:t>e</a:t>
            </a:r>
            <a:endParaRPr lang="fr-FR" sz="2800" dirty="0">
              <a:latin typeface="Arial Rounded MT Bold" pitchFamily="34" charset="0"/>
            </a:endParaRPr>
          </a:p>
        </p:txBody>
      </p:sp>
      <p:cxnSp>
        <p:nvCxnSpPr>
          <p:cNvPr id="19" name="Connecteur droit 18"/>
          <p:cNvCxnSpPr/>
          <p:nvPr/>
        </p:nvCxnSpPr>
        <p:spPr>
          <a:xfrm>
            <a:off x="5025766" y="5814051"/>
            <a:ext cx="0" cy="648072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4255901" y="6250287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radical</a:t>
            </a:r>
            <a:endParaRPr lang="fr-FR" sz="1400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5942110" y="5984199"/>
            <a:ext cx="12547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terminaison</a:t>
            </a:r>
            <a:endParaRPr lang="fr-FR" sz="1400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 pitchFamily="34" charset="0"/>
            </a:endParaRPr>
          </a:p>
        </p:txBody>
      </p:sp>
      <p:cxnSp>
        <p:nvCxnSpPr>
          <p:cNvPr id="23" name="Connecteur droit avec flèche 22"/>
          <p:cNvCxnSpPr/>
          <p:nvPr/>
        </p:nvCxnSpPr>
        <p:spPr>
          <a:xfrm flipH="1">
            <a:off x="5339436" y="6138087"/>
            <a:ext cx="576835" cy="1"/>
          </a:xfrm>
          <a:prstGeom prst="straightConnector1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Image 27"/>
          <p:cNvPicPr>
            <a:picLocks noChangeAspect="1"/>
          </p:cNvPicPr>
          <p:nvPr/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593" y="5691489"/>
            <a:ext cx="821454" cy="83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575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496616" y="1381139"/>
            <a:ext cx="7560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Script cole" pitchFamily="2" charset="0"/>
              </a:rPr>
              <a:t>Observe ces verbes conjugués puis entoure leur radical et souligne leur terminaison.</a:t>
            </a: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4061485"/>
              </p:ext>
            </p:extLst>
          </p:nvPr>
        </p:nvGraphicFramePr>
        <p:xfrm>
          <a:off x="688057" y="2276873"/>
          <a:ext cx="3600400" cy="122413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800200"/>
                <a:gridCol w="1800200"/>
              </a:tblGrid>
              <a:tr h="408045">
                <a:tc>
                  <a:txBody>
                    <a:bodyPr/>
                    <a:lstStyle/>
                    <a:p>
                      <a:pPr algn="ctr"/>
                      <a:r>
                        <a:rPr lang="fr-FR" sz="2000" u="non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Rounded MT Bold" pitchFamily="34" charset="0"/>
                        </a:rPr>
                        <a:t>je</a:t>
                      </a:r>
                      <a:r>
                        <a:rPr lang="fr-FR" u="none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 danse</a:t>
                      </a:r>
                      <a:endParaRPr lang="fr-FR" u="none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u="non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Rounded MT Bold" pitchFamily="34" charset="0"/>
                        </a:rPr>
                        <a:t>nous</a:t>
                      </a:r>
                      <a:r>
                        <a:rPr lang="fr-FR" u="none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 dansons</a:t>
                      </a:r>
                      <a:endParaRPr lang="fr-FR" u="none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8045">
                <a:tc>
                  <a:txBody>
                    <a:bodyPr/>
                    <a:lstStyle/>
                    <a:p>
                      <a:pPr algn="ctr"/>
                      <a:r>
                        <a:rPr lang="fr-FR" sz="2000" u="non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Rounded MT Bold" pitchFamily="34" charset="0"/>
                        </a:rPr>
                        <a:t>tu</a:t>
                      </a:r>
                      <a:r>
                        <a:rPr lang="fr-FR" u="none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 danses</a:t>
                      </a:r>
                      <a:endParaRPr lang="fr-FR" u="none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u="non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Rounded MT Bold" pitchFamily="34" charset="0"/>
                        </a:rPr>
                        <a:t>vous</a:t>
                      </a:r>
                      <a:r>
                        <a:rPr lang="fr-FR" u="none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 dansez</a:t>
                      </a:r>
                      <a:endParaRPr lang="fr-FR" u="none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8045">
                <a:tc>
                  <a:txBody>
                    <a:bodyPr/>
                    <a:lstStyle/>
                    <a:p>
                      <a:pPr algn="ctr"/>
                      <a:r>
                        <a:rPr lang="fr-FR" sz="2000" u="non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Rounded MT Bold" pitchFamily="34" charset="0"/>
                        </a:rPr>
                        <a:t>il</a:t>
                      </a:r>
                      <a:r>
                        <a:rPr lang="fr-FR" u="none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 danse</a:t>
                      </a:r>
                      <a:endParaRPr lang="fr-FR" u="none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u="non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Rounded MT Bold" pitchFamily="34" charset="0"/>
                        </a:rPr>
                        <a:t>ils</a:t>
                      </a:r>
                      <a:r>
                        <a:rPr lang="fr-FR" u="none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 dansent</a:t>
                      </a:r>
                      <a:endParaRPr lang="fr-FR" u="none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1596238"/>
              </p:ext>
            </p:extLst>
          </p:nvPr>
        </p:nvGraphicFramePr>
        <p:xfrm>
          <a:off x="5448293" y="2276873"/>
          <a:ext cx="3600400" cy="122413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800200"/>
                <a:gridCol w="1800200"/>
              </a:tblGrid>
              <a:tr h="408045">
                <a:tc>
                  <a:txBody>
                    <a:bodyPr/>
                    <a:lstStyle/>
                    <a:p>
                      <a:pPr algn="ctr"/>
                      <a:r>
                        <a:rPr lang="fr-FR" sz="2000" u="non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Rounded MT Bold" pitchFamily="34" charset="0"/>
                        </a:rPr>
                        <a:t>je</a:t>
                      </a:r>
                      <a:r>
                        <a:rPr lang="fr-FR" u="none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 crie</a:t>
                      </a:r>
                      <a:endParaRPr lang="fr-FR" u="none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u="non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Rounded MT Bold" pitchFamily="34" charset="0"/>
                        </a:rPr>
                        <a:t>nous</a:t>
                      </a:r>
                      <a:r>
                        <a:rPr lang="fr-FR" u="none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 crions</a:t>
                      </a:r>
                      <a:endParaRPr lang="fr-FR" u="none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8045">
                <a:tc>
                  <a:txBody>
                    <a:bodyPr/>
                    <a:lstStyle/>
                    <a:p>
                      <a:pPr algn="ctr"/>
                      <a:r>
                        <a:rPr lang="fr-FR" sz="2000" u="non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Rounded MT Bold" pitchFamily="34" charset="0"/>
                        </a:rPr>
                        <a:t>tu</a:t>
                      </a:r>
                      <a:r>
                        <a:rPr lang="fr-FR" u="none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 cries</a:t>
                      </a:r>
                      <a:endParaRPr lang="fr-FR" u="none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u="non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Rounded MT Bold" pitchFamily="34" charset="0"/>
                        </a:rPr>
                        <a:t>vous</a:t>
                      </a:r>
                      <a:r>
                        <a:rPr lang="fr-FR" u="none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 criez</a:t>
                      </a:r>
                      <a:endParaRPr lang="fr-FR" u="none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8045">
                <a:tc>
                  <a:txBody>
                    <a:bodyPr/>
                    <a:lstStyle/>
                    <a:p>
                      <a:pPr algn="ctr"/>
                      <a:r>
                        <a:rPr lang="fr-FR" sz="2000" u="non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Rounded MT Bold" pitchFamily="34" charset="0"/>
                        </a:rPr>
                        <a:t>il</a:t>
                      </a:r>
                      <a:r>
                        <a:rPr lang="fr-FR" u="none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 crie</a:t>
                      </a:r>
                      <a:endParaRPr lang="fr-FR" u="none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u="non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Rounded MT Bold" pitchFamily="34" charset="0"/>
                        </a:rPr>
                        <a:t>ils</a:t>
                      </a:r>
                      <a:r>
                        <a:rPr lang="fr-FR" u="none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 crient</a:t>
                      </a:r>
                      <a:endParaRPr lang="fr-FR" u="none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6318169"/>
              </p:ext>
            </p:extLst>
          </p:nvPr>
        </p:nvGraphicFramePr>
        <p:xfrm>
          <a:off x="696820" y="5229201"/>
          <a:ext cx="3600400" cy="122413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800200"/>
                <a:gridCol w="1800200"/>
              </a:tblGrid>
              <a:tr h="408045">
                <a:tc>
                  <a:txBody>
                    <a:bodyPr/>
                    <a:lstStyle/>
                    <a:p>
                      <a:pPr algn="ctr"/>
                      <a:r>
                        <a:rPr lang="fr-FR" sz="2000" u="non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Rounded MT Bold" pitchFamily="34" charset="0"/>
                        </a:rPr>
                        <a:t>je</a:t>
                      </a:r>
                      <a:r>
                        <a:rPr lang="fr-FR" u="none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 finis</a:t>
                      </a:r>
                      <a:endParaRPr lang="fr-FR" u="none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u="non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Rounded MT Bold" pitchFamily="34" charset="0"/>
                        </a:rPr>
                        <a:t>nous</a:t>
                      </a:r>
                      <a:r>
                        <a:rPr lang="fr-FR" u="none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 finissons</a:t>
                      </a:r>
                      <a:endParaRPr lang="fr-FR" u="none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8045">
                <a:tc>
                  <a:txBody>
                    <a:bodyPr/>
                    <a:lstStyle/>
                    <a:p>
                      <a:pPr algn="ctr"/>
                      <a:r>
                        <a:rPr lang="fr-FR" sz="2000" u="non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Rounded MT Bold" pitchFamily="34" charset="0"/>
                        </a:rPr>
                        <a:t>tu</a:t>
                      </a:r>
                      <a:r>
                        <a:rPr lang="fr-FR" u="none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 finis</a:t>
                      </a:r>
                      <a:endParaRPr lang="fr-FR" u="none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u="non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Rounded MT Bold" pitchFamily="34" charset="0"/>
                        </a:rPr>
                        <a:t>vous</a:t>
                      </a:r>
                      <a:r>
                        <a:rPr lang="fr-FR" u="none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 finissez</a:t>
                      </a:r>
                      <a:endParaRPr lang="fr-FR" u="none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8045">
                <a:tc>
                  <a:txBody>
                    <a:bodyPr/>
                    <a:lstStyle/>
                    <a:p>
                      <a:pPr algn="ctr"/>
                      <a:r>
                        <a:rPr lang="fr-FR" sz="2000" u="non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Rounded MT Bold" pitchFamily="34" charset="0"/>
                        </a:rPr>
                        <a:t>il</a:t>
                      </a:r>
                      <a:r>
                        <a:rPr lang="fr-FR" u="none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 finit</a:t>
                      </a:r>
                      <a:endParaRPr lang="fr-FR" u="none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u="non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Rounded MT Bold" pitchFamily="34" charset="0"/>
                        </a:rPr>
                        <a:t>ils</a:t>
                      </a:r>
                      <a:r>
                        <a:rPr lang="fr-FR" u="none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 finissent</a:t>
                      </a:r>
                      <a:endParaRPr lang="fr-FR" u="none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864207"/>
              </p:ext>
            </p:extLst>
          </p:nvPr>
        </p:nvGraphicFramePr>
        <p:xfrm>
          <a:off x="5457056" y="5229201"/>
          <a:ext cx="3600400" cy="122413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800200"/>
                <a:gridCol w="1800200"/>
              </a:tblGrid>
              <a:tr h="408045">
                <a:tc>
                  <a:txBody>
                    <a:bodyPr/>
                    <a:lstStyle/>
                    <a:p>
                      <a:pPr algn="ctr"/>
                      <a:r>
                        <a:rPr lang="fr-FR" sz="2000" u="non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Rounded MT Bold" pitchFamily="34" charset="0"/>
                        </a:rPr>
                        <a:t>je</a:t>
                      </a:r>
                      <a:r>
                        <a:rPr lang="fr-FR" u="none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 fais</a:t>
                      </a:r>
                      <a:endParaRPr lang="fr-FR" u="none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u="non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Rounded MT Bold" pitchFamily="34" charset="0"/>
                        </a:rPr>
                        <a:t>nous</a:t>
                      </a:r>
                      <a:r>
                        <a:rPr lang="fr-FR" u="none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 faisons</a:t>
                      </a:r>
                      <a:endParaRPr lang="fr-FR" u="none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8045">
                <a:tc>
                  <a:txBody>
                    <a:bodyPr/>
                    <a:lstStyle/>
                    <a:p>
                      <a:pPr algn="ctr"/>
                      <a:r>
                        <a:rPr lang="fr-FR" sz="2000" u="non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Rounded MT Bold" pitchFamily="34" charset="0"/>
                        </a:rPr>
                        <a:t>tu</a:t>
                      </a:r>
                      <a:r>
                        <a:rPr lang="fr-FR" u="none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 fais</a:t>
                      </a:r>
                      <a:endParaRPr lang="fr-FR" u="none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u="non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Rounded MT Bold" pitchFamily="34" charset="0"/>
                        </a:rPr>
                        <a:t>vous</a:t>
                      </a:r>
                      <a:r>
                        <a:rPr lang="fr-FR" u="none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 faites</a:t>
                      </a:r>
                      <a:endParaRPr lang="fr-FR" u="none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8045">
                <a:tc>
                  <a:txBody>
                    <a:bodyPr/>
                    <a:lstStyle/>
                    <a:p>
                      <a:pPr algn="ctr"/>
                      <a:r>
                        <a:rPr lang="fr-FR" sz="2000" u="non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Rounded MT Bold" pitchFamily="34" charset="0"/>
                        </a:rPr>
                        <a:t>il</a:t>
                      </a:r>
                      <a:r>
                        <a:rPr lang="fr-FR" u="none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 fait</a:t>
                      </a:r>
                      <a:endParaRPr lang="fr-FR" u="none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u="non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Rounded MT Bold" pitchFamily="34" charset="0"/>
                        </a:rPr>
                        <a:t>ils</a:t>
                      </a:r>
                      <a:r>
                        <a:rPr lang="fr-FR" u="none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 font</a:t>
                      </a:r>
                      <a:endParaRPr lang="fr-FR" u="none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0" name="Image 9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912" y="3744416"/>
            <a:ext cx="1371276" cy="1412776"/>
          </a:xfrm>
          <a:prstGeom prst="rect">
            <a:avLst/>
          </a:prstGeom>
        </p:spPr>
      </p:pic>
      <p:pic>
        <p:nvPicPr>
          <p:cNvPr id="11" name="Picture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6492" y="1381139"/>
            <a:ext cx="535940" cy="560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0552" y="1397966"/>
            <a:ext cx="52197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0878812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490</Words>
  <Application>Microsoft Office PowerPoint</Application>
  <PresentationFormat>Format A4 (210 x 297 mm)</PresentationFormat>
  <Paragraphs>124</Paragraphs>
  <Slides>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Mysticlolly</dc:creator>
  <cp:lastModifiedBy>Gaelle48</cp:lastModifiedBy>
  <cp:revision>40</cp:revision>
  <dcterms:created xsi:type="dcterms:W3CDTF">2013-01-02T18:41:58Z</dcterms:created>
  <dcterms:modified xsi:type="dcterms:W3CDTF">2017-02-12T14:02:45Z</dcterms:modified>
</cp:coreProperties>
</file>