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74" y="-3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6FC8-43CD-4CCB-A5BF-C61C8CC970A3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0B712-387D-4D7C-8F42-F632713DD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3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B712-387D-4D7C-8F42-F632713DD6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42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B712-387D-4D7C-8F42-F632713DD6E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42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6589" y="1073290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116589" y="25116"/>
            <a:ext cx="9660904" cy="120554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7937155" y="726604"/>
            <a:ext cx="133628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272437" y="25400"/>
            <a:ext cx="7416800" cy="1204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Titre de la leçon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/>
          </p:nvPr>
        </p:nvSpPr>
        <p:spPr>
          <a:xfrm>
            <a:off x="200999" y="1590948"/>
            <a:ext cx="9432925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Script cole" pitchFamily="2" charset="0"/>
              </a:defRPr>
            </a:lvl1pPr>
            <a:lvl2pPr>
              <a:defRPr sz="2000">
                <a:latin typeface="Script cole" pitchFamily="2" charset="0"/>
              </a:defRPr>
            </a:lvl2pPr>
            <a:lvl3pPr>
              <a:defRPr sz="1800">
                <a:latin typeface="Script cole" pitchFamily="2" charset="0"/>
              </a:defRPr>
            </a:lvl3pPr>
            <a:lvl4pPr>
              <a:defRPr sz="1600">
                <a:latin typeface="Script cole" pitchFamily="2" charset="0"/>
              </a:defRPr>
            </a:lvl4pPr>
            <a:lvl5pPr>
              <a:defRPr sz="1600">
                <a:latin typeface="Script cole" pitchFamily="2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8008967" y="762229"/>
            <a:ext cx="1336478" cy="657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 smtClean="0"/>
              <a:t>G 27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34" y="92368"/>
            <a:ext cx="1249524" cy="6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7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71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506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37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s-tu bien comp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6590" y="1073290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/>
          <p:cNvSpPr/>
          <p:nvPr userDrawn="1"/>
        </p:nvSpPr>
        <p:spPr>
          <a:xfrm>
            <a:off x="116590" y="25116"/>
            <a:ext cx="9660904" cy="72257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clin d'oeil moi.png"/>
          <p:cNvPicPr>
            <a:picLocks noChangeAspect="1"/>
          </p:cNvPicPr>
          <p:nvPr userDrawn="1"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8167710" y="-38100"/>
            <a:ext cx="1500199" cy="1500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 userDrawn="1"/>
        </p:nvSpPr>
        <p:spPr>
          <a:xfrm>
            <a:off x="238092" y="176190"/>
            <a:ext cx="4605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 smtClean="0">
                <a:latin typeface="Sketch Nice" pitchFamily="66" charset="0"/>
              </a:rPr>
              <a:t>As-tu bien compris ?</a:t>
            </a:r>
          </a:p>
        </p:txBody>
      </p:sp>
    </p:spTree>
    <p:extLst>
      <p:ext uri="{BB962C8B-B14F-4D97-AF65-F5344CB8AC3E}">
        <p14:creationId xmlns:p14="http://schemas.microsoft.com/office/powerpoint/2010/main" val="27462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02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12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61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63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2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3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749B1D95-E79A-46DD-9795-DB3A4E014F14}" type="datetimeFigureOut">
              <a:rPr lang="fr-FR" smtClean="0"/>
              <a:t>12/02/2017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1A2A7A9-169E-464D-A4BB-D49D588DDF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38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8386316" y="6677968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65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5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6000" dirty="0" smtClean="0"/>
              <a:t>L'ordre alphabétique</a:t>
            </a:r>
            <a:endParaRPr lang="fr-FR" sz="6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00999" y="1340768"/>
            <a:ext cx="9576537" cy="5040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800" dirty="0" smtClean="0">
                <a:latin typeface="Script cole" pitchFamily="2" charset="0"/>
              </a:rPr>
              <a:t>Dans le dictionnaire, les mots sont classés par </a:t>
            </a:r>
            <a:r>
              <a:rPr lang="fr-F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ordre alphabétique</a:t>
            </a:r>
            <a:r>
              <a:rPr lang="fr-FR" sz="1800" dirty="0" smtClean="0">
                <a:latin typeface="Script cole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FR" sz="1800" dirty="0" smtClean="0">
                <a:latin typeface="Script cole" pitchFamily="2" charset="0"/>
              </a:rPr>
              <a:t>Pour cela, on regarde d’abord </a:t>
            </a:r>
            <a:r>
              <a:rPr lang="fr-FR" sz="1800" u="sng" dirty="0" smtClean="0">
                <a:latin typeface="Script cole" pitchFamily="2" charset="0"/>
              </a:rPr>
              <a:t>la 1</a:t>
            </a:r>
            <a:r>
              <a:rPr lang="fr-FR" sz="1800" u="sng" baseline="30000" dirty="0" smtClean="0">
                <a:latin typeface="Script cole" pitchFamily="2" charset="0"/>
              </a:rPr>
              <a:t>ère</a:t>
            </a:r>
            <a:r>
              <a:rPr lang="fr-FR" sz="1800" u="sng" dirty="0" smtClean="0">
                <a:latin typeface="Script cole" pitchFamily="2" charset="0"/>
              </a:rPr>
              <a:t> lettre </a:t>
            </a:r>
            <a:r>
              <a:rPr lang="fr-FR" sz="1800" dirty="0" smtClean="0">
                <a:latin typeface="Script cole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hien</a:t>
            </a:r>
            <a:r>
              <a:rPr lang="fr-FR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est avant </a:t>
            </a:r>
            <a:r>
              <a:rPr lang="fr-FR" sz="2400" b="1" dirty="0" smtClean="0">
                <a:latin typeface="Cursive standard" pitchFamily="2" charset="0"/>
              </a:rPr>
              <a:t>m</a:t>
            </a:r>
            <a:r>
              <a:rPr lang="fr-FR" sz="2400" dirty="0" smtClean="0">
                <a:latin typeface="Cursive standard" pitchFamily="2" charset="0"/>
              </a:rPr>
              <a:t>outon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parce que </a:t>
            </a:r>
            <a:r>
              <a:rPr lang="fr-FR" sz="2400" b="1" dirty="0" smtClean="0">
                <a:latin typeface="Cursive standard" pitchFamily="2" charset="0"/>
              </a:rPr>
              <a:t>c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est avant </a:t>
            </a:r>
            <a:r>
              <a:rPr lang="fr-FR" sz="2400" b="1" dirty="0" smtClean="0">
                <a:latin typeface="Cursive standard" pitchFamily="2" charset="0"/>
              </a:rPr>
              <a:t>m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dans le dictionnaire !</a:t>
            </a:r>
          </a:p>
          <a:p>
            <a:pPr algn="ctr">
              <a:lnSpc>
                <a:spcPct val="150000"/>
              </a:lnSpc>
            </a:pPr>
            <a:endParaRPr lang="fr-FR" sz="18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Script cole" pitchFamily="2" charset="0"/>
              </a:rPr>
              <a:t>Si la 1</a:t>
            </a:r>
            <a:r>
              <a:rPr lang="fr-FR" sz="1800" baseline="30000" dirty="0" smtClean="0">
                <a:latin typeface="Script cole" pitchFamily="2" charset="0"/>
              </a:rPr>
              <a:t>ère</a:t>
            </a:r>
            <a:r>
              <a:rPr lang="fr-FR" sz="1800" dirty="0" smtClean="0">
                <a:latin typeface="Script cole" pitchFamily="2" charset="0"/>
              </a:rPr>
              <a:t> lettre est la même, on regarde alors </a:t>
            </a:r>
            <a:r>
              <a:rPr lang="fr-FR" sz="1800" u="sng" dirty="0" smtClean="0">
                <a:latin typeface="Script cole" pitchFamily="2" charset="0"/>
              </a:rPr>
              <a:t>la 2</a:t>
            </a:r>
            <a:r>
              <a:rPr lang="fr-FR" sz="1800" u="sng" baseline="30000" dirty="0" smtClean="0">
                <a:latin typeface="Script cole" pitchFamily="2" charset="0"/>
              </a:rPr>
              <a:t>ème</a:t>
            </a:r>
            <a:r>
              <a:rPr lang="fr-FR" sz="1800" u="sng" dirty="0" smtClean="0">
                <a:latin typeface="Script cole" pitchFamily="2" charset="0"/>
              </a:rPr>
              <a:t> lettre </a:t>
            </a:r>
            <a:r>
              <a:rPr lang="fr-FR" sz="1800" dirty="0" smtClean="0">
                <a:latin typeface="Script cole" pitchFamily="2" charset="0"/>
              </a:rPr>
              <a:t>et ainsi de suite :</a:t>
            </a:r>
          </a:p>
          <a:p>
            <a:pPr algn="ctr">
              <a:lnSpc>
                <a:spcPct val="150000"/>
              </a:lnSpc>
            </a:pPr>
            <a:r>
              <a:rPr lang="fr-FR" sz="2400" u="sng" dirty="0" smtClean="0">
                <a:latin typeface="Cursive standard" pitchFamily="2" charset="0"/>
              </a:rPr>
              <a:t>g</a:t>
            </a:r>
            <a:r>
              <a:rPr lang="fr-FR" sz="2400" b="1" dirty="0" smtClean="0">
                <a:latin typeface="Cursive standard" pitchFamily="2" charset="0"/>
              </a:rPr>
              <a:t>a</a:t>
            </a:r>
            <a:r>
              <a:rPr lang="fr-FR" sz="2400" dirty="0" smtClean="0">
                <a:latin typeface="Cursive standard" pitchFamily="2" charset="0"/>
              </a:rPr>
              <a:t>rçon</a:t>
            </a:r>
            <a:r>
              <a:rPr lang="fr-FR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est avant </a:t>
            </a:r>
            <a:r>
              <a:rPr lang="fr-FR" sz="2400" u="sng" dirty="0" smtClean="0">
                <a:latin typeface="Cursive standard" pitchFamily="2" charset="0"/>
              </a:rPr>
              <a:t>g</a:t>
            </a:r>
            <a:r>
              <a:rPr lang="fr-FR" sz="2400" b="1" dirty="0" smtClean="0">
                <a:latin typeface="Cursive standard" pitchFamily="2" charset="0"/>
              </a:rPr>
              <a:t>r</a:t>
            </a:r>
            <a:r>
              <a:rPr lang="fr-FR" sz="2400" dirty="0" smtClean="0">
                <a:latin typeface="Cursive standard" pitchFamily="2" charset="0"/>
              </a:rPr>
              <a:t>enouille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parce que </a:t>
            </a:r>
            <a:r>
              <a:rPr lang="fr-FR" sz="2400" b="1" dirty="0" smtClean="0">
                <a:latin typeface="Cursive standard" pitchFamily="2" charset="0"/>
              </a:rPr>
              <a:t>a</a:t>
            </a:r>
            <a:r>
              <a:rPr lang="fr-FR" sz="1800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est avant</a:t>
            </a:r>
            <a:r>
              <a:rPr lang="fr-FR" sz="1800" b="1" dirty="0" smtClean="0">
                <a:latin typeface="Script cole" pitchFamily="2" charset="0"/>
              </a:rPr>
              <a:t> </a:t>
            </a:r>
            <a:r>
              <a:rPr lang="fr-FR" sz="2400" b="1" dirty="0" smtClean="0">
                <a:latin typeface="Cursive standard" pitchFamily="2" charset="0"/>
              </a:rPr>
              <a:t>r</a:t>
            </a:r>
            <a:r>
              <a:rPr lang="fr-FR" sz="1800" b="1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dans le dictionnaire !</a:t>
            </a:r>
          </a:p>
          <a:p>
            <a:pPr algn="ctr">
              <a:lnSpc>
                <a:spcPct val="150000"/>
              </a:lnSpc>
            </a:pPr>
            <a:endParaRPr lang="fr-FR" sz="18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fr-FR" sz="1800" dirty="0" smtClean="0">
                <a:latin typeface="Script cole" pitchFamily="2" charset="0"/>
              </a:rPr>
              <a:t>Si toutes les lettres sont identiques, le premier mot est </a:t>
            </a:r>
            <a:r>
              <a:rPr lang="fr-FR" sz="1800" u="sng" dirty="0" smtClean="0">
                <a:latin typeface="Script cole" pitchFamily="2" charset="0"/>
              </a:rPr>
              <a:t>celui qui a le moins de lettres </a:t>
            </a:r>
            <a:r>
              <a:rPr lang="fr-FR" sz="1800" dirty="0" smtClean="0">
                <a:latin typeface="Script cole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fr-FR" sz="2400" b="1" dirty="0" smtClean="0">
                <a:latin typeface="Cursive standard" pitchFamily="2" charset="0"/>
              </a:rPr>
              <a:t>prince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est avant </a:t>
            </a:r>
            <a:r>
              <a:rPr lang="fr-FR" sz="2400" b="1" dirty="0" smtClean="0">
                <a:latin typeface="Cursive standard" pitchFamily="2" charset="0"/>
              </a:rPr>
              <a:t>prince</a:t>
            </a:r>
            <a:r>
              <a:rPr lang="fr-FR" sz="2400" dirty="0" smtClean="0">
                <a:latin typeface="Cursive standard" pitchFamily="2" charset="0"/>
              </a:rPr>
              <a:t>sse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1800" dirty="0" smtClean="0">
                <a:latin typeface="Script cole" pitchFamily="2" charset="0"/>
              </a:rPr>
              <a:t>parce qu’il a 6 lettres et princesse en a 9 !</a:t>
            </a:r>
            <a:endParaRPr lang="fr-FR" sz="1800" dirty="0">
              <a:latin typeface="Script cole" pitchFamily="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V _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43" y="2874398"/>
            <a:ext cx="401332" cy="53313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5" y="2874398"/>
            <a:ext cx="504056" cy="46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17" y="4523253"/>
            <a:ext cx="460851" cy="5760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4542785"/>
            <a:ext cx="527574" cy="42205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42" y="6040338"/>
            <a:ext cx="550130" cy="6876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03" y="6050623"/>
            <a:ext cx="533673" cy="6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7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Dans les familles de mots suivantes, encadre le radical.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19830" y="1344286"/>
            <a:ext cx="542603" cy="584775"/>
            <a:chOff x="161925" y="2354967"/>
            <a:chExt cx="542603" cy="584775"/>
          </a:xfrm>
        </p:grpSpPr>
        <p:sp>
          <p:nvSpPr>
            <p:cNvPr id="5" name="Ellipse 4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203098" y="2348880"/>
            <a:ext cx="843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inventif - invention - inventeur - inventer 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03098" y="3212976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soleil - ensoleillé - ensoleillement - solaire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7831" y="231810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>
            <a:off x="697831" y="3151421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862432" y="4149080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Dans ces familles de mots, barre l’intrus.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19830" y="4016540"/>
            <a:ext cx="542603" cy="584775"/>
            <a:chOff x="161925" y="2354967"/>
            <a:chExt cx="542603" cy="584775"/>
          </a:xfrm>
        </p:grpSpPr>
        <p:sp>
          <p:nvSpPr>
            <p:cNvPr id="13" name="Ellipse 12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203098" y="5013176"/>
            <a:ext cx="843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jouet - joueur - jouer - journée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03098" y="5877272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atterrir - terrine - déterrer - terrasser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7831" y="498239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18" name="Rectangle 17"/>
          <p:cNvSpPr/>
          <p:nvPr/>
        </p:nvSpPr>
        <p:spPr>
          <a:xfrm>
            <a:off x="697831" y="581571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9189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Les synonymes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00999" y="1629048"/>
            <a:ext cx="9576537" cy="5040312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On appelle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synonymes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000" dirty="0" smtClean="0"/>
              <a:t>deux mots qui ont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le même sens ou presque. </a:t>
            </a:r>
          </a:p>
          <a:p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  <a:p>
            <a:pPr algn="ctr"/>
            <a:r>
              <a:rPr lang="fr-FR" sz="2000" i="1" dirty="0" smtClean="0"/>
              <a:t>Ex. : Cette sorcière est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laide</a:t>
            </a:r>
            <a:r>
              <a:rPr lang="fr-FR" sz="2000" i="1" dirty="0" smtClean="0"/>
              <a:t>.    </a:t>
            </a:r>
            <a:r>
              <a:rPr lang="fr-FR" dirty="0" smtClean="0"/>
              <a:t>≈</a:t>
            </a:r>
            <a:r>
              <a:rPr lang="fr-FR" dirty="0" smtClean="0">
                <a:latin typeface="Comic Sans MS"/>
              </a:rPr>
              <a:t>    </a:t>
            </a:r>
            <a:r>
              <a:rPr lang="fr-FR" sz="2000" i="1" dirty="0" smtClean="0"/>
              <a:t>Cette sorcière est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affreuse</a:t>
            </a:r>
            <a:r>
              <a:rPr lang="fr-FR" sz="2000" i="1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On peut utiliser des synonymes pour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éviter de se répéter</a:t>
            </a:r>
            <a:r>
              <a:rPr lang="fr-FR" sz="2000" dirty="0" smtClean="0"/>
              <a:t>. </a:t>
            </a:r>
          </a:p>
          <a:p>
            <a:endParaRPr lang="fr-FR" sz="2000" dirty="0" smtClean="0"/>
          </a:p>
          <a:p>
            <a:r>
              <a:rPr lang="fr-FR" i="1" dirty="0" smtClean="0"/>
              <a:t>Ex. : 	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Mettre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i="1" dirty="0" smtClean="0"/>
              <a:t>la farine dans le saladier,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mettre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i="1" dirty="0" smtClean="0"/>
              <a:t>du lait et mélanger.</a:t>
            </a:r>
          </a:p>
          <a:p>
            <a:r>
              <a:rPr lang="fr-FR" i="1" dirty="0"/>
              <a:t>	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Verser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i="1" dirty="0" smtClean="0"/>
              <a:t>la farine dans le saladier,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ajouter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i="1" dirty="0" smtClean="0"/>
              <a:t>du lait et mélanger.</a:t>
            </a:r>
            <a:endParaRPr lang="fr-FR" i="1" dirty="0"/>
          </a:p>
          <a:p>
            <a:endParaRPr lang="fr-FR" sz="2000" dirty="0"/>
          </a:p>
          <a:p>
            <a:r>
              <a:rPr lang="fr-FR" sz="2000" dirty="0" smtClean="0"/>
              <a:t>Connaitre des synonymes permet de </a:t>
            </a:r>
            <a:r>
              <a:rPr lang="fr-FR" sz="2000" u="sng" dirty="0" smtClean="0"/>
              <a:t>choisir les mots selon la personne à laquelle on parle</a:t>
            </a:r>
            <a:r>
              <a:rPr lang="fr-FR" sz="2000" dirty="0" smtClean="0"/>
              <a:t>.</a:t>
            </a:r>
          </a:p>
          <a:p>
            <a:endParaRPr lang="fr-FR" dirty="0"/>
          </a:p>
          <a:p>
            <a:pPr algn="ctr"/>
            <a:r>
              <a:rPr lang="fr-FR" sz="2000" i="1" dirty="0" smtClean="0"/>
              <a:t>Ex. : Ce fromage </a:t>
            </a:r>
            <a:r>
              <a:rPr lang="fr-F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pue</a:t>
            </a:r>
            <a:r>
              <a:rPr lang="fr-FR" sz="2000" i="1" dirty="0" smtClean="0"/>
              <a:t>. (langage familier) </a:t>
            </a:r>
          </a:p>
          <a:p>
            <a:pPr algn="ctr"/>
            <a:r>
              <a:rPr lang="fr-FR" sz="2000" i="1" dirty="0" smtClean="0"/>
              <a:t>Ce fromage </a:t>
            </a:r>
            <a:r>
              <a:rPr lang="fr-F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sent mauvais</a:t>
            </a:r>
            <a:r>
              <a:rPr lang="fr-FR" sz="2000" i="1" dirty="0" smtClean="0"/>
              <a:t>. (langage courant)</a:t>
            </a:r>
            <a:endParaRPr lang="fr-FR" sz="2000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2204864"/>
            <a:ext cx="931171" cy="11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6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Relie les synonymes.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3723"/>
              </p:ext>
            </p:extLst>
          </p:nvPr>
        </p:nvGraphicFramePr>
        <p:xfrm>
          <a:off x="375107" y="2060848"/>
          <a:ext cx="9186404" cy="1872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6601"/>
                <a:gridCol w="2296601"/>
                <a:gridCol w="2296601"/>
                <a:gridCol w="2296601"/>
              </a:tblGrid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voiture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professeur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faire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joli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enseignant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automobile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mignon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effectuer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62433" y="4221088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Barre l’intrus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03098" y="5013176"/>
            <a:ext cx="843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manger - dévorer - cuisiner - grignoter - goûter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03098" y="5877272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parler - chuchoter - penser - crier - murmurer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7831" y="498239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697831" y="581571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88328" y="1369104"/>
            <a:ext cx="542603" cy="584775"/>
            <a:chOff x="161925" y="2354967"/>
            <a:chExt cx="542603" cy="584775"/>
          </a:xfrm>
        </p:grpSpPr>
        <p:sp>
          <p:nvSpPr>
            <p:cNvPr id="22" name="Ellipse 21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87854" y="4113366"/>
            <a:ext cx="542603" cy="584775"/>
            <a:chOff x="161925" y="2354967"/>
            <a:chExt cx="542603" cy="584775"/>
          </a:xfrm>
        </p:grpSpPr>
        <p:sp>
          <p:nvSpPr>
            <p:cNvPr id="25" name="Ellipse 24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13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Les contraires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8465" y="1629048"/>
            <a:ext cx="9649072" cy="504031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On appelle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antonymes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/>
              <a:t>les mots </a:t>
            </a:r>
            <a:r>
              <a:rPr lang="fr-FR" u="sng" dirty="0" smtClean="0"/>
              <a:t>de sens contraire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algn="ctr"/>
            <a:r>
              <a:rPr lang="fr-FR" i="1" dirty="0" smtClean="0"/>
              <a:t>Ex. : 	Un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petit</a:t>
            </a:r>
            <a:r>
              <a:rPr lang="fr-FR" sz="2400" i="1" dirty="0" smtClean="0"/>
              <a:t> </a:t>
            </a:r>
            <a:r>
              <a:rPr lang="fr-FR" i="1" dirty="0" smtClean="0"/>
              <a:t>lapin. 	</a:t>
            </a:r>
            <a:r>
              <a:rPr lang="fr-FR" sz="3200" i="1" dirty="0" smtClean="0"/>
              <a:t>≠</a:t>
            </a:r>
            <a:r>
              <a:rPr lang="fr-FR" i="1" dirty="0" smtClean="0"/>
              <a:t>	Un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grand</a:t>
            </a:r>
            <a:r>
              <a:rPr lang="fr-FR" sz="2400" i="1" dirty="0" smtClean="0"/>
              <a:t> </a:t>
            </a:r>
            <a:r>
              <a:rPr lang="fr-FR" i="1" dirty="0" smtClean="0"/>
              <a:t>lapin</a:t>
            </a:r>
          </a:p>
          <a:p>
            <a:pPr algn="ctr"/>
            <a:endParaRPr lang="fr-FR" i="1" dirty="0"/>
          </a:p>
          <a:p>
            <a:r>
              <a:rPr lang="fr-FR" dirty="0" smtClean="0"/>
              <a:t>Le contraire d’un mot a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obligatoirement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/>
              <a:t>la même nature grammaticale.</a:t>
            </a:r>
          </a:p>
          <a:p>
            <a:pPr algn="ctr"/>
            <a:endParaRPr lang="fr-FR" i="1" dirty="0" smtClean="0"/>
          </a:p>
          <a:p>
            <a:pPr algn="ctr"/>
            <a:r>
              <a:rPr lang="fr-FR" i="1" dirty="0" smtClean="0"/>
              <a:t>Ex. : 	la laideur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≠ </a:t>
            </a:r>
            <a:r>
              <a:rPr lang="fr-FR" i="1" dirty="0" smtClean="0"/>
              <a:t>la beauté (noms)</a:t>
            </a:r>
          </a:p>
          <a:p>
            <a:pPr algn="ctr"/>
            <a:r>
              <a:rPr lang="fr-FR" i="1" dirty="0" smtClean="0"/>
              <a:t>	malheur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≠</a:t>
            </a:r>
            <a:r>
              <a:rPr lang="fr-FR" i="1" dirty="0" smtClean="0"/>
              <a:t> bonheur (adjectifs)</a:t>
            </a:r>
          </a:p>
          <a:p>
            <a:pPr algn="ctr"/>
            <a:r>
              <a:rPr lang="fr-FR" i="1" dirty="0" smtClean="0"/>
              <a:t>	murmurer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≠</a:t>
            </a:r>
            <a:r>
              <a:rPr lang="fr-FR" i="1" dirty="0" smtClean="0"/>
              <a:t> hurler (verbes)</a:t>
            </a:r>
          </a:p>
          <a:p>
            <a:pPr algn="ctr"/>
            <a:endParaRPr lang="fr-FR" i="1" dirty="0" smtClean="0"/>
          </a:p>
          <a:p>
            <a:r>
              <a:rPr lang="fr-FR" dirty="0" smtClean="0"/>
              <a:t>On peut former le contraire d’un mot en lui </a:t>
            </a:r>
            <a:r>
              <a:rPr lang="fr-F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ajoutant un préfixe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algn="ctr"/>
            <a:r>
              <a:rPr lang="fr-FR" i="1" dirty="0" smtClean="0"/>
              <a:t>Ex. : </a:t>
            </a:r>
            <a:r>
              <a:rPr lang="fr-F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in-</a:t>
            </a:r>
            <a:r>
              <a:rPr lang="fr-FR" i="1" dirty="0" smtClean="0"/>
              <a:t> : trouvable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≠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b="1" i="1" dirty="0" smtClean="0"/>
              <a:t>in</a:t>
            </a:r>
            <a:r>
              <a:rPr lang="fr-FR" i="1" dirty="0" smtClean="0"/>
              <a:t>trouvable</a:t>
            </a:r>
          </a:p>
          <a:p>
            <a:pPr algn="ctr"/>
            <a:r>
              <a:rPr lang="fr-FR" i="1" dirty="0" smtClean="0"/>
              <a:t>		</a:t>
            </a:r>
            <a:r>
              <a:rPr lang="fr-FR" sz="2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mé</a:t>
            </a:r>
            <a:r>
              <a:rPr lang="fr-FR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- ou mal- </a:t>
            </a:r>
            <a:r>
              <a:rPr lang="fr-FR" i="1" dirty="0" smtClean="0"/>
              <a:t>: la chance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≠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i="1" dirty="0" smtClean="0"/>
              <a:t>la </a:t>
            </a:r>
            <a:r>
              <a:rPr lang="fr-FR" b="1" i="1" dirty="0" smtClean="0"/>
              <a:t>mal</a:t>
            </a:r>
            <a:r>
              <a:rPr lang="fr-FR" i="1" dirty="0" smtClean="0"/>
              <a:t>chance</a:t>
            </a:r>
          </a:p>
          <a:p>
            <a:pPr algn="ctr"/>
            <a:r>
              <a:rPr lang="fr-FR" i="1" dirty="0"/>
              <a:t>	</a:t>
            </a:r>
            <a:r>
              <a:rPr lang="fr-FR" i="1" dirty="0" smtClean="0"/>
              <a:t>			content </a:t>
            </a:r>
            <a:r>
              <a:rPr lang="fr-FR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≠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b="1" i="1" dirty="0" smtClean="0"/>
              <a:t>mé</a:t>
            </a:r>
            <a:r>
              <a:rPr lang="fr-FR" i="1" dirty="0" smtClean="0"/>
              <a:t>content</a:t>
            </a:r>
            <a:endParaRPr lang="fr-FR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1" y="2060848"/>
            <a:ext cx="515809" cy="8143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637499"/>
            <a:ext cx="864096" cy="13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4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Relie les mots de sens contraire.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86925"/>
              </p:ext>
            </p:extLst>
          </p:nvPr>
        </p:nvGraphicFramePr>
        <p:xfrm>
          <a:off x="375107" y="2060848"/>
          <a:ext cx="9186404" cy="1872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6601"/>
                <a:gridCol w="2296601"/>
                <a:gridCol w="2296601"/>
                <a:gridCol w="2296601"/>
              </a:tblGrid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léger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lourd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lointain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droite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gauche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proche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aimer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détester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862433" y="4221088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Barre l’intrus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03098" y="5013176"/>
            <a:ext cx="843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laid - hideux - moche - affreux - mignon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203098" y="5877272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effrayer - terroriser - amuser - apeurer - horrifier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7831" y="4982398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697831" y="5815717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288328" y="1369104"/>
            <a:ext cx="542603" cy="584775"/>
            <a:chOff x="161925" y="2354967"/>
            <a:chExt cx="542603" cy="584775"/>
          </a:xfrm>
        </p:grpSpPr>
        <p:sp>
          <p:nvSpPr>
            <p:cNvPr id="22" name="Ellipse 21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87854" y="4113366"/>
            <a:ext cx="542603" cy="584775"/>
            <a:chOff x="161925" y="2354967"/>
            <a:chExt cx="542603" cy="584775"/>
          </a:xfrm>
        </p:grpSpPr>
        <p:sp>
          <p:nvSpPr>
            <p:cNvPr id="25" name="Ellipse 24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86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Les préfixes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On peut ajouter un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préfixe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/>
              <a:t>au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début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/>
              <a:t>d’un mot simple pour construire un </a:t>
            </a:r>
            <a:r>
              <a:rPr lang="fr-FR" u="sng" dirty="0" smtClean="0"/>
              <a:t>nouveau mot de la même famille</a:t>
            </a:r>
            <a:r>
              <a:rPr lang="fr-FR" dirty="0" smtClean="0"/>
              <a:t>. On dit que le mot simple est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le radical </a:t>
            </a:r>
            <a:r>
              <a:rPr lang="fr-FR" dirty="0" smtClean="0"/>
              <a:t>du mot dérivé.</a:t>
            </a:r>
          </a:p>
          <a:p>
            <a:endParaRPr lang="fr-FR" dirty="0"/>
          </a:p>
          <a:p>
            <a:pPr algn="ctr"/>
            <a:r>
              <a:rPr lang="fr-FR" i="1" dirty="0" smtClean="0"/>
              <a:t>Ex. : venir </a:t>
            </a:r>
            <a:r>
              <a:rPr lang="fr-FR" i="1" dirty="0">
                <a:latin typeface="Throw My Hands Up in the Air"/>
                <a:ea typeface="Throw My Hands Up in the Air"/>
              </a:rPr>
              <a:t>~</a:t>
            </a:r>
            <a:r>
              <a:rPr lang="fr-FR" i="1" dirty="0" smtClean="0"/>
              <a:t> </a:t>
            </a:r>
            <a:r>
              <a:rPr lang="fr-FR" b="1" i="1" dirty="0" smtClean="0"/>
              <a:t>re</a:t>
            </a:r>
            <a:r>
              <a:rPr lang="fr-FR" i="1" dirty="0" smtClean="0"/>
              <a:t>venir</a:t>
            </a:r>
          </a:p>
          <a:p>
            <a:endParaRPr lang="fr-FR" dirty="0" smtClean="0"/>
          </a:p>
          <a:p>
            <a:r>
              <a:rPr lang="fr-FR" dirty="0" smtClean="0"/>
              <a:t>Chaque préfixe </a:t>
            </a:r>
            <a:r>
              <a:rPr lang="fr-FR" u="sng" dirty="0" smtClean="0"/>
              <a:t>a un sens</a:t>
            </a:r>
            <a:r>
              <a:rPr lang="fr-FR" dirty="0" smtClean="0"/>
              <a:t>, par exemple :</a:t>
            </a:r>
          </a:p>
          <a:p>
            <a:endParaRPr lang="fr-FR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re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-</a:t>
            </a:r>
            <a:r>
              <a:rPr lang="fr-FR" dirty="0" smtClean="0"/>
              <a:t> indique qu’on fait une action une 2</a:t>
            </a:r>
            <a:r>
              <a:rPr lang="fr-FR" baseline="30000" dirty="0" smtClean="0"/>
              <a:t>ème</a:t>
            </a:r>
            <a:r>
              <a:rPr lang="fr-FR" dirty="0" smtClean="0"/>
              <a:t> fois.</a:t>
            </a:r>
          </a:p>
          <a:p>
            <a:pPr algn="ctr"/>
            <a:r>
              <a:rPr lang="fr-FR" i="1" dirty="0" smtClean="0"/>
              <a:t>Ex. : </a:t>
            </a:r>
            <a:r>
              <a:rPr lang="fr-FR" b="1" i="1" dirty="0" smtClean="0"/>
              <a:t>re</a:t>
            </a:r>
            <a:r>
              <a:rPr lang="fr-FR" i="1" dirty="0" smtClean="0"/>
              <a:t>faire - </a:t>
            </a:r>
            <a:r>
              <a:rPr lang="fr-FR" b="1" i="1" dirty="0" smtClean="0"/>
              <a:t>re</a:t>
            </a:r>
            <a:r>
              <a:rPr lang="fr-FR" i="1" dirty="0" smtClean="0"/>
              <a:t>commencer</a:t>
            </a:r>
          </a:p>
          <a:p>
            <a:pPr algn="ctr"/>
            <a:endParaRPr lang="fr-FR" i="1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in-</a:t>
            </a:r>
            <a:r>
              <a:rPr lang="fr-FR" dirty="0" smtClean="0"/>
              <a:t> et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dé-</a:t>
            </a:r>
            <a:r>
              <a:rPr lang="fr-FR" dirty="0" smtClean="0"/>
              <a:t> indiquent le contraire.</a:t>
            </a:r>
          </a:p>
          <a:p>
            <a:pPr algn="ctr"/>
            <a:r>
              <a:rPr lang="fr-FR" i="1" dirty="0" smtClean="0"/>
              <a:t>Ex. : </a:t>
            </a:r>
            <a:r>
              <a:rPr lang="fr-FR" b="1" i="1" dirty="0" smtClean="0"/>
              <a:t>in</a:t>
            </a:r>
            <a:r>
              <a:rPr lang="fr-FR" i="1" dirty="0" smtClean="0"/>
              <a:t>discret - </a:t>
            </a:r>
            <a:r>
              <a:rPr lang="fr-FR" b="1" i="1" dirty="0" smtClean="0"/>
              <a:t>dé</a:t>
            </a:r>
            <a:r>
              <a:rPr lang="fr-FR" i="1" dirty="0" smtClean="0"/>
              <a:t>ranger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417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Associe les préfixes pour former de nouveaux mots.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96670"/>
              </p:ext>
            </p:extLst>
          </p:nvPr>
        </p:nvGraphicFramePr>
        <p:xfrm>
          <a:off x="375107" y="2060848"/>
          <a:ext cx="9186404" cy="18722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6601"/>
                <a:gridCol w="2296601"/>
                <a:gridCol w="2296601"/>
                <a:gridCol w="2296601"/>
              </a:tblGrid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dés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honnête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mal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agréable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err="1" smtClean="0">
                          <a:latin typeface="Script cole" pitchFamily="2" charset="0"/>
                        </a:rPr>
                        <a:t>re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légal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algn="r"/>
                      <a:r>
                        <a:rPr lang="fr-FR" sz="2400" dirty="0" smtClean="0">
                          <a:latin typeface="Script cole" pitchFamily="2" charset="0"/>
                        </a:rPr>
                        <a:t>il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Script cole" pitchFamily="2" charset="0"/>
                          <a:sym typeface="Wingdings"/>
                        </a:rPr>
                        <a:t></a:t>
                      </a:r>
                      <a:endParaRPr lang="fr-FR" dirty="0" smtClean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Script cole" pitchFamily="2" charset="0"/>
                        </a:rPr>
                        <a:t>prendre</a:t>
                      </a:r>
                      <a:endParaRPr lang="fr-FR" sz="2400" dirty="0">
                        <a:latin typeface="Script cole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e 3"/>
          <p:cNvGrpSpPr/>
          <p:nvPr/>
        </p:nvGrpSpPr>
        <p:grpSpPr>
          <a:xfrm>
            <a:off x="288328" y="1369104"/>
            <a:ext cx="542603" cy="584775"/>
            <a:chOff x="161925" y="2354967"/>
            <a:chExt cx="542603" cy="584775"/>
          </a:xfrm>
        </p:grpSpPr>
        <p:sp>
          <p:nvSpPr>
            <p:cNvPr id="5" name="Ellipse 4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862432" y="4149080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Entoure les préfixes de chacun de ces mots.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88328" y="4041358"/>
            <a:ext cx="542603" cy="584775"/>
            <a:chOff x="161925" y="2354967"/>
            <a:chExt cx="542603" cy="584775"/>
          </a:xfrm>
        </p:grpSpPr>
        <p:sp>
          <p:nvSpPr>
            <p:cNvPr id="9" name="Ellipse 8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 rot="21421358">
            <a:off x="775653" y="4869160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1421358">
            <a:off x="775653" y="4926409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déshabiller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656856" y="4875609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56856" y="4932858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malheureux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 rot="479646">
            <a:off x="6681192" y="4904283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 rot="479646">
            <a:off x="6681192" y="4961532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redire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 rot="363764">
            <a:off x="2000672" y="5892031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363764">
            <a:off x="2000672" y="5949280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prévisible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 rot="21304113">
            <a:off x="5025008" y="5834782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21304113">
            <a:off x="5025008" y="5892031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malentendu</a:t>
            </a:r>
            <a:endParaRPr lang="fr-FR" sz="24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0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Les suffixes</a:t>
            </a:r>
            <a:endParaRPr lang="fr-FR" sz="5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00999" y="1629048"/>
            <a:ext cx="9432925" cy="5040312"/>
          </a:xfrm>
        </p:spPr>
        <p:txBody>
          <a:bodyPr/>
          <a:lstStyle/>
          <a:p>
            <a:r>
              <a:rPr lang="fr-FR" dirty="0" smtClean="0"/>
              <a:t>On peut ajouter un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suffixe </a:t>
            </a:r>
            <a:r>
              <a:rPr lang="fr-FR" dirty="0" smtClean="0"/>
              <a:t>à la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fin </a:t>
            </a:r>
            <a:r>
              <a:rPr lang="fr-FR" dirty="0" smtClean="0"/>
              <a:t>d’un mot simple ou du radical pour construire un </a:t>
            </a:r>
            <a:r>
              <a:rPr lang="fr-FR" u="sng" dirty="0" smtClean="0"/>
              <a:t>nouveau mot de la même famille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pPr algn="ctr"/>
            <a:r>
              <a:rPr lang="fr-FR" i="1" dirty="0" smtClean="0"/>
              <a:t>Ex. : chant </a:t>
            </a:r>
            <a:r>
              <a:rPr lang="fr-FR" i="1" dirty="0">
                <a:latin typeface="Throw My Hands Up in the Air"/>
                <a:ea typeface="Throw My Hands Up in the Air"/>
              </a:rPr>
              <a:t>~</a:t>
            </a:r>
            <a:r>
              <a:rPr lang="fr-FR" i="1" dirty="0" smtClean="0"/>
              <a:t> chant</a:t>
            </a:r>
            <a:r>
              <a:rPr lang="fr-FR" b="1" i="1" dirty="0" smtClean="0"/>
              <a:t>eur</a:t>
            </a:r>
            <a:endParaRPr lang="fr-FR" i="1" dirty="0" smtClean="0"/>
          </a:p>
          <a:p>
            <a:endParaRPr lang="fr-FR" dirty="0" smtClean="0"/>
          </a:p>
          <a:p>
            <a:r>
              <a:rPr lang="fr-FR" dirty="0" smtClean="0"/>
              <a:t>Le suffixe permet de construire des mots </a:t>
            </a:r>
            <a:r>
              <a:rPr lang="fr-FR" u="sng" dirty="0" smtClean="0"/>
              <a:t>de nature grammaticale différente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algn="ctr"/>
            <a:r>
              <a:rPr lang="fr-FR" i="1" dirty="0" smtClean="0"/>
              <a:t>Ex. : chant (nom) </a:t>
            </a:r>
            <a:r>
              <a:rPr lang="fr-FR" i="1" dirty="0">
                <a:latin typeface="Throw My Hands Up in the Air"/>
                <a:ea typeface="Throw My Hands Up in the Air"/>
              </a:rPr>
              <a:t>~</a:t>
            </a:r>
            <a:r>
              <a:rPr lang="fr-FR" i="1" dirty="0" smtClean="0"/>
              <a:t> chant</a:t>
            </a:r>
            <a:r>
              <a:rPr lang="fr-FR" b="1" i="1" dirty="0" smtClean="0"/>
              <a:t>er </a:t>
            </a:r>
            <a:r>
              <a:rPr lang="fr-FR" i="1" dirty="0" smtClean="0"/>
              <a:t>(verbe)</a:t>
            </a:r>
          </a:p>
          <a:p>
            <a:endParaRPr lang="fr-FR" dirty="0" smtClean="0"/>
          </a:p>
          <a:p>
            <a:r>
              <a:rPr lang="fr-FR" dirty="0" smtClean="0"/>
              <a:t>Certains suffixes ne changent pas la nature grammaticale du mot mais son sens.</a:t>
            </a:r>
          </a:p>
          <a:p>
            <a:pPr algn="ctr"/>
            <a:r>
              <a:rPr lang="fr-FR" i="1" dirty="0" smtClean="0"/>
              <a:t>Ex. : 	un garçonnet : un petit garçon</a:t>
            </a:r>
          </a:p>
          <a:p>
            <a:pPr algn="ctr"/>
            <a:r>
              <a:rPr lang="fr-FR" i="1" dirty="0" smtClean="0"/>
              <a:t>	une maisonnette : une petite maison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322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Dans chaque liste, barre l’intrus qui n’a pas de suffixe.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88328" y="1369104"/>
            <a:ext cx="542603" cy="584775"/>
            <a:chOff x="161925" y="2354967"/>
            <a:chExt cx="542603" cy="584775"/>
          </a:xfrm>
        </p:grpSpPr>
        <p:sp>
          <p:nvSpPr>
            <p:cNvPr id="5" name="Ellipse 4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862432" y="4149080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Entoure les suffixes de chacun de ces mots.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88328" y="4041358"/>
            <a:ext cx="542603" cy="584775"/>
            <a:chOff x="161925" y="2354967"/>
            <a:chExt cx="542603" cy="584775"/>
          </a:xfrm>
        </p:grpSpPr>
        <p:sp>
          <p:nvSpPr>
            <p:cNvPr id="9" name="Ellipse 8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 rot="21421358">
            <a:off x="775653" y="4869160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21421358">
            <a:off x="775653" y="4926409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dentiste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656856" y="4875609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656856" y="4932858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dentition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 rot="479646">
            <a:off x="6681192" y="4904283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 rot="479646">
            <a:off x="6681192" y="4961532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dentaire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 rot="363764">
            <a:off x="2000672" y="5892031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 rot="363764">
            <a:off x="2000672" y="5949280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réalisable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 rot="21304113">
            <a:off x="5025008" y="5834782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21304113">
            <a:off x="5025008" y="5892031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réalisation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203098" y="2307650"/>
            <a:ext cx="843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cassable - câble - potable - acceptable - variable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03098" y="3171746"/>
            <a:ext cx="853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itchFamily="2" charset="0"/>
              </a:rPr>
              <a:t>parution - variation - habitation - lion - édition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7831" y="2276872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37" name="Rectangle 36"/>
          <p:cNvSpPr/>
          <p:nvPr/>
        </p:nvSpPr>
        <p:spPr>
          <a:xfrm>
            <a:off x="697831" y="3110191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272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Noms concrets et noms abstraits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Les mots de la langue française peuvent être classés en différentes catégories </a:t>
            </a:r>
            <a:r>
              <a:rPr lang="fr-FR" u="sng" dirty="0" smtClean="0"/>
              <a:t>selon leur sens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r>
              <a:rPr lang="fr-FR" dirty="0" smtClean="0"/>
              <a:t>Les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noms concrets </a:t>
            </a:r>
            <a:r>
              <a:rPr lang="fr-FR" dirty="0" smtClean="0"/>
              <a:t>désignent des objets ou des éléments que l’</a:t>
            </a:r>
            <a:r>
              <a:rPr lang="fr-FR" u="sng" dirty="0" smtClean="0"/>
              <a:t>on peut toucher ou voir</a:t>
            </a:r>
            <a:r>
              <a:rPr lang="fr-FR" dirty="0" smtClean="0"/>
              <a:t>.</a:t>
            </a:r>
          </a:p>
          <a:p>
            <a:pPr algn="ctr"/>
            <a:r>
              <a:rPr lang="fr-FR" i="1" dirty="0" smtClean="0"/>
              <a:t>Ex. : une balance - un tableau - une glace - un hamster</a:t>
            </a:r>
          </a:p>
          <a:p>
            <a:pPr algn="ctr"/>
            <a:endParaRPr lang="fr-FR" i="1" dirty="0"/>
          </a:p>
          <a:p>
            <a:pPr algn="ctr"/>
            <a:endParaRPr lang="fr-FR" i="1" dirty="0" smtClean="0"/>
          </a:p>
          <a:p>
            <a:pPr algn="ctr"/>
            <a:endParaRPr lang="fr-FR" i="1" dirty="0"/>
          </a:p>
          <a:p>
            <a:r>
              <a:rPr lang="fr-FR" dirty="0" smtClean="0"/>
              <a:t>Les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noms abstraits </a:t>
            </a:r>
            <a:r>
              <a:rPr lang="fr-FR" dirty="0" smtClean="0"/>
              <a:t>désignent des éléments qui n’ont pas d’existence matérielle comme </a:t>
            </a:r>
            <a:r>
              <a:rPr lang="fr-FR" u="sng" dirty="0" smtClean="0"/>
              <a:t>les idées, les sentiments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pPr algn="ctr"/>
            <a:r>
              <a:rPr lang="fr-FR" i="1" dirty="0" smtClean="0"/>
              <a:t>Ex. : l’amour - la gentillesse - la politesse - le temps - la patience…</a:t>
            </a:r>
            <a:endParaRPr lang="fr-FR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3855288"/>
            <a:ext cx="1224136" cy="6213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13" b="58333"/>
          <a:stretch/>
        </p:blipFill>
        <p:spPr>
          <a:xfrm>
            <a:off x="4095211" y="3711272"/>
            <a:ext cx="1140174" cy="1085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27" y="3905393"/>
            <a:ext cx="537096" cy="8612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87" y="3865644"/>
            <a:ext cx="569757" cy="77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53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Numérote les mots suivants pour les ranger dans l’ordre alphabétique :	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19830" y="1344286"/>
            <a:ext cx="542603" cy="584775"/>
            <a:chOff x="161925" y="2354967"/>
            <a:chExt cx="542603" cy="584775"/>
          </a:xfrm>
        </p:grpSpPr>
        <p:sp>
          <p:nvSpPr>
            <p:cNvPr id="6" name="Ellipse 5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4" name="Rectangle à coins arrondis 3"/>
          <p:cNvSpPr/>
          <p:nvPr/>
        </p:nvSpPr>
        <p:spPr>
          <a:xfrm>
            <a:off x="927264" y="224551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616725" y="23488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voiture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442110" y="224551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131571" y="23488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bol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559683" y="224551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249144" y="23488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stylo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575907" y="224551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265368" y="23488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météo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27264" y="332563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616725" y="34290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champignon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442110" y="332563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131571" y="34290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chien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559683" y="332563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249144" y="34290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cocon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7575907" y="332563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265368" y="342900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cavalier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15082" y="4365104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Barre l’intrus qui n’est pas rangé dans l’ordre alphabétique.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272480" y="4232564"/>
            <a:ext cx="542603" cy="584775"/>
            <a:chOff x="161925" y="2354967"/>
            <a:chExt cx="542603" cy="584775"/>
          </a:xfrm>
        </p:grpSpPr>
        <p:sp>
          <p:nvSpPr>
            <p:cNvPr id="31" name="Ellipse 30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319829" y="5229200"/>
            <a:ext cx="924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Script cole" pitchFamily="2" charset="0"/>
              </a:rPr>
              <a:t>musicien - noisette - hôpital - raturer - verser</a:t>
            </a:r>
          </a:p>
          <a:p>
            <a:pPr algn="ctr"/>
            <a:endParaRPr lang="fr-FR" sz="2000" dirty="0">
              <a:latin typeface="Script cole" pitchFamily="2" charset="0"/>
            </a:endParaRPr>
          </a:p>
          <a:p>
            <a:pPr algn="ctr"/>
            <a:r>
              <a:rPr lang="fr-FR" sz="2000" dirty="0" smtClean="0">
                <a:latin typeface="Script cole" pitchFamily="2" charset="0"/>
              </a:rPr>
              <a:t>chaise - chanteur - chèvre - chou - chocolat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3418" y="2271936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29" name="Rectangle 28"/>
          <p:cNvSpPr/>
          <p:nvPr/>
        </p:nvSpPr>
        <p:spPr>
          <a:xfrm>
            <a:off x="283419" y="3367445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  <p:sp>
        <p:nvSpPr>
          <p:cNvPr id="30" name="Rectangle 29"/>
          <p:cNvSpPr/>
          <p:nvPr/>
        </p:nvSpPr>
        <p:spPr>
          <a:xfrm>
            <a:off x="1616725" y="5174763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Cursive standard" pitchFamily="2" charset="0"/>
                <a:sym typeface="Wingdings"/>
              </a:rPr>
              <a:t></a:t>
            </a:r>
            <a:endParaRPr lang="fr-FR" sz="2800" dirty="0"/>
          </a:p>
        </p:txBody>
      </p:sp>
      <p:sp>
        <p:nvSpPr>
          <p:cNvPr id="34" name="Rectangle 33"/>
          <p:cNvSpPr/>
          <p:nvPr/>
        </p:nvSpPr>
        <p:spPr>
          <a:xfrm>
            <a:off x="1616724" y="5794181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Cursive standard" pitchFamily="2" charset="0"/>
                <a:sym typeface="Wingdings"/>
              </a:rPr>
              <a:t>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1700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48490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Colorie en bleu les noms concrets et en rouge les noms abstraits.</a:t>
            </a:r>
          </a:p>
        </p:txBody>
      </p:sp>
      <p:sp>
        <p:nvSpPr>
          <p:cNvPr id="6" name="Rectangle à coins arrondis 5"/>
          <p:cNvSpPr/>
          <p:nvPr/>
        </p:nvSpPr>
        <p:spPr>
          <a:xfrm rot="21421358">
            <a:off x="775653" y="2168570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1421358">
            <a:off x="775653" y="2225819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un pied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440832" y="2175019"/>
            <a:ext cx="23762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40833" y="2232268"/>
            <a:ext cx="23762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une chambre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 rot="479646">
            <a:off x="6681192" y="2203693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 rot="479646">
            <a:off x="6681192" y="2260942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la beauté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 rot="363764">
            <a:off x="513285" y="3324090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 rot="363764">
            <a:off x="513285" y="3381339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la joie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 rot="21304113">
            <a:off x="7379362" y="3415375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 rot="21304113">
            <a:off x="7379362" y="3472624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une veste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656855" y="3276975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656855" y="3334224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la faim</a:t>
            </a:r>
            <a:endParaRPr lang="fr-FR" sz="2400" dirty="0">
              <a:latin typeface="Script cole" pitchFamily="2" charset="0"/>
            </a:endParaRPr>
          </a:p>
        </p:txBody>
      </p:sp>
      <p:pic>
        <p:nvPicPr>
          <p:cNvPr id="22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735" y="1352803"/>
            <a:ext cx="548005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à coins arrondis 22"/>
          <p:cNvSpPr/>
          <p:nvPr/>
        </p:nvSpPr>
        <p:spPr>
          <a:xfrm rot="21421358">
            <a:off x="822321" y="4508198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 rot="21421358">
            <a:off x="822321" y="4565447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la tristesse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487500" y="4514647"/>
            <a:ext cx="23762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3487501" y="4571896"/>
            <a:ext cx="23762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la gaité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 rot="479646">
            <a:off x="6727860" y="4543321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 rot="479646">
            <a:off x="6727860" y="4600570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un chien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 rot="363764">
            <a:off x="559953" y="5700354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 rot="363764">
            <a:off x="559953" y="5757603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un arbre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 rot="21304113">
            <a:off x="7426030" y="5647623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 rot="21304113">
            <a:off x="7426030" y="5704872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un rêve</a:t>
            </a:r>
            <a:endParaRPr lang="fr-FR" sz="2400" dirty="0">
              <a:latin typeface="Script cole" pitchFamily="2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703523" y="5616603"/>
            <a:ext cx="2017107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703523" y="5673852"/>
            <a:ext cx="20171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Script cole" pitchFamily="2" charset="0"/>
              </a:rPr>
              <a:t>le courage</a:t>
            </a:r>
            <a:endParaRPr lang="fr-FR" sz="2400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3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Sens propre et sens figuré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Un mot peut avoir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plusieurs sens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sens propre </a:t>
            </a:r>
            <a:r>
              <a:rPr lang="fr-FR" dirty="0" smtClean="0"/>
              <a:t>est le </a:t>
            </a:r>
            <a:r>
              <a:rPr lang="fr-FR" u="sng" dirty="0" smtClean="0"/>
              <a:t>sens habituel </a:t>
            </a:r>
            <a:r>
              <a:rPr lang="fr-FR" dirty="0" smtClean="0"/>
              <a:t>du mot.</a:t>
            </a:r>
          </a:p>
          <a:p>
            <a:endParaRPr lang="fr-FR" dirty="0"/>
          </a:p>
          <a:p>
            <a:pPr algn="ctr"/>
            <a:r>
              <a:rPr lang="fr-FR" i="1" dirty="0" smtClean="0"/>
              <a:t>Ex. : Les cochons se roulent dans la boue. </a:t>
            </a:r>
          </a:p>
          <a:p>
            <a:pPr algn="ctr"/>
            <a:r>
              <a:rPr lang="fr-FR" i="1" dirty="0" smtClean="0"/>
              <a:t>(le mot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cochon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i="1" dirty="0" smtClean="0"/>
              <a:t>désigne l’animal)</a:t>
            </a:r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sens figuré </a:t>
            </a:r>
            <a:r>
              <a:rPr lang="fr-FR" dirty="0" smtClean="0"/>
              <a:t>indique qu’il y a </a:t>
            </a:r>
            <a:r>
              <a:rPr lang="fr-FR" u="sng" dirty="0" smtClean="0"/>
              <a:t>une comparaison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algn="ctr"/>
            <a:r>
              <a:rPr lang="fr-FR" i="1" dirty="0" smtClean="0"/>
              <a:t>Ex. : Quel cochon cet enfant ! (le mot 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cochon</a:t>
            </a:r>
            <a:r>
              <a:rPr lang="fr-F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i="1" dirty="0" smtClean="0"/>
              <a:t>désigne une personne sale, car on pense que les cochons sont sales)</a:t>
            </a:r>
          </a:p>
          <a:p>
            <a:pPr algn="ctr"/>
            <a:endParaRPr lang="fr-FR" i="1" dirty="0"/>
          </a:p>
          <a:p>
            <a:r>
              <a:rPr lang="fr-FR" dirty="0" smtClean="0"/>
              <a:t>Certains dictionnaires indiquent le sens figuré par l’abréviation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fig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>
          <a:xfrm>
            <a:off x="7329264" y="3212976"/>
            <a:ext cx="2244082" cy="1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54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62432" y="1448490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Coche les phrases où le mot en gras est au sens figuré.</a:t>
            </a:r>
          </a:p>
        </p:txBody>
      </p:sp>
      <p:pic>
        <p:nvPicPr>
          <p:cNvPr id="5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67" y="1355661"/>
            <a:ext cx="558165" cy="5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à coins arrondis 5"/>
          <p:cNvSpPr/>
          <p:nvPr/>
        </p:nvSpPr>
        <p:spPr>
          <a:xfrm>
            <a:off x="583349" y="229168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6684" y="2348880"/>
            <a:ext cx="816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Arthur a la tête dans les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nuages</a:t>
            </a:r>
            <a:r>
              <a:rPr lang="fr-FR" sz="2000" dirty="0" smtClean="0">
                <a:latin typeface="Script cole" pitchFamily="2" charset="0"/>
              </a:rPr>
              <a:t>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83349" y="337180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56685" y="3429000"/>
            <a:ext cx="81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nuages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sz="2000" dirty="0" smtClean="0">
                <a:latin typeface="Script cole" pitchFamily="2" charset="0"/>
              </a:rPr>
              <a:t>s’accumulent dans le ciel.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83349" y="445192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256684" y="4509120"/>
            <a:ext cx="816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Il pleut des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cordes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sz="2000" dirty="0" smtClean="0">
                <a:latin typeface="Script cole" pitchFamily="2" charset="0"/>
              </a:rPr>
              <a:t>depuis ce matin.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83349" y="5532040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256685" y="5589240"/>
            <a:ext cx="81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Le pêcheur fait un solide nœud à la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corde</a:t>
            </a:r>
            <a:r>
              <a:rPr lang="fr-FR" sz="2000" dirty="0" smtClean="0">
                <a:latin typeface="Script cole" pitchFamily="2" charset="0"/>
              </a:rPr>
              <a:t>.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9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sens d'un mot dans le contexte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V _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3050" y="1629048"/>
            <a:ext cx="9432925" cy="51123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sz="2400" dirty="0" smtClean="0">
                <a:latin typeface="Script cole" pitchFamily="2" charset="0"/>
              </a:rPr>
              <a:t>Lorsque tu rencontres un mot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inconnu</a:t>
            </a:r>
            <a:r>
              <a:rPr lang="fr-FR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smtClean="0">
                <a:latin typeface="Script cole" pitchFamily="2" charset="0"/>
              </a:rPr>
              <a:t>au cours d’une lecture, tu peux arriver à comprendre ce qu’il veut dire grâce aux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mots qui l’entourent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sz="2400" dirty="0" smtClean="0">
                <a:latin typeface="Script cole" pitchFamily="2" charset="0"/>
              </a:rPr>
              <a:t>et au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sens général </a:t>
            </a:r>
            <a:r>
              <a:rPr lang="fr-FR" sz="2400" dirty="0" smtClean="0">
                <a:latin typeface="Script cole" pitchFamily="2" charset="0"/>
              </a:rPr>
              <a:t>de ce qui est écrit. Un mot a souvent plusieurs sens. Son sens dépend du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contexte</a:t>
            </a:r>
            <a:r>
              <a:rPr lang="fr-FR" dirty="0" smtClean="0">
                <a:latin typeface="Script cole" pitchFamily="2" charset="0"/>
              </a:rPr>
              <a:t> </a:t>
            </a:r>
            <a:r>
              <a:rPr lang="fr-FR" sz="2400" dirty="0" smtClean="0">
                <a:latin typeface="Script cole" pitchFamily="2" charset="0"/>
              </a:rPr>
              <a:t>dans lequel il est utilisé.</a:t>
            </a:r>
          </a:p>
          <a:p>
            <a:endParaRPr lang="fr-FR" sz="2400" dirty="0">
              <a:latin typeface="Script cole" pitchFamily="2" charset="0"/>
            </a:endParaRPr>
          </a:p>
          <a:p>
            <a:endParaRPr lang="fr-FR" sz="2400" dirty="0" smtClean="0">
              <a:latin typeface="Script cole" pitchFamily="2" charset="0"/>
            </a:endParaRPr>
          </a:p>
          <a:p>
            <a:endParaRPr lang="fr-FR" sz="2400" dirty="0">
              <a:latin typeface="Script cole" pitchFamily="2" charset="0"/>
            </a:endParaRPr>
          </a:p>
          <a:p>
            <a:endParaRPr lang="fr-FR" sz="2400" dirty="0" smtClean="0">
              <a:latin typeface="Script cole" pitchFamily="2" charset="0"/>
            </a:endParaRPr>
          </a:p>
          <a:p>
            <a:endParaRPr lang="fr-FR" sz="2400" dirty="0">
              <a:latin typeface="Script cole" pitchFamily="2" charset="0"/>
            </a:endParaRPr>
          </a:p>
          <a:p>
            <a:endParaRPr lang="fr-FR" sz="2400" dirty="0" smtClean="0">
              <a:latin typeface="Script cole" pitchFamily="2" charset="0"/>
            </a:endParaRPr>
          </a:p>
          <a:p>
            <a:endParaRPr lang="fr-FR" sz="2400" dirty="0">
              <a:latin typeface="Script cole" pitchFamily="2" charset="0"/>
            </a:endParaRPr>
          </a:p>
          <a:p>
            <a:endParaRPr lang="fr-FR" sz="2400" dirty="0" smtClean="0">
              <a:latin typeface="Script cole" pitchFamily="2" charset="0"/>
            </a:endParaRPr>
          </a:p>
          <a:p>
            <a:endParaRPr lang="fr-FR" sz="2400" dirty="0" smtClean="0">
              <a:latin typeface="Script cole" pitchFamily="2" charset="0"/>
            </a:endParaRPr>
          </a:p>
          <a:p>
            <a:r>
              <a:rPr lang="fr-FR" sz="2200" dirty="0" smtClean="0">
                <a:latin typeface="Script cole" pitchFamily="2" charset="0"/>
              </a:rPr>
              <a:t>Un mot peut être utilisé dans son sens le plus courant (sens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propre</a:t>
            </a:r>
            <a:r>
              <a:rPr lang="fr-FR" sz="2200" dirty="0" smtClean="0">
                <a:latin typeface="Script cole" pitchFamily="2" charset="0"/>
              </a:rPr>
              <a:t>) ou dans un sens plus imagé (sens </a:t>
            </a:r>
            <a:r>
              <a:rPr lang="fr-F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figuré</a:t>
            </a:r>
            <a:r>
              <a:rPr lang="fr-FR" sz="2200" dirty="0" smtClean="0">
                <a:latin typeface="Script cole" pitchFamily="2" charset="0"/>
              </a:rPr>
              <a:t>).</a:t>
            </a:r>
            <a:endParaRPr lang="fr-FR" sz="2200" dirty="0">
              <a:latin typeface="Script cole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861075"/>
            <a:ext cx="2438405" cy="30480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96817" y="3284984"/>
            <a:ext cx="64807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latin typeface="Script cole" pitchFamily="2" charset="0"/>
              </a:rPr>
              <a:t>Ex. : </a:t>
            </a:r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une ampoule</a:t>
            </a:r>
            <a:r>
              <a:rPr lang="fr-FR" sz="2000" i="1" dirty="0" smtClean="0">
                <a:latin typeface="Script cole" pitchFamily="2" charset="0"/>
              </a:rPr>
              <a:t>.</a:t>
            </a:r>
          </a:p>
          <a:p>
            <a:endParaRPr lang="fr-FR" sz="2000" i="1" dirty="0">
              <a:latin typeface="Script cole" pitchFamily="2" charset="0"/>
            </a:endParaRPr>
          </a:p>
          <a:p>
            <a:r>
              <a:rPr lang="fr-FR" sz="2000" dirty="0" smtClean="0">
                <a:latin typeface="Script cole" pitchFamily="2" charset="0"/>
                <a:sym typeface="Wingdings"/>
              </a:rPr>
              <a:t></a:t>
            </a:r>
            <a:r>
              <a:rPr lang="fr-FR" sz="2000" i="1" dirty="0" smtClean="0">
                <a:latin typeface="Script cole" pitchFamily="2" charset="0"/>
                <a:sym typeface="Wingdings"/>
              </a:rPr>
              <a:t> </a:t>
            </a:r>
            <a:r>
              <a:rPr lang="fr-FR" sz="2000" i="1" dirty="0" smtClean="0">
                <a:latin typeface="Script cole" pitchFamily="2" charset="0"/>
              </a:rPr>
              <a:t>L’</a:t>
            </a:r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ampoule</a:t>
            </a:r>
            <a:r>
              <a:rPr lang="fr-FR" sz="2000" i="1" dirty="0" smtClean="0">
                <a:latin typeface="Script cole" pitchFamily="2" charset="0"/>
              </a:rPr>
              <a:t> est grillée, il faut la changer.</a:t>
            </a:r>
          </a:p>
          <a:p>
            <a:endParaRPr lang="fr-FR" sz="2000" i="1" dirty="0">
              <a:latin typeface="Script cole" pitchFamily="2" charset="0"/>
            </a:endParaRPr>
          </a:p>
          <a:p>
            <a:r>
              <a:rPr lang="fr-FR" sz="2000" dirty="0" smtClean="0">
                <a:latin typeface="Script cole" pitchFamily="2" charset="0"/>
                <a:sym typeface="Wingdings"/>
              </a:rPr>
              <a:t></a:t>
            </a:r>
            <a:r>
              <a:rPr lang="fr-FR" sz="2000" i="1" dirty="0" smtClean="0">
                <a:latin typeface="Script cole" pitchFamily="2" charset="0"/>
                <a:sym typeface="Wingdings"/>
              </a:rPr>
              <a:t> </a:t>
            </a:r>
            <a:r>
              <a:rPr lang="fr-FR" sz="2000" i="1" dirty="0" smtClean="0">
                <a:latin typeface="Script cole" pitchFamily="2" charset="0"/>
              </a:rPr>
              <a:t>J’ai tellement marché que j’ai une </a:t>
            </a:r>
            <a:r>
              <a:rPr lang="fr-FR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ampoule</a:t>
            </a:r>
            <a:r>
              <a:rPr lang="fr-FR" sz="2000" i="1" dirty="0" smtClean="0">
                <a:latin typeface="Script cole" pitchFamily="2" charset="0"/>
              </a:rPr>
              <a:t> au pied.</a:t>
            </a:r>
            <a:endParaRPr lang="fr-FR" sz="2000" i="1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8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62432" y="1476826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Lis les phrases suivantes puis coche la définition qui correspond au mot en gras en te servant du contexte.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28465" y="2276872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latin typeface="Cursive standard" pitchFamily="2" charset="0"/>
              </a:rPr>
              <a:t>Tou</a:t>
            </a:r>
            <a:r>
              <a:rPr lang="fr-FR" sz="2800" dirty="0" smtClean="0">
                <a:latin typeface="Cursive standard" pitchFamily="2" charset="0"/>
              </a:rPr>
              <a:t>$ les matin$, mon père se sert d’un </a:t>
            </a:r>
            <a:r>
              <a:rPr lang="fr-FR" sz="2800" b="1" dirty="0" smtClean="0">
                <a:latin typeface="Cursive standard" pitchFamily="2" charset="0"/>
              </a:rPr>
              <a:t>blaireau</a:t>
            </a:r>
            <a:r>
              <a:rPr lang="fr-FR" sz="2800" dirty="0" smtClean="0">
                <a:latin typeface="Cursive standard" pitchFamily="2" charset="0"/>
              </a:rPr>
              <a:t> pour se raser.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3571" y="2872098"/>
            <a:ext cx="2579253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5529064" y="2872095"/>
            <a:ext cx="2952327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64633" y="3058505"/>
            <a:ext cx="17281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dirty="0">
                <a:latin typeface="Arial Rounded MT Bold" pitchFamily="34" charset="0"/>
              </a:rPr>
              <a:t>Mammifère carnivore aux poils raides</a:t>
            </a:r>
            <a:r>
              <a:rPr lang="fr-FR" dirty="0" smtClean="0">
                <a:latin typeface="Arial Rounded MT Bold" pitchFamily="34" charset="0"/>
              </a:rPr>
              <a:t>.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375171" y="3232137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393160" y="2920004"/>
            <a:ext cx="208823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dirty="0" smtClean="0">
                <a:latin typeface="Arial Rounded MT Bold" pitchFamily="34" charset="0"/>
              </a:rPr>
              <a:t>Brosse en poils fin avec laquelle on savonne la barbe.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681067" y="3232138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128464" y="4437112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ursive standard" pitchFamily="2" charset="0"/>
              </a:rPr>
              <a:t>Le facteur a déposé une </a:t>
            </a:r>
            <a:r>
              <a:rPr lang="fr-FR" sz="2800" b="1" dirty="0" smtClean="0">
                <a:latin typeface="Cursive standard" pitchFamily="2" charset="0"/>
              </a:rPr>
              <a:t>lettre</a:t>
            </a:r>
            <a:r>
              <a:rPr lang="fr-FR" sz="2800" dirty="0" smtClean="0">
                <a:latin typeface="Cursive standard" pitchFamily="2" charset="0"/>
              </a:rPr>
              <a:t> pour toi.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3570" y="5157192"/>
            <a:ext cx="2659310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5529063" y="5157189"/>
            <a:ext cx="2952327" cy="12961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2064632" y="5343600"/>
            <a:ext cx="18082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dirty="0" smtClean="0">
                <a:latin typeface="Arial Rounded MT Bold" pitchFamily="34" charset="0"/>
              </a:rPr>
              <a:t>Courrier écrit sur une feuille de papier.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1375170" y="5517231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393159" y="5343598"/>
            <a:ext cx="208823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dirty="0" smtClean="0">
                <a:latin typeface="Arial Rounded MT Bold" pitchFamily="34" charset="0"/>
              </a:rPr>
              <a:t>Signe graphique qui constitue l’alphabet.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5681066" y="5517232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67" y="1522496"/>
            <a:ext cx="558165" cy="5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18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11" y="2348880"/>
            <a:ext cx="4481284" cy="3492118"/>
          </a:xfrm>
          <a:prstGeom prst="rect">
            <a:avLst/>
          </a:prstGeom>
        </p:spPr>
      </p:pic>
      <p:cxnSp>
        <p:nvCxnSpPr>
          <p:cNvPr id="55" name="Connecteur droit avec flèche 54"/>
          <p:cNvCxnSpPr>
            <a:stCxn id="47" idx="3"/>
            <a:endCxn id="54" idx="1"/>
          </p:cNvCxnSpPr>
          <p:nvPr/>
        </p:nvCxnSpPr>
        <p:spPr>
          <a:xfrm>
            <a:off x="1932320" y="5140450"/>
            <a:ext cx="788432" cy="35539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00999" y="1532409"/>
            <a:ext cx="9432925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2000" dirty="0" smtClean="0"/>
              <a:t>Pour chercher un mot dans le dictionnaire, on utilise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l’ordre alphabétique</a:t>
            </a:r>
            <a:r>
              <a:rPr lang="fr-FR" sz="2000" dirty="0" smtClean="0"/>
              <a:t>. Les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mots repères </a:t>
            </a:r>
            <a:r>
              <a:rPr lang="fr-FR" sz="2000" dirty="0" smtClean="0"/>
              <a:t>indiquent le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et le dernier mot de chaque double page.</a:t>
            </a:r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On peut utiliser le dictionnaire pour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vérifier l’orthographe d’un mot </a:t>
            </a:r>
            <a:r>
              <a:rPr lang="fr-FR" sz="2000" dirty="0" smtClean="0"/>
              <a:t>ou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trouver sa définition</a:t>
            </a:r>
            <a:r>
              <a:rPr lang="fr-FR" sz="2000" dirty="0" smtClean="0"/>
              <a:t>. Les articles sont placés en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colonnes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smtClean="0"/>
              <a:t>et se lisent de haut en bas.</a:t>
            </a:r>
            <a:endParaRPr lang="fr-FR" sz="2000" dirty="0"/>
          </a:p>
        </p:txBody>
      </p:sp>
      <p:sp>
        <p:nvSpPr>
          <p:cNvPr id="26" name="Rectangle 25"/>
          <p:cNvSpPr/>
          <p:nvPr/>
        </p:nvSpPr>
        <p:spPr>
          <a:xfrm>
            <a:off x="551087" y="2446416"/>
            <a:ext cx="1523439" cy="9010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50987" y="2470558"/>
            <a:ext cx="1515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Mot repère</a:t>
            </a:r>
          </a:p>
          <a:p>
            <a:pPr algn="ctr"/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1</a:t>
            </a:r>
            <a:r>
              <a:rPr lang="fr-FR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er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mot de la double page</a:t>
            </a:r>
          </a:p>
        </p:txBody>
      </p:sp>
      <p:cxnSp>
        <p:nvCxnSpPr>
          <p:cNvPr id="33" name="Connecteur droit avec flèche 32"/>
          <p:cNvCxnSpPr>
            <a:stCxn id="26" idx="3"/>
          </p:cNvCxnSpPr>
          <p:nvPr/>
        </p:nvCxnSpPr>
        <p:spPr>
          <a:xfrm flipV="1">
            <a:off x="2074526" y="2555378"/>
            <a:ext cx="646226" cy="3415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761412" y="2446416"/>
            <a:ext cx="1523439" cy="90105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761312" y="2470558"/>
            <a:ext cx="1515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Mot repère</a:t>
            </a:r>
          </a:p>
          <a:p>
            <a:pPr algn="ctr"/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Dernier mot de la double page</a:t>
            </a:r>
          </a:p>
        </p:txBody>
      </p:sp>
      <p:cxnSp>
        <p:nvCxnSpPr>
          <p:cNvPr id="42" name="Connecteur droit avec flèche 41"/>
          <p:cNvCxnSpPr>
            <a:stCxn id="40" idx="1"/>
          </p:cNvCxnSpPr>
          <p:nvPr/>
        </p:nvCxnSpPr>
        <p:spPr>
          <a:xfrm flipH="1" flipV="1">
            <a:off x="6897216" y="2555378"/>
            <a:ext cx="864196" cy="34156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16496" y="4931642"/>
            <a:ext cx="1523439" cy="39347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416396" y="4955784"/>
            <a:ext cx="151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Article</a:t>
            </a:r>
            <a:endPara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2711227" y="2446416"/>
            <a:ext cx="504056" cy="1809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6393160" y="2442998"/>
            <a:ext cx="504056" cy="1809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20752" y="5296541"/>
            <a:ext cx="1008112" cy="3986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Utiliser le dictionnaire (1)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785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62432" y="1476826"/>
            <a:ext cx="869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Dans cette page de dictionnaire, entoure </a:t>
            </a:r>
            <a:r>
              <a:rPr lang="fr-FR" dirty="0" smtClean="0">
                <a:latin typeface="Arial Rounded MT Bold" pitchFamily="34" charset="0"/>
              </a:rPr>
              <a:t>les mots repères en bleu </a:t>
            </a:r>
            <a:r>
              <a:rPr lang="fr-FR" dirty="0" smtClean="0">
                <a:latin typeface="Script cole" pitchFamily="2" charset="0"/>
              </a:rPr>
              <a:t>et </a:t>
            </a:r>
            <a:r>
              <a:rPr lang="fr-FR" dirty="0" smtClean="0">
                <a:latin typeface="Arial Rounded MT Bold" pitchFamily="34" charset="0"/>
              </a:rPr>
              <a:t>l’article du mot moutarde en vert</a:t>
            </a:r>
            <a:r>
              <a:rPr lang="fr-FR" dirty="0" smtClean="0">
                <a:latin typeface="Script cole" pitchFamily="2" charset="0"/>
              </a:rPr>
              <a:t>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19830" y="1344286"/>
            <a:ext cx="542603" cy="584775"/>
            <a:chOff x="161925" y="2354967"/>
            <a:chExt cx="542603" cy="584775"/>
          </a:xfrm>
        </p:grpSpPr>
        <p:sp>
          <p:nvSpPr>
            <p:cNvPr id="5" name="Ellipse 4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1</a:t>
              </a:r>
              <a:endPara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endParaRP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07" y="2149053"/>
            <a:ext cx="6223148" cy="445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223795" y="2409412"/>
            <a:ext cx="25202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Script cole" pitchFamily="2" charset="0"/>
              </a:rPr>
              <a:t>Combien de sens a l’adjectif </a:t>
            </a:r>
            <a:r>
              <a:rPr lang="fr-FR" sz="2000" dirty="0" smtClean="0">
                <a:latin typeface="Arial Rounded MT Bold" pitchFamily="34" charset="0"/>
              </a:rPr>
              <a:t>muet</a:t>
            </a:r>
            <a:r>
              <a:rPr lang="fr-FR" sz="2000" dirty="0" smtClean="0"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?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6681192" y="2276872"/>
            <a:ext cx="542603" cy="584775"/>
            <a:chOff x="161925" y="2354967"/>
            <a:chExt cx="542603" cy="584775"/>
          </a:xfrm>
        </p:grpSpPr>
        <p:sp>
          <p:nvSpPr>
            <p:cNvPr id="10" name="Ellipse 9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2</a:t>
              </a:r>
            </a:p>
          </p:txBody>
        </p:sp>
      </p:grpSp>
      <p:sp>
        <p:nvSpPr>
          <p:cNvPr id="12" name="Rectangle à coins arrondis 11"/>
          <p:cNvSpPr/>
          <p:nvPr/>
        </p:nvSpPr>
        <p:spPr>
          <a:xfrm>
            <a:off x="7892132" y="3140968"/>
            <a:ext cx="1021308" cy="102130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7223795" y="4374516"/>
            <a:ext cx="252028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Script cole" pitchFamily="2" charset="0"/>
              </a:rPr>
              <a:t>Est-ce que le mot </a:t>
            </a:r>
            <a:r>
              <a:rPr lang="fr-FR" sz="2000" dirty="0" smtClean="0">
                <a:latin typeface="Arial Rounded MT Bold" pitchFamily="34" charset="0"/>
              </a:rPr>
              <a:t>moustiquaire</a:t>
            </a:r>
            <a:r>
              <a:rPr lang="fr-FR" sz="2000" dirty="0" smtClean="0"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pourrait se trouver sur cette double page ?</a:t>
            </a:r>
          </a:p>
          <a:p>
            <a:pPr algn="just"/>
            <a:endParaRPr lang="fr-FR" dirty="0">
              <a:latin typeface="Script cole" pitchFamily="2" charset="0"/>
            </a:endParaRPr>
          </a:p>
          <a:p>
            <a:pPr algn="ctr"/>
            <a:r>
              <a:rPr lang="fr-FR" sz="2400" dirty="0" smtClean="0">
                <a:latin typeface="Arial Rounded MT Bold" pitchFamily="34" charset="0"/>
              </a:rPr>
              <a:t>oui - non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681192" y="4241976"/>
            <a:ext cx="542603" cy="584775"/>
            <a:chOff x="161925" y="2354967"/>
            <a:chExt cx="542603" cy="584775"/>
          </a:xfrm>
        </p:grpSpPr>
        <p:sp>
          <p:nvSpPr>
            <p:cNvPr id="16" name="Ellipse 15"/>
            <p:cNvSpPr/>
            <p:nvPr/>
          </p:nvSpPr>
          <p:spPr>
            <a:xfrm>
              <a:off x="161925" y="2375891"/>
              <a:ext cx="542603" cy="5429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17202" y="2354967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ketch Nice" pitchFamily="66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985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00999" y="1532409"/>
            <a:ext cx="9432925" cy="5256584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/>
              <a:t>Dans un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article de dictionnaire</a:t>
            </a:r>
            <a:r>
              <a:rPr lang="fr-FR" sz="2000" dirty="0" smtClean="0"/>
              <a:t>, tu vas trouver plusieurs informations concernant le mot que tu cherchais.</a:t>
            </a:r>
            <a:endParaRPr lang="fr-FR" sz="20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Utiliser le dictionnaire (2)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7937002" y="800329"/>
            <a:ext cx="1336478" cy="657747"/>
          </a:xfrm>
        </p:spPr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2335092"/>
            <a:ext cx="2808312" cy="4262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à coins arrondis 18"/>
          <p:cNvSpPr/>
          <p:nvPr/>
        </p:nvSpPr>
        <p:spPr>
          <a:xfrm>
            <a:off x="3512840" y="2354798"/>
            <a:ext cx="2808312" cy="88847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04528" y="235479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rial Rounded MT Bold" pitchFamily="34" charset="0"/>
              </a:rPr>
              <a:t>Article de </a:t>
            </a:r>
          </a:p>
          <a:p>
            <a:pPr algn="ctr"/>
            <a:r>
              <a:rPr lang="fr-FR" dirty="0" smtClean="0">
                <a:latin typeface="Arial Rounded MT Bold" pitchFamily="34" charset="0"/>
              </a:rPr>
              <a:t>dictionnaire</a:t>
            </a:r>
            <a:endParaRPr lang="fr-FR" dirty="0">
              <a:latin typeface="Arial Rounded MT Bold" pitchFamily="34" charset="0"/>
            </a:endParaRPr>
          </a:p>
        </p:txBody>
      </p:sp>
      <p:cxnSp>
        <p:nvCxnSpPr>
          <p:cNvPr id="21" name="Connecteur droit avec flèche 20"/>
          <p:cNvCxnSpPr>
            <a:stCxn id="6" idx="3"/>
            <a:endCxn id="19" idx="1"/>
          </p:cNvCxnSpPr>
          <p:nvPr/>
        </p:nvCxnSpPr>
        <p:spPr>
          <a:xfrm>
            <a:off x="2432720" y="2677964"/>
            <a:ext cx="1080120" cy="121074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5049390" y="3269976"/>
            <a:ext cx="1108695" cy="25945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88504" y="3287306"/>
            <a:ext cx="2520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itchFamily="34" charset="0"/>
              </a:rPr>
              <a:t>Nature du mot</a:t>
            </a:r>
          </a:p>
          <a:p>
            <a:r>
              <a:rPr lang="fr-FR" sz="1600" i="1" dirty="0" smtClean="0">
                <a:latin typeface="Script cole" pitchFamily="2" charset="0"/>
              </a:rPr>
              <a:t>verbe, nom, adjectif, préposition, adverbe…</a:t>
            </a:r>
            <a:endParaRPr lang="fr-FR" sz="1600" i="1" dirty="0">
              <a:latin typeface="Script cole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88504" y="4367426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itchFamily="34" charset="0"/>
              </a:rPr>
              <a:t>Définition</a:t>
            </a:r>
          </a:p>
          <a:p>
            <a:r>
              <a:rPr lang="fr-FR" sz="1600" i="1" dirty="0" smtClean="0">
                <a:latin typeface="Script cole" pitchFamily="2" charset="0"/>
              </a:rPr>
              <a:t>Phrase qui explique ce que veut dire le mot.</a:t>
            </a:r>
            <a:endParaRPr lang="fr-FR" sz="1600" i="1" dirty="0">
              <a:latin typeface="Script cole" pitchFamily="2" charset="0"/>
            </a:endParaRPr>
          </a:p>
        </p:txBody>
      </p:sp>
      <p:cxnSp>
        <p:nvCxnSpPr>
          <p:cNvPr id="32" name="Connecteur droit avec flèche 31"/>
          <p:cNvCxnSpPr>
            <a:stCxn id="31" idx="3"/>
            <a:endCxn id="36" idx="1"/>
          </p:cNvCxnSpPr>
          <p:nvPr/>
        </p:nvCxnSpPr>
        <p:spPr>
          <a:xfrm flipV="1">
            <a:off x="2936776" y="3818600"/>
            <a:ext cx="576064" cy="97971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12840" y="3529433"/>
            <a:ext cx="2736304" cy="161905"/>
          </a:xfrm>
          <a:prstGeom prst="rect">
            <a:avLst/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3512840" y="3737647"/>
            <a:ext cx="2448272" cy="161905"/>
          </a:xfrm>
          <a:prstGeom prst="rect">
            <a:avLst/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488504" y="5489356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itchFamily="34" charset="0"/>
              </a:rPr>
              <a:t>Exemple</a:t>
            </a:r>
          </a:p>
          <a:p>
            <a:r>
              <a:rPr lang="fr-FR" sz="1600" i="1" dirty="0" smtClean="0">
                <a:latin typeface="Script cole" pitchFamily="2" charset="0"/>
              </a:rPr>
              <a:t>Le mot est utilisé dans une phrase. Il est souvent écrit en italique.</a:t>
            </a:r>
            <a:endParaRPr lang="fr-FR" sz="1600" i="1" dirty="0">
              <a:latin typeface="Script cole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91930" y="5294714"/>
            <a:ext cx="2357214" cy="161905"/>
          </a:xfrm>
          <a:prstGeom prst="rect">
            <a:avLst/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3571131" y="5518393"/>
            <a:ext cx="661789" cy="161905"/>
          </a:xfrm>
          <a:prstGeom prst="rect">
            <a:avLst/>
          </a:prstGeom>
          <a:solidFill>
            <a:srgbClr val="FFFF0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825208" y="2198211"/>
            <a:ext cx="2736304" cy="195087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6825208" y="2198210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>
                <a:latin typeface="Arial Rounded MT Bold" pitchFamily="34" charset="0"/>
              </a:rPr>
              <a:t>Abréviations :</a:t>
            </a:r>
          </a:p>
          <a:p>
            <a:pPr algn="just"/>
            <a:r>
              <a:rPr lang="fr-FR" sz="1600" dirty="0" smtClean="0">
                <a:latin typeface="Arial Rounded MT Bold" pitchFamily="34" charset="0"/>
              </a:rPr>
              <a:t>adj.</a:t>
            </a:r>
            <a:r>
              <a:rPr lang="fr-FR" sz="1600" dirty="0" smtClean="0">
                <a:latin typeface="Script cole" pitchFamily="2" charset="0"/>
              </a:rPr>
              <a:t> : adjectif</a:t>
            </a:r>
          </a:p>
          <a:p>
            <a:pPr algn="just"/>
            <a:r>
              <a:rPr lang="fr-FR" sz="1600" dirty="0" smtClean="0">
                <a:latin typeface="Arial Rounded MT Bold" pitchFamily="34" charset="0"/>
              </a:rPr>
              <a:t>n. m.</a:t>
            </a:r>
            <a:r>
              <a:rPr lang="fr-FR" sz="1600" dirty="0" smtClean="0">
                <a:latin typeface="Script cole" pitchFamily="2" charset="0"/>
              </a:rPr>
              <a:t> : nom masculin</a:t>
            </a:r>
          </a:p>
          <a:p>
            <a:pPr algn="just"/>
            <a:r>
              <a:rPr lang="fr-FR" sz="1600" dirty="0" smtClean="0">
                <a:latin typeface="Arial Rounded MT Bold" pitchFamily="34" charset="0"/>
              </a:rPr>
              <a:t>n. f. </a:t>
            </a:r>
            <a:r>
              <a:rPr lang="fr-FR" sz="1600" dirty="0" smtClean="0">
                <a:latin typeface="Script cole" pitchFamily="2" charset="0"/>
              </a:rPr>
              <a:t>: nom féminin</a:t>
            </a:r>
          </a:p>
          <a:p>
            <a:pPr algn="just"/>
            <a:r>
              <a:rPr lang="fr-FR" sz="1600" dirty="0" smtClean="0">
                <a:latin typeface="Arial Rounded MT Bold" pitchFamily="34" charset="0"/>
              </a:rPr>
              <a:t>adv.</a:t>
            </a:r>
            <a:r>
              <a:rPr lang="fr-FR" sz="1600" dirty="0" smtClean="0">
                <a:latin typeface="Script cole" pitchFamily="2" charset="0"/>
              </a:rPr>
              <a:t> : adverbe</a:t>
            </a:r>
          </a:p>
          <a:p>
            <a:pPr algn="just"/>
            <a:r>
              <a:rPr lang="fr-FR" sz="1600" dirty="0" smtClean="0">
                <a:latin typeface="Arial Rounded MT Bold" pitchFamily="34" charset="0"/>
              </a:rPr>
              <a:t>v.</a:t>
            </a:r>
            <a:r>
              <a:rPr lang="fr-FR" sz="1600" dirty="0" smtClean="0">
                <a:latin typeface="Script cole" pitchFamily="2" charset="0"/>
              </a:rPr>
              <a:t> : verbe</a:t>
            </a:r>
          </a:p>
          <a:p>
            <a:pPr algn="just"/>
            <a:r>
              <a:rPr lang="fr-FR" sz="1600" dirty="0" err="1" smtClean="0">
                <a:latin typeface="Arial Rounded MT Bold" pitchFamily="34" charset="0"/>
              </a:rPr>
              <a:t>prép</a:t>
            </a:r>
            <a:r>
              <a:rPr lang="fr-FR" sz="1600" dirty="0" smtClean="0">
                <a:latin typeface="Arial Rounded MT Bold" pitchFamily="34" charset="0"/>
              </a:rPr>
              <a:t>.</a:t>
            </a:r>
            <a:r>
              <a:rPr lang="fr-FR" sz="1600" dirty="0" smtClean="0">
                <a:latin typeface="Script cole" pitchFamily="2" charset="0"/>
              </a:rPr>
              <a:t> : préposition</a:t>
            </a:r>
          </a:p>
          <a:p>
            <a:pPr algn="just"/>
            <a:endParaRPr lang="fr-FR" sz="1600" dirty="0">
              <a:latin typeface="Script cole" pitchFamily="2" charset="0"/>
            </a:endParaRPr>
          </a:p>
        </p:txBody>
      </p:sp>
      <p:cxnSp>
        <p:nvCxnSpPr>
          <p:cNvPr id="44" name="Connecteur droit avec flèche 43"/>
          <p:cNvCxnSpPr>
            <a:stCxn id="43" idx="3"/>
            <a:endCxn id="56" idx="1"/>
          </p:cNvCxnSpPr>
          <p:nvPr/>
        </p:nvCxnSpPr>
        <p:spPr>
          <a:xfrm flipV="1">
            <a:off x="3224808" y="5375667"/>
            <a:ext cx="667122" cy="667687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5" idx="3"/>
            <a:endCxn id="24" idx="1"/>
          </p:cNvCxnSpPr>
          <p:nvPr/>
        </p:nvCxnSpPr>
        <p:spPr>
          <a:xfrm flipV="1">
            <a:off x="3008784" y="3399705"/>
            <a:ext cx="2040606" cy="318488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28" y="4260830"/>
            <a:ext cx="576064" cy="1075319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6499076" y="5334907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Script cole" pitchFamily="2" charset="0"/>
              </a:rPr>
              <a:t>Le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noms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sont au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singulier</a:t>
            </a:r>
            <a:r>
              <a:rPr lang="fr-FR" dirty="0" smtClean="0">
                <a:latin typeface="Script cole" pitchFamily="2" charset="0"/>
              </a:rPr>
              <a:t>. Les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adjectifs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sont au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masculin singulier</a:t>
            </a:r>
            <a:r>
              <a:rPr lang="fr-FR" dirty="0" smtClean="0">
                <a:latin typeface="Script cole" pitchFamily="2" charset="0"/>
              </a:rPr>
              <a:t>.</a:t>
            </a:r>
          </a:p>
          <a:p>
            <a:pPr algn="just"/>
            <a:r>
              <a:rPr lang="fr-FR" dirty="0" smtClean="0">
                <a:latin typeface="Script cole" pitchFamily="2" charset="0"/>
              </a:rPr>
              <a:t>Les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verbes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dirty="0" smtClean="0">
                <a:latin typeface="Script cole" pitchFamily="2" charset="0"/>
              </a:rPr>
              <a:t>sont à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l’infinitif</a:t>
            </a:r>
            <a:r>
              <a:rPr lang="fr-FR" dirty="0" smtClean="0">
                <a:latin typeface="Script cole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31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62432" y="1476826"/>
            <a:ext cx="869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Script cole" pitchFamily="2" charset="0"/>
              </a:rPr>
              <a:t>Colorie cet article de dictionnaire et complète la légende.</a:t>
            </a:r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7" y="2708920"/>
            <a:ext cx="4372188" cy="2774125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6033120" y="2924944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681192" y="301292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exemple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033120" y="3773071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681192" y="38610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définition</a:t>
            </a:r>
            <a:endParaRPr lang="fr-FR" dirty="0">
              <a:latin typeface="Script cole" pitchFamily="2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033120" y="4651513"/>
            <a:ext cx="576064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681192" y="473949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Script cole" pitchFamily="2" charset="0"/>
              </a:rPr>
              <a:t>nature du mot</a:t>
            </a:r>
            <a:endParaRPr lang="fr-FR" dirty="0">
              <a:latin typeface="Script cole" pitchFamily="2" charset="0"/>
            </a:endParaRPr>
          </a:p>
        </p:txBody>
      </p:sp>
      <p:pic>
        <p:nvPicPr>
          <p:cNvPr id="22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27" y="1381139"/>
            <a:ext cx="548005" cy="56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47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Les familles de mots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Une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famille de mots</a:t>
            </a:r>
            <a:r>
              <a:rPr lang="fr-FR" sz="2000" dirty="0" smtClean="0"/>
              <a:t>, c’est l’ensemble de tous les mots qui sont construits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à partir d’un même mot</a:t>
            </a:r>
            <a:r>
              <a:rPr lang="fr-FR" sz="2000" dirty="0" smtClean="0"/>
              <a:t>. </a:t>
            </a:r>
            <a:endParaRPr lang="fr-FR" sz="2000" dirty="0"/>
          </a:p>
          <a:p>
            <a:r>
              <a:rPr lang="fr-FR" sz="2000" dirty="0" smtClean="0"/>
              <a:t>Ils ont une partie commune,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le radical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 </a:t>
            </a:r>
            <a:r>
              <a:rPr lang="fr-FR" sz="2000" dirty="0" smtClean="0"/>
              <a:t>et évoquent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une même idée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endParaRPr lang="fr-FR" sz="200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V _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4" y="3669629"/>
            <a:ext cx="4820622" cy="22496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20838303">
            <a:off x="608906" y="435871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rial Rounded MT Bold" pitchFamily="34" charset="0"/>
              </a:rPr>
              <a:t>poul</a:t>
            </a:r>
            <a:r>
              <a:rPr lang="fr-FR" dirty="0" smtClean="0">
                <a:latin typeface="Arial Rounded MT Bold" pitchFamily="34" charset="0"/>
              </a:rPr>
              <a:t>e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2293894">
            <a:off x="1520287" y="455328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rial Rounded MT Bold" pitchFamily="34" charset="0"/>
              </a:rPr>
              <a:t>poul</a:t>
            </a:r>
            <a:r>
              <a:rPr lang="fr-FR" dirty="0" smtClean="0">
                <a:latin typeface="Arial Rounded MT Bold" pitchFamily="34" charset="0"/>
              </a:rPr>
              <a:t>ailler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06475">
            <a:off x="666634" y="509939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rial Rounded MT Bold" pitchFamily="34" charset="0"/>
              </a:rPr>
              <a:t>poul</a:t>
            </a:r>
            <a:r>
              <a:rPr lang="fr-FR" dirty="0" smtClean="0">
                <a:latin typeface="Arial Rounded MT Bold" pitchFamily="34" charset="0"/>
              </a:rPr>
              <a:t>et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rot="20838303">
            <a:off x="1475831" y="532263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rial Rounded MT Bold" pitchFamily="34" charset="0"/>
              </a:rPr>
              <a:t>poul</a:t>
            </a:r>
            <a:r>
              <a:rPr lang="fr-FR" dirty="0" smtClean="0">
                <a:latin typeface="Arial Rounded MT Bold" pitchFamily="34" charset="0"/>
              </a:rPr>
              <a:t>ette</a:t>
            </a:r>
            <a:endParaRPr lang="fr-FR" dirty="0">
              <a:latin typeface="Arial Rounded MT Bol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85048" y="3573016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latin typeface="Script cole" pitchFamily="2" charset="0"/>
              </a:rPr>
              <a:t>Ex.</a:t>
            </a:r>
            <a:r>
              <a:rPr lang="fr-FR" sz="2000" i="1" dirty="0" smtClean="0">
                <a:latin typeface="Script cole" pitchFamily="2" charset="0"/>
              </a:rPr>
              <a:t> </a:t>
            </a:r>
            <a:r>
              <a:rPr lang="fr-FR" sz="2000" b="1" i="1" dirty="0" smtClean="0">
                <a:latin typeface="Script cole" pitchFamily="2" charset="0"/>
              </a:rPr>
              <a:t>:</a:t>
            </a:r>
            <a:r>
              <a:rPr lang="fr-FR" sz="2000" i="1" dirty="0" smtClean="0">
                <a:latin typeface="Script cole" pitchFamily="2" charset="0"/>
              </a:rPr>
              <a:t> La famille du mot 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vent</a:t>
            </a:r>
            <a:r>
              <a:rPr lang="fr-F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sz="2000" i="1" dirty="0" smtClean="0">
                <a:latin typeface="Script cole" pitchFamily="2" charset="0"/>
              </a:rPr>
              <a:t>:</a:t>
            </a:r>
          </a:p>
          <a:p>
            <a:endParaRPr lang="fr-FR" sz="2000" i="1" dirty="0">
              <a:latin typeface="Script cole" pitchFamily="2" charset="0"/>
            </a:endParaRPr>
          </a:p>
          <a:p>
            <a:pPr algn="ctr"/>
            <a:r>
              <a:rPr lang="fr-FR" sz="2000" i="1" u="sng" dirty="0" smtClean="0">
                <a:latin typeface="Script cole" pitchFamily="2" charset="0"/>
              </a:rPr>
              <a:t>vent</a:t>
            </a:r>
            <a:r>
              <a:rPr lang="fr-FR" sz="2000" i="1" dirty="0" smtClean="0">
                <a:latin typeface="Script cole" pitchFamily="2" charset="0"/>
              </a:rPr>
              <a:t>eux - é</a:t>
            </a:r>
            <a:r>
              <a:rPr lang="fr-FR" sz="2000" i="1" u="sng" dirty="0" smtClean="0">
                <a:latin typeface="Script cole" pitchFamily="2" charset="0"/>
              </a:rPr>
              <a:t>vent</a:t>
            </a:r>
            <a:r>
              <a:rPr lang="fr-FR" sz="2000" i="1" dirty="0" smtClean="0">
                <a:latin typeface="Script cole" pitchFamily="2" charset="0"/>
              </a:rPr>
              <a:t>er - </a:t>
            </a:r>
            <a:r>
              <a:rPr lang="fr-FR" sz="2000" i="1" u="sng" dirty="0" smtClean="0">
                <a:latin typeface="Script cole" pitchFamily="2" charset="0"/>
              </a:rPr>
              <a:t>vent</a:t>
            </a:r>
            <a:r>
              <a:rPr lang="fr-FR" sz="2000" i="1" dirty="0" smtClean="0">
                <a:latin typeface="Script cole" pitchFamily="2" charset="0"/>
              </a:rPr>
              <a:t>ilateur - </a:t>
            </a:r>
            <a:r>
              <a:rPr lang="fr-FR" sz="2000" i="1" u="sng" dirty="0" smtClean="0">
                <a:latin typeface="Script cole" pitchFamily="2" charset="0"/>
              </a:rPr>
              <a:t>vent</a:t>
            </a:r>
            <a:r>
              <a:rPr lang="fr-FR" sz="2000" i="1" dirty="0" smtClean="0">
                <a:latin typeface="Script cole" pitchFamily="2" charset="0"/>
              </a:rPr>
              <a:t>ilation - </a:t>
            </a:r>
            <a:r>
              <a:rPr lang="fr-FR" sz="2000" i="1" u="sng" dirty="0" smtClean="0">
                <a:latin typeface="Script cole" pitchFamily="2" charset="0"/>
              </a:rPr>
              <a:t>vent</a:t>
            </a:r>
            <a:r>
              <a:rPr lang="fr-FR" sz="2000" i="1" dirty="0" smtClean="0">
                <a:latin typeface="Script cole" pitchFamily="2" charset="0"/>
              </a:rPr>
              <a:t>iler - é</a:t>
            </a:r>
            <a:r>
              <a:rPr lang="fr-FR" sz="2000" i="1" u="sng" dirty="0" smtClean="0">
                <a:latin typeface="Script cole" pitchFamily="2" charset="0"/>
              </a:rPr>
              <a:t>vent</a:t>
            </a:r>
            <a:r>
              <a:rPr lang="fr-FR" sz="2000" i="1" dirty="0" smtClean="0">
                <a:latin typeface="Script cole" pitchFamily="2" charset="0"/>
              </a:rPr>
              <a:t>ail…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3" y="5366207"/>
            <a:ext cx="576064" cy="107531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249144" y="5442200"/>
            <a:ext cx="28803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aventure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cript cole" pitchFamily="2" charset="0"/>
              </a:rPr>
              <a:t> </a:t>
            </a:r>
            <a:r>
              <a:rPr lang="fr-FR" dirty="0">
                <a:latin typeface="Script cole" pitchFamily="2" charset="0"/>
              </a:rPr>
              <a:t>n’appartient pas à cette famille, il n’a pas de lien de sens</a:t>
            </a:r>
            <a:r>
              <a:rPr lang="fr-FR" dirty="0" smtClean="0">
                <a:latin typeface="Script cole" pitchFamily="2" charset="0"/>
              </a:rPr>
              <a:t>.</a:t>
            </a:r>
            <a:endParaRPr lang="fr-FR" dirty="0">
              <a:latin typeface="Script co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431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1405</Words>
  <Application>Microsoft Office PowerPoint</Application>
  <PresentationFormat>Format A4 (210 x 297 mm)</PresentationFormat>
  <Paragraphs>323</Paragraphs>
  <Slides>22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89</cp:revision>
  <dcterms:created xsi:type="dcterms:W3CDTF">2012-12-11T19:47:34Z</dcterms:created>
  <dcterms:modified xsi:type="dcterms:W3CDTF">2017-02-12T14:05:31Z</dcterms:modified>
</cp:coreProperties>
</file>