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3388" autoAdjust="0"/>
  </p:normalViewPr>
  <p:slideViewPr>
    <p:cSldViewPr>
      <p:cViewPr>
        <p:scale>
          <a:sx n="75" d="100"/>
          <a:sy n="75" d="100"/>
        </p:scale>
        <p:origin x="-3384" y="-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61BA-6F37-4D7F-9CB2-1B9B8617991D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A3EF-4A2D-4866-9851-F38003FE0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2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8AD8-379D-45C4-914F-7D58DD7DE3C0}" type="datetimeFigureOut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6DF7-5BF7-4B0D-9102-1594DC326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2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D3F1B82E-0696-4BEF-8707-6E3F4F3A79AE}" type="datetime1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2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3C25B106-1A9D-4F00-B985-BFCD852D96A1}" type="datetime1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5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3D4C508-31AA-425B-A7AF-CE78BF7B51E9}" type="datetime1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A855A00-067C-4967-B2AF-122610D33A17}" type="datetime1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C5B7997-388E-4F77-B68D-C8AA32F01268}" type="datetime1">
              <a:rPr lang="fr-FR" smtClean="0"/>
              <a:t>23/02/2017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CC0C6B2-35C8-42DC-B0D5-A8FA81D1CAE5}" type="datetime1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9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A44E27EC-6681-466B-BC6E-014F4B27D6EA}" type="datetime1">
              <a:rPr lang="fr-FR" smtClean="0"/>
              <a:t>23/02/2017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4F4DF8DD-AA9A-4797-8F09-ADFAF67041B9}" type="datetime1">
              <a:rPr lang="fr-FR" smtClean="0"/>
              <a:t>23/02/2017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1C5F25-2D29-4665-8C46-804DBD47471A}" type="datetime1">
              <a:rPr lang="fr-FR" smtClean="0"/>
              <a:t>23/02/2017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3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7B797E-E13A-4359-8411-824903A91246}" type="datetime1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AFAC8B3A-96DF-484E-894D-BBE96266A089}" type="datetime1">
              <a:rPr lang="fr-FR" smtClean="0"/>
              <a:t>23/02/2017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763476" y="9036957"/>
            <a:ext cx="1656184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r="12931"/>
          <a:stretch/>
        </p:blipFill>
        <p:spPr bwMode="auto">
          <a:xfrm>
            <a:off x="3098376" y="1551850"/>
            <a:ext cx="841268" cy="11347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1" y="1551850"/>
            <a:ext cx="826892" cy="1134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29" y="1551850"/>
            <a:ext cx="829911" cy="1134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81128" y="488504"/>
            <a:ext cx="1994340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Séance 1 - Découverte du livre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Numérote chaque partie du livre avec la bonne légende.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620453" y="2562112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340907" y="2562112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070560" y="2559163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354890" y="292762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latin typeface="+mj-lt"/>
              </a:rPr>
              <a:t>1 –</a:t>
            </a:r>
            <a:r>
              <a:rPr lang="fr-FR" sz="1200" dirty="0" smtClean="0">
                <a:latin typeface="+mj-lt"/>
              </a:rPr>
              <a:t> Première de couverture</a:t>
            </a:r>
          </a:p>
          <a:p>
            <a:r>
              <a:rPr lang="fr-FR" sz="1200" b="1" i="1" dirty="0" smtClean="0">
                <a:latin typeface="+mj-lt"/>
              </a:rPr>
              <a:t>2 –</a:t>
            </a:r>
            <a:r>
              <a:rPr lang="fr-FR" sz="1200" dirty="0" smtClean="0">
                <a:latin typeface="+mj-lt"/>
              </a:rPr>
              <a:t> Page de titre</a:t>
            </a:r>
            <a:endParaRPr lang="fr-FR" sz="12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23141" y="2927622"/>
            <a:ext cx="239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3 –</a:t>
            </a:r>
            <a:r>
              <a:rPr lang="fr-FR" sz="1200" dirty="0" smtClean="0"/>
              <a:t> Quatrième de couverture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9180" y="3582531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Recopie le résumé de l’histoire.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0" name="Image 19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23205"/>
          <a:stretch/>
        </p:blipFill>
        <p:spPr>
          <a:xfrm>
            <a:off x="500254" y="3951863"/>
            <a:ext cx="5957742" cy="1505193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167170" y="3645385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67170" y="5889242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9180" y="5826388"/>
            <a:ext cx="318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Complète la fiche d’identité du livre.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00254" y="6348890"/>
            <a:ext cx="29477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oper Std Black" pitchFamily="18" charset="0"/>
              </a:rPr>
              <a:t>Titre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Auteur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Illustrateur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Editeur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Collection :</a:t>
            </a:r>
          </a:p>
          <a:p>
            <a:endParaRPr lang="fr-FR" sz="1200" dirty="0">
              <a:latin typeface="Cooper Std Black" pitchFamily="18" charset="0"/>
            </a:endParaRPr>
          </a:p>
          <a:p>
            <a:endParaRPr lang="fr-FR" dirty="0">
              <a:latin typeface="Pere Castor" pitchFamily="2" charset="0"/>
            </a:endParaRPr>
          </a:p>
        </p:txBody>
      </p:sp>
      <p:pic>
        <p:nvPicPr>
          <p:cNvPr id="43" name="Image 4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0256" y="6575043"/>
            <a:ext cx="2847772" cy="360833"/>
          </a:xfrm>
          <a:prstGeom prst="rect">
            <a:avLst/>
          </a:prstGeom>
        </p:spPr>
      </p:pic>
      <p:pic>
        <p:nvPicPr>
          <p:cNvPr id="44" name="Image 4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582212" y="7131125"/>
            <a:ext cx="2847772" cy="360833"/>
          </a:xfrm>
          <a:prstGeom prst="rect">
            <a:avLst/>
          </a:prstGeom>
        </p:spPr>
      </p:pic>
      <p:pic>
        <p:nvPicPr>
          <p:cNvPr id="45" name="Image 4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582212" y="7697803"/>
            <a:ext cx="2847772" cy="360833"/>
          </a:xfrm>
          <a:prstGeom prst="rect">
            <a:avLst/>
          </a:prstGeom>
        </p:spPr>
      </p:pic>
      <p:pic>
        <p:nvPicPr>
          <p:cNvPr id="46" name="Image 45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7274" y="8274660"/>
            <a:ext cx="2847772" cy="360833"/>
          </a:xfrm>
          <a:prstGeom prst="rect">
            <a:avLst/>
          </a:prstGeom>
        </p:spPr>
      </p:pic>
      <p:pic>
        <p:nvPicPr>
          <p:cNvPr id="47" name="Image 46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0256" y="8778716"/>
            <a:ext cx="2847772" cy="360833"/>
          </a:xfrm>
          <a:prstGeom prst="rect">
            <a:avLst/>
          </a:prstGeom>
        </p:spPr>
      </p:pic>
      <p:pic>
        <p:nvPicPr>
          <p:cNvPr id="2" name="Picture 2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12567"/>
          <a:stretch/>
        </p:blipFill>
        <p:spPr bwMode="auto">
          <a:xfrm rot="20960014">
            <a:off x="4746956" y="5622030"/>
            <a:ext cx="1319893" cy="17630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cteur droit 40"/>
          <p:cNvCxnSpPr/>
          <p:nvPr/>
        </p:nvCxnSpPr>
        <p:spPr>
          <a:xfrm>
            <a:off x="3576768" y="5908665"/>
            <a:ext cx="25524" cy="39973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659146" y="7608004"/>
            <a:ext cx="322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Qui sont les personnages sur la couverture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3470783" y="765484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49" name="Image 48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40607" r="5472" b="18896"/>
          <a:stretch/>
        </p:blipFill>
        <p:spPr>
          <a:xfrm>
            <a:off x="3904742" y="8078777"/>
            <a:ext cx="2764618" cy="16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Pourquoi Foufouille et son frère ont-ils été punis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pic>
        <p:nvPicPr>
          <p:cNvPr id="37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4581128" y="488504"/>
            <a:ext cx="1994340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b="1" i="1" dirty="0" smtClean="0">
                <a:solidFill>
                  <a:schemeClr val="tx1"/>
                </a:solidFill>
              </a:rPr>
              <a:t>Séance 2 </a:t>
            </a:r>
            <a:r>
              <a:rPr lang="fr-FR" sz="1100" dirty="0" smtClean="0">
                <a:solidFill>
                  <a:schemeClr val="tx1"/>
                </a:solidFill>
              </a:rPr>
              <a:t>– chapitre 1 p. 3 à 10</a:t>
            </a:r>
            <a:endParaRPr lang="fr-FR" sz="1100" dirty="0"/>
          </a:p>
        </p:txBody>
      </p:sp>
      <p:pic>
        <p:nvPicPr>
          <p:cNvPr id="40" name="Image 39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500254" y="1568625"/>
            <a:ext cx="5957742" cy="752596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142614" y="270230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68660" y="263945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Relie chaque personnage à ce qu’il dit.</a:t>
            </a:r>
            <a:endParaRPr lang="fr-FR" dirty="0">
              <a:latin typeface="Pere Castor" pitchFamily="2" charset="0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765694" y="3296816"/>
            <a:ext cx="1708263" cy="282332"/>
            <a:chOff x="621679" y="3287524"/>
            <a:chExt cx="2015234" cy="282332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644270" y="3287524"/>
              <a:ext cx="1992642" cy="2823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21679" y="3292857"/>
              <a:ext cx="2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+mj-lt"/>
                </a:rPr>
                <a:t>Foufouille</a:t>
              </a:r>
              <a:endParaRPr lang="fr-FR" sz="1400" dirty="0">
                <a:latin typeface="+mj-lt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65694" y="3821063"/>
            <a:ext cx="1727202" cy="301382"/>
            <a:chOff x="599087" y="3287524"/>
            <a:chExt cx="2060418" cy="301382"/>
          </a:xfrm>
        </p:grpSpPr>
        <p:sp>
          <p:nvSpPr>
            <p:cNvPr id="49" name="Rectangle à coins arrondis 48"/>
            <p:cNvSpPr/>
            <p:nvPr/>
          </p:nvSpPr>
          <p:spPr>
            <a:xfrm>
              <a:off x="644270" y="3287524"/>
              <a:ext cx="1992642" cy="3013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99087" y="3311907"/>
              <a:ext cx="2060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+mj-lt"/>
                </a:rPr>
                <a:t>Le frère de Foufouille</a:t>
              </a:r>
              <a:endParaRPr lang="fr-FR" sz="1200" dirty="0">
                <a:latin typeface="+mj-lt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765694" y="4381440"/>
            <a:ext cx="1727204" cy="301382"/>
            <a:chOff x="599087" y="3287524"/>
            <a:chExt cx="2060418" cy="301382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644270" y="3287524"/>
              <a:ext cx="1992642" cy="3013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99087" y="3311907"/>
              <a:ext cx="20604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+mj-lt"/>
                </a:rPr>
                <a:t>Monsieur Magnat</a:t>
              </a:r>
              <a:endParaRPr lang="fr-FR" sz="1200" dirty="0">
                <a:latin typeface="+mj-lt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861048" y="3008784"/>
            <a:ext cx="28803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 smtClean="0">
                <a:latin typeface="Cursive standard" pitchFamily="2" charset="0"/>
              </a:rPr>
              <a:t>Cette fois, Cornin Bouchon vous a vus, tu m’entends, il vous a </a:t>
            </a:r>
            <a:r>
              <a:rPr lang="fr-FR" sz="2000" dirty="0" smtClean="0">
                <a:latin typeface="Cursive standard" pitchFamily="2" charset="0"/>
              </a:rPr>
              <a:t>vus </a:t>
            </a:r>
            <a:r>
              <a:rPr lang="fr-FR" sz="1600" dirty="0" smtClean="0">
                <a:latin typeface="Cursive standard" pitchFamily="2" charset="0"/>
              </a:rPr>
              <a:t>!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fr-FR" sz="1600" dirty="0" smtClean="0">
              <a:latin typeface="Cursive standard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 smtClean="0">
                <a:latin typeface="Cursive standard" pitchFamily="2" charset="0"/>
              </a:rPr>
              <a:t>D’abord Cornin Bouchon, c’est un assassin !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fr-FR" sz="1600" dirty="0">
              <a:latin typeface="Cursive standard" pitchFamily="2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sz="1600" dirty="0" smtClean="0">
                <a:latin typeface="Cursive standard" pitchFamily="2" charset="0"/>
              </a:rPr>
              <a:t>On l’a vue, la petite fille qu’il a tuée !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fr-FR" sz="1600" dirty="0">
              <a:latin typeface="Cursive standard" pitchFamily="2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36912" y="3440832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2636912" y="3971176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2636912" y="4521462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53" y="4883507"/>
            <a:ext cx="1310105" cy="1073308"/>
          </a:xfrm>
          <a:prstGeom prst="rect">
            <a:avLst/>
          </a:prstGeom>
        </p:spPr>
      </p:pic>
      <p:sp>
        <p:nvSpPr>
          <p:cNvPr id="68" name="Rectangle à coins arrondis 67"/>
          <p:cNvSpPr/>
          <p:nvPr/>
        </p:nvSpPr>
        <p:spPr>
          <a:xfrm>
            <a:off x="142614" y="6274521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3789040" y="5601072"/>
            <a:ext cx="2916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Pour toi, quelle serait la pire des punitions que pourraient te donner tes parents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77" name="Image 76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40607" r="5472" b="18896"/>
          <a:stretch/>
        </p:blipFill>
        <p:spPr>
          <a:xfrm>
            <a:off x="3864893" y="8059728"/>
            <a:ext cx="2764618" cy="1684347"/>
          </a:xfrm>
          <a:prstGeom prst="rect">
            <a:avLst/>
          </a:prstGeom>
        </p:spPr>
      </p:pic>
      <p:cxnSp>
        <p:nvCxnSpPr>
          <p:cNvPr id="78" name="Connecteur droit 77"/>
          <p:cNvCxnSpPr/>
          <p:nvPr/>
        </p:nvCxnSpPr>
        <p:spPr>
          <a:xfrm>
            <a:off x="3576768" y="5420161"/>
            <a:ext cx="25524" cy="448583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332657" y="6249144"/>
            <a:ext cx="3220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Cornin Bouchon traite Foufouille et son frère d’</a:t>
            </a:r>
            <a:r>
              <a:rPr lang="fr-FR" dirty="0">
                <a:latin typeface="Pere Castor" pitchFamily="2" charset="0"/>
              </a:rPr>
              <a:t> </a:t>
            </a:r>
            <a:r>
              <a:rPr lang="fr-FR" dirty="0" smtClean="0">
                <a:latin typeface="Pere Castor" pitchFamily="2" charset="0"/>
              </a:rPr>
              <a:t>« enfants de l’Assistance ». Qu’est-ce que cela veut dire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80" name="Rectangle à coins arrondis 79"/>
          <p:cNvSpPr/>
          <p:nvPr/>
        </p:nvSpPr>
        <p:spPr>
          <a:xfrm>
            <a:off x="3470783" y="564548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81" name="Image 8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40607" r="5472" b="32367"/>
          <a:stretch/>
        </p:blipFill>
        <p:spPr>
          <a:xfrm>
            <a:off x="531907" y="7172475"/>
            <a:ext cx="2764618" cy="1124060"/>
          </a:xfrm>
          <a:prstGeom prst="rect">
            <a:avLst/>
          </a:prstGeom>
        </p:spPr>
      </p:pic>
      <p:sp>
        <p:nvSpPr>
          <p:cNvPr id="82" name="ZoneTexte 81"/>
          <p:cNvSpPr txBox="1"/>
          <p:nvPr/>
        </p:nvSpPr>
        <p:spPr>
          <a:xfrm>
            <a:off x="332656" y="8340686"/>
            <a:ext cx="322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De quoi est accusé Cornin Bouchon par les enfants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116632" y="838264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84" name="Image 8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40606" r="5472" b="40403"/>
          <a:stretch/>
        </p:blipFill>
        <p:spPr>
          <a:xfrm>
            <a:off x="531907" y="8954225"/>
            <a:ext cx="2764618" cy="789850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80" y="6627615"/>
            <a:ext cx="1656241" cy="11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Observe cette illustration. Que sont en train de faire Foufouille et son frère ? Pourquoi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pic>
        <p:nvPicPr>
          <p:cNvPr id="37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4533474" y="488504"/>
            <a:ext cx="2089648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b="1" i="1" dirty="0" smtClean="0">
                <a:solidFill>
                  <a:schemeClr val="tx1"/>
                </a:solidFill>
              </a:rPr>
              <a:t>Séance 3 </a:t>
            </a:r>
            <a:r>
              <a:rPr lang="fr-FR" sz="1100" dirty="0" smtClean="0">
                <a:solidFill>
                  <a:schemeClr val="tx1"/>
                </a:solidFill>
              </a:rPr>
              <a:t>– chapitre 2 p. 11 à 16</a:t>
            </a:r>
            <a:endParaRPr lang="fr-FR" sz="1100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181">
            <a:off x="562537" y="1634072"/>
            <a:ext cx="2532105" cy="174917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Image 4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40607" r="5472" b="11323"/>
          <a:stretch/>
        </p:blipFill>
        <p:spPr>
          <a:xfrm>
            <a:off x="3519010" y="1568624"/>
            <a:ext cx="3104112" cy="1999292"/>
          </a:xfrm>
          <a:prstGeom prst="rect">
            <a:avLst/>
          </a:prstGeom>
        </p:spPr>
      </p:pic>
      <p:sp>
        <p:nvSpPr>
          <p:cNvPr id="44" name="Rectangle à coins arrondis 43"/>
          <p:cNvSpPr/>
          <p:nvPr/>
        </p:nvSpPr>
        <p:spPr>
          <a:xfrm>
            <a:off x="142614" y="3935734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68660" y="3872880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Un soir, qu’est-ce qui leur a paru louche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52" name="Image 51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665380" y="4242212"/>
            <a:ext cx="5957742" cy="752596"/>
          </a:xfrm>
          <a:prstGeom prst="rect">
            <a:avLst/>
          </a:prstGeom>
        </p:spPr>
      </p:pic>
      <p:sp>
        <p:nvSpPr>
          <p:cNvPr id="56" name="Rectangle à coins arrondis 55"/>
          <p:cNvSpPr/>
          <p:nvPr/>
        </p:nvSpPr>
        <p:spPr>
          <a:xfrm>
            <a:off x="142614" y="543861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68660" y="5375756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Dessine ce que contient le gros paquet enveloppé d’une couverture que Cornin Bouchon porte dans ses bras. Explique ce que c’est.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61" name="Image 6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4" t="40607" r="5472" b="32883"/>
          <a:stretch/>
        </p:blipFill>
        <p:spPr>
          <a:xfrm>
            <a:off x="3471356" y="6362937"/>
            <a:ext cx="3104112" cy="1102613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30938" y="6154642"/>
            <a:ext cx="2854045" cy="15192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183471" y="7968182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09517" y="7905328"/>
            <a:ext cx="63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 décide de faire le frère de Foufouille pour prouver à tout le monde que Cornin Bouchon est un assassin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66" name="Image 65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40606" r="6701" b="34229"/>
          <a:stretch/>
        </p:blipFill>
        <p:spPr>
          <a:xfrm>
            <a:off x="1981200" y="8697415"/>
            <a:ext cx="4594268" cy="1046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63" y="8727361"/>
            <a:ext cx="1368152" cy="9867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46901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80728" y="2385666"/>
            <a:ext cx="507656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Là, j’ai eu une idée géniale. J’ai pris l’air mystérieux, et j’ai répondu :</a:t>
            </a:r>
          </a:p>
          <a:p>
            <a:r>
              <a:rPr lang="fr-FR" dirty="0" smtClean="0">
                <a:latin typeface="Cursive standard" pitchFamily="2" charset="0"/>
              </a:rPr>
              <a:t>-  J’ai un plan. Demain, . . .</a:t>
            </a:r>
            <a:endParaRPr lang="fr-FR" dirty="0">
              <a:latin typeface="Cursive standard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pic>
        <p:nvPicPr>
          <p:cNvPr id="37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4533474" y="488504"/>
            <a:ext cx="2089648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Production d’écrit</a:t>
            </a:r>
          </a:p>
          <a:p>
            <a:pPr algn="ctr">
              <a:lnSpc>
                <a:spcPct val="150000"/>
              </a:lnSpc>
            </a:pPr>
            <a:r>
              <a:rPr lang="fr-FR" sz="1100" b="1" i="1" dirty="0" smtClean="0">
                <a:solidFill>
                  <a:schemeClr val="tx1"/>
                </a:solidFill>
              </a:rPr>
              <a:t>Séance </a:t>
            </a:r>
            <a:r>
              <a:rPr lang="fr-FR" sz="1100" b="1" i="1" dirty="0">
                <a:solidFill>
                  <a:schemeClr val="tx1"/>
                </a:solidFill>
              </a:rPr>
              <a:t>4</a:t>
            </a:r>
            <a:r>
              <a:rPr lang="fr-FR" sz="1100" b="1" i="1" dirty="0" smtClean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– anticipation</a:t>
            </a:r>
            <a:endParaRPr lang="fr-FR" sz="11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68660" y="1424608"/>
            <a:ext cx="630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Afin d’apporter à tout le monde la preuve que Cornin Bouchon est un assassin, Foufouille et son frère doivent fouiller toute sa maison ! Continue le texte suivant et invente un plan pour leur permettre d’arriver à leurs fins.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5" name="Image 2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31492" r="5471" b="2553"/>
          <a:stretch/>
        </p:blipFill>
        <p:spPr>
          <a:xfrm>
            <a:off x="494078" y="3653458"/>
            <a:ext cx="6049863" cy="2743200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42613" y="666636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8659" y="6621958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Illustre ton idée :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37093" y="6991290"/>
            <a:ext cx="6163833" cy="278624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9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54344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480594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Quel est le plan de Foufouille et son frère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pic>
        <p:nvPicPr>
          <p:cNvPr id="37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4533474" y="488504"/>
            <a:ext cx="2089648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b="1" i="1" dirty="0" smtClean="0">
                <a:solidFill>
                  <a:schemeClr val="tx1"/>
                </a:solidFill>
              </a:rPr>
              <a:t>Séance 5 </a:t>
            </a:r>
            <a:r>
              <a:rPr lang="fr-FR" sz="1100" dirty="0" smtClean="0">
                <a:solidFill>
                  <a:schemeClr val="tx1"/>
                </a:solidFill>
              </a:rPr>
              <a:t>– chapitre 3 p. 11 à 16</a:t>
            </a:r>
            <a:endParaRPr lang="fr-FR" sz="1100" dirty="0"/>
          </a:p>
        </p:txBody>
      </p:sp>
      <p:pic>
        <p:nvPicPr>
          <p:cNvPr id="11" name="Image 1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77663" y="2056658"/>
            <a:ext cx="5957742" cy="752596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365">
            <a:off x="5011676" y="1220749"/>
            <a:ext cx="1484586" cy="113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à coins arrondis 13"/>
          <p:cNvSpPr/>
          <p:nvPr/>
        </p:nvSpPr>
        <p:spPr>
          <a:xfrm>
            <a:off x="142614" y="314364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8660" y="308079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Qu’entendent-ils alors qu’ils sont dans la chambre de Cornin Bouchon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16" name="Image 15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77663" y="3656856"/>
            <a:ext cx="5957742" cy="752596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42614" y="47998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8660" y="4736976"/>
            <a:ext cx="315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Dessine ce que voit le frère de Foufouille </a:t>
            </a:r>
          </a:p>
          <a:p>
            <a:r>
              <a:rPr lang="fr-FR" dirty="0" smtClean="0">
                <a:latin typeface="Pere Castor" pitchFamily="2" charset="0"/>
              </a:rPr>
              <a:t>dans le trou de la serrure.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" name="Larme 2"/>
          <p:cNvSpPr/>
          <p:nvPr/>
        </p:nvSpPr>
        <p:spPr>
          <a:xfrm rot="8022533">
            <a:off x="685383" y="5398356"/>
            <a:ext cx="2095912" cy="2069133"/>
          </a:xfrm>
          <a:prstGeom prst="teardrop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3364972" y="47998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91018" y="4736976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 découvrent-ils en ouvrant la porte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1" name="Image 2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5" t="40607" r="5472" b="32367"/>
          <a:stretch/>
        </p:blipFill>
        <p:spPr>
          <a:xfrm>
            <a:off x="3670787" y="5383307"/>
            <a:ext cx="2764618" cy="1124060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54" y="6609184"/>
            <a:ext cx="2012877" cy="1350292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142614" y="818420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8660" y="812135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Alors qu’ils pensent avoir réussi à libérer la petite fille, qui voient-ils arriver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5" name="Image 2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40606" r="6701" b="41299"/>
          <a:stretch/>
        </p:blipFill>
        <p:spPr>
          <a:xfrm>
            <a:off x="477663" y="8769424"/>
            <a:ext cx="5203505" cy="75259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8" y="8706700"/>
            <a:ext cx="1172380" cy="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54344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480594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Qui est en réalité la petite fille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412776" y="471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Le crime de Cornin Bouchon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Marie et Joseph, illustrations de Benoît </a:t>
            </a:r>
            <a:r>
              <a:rPr lang="fr-FR" sz="1400" dirty="0" err="1" smtClean="0">
                <a:latin typeface="Pere Castor" pitchFamily="2" charset="0"/>
              </a:rPr>
              <a:t>Debecker</a:t>
            </a:r>
            <a:endParaRPr lang="fr-FR" sz="1400" dirty="0">
              <a:latin typeface="Pere Castor" pitchFamily="2" charset="0"/>
            </a:endParaRPr>
          </a:p>
        </p:txBody>
      </p:sp>
      <p:pic>
        <p:nvPicPr>
          <p:cNvPr id="37" name="Picture 4" descr="http://ecx.images-amazon.com/images/I/51J8FR0731L._SL500_AA3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778"/>
          <a:stretch/>
        </p:blipFill>
        <p:spPr bwMode="auto">
          <a:xfrm rot="20897236">
            <a:off x="566445" y="76715"/>
            <a:ext cx="704976" cy="946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4533474" y="488504"/>
            <a:ext cx="2089648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b="1" i="1" dirty="0" smtClean="0">
                <a:solidFill>
                  <a:schemeClr val="tx1"/>
                </a:solidFill>
              </a:rPr>
              <a:t>Séance 6 </a:t>
            </a:r>
            <a:r>
              <a:rPr lang="fr-FR" sz="1100" dirty="0" smtClean="0">
                <a:solidFill>
                  <a:schemeClr val="tx1"/>
                </a:solidFill>
              </a:rPr>
              <a:t>– chapitre 4 p. 27 à 32</a:t>
            </a:r>
            <a:endParaRPr lang="fr-FR" sz="1100" dirty="0"/>
          </a:p>
        </p:txBody>
      </p:sp>
      <p:pic>
        <p:nvPicPr>
          <p:cNvPr id="27" name="Image 26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77663" y="2000672"/>
            <a:ext cx="5957742" cy="752596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9" y="1861637"/>
            <a:ext cx="1276177" cy="1030665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142614" y="314364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6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68660" y="308079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Pourquoi Cornin Bouchon cachait-il la présence de la petite fille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1" name="Image 3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77663" y="3656856"/>
            <a:ext cx="5957742" cy="752596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142614" y="687877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sz="16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8660" y="681591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Colorie les affirmations qui sont vraies.</a:t>
            </a:r>
            <a:endParaRPr lang="fr-FR" dirty="0">
              <a:latin typeface="Pere Castor" pitchFamily="2" charset="0"/>
            </a:endParaRPr>
          </a:p>
        </p:txBody>
      </p:sp>
      <p:grpSp>
        <p:nvGrpSpPr>
          <p:cNvPr id="52" name="Groupe 51"/>
          <p:cNvGrpSpPr/>
          <p:nvPr/>
        </p:nvGrpSpPr>
        <p:grpSpPr>
          <a:xfrm rot="607949">
            <a:off x="3667587" y="9039889"/>
            <a:ext cx="3096344" cy="379785"/>
            <a:chOff x="620688" y="6445422"/>
            <a:chExt cx="3096344" cy="379785"/>
          </a:xfrm>
        </p:grpSpPr>
        <p:sp>
          <p:nvSpPr>
            <p:cNvPr id="8" name="Carré corné 7"/>
            <p:cNvSpPr/>
            <p:nvPr/>
          </p:nvSpPr>
          <p:spPr>
            <a:xfrm>
              <a:off x="620688" y="6445422"/>
              <a:ext cx="3096344" cy="37978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0688" y="6465168"/>
              <a:ext cx="30243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La petite fille, il la gardait prisonnière.</a:t>
              </a:r>
              <a:endParaRPr lang="fr-FR" sz="1200" dirty="0"/>
            </a:p>
          </p:txBody>
        </p:sp>
      </p:grpSp>
      <p:grpSp>
        <p:nvGrpSpPr>
          <p:cNvPr id="35" name="Groupe 34"/>
          <p:cNvGrpSpPr/>
          <p:nvPr/>
        </p:nvGrpSpPr>
        <p:grpSpPr>
          <a:xfrm rot="21444102">
            <a:off x="476672" y="8786067"/>
            <a:ext cx="2901892" cy="379785"/>
            <a:chOff x="1362336" y="7545288"/>
            <a:chExt cx="3290799" cy="379785"/>
          </a:xfrm>
        </p:grpSpPr>
        <p:sp>
          <p:nvSpPr>
            <p:cNvPr id="38" name="Carré corné 37"/>
            <p:cNvSpPr/>
            <p:nvPr/>
          </p:nvSpPr>
          <p:spPr>
            <a:xfrm>
              <a:off x="1362337" y="7545288"/>
              <a:ext cx="3290798" cy="37978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362336" y="7565034"/>
              <a:ext cx="3290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C’est la fille de la fille de Cornin Bouchon.</a:t>
              </a:r>
              <a:endParaRPr lang="fr-FR" sz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679924" y="8049344"/>
            <a:ext cx="3096344" cy="576064"/>
            <a:chOff x="2488118" y="8625408"/>
            <a:chExt cx="3096344" cy="576064"/>
          </a:xfrm>
        </p:grpSpPr>
        <p:sp>
          <p:nvSpPr>
            <p:cNvPr id="41" name="Carré corné 40"/>
            <p:cNvSpPr/>
            <p:nvPr/>
          </p:nvSpPr>
          <p:spPr>
            <a:xfrm>
              <a:off x="2488118" y="8625408"/>
              <a:ext cx="3096344" cy="576064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488118" y="867825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La petite fille est de couleur foncée comme son papa africain.</a:t>
              </a:r>
              <a:endParaRPr lang="fr-FR" sz="1200" dirty="0"/>
            </a:p>
          </p:txBody>
        </p:sp>
      </p:grpSp>
      <p:grpSp>
        <p:nvGrpSpPr>
          <p:cNvPr id="53" name="Groupe 52"/>
          <p:cNvGrpSpPr/>
          <p:nvPr/>
        </p:nvGrpSpPr>
        <p:grpSpPr>
          <a:xfrm rot="21386502">
            <a:off x="450776" y="7416178"/>
            <a:ext cx="3096344" cy="379785"/>
            <a:chOff x="2852936" y="5817096"/>
            <a:chExt cx="3096344" cy="379785"/>
          </a:xfrm>
        </p:grpSpPr>
        <p:sp>
          <p:nvSpPr>
            <p:cNvPr id="43" name="Carré corné 42"/>
            <p:cNvSpPr/>
            <p:nvPr/>
          </p:nvSpPr>
          <p:spPr>
            <a:xfrm>
              <a:off x="2852936" y="5817096"/>
              <a:ext cx="3096344" cy="37978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852936" y="5836842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Cornin Bouchon est fier de sa petite fille.</a:t>
              </a:r>
              <a:endParaRPr lang="fr-FR" sz="1200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477664" y="8039001"/>
            <a:ext cx="3096344" cy="504055"/>
            <a:chOff x="3645024" y="6321152"/>
            <a:chExt cx="3096344" cy="504055"/>
          </a:xfrm>
        </p:grpSpPr>
        <p:sp>
          <p:nvSpPr>
            <p:cNvPr id="45" name="Carré corné 44"/>
            <p:cNvSpPr/>
            <p:nvPr/>
          </p:nvSpPr>
          <p:spPr>
            <a:xfrm>
              <a:off x="3645024" y="6321152"/>
              <a:ext cx="3096344" cy="50405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645024" y="6327226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Monsieur Magnat punit ses deux garçons de télé pour être entrés chez Cornin Bouchon.</a:t>
              </a:r>
              <a:endParaRPr lang="fr-FR" sz="1200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83804" y="9392329"/>
            <a:ext cx="3596763" cy="379785"/>
            <a:chOff x="936710" y="8105896"/>
            <a:chExt cx="3596763" cy="379785"/>
          </a:xfrm>
        </p:grpSpPr>
        <p:sp>
          <p:nvSpPr>
            <p:cNvPr id="47" name="Carré corné 46"/>
            <p:cNvSpPr/>
            <p:nvPr/>
          </p:nvSpPr>
          <p:spPr>
            <a:xfrm>
              <a:off x="936710" y="8105896"/>
              <a:ext cx="3596763" cy="37978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36711" y="8125642"/>
              <a:ext cx="3596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La petite fille en avait assez de regarder la télé.</a:t>
              </a:r>
              <a:endParaRPr lang="fr-FR" sz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676848" y="7257256"/>
            <a:ext cx="3096344" cy="595039"/>
            <a:chOff x="2636912" y="7330034"/>
            <a:chExt cx="3096344" cy="595039"/>
          </a:xfrm>
        </p:grpSpPr>
        <p:sp>
          <p:nvSpPr>
            <p:cNvPr id="49" name="Carré corné 48"/>
            <p:cNvSpPr/>
            <p:nvPr/>
          </p:nvSpPr>
          <p:spPr>
            <a:xfrm>
              <a:off x="2636912" y="7330034"/>
              <a:ext cx="3096344" cy="595039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636912" y="7382108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Cornin Bouchon a demandé à monsieur Magnat de lever la punition pour la télé.</a:t>
              </a:r>
              <a:endParaRPr lang="fr-FR" sz="1200" dirty="0"/>
            </a:p>
          </p:txBody>
        </p:sp>
      </p:grpSp>
      <p:pic>
        <p:nvPicPr>
          <p:cNvPr id="54" name="Image 53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1" y="5382077"/>
            <a:ext cx="1409824" cy="1024905"/>
          </a:xfrm>
          <a:prstGeom prst="rect">
            <a:avLst/>
          </a:prstGeom>
        </p:spPr>
      </p:pic>
      <p:sp>
        <p:nvSpPr>
          <p:cNvPr id="56" name="Rectangle à coins arrondis 55"/>
          <p:cNvSpPr/>
          <p:nvPr/>
        </p:nvSpPr>
        <p:spPr>
          <a:xfrm>
            <a:off x="142614" y="4727822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sz="16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68660" y="4664968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 penses-tu de la réaction de Cornin Bouchon ? 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58" name="Image 57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6" t="40607" r="5472" b="22224"/>
          <a:stretch/>
        </p:blipFill>
        <p:spPr>
          <a:xfrm>
            <a:off x="469556" y="5121560"/>
            <a:ext cx="4182082" cy="15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69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628</Words>
  <Application>Microsoft Office PowerPoint</Application>
  <PresentationFormat>Format A4 (210 x 297 mm)</PresentationFormat>
  <Paragraphs>106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66</cp:revision>
  <dcterms:created xsi:type="dcterms:W3CDTF">2012-11-02T12:26:10Z</dcterms:created>
  <dcterms:modified xsi:type="dcterms:W3CDTF">2017-02-23T18:03:41Z</dcterms:modified>
</cp:coreProperties>
</file>