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10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72B1692-BD29-4D35-B0F4-E3AB8FC4CC0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EDF4B4D2-8B43-42C0-8AD3-EC82A1DA6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80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6858000" cy="1280592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 userDrawn="1"/>
        </p:nvSpPr>
        <p:spPr>
          <a:xfrm>
            <a:off x="135700" y="110131"/>
            <a:ext cx="1061051" cy="1046883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 rot="20976963">
            <a:off x="201786" y="304466"/>
            <a:ext cx="9090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5405238" y="645735"/>
            <a:ext cx="1336282" cy="54453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5423344" y="687169"/>
            <a:ext cx="74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RP</a:t>
            </a:r>
            <a:endParaRPr lang="fr-FR" sz="36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475" y="582975"/>
            <a:ext cx="765741" cy="697617"/>
          </a:xfrm>
          <a:prstGeom prst="rect">
            <a:avLst/>
          </a:prstGeom>
        </p:spPr>
      </p:pic>
      <p:sp>
        <p:nvSpPr>
          <p:cNvPr id="14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6116919" y="655017"/>
            <a:ext cx="622275" cy="5039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__</a:t>
            </a:r>
            <a:endParaRPr lang="fr-FR" dirty="0"/>
          </a:p>
        </p:txBody>
      </p:sp>
      <p:sp>
        <p:nvSpPr>
          <p:cNvPr id="15" name="Espace réservé du texte 13"/>
          <p:cNvSpPr>
            <a:spLocks noGrp="1"/>
          </p:cNvSpPr>
          <p:nvPr>
            <p:ph type="body" sz="quarter" idx="11" hasCustomPrompt="1"/>
          </p:nvPr>
        </p:nvSpPr>
        <p:spPr>
          <a:xfrm>
            <a:off x="1254794" y="34925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688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9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83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21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98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27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91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89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70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62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ECF555F4-01DF-4082-8B71-3911A80C3DB6}" type="datetimeFigureOut">
              <a:rPr lang="fr-FR" smtClean="0"/>
              <a:t>10/02/2017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5EDAC7C-07AA-416F-9541-80D12EB3D6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07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-3032692" y="6753761"/>
            <a:ext cx="61772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Résoudre des problèmes CM1 - Christian Henaff</a:t>
            </a:r>
            <a:r>
              <a:rPr lang="fr-FR" sz="8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- 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Éditions Retz - http://www.mysticlolly.fr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2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Les problèmes de diminution et d’augmentation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54210" y="2144688"/>
            <a:ext cx="6637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Situation 1 :</a:t>
            </a:r>
          </a:p>
          <a:p>
            <a:pPr algn="just"/>
            <a:endParaRPr lang="fr-FR" sz="1400" u="sng" dirty="0" smtClean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pPr algn="just"/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Faustine avait 27 billes dans sa trousse. </a:t>
            </a:r>
          </a:p>
          <a:p>
            <a:pPr algn="just"/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Elle en a gagné pendant la récréation et maintenant, elle en a 37.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Faustine a-t-elle gagné de billes ?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Faustine a gagné moins de 37 billes. </a:t>
            </a: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On utilise la soustraction : 37 - 27 !</a:t>
            </a:r>
            <a:endParaRPr lang="fr-FR" sz="1200" i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370233" y="1547777"/>
            <a:ext cx="2387576" cy="350168"/>
            <a:chOff x="2708920" y="1424608"/>
            <a:chExt cx="504177" cy="504056"/>
          </a:xfrm>
        </p:grpSpPr>
        <p:sp>
          <p:nvSpPr>
            <p:cNvPr id="5" name="Ellipse 4"/>
            <p:cNvSpPr/>
            <p:nvPr/>
          </p:nvSpPr>
          <p:spPr>
            <a:xfrm>
              <a:off x="2708920" y="1424608"/>
              <a:ext cx="504056" cy="504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709041" y="1455118"/>
              <a:ext cx="504056" cy="443035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kaDylan Plain" pitchFamily="82" charset="0"/>
                </a:rPr>
                <a:t>Je découvre</a:t>
              </a:r>
              <a:endParaRPr lang="fr-F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endParaRPr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94" y="2864326"/>
            <a:ext cx="2278944" cy="91157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ZoneTexte 10"/>
          <p:cNvSpPr txBox="1"/>
          <p:nvPr/>
        </p:nvSpPr>
        <p:spPr>
          <a:xfrm>
            <a:off x="154210" y="4016896"/>
            <a:ext cx="663766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Situation 2 :</a:t>
            </a:r>
          </a:p>
          <a:p>
            <a:pPr algn="just"/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pPr algn="just"/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Élie a gagné 25 billes pendant la récréation. Maintenant il en a 35.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</a:t>
            </a:r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É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lie avait-il de billes avant la récréation ?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Avant la récréation, </a:t>
            </a:r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É</a:t>
            </a:r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lie avait moins de 35 billes. </a:t>
            </a: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On utilise la soustraction : 35 - 25 !</a:t>
            </a:r>
            <a:endParaRPr lang="fr-FR" sz="1200" i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329" y="4521090"/>
            <a:ext cx="2244545" cy="91157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8" name="ZoneTexte 17"/>
          <p:cNvSpPr txBox="1"/>
          <p:nvPr/>
        </p:nvSpPr>
        <p:spPr>
          <a:xfrm>
            <a:off x="154210" y="5601072"/>
            <a:ext cx="66376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Situation 3 :</a:t>
            </a:r>
          </a:p>
          <a:p>
            <a:pPr algn="just"/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pPr algn="just"/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Camille avait 22 billes dans sa trousse.</a:t>
            </a:r>
          </a:p>
          <a:p>
            <a:pPr algn="just"/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Elle en a gagné 32 pendant la récréation.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Camille a-t-elle de bille maintenant ?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Maintenant, Camille a plus de 22 billes. </a:t>
            </a:r>
          </a:p>
          <a:p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On </a:t>
            </a:r>
            <a:r>
              <a:rPr lang="fr-FR" sz="1200" i="1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utilise l’addition : 22 + 32 </a:t>
            </a:r>
            <a:r>
              <a:rPr lang="fr-FR" sz="1200" i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!</a:t>
            </a:r>
            <a:endParaRPr lang="fr-FR" sz="1200" i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393" y="6291095"/>
            <a:ext cx="2244545" cy="9104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à coins arrondis 8"/>
          <p:cNvSpPr/>
          <p:nvPr/>
        </p:nvSpPr>
        <p:spPr>
          <a:xfrm>
            <a:off x="226791" y="7761312"/>
            <a:ext cx="6480147" cy="20162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70806" y="8076926"/>
            <a:ext cx="6192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 Rounded MT Bold" pitchFamily="34" charset="0"/>
              </a:rPr>
              <a:t>Pour résoudre les problèmes d’</a:t>
            </a:r>
            <a:r>
              <a:rPr lang="fr-FR" sz="1400" u="sng" dirty="0" smtClean="0">
                <a:latin typeface="Arial Rounded MT Bold" pitchFamily="34" charset="0"/>
              </a:rPr>
              <a:t>augmentation </a:t>
            </a:r>
            <a:r>
              <a:rPr lang="fr-FR" sz="1400" dirty="0" smtClean="0">
                <a:latin typeface="Arial Rounded MT Bold" pitchFamily="34" charset="0"/>
              </a:rPr>
              <a:t>et de </a:t>
            </a:r>
            <a:r>
              <a:rPr lang="fr-FR" sz="1400" u="sng" dirty="0" smtClean="0">
                <a:latin typeface="Arial Rounded MT Bold" pitchFamily="34" charset="0"/>
              </a:rPr>
              <a:t>diminution</a:t>
            </a:r>
            <a:r>
              <a:rPr lang="fr-FR" sz="1400" dirty="0" smtClean="0">
                <a:latin typeface="Arial Rounded MT Bold" pitchFamily="34" charset="0"/>
              </a:rPr>
              <a:t> :</a:t>
            </a:r>
          </a:p>
          <a:p>
            <a:endParaRPr lang="fr-FR" sz="1400" dirty="0">
              <a:latin typeface="Arial Rounded MT Bold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400" dirty="0" smtClean="0">
                <a:latin typeface="Arial Rounded MT Bold" pitchFamily="34" charset="0"/>
              </a:rPr>
              <a:t>On utilise l’</a:t>
            </a:r>
            <a:r>
              <a:rPr lang="fr-FR" sz="1400" b="1" dirty="0" smtClean="0">
                <a:solidFill>
                  <a:srgbClr val="FF0000"/>
                </a:solidFill>
                <a:latin typeface="Arial Rounded MT Bold" pitchFamily="34" charset="0"/>
              </a:rPr>
              <a:t>addition</a:t>
            </a:r>
            <a:r>
              <a:rPr lang="fr-FR" sz="14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fr-FR" sz="1400" dirty="0" smtClean="0">
                <a:latin typeface="Arial Rounded MT Bold" pitchFamily="34" charset="0"/>
              </a:rPr>
              <a:t>quand il faut trouver un nombre plus grand.</a:t>
            </a:r>
          </a:p>
          <a:p>
            <a:pPr marL="285750" indent="-285750">
              <a:buFontTx/>
              <a:buChar char="-"/>
            </a:pPr>
            <a:endParaRPr lang="fr-FR" sz="1400" dirty="0" smtClean="0">
              <a:latin typeface="Arial Rounded MT Bold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400" dirty="0" smtClean="0">
                <a:latin typeface="Arial Rounded MT Bold" pitchFamily="34" charset="0"/>
              </a:rPr>
              <a:t>On utilise la </a:t>
            </a:r>
            <a:r>
              <a:rPr lang="fr-FR" sz="1400" b="1" dirty="0" smtClean="0">
                <a:solidFill>
                  <a:srgbClr val="FF0000"/>
                </a:solidFill>
                <a:latin typeface="Arial Rounded MT Bold" pitchFamily="34" charset="0"/>
              </a:rPr>
              <a:t>soustraction</a:t>
            </a:r>
            <a:r>
              <a:rPr lang="fr-FR" sz="1400" dirty="0" smtClean="0">
                <a:latin typeface="Arial Rounded MT Bold" pitchFamily="34" charset="0"/>
              </a:rPr>
              <a:t> quand il faut trouver un nombre plus petit.</a:t>
            </a:r>
            <a:endParaRPr lang="fr-FR" sz="1400" dirty="0">
              <a:latin typeface="Arial Rounded MT Bold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09" y="1424608"/>
            <a:ext cx="549781" cy="596507"/>
          </a:xfrm>
          <a:prstGeom prst="rect">
            <a:avLst/>
          </a:prstGeom>
        </p:spPr>
      </p:pic>
      <p:grpSp>
        <p:nvGrpSpPr>
          <p:cNvPr id="26" name="Groupe 25"/>
          <p:cNvGrpSpPr/>
          <p:nvPr/>
        </p:nvGrpSpPr>
        <p:grpSpPr>
          <a:xfrm>
            <a:off x="335706" y="7586228"/>
            <a:ext cx="2387003" cy="350168"/>
            <a:chOff x="2708920" y="1424608"/>
            <a:chExt cx="504056" cy="504056"/>
          </a:xfrm>
        </p:grpSpPr>
        <p:sp>
          <p:nvSpPr>
            <p:cNvPr id="27" name="Ellipse 26"/>
            <p:cNvSpPr/>
            <p:nvPr/>
          </p:nvSpPr>
          <p:spPr>
            <a:xfrm>
              <a:off x="2708920" y="1424608"/>
              <a:ext cx="504056" cy="504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708920" y="1455118"/>
              <a:ext cx="504056" cy="443035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kaDylan Plain" pitchFamily="82" charset="0"/>
                </a:rPr>
                <a:t>Je retiens</a:t>
              </a:r>
              <a:endParaRPr lang="fr-F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endParaRPr>
            </a:p>
          </p:txBody>
        </p:sp>
      </p:grpSp>
      <p:pic>
        <p:nvPicPr>
          <p:cNvPr id="29" name="Imag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82" y="7413972"/>
            <a:ext cx="729901" cy="577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9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Les problèmes de diminution et d’augmentation</a:t>
            </a:r>
            <a:endParaRPr lang="fr-FR" sz="2400" dirty="0"/>
          </a:p>
        </p:txBody>
      </p:sp>
      <p:grpSp>
        <p:nvGrpSpPr>
          <p:cNvPr id="7" name="Groupe 6"/>
          <p:cNvGrpSpPr/>
          <p:nvPr/>
        </p:nvGrpSpPr>
        <p:grpSpPr>
          <a:xfrm>
            <a:off x="370233" y="1547777"/>
            <a:ext cx="2387576" cy="350168"/>
            <a:chOff x="2708920" y="1424608"/>
            <a:chExt cx="504177" cy="504056"/>
          </a:xfrm>
        </p:grpSpPr>
        <p:sp>
          <p:nvSpPr>
            <p:cNvPr id="5" name="Ellipse 4"/>
            <p:cNvSpPr/>
            <p:nvPr/>
          </p:nvSpPr>
          <p:spPr>
            <a:xfrm>
              <a:off x="2708920" y="1424608"/>
              <a:ext cx="504056" cy="504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709041" y="1455118"/>
              <a:ext cx="504056" cy="443035"/>
            </a:xfrm>
            <a:prstGeom prst="rect">
              <a:avLst/>
            </a:prstGeom>
            <a:noFill/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kaDylan Plain" pitchFamily="82" charset="0"/>
                </a:rPr>
                <a:t>Je m’entraine</a:t>
              </a:r>
              <a:endParaRPr lang="fr-F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endParaRPr>
            </a:p>
          </p:txBody>
        </p:sp>
      </p:grpSp>
      <p:pic>
        <p:nvPicPr>
          <p:cNvPr id="25" name="Imag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09" y="1508682"/>
            <a:ext cx="549781" cy="4283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54210" y="2144688"/>
            <a:ext cx="663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1.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Je pense à un nombre. Je lui enlève 400 et je trouve 2 100.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À quel nombre ai-je pensé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4209" y="2817937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3152800"/>
            <a:ext cx="3757344" cy="74525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154210" y="4043264"/>
            <a:ext cx="663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2.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Je pense à un nombre. Je lui ajoute 400 et je trouve 2 900.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À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quel nombre ai-je pensé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4209" y="4716513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5051376"/>
            <a:ext cx="3757344" cy="745257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154210" y="6033120"/>
            <a:ext cx="663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3.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Ce matin, Manon n’avait que 400 photos dans son album. Elle en a ajouté et maintenant elle en a 650.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Manon a-t-elle ajouté de photos dans son album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4209" y="6706369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Image 33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7041232"/>
            <a:ext cx="3757344" cy="745257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154210" y="8049344"/>
            <a:ext cx="663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4.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Ce matin, Florine a ajouté 120 images dans son album et maintenant elle en a 650.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Florine avait-elle d’images dans son album ce matin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4209" y="8722593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7" name="Image 36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9057456"/>
            <a:ext cx="3757344" cy="74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1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210" y="-15552"/>
            <a:ext cx="6637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5.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La semaine dernière, monsieur et madame </a:t>
            </a:r>
            <a:r>
              <a:rPr lang="fr-FR" sz="1200" dirty="0" err="1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Demaison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ont vu un salon qui leur plaisait dans un magasin. Mais lorsqu’ils sont revenus pour l’acheter, le prix était passé de          1 500 euros à 1 650 euros.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De combien le prix du salon a-t-il augmenté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209" y="992560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1327423"/>
            <a:ext cx="3757344" cy="74525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210" y="2217887"/>
            <a:ext cx="6637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6.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Le livre que Gaël est en train de lire compte 485 pages. Gaël a déjà lu 210 pages.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Combien lui reste-t-il de pages à lire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209" y="2891136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3225999"/>
            <a:ext cx="3757344" cy="74525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54210" y="4207743"/>
            <a:ext cx="6637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7.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On a fait des travaux dans un stade pour améliorer la sécurité des spectateurs. La capacité du stade a diminué de 3 000 places. Maintenant, il ne peut plus accueillir que 51 000 spectateurs.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Quelle était la capacité du stade avant les travaux ?</a:t>
            </a:r>
          </a:p>
          <a:p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4209" y="5241032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5575895"/>
            <a:ext cx="3757344" cy="745257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54210" y="6728023"/>
            <a:ext cx="6637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8.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Avant l’hiver, monsieur et madame Gaspi avaient 1 250 litres de fuel dans leur cuve pour le chauffage de leur maison. </a:t>
            </a:r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À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la fin de l’hiver, il ne leur reste plus que 120 litres de fuel.</a:t>
            </a:r>
          </a:p>
          <a:p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Quelle quantité de fuel ont-ils consommée pour le chauffage de leur maison cet hiver ?</a:t>
            </a:r>
            <a:endParaRPr lang="fr-FR" sz="1200" b="1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  <a:p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	</a:t>
            </a:r>
          </a:p>
          <a:p>
            <a:r>
              <a:rPr lang="fr-FR" sz="1200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Mon calcul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 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____________________________________</a:t>
            </a:r>
          </a:p>
          <a:p>
            <a:r>
              <a:rPr lang="fr-FR" sz="1200" b="1" dirty="0">
                <a:latin typeface="Arial Rounded MT Bold" pitchFamily="34" charset="0"/>
                <a:ea typeface="Andika" pitchFamily="2" charset="0"/>
                <a:cs typeface="Andika" pitchFamily="2" charset="0"/>
              </a:rPr>
              <a:t>	</a:t>
            </a:r>
            <a:r>
              <a:rPr lang="fr-FR" sz="1200" b="1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		</a:t>
            </a:r>
            <a:r>
              <a:rPr lang="fr-FR" sz="1200" u="sng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Ma réponse</a:t>
            </a:r>
            <a:r>
              <a:rPr lang="fr-FR" sz="1200" dirty="0" smtClean="0">
                <a:latin typeface="Arial Rounded MT Bold" pitchFamily="34" charset="0"/>
                <a:ea typeface="Andika" pitchFamily="2" charset="0"/>
                <a:cs typeface="Andika" pitchFamily="2" charset="0"/>
              </a:rPr>
              <a:t> :</a:t>
            </a:r>
          </a:p>
          <a:p>
            <a:endParaRPr lang="fr-FR" sz="1200" dirty="0">
              <a:latin typeface="Arial Rounded MT Bold" pitchFamily="34" charset="0"/>
              <a:ea typeface="Andika" pitchFamily="2" charset="0"/>
              <a:cs typeface="Andika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4209" y="7689304"/>
            <a:ext cx="273630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9945" b="68989"/>
          <a:stretch/>
        </p:blipFill>
        <p:spPr>
          <a:xfrm>
            <a:off x="3034530" y="8024167"/>
            <a:ext cx="3757344" cy="745257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559" y="8878294"/>
            <a:ext cx="1008966" cy="102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495</Words>
  <Application>Microsoft Office PowerPoint</Application>
  <PresentationFormat>Format A4 (210 x 297 mm)</PresentationFormat>
  <Paragraphs>74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53</cp:revision>
  <cp:lastPrinted>2015-11-04T10:22:53Z</cp:lastPrinted>
  <dcterms:created xsi:type="dcterms:W3CDTF">2015-09-27T17:49:08Z</dcterms:created>
  <dcterms:modified xsi:type="dcterms:W3CDTF">2017-02-10T13:59:50Z</dcterms:modified>
</cp:coreProperties>
</file>