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8" r:id="rId3"/>
    <p:sldId id="265" r:id="rId4"/>
    <p:sldId id="266" r:id="rId5"/>
    <p:sldId id="267" r:id="rId6"/>
    <p:sldId id="261" r:id="rId7"/>
    <p:sldId id="280" r:id="rId8"/>
    <p:sldId id="281" r:id="rId9"/>
    <p:sldId id="271" r:id="rId10"/>
    <p:sldId id="274" r:id="rId11"/>
    <p:sldId id="273" r:id="rId12"/>
    <p:sldId id="272" r:id="rId13"/>
    <p:sldId id="275" r:id="rId14"/>
    <p:sldId id="294" r:id="rId15"/>
    <p:sldId id="295" r:id="rId16"/>
    <p:sldId id="282" r:id="rId17"/>
    <p:sldId id="285" r:id="rId18"/>
    <p:sldId id="283" r:id="rId19"/>
    <p:sldId id="286" r:id="rId20"/>
    <p:sldId id="284" r:id="rId21"/>
    <p:sldId id="287" r:id="rId22"/>
    <p:sldId id="288" r:id="rId23"/>
    <p:sldId id="289" r:id="rId24"/>
    <p:sldId id="291" r:id="rId25"/>
    <p:sldId id="290" r:id="rId26"/>
    <p:sldId id="292" r:id="rId27"/>
    <p:sldId id="293" r:id="rId28"/>
  </p:sldIdLst>
  <p:sldSz cx="6858000" cy="9906000" type="A4"/>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3360" y="-114"/>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4" name="ZoneTexte 3"/>
          <p:cNvSpPr txBox="1"/>
          <p:nvPr userDrawn="1"/>
        </p:nvSpPr>
        <p:spPr>
          <a:xfrm rot="16200000">
            <a:off x="3393740" y="6493768"/>
            <a:ext cx="6768752" cy="230832"/>
          </a:xfrm>
          <a:prstGeom prst="rect">
            <a:avLst/>
          </a:prstGeom>
          <a:noFill/>
        </p:spPr>
        <p:txBody>
          <a:bodyPr wrap="square" rtlCol="0">
            <a:spAutoFit/>
          </a:bodyPr>
          <a:lstStyle/>
          <a:p>
            <a:pPr algn="l"/>
            <a:r>
              <a:rPr lang="fr-FR" sz="900" dirty="0" smtClean="0">
                <a:solidFill>
                  <a:schemeClr val="bg1">
                    <a:lumMod val="50000"/>
                  </a:schemeClr>
                </a:solidFill>
              </a:rPr>
              <a:t>http://www.mysticlolly.fr – illustrations :</a:t>
            </a:r>
            <a:r>
              <a:rPr lang="fr-FR" sz="900" baseline="0" dirty="0" smtClean="0">
                <a:solidFill>
                  <a:schemeClr val="bg1">
                    <a:lumMod val="50000"/>
                  </a:schemeClr>
                </a:solidFill>
              </a:rPr>
              <a:t> « Oralbum Boucle d’or et les trois ours » Editions Retz</a:t>
            </a:r>
            <a:endParaRPr lang="fr-FR" sz="900" dirty="0">
              <a:solidFill>
                <a:schemeClr val="bg1">
                  <a:lumMod val="50000"/>
                </a:schemeClr>
              </a:solidFill>
            </a:endParaRPr>
          </a:p>
        </p:txBody>
      </p:sp>
    </p:spTree>
    <p:extLst>
      <p:ext uri="{BB962C8B-B14F-4D97-AF65-F5344CB8AC3E}">
        <p14:creationId xmlns:p14="http://schemas.microsoft.com/office/powerpoint/2010/main" val="1296431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934201"/>
            <a:ext cx="4114800" cy="818622"/>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344216" y="885119"/>
            <a:ext cx="4114800" cy="594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344216" y="7752823"/>
            <a:ext cx="4114800" cy="116257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342900" y="9181396"/>
            <a:ext cx="1600200" cy="527402"/>
          </a:xfrm>
          <a:prstGeom prst="rect">
            <a:avLst/>
          </a:prstGeom>
        </p:spPr>
        <p:txBody>
          <a:bodyPr/>
          <a:lstStyle/>
          <a:p>
            <a:fld id="{2439B7E2-E3D5-41C0-9F5F-2FA8726551C9}" type="datetimeFigureOut">
              <a:rPr lang="fr-FR" smtClean="0"/>
              <a:t>15/02/2017</a:t>
            </a:fld>
            <a:endParaRPr lang="fr-FR"/>
          </a:p>
        </p:txBody>
      </p:sp>
      <p:sp>
        <p:nvSpPr>
          <p:cNvPr id="6" name="Espace réservé du pied de page 5"/>
          <p:cNvSpPr>
            <a:spLocks noGrp="1"/>
          </p:cNvSpPr>
          <p:nvPr>
            <p:ph type="ftr" sz="quarter" idx="11"/>
          </p:nvPr>
        </p:nvSpPr>
        <p:spPr>
          <a:xfrm>
            <a:off x="2343150" y="9181396"/>
            <a:ext cx="2171700" cy="527402"/>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4914900" y="9181396"/>
            <a:ext cx="1600200" cy="527402"/>
          </a:xfrm>
          <a:prstGeom prst="rect">
            <a:avLst/>
          </a:prstGeom>
        </p:spPr>
        <p:txBody>
          <a:bodyPr/>
          <a:lstStyle/>
          <a:p>
            <a:fld id="{EED89125-E3C5-47C4-A838-B8D97FF0B2D0}" type="slidenum">
              <a:rPr lang="fr-FR" smtClean="0"/>
              <a:t>‹N°›</a:t>
            </a:fld>
            <a:endParaRPr lang="fr-FR"/>
          </a:p>
        </p:txBody>
      </p:sp>
    </p:spTree>
    <p:extLst>
      <p:ext uri="{BB962C8B-B14F-4D97-AF65-F5344CB8AC3E}">
        <p14:creationId xmlns:p14="http://schemas.microsoft.com/office/powerpoint/2010/main" val="335337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42900" y="396699"/>
            <a:ext cx="6172200" cy="1651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342900" y="2311402"/>
            <a:ext cx="6172200" cy="6537502"/>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342900" y="9181396"/>
            <a:ext cx="1600200" cy="527402"/>
          </a:xfrm>
          <a:prstGeom prst="rect">
            <a:avLst/>
          </a:prstGeom>
        </p:spPr>
        <p:txBody>
          <a:bodyPr/>
          <a:lstStyle/>
          <a:p>
            <a:fld id="{2439B7E2-E3D5-41C0-9F5F-2FA8726551C9}" type="datetimeFigureOut">
              <a:rPr lang="fr-FR" smtClean="0"/>
              <a:t>15/02/2017</a:t>
            </a:fld>
            <a:endParaRPr lang="fr-FR"/>
          </a:p>
        </p:txBody>
      </p:sp>
      <p:sp>
        <p:nvSpPr>
          <p:cNvPr id="5" name="Espace réservé du pied de page 4"/>
          <p:cNvSpPr>
            <a:spLocks noGrp="1"/>
          </p:cNvSpPr>
          <p:nvPr>
            <p:ph type="ftr" sz="quarter" idx="11"/>
          </p:nvPr>
        </p:nvSpPr>
        <p:spPr>
          <a:xfrm>
            <a:off x="2343150" y="9181396"/>
            <a:ext cx="2171700" cy="527402"/>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4914900" y="9181396"/>
            <a:ext cx="1600200" cy="527402"/>
          </a:xfrm>
          <a:prstGeom prst="rect">
            <a:avLst/>
          </a:prstGeom>
        </p:spPr>
        <p:txBody>
          <a:bodyPr/>
          <a:lstStyle/>
          <a:p>
            <a:fld id="{EED89125-E3C5-47C4-A838-B8D97FF0B2D0}" type="slidenum">
              <a:rPr lang="fr-FR" smtClean="0"/>
              <a:t>‹N°›</a:t>
            </a:fld>
            <a:endParaRPr lang="fr-FR"/>
          </a:p>
        </p:txBody>
      </p:sp>
    </p:spTree>
    <p:extLst>
      <p:ext uri="{BB962C8B-B14F-4D97-AF65-F5344CB8AC3E}">
        <p14:creationId xmlns:p14="http://schemas.microsoft.com/office/powerpoint/2010/main" val="2508865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729037" y="529697"/>
            <a:ext cx="1157288" cy="11268075"/>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257176" y="529697"/>
            <a:ext cx="3357563" cy="1126807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342900" y="9181396"/>
            <a:ext cx="1600200" cy="527402"/>
          </a:xfrm>
          <a:prstGeom prst="rect">
            <a:avLst/>
          </a:prstGeom>
        </p:spPr>
        <p:txBody>
          <a:bodyPr/>
          <a:lstStyle/>
          <a:p>
            <a:fld id="{2439B7E2-E3D5-41C0-9F5F-2FA8726551C9}" type="datetimeFigureOut">
              <a:rPr lang="fr-FR" smtClean="0"/>
              <a:t>15/02/2017</a:t>
            </a:fld>
            <a:endParaRPr lang="fr-FR"/>
          </a:p>
        </p:txBody>
      </p:sp>
      <p:sp>
        <p:nvSpPr>
          <p:cNvPr id="5" name="Espace réservé du pied de page 4"/>
          <p:cNvSpPr>
            <a:spLocks noGrp="1"/>
          </p:cNvSpPr>
          <p:nvPr>
            <p:ph type="ftr" sz="quarter" idx="11"/>
          </p:nvPr>
        </p:nvSpPr>
        <p:spPr>
          <a:xfrm>
            <a:off x="2343150" y="9181396"/>
            <a:ext cx="2171700" cy="527402"/>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4914900" y="9181396"/>
            <a:ext cx="1600200" cy="527402"/>
          </a:xfrm>
          <a:prstGeom prst="rect">
            <a:avLst/>
          </a:prstGeom>
        </p:spPr>
        <p:txBody>
          <a:bodyPr/>
          <a:lstStyle/>
          <a:p>
            <a:fld id="{EED89125-E3C5-47C4-A838-B8D97FF0B2D0}" type="slidenum">
              <a:rPr lang="fr-FR" smtClean="0"/>
              <a:t>‹N°›</a:t>
            </a:fld>
            <a:endParaRPr lang="fr-FR"/>
          </a:p>
        </p:txBody>
      </p:sp>
    </p:spTree>
    <p:extLst>
      <p:ext uri="{BB962C8B-B14F-4D97-AF65-F5344CB8AC3E}">
        <p14:creationId xmlns:p14="http://schemas.microsoft.com/office/powerpoint/2010/main" val="371252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ttérature">
    <p:spTree>
      <p:nvGrpSpPr>
        <p:cNvPr id="1" name=""/>
        <p:cNvGrpSpPr/>
        <p:nvPr/>
      </p:nvGrpSpPr>
      <p:grpSpPr>
        <a:xfrm>
          <a:off x="0" y="0"/>
          <a:ext cx="0" cy="0"/>
          <a:chOff x="0" y="0"/>
          <a:chExt cx="0" cy="0"/>
        </a:xfrm>
      </p:grpSpPr>
      <p:graphicFrame>
        <p:nvGraphicFramePr>
          <p:cNvPr id="7" name="Tableau 6"/>
          <p:cNvGraphicFramePr>
            <a:graphicFrameLocks noGrp="1"/>
          </p:cNvGraphicFramePr>
          <p:nvPr userDrawn="1">
            <p:extLst>
              <p:ext uri="{D42A27DB-BD31-4B8C-83A1-F6EECF244321}">
                <p14:modId xmlns:p14="http://schemas.microsoft.com/office/powerpoint/2010/main" val="3581405151"/>
              </p:ext>
            </p:extLst>
          </p:nvPr>
        </p:nvGraphicFramePr>
        <p:xfrm>
          <a:off x="56004" y="1282492"/>
          <a:ext cx="6740671" cy="276480"/>
        </p:xfrm>
        <a:graphic>
          <a:graphicData uri="http://schemas.openxmlformats.org/drawingml/2006/table">
            <a:tbl>
              <a:tblPr firstRow="1" bandRow="1">
                <a:tableStyleId>{5C22544A-7EE6-4342-B048-85BDC9FD1C3A}</a:tableStyleId>
              </a:tblPr>
              <a:tblGrid>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gridCol w="217441"/>
              </a:tblGrid>
              <a:tr h="132464">
                <a:tc>
                  <a:txBody>
                    <a:bodyPr/>
                    <a:lstStyle/>
                    <a:p>
                      <a:pPr algn="ctr"/>
                      <a:r>
                        <a:rPr lang="fr-FR" sz="1200" b="0" dirty="0" smtClean="0">
                          <a:solidFill>
                            <a:schemeClr val="tx1"/>
                          </a:solidFill>
                          <a:latin typeface="Script cole" pitchFamily="2" charset="0"/>
                        </a:rPr>
                        <a:t>1</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2</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3</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4</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5</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6</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7</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8</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9</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10</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11</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12</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13</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14</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15</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16</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17</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18</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19</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20</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21</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22</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23</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24</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25</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26</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27</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28</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29</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30</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dirty="0" smtClean="0">
                          <a:solidFill>
                            <a:schemeClr val="tx1"/>
                          </a:solidFill>
                          <a:latin typeface="Script cole" pitchFamily="2" charset="0"/>
                        </a:rPr>
                        <a:t>31</a:t>
                      </a:r>
                      <a:endParaRPr lang="fr-FR" sz="1200" b="0" dirty="0">
                        <a:solidFill>
                          <a:schemeClr val="tx1"/>
                        </a:solidFill>
                        <a:latin typeface="Script cole" pitchFamily="2" charset="0"/>
                      </a:endParaRPr>
                    </a:p>
                  </a:txBody>
                  <a:tcPr marL="0" marR="0" marT="46800" marB="46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9" name="Tableau 8"/>
          <p:cNvGraphicFramePr>
            <a:graphicFrameLocks noGrp="1"/>
          </p:cNvGraphicFramePr>
          <p:nvPr userDrawn="1">
            <p:extLst>
              <p:ext uri="{D42A27DB-BD31-4B8C-83A1-F6EECF244321}">
                <p14:modId xmlns:p14="http://schemas.microsoft.com/office/powerpoint/2010/main" val="3321626839"/>
              </p:ext>
            </p:extLst>
          </p:nvPr>
        </p:nvGraphicFramePr>
        <p:xfrm>
          <a:off x="56529" y="1006434"/>
          <a:ext cx="6739203" cy="274320"/>
        </p:xfrm>
        <a:graphic>
          <a:graphicData uri="http://schemas.openxmlformats.org/drawingml/2006/table">
            <a:tbl>
              <a:tblPr firstRow="1" bandRow="1">
                <a:tableStyleId>{5C22544A-7EE6-4342-B048-85BDC9FD1C3A}</a:tableStyleId>
              </a:tblPr>
              <a:tblGrid>
                <a:gridCol w="962743"/>
                <a:gridCol w="962743"/>
                <a:gridCol w="962743"/>
                <a:gridCol w="962743"/>
                <a:gridCol w="962743"/>
                <a:gridCol w="921777"/>
                <a:gridCol w="1003711"/>
              </a:tblGrid>
              <a:tr h="155848">
                <a:tc>
                  <a:txBody>
                    <a:bodyPr/>
                    <a:lstStyle/>
                    <a:p>
                      <a:pPr algn="ctr"/>
                      <a:r>
                        <a:rPr lang="fr-FR" sz="1200" b="0" spc="20" baseline="0" dirty="0" smtClean="0">
                          <a:solidFill>
                            <a:schemeClr val="tx1"/>
                          </a:solidFill>
                          <a:latin typeface="Script cole" pitchFamily="2" charset="0"/>
                        </a:rPr>
                        <a:t>lundi</a:t>
                      </a:r>
                      <a:endParaRPr lang="fr-FR" sz="1200" b="0" spc="20" baseline="0" dirty="0">
                        <a:solidFill>
                          <a:schemeClr val="tx1"/>
                        </a:solidFill>
                        <a:latin typeface="Script cole"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spc="20" baseline="0" dirty="0" smtClean="0">
                          <a:solidFill>
                            <a:schemeClr val="tx1"/>
                          </a:solidFill>
                          <a:latin typeface="Script cole" pitchFamily="2" charset="0"/>
                        </a:rPr>
                        <a:t>mardi</a:t>
                      </a:r>
                      <a:endParaRPr lang="fr-FR" sz="1200" b="0" spc="20" baseline="0" dirty="0">
                        <a:solidFill>
                          <a:schemeClr val="tx1"/>
                        </a:solidFill>
                        <a:latin typeface="Script cole"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spc="20" baseline="0" dirty="0" smtClean="0">
                          <a:solidFill>
                            <a:schemeClr val="tx1"/>
                          </a:solidFill>
                          <a:latin typeface="Script cole" pitchFamily="2" charset="0"/>
                        </a:rPr>
                        <a:t>mercredi</a:t>
                      </a:r>
                      <a:endParaRPr lang="fr-FR" sz="1200" b="0" spc="20" baseline="0" dirty="0">
                        <a:solidFill>
                          <a:schemeClr val="tx1"/>
                        </a:solidFill>
                        <a:latin typeface="Script cole"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spc="20" baseline="0" dirty="0" smtClean="0">
                          <a:solidFill>
                            <a:schemeClr val="tx1"/>
                          </a:solidFill>
                          <a:latin typeface="Script cole" pitchFamily="2" charset="0"/>
                        </a:rPr>
                        <a:t>jeudi</a:t>
                      </a:r>
                      <a:endParaRPr lang="fr-FR" sz="1200" b="0" spc="20" baseline="0" dirty="0">
                        <a:solidFill>
                          <a:schemeClr val="tx1"/>
                        </a:solidFill>
                        <a:latin typeface="Script cole"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spc="20" baseline="0" dirty="0" smtClean="0">
                          <a:solidFill>
                            <a:schemeClr val="tx1"/>
                          </a:solidFill>
                          <a:latin typeface="Script cole" pitchFamily="2" charset="0"/>
                        </a:rPr>
                        <a:t>vendredi</a:t>
                      </a:r>
                      <a:endParaRPr lang="fr-FR" sz="1200" b="0" spc="20" baseline="0" dirty="0">
                        <a:solidFill>
                          <a:schemeClr val="tx1"/>
                        </a:solidFill>
                        <a:latin typeface="Script cole"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spc="20" baseline="0" dirty="0" smtClean="0">
                          <a:solidFill>
                            <a:schemeClr val="tx1"/>
                          </a:solidFill>
                          <a:latin typeface="Script cole" pitchFamily="2" charset="0"/>
                        </a:rPr>
                        <a:t>samedi</a:t>
                      </a:r>
                      <a:endParaRPr lang="fr-FR" sz="1200" b="0" spc="20" baseline="0" dirty="0">
                        <a:solidFill>
                          <a:schemeClr val="tx1"/>
                        </a:solidFill>
                        <a:latin typeface="Script cole"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spc="20" baseline="0" dirty="0" smtClean="0">
                          <a:solidFill>
                            <a:schemeClr val="tx1"/>
                          </a:solidFill>
                          <a:latin typeface="Script cole" pitchFamily="2" charset="0"/>
                        </a:rPr>
                        <a:t>dimanche</a:t>
                      </a:r>
                      <a:endParaRPr lang="fr-FR" sz="1200" b="0" spc="20" baseline="0" dirty="0">
                        <a:solidFill>
                          <a:schemeClr val="tx1"/>
                        </a:solidFill>
                        <a:latin typeface="Script cole"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0" name="Tableau 9"/>
          <p:cNvGraphicFramePr>
            <a:graphicFrameLocks noGrp="1"/>
          </p:cNvGraphicFramePr>
          <p:nvPr userDrawn="1">
            <p:extLst>
              <p:ext uri="{D42A27DB-BD31-4B8C-83A1-F6EECF244321}">
                <p14:modId xmlns:p14="http://schemas.microsoft.com/office/powerpoint/2010/main" val="3893164432"/>
              </p:ext>
            </p:extLst>
          </p:nvPr>
        </p:nvGraphicFramePr>
        <p:xfrm>
          <a:off x="57324" y="1557824"/>
          <a:ext cx="6739201" cy="370840"/>
        </p:xfrm>
        <a:graphic>
          <a:graphicData uri="http://schemas.openxmlformats.org/drawingml/2006/table">
            <a:tbl>
              <a:tblPr firstRow="1" bandRow="1">
                <a:tableStyleId>{5C22544A-7EE6-4342-B048-85BDC9FD1C3A}</a:tableStyleId>
              </a:tblPr>
              <a:tblGrid>
                <a:gridCol w="559040"/>
                <a:gridCol w="575195"/>
                <a:gridCol w="430079"/>
                <a:gridCol w="430079"/>
                <a:gridCol w="430079"/>
                <a:gridCol w="430079"/>
                <a:gridCol w="517125"/>
                <a:gridCol w="414713"/>
                <a:gridCol w="788478"/>
                <a:gridCol w="573439"/>
                <a:gridCol w="716798"/>
                <a:gridCol w="874097"/>
              </a:tblGrid>
              <a:tr h="370840">
                <a:tc>
                  <a:txBody>
                    <a:bodyPr/>
                    <a:lstStyle/>
                    <a:p>
                      <a:pPr algn="ctr"/>
                      <a:r>
                        <a:rPr lang="fr-FR" sz="900" b="0" spc="20" baseline="0" dirty="0" smtClean="0">
                          <a:solidFill>
                            <a:schemeClr val="tx1"/>
                          </a:solidFill>
                          <a:latin typeface="Script cole" pitchFamily="2" charset="0"/>
                        </a:rPr>
                        <a:t>janvier</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b="0" spc="20" baseline="0" dirty="0" smtClean="0">
                          <a:solidFill>
                            <a:schemeClr val="tx1"/>
                          </a:solidFill>
                          <a:latin typeface="Script cole" pitchFamily="2" charset="0"/>
                        </a:rPr>
                        <a:t>février</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b="0" spc="20" baseline="0" dirty="0" smtClean="0">
                          <a:solidFill>
                            <a:schemeClr val="tx1"/>
                          </a:solidFill>
                          <a:latin typeface="Script cole" pitchFamily="2" charset="0"/>
                        </a:rPr>
                        <a:t>mars</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b="0" spc="20" baseline="0" dirty="0" smtClean="0">
                          <a:solidFill>
                            <a:schemeClr val="tx1"/>
                          </a:solidFill>
                          <a:latin typeface="Script cole" pitchFamily="2" charset="0"/>
                        </a:rPr>
                        <a:t>avril</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b="0" spc="20" baseline="0" dirty="0" smtClean="0">
                          <a:solidFill>
                            <a:schemeClr val="tx1"/>
                          </a:solidFill>
                          <a:latin typeface="Script cole" pitchFamily="2" charset="0"/>
                        </a:rPr>
                        <a:t>mai</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b="0" spc="20" baseline="0" dirty="0" smtClean="0">
                          <a:solidFill>
                            <a:schemeClr val="tx1"/>
                          </a:solidFill>
                          <a:latin typeface="Script cole" pitchFamily="2" charset="0"/>
                        </a:rPr>
                        <a:t>juin</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b="0" spc="20" baseline="0" dirty="0" smtClean="0">
                          <a:solidFill>
                            <a:schemeClr val="tx1"/>
                          </a:solidFill>
                          <a:latin typeface="Script cole" pitchFamily="2" charset="0"/>
                        </a:rPr>
                        <a:t>juillet</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b="0" spc="20" baseline="0" dirty="0" smtClean="0">
                          <a:solidFill>
                            <a:schemeClr val="tx1"/>
                          </a:solidFill>
                          <a:latin typeface="Script cole" pitchFamily="2" charset="0"/>
                        </a:rPr>
                        <a:t>août</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b="0" spc="20" baseline="0" dirty="0" smtClean="0">
                          <a:solidFill>
                            <a:schemeClr val="tx1"/>
                          </a:solidFill>
                          <a:latin typeface="Script cole" pitchFamily="2" charset="0"/>
                        </a:rPr>
                        <a:t>septembre</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b="0" spc="20" baseline="0" dirty="0" smtClean="0">
                          <a:solidFill>
                            <a:schemeClr val="tx1"/>
                          </a:solidFill>
                          <a:latin typeface="Script cole" pitchFamily="2" charset="0"/>
                        </a:rPr>
                        <a:t>octobre</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b="0" spc="20" baseline="0" dirty="0" smtClean="0">
                          <a:solidFill>
                            <a:schemeClr val="tx1"/>
                          </a:solidFill>
                          <a:latin typeface="Script cole" pitchFamily="2" charset="0"/>
                        </a:rPr>
                        <a:t>novembre</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900" b="0" spc="20" baseline="0" dirty="0" smtClean="0">
                          <a:solidFill>
                            <a:schemeClr val="tx1"/>
                          </a:solidFill>
                          <a:latin typeface="Script cole" pitchFamily="2" charset="0"/>
                        </a:rPr>
                        <a:t>décembre</a:t>
                      </a:r>
                      <a:endParaRPr lang="fr-FR" sz="900" b="0" spc="20" baseline="0" dirty="0">
                        <a:solidFill>
                          <a:schemeClr val="tx1"/>
                        </a:solidFill>
                        <a:latin typeface="Script cole"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Rectangle à coins arrondis 10"/>
          <p:cNvSpPr/>
          <p:nvPr userDrawn="1"/>
        </p:nvSpPr>
        <p:spPr>
          <a:xfrm>
            <a:off x="116632" y="56456"/>
            <a:ext cx="1872208" cy="792088"/>
          </a:xfrm>
          <a:prstGeom prst="roundRect">
            <a:avLst/>
          </a:prstGeom>
          <a:solidFill>
            <a:schemeClr val="bg1">
              <a:lumMod val="85000"/>
            </a:schemeClr>
          </a:solidFill>
          <a:ln w="19050">
            <a:solidFill>
              <a:schemeClr val="tx1">
                <a:lumMod val="75000"/>
                <a:lumOff val="25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userDrawn="1"/>
        </p:nvSpPr>
        <p:spPr>
          <a:xfrm>
            <a:off x="116632" y="56456"/>
            <a:ext cx="1872208" cy="276999"/>
          </a:xfrm>
          <a:prstGeom prst="rect">
            <a:avLst/>
          </a:prstGeom>
          <a:noFill/>
        </p:spPr>
        <p:txBody>
          <a:bodyPr wrap="square" rtlCol="0">
            <a:spAutoFit/>
          </a:bodyPr>
          <a:lstStyle/>
          <a:p>
            <a:r>
              <a:rPr lang="fr-FR" sz="1200" u="sng" dirty="0" smtClean="0">
                <a:latin typeface="Script cole" pitchFamily="2" charset="0"/>
              </a:rPr>
              <a:t>Mon</a:t>
            </a:r>
            <a:r>
              <a:rPr lang="fr-FR" sz="1200" u="sng" baseline="0" dirty="0" smtClean="0">
                <a:latin typeface="Script cole" pitchFamily="2" charset="0"/>
              </a:rPr>
              <a:t> prénom :</a:t>
            </a:r>
            <a:endParaRPr lang="fr-FR" sz="1200" u="sng" dirty="0">
              <a:latin typeface="Script cole" pitchFamily="2" charset="0"/>
            </a:endParaRPr>
          </a:p>
        </p:txBody>
      </p:sp>
      <p:cxnSp>
        <p:nvCxnSpPr>
          <p:cNvPr id="14" name="Connecteur droit 13"/>
          <p:cNvCxnSpPr/>
          <p:nvPr userDrawn="1"/>
        </p:nvCxnSpPr>
        <p:spPr>
          <a:xfrm>
            <a:off x="220390" y="685478"/>
            <a:ext cx="1656184"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userDrawn="1"/>
        </p:nvCxnSpPr>
        <p:spPr>
          <a:xfrm>
            <a:off x="220390" y="433450"/>
            <a:ext cx="1656184"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94912" y="26665"/>
            <a:ext cx="432098" cy="42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27010" y="9886"/>
            <a:ext cx="415091" cy="40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742101" y="9886"/>
            <a:ext cx="415091" cy="40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94912" y="546284"/>
            <a:ext cx="432098" cy="42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327010" y="529505"/>
            <a:ext cx="415091" cy="40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742101" y="529505"/>
            <a:ext cx="415091" cy="40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ZoneTexte 19"/>
          <p:cNvSpPr txBox="1"/>
          <p:nvPr userDrawn="1"/>
        </p:nvSpPr>
        <p:spPr>
          <a:xfrm>
            <a:off x="2064916" y="31116"/>
            <a:ext cx="1508100" cy="430887"/>
          </a:xfrm>
          <a:prstGeom prst="rect">
            <a:avLst/>
          </a:prstGeom>
          <a:noFill/>
        </p:spPr>
        <p:txBody>
          <a:bodyPr wrap="square" rtlCol="0">
            <a:spAutoFit/>
          </a:bodyPr>
          <a:lstStyle/>
          <a:p>
            <a:r>
              <a:rPr lang="fr-FR" sz="1100" dirty="0" smtClean="0">
                <a:latin typeface="Amandine" pitchFamily="2" charset="0"/>
              </a:rPr>
              <a:t>Ce que je pense de mon travail :</a:t>
            </a:r>
            <a:endParaRPr lang="fr-FR" sz="1100" dirty="0">
              <a:latin typeface="Amandine" pitchFamily="2" charset="0"/>
            </a:endParaRPr>
          </a:p>
        </p:txBody>
      </p:sp>
      <p:sp>
        <p:nvSpPr>
          <p:cNvPr id="27" name="ZoneTexte 26"/>
          <p:cNvSpPr txBox="1"/>
          <p:nvPr userDrawn="1"/>
        </p:nvSpPr>
        <p:spPr>
          <a:xfrm>
            <a:off x="2064916" y="514484"/>
            <a:ext cx="1508100" cy="430887"/>
          </a:xfrm>
          <a:prstGeom prst="rect">
            <a:avLst/>
          </a:prstGeom>
          <a:noFill/>
        </p:spPr>
        <p:txBody>
          <a:bodyPr wrap="square" rtlCol="0">
            <a:spAutoFit/>
          </a:bodyPr>
          <a:lstStyle/>
          <a:p>
            <a:r>
              <a:rPr lang="fr-FR" sz="1100" dirty="0" smtClean="0">
                <a:latin typeface="Amandine" pitchFamily="2" charset="0"/>
              </a:rPr>
              <a:t>Ce que la</a:t>
            </a:r>
            <a:r>
              <a:rPr lang="fr-FR" sz="1100" baseline="0" dirty="0" smtClean="0">
                <a:latin typeface="Amandine" pitchFamily="2" charset="0"/>
              </a:rPr>
              <a:t> maitresse pense de mon travail</a:t>
            </a:r>
            <a:r>
              <a:rPr lang="fr-FR" sz="1100" dirty="0" smtClean="0">
                <a:latin typeface="Amandine" pitchFamily="2" charset="0"/>
              </a:rPr>
              <a:t>:</a:t>
            </a:r>
            <a:endParaRPr lang="fr-FR" sz="1100" dirty="0">
              <a:latin typeface="Amandine" pitchFamily="2" charset="0"/>
            </a:endParaRPr>
          </a:p>
        </p:txBody>
      </p:sp>
      <p:cxnSp>
        <p:nvCxnSpPr>
          <p:cNvPr id="22" name="Connecteur droit 21"/>
          <p:cNvCxnSpPr/>
          <p:nvPr userDrawn="1"/>
        </p:nvCxnSpPr>
        <p:spPr>
          <a:xfrm>
            <a:off x="2064916" y="488504"/>
            <a:ext cx="3164284" cy="0"/>
          </a:xfrm>
          <a:prstGeom prst="line">
            <a:avLst/>
          </a:prstGeom>
          <a:ln>
            <a:solidFill>
              <a:schemeClr val="tx1">
                <a:lumMod val="65000"/>
                <a:lumOff val="35000"/>
              </a:schemeClr>
            </a:solidFill>
            <a:prstDash val="sysDot"/>
          </a:ln>
          <a:effectLst/>
        </p:spPr>
        <p:style>
          <a:lnRef idx="1">
            <a:schemeClr val="accent1"/>
          </a:lnRef>
          <a:fillRef idx="0">
            <a:schemeClr val="accent1"/>
          </a:fillRef>
          <a:effectRef idx="0">
            <a:schemeClr val="accent1"/>
          </a:effectRef>
          <a:fontRef idx="minor">
            <a:schemeClr val="tx1"/>
          </a:fontRef>
        </p:style>
      </p:cxnSp>
      <p:pic>
        <p:nvPicPr>
          <p:cNvPr id="26" name="Imag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74364" y="111612"/>
            <a:ext cx="704354" cy="805744"/>
          </a:xfrm>
          <a:prstGeom prst="rect">
            <a:avLst/>
          </a:prstGeom>
        </p:spPr>
      </p:pic>
      <p:sp>
        <p:nvSpPr>
          <p:cNvPr id="35" name="Espace réservé du texte 28"/>
          <p:cNvSpPr>
            <a:spLocks noGrp="1"/>
          </p:cNvSpPr>
          <p:nvPr>
            <p:ph type="body" sz="quarter" idx="10" hasCustomPrompt="1"/>
          </p:nvPr>
        </p:nvSpPr>
        <p:spPr>
          <a:xfrm>
            <a:off x="116632" y="2360712"/>
            <a:ext cx="6624736" cy="576263"/>
          </a:xfrm>
          <a:prstGeom prst="rect">
            <a:avLst/>
          </a:prstGeom>
        </p:spPr>
        <p:txBody>
          <a:bodyPr>
            <a:normAutofit/>
          </a:bodyPr>
          <a:lstStyle>
            <a:lvl1pPr marL="0" indent="0">
              <a:buNone/>
              <a:defRPr sz="1800" baseline="0">
                <a:latin typeface="Amandine" pitchFamily="2" charset="0"/>
              </a:defRPr>
            </a:lvl1pPr>
          </a:lstStyle>
          <a:p>
            <a:pPr lvl="0"/>
            <a:r>
              <a:rPr lang="fr-FR" dirty="0" smtClean="0"/>
              <a:t>Cliquer ici pour saisir la consigne de l’exercice.</a:t>
            </a:r>
            <a:endParaRPr lang="fr-FR" dirty="0"/>
          </a:p>
        </p:txBody>
      </p:sp>
      <p:sp>
        <p:nvSpPr>
          <p:cNvPr id="36" name="Espace réservé du texte 28"/>
          <p:cNvSpPr>
            <a:spLocks noGrp="1"/>
          </p:cNvSpPr>
          <p:nvPr>
            <p:ph type="body" sz="quarter" idx="11" hasCustomPrompt="1"/>
          </p:nvPr>
        </p:nvSpPr>
        <p:spPr>
          <a:xfrm>
            <a:off x="116632" y="2000673"/>
            <a:ext cx="6624736" cy="288032"/>
          </a:xfrm>
          <a:prstGeom prst="rect">
            <a:avLst/>
          </a:prstGeom>
        </p:spPr>
        <p:txBody>
          <a:bodyPr>
            <a:normAutofit/>
          </a:bodyPr>
          <a:lstStyle>
            <a:lvl1pPr marL="0" indent="0">
              <a:buNone/>
              <a:defRPr sz="1050" baseline="0">
                <a:latin typeface="Script cole" pitchFamily="2" charset="0"/>
              </a:defRPr>
            </a:lvl1pPr>
          </a:lstStyle>
          <a:p>
            <a:pPr lvl="0"/>
            <a:r>
              <a:rPr lang="fr-FR" dirty="0" smtClean="0"/>
              <a:t>Cliquer ici pour saisir l’objectif.</a:t>
            </a:r>
            <a:endParaRPr lang="fr-FR" dirty="0"/>
          </a:p>
        </p:txBody>
      </p:sp>
      <p:sp>
        <p:nvSpPr>
          <p:cNvPr id="21" name="ZoneTexte 20"/>
          <p:cNvSpPr txBox="1"/>
          <p:nvPr userDrawn="1"/>
        </p:nvSpPr>
        <p:spPr>
          <a:xfrm rot="16200000">
            <a:off x="3393740" y="6493768"/>
            <a:ext cx="6768752" cy="230832"/>
          </a:xfrm>
          <a:prstGeom prst="rect">
            <a:avLst/>
          </a:prstGeom>
          <a:noFill/>
        </p:spPr>
        <p:txBody>
          <a:bodyPr wrap="square" rtlCol="0">
            <a:spAutoFit/>
          </a:bodyPr>
          <a:lstStyle/>
          <a:p>
            <a:pPr algn="l"/>
            <a:r>
              <a:rPr lang="fr-FR" sz="900" dirty="0" smtClean="0">
                <a:solidFill>
                  <a:schemeClr val="bg1">
                    <a:lumMod val="50000"/>
                  </a:schemeClr>
                </a:solidFill>
              </a:rPr>
              <a:t>http://www.mysticlolly.fr – illustrations :</a:t>
            </a:r>
            <a:r>
              <a:rPr lang="fr-FR" sz="900" baseline="0" dirty="0" smtClean="0">
                <a:solidFill>
                  <a:schemeClr val="bg1">
                    <a:lumMod val="50000"/>
                  </a:schemeClr>
                </a:solidFill>
              </a:rPr>
              <a:t> « Oralbum Boucle d’or et les trois ours » Editions Retz</a:t>
            </a:r>
            <a:endParaRPr lang="fr-FR" sz="900" dirty="0">
              <a:solidFill>
                <a:schemeClr val="bg1">
                  <a:lumMod val="50000"/>
                </a:schemeClr>
              </a:solidFill>
            </a:endParaRPr>
          </a:p>
        </p:txBody>
      </p:sp>
    </p:spTree>
    <p:extLst>
      <p:ext uri="{BB962C8B-B14F-4D97-AF65-F5344CB8AC3E}">
        <p14:creationId xmlns:p14="http://schemas.microsoft.com/office/powerpoint/2010/main" val="33143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42900" y="396699"/>
            <a:ext cx="6172200" cy="1651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342900" y="2311402"/>
            <a:ext cx="6172200" cy="6537502"/>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342900" y="9181396"/>
            <a:ext cx="1600200" cy="527402"/>
          </a:xfrm>
          <a:prstGeom prst="rect">
            <a:avLst/>
          </a:prstGeom>
        </p:spPr>
        <p:txBody>
          <a:bodyPr/>
          <a:lstStyle/>
          <a:p>
            <a:fld id="{2439B7E2-E3D5-41C0-9F5F-2FA8726551C9}" type="datetimeFigureOut">
              <a:rPr lang="fr-FR" smtClean="0"/>
              <a:t>15/02/2017</a:t>
            </a:fld>
            <a:endParaRPr lang="fr-FR"/>
          </a:p>
        </p:txBody>
      </p:sp>
      <p:sp>
        <p:nvSpPr>
          <p:cNvPr id="5" name="Espace réservé du pied de page 4"/>
          <p:cNvSpPr>
            <a:spLocks noGrp="1"/>
          </p:cNvSpPr>
          <p:nvPr>
            <p:ph type="ftr" sz="quarter" idx="11"/>
          </p:nvPr>
        </p:nvSpPr>
        <p:spPr>
          <a:xfrm>
            <a:off x="2343150" y="9181396"/>
            <a:ext cx="2171700" cy="527402"/>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4914900" y="9181396"/>
            <a:ext cx="1600200" cy="527402"/>
          </a:xfrm>
          <a:prstGeom prst="rect">
            <a:avLst/>
          </a:prstGeom>
        </p:spPr>
        <p:txBody>
          <a:bodyPr/>
          <a:lstStyle/>
          <a:p>
            <a:fld id="{EED89125-E3C5-47C4-A838-B8D97FF0B2D0}" type="slidenum">
              <a:rPr lang="fr-FR" smtClean="0"/>
              <a:t>‹N°›</a:t>
            </a:fld>
            <a:endParaRPr lang="fr-FR"/>
          </a:p>
        </p:txBody>
      </p:sp>
    </p:spTree>
    <p:extLst>
      <p:ext uri="{BB962C8B-B14F-4D97-AF65-F5344CB8AC3E}">
        <p14:creationId xmlns:p14="http://schemas.microsoft.com/office/powerpoint/2010/main" val="2081873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6365522"/>
            <a:ext cx="5829300" cy="1967442"/>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541735" y="4198587"/>
            <a:ext cx="5829300" cy="2166936"/>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342900" y="9181396"/>
            <a:ext cx="1600200" cy="527402"/>
          </a:xfrm>
          <a:prstGeom prst="rect">
            <a:avLst/>
          </a:prstGeom>
        </p:spPr>
        <p:txBody>
          <a:bodyPr/>
          <a:lstStyle/>
          <a:p>
            <a:fld id="{2439B7E2-E3D5-41C0-9F5F-2FA8726551C9}" type="datetimeFigureOut">
              <a:rPr lang="fr-FR" smtClean="0"/>
              <a:t>15/02/2017</a:t>
            </a:fld>
            <a:endParaRPr lang="fr-FR"/>
          </a:p>
        </p:txBody>
      </p:sp>
      <p:sp>
        <p:nvSpPr>
          <p:cNvPr id="5" name="Espace réservé du pied de page 4"/>
          <p:cNvSpPr>
            <a:spLocks noGrp="1"/>
          </p:cNvSpPr>
          <p:nvPr>
            <p:ph type="ftr" sz="quarter" idx="11"/>
          </p:nvPr>
        </p:nvSpPr>
        <p:spPr>
          <a:xfrm>
            <a:off x="2343150" y="9181396"/>
            <a:ext cx="2171700" cy="527402"/>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4914900" y="9181396"/>
            <a:ext cx="1600200" cy="527402"/>
          </a:xfrm>
          <a:prstGeom prst="rect">
            <a:avLst/>
          </a:prstGeom>
        </p:spPr>
        <p:txBody>
          <a:bodyPr/>
          <a:lstStyle/>
          <a:p>
            <a:fld id="{EED89125-E3C5-47C4-A838-B8D97FF0B2D0}" type="slidenum">
              <a:rPr lang="fr-FR" smtClean="0"/>
              <a:t>‹N°›</a:t>
            </a:fld>
            <a:endParaRPr lang="fr-FR"/>
          </a:p>
        </p:txBody>
      </p:sp>
    </p:spTree>
    <p:extLst>
      <p:ext uri="{BB962C8B-B14F-4D97-AF65-F5344CB8AC3E}">
        <p14:creationId xmlns:p14="http://schemas.microsoft.com/office/powerpoint/2010/main" val="523713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42900" y="396699"/>
            <a:ext cx="6172200" cy="1651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257176" y="3081867"/>
            <a:ext cx="2257425" cy="871590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2628901" y="3081867"/>
            <a:ext cx="2257425" cy="871590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342900" y="9181396"/>
            <a:ext cx="1600200" cy="527402"/>
          </a:xfrm>
          <a:prstGeom prst="rect">
            <a:avLst/>
          </a:prstGeom>
        </p:spPr>
        <p:txBody>
          <a:bodyPr/>
          <a:lstStyle/>
          <a:p>
            <a:fld id="{2439B7E2-E3D5-41C0-9F5F-2FA8726551C9}" type="datetimeFigureOut">
              <a:rPr lang="fr-FR" smtClean="0"/>
              <a:t>15/02/2017</a:t>
            </a:fld>
            <a:endParaRPr lang="fr-FR"/>
          </a:p>
        </p:txBody>
      </p:sp>
      <p:sp>
        <p:nvSpPr>
          <p:cNvPr id="6" name="Espace réservé du pied de page 5"/>
          <p:cNvSpPr>
            <a:spLocks noGrp="1"/>
          </p:cNvSpPr>
          <p:nvPr>
            <p:ph type="ftr" sz="quarter" idx="11"/>
          </p:nvPr>
        </p:nvSpPr>
        <p:spPr>
          <a:xfrm>
            <a:off x="2343150" y="9181396"/>
            <a:ext cx="2171700" cy="527402"/>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4914900" y="9181396"/>
            <a:ext cx="1600200" cy="527402"/>
          </a:xfrm>
          <a:prstGeom prst="rect">
            <a:avLst/>
          </a:prstGeom>
        </p:spPr>
        <p:txBody>
          <a:bodyPr/>
          <a:lstStyle/>
          <a:p>
            <a:fld id="{EED89125-E3C5-47C4-A838-B8D97FF0B2D0}" type="slidenum">
              <a:rPr lang="fr-FR" smtClean="0"/>
              <a:t>‹N°›</a:t>
            </a:fld>
            <a:endParaRPr lang="fr-FR"/>
          </a:p>
        </p:txBody>
      </p:sp>
    </p:spTree>
    <p:extLst>
      <p:ext uri="{BB962C8B-B14F-4D97-AF65-F5344CB8AC3E}">
        <p14:creationId xmlns:p14="http://schemas.microsoft.com/office/powerpoint/2010/main" val="219539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42900" y="396699"/>
            <a:ext cx="6172200" cy="1651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342900" y="2217385"/>
            <a:ext cx="3030141" cy="92410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342900" y="3141486"/>
            <a:ext cx="3030141" cy="570741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3483770" y="2217385"/>
            <a:ext cx="3031331" cy="92410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3483770" y="3141486"/>
            <a:ext cx="3031331" cy="570741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342900" y="9181396"/>
            <a:ext cx="1600200" cy="527402"/>
          </a:xfrm>
          <a:prstGeom prst="rect">
            <a:avLst/>
          </a:prstGeom>
        </p:spPr>
        <p:txBody>
          <a:bodyPr/>
          <a:lstStyle/>
          <a:p>
            <a:fld id="{2439B7E2-E3D5-41C0-9F5F-2FA8726551C9}" type="datetimeFigureOut">
              <a:rPr lang="fr-FR" smtClean="0"/>
              <a:t>15/02/2017</a:t>
            </a:fld>
            <a:endParaRPr lang="fr-FR"/>
          </a:p>
        </p:txBody>
      </p:sp>
      <p:sp>
        <p:nvSpPr>
          <p:cNvPr id="8" name="Espace réservé du pied de page 7"/>
          <p:cNvSpPr>
            <a:spLocks noGrp="1"/>
          </p:cNvSpPr>
          <p:nvPr>
            <p:ph type="ftr" sz="quarter" idx="11"/>
          </p:nvPr>
        </p:nvSpPr>
        <p:spPr>
          <a:xfrm>
            <a:off x="2343150" y="9181396"/>
            <a:ext cx="2171700" cy="527402"/>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4914900" y="9181396"/>
            <a:ext cx="1600200" cy="527402"/>
          </a:xfrm>
          <a:prstGeom prst="rect">
            <a:avLst/>
          </a:prstGeom>
        </p:spPr>
        <p:txBody>
          <a:bodyPr/>
          <a:lstStyle/>
          <a:p>
            <a:fld id="{EED89125-E3C5-47C4-A838-B8D97FF0B2D0}" type="slidenum">
              <a:rPr lang="fr-FR" smtClean="0"/>
              <a:t>‹N°›</a:t>
            </a:fld>
            <a:endParaRPr lang="fr-FR"/>
          </a:p>
        </p:txBody>
      </p:sp>
    </p:spTree>
    <p:extLst>
      <p:ext uri="{BB962C8B-B14F-4D97-AF65-F5344CB8AC3E}">
        <p14:creationId xmlns:p14="http://schemas.microsoft.com/office/powerpoint/2010/main" val="1888983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42900" y="396699"/>
            <a:ext cx="6172200" cy="1651000"/>
          </a:xfrm>
          <a:prstGeom prst="rect">
            <a:avLst/>
          </a:prstGeom>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342900" y="9181396"/>
            <a:ext cx="1600200" cy="527402"/>
          </a:xfrm>
          <a:prstGeom prst="rect">
            <a:avLst/>
          </a:prstGeom>
        </p:spPr>
        <p:txBody>
          <a:bodyPr/>
          <a:lstStyle/>
          <a:p>
            <a:fld id="{2439B7E2-E3D5-41C0-9F5F-2FA8726551C9}" type="datetimeFigureOut">
              <a:rPr lang="fr-FR" smtClean="0"/>
              <a:t>15/02/2017</a:t>
            </a:fld>
            <a:endParaRPr lang="fr-FR"/>
          </a:p>
        </p:txBody>
      </p:sp>
      <p:sp>
        <p:nvSpPr>
          <p:cNvPr id="4" name="Espace réservé du pied de page 3"/>
          <p:cNvSpPr>
            <a:spLocks noGrp="1"/>
          </p:cNvSpPr>
          <p:nvPr>
            <p:ph type="ftr" sz="quarter" idx="11"/>
          </p:nvPr>
        </p:nvSpPr>
        <p:spPr>
          <a:xfrm>
            <a:off x="2343150" y="9181396"/>
            <a:ext cx="2171700" cy="527402"/>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4914900" y="9181396"/>
            <a:ext cx="1600200" cy="527402"/>
          </a:xfrm>
          <a:prstGeom prst="rect">
            <a:avLst/>
          </a:prstGeom>
        </p:spPr>
        <p:txBody>
          <a:bodyPr/>
          <a:lstStyle/>
          <a:p>
            <a:fld id="{EED89125-E3C5-47C4-A838-B8D97FF0B2D0}" type="slidenum">
              <a:rPr lang="fr-FR" smtClean="0"/>
              <a:t>‹N°›</a:t>
            </a:fld>
            <a:endParaRPr lang="fr-FR"/>
          </a:p>
        </p:txBody>
      </p:sp>
    </p:spTree>
    <p:extLst>
      <p:ext uri="{BB962C8B-B14F-4D97-AF65-F5344CB8AC3E}">
        <p14:creationId xmlns:p14="http://schemas.microsoft.com/office/powerpoint/2010/main" val="3651684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342900" y="9181396"/>
            <a:ext cx="1600200" cy="527402"/>
          </a:xfrm>
          <a:prstGeom prst="rect">
            <a:avLst/>
          </a:prstGeom>
        </p:spPr>
        <p:txBody>
          <a:bodyPr/>
          <a:lstStyle/>
          <a:p>
            <a:fld id="{2439B7E2-E3D5-41C0-9F5F-2FA8726551C9}" type="datetimeFigureOut">
              <a:rPr lang="fr-FR" smtClean="0"/>
              <a:t>15/02/2017</a:t>
            </a:fld>
            <a:endParaRPr lang="fr-FR"/>
          </a:p>
        </p:txBody>
      </p:sp>
      <p:sp>
        <p:nvSpPr>
          <p:cNvPr id="3" name="Espace réservé du pied de page 2"/>
          <p:cNvSpPr>
            <a:spLocks noGrp="1"/>
          </p:cNvSpPr>
          <p:nvPr>
            <p:ph type="ftr" sz="quarter" idx="11"/>
          </p:nvPr>
        </p:nvSpPr>
        <p:spPr>
          <a:xfrm>
            <a:off x="2343150" y="9181396"/>
            <a:ext cx="2171700" cy="527402"/>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4914900" y="9181396"/>
            <a:ext cx="1600200" cy="527402"/>
          </a:xfrm>
          <a:prstGeom prst="rect">
            <a:avLst/>
          </a:prstGeom>
        </p:spPr>
        <p:txBody>
          <a:bodyPr/>
          <a:lstStyle/>
          <a:p>
            <a:fld id="{EED89125-E3C5-47C4-A838-B8D97FF0B2D0}" type="slidenum">
              <a:rPr lang="fr-FR" smtClean="0"/>
              <a:t>‹N°›</a:t>
            </a:fld>
            <a:endParaRPr lang="fr-FR"/>
          </a:p>
        </p:txBody>
      </p:sp>
    </p:spTree>
    <p:extLst>
      <p:ext uri="{BB962C8B-B14F-4D97-AF65-F5344CB8AC3E}">
        <p14:creationId xmlns:p14="http://schemas.microsoft.com/office/powerpoint/2010/main" val="3845623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1" y="394406"/>
            <a:ext cx="2256235" cy="1678517"/>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2681288" y="394406"/>
            <a:ext cx="3833813" cy="845449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342901" y="2072923"/>
            <a:ext cx="2256235" cy="677598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342900" y="9181396"/>
            <a:ext cx="1600200" cy="527402"/>
          </a:xfrm>
          <a:prstGeom prst="rect">
            <a:avLst/>
          </a:prstGeom>
        </p:spPr>
        <p:txBody>
          <a:bodyPr/>
          <a:lstStyle/>
          <a:p>
            <a:fld id="{2439B7E2-E3D5-41C0-9F5F-2FA8726551C9}" type="datetimeFigureOut">
              <a:rPr lang="fr-FR" smtClean="0"/>
              <a:t>15/02/2017</a:t>
            </a:fld>
            <a:endParaRPr lang="fr-FR"/>
          </a:p>
        </p:txBody>
      </p:sp>
      <p:sp>
        <p:nvSpPr>
          <p:cNvPr id="6" name="Espace réservé du pied de page 5"/>
          <p:cNvSpPr>
            <a:spLocks noGrp="1"/>
          </p:cNvSpPr>
          <p:nvPr>
            <p:ph type="ftr" sz="quarter" idx="11"/>
          </p:nvPr>
        </p:nvSpPr>
        <p:spPr>
          <a:xfrm>
            <a:off x="2343150" y="9181396"/>
            <a:ext cx="2171700" cy="527402"/>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4914900" y="9181396"/>
            <a:ext cx="1600200" cy="527402"/>
          </a:xfrm>
          <a:prstGeom prst="rect">
            <a:avLst/>
          </a:prstGeom>
        </p:spPr>
        <p:txBody>
          <a:bodyPr/>
          <a:lstStyle/>
          <a:p>
            <a:fld id="{EED89125-E3C5-47C4-A838-B8D97FF0B2D0}" type="slidenum">
              <a:rPr lang="fr-FR" smtClean="0"/>
              <a:t>‹N°›</a:t>
            </a:fld>
            <a:endParaRPr lang="fr-FR"/>
          </a:p>
        </p:txBody>
      </p:sp>
    </p:spTree>
    <p:extLst>
      <p:ext uri="{BB962C8B-B14F-4D97-AF65-F5344CB8AC3E}">
        <p14:creationId xmlns:p14="http://schemas.microsoft.com/office/powerpoint/2010/main" val="2732083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122958"/>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2.jpeg"/><Relationship Id="rId7" Type="http://schemas.openxmlformats.org/officeDocument/2006/relationships/image" Target="../media/image25.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jpeg"/><Relationship Id="rId9"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35.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jp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normAutofit fontScale="92500"/>
          </a:bodyPr>
          <a:lstStyle/>
          <a:p>
            <a:r>
              <a:rPr lang="fr-FR" dirty="0" smtClean="0"/>
              <a:t>Reconstitue la couverture de l’album « </a:t>
            </a:r>
            <a:r>
              <a:rPr lang="fr-FR" dirty="0" smtClean="0"/>
              <a:t>Boucle d’or et les trois ours</a:t>
            </a:r>
            <a:r>
              <a:rPr lang="fr-FR" dirty="0" smtClean="0"/>
              <a:t> ».</a:t>
            </a:r>
            <a:endParaRPr lang="fr-FR" dirty="0"/>
          </a:p>
        </p:txBody>
      </p:sp>
      <p:sp>
        <p:nvSpPr>
          <p:cNvPr id="3" name="Espace réservé du texte 2"/>
          <p:cNvSpPr>
            <a:spLocks noGrp="1"/>
          </p:cNvSpPr>
          <p:nvPr>
            <p:ph type="body" sz="quarter" idx="11"/>
          </p:nvPr>
        </p:nvSpPr>
        <p:spPr/>
        <p:txBody>
          <a:bodyPr/>
          <a:lstStyle/>
          <a:p>
            <a:r>
              <a:rPr lang="fr-FR" dirty="0" smtClean="0"/>
              <a:t>Objectif : Reconstituer la couverture d’un album lu en classe à partir d’indices visuels.</a:t>
            </a:r>
            <a:endParaRPr lang="fr-FR" dirty="0"/>
          </a:p>
        </p:txBody>
      </p:sp>
      <p:sp>
        <p:nvSpPr>
          <p:cNvPr id="5" name="Rectangle 4"/>
          <p:cNvSpPr/>
          <p:nvPr/>
        </p:nvSpPr>
        <p:spPr>
          <a:xfrm>
            <a:off x="620688" y="3584848"/>
            <a:ext cx="5593319" cy="4484511"/>
          </a:xfrm>
          <a:prstGeom prst="rect">
            <a:avLst/>
          </a:prstGeom>
          <a:solidFill>
            <a:schemeClr val="bg1">
              <a:alpha val="7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3071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e 56"/>
          <p:cNvGrpSpPr/>
          <p:nvPr/>
        </p:nvGrpSpPr>
        <p:grpSpPr>
          <a:xfrm>
            <a:off x="532574" y="344488"/>
            <a:ext cx="5616805" cy="4621574"/>
            <a:chOff x="116451" y="128464"/>
            <a:chExt cx="6569156" cy="5405179"/>
          </a:xfrm>
        </p:grpSpPr>
        <p:pic>
          <p:nvPicPr>
            <p:cNvPr id="36" name="Imag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32" y="128464"/>
              <a:ext cx="2189598" cy="1799522"/>
            </a:xfrm>
            <a:prstGeom prst="rect">
              <a:avLst/>
            </a:prstGeom>
            <a:ln w="28575">
              <a:noFill/>
            </a:ln>
          </p:spPr>
        </p:pic>
        <p:pic>
          <p:nvPicPr>
            <p:cNvPr id="37" name="Imag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1948" y="128464"/>
              <a:ext cx="2189598" cy="1799522"/>
            </a:xfrm>
            <a:prstGeom prst="rect">
              <a:avLst/>
            </a:prstGeom>
            <a:ln w="28575">
              <a:noFill/>
            </a:ln>
          </p:spPr>
        </p:pic>
        <p:pic>
          <p:nvPicPr>
            <p:cNvPr id="38" name="Imag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009" y="128464"/>
              <a:ext cx="2189598" cy="1801677"/>
            </a:xfrm>
            <a:prstGeom prst="rect">
              <a:avLst/>
            </a:prstGeom>
            <a:ln w="28575">
              <a:noFill/>
            </a:ln>
          </p:spPr>
        </p:pic>
        <p:pic>
          <p:nvPicPr>
            <p:cNvPr id="39" name="Imag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451" y="3729811"/>
              <a:ext cx="2189598" cy="1799522"/>
            </a:xfrm>
            <a:prstGeom prst="rect">
              <a:avLst/>
            </a:prstGeom>
            <a:ln w="28575">
              <a:noFill/>
            </a:ln>
          </p:spPr>
        </p:pic>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6049" y="3729811"/>
              <a:ext cx="2189598" cy="1803832"/>
            </a:xfrm>
            <a:prstGeom prst="rect">
              <a:avLst/>
            </a:prstGeom>
            <a:ln w="28575">
              <a:noFill/>
            </a:ln>
          </p:spPr>
        </p:pic>
        <p:pic>
          <p:nvPicPr>
            <p:cNvPr id="41" name="Imag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3926" y="3727507"/>
              <a:ext cx="2189779" cy="1801826"/>
            </a:xfrm>
            <a:prstGeom prst="rect">
              <a:avLst/>
            </a:prstGeom>
            <a:ln w="28575">
              <a:noFill/>
            </a:ln>
          </p:spPr>
        </p:pic>
        <p:pic>
          <p:nvPicPr>
            <p:cNvPr id="42" name="Imag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6009" y="1930141"/>
              <a:ext cx="2185469" cy="1797515"/>
            </a:xfrm>
            <a:prstGeom prst="rect">
              <a:avLst/>
            </a:prstGeom>
            <a:ln w="28575">
              <a:noFill/>
            </a:ln>
          </p:spPr>
        </p:pic>
        <p:pic>
          <p:nvPicPr>
            <p:cNvPr id="43" name="Imag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6230" y="1930141"/>
              <a:ext cx="2189779" cy="1799670"/>
            </a:xfrm>
            <a:prstGeom prst="rect">
              <a:avLst/>
            </a:prstGeom>
            <a:ln w="28575">
              <a:noFill/>
            </a:ln>
          </p:spPr>
        </p:pic>
        <p:pic>
          <p:nvPicPr>
            <p:cNvPr id="44" name="Imag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451" y="1930141"/>
              <a:ext cx="2189779" cy="1797515"/>
            </a:xfrm>
            <a:prstGeom prst="rect">
              <a:avLst/>
            </a:prstGeom>
            <a:ln w="28575">
              <a:noFill/>
            </a:ln>
          </p:spPr>
        </p:pic>
      </p:grpSp>
      <p:graphicFrame>
        <p:nvGraphicFramePr>
          <p:cNvPr id="78" name="Tableau 77"/>
          <p:cNvGraphicFramePr>
            <a:graphicFrameLocks noGrp="1"/>
          </p:cNvGraphicFramePr>
          <p:nvPr>
            <p:extLst>
              <p:ext uri="{D42A27DB-BD31-4B8C-83A1-F6EECF244321}">
                <p14:modId xmlns:p14="http://schemas.microsoft.com/office/powerpoint/2010/main" val="2278245941"/>
              </p:ext>
            </p:extLst>
          </p:nvPr>
        </p:nvGraphicFramePr>
        <p:xfrm>
          <a:off x="548679" y="344488"/>
          <a:ext cx="5597169" cy="4617888"/>
        </p:xfrm>
        <a:graphic>
          <a:graphicData uri="http://schemas.openxmlformats.org/drawingml/2006/table">
            <a:tbl>
              <a:tblPr bandRow="1">
                <a:tableStyleId>{5C22544A-7EE6-4342-B048-85BDC9FD1C3A}</a:tableStyleId>
              </a:tblPr>
              <a:tblGrid>
                <a:gridCol w="1865723"/>
                <a:gridCol w="1865723"/>
                <a:gridCol w="1865723"/>
              </a:tblGrid>
              <a:tr h="1539296">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1539296">
                <a:tc>
                  <a:txBody>
                    <a:bodyPr/>
                    <a:lstStyle/>
                    <a:p>
                      <a:endParaRPr lang="fr-F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1539296">
                <a:tc>
                  <a:txBody>
                    <a:bodyPr/>
                    <a:lstStyle/>
                    <a:p>
                      <a:endParaRPr lang="fr-F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grpSp>
        <p:nvGrpSpPr>
          <p:cNvPr id="79" name="Groupe 78"/>
          <p:cNvGrpSpPr/>
          <p:nvPr/>
        </p:nvGrpSpPr>
        <p:grpSpPr>
          <a:xfrm>
            <a:off x="536105" y="5134362"/>
            <a:ext cx="5616805" cy="4621574"/>
            <a:chOff x="116451" y="128464"/>
            <a:chExt cx="6569156" cy="5405179"/>
          </a:xfrm>
        </p:grpSpPr>
        <p:pic>
          <p:nvPicPr>
            <p:cNvPr id="80" name="Image 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32" y="128464"/>
              <a:ext cx="2189598" cy="1799522"/>
            </a:xfrm>
            <a:prstGeom prst="rect">
              <a:avLst/>
            </a:prstGeom>
            <a:ln w="28575">
              <a:noFill/>
            </a:ln>
          </p:spPr>
        </p:pic>
        <p:pic>
          <p:nvPicPr>
            <p:cNvPr id="81" name="Imag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1948" y="128464"/>
              <a:ext cx="2189598" cy="1799522"/>
            </a:xfrm>
            <a:prstGeom prst="rect">
              <a:avLst/>
            </a:prstGeom>
            <a:ln w="28575">
              <a:noFill/>
            </a:ln>
          </p:spPr>
        </p:pic>
        <p:pic>
          <p:nvPicPr>
            <p:cNvPr id="82" name="Imag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009" y="128464"/>
              <a:ext cx="2189598" cy="1801677"/>
            </a:xfrm>
            <a:prstGeom prst="rect">
              <a:avLst/>
            </a:prstGeom>
            <a:ln w="28575">
              <a:noFill/>
            </a:ln>
          </p:spPr>
        </p:pic>
        <p:pic>
          <p:nvPicPr>
            <p:cNvPr id="83" name="Imag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451" y="3729811"/>
              <a:ext cx="2189598" cy="1799522"/>
            </a:xfrm>
            <a:prstGeom prst="rect">
              <a:avLst/>
            </a:prstGeom>
            <a:ln w="28575">
              <a:noFill/>
            </a:ln>
          </p:spPr>
        </p:pic>
        <p:pic>
          <p:nvPicPr>
            <p:cNvPr id="84" name="Imag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6049" y="3729811"/>
              <a:ext cx="2189598" cy="1803832"/>
            </a:xfrm>
            <a:prstGeom prst="rect">
              <a:avLst/>
            </a:prstGeom>
            <a:ln w="28575">
              <a:noFill/>
            </a:ln>
          </p:spPr>
        </p:pic>
        <p:pic>
          <p:nvPicPr>
            <p:cNvPr id="85" name="Imag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3926" y="3727507"/>
              <a:ext cx="2189779" cy="1801826"/>
            </a:xfrm>
            <a:prstGeom prst="rect">
              <a:avLst/>
            </a:prstGeom>
            <a:ln w="28575">
              <a:noFill/>
            </a:ln>
          </p:spPr>
        </p:pic>
        <p:pic>
          <p:nvPicPr>
            <p:cNvPr id="86" name="Imag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6009" y="1930141"/>
              <a:ext cx="2185469" cy="1797515"/>
            </a:xfrm>
            <a:prstGeom prst="rect">
              <a:avLst/>
            </a:prstGeom>
            <a:ln w="28575">
              <a:noFill/>
            </a:ln>
          </p:spPr>
        </p:pic>
        <p:pic>
          <p:nvPicPr>
            <p:cNvPr id="87" name="Image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6230" y="1930141"/>
              <a:ext cx="2189779" cy="1799670"/>
            </a:xfrm>
            <a:prstGeom prst="rect">
              <a:avLst/>
            </a:prstGeom>
            <a:ln w="28575">
              <a:noFill/>
            </a:ln>
          </p:spPr>
        </p:pic>
        <p:pic>
          <p:nvPicPr>
            <p:cNvPr id="88" name="Image 8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451" y="1930141"/>
              <a:ext cx="2189779" cy="1797515"/>
            </a:xfrm>
            <a:prstGeom prst="rect">
              <a:avLst/>
            </a:prstGeom>
            <a:ln w="28575">
              <a:noFill/>
            </a:ln>
          </p:spPr>
        </p:pic>
      </p:grpSp>
      <p:graphicFrame>
        <p:nvGraphicFramePr>
          <p:cNvPr id="89" name="Tableau 88"/>
          <p:cNvGraphicFramePr>
            <a:graphicFrameLocks noGrp="1"/>
          </p:cNvGraphicFramePr>
          <p:nvPr>
            <p:extLst>
              <p:ext uri="{D42A27DB-BD31-4B8C-83A1-F6EECF244321}">
                <p14:modId xmlns:p14="http://schemas.microsoft.com/office/powerpoint/2010/main" val="3355863008"/>
              </p:ext>
            </p:extLst>
          </p:nvPr>
        </p:nvGraphicFramePr>
        <p:xfrm>
          <a:off x="552210" y="5134362"/>
          <a:ext cx="5597169" cy="4617888"/>
        </p:xfrm>
        <a:graphic>
          <a:graphicData uri="http://schemas.openxmlformats.org/drawingml/2006/table">
            <a:tbl>
              <a:tblPr bandRow="1">
                <a:tableStyleId>{5C22544A-7EE6-4342-B048-85BDC9FD1C3A}</a:tableStyleId>
              </a:tblPr>
              <a:tblGrid>
                <a:gridCol w="1865723"/>
                <a:gridCol w="1865723"/>
                <a:gridCol w="1865723"/>
              </a:tblGrid>
              <a:tr h="1539296">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1539296">
                <a:tc>
                  <a:txBody>
                    <a:bodyPr/>
                    <a:lstStyle/>
                    <a:p>
                      <a:endParaRPr lang="fr-F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1539296">
                <a:tc>
                  <a:txBody>
                    <a:bodyPr/>
                    <a:lstStyle/>
                    <a:p>
                      <a:endParaRPr lang="fr-F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83172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8680" y="2931166"/>
            <a:ext cx="2734171" cy="216024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1</a:t>
            </a:r>
            <a:endParaRPr lang="fr-FR" sz="3200" dirty="0">
              <a:solidFill>
                <a:schemeClr val="tx1"/>
              </a:solidFill>
            </a:endParaRPr>
          </a:p>
        </p:txBody>
      </p:sp>
      <p:sp>
        <p:nvSpPr>
          <p:cNvPr id="16" name="Rectangle 15"/>
          <p:cNvSpPr/>
          <p:nvPr/>
        </p:nvSpPr>
        <p:spPr>
          <a:xfrm>
            <a:off x="3741987" y="2931167"/>
            <a:ext cx="2734171" cy="216024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2</a:t>
            </a:r>
            <a:endParaRPr lang="fr-FR" sz="3200" dirty="0">
              <a:solidFill>
                <a:schemeClr val="tx1"/>
              </a:solidFill>
            </a:endParaRPr>
          </a:p>
        </p:txBody>
      </p:sp>
      <p:sp>
        <p:nvSpPr>
          <p:cNvPr id="17" name="Rectangle 16"/>
          <p:cNvSpPr/>
          <p:nvPr/>
        </p:nvSpPr>
        <p:spPr>
          <a:xfrm>
            <a:off x="548679" y="5241032"/>
            <a:ext cx="2734171" cy="216024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3</a:t>
            </a:r>
            <a:endParaRPr lang="fr-FR" sz="3200" dirty="0">
              <a:solidFill>
                <a:schemeClr val="tx1"/>
              </a:solidFill>
            </a:endParaRPr>
          </a:p>
        </p:txBody>
      </p:sp>
      <p:sp>
        <p:nvSpPr>
          <p:cNvPr id="18" name="Rectangle 17"/>
          <p:cNvSpPr/>
          <p:nvPr/>
        </p:nvSpPr>
        <p:spPr>
          <a:xfrm>
            <a:off x="3741986" y="5241032"/>
            <a:ext cx="2734171" cy="216024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4</a:t>
            </a:r>
            <a:endParaRPr lang="fr-FR" sz="3200" dirty="0">
              <a:solidFill>
                <a:schemeClr val="tx1"/>
              </a:solidFill>
            </a:endParaRPr>
          </a:p>
        </p:txBody>
      </p:sp>
      <p:sp>
        <p:nvSpPr>
          <p:cNvPr id="19" name="Rectangle 18"/>
          <p:cNvSpPr/>
          <p:nvPr/>
        </p:nvSpPr>
        <p:spPr>
          <a:xfrm>
            <a:off x="548678" y="7606040"/>
            <a:ext cx="2734171" cy="216024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5</a:t>
            </a:r>
            <a:endParaRPr lang="fr-FR" sz="3200" dirty="0">
              <a:solidFill>
                <a:schemeClr val="tx1"/>
              </a:solidFill>
            </a:endParaRPr>
          </a:p>
        </p:txBody>
      </p:sp>
      <p:sp>
        <p:nvSpPr>
          <p:cNvPr id="20" name="Rectangle 19"/>
          <p:cNvSpPr/>
          <p:nvPr/>
        </p:nvSpPr>
        <p:spPr>
          <a:xfrm>
            <a:off x="3741987" y="7606039"/>
            <a:ext cx="2734171" cy="216024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6</a:t>
            </a:r>
            <a:endParaRPr lang="fr-FR" sz="3200" dirty="0">
              <a:solidFill>
                <a:schemeClr val="tx1"/>
              </a:solidFill>
            </a:endParaRPr>
          </a:p>
        </p:txBody>
      </p:sp>
      <p:sp>
        <p:nvSpPr>
          <p:cNvPr id="2" name="Espace réservé du texte 1"/>
          <p:cNvSpPr>
            <a:spLocks noGrp="1"/>
          </p:cNvSpPr>
          <p:nvPr>
            <p:ph type="body" sz="quarter" idx="10"/>
          </p:nvPr>
        </p:nvSpPr>
        <p:spPr>
          <a:xfrm>
            <a:off x="73129" y="2288704"/>
            <a:ext cx="6668239" cy="782680"/>
          </a:xfrm>
        </p:spPr>
        <p:txBody>
          <a:bodyPr>
            <a:normAutofit/>
          </a:bodyPr>
          <a:lstStyle/>
          <a:p>
            <a:r>
              <a:rPr lang="fr-FR" sz="1700" dirty="0" smtClean="0"/>
              <a:t>Remets dans l’ordre les images de l’histoire « </a:t>
            </a:r>
            <a:r>
              <a:rPr lang="fr-FR" sz="1700" dirty="0" smtClean="0"/>
              <a:t>Boucle d’or et les trois ours</a:t>
            </a:r>
            <a:r>
              <a:rPr lang="fr-FR" sz="1700" dirty="0" smtClean="0"/>
              <a:t> ».</a:t>
            </a:r>
            <a:endParaRPr lang="fr-FR" sz="1700" dirty="0"/>
          </a:p>
        </p:txBody>
      </p:sp>
      <p:sp>
        <p:nvSpPr>
          <p:cNvPr id="3" name="Espace réservé du texte 2"/>
          <p:cNvSpPr>
            <a:spLocks noGrp="1"/>
          </p:cNvSpPr>
          <p:nvPr>
            <p:ph type="body" sz="quarter" idx="11"/>
          </p:nvPr>
        </p:nvSpPr>
        <p:spPr>
          <a:xfrm>
            <a:off x="73129" y="2000541"/>
            <a:ext cx="6668239" cy="391205"/>
          </a:xfrm>
        </p:spPr>
        <p:txBody>
          <a:bodyPr>
            <a:normAutofit/>
          </a:bodyPr>
          <a:lstStyle/>
          <a:p>
            <a:r>
              <a:rPr lang="fr-FR" dirty="0" smtClean="0"/>
              <a:t>Objectif : Reconstituer la chronologie d’une histoire lue en classe à partir des illustrations.</a:t>
            </a:r>
            <a:endParaRPr lang="fr-FR" dirty="0"/>
          </a:p>
        </p:txBody>
      </p:sp>
    </p:spTree>
    <p:extLst>
      <p:ext uri="{BB962C8B-B14F-4D97-AF65-F5344CB8AC3E}">
        <p14:creationId xmlns:p14="http://schemas.microsoft.com/office/powerpoint/2010/main" val="3928325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025" y="7185248"/>
            <a:ext cx="2620927" cy="2154010"/>
          </a:xfrm>
          <a:prstGeom prst="rect">
            <a:avLst/>
          </a:prstGeom>
          <a:ln w="28575">
            <a:solidFill>
              <a:schemeClr val="tx1"/>
            </a:solidFill>
          </a:ln>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461" y="3728864"/>
            <a:ext cx="2620927" cy="2154010"/>
          </a:xfrm>
          <a:prstGeom prst="rect">
            <a:avLst/>
          </a:prstGeom>
          <a:ln w="28575">
            <a:solidFill>
              <a:schemeClr val="tx1"/>
            </a:solidFill>
          </a:ln>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9040" y="7185248"/>
            <a:ext cx="2618348" cy="2164329"/>
          </a:xfrm>
          <a:prstGeom prst="rect">
            <a:avLst/>
          </a:prstGeom>
          <a:ln w="28575">
            <a:solidFill>
              <a:schemeClr val="tx1"/>
            </a:solidFill>
          </a:ln>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808" y="3728864"/>
            <a:ext cx="2620928" cy="2159170"/>
          </a:xfrm>
          <a:prstGeom prst="rect">
            <a:avLst/>
          </a:prstGeom>
          <a:ln w="28575">
            <a:solidFill>
              <a:schemeClr val="tx1"/>
            </a:solidFill>
          </a:ln>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9040" y="230019"/>
            <a:ext cx="2621144" cy="2154188"/>
          </a:xfrm>
          <a:prstGeom prst="rect">
            <a:avLst/>
          </a:prstGeom>
          <a:ln w="28575">
            <a:solidFill>
              <a:schemeClr val="tx1"/>
            </a:solidFill>
          </a:ln>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808" y="230019"/>
            <a:ext cx="2621144" cy="2151608"/>
          </a:xfrm>
          <a:prstGeom prst="rect">
            <a:avLst/>
          </a:prstGeom>
          <a:ln w="28575">
            <a:solidFill>
              <a:schemeClr val="tx1"/>
            </a:solidFill>
          </a:ln>
        </p:spPr>
      </p:pic>
    </p:spTree>
    <p:extLst>
      <p:ext uri="{BB962C8B-B14F-4D97-AF65-F5344CB8AC3E}">
        <p14:creationId xmlns:p14="http://schemas.microsoft.com/office/powerpoint/2010/main" val="374362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16632" y="2360712"/>
            <a:ext cx="6624736" cy="720080"/>
          </a:xfrm>
        </p:spPr>
        <p:txBody>
          <a:bodyPr>
            <a:normAutofit/>
          </a:bodyPr>
          <a:lstStyle/>
          <a:p>
            <a:r>
              <a:rPr lang="fr-FR" sz="1700" dirty="0" smtClean="0"/>
              <a:t>Entoure les personnages qui sont dans l’histoire de « Boucle d’or et les trois ours ».</a:t>
            </a:r>
            <a:endParaRPr lang="fr-FR" sz="1700" dirty="0"/>
          </a:p>
        </p:txBody>
      </p:sp>
      <p:sp>
        <p:nvSpPr>
          <p:cNvPr id="3" name="Espace réservé du texte 2"/>
          <p:cNvSpPr>
            <a:spLocks noGrp="1"/>
          </p:cNvSpPr>
          <p:nvPr>
            <p:ph type="body" sz="quarter" idx="11"/>
          </p:nvPr>
        </p:nvSpPr>
        <p:spPr/>
        <p:txBody>
          <a:bodyPr/>
          <a:lstStyle/>
          <a:p>
            <a:r>
              <a:rPr lang="fr-FR" dirty="0" smtClean="0"/>
              <a:t>Objectif : Identifier les personnages d’une histoire.</a:t>
            </a:r>
            <a:endParaRPr lang="fr-FR"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9680" t="39501" r="79544" b="43855"/>
          <a:stretch/>
        </p:blipFill>
        <p:spPr>
          <a:xfrm>
            <a:off x="294359" y="3571094"/>
            <a:ext cx="1404402" cy="1713846"/>
          </a:xfrm>
          <a:prstGeom prst="rect">
            <a:avLst/>
          </a:prstGeom>
          <a:ln w="28575">
            <a:noFill/>
          </a:ln>
          <a:effectLst>
            <a:outerShdw blurRad="63500" sx="102000" sy="102000" algn="ctr" rotWithShape="0">
              <a:prstClr val="black">
                <a:alpha val="40000"/>
              </a:prstClr>
            </a:outerShdw>
          </a:effectLst>
        </p:spPr>
      </p:pic>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t="9921" r="57958" b="50000"/>
          <a:stretch/>
        </p:blipFill>
        <p:spPr>
          <a:xfrm rot="10800000">
            <a:off x="3613630" y="5399447"/>
            <a:ext cx="2275385" cy="1713846"/>
          </a:xfrm>
          <a:prstGeom prst="rect">
            <a:avLst/>
          </a:prstGeom>
          <a:ln w="28575">
            <a:noFill/>
          </a:ln>
          <a:effectLst>
            <a:outerShdw blurRad="63500" sx="102000" sy="102000" algn="ctr" rotWithShape="0">
              <a:prstClr val="black">
                <a:alpha val="40000"/>
              </a:prstClr>
            </a:outerShdw>
          </a:effectLst>
        </p:spPr>
      </p:pic>
      <p:pic>
        <p:nvPicPr>
          <p:cNvPr id="16" name="Image 1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0357" t="11078" r="17989"/>
          <a:stretch/>
        </p:blipFill>
        <p:spPr>
          <a:xfrm rot="5400000">
            <a:off x="4564" y="6682955"/>
            <a:ext cx="1919555" cy="1339966"/>
          </a:xfrm>
          <a:prstGeom prst="rect">
            <a:avLst/>
          </a:prstGeom>
          <a:effectLst>
            <a:outerShdw blurRad="63500" sx="102000" sy="102000" algn="ctr" rotWithShape="0">
              <a:prstClr val="black">
                <a:alpha val="40000"/>
              </a:prstClr>
            </a:outerShdw>
          </a:effectLst>
        </p:spPr>
      </p:pic>
      <p:pic>
        <p:nvPicPr>
          <p:cNvPr id="17" name="Image 16"/>
          <p:cNvPicPr>
            <a:picLocks noChangeAspect="1"/>
          </p:cNvPicPr>
          <p:nvPr/>
        </p:nvPicPr>
        <p:blipFill rotWithShape="1">
          <a:blip r:embed="rId6">
            <a:extLst>
              <a:ext uri="{28A0092B-C50C-407E-A947-70E740481C1C}">
                <a14:useLocalDpi xmlns:a14="http://schemas.microsoft.com/office/drawing/2010/main" val="0"/>
              </a:ext>
            </a:extLst>
          </a:blip>
          <a:srcRect l="10023" r="65574" b="61828"/>
          <a:stretch/>
        </p:blipFill>
        <p:spPr>
          <a:xfrm>
            <a:off x="5127288" y="3068803"/>
            <a:ext cx="1511300" cy="1942862"/>
          </a:xfrm>
          <a:prstGeom prst="rect">
            <a:avLst/>
          </a:prstGeom>
          <a:effectLst>
            <a:outerShdw blurRad="63500" sx="102000" sy="102000" algn="ctr" rotWithShape="0">
              <a:prstClr val="black">
                <a:alpha val="40000"/>
              </a:prstClr>
            </a:outerShdw>
          </a:effectLst>
        </p:spPr>
      </p:pic>
      <p:pic>
        <p:nvPicPr>
          <p:cNvPr id="18" name="Image 17"/>
          <p:cNvPicPr>
            <a:picLocks noChangeAspect="1"/>
          </p:cNvPicPr>
          <p:nvPr/>
        </p:nvPicPr>
        <p:blipFill rotWithShape="1">
          <a:blip r:embed="rId7">
            <a:extLst>
              <a:ext uri="{28A0092B-C50C-407E-A947-70E740481C1C}">
                <a14:useLocalDpi xmlns:a14="http://schemas.microsoft.com/office/drawing/2010/main" val="0"/>
              </a:ext>
            </a:extLst>
          </a:blip>
          <a:srcRect l="25966" t="14172" r="51683" b="49908"/>
          <a:stretch/>
        </p:blipFill>
        <p:spPr>
          <a:xfrm>
            <a:off x="2293030" y="7737584"/>
            <a:ext cx="1384300" cy="1830580"/>
          </a:xfrm>
          <a:prstGeom prst="rect">
            <a:avLst/>
          </a:prstGeom>
          <a:effectLst>
            <a:outerShdw blurRad="63500" sx="102000" sy="102000" algn="ctr" rotWithShape="0">
              <a:prstClr val="black">
                <a:alpha val="40000"/>
              </a:prstClr>
            </a:outerShdw>
          </a:effectLst>
        </p:spPr>
      </p:pic>
      <p:pic>
        <p:nvPicPr>
          <p:cNvPr id="19" name="Image 18"/>
          <p:cNvPicPr>
            <a:picLocks noChangeAspect="1"/>
          </p:cNvPicPr>
          <p:nvPr/>
        </p:nvPicPr>
        <p:blipFill rotWithShape="1">
          <a:blip r:embed="rId8">
            <a:extLst>
              <a:ext uri="{28A0092B-C50C-407E-A947-70E740481C1C}">
                <a14:useLocalDpi xmlns:a14="http://schemas.microsoft.com/office/drawing/2010/main" val="0"/>
              </a:ext>
            </a:extLst>
          </a:blip>
          <a:srcRect l="55185" t="69436" r="19583" b="-651"/>
          <a:stretch/>
        </p:blipFill>
        <p:spPr>
          <a:xfrm>
            <a:off x="4774138" y="7977336"/>
            <a:ext cx="1559700" cy="1590828"/>
          </a:xfrm>
          <a:prstGeom prst="rect">
            <a:avLst/>
          </a:prstGeom>
          <a:effectLst>
            <a:outerShdw blurRad="63500" sx="102000" sy="102000" algn="ctr" rotWithShape="0">
              <a:prstClr val="black">
                <a:alpha val="40000"/>
              </a:prstClr>
            </a:outerShdw>
          </a:effectLst>
        </p:spPr>
      </p:pic>
      <p:pic>
        <p:nvPicPr>
          <p:cNvPr id="20" name="Image 19"/>
          <p:cNvPicPr>
            <a:picLocks noChangeAspect="1"/>
          </p:cNvPicPr>
          <p:nvPr/>
        </p:nvPicPr>
        <p:blipFill rotWithShape="1">
          <a:blip r:embed="rId9">
            <a:extLst>
              <a:ext uri="{28A0092B-C50C-407E-A947-70E740481C1C}">
                <a14:useLocalDpi xmlns:a14="http://schemas.microsoft.com/office/drawing/2010/main" val="0"/>
              </a:ext>
            </a:extLst>
          </a:blip>
          <a:srcRect l="62625" t="9424" r="2520" b="50000"/>
          <a:stretch/>
        </p:blipFill>
        <p:spPr>
          <a:xfrm>
            <a:off x="2276872" y="3008784"/>
            <a:ext cx="2158772" cy="20629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688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6116" y="5673080"/>
            <a:ext cx="6624736" cy="1944216"/>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16116" y="3512840"/>
            <a:ext cx="6624736" cy="1944216"/>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16632" y="1352600"/>
            <a:ext cx="6624736" cy="1944216"/>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25966" t="14172" r="51683" b="49908"/>
          <a:stretch/>
        </p:blipFill>
        <p:spPr>
          <a:xfrm>
            <a:off x="338266" y="3693402"/>
            <a:ext cx="1197147" cy="1583091"/>
          </a:xfrm>
          <a:prstGeom prst="rect">
            <a:avLst/>
          </a:prstGeom>
          <a:effectLst>
            <a:outerShdw blurRad="63500" sx="102000" sy="102000" algn="ctr" rotWithShape="0">
              <a:prstClr val="black">
                <a:alpha val="40000"/>
              </a:prstClr>
            </a:outerShdw>
          </a:effectLst>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55185" t="69436" r="24769" b="-651"/>
          <a:stretch/>
        </p:blipFill>
        <p:spPr>
          <a:xfrm>
            <a:off x="357572" y="5889104"/>
            <a:ext cx="1177842" cy="1512168"/>
          </a:xfrm>
          <a:prstGeom prst="rect">
            <a:avLst/>
          </a:prstGeom>
          <a:effectLst>
            <a:outerShdw blurRad="63500" sx="102000" sy="102000" algn="ctr" rotWithShape="0">
              <a:prstClr val="black">
                <a:alpha val="40000"/>
              </a:prstClr>
            </a:outerShdw>
          </a:effectLst>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62625" t="9424" r="2520" b="50000"/>
          <a:stretch/>
        </p:blipFill>
        <p:spPr>
          <a:xfrm>
            <a:off x="280478" y="1622630"/>
            <a:ext cx="1469412" cy="1404155"/>
          </a:xfrm>
          <a:prstGeom prst="rect">
            <a:avLst/>
          </a:prstGeom>
          <a:effectLst>
            <a:outerShdw blurRad="63500" sx="102000" sy="102000" algn="ctr" rotWithShape="0">
              <a:prstClr val="black">
                <a:alpha val="40000"/>
              </a:prstClr>
            </a:outerShdw>
          </a:effectLst>
        </p:spPr>
      </p:pic>
      <p:graphicFrame>
        <p:nvGraphicFramePr>
          <p:cNvPr id="6" name="Tableau 5"/>
          <p:cNvGraphicFramePr>
            <a:graphicFrameLocks noGrp="1"/>
          </p:cNvGraphicFramePr>
          <p:nvPr>
            <p:extLst>
              <p:ext uri="{D42A27DB-BD31-4B8C-83A1-F6EECF244321}">
                <p14:modId xmlns:p14="http://schemas.microsoft.com/office/powerpoint/2010/main" val="2683949017"/>
              </p:ext>
            </p:extLst>
          </p:nvPr>
        </p:nvGraphicFramePr>
        <p:xfrm>
          <a:off x="2010744" y="1654454"/>
          <a:ext cx="4608512" cy="1231655"/>
        </p:xfrm>
        <a:graphic>
          <a:graphicData uri="http://schemas.openxmlformats.org/drawingml/2006/table">
            <a:tbl>
              <a:tblPr bandRow="1">
                <a:tableStyleId>{5C22544A-7EE6-4342-B048-85BDC9FD1C3A}</a:tableStyleId>
              </a:tblPr>
              <a:tblGrid>
                <a:gridCol w="1152128"/>
                <a:gridCol w="1152128"/>
                <a:gridCol w="1152128"/>
                <a:gridCol w="1152128"/>
              </a:tblGrid>
              <a:tr h="1231655">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1987962953"/>
              </p:ext>
            </p:extLst>
          </p:nvPr>
        </p:nvGraphicFramePr>
        <p:xfrm>
          <a:off x="1764387" y="3929432"/>
          <a:ext cx="4824535" cy="1231655"/>
        </p:xfrm>
        <a:graphic>
          <a:graphicData uri="http://schemas.openxmlformats.org/drawingml/2006/table">
            <a:tbl>
              <a:tblPr bandRow="1">
                <a:tableStyleId>{5C22544A-7EE6-4342-B048-85BDC9FD1C3A}</a:tableStyleId>
              </a:tblPr>
              <a:tblGrid>
                <a:gridCol w="964907"/>
                <a:gridCol w="964907"/>
                <a:gridCol w="964907"/>
                <a:gridCol w="964907"/>
                <a:gridCol w="964907"/>
              </a:tblGrid>
              <a:tr h="1231655">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898305034"/>
              </p:ext>
            </p:extLst>
          </p:nvPr>
        </p:nvGraphicFramePr>
        <p:xfrm>
          <a:off x="2010744" y="6029360"/>
          <a:ext cx="4608512" cy="1231655"/>
        </p:xfrm>
        <a:graphic>
          <a:graphicData uri="http://schemas.openxmlformats.org/drawingml/2006/table">
            <a:tbl>
              <a:tblPr bandRow="1">
                <a:tableStyleId>{5C22544A-7EE6-4342-B048-85BDC9FD1C3A}</a:tableStyleId>
              </a:tblPr>
              <a:tblGrid>
                <a:gridCol w="1152128"/>
                <a:gridCol w="1152128"/>
                <a:gridCol w="1152128"/>
                <a:gridCol w="1152128"/>
              </a:tblGrid>
              <a:tr h="1231655">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4" name="ZoneTexte 13"/>
          <p:cNvSpPr txBox="1"/>
          <p:nvPr/>
        </p:nvSpPr>
        <p:spPr>
          <a:xfrm>
            <a:off x="0" y="0"/>
            <a:ext cx="6858000" cy="369332"/>
          </a:xfrm>
          <a:prstGeom prst="rect">
            <a:avLst/>
          </a:prstGeom>
          <a:noFill/>
        </p:spPr>
        <p:txBody>
          <a:bodyPr wrap="square" rtlCol="0">
            <a:spAutoFit/>
          </a:bodyPr>
          <a:lstStyle/>
          <a:p>
            <a:pPr algn="ctr"/>
            <a:r>
              <a:rPr lang="fr-FR" dirty="0" smtClean="0">
                <a:latin typeface="Arial Rounded MT Bold" pitchFamily="34" charset="0"/>
              </a:rPr>
              <a:t>Écrire les mots de l’histoire</a:t>
            </a:r>
            <a:endParaRPr lang="fr-FR" dirty="0">
              <a:latin typeface="Arial Rounded MT Bold" pitchFamily="34" charset="0"/>
            </a:endParaRPr>
          </a:p>
        </p:txBody>
      </p:sp>
      <p:sp>
        <p:nvSpPr>
          <p:cNvPr id="15" name="ZoneTexte 14"/>
          <p:cNvSpPr txBox="1"/>
          <p:nvPr/>
        </p:nvSpPr>
        <p:spPr>
          <a:xfrm>
            <a:off x="152636" y="386202"/>
            <a:ext cx="6588216" cy="830997"/>
          </a:xfrm>
          <a:prstGeom prst="rect">
            <a:avLst/>
          </a:prstGeom>
          <a:noFill/>
        </p:spPr>
        <p:txBody>
          <a:bodyPr wrap="square" rtlCol="0">
            <a:spAutoFit/>
          </a:bodyPr>
          <a:lstStyle/>
          <a:p>
            <a:pPr algn="just"/>
            <a:r>
              <a:rPr lang="fr-FR" sz="1200" dirty="0" smtClean="0">
                <a:latin typeface="Arial" pitchFamily="34" charset="0"/>
                <a:cs typeface="Arial" pitchFamily="34" charset="0"/>
              </a:rPr>
              <a:t>Ces cartes-mots sont à imprimer et plastifier. Pour des PS, il s’agit de reconstituer les mots PAPA, MAMAN</a:t>
            </a:r>
            <a:r>
              <a:rPr lang="fr-FR" sz="1200" dirty="0">
                <a:latin typeface="Arial" pitchFamily="34" charset="0"/>
                <a:cs typeface="Arial" pitchFamily="34" charset="0"/>
              </a:rPr>
              <a:t>, BÉBÉ, </a:t>
            </a:r>
            <a:r>
              <a:rPr lang="fr-FR" sz="1200" dirty="0" smtClean="0">
                <a:latin typeface="Arial" pitchFamily="34" charset="0"/>
                <a:cs typeface="Arial" pitchFamily="34" charset="0"/>
              </a:rPr>
              <a:t>FILLE, CHAISE, LIT, SOUPE avec des lettres mobiles. Pour des MS et GS, même chose avec des lettres en minuscules  scriptes ou en cursive. Pour des MS, écriture au feutre effaçable. Le tout est à faire d’abord avec modèle, puis sans modèle.</a:t>
            </a:r>
            <a:endParaRPr lang="fr-FR" sz="1200" dirty="0">
              <a:latin typeface="Arial" pitchFamily="34" charset="0"/>
              <a:cs typeface="Arial" pitchFamily="34" charset="0"/>
            </a:endParaRPr>
          </a:p>
        </p:txBody>
      </p:sp>
      <p:sp>
        <p:nvSpPr>
          <p:cNvPr id="16" name="Rectangle 15"/>
          <p:cNvSpPr/>
          <p:nvPr/>
        </p:nvSpPr>
        <p:spPr>
          <a:xfrm>
            <a:off x="116632" y="7833320"/>
            <a:ext cx="6624736" cy="1944216"/>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p:cNvPicPr>
            <a:picLocks noChangeAspect="1"/>
          </p:cNvPicPr>
          <p:nvPr/>
        </p:nvPicPr>
        <p:blipFill rotWithShape="1">
          <a:blip r:embed="rId5">
            <a:extLst>
              <a:ext uri="{28A0092B-C50C-407E-A947-70E740481C1C}">
                <a14:useLocalDpi xmlns:a14="http://schemas.microsoft.com/office/drawing/2010/main" val="0"/>
              </a:ext>
            </a:extLst>
          </a:blip>
          <a:srcRect l="10023" r="65574" b="61828"/>
          <a:stretch/>
        </p:blipFill>
        <p:spPr>
          <a:xfrm>
            <a:off x="311277" y="8018579"/>
            <a:ext cx="1224136" cy="1573697"/>
          </a:xfrm>
          <a:prstGeom prst="rect">
            <a:avLst/>
          </a:prstGeom>
          <a:effectLst>
            <a:outerShdw blurRad="63500" sx="102000" sy="102000" algn="ctr" rotWithShape="0">
              <a:prstClr val="black">
                <a:alpha val="40000"/>
              </a:prstClr>
            </a:outerShdw>
          </a:effectLst>
        </p:spPr>
      </p:pic>
      <p:graphicFrame>
        <p:nvGraphicFramePr>
          <p:cNvPr id="18" name="Tableau 17"/>
          <p:cNvGraphicFramePr>
            <a:graphicFrameLocks noGrp="1"/>
          </p:cNvGraphicFramePr>
          <p:nvPr>
            <p:extLst>
              <p:ext uri="{D42A27DB-BD31-4B8C-83A1-F6EECF244321}">
                <p14:modId xmlns:p14="http://schemas.microsoft.com/office/powerpoint/2010/main" val="628738335"/>
              </p:ext>
            </p:extLst>
          </p:nvPr>
        </p:nvGraphicFramePr>
        <p:xfrm>
          <a:off x="1794720" y="8280825"/>
          <a:ext cx="4824535" cy="1231655"/>
        </p:xfrm>
        <a:graphic>
          <a:graphicData uri="http://schemas.openxmlformats.org/drawingml/2006/table">
            <a:tbl>
              <a:tblPr bandRow="1">
                <a:tableStyleId>{5C22544A-7EE6-4342-B048-85BDC9FD1C3A}</a:tableStyleId>
              </a:tblPr>
              <a:tblGrid>
                <a:gridCol w="964907"/>
                <a:gridCol w="964907"/>
                <a:gridCol w="964907"/>
                <a:gridCol w="964907"/>
                <a:gridCol w="964907"/>
              </a:tblGrid>
              <a:tr h="1231655">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036504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6116" y="2288704"/>
            <a:ext cx="6624736" cy="1944216"/>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16632" y="128464"/>
            <a:ext cx="6624736" cy="1944216"/>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6" name="Tableau 5"/>
          <p:cNvGraphicFramePr>
            <a:graphicFrameLocks noGrp="1"/>
          </p:cNvGraphicFramePr>
          <p:nvPr>
            <p:extLst>
              <p:ext uri="{D42A27DB-BD31-4B8C-83A1-F6EECF244321}">
                <p14:modId xmlns:p14="http://schemas.microsoft.com/office/powerpoint/2010/main" val="652525612"/>
              </p:ext>
            </p:extLst>
          </p:nvPr>
        </p:nvGraphicFramePr>
        <p:xfrm>
          <a:off x="1794720" y="430318"/>
          <a:ext cx="4824534" cy="1231655"/>
        </p:xfrm>
        <a:graphic>
          <a:graphicData uri="http://schemas.openxmlformats.org/drawingml/2006/table">
            <a:tbl>
              <a:tblPr bandRow="1">
                <a:tableStyleId>{5C22544A-7EE6-4342-B048-85BDC9FD1C3A}</a:tableStyleId>
              </a:tblPr>
              <a:tblGrid>
                <a:gridCol w="804089"/>
                <a:gridCol w="804089"/>
                <a:gridCol w="804089"/>
                <a:gridCol w="804089"/>
                <a:gridCol w="804089"/>
                <a:gridCol w="804089"/>
              </a:tblGrid>
              <a:tr h="1231655">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58697123"/>
              </p:ext>
            </p:extLst>
          </p:nvPr>
        </p:nvGraphicFramePr>
        <p:xfrm>
          <a:off x="3726410" y="2720752"/>
          <a:ext cx="2894721" cy="1231655"/>
        </p:xfrm>
        <a:graphic>
          <a:graphicData uri="http://schemas.openxmlformats.org/drawingml/2006/table">
            <a:tbl>
              <a:tblPr bandRow="1">
                <a:tableStyleId>{5C22544A-7EE6-4342-B048-85BDC9FD1C3A}</a:tableStyleId>
              </a:tblPr>
              <a:tblGrid>
                <a:gridCol w="964907"/>
                <a:gridCol w="964907"/>
                <a:gridCol w="964907"/>
              </a:tblGrid>
              <a:tr h="1231655">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6" name="Rectangle 15"/>
          <p:cNvSpPr/>
          <p:nvPr/>
        </p:nvSpPr>
        <p:spPr>
          <a:xfrm>
            <a:off x="116632" y="4448944"/>
            <a:ext cx="6624736" cy="1944216"/>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8" name="Tableau 17"/>
          <p:cNvGraphicFramePr>
            <a:graphicFrameLocks noGrp="1"/>
          </p:cNvGraphicFramePr>
          <p:nvPr>
            <p:extLst>
              <p:ext uri="{D42A27DB-BD31-4B8C-83A1-F6EECF244321}">
                <p14:modId xmlns:p14="http://schemas.microsoft.com/office/powerpoint/2010/main" val="2353083983"/>
              </p:ext>
            </p:extLst>
          </p:nvPr>
        </p:nvGraphicFramePr>
        <p:xfrm>
          <a:off x="1794720" y="4896449"/>
          <a:ext cx="4824535" cy="1231655"/>
        </p:xfrm>
        <a:graphic>
          <a:graphicData uri="http://schemas.openxmlformats.org/drawingml/2006/table">
            <a:tbl>
              <a:tblPr bandRow="1">
                <a:tableStyleId>{5C22544A-7EE6-4342-B048-85BDC9FD1C3A}</a:tableStyleId>
              </a:tblPr>
              <a:tblGrid>
                <a:gridCol w="964907"/>
                <a:gridCol w="964907"/>
                <a:gridCol w="964907"/>
                <a:gridCol w="964907"/>
                <a:gridCol w="964907"/>
              </a:tblGrid>
              <a:tr h="1231655">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972" t="29612" r="36014" b="14485"/>
          <a:stretch/>
        </p:blipFill>
        <p:spPr>
          <a:xfrm>
            <a:off x="404664" y="344488"/>
            <a:ext cx="1071176" cy="1368152"/>
          </a:xfrm>
          <a:prstGeom prst="rect">
            <a:avLst/>
          </a:prstGeom>
          <a:effectLst>
            <a:outerShdw blurRad="63500" sx="102000" sy="102000" algn="ctr" rotWithShape="0">
              <a:prstClr val="black">
                <a:alpha val="40000"/>
              </a:prstClr>
            </a:outerShdw>
          </a:effectLst>
        </p:spPr>
      </p:pic>
      <p:pic>
        <p:nvPicPr>
          <p:cNvPr id="20" name="Image 19"/>
          <p:cNvPicPr>
            <a:picLocks noChangeAspect="1"/>
          </p:cNvPicPr>
          <p:nvPr/>
        </p:nvPicPr>
        <p:blipFill rotWithShape="1">
          <a:blip r:embed="rId3" cstate="print">
            <a:extLst>
              <a:ext uri="{28A0092B-C50C-407E-A947-70E740481C1C}">
                <a14:useLocalDpi xmlns:a14="http://schemas.microsoft.com/office/drawing/2010/main" val="0"/>
              </a:ext>
            </a:extLst>
          </a:blip>
          <a:srcRect l="37483" t="39972" r="28681"/>
          <a:stretch/>
        </p:blipFill>
        <p:spPr>
          <a:xfrm>
            <a:off x="334963" y="2424165"/>
            <a:ext cx="1147656" cy="1673294"/>
          </a:xfrm>
          <a:prstGeom prst="rect">
            <a:avLst/>
          </a:prstGeom>
          <a:effectLst>
            <a:outerShdw blurRad="63500" sx="102000" sy="102000" algn="ctr" rotWithShape="0">
              <a:prstClr val="black">
                <a:alpha val="40000"/>
              </a:prstClr>
            </a:outerShdw>
          </a:effectLst>
        </p:spPr>
      </p:pic>
      <p:pic>
        <p:nvPicPr>
          <p:cNvPr id="21" name="Image 20"/>
          <p:cNvPicPr>
            <a:picLocks noChangeAspect="1"/>
          </p:cNvPicPr>
          <p:nvPr/>
        </p:nvPicPr>
        <p:blipFill rotWithShape="1">
          <a:blip r:embed="rId4" cstate="print">
            <a:extLst>
              <a:ext uri="{28A0092B-C50C-407E-A947-70E740481C1C}">
                <a14:useLocalDpi xmlns:a14="http://schemas.microsoft.com/office/drawing/2010/main" val="0"/>
              </a:ext>
            </a:extLst>
          </a:blip>
          <a:srcRect l="2152" t="61845" r="55399" b="2723"/>
          <a:stretch/>
        </p:blipFill>
        <p:spPr>
          <a:xfrm>
            <a:off x="188640" y="4949695"/>
            <a:ext cx="1374237" cy="942714"/>
          </a:xfrm>
          <a:prstGeom prst="rect">
            <a:avLst/>
          </a:prstGeom>
        </p:spPr>
      </p:pic>
    </p:spTree>
    <p:extLst>
      <p:ext uri="{BB962C8B-B14F-4D97-AF65-F5344CB8AC3E}">
        <p14:creationId xmlns:p14="http://schemas.microsoft.com/office/powerpoint/2010/main" val="3606412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629762888"/>
              </p:ext>
            </p:extLst>
          </p:nvPr>
        </p:nvGraphicFramePr>
        <p:xfrm>
          <a:off x="188640" y="345528"/>
          <a:ext cx="6467222" cy="9360000"/>
        </p:xfrm>
        <a:graphic>
          <a:graphicData uri="http://schemas.openxmlformats.org/drawingml/2006/table">
            <a:tbl>
              <a:tblPr bandRow="1">
                <a:tableStyleId>{5C22544A-7EE6-4342-B048-85BDC9FD1C3A}</a:tableStyleId>
              </a:tblPr>
              <a:tblGrid>
                <a:gridCol w="3233611"/>
                <a:gridCol w="3233611"/>
              </a:tblGrid>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4000" dirty="0" smtClean="0">
                          <a:solidFill>
                            <a:schemeClr val="tx1"/>
                          </a:solidFill>
                          <a:latin typeface="Arial Rounded MT Bold" pitchFamily="34" charset="0"/>
                        </a:rPr>
                        <a:t>PAPA OURS</a:t>
                      </a:r>
                      <a:endParaRPr lang="fr-FR" sz="40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3200" dirty="0" smtClean="0">
                          <a:solidFill>
                            <a:schemeClr val="tx1"/>
                          </a:solidFill>
                          <a:latin typeface="Arial Rounded MT Bold" pitchFamily="34" charset="0"/>
                        </a:rPr>
                        <a:t>BOUCLE D’OR</a:t>
                      </a:r>
                      <a:endParaRPr lang="fr-FR" sz="32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3200" dirty="0" smtClean="0">
                          <a:solidFill>
                            <a:schemeClr val="tx1"/>
                          </a:solidFill>
                          <a:latin typeface="Arial Rounded MT Bold" pitchFamily="34" charset="0"/>
                        </a:rPr>
                        <a:t>MAMAN OURS</a:t>
                      </a:r>
                      <a:endParaRPr lang="fr-FR" sz="32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4000" dirty="0" smtClean="0">
                          <a:solidFill>
                            <a:schemeClr val="tx1"/>
                          </a:solidFill>
                          <a:latin typeface="Arial Rounded MT Bold" pitchFamily="34" charset="0"/>
                        </a:rPr>
                        <a:t>BÉBÉ OURS</a:t>
                      </a:r>
                      <a:endParaRPr lang="fr-FR" sz="40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bl>
          </a:graphicData>
        </a:graphic>
      </p:graphicFrame>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10023" r="65574" b="61828"/>
          <a:stretch/>
        </p:blipFill>
        <p:spPr>
          <a:xfrm>
            <a:off x="3812806" y="504030"/>
            <a:ext cx="2448272" cy="3147393"/>
          </a:xfrm>
          <a:prstGeom prst="rect">
            <a:avLst/>
          </a:prstGeom>
          <a:effectLst>
            <a:outerShdw blurRad="63500" sx="102000" sy="102000" algn="ctr" rotWithShape="0">
              <a:prstClr val="black">
                <a:alpha val="40000"/>
              </a:prstClr>
            </a:outerShdw>
          </a:effectLst>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25966" t="14172" r="51683" b="49908"/>
          <a:stretch/>
        </p:blipFill>
        <p:spPr>
          <a:xfrm>
            <a:off x="576815" y="5191596"/>
            <a:ext cx="2449017" cy="3238548"/>
          </a:xfrm>
          <a:prstGeom prst="rect">
            <a:avLst/>
          </a:prstGeom>
          <a:effectLst>
            <a:outerShdw blurRad="63500" sx="102000" sy="102000" algn="ctr" rotWithShape="0">
              <a:prstClr val="black">
                <a:alpha val="40000"/>
              </a:prstClr>
            </a:outerShdw>
          </a:effectLst>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55185" t="69436" r="19583" b="-651"/>
          <a:stretch/>
        </p:blipFill>
        <p:spPr>
          <a:xfrm>
            <a:off x="3645024" y="5391172"/>
            <a:ext cx="2783836" cy="2839395"/>
          </a:xfrm>
          <a:prstGeom prst="rect">
            <a:avLst/>
          </a:prstGeom>
          <a:effectLst>
            <a:outerShdw blurRad="63500" sx="102000" sy="102000" algn="ctr" rotWithShape="0">
              <a:prstClr val="black">
                <a:alpha val="40000"/>
              </a:prstClr>
            </a:outerShdw>
          </a:effectLst>
        </p:spPr>
      </p:pic>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l="62625" t="9424" r="2520" b="50000"/>
          <a:stretch/>
        </p:blipFill>
        <p:spPr>
          <a:xfrm>
            <a:off x="331911" y="658042"/>
            <a:ext cx="2938827" cy="28083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790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3770217471"/>
              </p:ext>
            </p:extLst>
          </p:nvPr>
        </p:nvGraphicFramePr>
        <p:xfrm>
          <a:off x="188640" y="345528"/>
          <a:ext cx="6467222" cy="9360000"/>
        </p:xfrm>
        <a:graphic>
          <a:graphicData uri="http://schemas.openxmlformats.org/drawingml/2006/table">
            <a:tbl>
              <a:tblPr bandRow="1">
                <a:tableStyleId>{5C22544A-7EE6-4342-B048-85BDC9FD1C3A}</a:tableStyleId>
              </a:tblPr>
              <a:tblGrid>
                <a:gridCol w="3233611"/>
                <a:gridCol w="3233611"/>
              </a:tblGrid>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4000" dirty="0" smtClean="0">
                          <a:solidFill>
                            <a:schemeClr val="tx1"/>
                          </a:solidFill>
                          <a:latin typeface="Arial Rounded MT Bold" pitchFamily="34" charset="0"/>
                        </a:rPr>
                        <a:t>UN</a:t>
                      </a:r>
                      <a:r>
                        <a:rPr lang="fr-FR" sz="4000" baseline="0" dirty="0" smtClean="0">
                          <a:solidFill>
                            <a:schemeClr val="tx1"/>
                          </a:solidFill>
                          <a:latin typeface="Arial Rounded MT Bold" pitchFamily="34" charset="0"/>
                        </a:rPr>
                        <a:t> LIT</a:t>
                      </a:r>
                      <a:endParaRPr lang="fr-FR" sz="40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3200" dirty="0" smtClean="0">
                          <a:solidFill>
                            <a:schemeClr val="tx1"/>
                          </a:solidFill>
                          <a:latin typeface="Arial Rounded MT Bold" pitchFamily="34" charset="0"/>
                        </a:rPr>
                        <a:t>UNE</a:t>
                      </a:r>
                      <a:r>
                        <a:rPr lang="fr-FR" sz="3200" baseline="0" dirty="0" smtClean="0">
                          <a:solidFill>
                            <a:schemeClr val="tx1"/>
                          </a:solidFill>
                          <a:latin typeface="Arial Rounded MT Bold" pitchFamily="34" charset="0"/>
                        </a:rPr>
                        <a:t> ASSIETTE</a:t>
                      </a:r>
                      <a:endParaRPr lang="fr-FR" sz="32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3600" dirty="0" smtClean="0">
                          <a:solidFill>
                            <a:schemeClr val="tx1"/>
                          </a:solidFill>
                          <a:latin typeface="Arial Rounded MT Bold" pitchFamily="34" charset="0"/>
                        </a:rPr>
                        <a:t>UNE CHAISE</a:t>
                      </a:r>
                      <a:endParaRPr lang="fr-FR" sz="36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4000" dirty="0" smtClean="0">
                          <a:solidFill>
                            <a:schemeClr val="tx1"/>
                          </a:solidFill>
                          <a:latin typeface="Arial Rounded MT Bold" pitchFamily="34" charset="0"/>
                        </a:rPr>
                        <a:t>LA SOUPE</a:t>
                      </a:r>
                      <a:endParaRPr lang="fr-FR" sz="40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bl>
          </a:graphicData>
        </a:graphic>
      </p:graphicFrame>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2152" t="61845" r="55399" b="2723"/>
          <a:stretch/>
        </p:blipFill>
        <p:spPr>
          <a:xfrm>
            <a:off x="3573016" y="5950766"/>
            <a:ext cx="2939143" cy="2016224"/>
          </a:xfrm>
          <a:prstGeom prst="rect">
            <a:avLst/>
          </a:prstGeom>
          <a:effectLst>
            <a:outerShdw blurRad="63500" sx="102000" sy="102000" algn="ctr" rotWithShape="0">
              <a:prstClr val="black">
                <a:alpha val="40000"/>
              </a:prstClr>
            </a:outerShdw>
          </a:effectLst>
        </p:spPr>
      </p:pic>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27972" t="29612" r="36014" b="14485"/>
          <a:stretch/>
        </p:blipFill>
        <p:spPr>
          <a:xfrm>
            <a:off x="544409" y="5313040"/>
            <a:ext cx="2392074" cy="3055260"/>
          </a:xfrm>
          <a:prstGeom prst="rect">
            <a:avLst/>
          </a:prstGeom>
          <a:effectLst>
            <a:outerShdw blurRad="63500" sx="102000" sy="102000" algn="ctr" rotWithShape="0">
              <a:prstClr val="black">
                <a:alpha val="40000"/>
              </a:prstClr>
            </a:outerShdw>
          </a:effectLst>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37483" t="39972" r="28681"/>
          <a:stretch/>
        </p:blipFill>
        <p:spPr>
          <a:xfrm>
            <a:off x="692696" y="548193"/>
            <a:ext cx="2095500" cy="3055260"/>
          </a:xfrm>
          <a:prstGeom prst="rect">
            <a:avLst/>
          </a:prstGeom>
          <a:effectLst>
            <a:outerShdw blurRad="63500" sx="102000" sy="102000" algn="ctr" rotWithShape="0">
              <a:prstClr val="black">
                <a:alpha val="40000"/>
              </a:prstClr>
            </a:outerShdw>
          </a:effectLst>
        </p:spPr>
      </p:pic>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l="54447" t="61172" r="22777" b="10882"/>
          <a:stretch/>
        </p:blipFill>
        <p:spPr>
          <a:xfrm>
            <a:off x="3838899" y="862033"/>
            <a:ext cx="2407376" cy="24275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55038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3223677874"/>
              </p:ext>
            </p:extLst>
          </p:nvPr>
        </p:nvGraphicFramePr>
        <p:xfrm>
          <a:off x="188640" y="345528"/>
          <a:ext cx="6467222" cy="9360000"/>
        </p:xfrm>
        <a:graphic>
          <a:graphicData uri="http://schemas.openxmlformats.org/drawingml/2006/table">
            <a:tbl>
              <a:tblPr bandRow="1">
                <a:tableStyleId>{5C22544A-7EE6-4342-B048-85BDC9FD1C3A}</a:tableStyleId>
              </a:tblPr>
              <a:tblGrid>
                <a:gridCol w="3233611"/>
                <a:gridCol w="3233611"/>
              </a:tblGrid>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2600" dirty="0" smtClean="0">
                          <a:solidFill>
                            <a:schemeClr val="tx1"/>
                          </a:solidFill>
                          <a:latin typeface="Arial Rounded MT Bold" pitchFamily="34" charset="0"/>
                        </a:rPr>
                        <a:t>PAPA OURS</a:t>
                      </a:r>
                    </a:p>
                    <a:p>
                      <a:pPr algn="ctr"/>
                      <a:r>
                        <a:rPr lang="fr-FR" sz="2600" dirty="0" smtClean="0">
                          <a:solidFill>
                            <a:schemeClr val="tx1"/>
                          </a:solidFill>
                          <a:latin typeface="Arial Rounded MT Bold" pitchFamily="34" charset="0"/>
                        </a:rPr>
                        <a:t>papa ours</a:t>
                      </a:r>
                      <a:endParaRPr lang="fr-FR" sz="26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2600" dirty="0" smtClean="0">
                          <a:solidFill>
                            <a:schemeClr val="tx1"/>
                          </a:solidFill>
                          <a:latin typeface="Arial Rounded MT Bold" pitchFamily="34" charset="0"/>
                        </a:rPr>
                        <a:t>BOUCLE D’OR</a:t>
                      </a:r>
                    </a:p>
                    <a:p>
                      <a:pPr algn="ctr"/>
                      <a:r>
                        <a:rPr lang="fr-FR" sz="2600" dirty="0" smtClean="0">
                          <a:solidFill>
                            <a:schemeClr val="tx1"/>
                          </a:solidFill>
                          <a:latin typeface="Arial Rounded MT Bold" pitchFamily="34" charset="0"/>
                        </a:rPr>
                        <a:t>boucle d’or</a:t>
                      </a:r>
                      <a:endParaRPr lang="fr-FR" sz="26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2600" dirty="0" smtClean="0">
                          <a:solidFill>
                            <a:schemeClr val="tx1"/>
                          </a:solidFill>
                          <a:latin typeface="Arial Rounded MT Bold" pitchFamily="34" charset="0"/>
                        </a:rPr>
                        <a:t>MAMAN OURS</a:t>
                      </a:r>
                    </a:p>
                    <a:p>
                      <a:pPr algn="ctr"/>
                      <a:r>
                        <a:rPr lang="fr-FR" sz="2600" dirty="0" smtClean="0">
                          <a:solidFill>
                            <a:schemeClr val="tx1"/>
                          </a:solidFill>
                          <a:latin typeface="Arial Rounded MT Bold" pitchFamily="34" charset="0"/>
                        </a:rPr>
                        <a:t>maman ours</a:t>
                      </a:r>
                      <a:endParaRPr lang="fr-FR" sz="26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2600" dirty="0" smtClean="0">
                          <a:solidFill>
                            <a:schemeClr val="tx1"/>
                          </a:solidFill>
                          <a:latin typeface="Arial Rounded MT Bold" pitchFamily="34" charset="0"/>
                        </a:rPr>
                        <a:t>BÉBÉ OURS</a:t>
                      </a:r>
                    </a:p>
                    <a:p>
                      <a:pPr algn="ctr"/>
                      <a:r>
                        <a:rPr lang="fr-FR" sz="2600" dirty="0" smtClean="0">
                          <a:solidFill>
                            <a:schemeClr val="tx1"/>
                          </a:solidFill>
                          <a:latin typeface="Arial Rounded MT Bold" pitchFamily="34" charset="0"/>
                        </a:rPr>
                        <a:t>bébé ours</a:t>
                      </a:r>
                      <a:endParaRPr lang="fr-FR" sz="26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bl>
          </a:graphicData>
        </a:graphic>
      </p:graphicFrame>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10023" r="65574" b="61828"/>
          <a:stretch/>
        </p:blipFill>
        <p:spPr>
          <a:xfrm>
            <a:off x="3812806" y="504030"/>
            <a:ext cx="2448272" cy="3147393"/>
          </a:xfrm>
          <a:prstGeom prst="rect">
            <a:avLst/>
          </a:prstGeom>
          <a:effectLst>
            <a:outerShdw blurRad="63500" sx="102000" sy="102000" algn="ctr" rotWithShape="0">
              <a:prstClr val="black">
                <a:alpha val="40000"/>
              </a:prstClr>
            </a:outerShdw>
          </a:effectLst>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25966" t="14172" r="51683" b="49908"/>
          <a:stretch/>
        </p:blipFill>
        <p:spPr>
          <a:xfrm>
            <a:off x="576815" y="5191596"/>
            <a:ext cx="2449017" cy="3238548"/>
          </a:xfrm>
          <a:prstGeom prst="rect">
            <a:avLst/>
          </a:prstGeom>
          <a:effectLst>
            <a:outerShdw blurRad="63500" sx="102000" sy="102000" algn="ctr" rotWithShape="0">
              <a:prstClr val="black">
                <a:alpha val="40000"/>
              </a:prstClr>
            </a:outerShdw>
          </a:effectLst>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55185" t="69436" r="19583" b="-651"/>
          <a:stretch/>
        </p:blipFill>
        <p:spPr>
          <a:xfrm>
            <a:off x="3645024" y="5391172"/>
            <a:ext cx="2783836" cy="2839395"/>
          </a:xfrm>
          <a:prstGeom prst="rect">
            <a:avLst/>
          </a:prstGeom>
          <a:effectLst>
            <a:outerShdw blurRad="63500" sx="102000" sy="102000" algn="ctr" rotWithShape="0">
              <a:prstClr val="black">
                <a:alpha val="40000"/>
              </a:prstClr>
            </a:outerShdw>
          </a:effectLst>
        </p:spPr>
      </p:pic>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l="62625" t="9424" r="2520" b="50000"/>
          <a:stretch/>
        </p:blipFill>
        <p:spPr>
          <a:xfrm>
            <a:off x="331911" y="658042"/>
            <a:ext cx="2938827" cy="28083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89661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909872032"/>
              </p:ext>
            </p:extLst>
          </p:nvPr>
        </p:nvGraphicFramePr>
        <p:xfrm>
          <a:off x="188640" y="345528"/>
          <a:ext cx="6467222" cy="9360000"/>
        </p:xfrm>
        <a:graphic>
          <a:graphicData uri="http://schemas.openxmlformats.org/drawingml/2006/table">
            <a:tbl>
              <a:tblPr bandRow="1">
                <a:tableStyleId>{5C22544A-7EE6-4342-B048-85BDC9FD1C3A}</a:tableStyleId>
              </a:tblPr>
              <a:tblGrid>
                <a:gridCol w="3233611"/>
                <a:gridCol w="3233611"/>
              </a:tblGrid>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2600" dirty="0" smtClean="0">
                          <a:solidFill>
                            <a:schemeClr val="tx1"/>
                          </a:solidFill>
                          <a:latin typeface="Arial Rounded MT Bold" pitchFamily="34" charset="0"/>
                        </a:rPr>
                        <a:t>U</a:t>
                      </a:r>
                      <a:r>
                        <a:rPr lang="fr-FR" sz="2600" baseline="0" dirty="0" smtClean="0">
                          <a:solidFill>
                            <a:schemeClr val="tx1"/>
                          </a:solidFill>
                          <a:latin typeface="Arial Rounded MT Bold" pitchFamily="34" charset="0"/>
                        </a:rPr>
                        <a:t>N LIT</a:t>
                      </a:r>
                      <a:endParaRPr lang="fr-FR" sz="2600" dirty="0" smtClean="0">
                        <a:solidFill>
                          <a:schemeClr val="tx1"/>
                        </a:solidFill>
                        <a:latin typeface="Arial Rounded MT Bold" pitchFamily="34" charset="0"/>
                      </a:endParaRPr>
                    </a:p>
                    <a:p>
                      <a:pPr algn="ctr"/>
                      <a:r>
                        <a:rPr lang="fr-FR" sz="2600" dirty="0" smtClean="0">
                          <a:solidFill>
                            <a:schemeClr val="tx1"/>
                          </a:solidFill>
                          <a:latin typeface="Arial Rounded MT Bold" pitchFamily="34" charset="0"/>
                        </a:rPr>
                        <a:t>un lit</a:t>
                      </a:r>
                      <a:endParaRPr lang="fr-FR" sz="26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2600" dirty="0" smtClean="0">
                          <a:solidFill>
                            <a:schemeClr val="tx1"/>
                          </a:solidFill>
                          <a:latin typeface="Arial Rounded MT Bold" pitchFamily="34" charset="0"/>
                        </a:rPr>
                        <a:t>UNE ASSIETTE</a:t>
                      </a:r>
                    </a:p>
                    <a:p>
                      <a:pPr algn="ctr"/>
                      <a:r>
                        <a:rPr lang="fr-FR" sz="2600" dirty="0" smtClean="0">
                          <a:solidFill>
                            <a:schemeClr val="tx1"/>
                          </a:solidFill>
                          <a:latin typeface="Arial Rounded MT Bold" pitchFamily="34" charset="0"/>
                        </a:rPr>
                        <a:t>une assiette</a:t>
                      </a:r>
                      <a:endParaRPr lang="fr-FR" sz="26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2600" dirty="0" smtClean="0">
                          <a:solidFill>
                            <a:schemeClr val="tx1"/>
                          </a:solidFill>
                          <a:latin typeface="Arial Rounded MT Bold" pitchFamily="34" charset="0"/>
                        </a:rPr>
                        <a:t>UNE CHAISE</a:t>
                      </a:r>
                    </a:p>
                    <a:p>
                      <a:pPr algn="ctr"/>
                      <a:r>
                        <a:rPr lang="fr-FR" sz="2600" dirty="0" smtClean="0">
                          <a:solidFill>
                            <a:schemeClr val="tx1"/>
                          </a:solidFill>
                          <a:latin typeface="Arial Rounded MT Bold" pitchFamily="34" charset="0"/>
                        </a:rPr>
                        <a:t>une chaise</a:t>
                      </a:r>
                      <a:endParaRPr lang="fr-FR" sz="26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2600" dirty="0" smtClean="0">
                          <a:solidFill>
                            <a:schemeClr val="tx1"/>
                          </a:solidFill>
                          <a:latin typeface="Arial Rounded MT Bold" pitchFamily="34" charset="0"/>
                        </a:rPr>
                        <a:t>LA SOUPE</a:t>
                      </a:r>
                    </a:p>
                    <a:p>
                      <a:pPr algn="ctr"/>
                      <a:r>
                        <a:rPr lang="fr-FR" sz="2600" dirty="0" smtClean="0">
                          <a:solidFill>
                            <a:schemeClr val="tx1"/>
                          </a:solidFill>
                          <a:latin typeface="Arial Rounded MT Bold" pitchFamily="34" charset="0"/>
                        </a:rPr>
                        <a:t>la soupe</a:t>
                      </a:r>
                      <a:endParaRPr lang="fr-FR" sz="2600" dirty="0">
                        <a:solidFill>
                          <a:schemeClr val="tx1"/>
                        </a:solidFill>
                        <a:latin typeface="Arial Rounded MT Bold"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bl>
          </a:graphicData>
        </a:graphic>
      </p:graphicFrame>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2152" t="61845" r="55399" b="2723"/>
          <a:stretch/>
        </p:blipFill>
        <p:spPr>
          <a:xfrm>
            <a:off x="3573016" y="5950766"/>
            <a:ext cx="2939143" cy="2016224"/>
          </a:xfrm>
          <a:prstGeom prst="rect">
            <a:avLst/>
          </a:prstGeom>
        </p:spPr>
      </p:pic>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27972" t="29612" r="36014" b="14485"/>
          <a:stretch/>
        </p:blipFill>
        <p:spPr>
          <a:xfrm>
            <a:off x="544409" y="5313040"/>
            <a:ext cx="2392074" cy="3055260"/>
          </a:xfrm>
          <a:prstGeom prst="rect">
            <a:avLst/>
          </a:prstGeom>
          <a:effectLst>
            <a:outerShdw blurRad="63500" sx="102000" sy="102000" algn="ctr" rotWithShape="0">
              <a:prstClr val="black">
                <a:alpha val="40000"/>
              </a:prstClr>
            </a:outerShdw>
          </a:effectLst>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37483" t="39972" r="28681"/>
          <a:stretch/>
        </p:blipFill>
        <p:spPr>
          <a:xfrm>
            <a:off x="692696" y="548193"/>
            <a:ext cx="2095500" cy="3055260"/>
          </a:xfrm>
          <a:prstGeom prst="rect">
            <a:avLst/>
          </a:prstGeom>
          <a:effectLst>
            <a:outerShdw blurRad="63500" sx="102000" sy="102000" algn="ctr" rotWithShape="0">
              <a:prstClr val="black">
                <a:alpha val="40000"/>
              </a:prstClr>
            </a:outerShdw>
          </a:effectLst>
        </p:spPr>
      </p:pic>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l="54447" t="61172" r="22777" b="10882"/>
          <a:stretch/>
        </p:blipFill>
        <p:spPr>
          <a:xfrm>
            <a:off x="3838899" y="862033"/>
            <a:ext cx="2407376" cy="24275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80784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normAutofit fontScale="92500"/>
          </a:bodyPr>
          <a:lstStyle/>
          <a:p>
            <a:r>
              <a:rPr lang="fr-FR" dirty="0" smtClean="0"/>
              <a:t>Reconstitue la couverture de l’album « Boucle d’or et les trois ours ».</a:t>
            </a:r>
            <a:endParaRPr lang="fr-FR" dirty="0"/>
          </a:p>
        </p:txBody>
      </p:sp>
      <p:sp>
        <p:nvSpPr>
          <p:cNvPr id="3" name="Espace réservé du texte 2"/>
          <p:cNvSpPr>
            <a:spLocks noGrp="1"/>
          </p:cNvSpPr>
          <p:nvPr>
            <p:ph type="body" sz="quarter" idx="11"/>
          </p:nvPr>
        </p:nvSpPr>
        <p:spPr/>
        <p:txBody>
          <a:bodyPr/>
          <a:lstStyle/>
          <a:p>
            <a:r>
              <a:rPr lang="fr-FR" dirty="0" smtClean="0"/>
              <a:t>Objectif : Reconstituer la couverture d’un album lu en classe à partir d’indices visuels.</a:t>
            </a:r>
            <a:endParaRPr lang="fr-FR" dirty="0"/>
          </a:p>
        </p:txBody>
      </p:sp>
      <p:pic>
        <p:nvPicPr>
          <p:cNvPr id="1026" name="Picture 2" descr="Résultat de recherche d'images pour &quot;oralbum boucle d'o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88" y="3584848"/>
            <a:ext cx="5593319" cy="44845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0687" y="3584848"/>
            <a:ext cx="5593319" cy="4484511"/>
          </a:xfrm>
          <a:prstGeom prst="rect">
            <a:avLst/>
          </a:prstGeom>
          <a:solidFill>
            <a:schemeClr val="bg1">
              <a:alpha val="7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8258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3937427542"/>
              </p:ext>
            </p:extLst>
          </p:nvPr>
        </p:nvGraphicFramePr>
        <p:xfrm>
          <a:off x="188640" y="345528"/>
          <a:ext cx="6467222" cy="9394560"/>
        </p:xfrm>
        <a:graphic>
          <a:graphicData uri="http://schemas.openxmlformats.org/drawingml/2006/table">
            <a:tbl>
              <a:tblPr bandRow="1">
                <a:tableStyleId>{5C22544A-7EE6-4342-B048-85BDC9FD1C3A}</a:tableStyleId>
              </a:tblPr>
              <a:tblGrid>
                <a:gridCol w="3233611"/>
                <a:gridCol w="3233611"/>
              </a:tblGrid>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2000" dirty="0" smtClean="0">
                          <a:solidFill>
                            <a:schemeClr val="tx1"/>
                          </a:solidFill>
                          <a:latin typeface="Arial Rounded MT Bold" pitchFamily="34" charset="0"/>
                        </a:rPr>
                        <a:t>PAPA OURS</a:t>
                      </a:r>
                    </a:p>
                    <a:p>
                      <a:pPr algn="ctr"/>
                      <a:r>
                        <a:rPr lang="fr-FR" sz="2000" dirty="0" smtClean="0">
                          <a:solidFill>
                            <a:schemeClr val="tx1"/>
                          </a:solidFill>
                          <a:latin typeface="Arial Rounded MT Bold" pitchFamily="34" charset="0"/>
                        </a:rPr>
                        <a:t>papa ours</a:t>
                      </a:r>
                    </a:p>
                    <a:p>
                      <a:pPr marL="0" marR="0" indent="0" algn="ctr" defTabSz="914400" rtl="0" eaLnBrk="1" fontAlgn="auto" latinLnBrk="0" hangingPunct="1">
                        <a:lnSpc>
                          <a:spcPct val="100000"/>
                        </a:lnSpc>
                        <a:spcBef>
                          <a:spcPts val="0"/>
                        </a:spcBef>
                        <a:spcAft>
                          <a:spcPts val="0"/>
                        </a:spcAft>
                        <a:buClrTx/>
                        <a:buSzTx/>
                        <a:buFontTx/>
                        <a:buNone/>
                        <a:tabLst/>
                        <a:defRPr/>
                      </a:pPr>
                      <a:r>
                        <a:rPr lang="fr-FR" sz="2600" dirty="0" smtClean="0">
                          <a:solidFill>
                            <a:schemeClr val="tx1"/>
                          </a:solidFill>
                          <a:latin typeface="Cursive standard" pitchFamily="2" charset="0"/>
                        </a:rPr>
                        <a:t>papa ours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2000" dirty="0" smtClean="0">
                          <a:solidFill>
                            <a:schemeClr val="tx1"/>
                          </a:solidFill>
                          <a:latin typeface="Arial Rounded MT Bold" pitchFamily="34" charset="0"/>
                        </a:rPr>
                        <a:t>BOUCLE D’OR</a:t>
                      </a:r>
                    </a:p>
                    <a:p>
                      <a:pPr marL="0" marR="0" indent="0" algn="ctr" defTabSz="914400" rtl="0" eaLnBrk="1" fontAlgn="auto" latinLnBrk="0" hangingPunct="1">
                        <a:lnSpc>
                          <a:spcPct val="100000"/>
                        </a:lnSpc>
                        <a:spcBef>
                          <a:spcPts val="0"/>
                        </a:spcBef>
                        <a:spcAft>
                          <a:spcPts val="0"/>
                        </a:spcAft>
                        <a:buClrTx/>
                        <a:buSzTx/>
                        <a:buFontTx/>
                        <a:buNone/>
                        <a:tabLst/>
                        <a:defRPr/>
                      </a:pPr>
                      <a:r>
                        <a:rPr lang="fr-FR" sz="2000" dirty="0" smtClean="0">
                          <a:solidFill>
                            <a:schemeClr val="tx1"/>
                          </a:solidFill>
                          <a:latin typeface="Arial Rounded MT Bold" pitchFamily="34" charset="0"/>
                        </a:rPr>
                        <a:t>boucle d’or</a:t>
                      </a:r>
                    </a:p>
                    <a:p>
                      <a:pPr marL="0" marR="0" indent="0" algn="ctr" defTabSz="914400" rtl="0" eaLnBrk="1" fontAlgn="auto" latinLnBrk="0" hangingPunct="1">
                        <a:lnSpc>
                          <a:spcPct val="100000"/>
                        </a:lnSpc>
                        <a:spcBef>
                          <a:spcPts val="0"/>
                        </a:spcBef>
                        <a:spcAft>
                          <a:spcPts val="0"/>
                        </a:spcAft>
                        <a:buClrTx/>
                        <a:buSzTx/>
                        <a:buFontTx/>
                        <a:buNone/>
                        <a:tabLst/>
                        <a:defRPr/>
                      </a:pPr>
                      <a:r>
                        <a:rPr lang="fr-FR" sz="2600" dirty="0" smtClean="0">
                          <a:solidFill>
                            <a:schemeClr val="tx1"/>
                          </a:solidFill>
                          <a:latin typeface="Cursive standard" pitchFamily="2" charset="0"/>
                        </a:rPr>
                        <a:t>boucle d’or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2000" dirty="0" smtClean="0">
                          <a:solidFill>
                            <a:schemeClr val="tx1"/>
                          </a:solidFill>
                          <a:latin typeface="Arial Rounded MT Bold" pitchFamily="34" charset="0"/>
                        </a:rPr>
                        <a:t>MAMAN OURS</a:t>
                      </a:r>
                    </a:p>
                    <a:p>
                      <a:pPr algn="ctr"/>
                      <a:r>
                        <a:rPr lang="fr-FR" sz="2000" dirty="0" smtClean="0">
                          <a:solidFill>
                            <a:schemeClr val="tx1"/>
                          </a:solidFill>
                          <a:latin typeface="Arial Rounded MT Bold" pitchFamily="34" charset="0"/>
                        </a:rPr>
                        <a:t>maman ours</a:t>
                      </a:r>
                    </a:p>
                    <a:p>
                      <a:pPr marL="0" marR="0" indent="0" algn="ctr" defTabSz="914400" rtl="0" eaLnBrk="1" fontAlgn="auto" latinLnBrk="0" hangingPunct="1">
                        <a:lnSpc>
                          <a:spcPct val="100000"/>
                        </a:lnSpc>
                        <a:spcBef>
                          <a:spcPts val="0"/>
                        </a:spcBef>
                        <a:spcAft>
                          <a:spcPts val="0"/>
                        </a:spcAft>
                        <a:buClrTx/>
                        <a:buSzTx/>
                        <a:buFontTx/>
                        <a:buNone/>
                        <a:tabLst/>
                        <a:defRPr/>
                      </a:pPr>
                      <a:r>
                        <a:rPr lang="fr-FR" sz="2600" dirty="0" smtClean="0">
                          <a:solidFill>
                            <a:schemeClr val="tx1"/>
                          </a:solidFill>
                          <a:latin typeface="Cursive standard" pitchFamily="2" charset="0"/>
                        </a:rPr>
                        <a:t>maman ours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2000" dirty="0" smtClean="0">
                          <a:solidFill>
                            <a:schemeClr val="tx1"/>
                          </a:solidFill>
                          <a:latin typeface="Arial Rounded MT Bold" pitchFamily="34" charset="0"/>
                        </a:rPr>
                        <a:t>BÉBÉ OURS</a:t>
                      </a:r>
                    </a:p>
                    <a:p>
                      <a:pPr algn="ctr"/>
                      <a:r>
                        <a:rPr lang="fr-FR" sz="2000" dirty="0" smtClean="0">
                          <a:solidFill>
                            <a:schemeClr val="tx1"/>
                          </a:solidFill>
                          <a:latin typeface="Arial Rounded MT Bold" pitchFamily="34" charset="0"/>
                        </a:rPr>
                        <a:t>bébé ours</a:t>
                      </a:r>
                    </a:p>
                    <a:p>
                      <a:pPr marL="0" marR="0" indent="0" algn="ctr" defTabSz="914400" rtl="0" eaLnBrk="1" fontAlgn="auto" latinLnBrk="0" hangingPunct="1">
                        <a:lnSpc>
                          <a:spcPct val="100000"/>
                        </a:lnSpc>
                        <a:spcBef>
                          <a:spcPts val="0"/>
                        </a:spcBef>
                        <a:spcAft>
                          <a:spcPts val="0"/>
                        </a:spcAft>
                        <a:buClrTx/>
                        <a:buSzTx/>
                        <a:buFontTx/>
                        <a:buNone/>
                        <a:tabLst/>
                        <a:defRPr/>
                      </a:pPr>
                      <a:r>
                        <a:rPr lang="fr-FR" sz="2600" dirty="0" smtClean="0">
                          <a:solidFill>
                            <a:schemeClr val="tx1"/>
                          </a:solidFill>
                          <a:latin typeface="Cursive standard" pitchFamily="2" charset="0"/>
                        </a:rPr>
                        <a:t>bébé ours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bl>
          </a:graphicData>
        </a:graphic>
      </p:graphicFrame>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10023" r="65574" b="61828"/>
          <a:stretch/>
        </p:blipFill>
        <p:spPr>
          <a:xfrm>
            <a:off x="3812806" y="504030"/>
            <a:ext cx="2448272" cy="3147393"/>
          </a:xfrm>
          <a:prstGeom prst="rect">
            <a:avLst/>
          </a:prstGeom>
          <a:effectLst>
            <a:outerShdw blurRad="63500" sx="102000" sy="102000" algn="ctr" rotWithShape="0">
              <a:prstClr val="black">
                <a:alpha val="40000"/>
              </a:prstClr>
            </a:outerShdw>
          </a:effectLst>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25966" t="14172" r="51683" b="49908"/>
          <a:stretch/>
        </p:blipFill>
        <p:spPr>
          <a:xfrm>
            <a:off x="576815" y="5191596"/>
            <a:ext cx="2449017" cy="3238548"/>
          </a:xfrm>
          <a:prstGeom prst="rect">
            <a:avLst/>
          </a:prstGeom>
          <a:effectLst>
            <a:outerShdw blurRad="63500" sx="102000" sy="102000" algn="ctr" rotWithShape="0">
              <a:prstClr val="black">
                <a:alpha val="40000"/>
              </a:prstClr>
            </a:outerShdw>
          </a:effectLst>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55185" t="69436" r="19583" b="-651"/>
          <a:stretch/>
        </p:blipFill>
        <p:spPr>
          <a:xfrm>
            <a:off x="3645024" y="5391172"/>
            <a:ext cx="2783836" cy="2839395"/>
          </a:xfrm>
          <a:prstGeom prst="rect">
            <a:avLst/>
          </a:prstGeom>
          <a:effectLst>
            <a:outerShdw blurRad="63500" sx="102000" sy="102000" algn="ctr" rotWithShape="0">
              <a:prstClr val="black">
                <a:alpha val="40000"/>
              </a:prstClr>
            </a:outerShdw>
          </a:effectLst>
        </p:spPr>
      </p:pic>
      <p:pic>
        <p:nvPicPr>
          <p:cNvPr id="5" name="Image 4"/>
          <p:cNvPicPr>
            <a:picLocks noChangeAspect="1"/>
          </p:cNvPicPr>
          <p:nvPr/>
        </p:nvPicPr>
        <p:blipFill rotWithShape="1">
          <a:blip r:embed="rId5">
            <a:extLst>
              <a:ext uri="{28A0092B-C50C-407E-A947-70E740481C1C}">
                <a14:useLocalDpi xmlns:a14="http://schemas.microsoft.com/office/drawing/2010/main" val="0"/>
              </a:ext>
            </a:extLst>
          </a:blip>
          <a:srcRect l="62625" t="9424" r="2520" b="50000"/>
          <a:stretch/>
        </p:blipFill>
        <p:spPr>
          <a:xfrm>
            <a:off x="331911" y="658042"/>
            <a:ext cx="2938827" cy="28083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0226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3223124718"/>
              </p:ext>
            </p:extLst>
          </p:nvPr>
        </p:nvGraphicFramePr>
        <p:xfrm>
          <a:off x="188640" y="345528"/>
          <a:ext cx="6467222" cy="9394560"/>
        </p:xfrm>
        <a:graphic>
          <a:graphicData uri="http://schemas.openxmlformats.org/drawingml/2006/table">
            <a:tbl>
              <a:tblPr bandRow="1">
                <a:tableStyleId>{5C22544A-7EE6-4342-B048-85BDC9FD1C3A}</a:tableStyleId>
              </a:tblPr>
              <a:tblGrid>
                <a:gridCol w="3233611"/>
                <a:gridCol w="3233611"/>
              </a:tblGrid>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2000" dirty="0" smtClean="0">
                          <a:solidFill>
                            <a:schemeClr val="tx1"/>
                          </a:solidFill>
                          <a:latin typeface="Arial Rounded MT Bold" pitchFamily="34" charset="0"/>
                        </a:rPr>
                        <a:t>UN LIT</a:t>
                      </a:r>
                    </a:p>
                    <a:p>
                      <a:pPr algn="ctr"/>
                      <a:r>
                        <a:rPr lang="fr-FR" sz="2000" dirty="0" smtClean="0">
                          <a:solidFill>
                            <a:schemeClr val="tx1"/>
                          </a:solidFill>
                          <a:latin typeface="Arial Rounded MT Bold" pitchFamily="34" charset="0"/>
                        </a:rPr>
                        <a:t>un lit</a:t>
                      </a:r>
                    </a:p>
                    <a:p>
                      <a:pPr marL="0" marR="0" indent="0" algn="ctr" defTabSz="914400" rtl="0" eaLnBrk="1" fontAlgn="auto" latinLnBrk="0" hangingPunct="1">
                        <a:lnSpc>
                          <a:spcPct val="100000"/>
                        </a:lnSpc>
                        <a:spcBef>
                          <a:spcPts val="0"/>
                        </a:spcBef>
                        <a:spcAft>
                          <a:spcPts val="0"/>
                        </a:spcAft>
                        <a:buClrTx/>
                        <a:buSzTx/>
                        <a:buFontTx/>
                        <a:buNone/>
                        <a:tabLst/>
                        <a:defRPr/>
                      </a:pPr>
                      <a:r>
                        <a:rPr lang="fr-FR" sz="2600" dirty="0" smtClean="0">
                          <a:solidFill>
                            <a:schemeClr val="tx1"/>
                          </a:solidFill>
                          <a:latin typeface="Cursive standard" pitchFamily="2" charset="0"/>
                        </a:rPr>
                        <a:t>un lit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2000" dirty="0" smtClean="0">
                          <a:solidFill>
                            <a:schemeClr val="tx1"/>
                          </a:solidFill>
                          <a:latin typeface="Arial Rounded MT Bold" pitchFamily="34" charset="0"/>
                        </a:rPr>
                        <a:t>UNE ASSIETTE</a:t>
                      </a:r>
                    </a:p>
                    <a:p>
                      <a:pPr marL="0" marR="0" indent="0" algn="ctr" defTabSz="914400" rtl="0" eaLnBrk="1" fontAlgn="auto" latinLnBrk="0" hangingPunct="1">
                        <a:lnSpc>
                          <a:spcPct val="100000"/>
                        </a:lnSpc>
                        <a:spcBef>
                          <a:spcPts val="0"/>
                        </a:spcBef>
                        <a:spcAft>
                          <a:spcPts val="0"/>
                        </a:spcAft>
                        <a:buClrTx/>
                        <a:buSzTx/>
                        <a:buFontTx/>
                        <a:buNone/>
                        <a:tabLst/>
                        <a:defRPr/>
                      </a:pPr>
                      <a:r>
                        <a:rPr lang="fr-FR" sz="2000" dirty="0" smtClean="0">
                          <a:solidFill>
                            <a:schemeClr val="tx1"/>
                          </a:solidFill>
                          <a:latin typeface="Arial Rounded MT Bold" pitchFamily="34" charset="0"/>
                        </a:rPr>
                        <a:t>une assiette</a:t>
                      </a:r>
                    </a:p>
                    <a:p>
                      <a:pPr marL="0" marR="0" indent="0" algn="ctr" defTabSz="914400" rtl="0" eaLnBrk="1" fontAlgn="auto" latinLnBrk="0" hangingPunct="1">
                        <a:lnSpc>
                          <a:spcPct val="100000"/>
                        </a:lnSpc>
                        <a:spcBef>
                          <a:spcPts val="0"/>
                        </a:spcBef>
                        <a:spcAft>
                          <a:spcPts val="0"/>
                        </a:spcAft>
                        <a:buClrTx/>
                        <a:buSzTx/>
                        <a:buFontTx/>
                        <a:buNone/>
                        <a:tabLst/>
                        <a:defRPr/>
                      </a:pPr>
                      <a:r>
                        <a:rPr lang="fr-FR" sz="2600" dirty="0" smtClean="0">
                          <a:solidFill>
                            <a:schemeClr val="tx1"/>
                          </a:solidFill>
                          <a:latin typeface="Cursive standard" pitchFamily="2" charset="0"/>
                        </a:rPr>
                        <a:t>une assiette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3600000">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fr-FR"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80000">
                <a:tc>
                  <a:txBody>
                    <a:bodyPr/>
                    <a:lstStyle/>
                    <a:p>
                      <a:pPr algn="ctr"/>
                      <a:r>
                        <a:rPr lang="fr-FR" sz="2000" dirty="0" smtClean="0">
                          <a:solidFill>
                            <a:schemeClr val="tx1"/>
                          </a:solidFill>
                          <a:latin typeface="Arial Rounded MT Bold" pitchFamily="34" charset="0"/>
                        </a:rPr>
                        <a:t>UNE CHAISE</a:t>
                      </a:r>
                    </a:p>
                    <a:p>
                      <a:pPr algn="ctr"/>
                      <a:r>
                        <a:rPr lang="fr-FR" sz="2000" dirty="0" smtClean="0">
                          <a:solidFill>
                            <a:schemeClr val="tx1"/>
                          </a:solidFill>
                          <a:latin typeface="Arial Rounded MT Bold" pitchFamily="34" charset="0"/>
                        </a:rPr>
                        <a:t>une chaise</a:t>
                      </a:r>
                    </a:p>
                    <a:p>
                      <a:pPr marL="0" marR="0" indent="0" algn="ctr" defTabSz="914400" rtl="0" eaLnBrk="1" fontAlgn="auto" latinLnBrk="0" hangingPunct="1">
                        <a:lnSpc>
                          <a:spcPct val="100000"/>
                        </a:lnSpc>
                        <a:spcBef>
                          <a:spcPts val="0"/>
                        </a:spcBef>
                        <a:spcAft>
                          <a:spcPts val="0"/>
                        </a:spcAft>
                        <a:buClrTx/>
                        <a:buSzTx/>
                        <a:buFontTx/>
                        <a:buNone/>
                        <a:tabLst/>
                        <a:defRPr/>
                      </a:pPr>
                      <a:r>
                        <a:rPr lang="fr-FR" sz="2600" dirty="0" smtClean="0">
                          <a:solidFill>
                            <a:schemeClr val="tx1"/>
                          </a:solidFill>
                          <a:latin typeface="Cursive standard" pitchFamily="2" charset="0"/>
                        </a:rPr>
                        <a:t>une chaise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fr-FR" sz="2000" dirty="0" smtClean="0">
                          <a:solidFill>
                            <a:schemeClr val="tx1"/>
                          </a:solidFill>
                          <a:latin typeface="Arial Rounded MT Bold" pitchFamily="34" charset="0"/>
                        </a:rPr>
                        <a:t>LA SOUPE</a:t>
                      </a:r>
                    </a:p>
                    <a:p>
                      <a:pPr algn="ctr"/>
                      <a:r>
                        <a:rPr lang="fr-FR" sz="2000" dirty="0" smtClean="0">
                          <a:solidFill>
                            <a:schemeClr val="tx1"/>
                          </a:solidFill>
                          <a:latin typeface="Arial Rounded MT Bold" pitchFamily="34" charset="0"/>
                        </a:rPr>
                        <a:t>la soupe</a:t>
                      </a:r>
                    </a:p>
                    <a:p>
                      <a:pPr marL="0" marR="0" indent="0" algn="ctr" defTabSz="914400" rtl="0" eaLnBrk="1" fontAlgn="auto" latinLnBrk="0" hangingPunct="1">
                        <a:lnSpc>
                          <a:spcPct val="100000"/>
                        </a:lnSpc>
                        <a:spcBef>
                          <a:spcPts val="0"/>
                        </a:spcBef>
                        <a:spcAft>
                          <a:spcPts val="0"/>
                        </a:spcAft>
                        <a:buClrTx/>
                        <a:buSzTx/>
                        <a:buFontTx/>
                        <a:buNone/>
                        <a:tabLst/>
                        <a:defRPr/>
                      </a:pPr>
                      <a:r>
                        <a:rPr lang="fr-FR" sz="2600" dirty="0" smtClean="0">
                          <a:solidFill>
                            <a:schemeClr val="tx1"/>
                          </a:solidFill>
                          <a:latin typeface="Cursive standard" pitchFamily="2" charset="0"/>
                        </a:rPr>
                        <a:t>la</a:t>
                      </a:r>
                      <a:r>
                        <a:rPr lang="fr-FR" sz="2600" baseline="0" dirty="0" smtClean="0">
                          <a:solidFill>
                            <a:schemeClr val="tx1"/>
                          </a:solidFill>
                          <a:latin typeface="Cursive standard" pitchFamily="2" charset="0"/>
                        </a:rPr>
                        <a:t> soupe</a:t>
                      </a:r>
                      <a:endParaRPr lang="fr-FR" sz="2600" dirty="0" smtClean="0">
                        <a:solidFill>
                          <a:schemeClr val="tx1"/>
                        </a:solidFill>
                        <a:latin typeface="Cursive standard" pitchFamily="2"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bl>
          </a:graphicData>
        </a:graphic>
      </p:graphicFrame>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2152" t="61845" r="55399" b="2723"/>
          <a:stretch/>
        </p:blipFill>
        <p:spPr>
          <a:xfrm>
            <a:off x="3573016" y="5950766"/>
            <a:ext cx="2939143" cy="2016224"/>
          </a:xfrm>
          <a:prstGeom prst="rect">
            <a:avLst/>
          </a:prstGeom>
        </p:spPr>
      </p:pic>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27972" t="29612" r="36014" b="14485"/>
          <a:stretch/>
        </p:blipFill>
        <p:spPr>
          <a:xfrm>
            <a:off x="544409" y="5313040"/>
            <a:ext cx="2392074" cy="3055260"/>
          </a:xfrm>
          <a:prstGeom prst="rect">
            <a:avLst/>
          </a:prstGeom>
          <a:effectLst>
            <a:outerShdw blurRad="63500" sx="102000" sy="102000" algn="ctr" rotWithShape="0">
              <a:prstClr val="black">
                <a:alpha val="40000"/>
              </a:prstClr>
            </a:outerShdw>
          </a:effectLst>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37483" t="39972" r="28681"/>
          <a:stretch/>
        </p:blipFill>
        <p:spPr>
          <a:xfrm>
            <a:off x="692696" y="548193"/>
            <a:ext cx="2095500" cy="3055260"/>
          </a:xfrm>
          <a:prstGeom prst="rect">
            <a:avLst/>
          </a:prstGeom>
          <a:effectLst>
            <a:outerShdw blurRad="63500" sx="102000" sy="102000" algn="ctr" rotWithShape="0">
              <a:prstClr val="black">
                <a:alpha val="40000"/>
              </a:prstClr>
            </a:outerShdw>
          </a:effectLst>
        </p:spPr>
      </p:pic>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l="54447" t="61172" r="22777" b="10882"/>
          <a:stretch/>
        </p:blipFill>
        <p:spPr>
          <a:xfrm>
            <a:off x="3838899" y="862033"/>
            <a:ext cx="2407376" cy="24275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5156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6858000" cy="369332"/>
          </a:xfrm>
          <a:prstGeom prst="rect">
            <a:avLst/>
          </a:prstGeom>
          <a:noFill/>
        </p:spPr>
        <p:txBody>
          <a:bodyPr wrap="square" rtlCol="0">
            <a:spAutoFit/>
          </a:bodyPr>
          <a:lstStyle/>
          <a:p>
            <a:pPr algn="ctr"/>
            <a:r>
              <a:rPr lang="fr-FR" dirty="0" smtClean="0">
                <a:latin typeface="Arial Rounded MT Bold" pitchFamily="34" charset="0"/>
              </a:rPr>
              <a:t>Vignettes pour l’activité « La pêche aux images »</a:t>
            </a:r>
            <a:endParaRPr lang="fr-FR" dirty="0">
              <a:latin typeface="Arial Rounded MT Bold" pitchFamily="34" charset="0"/>
            </a:endParaRPr>
          </a:p>
        </p:txBody>
      </p:sp>
      <p:sp>
        <p:nvSpPr>
          <p:cNvPr id="3" name="ZoneTexte 2"/>
          <p:cNvSpPr txBox="1"/>
          <p:nvPr/>
        </p:nvSpPr>
        <p:spPr>
          <a:xfrm>
            <a:off x="152636" y="386202"/>
            <a:ext cx="5138928" cy="1015663"/>
          </a:xfrm>
          <a:prstGeom prst="rect">
            <a:avLst/>
          </a:prstGeom>
          <a:noFill/>
        </p:spPr>
        <p:txBody>
          <a:bodyPr wrap="square" rtlCol="0">
            <a:spAutoFit/>
          </a:bodyPr>
          <a:lstStyle/>
          <a:p>
            <a:pPr algn="just"/>
            <a:r>
              <a:rPr lang="fr-FR" sz="1200" dirty="0" smtClean="0">
                <a:latin typeface="Arial" pitchFamily="34" charset="0"/>
                <a:cs typeface="Arial" pitchFamily="34" charset="0"/>
              </a:rPr>
              <a:t>Ces vignettes sont à imprimer et plastifier sur papier épais. Au dos, collez une bande de scotch aimanté. Fabriquez une canne à pêche avec une baguette en bois (ou une branche), attachez une ficelle à une des extrémités avec un morceau d’aimant à l’autre extrémité. Flashez ce QR-Code pour en savoir plus sur le jeu de la pêche aux images.</a:t>
            </a:r>
            <a:endParaRPr lang="fr-FR" sz="1200" dirty="0">
              <a:latin typeface="Arial" pitchFamily="34" charset="0"/>
              <a:cs typeface="Arial" pitchFamily="34" charset="0"/>
            </a:endParaRP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8575" r="12011" b="25884"/>
          <a:stretch/>
        </p:blipFill>
        <p:spPr>
          <a:xfrm>
            <a:off x="168327" y="6968216"/>
            <a:ext cx="3628423" cy="2783063"/>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r="61451" b="14310"/>
          <a:stretch/>
        </p:blipFill>
        <p:spPr>
          <a:xfrm>
            <a:off x="4107924" y="1477600"/>
            <a:ext cx="2367280" cy="4329880"/>
          </a:xfrm>
          <a:prstGeom prst="rect">
            <a:avLst/>
          </a:prstGeom>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t="33301" r="60844"/>
          <a:stretch/>
        </p:blipFill>
        <p:spPr>
          <a:xfrm>
            <a:off x="4079836" y="6354482"/>
            <a:ext cx="2423457" cy="3396797"/>
          </a:xfrm>
          <a:prstGeom prst="rect">
            <a:avLst/>
          </a:prstGeom>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t="33310" r="13716"/>
          <a:stretch/>
        </p:blipFill>
        <p:spPr>
          <a:xfrm>
            <a:off x="168327" y="1467211"/>
            <a:ext cx="3628423" cy="2304832"/>
          </a:xfrm>
          <a:prstGeom prst="rect">
            <a:avLst/>
          </a:prstGeom>
        </p:spPr>
      </p:pic>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327" y="3853337"/>
            <a:ext cx="3628423" cy="2982021"/>
          </a:xfrm>
          <a:prstGeom prst="rect">
            <a:avLst/>
          </a:prstGeom>
        </p:spPr>
      </p:pic>
      <p:pic>
        <p:nvPicPr>
          <p:cNvPr id="2050" name="Picture 2" descr="Votre QR Cod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7232" y="325472"/>
            <a:ext cx="1152128" cy="115212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cteur en arc 16"/>
          <p:cNvCxnSpPr>
            <a:stCxn id="3" idx="3"/>
            <a:endCxn id="2050" idx="1"/>
          </p:cNvCxnSpPr>
          <p:nvPr/>
        </p:nvCxnSpPr>
        <p:spPr>
          <a:xfrm>
            <a:off x="5291564" y="894034"/>
            <a:ext cx="225668" cy="7502"/>
          </a:xfrm>
          <a:prstGeom prst="curvedConnector3">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20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9406" r="66330" b="60541"/>
          <a:stretch/>
        </p:blipFill>
        <p:spPr>
          <a:xfrm>
            <a:off x="4505565" y="7113240"/>
            <a:ext cx="2019779" cy="2699536"/>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65060" t="40734" b="9266"/>
          <a:stretch/>
        </p:blipFill>
        <p:spPr>
          <a:xfrm>
            <a:off x="188640" y="3977715"/>
            <a:ext cx="2542771" cy="2990501"/>
          </a:xfrm>
          <a:prstGeom prst="rect">
            <a:avLst/>
          </a:prstGeo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12009" r="27295" b="45344"/>
          <a:stretch/>
        </p:blipFill>
        <p:spPr>
          <a:xfrm rot="5400000">
            <a:off x="3156381" y="545099"/>
            <a:ext cx="3785598" cy="2808311"/>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t="50004" r="38889"/>
          <a:stretch/>
        </p:blipFill>
        <p:spPr>
          <a:xfrm>
            <a:off x="188640" y="7113240"/>
            <a:ext cx="4010162" cy="2699536"/>
          </a:xfrm>
          <a:prstGeom prst="rect">
            <a:avLst/>
          </a:prstGeom>
        </p:spPr>
      </p:pic>
      <p:pic>
        <p:nvPicPr>
          <p:cNvPr id="7" name="Image 6"/>
          <p:cNvPicPr>
            <a:picLocks noChangeAspect="1"/>
          </p:cNvPicPr>
          <p:nvPr/>
        </p:nvPicPr>
        <p:blipFill rotWithShape="1">
          <a:blip r:embed="rId6">
            <a:extLst>
              <a:ext uri="{28A0092B-C50C-407E-A947-70E740481C1C}">
                <a14:useLocalDpi xmlns:a14="http://schemas.microsoft.com/office/drawing/2010/main" val="0"/>
              </a:ext>
            </a:extLst>
          </a:blip>
          <a:srcRect r="40771"/>
          <a:stretch/>
        </p:blipFill>
        <p:spPr>
          <a:xfrm>
            <a:off x="188640" y="56456"/>
            <a:ext cx="2707661" cy="3769027"/>
          </a:xfrm>
          <a:prstGeom prst="rect">
            <a:avLst/>
          </a:prstGeom>
        </p:spPr>
      </p:pic>
      <p:pic>
        <p:nvPicPr>
          <p:cNvPr id="8" name="Image 7"/>
          <p:cNvPicPr>
            <a:picLocks noChangeAspect="1"/>
          </p:cNvPicPr>
          <p:nvPr/>
        </p:nvPicPr>
        <p:blipFill rotWithShape="1">
          <a:blip r:embed="rId7">
            <a:extLst>
              <a:ext uri="{28A0092B-C50C-407E-A947-70E740481C1C}">
                <a14:useLocalDpi xmlns:a14="http://schemas.microsoft.com/office/drawing/2010/main" val="0"/>
              </a:ext>
            </a:extLst>
          </a:blip>
          <a:srcRect r="21664" b="28468"/>
          <a:stretch/>
        </p:blipFill>
        <p:spPr>
          <a:xfrm>
            <a:off x="2896301" y="4089592"/>
            <a:ext cx="3722369" cy="2766745"/>
          </a:xfrm>
          <a:prstGeom prst="rect">
            <a:avLst/>
          </a:prstGeom>
        </p:spPr>
      </p:pic>
    </p:spTree>
    <p:extLst>
      <p:ext uri="{BB962C8B-B14F-4D97-AF65-F5344CB8AC3E}">
        <p14:creationId xmlns:p14="http://schemas.microsoft.com/office/powerpoint/2010/main" val="300403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6858000" cy="369332"/>
          </a:xfrm>
          <a:prstGeom prst="rect">
            <a:avLst/>
          </a:prstGeom>
          <a:noFill/>
        </p:spPr>
        <p:txBody>
          <a:bodyPr wrap="square" rtlCol="0">
            <a:spAutoFit/>
          </a:bodyPr>
          <a:lstStyle/>
          <a:p>
            <a:pPr algn="ctr"/>
            <a:r>
              <a:rPr lang="fr-FR" dirty="0" smtClean="0">
                <a:latin typeface="Arial Rounded MT Bold" pitchFamily="34" charset="0"/>
              </a:rPr>
              <a:t>Marottes et décors pour « Boucles d’or et les trois ours »</a:t>
            </a:r>
            <a:endParaRPr lang="fr-FR" dirty="0">
              <a:latin typeface="Arial Rounded MT Bold" pitchFamily="34" charset="0"/>
            </a:endParaRPr>
          </a:p>
        </p:txBody>
      </p:sp>
      <p:sp>
        <p:nvSpPr>
          <p:cNvPr id="3" name="ZoneTexte 2"/>
          <p:cNvSpPr txBox="1"/>
          <p:nvPr/>
        </p:nvSpPr>
        <p:spPr>
          <a:xfrm>
            <a:off x="152636" y="386202"/>
            <a:ext cx="6588732" cy="830997"/>
          </a:xfrm>
          <a:prstGeom prst="rect">
            <a:avLst/>
          </a:prstGeom>
          <a:noFill/>
        </p:spPr>
        <p:txBody>
          <a:bodyPr wrap="square" rtlCol="0">
            <a:spAutoFit/>
          </a:bodyPr>
          <a:lstStyle/>
          <a:p>
            <a:pPr algn="just"/>
            <a:r>
              <a:rPr lang="fr-FR" sz="1200" dirty="0" smtClean="0">
                <a:latin typeface="Arial" pitchFamily="34" charset="0"/>
                <a:cs typeface="Arial" pitchFamily="34" charset="0"/>
              </a:rPr>
              <a:t>Ces marottes sont à imprimer sur du papier épais et à plastifier (après avoir replié les personnages sur eux-mêmes pour qu’elles soient recto verso. Pour les marottes des personnages, ajoutez un petit bâton type bâtonnet de glace. Les objets et lieux sont destinés à être aimantés ou « </a:t>
            </a:r>
            <a:r>
              <a:rPr lang="fr-FR" sz="1200" dirty="0" err="1" smtClean="0">
                <a:latin typeface="Arial" pitchFamily="34" charset="0"/>
                <a:cs typeface="Arial" pitchFamily="34" charset="0"/>
              </a:rPr>
              <a:t>patafixés</a:t>
            </a:r>
            <a:r>
              <a:rPr lang="fr-FR" sz="1200" dirty="0" smtClean="0">
                <a:latin typeface="Arial" pitchFamily="34" charset="0"/>
                <a:cs typeface="Arial" pitchFamily="34" charset="0"/>
              </a:rPr>
              <a:t> » sur un mural/tableau servant de support visuel à l’image.</a:t>
            </a:r>
            <a:endParaRPr lang="fr-FR" sz="1200" dirty="0">
              <a:latin typeface="Arial" pitchFamily="34" charset="0"/>
              <a:cs typeface="Arial" pitchFamily="34" charset="0"/>
            </a:endParaRPr>
          </a:p>
        </p:txBody>
      </p:sp>
      <p:cxnSp>
        <p:nvCxnSpPr>
          <p:cNvPr id="5" name="Connecteur droit 4"/>
          <p:cNvCxnSpPr>
            <a:stCxn id="3" idx="2"/>
          </p:cNvCxnSpPr>
          <p:nvPr/>
        </p:nvCxnSpPr>
        <p:spPr>
          <a:xfrm flipH="1">
            <a:off x="3429000" y="1217199"/>
            <a:ext cx="18002" cy="8688801"/>
          </a:xfrm>
          <a:prstGeom prst="line">
            <a:avLst/>
          </a:prstGeom>
          <a:ln w="571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0" y="5025008"/>
            <a:ext cx="6858000" cy="0"/>
          </a:xfrm>
          <a:prstGeom prst="line">
            <a:avLst/>
          </a:prstGeom>
          <a:ln w="571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rotWithShape="1">
          <a:blip r:embed="rId2">
            <a:extLst>
              <a:ext uri="{28A0092B-C50C-407E-A947-70E740481C1C}">
                <a14:useLocalDpi xmlns:a14="http://schemas.microsoft.com/office/drawing/2010/main" val="0"/>
              </a:ext>
            </a:extLst>
          </a:blip>
          <a:srcRect l="15666" t="65001" r="65523" b="6049"/>
          <a:stretch/>
        </p:blipFill>
        <p:spPr>
          <a:xfrm flipH="1">
            <a:off x="545882" y="1712640"/>
            <a:ext cx="2376264" cy="3005594"/>
          </a:xfrm>
          <a:prstGeom prst="rect">
            <a:avLst/>
          </a:prstGeom>
        </p:spPr>
      </p:pic>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l="15666" t="65001" r="65523" b="6049"/>
          <a:stretch/>
        </p:blipFill>
        <p:spPr>
          <a:xfrm>
            <a:off x="4005064" y="1712640"/>
            <a:ext cx="2376264" cy="3005594"/>
          </a:xfrm>
          <a:prstGeom prst="rect">
            <a:avLst/>
          </a:prstGeom>
        </p:spPr>
      </p:pic>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10571" t="51409" r="51569" b="2340"/>
          <a:stretch/>
        </p:blipFill>
        <p:spPr>
          <a:xfrm flipH="1">
            <a:off x="272192" y="5889104"/>
            <a:ext cx="2923643" cy="2952328"/>
          </a:xfrm>
          <a:prstGeom prst="rect">
            <a:avLst/>
          </a:prstGeom>
        </p:spPr>
      </p:pic>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l="10571" t="51409" r="51569" b="2340"/>
          <a:stretch/>
        </p:blipFill>
        <p:spPr>
          <a:xfrm>
            <a:off x="3731374" y="5889104"/>
            <a:ext cx="2923643" cy="2952328"/>
          </a:xfrm>
          <a:prstGeom prst="rect">
            <a:avLst/>
          </a:prstGeom>
        </p:spPr>
      </p:pic>
    </p:spTree>
    <p:extLst>
      <p:ext uri="{BB962C8B-B14F-4D97-AF65-F5344CB8AC3E}">
        <p14:creationId xmlns:p14="http://schemas.microsoft.com/office/powerpoint/2010/main" val="2579056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nvCxnSpPr>
        <p:spPr>
          <a:xfrm>
            <a:off x="3429000" y="0"/>
            <a:ext cx="0" cy="9906000"/>
          </a:xfrm>
          <a:prstGeom prst="line">
            <a:avLst/>
          </a:prstGeom>
          <a:ln w="571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 name="Connecteur droit 2"/>
          <p:cNvCxnSpPr/>
          <p:nvPr/>
        </p:nvCxnSpPr>
        <p:spPr>
          <a:xfrm>
            <a:off x="0" y="3224808"/>
            <a:ext cx="6858000" cy="0"/>
          </a:xfrm>
          <a:prstGeom prst="line">
            <a:avLst/>
          </a:prstGeom>
          <a:ln w="571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l="25966" t="14172" r="51683" b="54387"/>
          <a:stretch/>
        </p:blipFill>
        <p:spPr>
          <a:xfrm>
            <a:off x="433544" y="3440832"/>
            <a:ext cx="2449017" cy="2834708"/>
          </a:xfrm>
          <a:prstGeom prst="rect">
            <a:avLst/>
          </a:prstGeom>
          <a:effectLst>
            <a:outerShdw blurRad="63500" sx="102000" sy="102000" algn="ctr" rotWithShape="0">
              <a:prstClr val="black">
                <a:alpha val="40000"/>
              </a:prstClr>
            </a:outerShdw>
          </a:effectLst>
        </p:spPr>
      </p:pic>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55185" t="69436" r="19583" b="-651"/>
          <a:stretch/>
        </p:blipFill>
        <p:spPr>
          <a:xfrm>
            <a:off x="3845301" y="6972372"/>
            <a:ext cx="2783836" cy="2839395"/>
          </a:xfrm>
          <a:prstGeom prst="rect">
            <a:avLst/>
          </a:prstGeom>
          <a:effectLst>
            <a:outerShdw blurRad="63500" sx="102000" sy="102000" algn="ctr" rotWithShape="0">
              <a:prstClr val="black">
                <a:alpha val="40000"/>
              </a:prstClr>
            </a:outerShdw>
          </a:effectLst>
        </p:spPr>
      </p:pic>
      <p:pic>
        <p:nvPicPr>
          <p:cNvPr id="11" name="Image 10"/>
          <p:cNvPicPr>
            <a:picLocks noChangeAspect="1"/>
          </p:cNvPicPr>
          <p:nvPr/>
        </p:nvPicPr>
        <p:blipFill rotWithShape="1">
          <a:blip r:embed="rId4">
            <a:extLst>
              <a:ext uri="{28A0092B-C50C-407E-A947-70E740481C1C}">
                <a14:useLocalDpi xmlns:a14="http://schemas.microsoft.com/office/drawing/2010/main" val="0"/>
              </a:ext>
            </a:extLst>
          </a:blip>
          <a:srcRect l="62625" t="9424" r="2520" b="50000"/>
          <a:stretch/>
        </p:blipFill>
        <p:spPr>
          <a:xfrm>
            <a:off x="188640" y="128464"/>
            <a:ext cx="2938827" cy="2808312"/>
          </a:xfrm>
          <a:prstGeom prst="rect">
            <a:avLst/>
          </a:prstGeom>
          <a:effectLst>
            <a:outerShdw blurRad="63500" sx="102000" sy="102000" algn="ctr" rotWithShape="0">
              <a:prstClr val="black">
                <a:alpha val="40000"/>
              </a:prstClr>
            </a:outerShdw>
          </a:effectLst>
        </p:spPr>
      </p:pic>
      <p:pic>
        <p:nvPicPr>
          <p:cNvPr id="12" name="Image 11"/>
          <p:cNvPicPr>
            <a:picLocks noChangeAspect="1"/>
          </p:cNvPicPr>
          <p:nvPr/>
        </p:nvPicPr>
        <p:blipFill rotWithShape="1">
          <a:blip r:embed="rId4">
            <a:extLst>
              <a:ext uri="{28A0092B-C50C-407E-A947-70E740481C1C}">
                <a14:useLocalDpi xmlns:a14="http://schemas.microsoft.com/office/drawing/2010/main" val="0"/>
              </a:ext>
            </a:extLst>
          </a:blip>
          <a:srcRect l="62625" t="9424" r="2520" b="50000"/>
          <a:stretch/>
        </p:blipFill>
        <p:spPr>
          <a:xfrm flipH="1">
            <a:off x="3767806" y="128464"/>
            <a:ext cx="2938827" cy="2808312"/>
          </a:xfrm>
          <a:prstGeom prst="rect">
            <a:avLst/>
          </a:prstGeom>
          <a:effectLst>
            <a:outerShdw blurRad="63500" sx="102000" sy="102000" algn="ctr" rotWithShape="0">
              <a:prstClr val="black">
                <a:alpha val="40000"/>
              </a:prstClr>
            </a:outerShdw>
          </a:effectLst>
        </p:spPr>
      </p:pic>
      <p:pic>
        <p:nvPicPr>
          <p:cNvPr id="13" name="Image 12"/>
          <p:cNvPicPr>
            <a:picLocks noChangeAspect="1"/>
          </p:cNvPicPr>
          <p:nvPr/>
        </p:nvPicPr>
        <p:blipFill rotWithShape="1">
          <a:blip r:embed="rId2">
            <a:extLst>
              <a:ext uri="{28A0092B-C50C-407E-A947-70E740481C1C}">
                <a14:useLocalDpi xmlns:a14="http://schemas.microsoft.com/office/drawing/2010/main" val="0"/>
              </a:ext>
            </a:extLst>
          </a:blip>
          <a:srcRect l="25966" t="14172" r="51683" b="54387"/>
          <a:stretch/>
        </p:blipFill>
        <p:spPr>
          <a:xfrm flipH="1">
            <a:off x="4012708" y="3440832"/>
            <a:ext cx="2449017" cy="2834708"/>
          </a:xfrm>
          <a:prstGeom prst="rect">
            <a:avLst/>
          </a:prstGeom>
          <a:effectLst>
            <a:outerShdw blurRad="63500" sx="102000" sy="102000" algn="ctr" rotWithShape="0">
              <a:prstClr val="black">
                <a:alpha val="40000"/>
              </a:prstClr>
            </a:outerShdw>
          </a:effectLst>
        </p:spPr>
      </p:pic>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55185" t="69436" r="19583" b="-651"/>
          <a:stretch/>
        </p:blipFill>
        <p:spPr>
          <a:xfrm flipH="1">
            <a:off x="266135" y="6972372"/>
            <a:ext cx="2783836" cy="2839395"/>
          </a:xfrm>
          <a:prstGeom prst="rect">
            <a:avLst/>
          </a:prstGeom>
          <a:effectLst>
            <a:outerShdw blurRad="63500" sx="102000" sy="102000" algn="ctr" rotWithShape="0">
              <a:prstClr val="black">
                <a:alpha val="40000"/>
              </a:prstClr>
            </a:outerShdw>
          </a:effectLst>
        </p:spPr>
      </p:pic>
      <p:cxnSp>
        <p:nvCxnSpPr>
          <p:cNvPr id="15" name="Connecteur droit 14"/>
          <p:cNvCxnSpPr/>
          <p:nvPr/>
        </p:nvCxnSpPr>
        <p:spPr>
          <a:xfrm>
            <a:off x="3662" y="6681192"/>
            <a:ext cx="6858000" cy="0"/>
          </a:xfrm>
          <a:prstGeom prst="line">
            <a:avLst/>
          </a:prstGeom>
          <a:ln w="571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046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72262" t="21958" b="22399"/>
          <a:stretch/>
        </p:blipFill>
        <p:spPr>
          <a:xfrm>
            <a:off x="4005064" y="5666680"/>
            <a:ext cx="2437925" cy="4019296"/>
          </a:xfrm>
          <a:prstGeom prst="rect">
            <a:avLst/>
          </a:prstGeom>
        </p:spPr>
      </p:pic>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t="29217" r="27635"/>
          <a:stretch/>
        </p:blipFill>
        <p:spPr>
          <a:xfrm rot="16200000">
            <a:off x="-57601" y="6056936"/>
            <a:ext cx="4019297" cy="3238781"/>
          </a:xfrm>
          <a:prstGeom prst="rect">
            <a:avLst/>
          </a:prstGeom>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t="40724"/>
          <a:stretch/>
        </p:blipFill>
        <p:spPr>
          <a:xfrm rot="16200000">
            <a:off x="-797681" y="1474826"/>
            <a:ext cx="5256584" cy="2563860"/>
          </a:xfrm>
          <a:prstGeom prst="rect">
            <a:avLst/>
          </a:prstGeom>
        </p:spPr>
      </p:pic>
      <p:pic>
        <p:nvPicPr>
          <p:cNvPr id="10" name="Image 9"/>
          <p:cNvPicPr>
            <a:picLocks noChangeAspect="1"/>
          </p:cNvPicPr>
          <p:nvPr/>
        </p:nvPicPr>
        <p:blipFill rotWithShape="1">
          <a:blip r:embed="rId5">
            <a:extLst>
              <a:ext uri="{28A0092B-C50C-407E-A947-70E740481C1C}">
                <a14:useLocalDpi xmlns:a14="http://schemas.microsoft.com/office/drawing/2010/main" val="0"/>
              </a:ext>
            </a:extLst>
          </a:blip>
          <a:srcRect b="40724"/>
          <a:stretch/>
        </p:blipFill>
        <p:spPr>
          <a:xfrm rot="16200000">
            <a:off x="2600908" y="1469653"/>
            <a:ext cx="5246237" cy="2563860"/>
          </a:xfrm>
          <a:prstGeom prst="rect">
            <a:avLst/>
          </a:prstGeom>
        </p:spPr>
      </p:pic>
    </p:spTree>
    <p:extLst>
      <p:ext uri="{BB962C8B-B14F-4D97-AF65-F5344CB8AC3E}">
        <p14:creationId xmlns:p14="http://schemas.microsoft.com/office/powerpoint/2010/main" val="1558354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29906"/>
          <a:stretch/>
        </p:blipFill>
        <p:spPr>
          <a:xfrm rot="16200000">
            <a:off x="2585182" y="1260312"/>
            <a:ext cx="5000003" cy="2880320"/>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26870"/>
          <a:stretch/>
        </p:blipFill>
        <p:spPr>
          <a:xfrm rot="16200000">
            <a:off x="-662983" y="1196111"/>
            <a:ext cx="5000004" cy="3008724"/>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t="32877" r="25463"/>
          <a:stretch/>
        </p:blipFill>
        <p:spPr>
          <a:xfrm>
            <a:off x="605078" y="5457055"/>
            <a:ext cx="5472608" cy="4050313"/>
          </a:xfrm>
          <a:prstGeom prst="rect">
            <a:avLst/>
          </a:prstGeom>
        </p:spPr>
      </p:pic>
    </p:spTree>
    <p:extLst>
      <p:ext uri="{BB962C8B-B14F-4D97-AF65-F5344CB8AC3E}">
        <p14:creationId xmlns:p14="http://schemas.microsoft.com/office/powerpoint/2010/main" val="308801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ésultat de recherche d'images pour &quot;oralbum boucle d'o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70" y="5097016"/>
            <a:ext cx="5593319" cy="44845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au 3"/>
          <p:cNvGraphicFramePr>
            <a:graphicFrameLocks noGrp="1"/>
          </p:cNvGraphicFramePr>
          <p:nvPr>
            <p:extLst>
              <p:ext uri="{D42A27DB-BD31-4B8C-83A1-F6EECF244321}">
                <p14:modId xmlns:p14="http://schemas.microsoft.com/office/powerpoint/2010/main" val="4006949859"/>
              </p:ext>
            </p:extLst>
          </p:nvPr>
        </p:nvGraphicFramePr>
        <p:xfrm>
          <a:off x="619070" y="5097015"/>
          <a:ext cx="5593320" cy="4466999"/>
        </p:xfrm>
        <a:graphic>
          <a:graphicData uri="http://schemas.openxmlformats.org/drawingml/2006/table">
            <a:tbl>
              <a:tblPr firstRow="1" bandRow="1">
                <a:tableStyleId>{5C22544A-7EE6-4342-B048-85BDC9FD1C3A}</a:tableStyleId>
              </a:tblPr>
              <a:tblGrid>
                <a:gridCol w="699165"/>
                <a:gridCol w="699165"/>
                <a:gridCol w="699165"/>
                <a:gridCol w="699165"/>
                <a:gridCol w="699165"/>
                <a:gridCol w="699165"/>
                <a:gridCol w="699165"/>
                <a:gridCol w="699165"/>
              </a:tblGrid>
              <a:tr h="4466999">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pic>
        <p:nvPicPr>
          <p:cNvPr id="9" name="Picture 2" descr="Résultat de recherche d'images pour &quot;oralbum boucle d'o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70" y="272481"/>
            <a:ext cx="5593319" cy="44845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au 9"/>
          <p:cNvGraphicFramePr>
            <a:graphicFrameLocks noGrp="1"/>
          </p:cNvGraphicFramePr>
          <p:nvPr>
            <p:extLst>
              <p:ext uri="{D42A27DB-BD31-4B8C-83A1-F6EECF244321}">
                <p14:modId xmlns:p14="http://schemas.microsoft.com/office/powerpoint/2010/main" val="618193706"/>
              </p:ext>
            </p:extLst>
          </p:nvPr>
        </p:nvGraphicFramePr>
        <p:xfrm>
          <a:off x="619069" y="294455"/>
          <a:ext cx="5593320" cy="4466999"/>
        </p:xfrm>
        <a:graphic>
          <a:graphicData uri="http://schemas.openxmlformats.org/drawingml/2006/table">
            <a:tbl>
              <a:tblPr firstRow="1" bandRow="1">
                <a:tableStyleId>{5C22544A-7EE6-4342-B048-85BDC9FD1C3A}</a:tableStyleId>
              </a:tblPr>
              <a:tblGrid>
                <a:gridCol w="699165"/>
                <a:gridCol w="699165"/>
                <a:gridCol w="699165"/>
                <a:gridCol w="699165"/>
                <a:gridCol w="699165"/>
                <a:gridCol w="699165"/>
                <a:gridCol w="699165"/>
                <a:gridCol w="699165"/>
              </a:tblGrid>
              <a:tr h="4466999">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453368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ésultat de recherche d'images pour &quot;oralbum boucle d'o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70" y="200472"/>
            <a:ext cx="5593319" cy="44845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au 5"/>
          <p:cNvGraphicFramePr>
            <a:graphicFrameLocks noGrp="1"/>
          </p:cNvGraphicFramePr>
          <p:nvPr>
            <p:extLst>
              <p:ext uri="{D42A27DB-BD31-4B8C-83A1-F6EECF244321}">
                <p14:modId xmlns:p14="http://schemas.microsoft.com/office/powerpoint/2010/main" val="3220318273"/>
              </p:ext>
            </p:extLst>
          </p:nvPr>
        </p:nvGraphicFramePr>
        <p:xfrm>
          <a:off x="619069" y="200472"/>
          <a:ext cx="5593320" cy="4484511"/>
        </p:xfrm>
        <a:graphic>
          <a:graphicData uri="http://schemas.openxmlformats.org/drawingml/2006/table">
            <a:tbl>
              <a:tblPr firstRow="1" bandRow="1">
                <a:tableStyleId>{5C22544A-7EE6-4342-B048-85BDC9FD1C3A}</a:tableStyleId>
              </a:tblPr>
              <a:tblGrid>
                <a:gridCol w="1864440"/>
                <a:gridCol w="1864440"/>
                <a:gridCol w="1864440"/>
              </a:tblGrid>
              <a:tr h="1494837">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1494837">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1494837">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pic>
        <p:nvPicPr>
          <p:cNvPr id="12" name="Picture 2" descr="Résultat de recherche d'images pour &quot;oralbum boucle d'o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70" y="5080465"/>
            <a:ext cx="5593319" cy="44845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au 12"/>
          <p:cNvGraphicFramePr>
            <a:graphicFrameLocks noGrp="1"/>
          </p:cNvGraphicFramePr>
          <p:nvPr>
            <p:extLst>
              <p:ext uri="{D42A27DB-BD31-4B8C-83A1-F6EECF244321}">
                <p14:modId xmlns:p14="http://schemas.microsoft.com/office/powerpoint/2010/main" val="3827585307"/>
              </p:ext>
            </p:extLst>
          </p:nvPr>
        </p:nvGraphicFramePr>
        <p:xfrm>
          <a:off x="619069" y="5080465"/>
          <a:ext cx="5593320" cy="4484511"/>
        </p:xfrm>
        <a:graphic>
          <a:graphicData uri="http://schemas.openxmlformats.org/drawingml/2006/table">
            <a:tbl>
              <a:tblPr firstRow="1" bandRow="1">
                <a:tableStyleId>{5C22544A-7EE6-4342-B048-85BDC9FD1C3A}</a:tableStyleId>
              </a:tblPr>
              <a:tblGrid>
                <a:gridCol w="1864440"/>
                <a:gridCol w="1864440"/>
                <a:gridCol w="1864440"/>
              </a:tblGrid>
              <a:tr h="1494837">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1494837">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1494837">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842542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ésultat de recherche d'images pour &quot;oralbum boucle d'o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80" y="272480"/>
            <a:ext cx="5593319" cy="44845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au 3"/>
          <p:cNvGraphicFramePr>
            <a:graphicFrameLocks noGrp="1"/>
          </p:cNvGraphicFramePr>
          <p:nvPr>
            <p:extLst>
              <p:ext uri="{D42A27DB-BD31-4B8C-83A1-F6EECF244321}">
                <p14:modId xmlns:p14="http://schemas.microsoft.com/office/powerpoint/2010/main" val="2426208129"/>
              </p:ext>
            </p:extLst>
          </p:nvPr>
        </p:nvGraphicFramePr>
        <p:xfrm>
          <a:off x="548680" y="272480"/>
          <a:ext cx="5593320" cy="4484512"/>
        </p:xfrm>
        <a:graphic>
          <a:graphicData uri="http://schemas.openxmlformats.org/drawingml/2006/table">
            <a:tbl>
              <a:tblPr firstRow="1" bandRow="1">
                <a:tableStyleId>{5C22544A-7EE6-4342-B048-85BDC9FD1C3A}</a:tableStyleId>
              </a:tblPr>
              <a:tblGrid>
                <a:gridCol w="2796660"/>
                <a:gridCol w="2796660"/>
              </a:tblGrid>
              <a:tr h="2242256">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2242256">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pic>
        <p:nvPicPr>
          <p:cNvPr id="9" name="Picture 2" descr="Résultat de recherche d'images pour &quot;oralbum boucle d'or&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80" y="5097016"/>
            <a:ext cx="5593319" cy="44845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au 9"/>
          <p:cNvGraphicFramePr>
            <a:graphicFrameLocks noGrp="1"/>
          </p:cNvGraphicFramePr>
          <p:nvPr>
            <p:extLst>
              <p:ext uri="{D42A27DB-BD31-4B8C-83A1-F6EECF244321}">
                <p14:modId xmlns:p14="http://schemas.microsoft.com/office/powerpoint/2010/main" val="2635673355"/>
              </p:ext>
            </p:extLst>
          </p:nvPr>
        </p:nvGraphicFramePr>
        <p:xfrm>
          <a:off x="548680" y="5097016"/>
          <a:ext cx="5593320" cy="4484512"/>
        </p:xfrm>
        <a:graphic>
          <a:graphicData uri="http://schemas.openxmlformats.org/drawingml/2006/table">
            <a:tbl>
              <a:tblPr firstRow="1" bandRow="1">
                <a:tableStyleId>{5C22544A-7EE6-4342-B048-85BDC9FD1C3A}</a:tableStyleId>
              </a:tblPr>
              <a:tblGrid>
                <a:gridCol w="2796660"/>
                <a:gridCol w="2796660"/>
              </a:tblGrid>
              <a:tr h="2242256">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2242256">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fr-FR"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282111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16632" y="2360712"/>
            <a:ext cx="4320480" cy="1512168"/>
          </a:xfrm>
        </p:spPr>
        <p:txBody>
          <a:bodyPr/>
          <a:lstStyle/>
          <a:p>
            <a:r>
              <a:rPr lang="fr-FR" dirty="0" smtClean="0"/>
              <a:t>Reproduis le titre de l’album « Boucle d’or et les trois ours».</a:t>
            </a:r>
            <a:endParaRPr lang="fr-FR" dirty="0"/>
          </a:p>
        </p:txBody>
      </p:sp>
      <p:sp>
        <p:nvSpPr>
          <p:cNvPr id="3" name="Espace réservé du texte 2"/>
          <p:cNvSpPr>
            <a:spLocks noGrp="1"/>
          </p:cNvSpPr>
          <p:nvPr>
            <p:ph type="body" sz="quarter" idx="11"/>
          </p:nvPr>
        </p:nvSpPr>
        <p:spPr/>
        <p:txBody>
          <a:bodyPr/>
          <a:lstStyle/>
          <a:p>
            <a:r>
              <a:rPr lang="fr-FR" u="sng" dirty="0" smtClean="0"/>
              <a:t>Objectif</a:t>
            </a:r>
            <a:r>
              <a:rPr lang="fr-FR" dirty="0" smtClean="0"/>
              <a:t> : Reproduire un texte en majuscules scriptes à partir d’un modèle.</a:t>
            </a:r>
            <a:endParaRPr lang="fr-FR" dirty="0"/>
          </a:p>
        </p:txBody>
      </p:sp>
      <p:sp>
        <p:nvSpPr>
          <p:cNvPr id="5" name="ZoneTexte 4"/>
          <p:cNvSpPr txBox="1"/>
          <p:nvPr/>
        </p:nvSpPr>
        <p:spPr>
          <a:xfrm>
            <a:off x="116632" y="4303762"/>
            <a:ext cx="6624736" cy="3385542"/>
          </a:xfrm>
          <a:prstGeom prst="rect">
            <a:avLst/>
          </a:prstGeom>
          <a:noFill/>
        </p:spPr>
        <p:txBody>
          <a:bodyPr wrap="square" rtlCol="0">
            <a:spAutoFit/>
          </a:bodyPr>
          <a:lstStyle/>
          <a:p>
            <a:pPr algn="ctr"/>
            <a:r>
              <a:rPr lang="fr-FR" sz="4400" dirty="0" smtClean="0">
                <a:latin typeface="Script cole" pitchFamily="2" charset="0"/>
              </a:rPr>
              <a:t>BOUCLE D’OR ET</a:t>
            </a:r>
          </a:p>
          <a:p>
            <a:pPr algn="ctr"/>
            <a:endParaRPr lang="fr-FR" sz="2000" dirty="0" smtClean="0">
              <a:latin typeface="Script cole" pitchFamily="2" charset="0"/>
            </a:endParaRPr>
          </a:p>
          <a:p>
            <a:pPr algn="ctr"/>
            <a:r>
              <a:rPr lang="fr-FR" sz="4400" dirty="0">
                <a:latin typeface="Script cole" pitchFamily="2" charset="0"/>
              </a:rPr>
              <a:t>_______________________</a:t>
            </a:r>
          </a:p>
          <a:p>
            <a:pPr algn="ctr"/>
            <a:r>
              <a:rPr lang="fr-FR" sz="4400" dirty="0" smtClean="0">
                <a:latin typeface="Script cole" pitchFamily="2" charset="0"/>
              </a:rPr>
              <a:t> LES TROIS OURS</a:t>
            </a:r>
          </a:p>
          <a:p>
            <a:pPr algn="ctr"/>
            <a:endParaRPr lang="fr-FR" sz="2000" dirty="0">
              <a:latin typeface="Script cole" pitchFamily="2" charset="0"/>
            </a:endParaRPr>
          </a:p>
          <a:p>
            <a:pPr algn="ctr"/>
            <a:r>
              <a:rPr lang="fr-FR" sz="4400" dirty="0" smtClean="0">
                <a:latin typeface="Script cole" pitchFamily="2" charset="0"/>
              </a:rPr>
              <a:t>_______________________</a:t>
            </a:r>
            <a:endParaRPr lang="fr-FR" sz="4400" dirty="0">
              <a:latin typeface="Script cole" pitchFamily="2"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1699173431"/>
              </p:ext>
            </p:extLst>
          </p:nvPr>
        </p:nvGraphicFramePr>
        <p:xfrm>
          <a:off x="260648" y="7959784"/>
          <a:ext cx="6336708" cy="1889760"/>
        </p:xfrm>
        <a:graphic>
          <a:graphicData uri="http://schemas.openxmlformats.org/drawingml/2006/table">
            <a:tbl>
              <a:tblPr firstRow="1" bandRow="1">
                <a:tableStyleId>{5C22544A-7EE6-4342-B048-85BDC9FD1C3A}</a:tableStyleId>
              </a:tblPr>
              <a:tblGrid>
                <a:gridCol w="1224136"/>
                <a:gridCol w="2808312"/>
                <a:gridCol w="2304260"/>
              </a:tblGrid>
              <a:tr h="370840">
                <a:tc>
                  <a:txBody>
                    <a:bodyPr/>
                    <a:lstStyle/>
                    <a:p>
                      <a:pPr algn="ctr"/>
                      <a:r>
                        <a:rPr lang="fr-FR" sz="4400" b="0" dirty="0" smtClean="0">
                          <a:solidFill>
                            <a:schemeClr val="tx1"/>
                          </a:solidFill>
                          <a:latin typeface="Script cole" pitchFamily="2" charset="0"/>
                        </a:rPr>
                        <a:t>ET</a:t>
                      </a:r>
                      <a:endParaRPr lang="fr-FR" sz="4400" b="0" dirty="0">
                        <a:solidFill>
                          <a:schemeClr val="tx1"/>
                        </a:solidFill>
                        <a:latin typeface="Script cole" pitchFamily="2" charset="0"/>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4400" b="0" dirty="0" smtClean="0">
                          <a:solidFill>
                            <a:schemeClr val="tx1"/>
                          </a:solidFill>
                          <a:latin typeface="Script cole" pitchFamily="2" charset="0"/>
                        </a:rPr>
                        <a:t>BOUCLE</a:t>
                      </a:r>
                      <a:endParaRPr lang="fr-FR" sz="4400" b="0" dirty="0">
                        <a:solidFill>
                          <a:schemeClr val="tx1"/>
                        </a:solidFill>
                        <a:latin typeface="Script cole" pitchFamily="2" charset="0"/>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4400" b="0" dirty="0" smtClean="0">
                          <a:solidFill>
                            <a:schemeClr val="tx1"/>
                          </a:solidFill>
                          <a:latin typeface="Script cole" pitchFamily="2" charset="0"/>
                        </a:rPr>
                        <a:t>D’OR</a:t>
                      </a:r>
                      <a:endParaRPr lang="fr-FR" sz="4400" b="0" dirty="0">
                        <a:solidFill>
                          <a:schemeClr val="tx1"/>
                        </a:solidFill>
                        <a:latin typeface="Script cole" pitchFamily="2" charset="0"/>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fr-FR" sz="4400" b="0" dirty="0" smtClean="0">
                          <a:solidFill>
                            <a:schemeClr val="tx1"/>
                          </a:solidFill>
                          <a:latin typeface="Script cole" pitchFamily="2" charset="0"/>
                        </a:rPr>
                        <a:t>LES</a:t>
                      </a:r>
                      <a:endParaRPr lang="fr-FR" sz="4400" b="0" dirty="0">
                        <a:solidFill>
                          <a:schemeClr val="tx1"/>
                        </a:solidFill>
                        <a:latin typeface="Script cole" pitchFamily="2" charset="0"/>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4400" b="0" dirty="0" smtClean="0">
                          <a:solidFill>
                            <a:schemeClr val="tx1"/>
                          </a:solidFill>
                          <a:latin typeface="Script cole" pitchFamily="2" charset="0"/>
                        </a:rPr>
                        <a:t>OURS</a:t>
                      </a:r>
                      <a:endParaRPr lang="fr-FR" sz="4400" b="0" dirty="0">
                        <a:solidFill>
                          <a:schemeClr val="tx1"/>
                        </a:solidFill>
                        <a:latin typeface="Script cole" pitchFamily="2" charset="0"/>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4400" b="0" dirty="0" smtClean="0">
                          <a:solidFill>
                            <a:schemeClr val="tx1"/>
                          </a:solidFill>
                          <a:latin typeface="Script cole" pitchFamily="2" charset="0"/>
                        </a:rPr>
                        <a:t>TROIS</a:t>
                      </a:r>
                      <a:endParaRPr lang="fr-FR" sz="4400" b="0" dirty="0">
                        <a:solidFill>
                          <a:schemeClr val="tx1"/>
                        </a:solidFill>
                        <a:latin typeface="Script cole" pitchFamily="2" charset="0"/>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8" name="Connecteur droit 7"/>
          <p:cNvCxnSpPr/>
          <p:nvPr/>
        </p:nvCxnSpPr>
        <p:spPr>
          <a:xfrm>
            <a:off x="0" y="7833320"/>
            <a:ext cx="6858000" cy="0"/>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2" descr="Résultat de recherche d'images pour &quot;oralbum boucle d'or&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72307">
            <a:off x="4469006" y="2423208"/>
            <a:ext cx="1874997" cy="150330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43680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16632" y="2360712"/>
            <a:ext cx="4320480" cy="1512168"/>
          </a:xfrm>
        </p:spPr>
        <p:txBody>
          <a:bodyPr/>
          <a:lstStyle/>
          <a:p>
            <a:r>
              <a:rPr lang="fr-FR" dirty="0" smtClean="0"/>
              <a:t>Reproduis le titre de l’album « Boucle d’or et les trois ours».</a:t>
            </a:r>
            <a:endParaRPr lang="fr-FR" dirty="0"/>
          </a:p>
        </p:txBody>
      </p:sp>
      <p:sp>
        <p:nvSpPr>
          <p:cNvPr id="3" name="Espace réservé du texte 2"/>
          <p:cNvSpPr>
            <a:spLocks noGrp="1"/>
          </p:cNvSpPr>
          <p:nvPr>
            <p:ph type="body" sz="quarter" idx="11"/>
          </p:nvPr>
        </p:nvSpPr>
        <p:spPr/>
        <p:txBody>
          <a:bodyPr/>
          <a:lstStyle/>
          <a:p>
            <a:r>
              <a:rPr lang="fr-FR" u="sng" dirty="0" smtClean="0"/>
              <a:t>Objectif</a:t>
            </a:r>
            <a:r>
              <a:rPr lang="fr-FR" dirty="0" smtClean="0"/>
              <a:t> : </a:t>
            </a:r>
            <a:r>
              <a:rPr lang="fr-FR" dirty="0"/>
              <a:t>Reproduire un texte en majuscules scriptes à partir d’un modèle.</a:t>
            </a:r>
          </a:p>
        </p:txBody>
      </p:sp>
      <p:sp>
        <p:nvSpPr>
          <p:cNvPr id="5" name="ZoneTexte 4"/>
          <p:cNvSpPr txBox="1"/>
          <p:nvPr/>
        </p:nvSpPr>
        <p:spPr>
          <a:xfrm>
            <a:off x="116632" y="4303762"/>
            <a:ext cx="6624736" cy="3385542"/>
          </a:xfrm>
          <a:prstGeom prst="rect">
            <a:avLst/>
          </a:prstGeom>
          <a:noFill/>
        </p:spPr>
        <p:txBody>
          <a:bodyPr wrap="square" rtlCol="0">
            <a:spAutoFit/>
          </a:bodyPr>
          <a:lstStyle/>
          <a:p>
            <a:pPr algn="ctr"/>
            <a:r>
              <a:rPr lang="fr-FR" sz="4400" dirty="0" smtClean="0">
                <a:latin typeface="Script cole" pitchFamily="2" charset="0"/>
              </a:rPr>
              <a:t>BOUCLE D’OR ET</a:t>
            </a:r>
          </a:p>
          <a:p>
            <a:pPr algn="ctr"/>
            <a:endParaRPr lang="fr-FR" sz="2000" dirty="0" smtClean="0">
              <a:latin typeface="Script cole" pitchFamily="2" charset="0"/>
            </a:endParaRPr>
          </a:p>
          <a:p>
            <a:pPr algn="ctr"/>
            <a:r>
              <a:rPr lang="fr-FR" sz="4400" dirty="0">
                <a:latin typeface="Script cole" pitchFamily="2" charset="0"/>
              </a:rPr>
              <a:t>_______________________</a:t>
            </a:r>
          </a:p>
          <a:p>
            <a:pPr algn="ctr"/>
            <a:r>
              <a:rPr lang="fr-FR" sz="4400" dirty="0" smtClean="0">
                <a:latin typeface="Script cole" pitchFamily="2" charset="0"/>
              </a:rPr>
              <a:t> LES TROIS OURS</a:t>
            </a:r>
          </a:p>
          <a:p>
            <a:pPr algn="ctr"/>
            <a:endParaRPr lang="fr-FR" sz="2000" dirty="0">
              <a:latin typeface="Script cole" pitchFamily="2" charset="0"/>
            </a:endParaRPr>
          </a:p>
          <a:p>
            <a:pPr algn="ctr"/>
            <a:r>
              <a:rPr lang="fr-FR" sz="4400" dirty="0" smtClean="0">
                <a:latin typeface="Script cole" pitchFamily="2" charset="0"/>
              </a:rPr>
              <a:t>_______________________</a:t>
            </a:r>
            <a:endParaRPr lang="fr-FR" sz="4400" dirty="0">
              <a:latin typeface="Script cole" pitchFamily="2" charset="0"/>
            </a:endParaRPr>
          </a:p>
        </p:txBody>
      </p:sp>
      <p:cxnSp>
        <p:nvCxnSpPr>
          <p:cNvPr id="8" name="Connecteur droit 7"/>
          <p:cNvCxnSpPr/>
          <p:nvPr/>
        </p:nvCxnSpPr>
        <p:spPr>
          <a:xfrm>
            <a:off x="0" y="7833320"/>
            <a:ext cx="6858000" cy="0"/>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2" descr="Résultat de recherche d'images pour &quot;oralbum boucle d'or&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72307">
            <a:off x="4469006" y="2423208"/>
            <a:ext cx="1874997" cy="150330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4" name="Tableau 3"/>
          <p:cNvGraphicFramePr>
            <a:graphicFrameLocks noGrp="1"/>
          </p:cNvGraphicFramePr>
          <p:nvPr>
            <p:extLst>
              <p:ext uri="{D42A27DB-BD31-4B8C-83A1-F6EECF244321}">
                <p14:modId xmlns:p14="http://schemas.microsoft.com/office/powerpoint/2010/main" val="3656410767"/>
              </p:ext>
            </p:extLst>
          </p:nvPr>
        </p:nvGraphicFramePr>
        <p:xfrm>
          <a:off x="69083" y="8121352"/>
          <a:ext cx="6608789" cy="1584176"/>
        </p:xfrm>
        <a:graphic>
          <a:graphicData uri="http://schemas.openxmlformats.org/drawingml/2006/table">
            <a:tbl>
              <a:tblPr bandRow="1">
                <a:tableStyleId>{5C22544A-7EE6-4342-B048-85BDC9FD1C3A}</a:tableStyleId>
              </a:tblPr>
              <a:tblGrid>
                <a:gridCol w="535267"/>
                <a:gridCol w="535267"/>
                <a:gridCol w="535267"/>
                <a:gridCol w="720852"/>
                <a:gridCol w="535267"/>
                <a:gridCol w="535267"/>
                <a:gridCol w="535267"/>
                <a:gridCol w="535267"/>
                <a:gridCol w="535267"/>
                <a:gridCol w="535267"/>
                <a:gridCol w="535267"/>
                <a:gridCol w="535267"/>
              </a:tblGrid>
              <a:tr h="792088">
                <a:tc>
                  <a:txBody>
                    <a:bodyPr/>
                    <a:lstStyle/>
                    <a:p>
                      <a:pPr algn="ctr"/>
                      <a:r>
                        <a:rPr lang="fr-FR" sz="3200" dirty="0" smtClean="0">
                          <a:latin typeface="Script cole" pitchFamily="2" charset="0"/>
                        </a:rPr>
                        <a:t>B</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T</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O</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L</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U</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E</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C</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S</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L</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T</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E</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R</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792088">
                <a:tc>
                  <a:txBody>
                    <a:bodyPr/>
                    <a:lstStyle/>
                    <a:p>
                      <a:pPr algn="ctr"/>
                      <a:r>
                        <a:rPr lang="fr-FR" sz="3200" dirty="0" smtClean="0">
                          <a:latin typeface="Script cole" pitchFamily="2" charset="0"/>
                        </a:rPr>
                        <a:t>R</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S</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O</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D’</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I</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O</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S</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R</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O</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E</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U</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S</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28222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16632" y="2360712"/>
            <a:ext cx="4320480" cy="1512168"/>
          </a:xfrm>
        </p:spPr>
        <p:txBody>
          <a:bodyPr/>
          <a:lstStyle/>
          <a:p>
            <a:r>
              <a:rPr lang="fr-FR" dirty="0" smtClean="0"/>
              <a:t>Reproduis le titre de l’album « Boucle d’or et les trois ours».</a:t>
            </a:r>
            <a:endParaRPr lang="fr-FR" dirty="0"/>
          </a:p>
        </p:txBody>
      </p:sp>
      <p:sp>
        <p:nvSpPr>
          <p:cNvPr id="3" name="Espace réservé du texte 2"/>
          <p:cNvSpPr>
            <a:spLocks noGrp="1"/>
          </p:cNvSpPr>
          <p:nvPr>
            <p:ph type="body" sz="quarter" idx="11"/>
          </p:nvPr>
        </p:nvSpPr>
        <p:spPr/>
        <p:txBody>
          <a:bodyPr/>
          <a:lstStyle/>
          <a:p>
            <a:r>
              <a:rPr lang="fr-FR" u="sng" dirty="0" smtClean="0"/>
              <a:t>Objectif</a:t>
            </a:r>
            <a:r>
              <a:rPr lang="fr-FR" dirty="0" smtClean="0"/>
              <a:t> : </a:t>
            </a:r>
            <a:r>
              <a:rPr lang="fr-FR" dirty="0"/>
              <a:t>Reproduire un texte en majuscules scriptes à partir d’un modèle.</a:t>
            </a:r>
          </a:p>
        </p:txBody>
      </p:sp>
      <p:sp>
        <p:nvSpPr>
          <p:cNvPr id="5" name="ZoneTexte 4"/>
          <p:cNvSpPr txBox="1"/>
          <p:nvPr/>
        </p:nvSpPr>
        <p:spPr>
          <a:xfrm>
            <a:off x="116632" y="4303762"/>
            <a:ext cx="6624736" cy="3385542"/>
          </a:xfrm>
          <a:prstGeom prst="rect">
            <a:avLst/>
          </a:prstGeom>
          <a:noFill/>
        </p:spPr>
        <p:txBody>
          <a:bodyPr wrap="square" rtlCol="0">
            <a:spAutoFit/>
          </a:bodyPr>
          <a:lstStyle/>
          <a:p>
            <a:pPr algn="ctr"/>
            <a:r>
              <a:rPr lang="fr-FR" sz="4400" dirty="0" smtClean="0">
                <a:latin typeface="Script cole" pitchFamily="2" charset="0"/>
              </a:rPr>
              <a:t>boucle d’or et</a:t>
            </a:r>
          </a:p>
          <a:p>
            <a:pPr algn="ctr"/>
            <a:endParaRPr lang="fr-FR" sz="2000" dirty="0" smtClean="0">
              <a:latin typeface="Script cole" pitchFamily="2" charset="0"/>
            </a:endParaRPr>
          </a:p>
          <a:p>
            <a:pPr algn="ctr"/>
            <a:r>
              <a:rPr lang="fr-FR" sz="4400" dirty="0">
                <a:latin typeface="Script cole" pitchFamily="2" charset="0"/>
              </a:rPr>
              <a:t>_______________________</a:t>
            </a:r>
          </a:p>
          <a:p>
            <a:pPr algn="ctr"/>
            <a:r>
              <a:rPr lang="fr-FR" sz="4400" dirty="0" smtClean="0">
                <a:latin typeface="Script cole" pitchFamily="2" charset="0"/>
              </a:rPr>
              <a:t> les trois ours</a:t>
            </a:r>
          </a:p>
          <a:p>
            <a:pPr algn="ctr"/>
            <a:endParaRPr lang="fr-FR" sz="2000" dirty="0">
              <a:latin typeface="Script cole" pitchFamily="2" charset="0"/>
            </a:endParaRPr>
          </a:p>
          <a:p>
            <a:pPr algn="ctr"/>
            <a:r>
              <a:rPr lang="fr-FR" sz="4400" dirty="0" smtClean="0">
                <a:latin typeface="Script cole" pitchFamily="2" charset="0"/>
              </a:rPr>
              <a:t>_______________________</a:t>
            </a:r>
            <a:endParaRPr lang="fr-FR" sz="4400" dirty="0">
              <a:latin typeface="Script cole" pitchFamily="2" charset="0"/>
            </a:endParaRPr>
          </a:p>
        </p:txBody>
      </p:sp>
      <p:cxnSp>
        <p:nvCxnSpPr>
          <p:cNvPr id="8" name="Connecteur droit 7"/>
          <p:cNvCxnSpPr/>
          <p:nvPr/>
        </p:nvCxnSpPr>
        <p:spPr>
          <a:xfrm>
            <a:off x="0" y="7833320"/>
            <a:ext cx="6858000" cy="0"/>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2" descr="Résultat de recherche d'images pour &quot;oralbum boucle d'or&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72307">
            <a:off x="4469006" y="2423208"/>
            <a:ext cx="1874997" cy="150330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4" name="Tableau 3"/>
          <p:cNvGraphicFramePr>
            <a:graphicFrameLocks noGrp="1"/>
          </p:cNvGraphicFramePr>
          <p:nvPr>
            <p:extLst>
              <p:ext uri="{D42A27DB-BD31-4B8C-83A1-F6EECF244321}">
                <p14:modId xmlns:p14="http://schemas.microsoft.com/office/powerpoint/2010/main" val="847749064"/>
              </p:ext>
            </p:extLst>
          </p:nvPr>
        </p:nvGraphicFramePr>
        <p:xfrm>
          <a:off x="69083" y="8121352"/>
          <a:ext cx="6608789" cy="1584176"/>
        </p:xfrm>
        <a:graphic>
          <a:graphicData uri="http://schemas.openxmlformats.org/drawingml/2006/table">
            <a:tbl>
              <a:tblPr bandRow="1">
                <a:tableStyleId>{5C22544A-7EE6-4342-B048-85BDC9FD1C3A}</a:tableStyleId>
              </a:tblPr>
              <a:tblGrid>
                <a:gridCol w="535267"/>
                <a:gridCol w="535267"/>
                <a:gridCol w="535267"/>
                <a:gridCol w="720852"/>
                <a:gridCol w="535267"/>
                <a:gridCol w="535267"/>
                <a:gridCol w="535267"/>
                <a:gridCol w="535267"/>
                <a:gridCol w="535267"/>
                <a:gridCol w="535267"/>
                <a:gridCol w="535267"/>
                <a:gridCol w="535267"/>
              </a:tblGrid>
              <a:tr h="792088">
                <a:tc>
                  <a:txBody>
                    <a:bodyPr/>
                    <a:lstStyle/>
                    <a:p>
                      <a:pPr algn="ctr"/>
                      <a:r>
                        <a:rPr lang="fr-FR" sz="3200" dirty="0" smtClean="0">
                          <a:latin typeface="Script cole" pitchFamily="2" charset="0"/>
                        </a:rPr>
                        <a:t>b</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t</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o</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l</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u</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e</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c</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s</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l</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t</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e</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r</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792088">
                <a:tc>
                  <a:txBody>
                    <a:bodyPr/>
                    <a:lstStyle/>
                    <a:p>
                      <a:pPr algn="ctr"/>
                      <a:r>
                        <a:rPr lang="fr-FR" sz="3200" dirty="0" smtClean="0">
                          <a:latin typeface="Script cole" pitchFamily="2" charset="0"/>
                        </a:rPr>
                        <a:t>r</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s</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o</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d’</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i</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o</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s</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r</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o</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e</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u</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fr-FR" sz="3200" dirty="0" smtClean="0">
                          <a:latin typeface="Script cole" pitchFamily="2" charset="0"/>
                        </a:rPr>
                        <a:t>s</a:t>
                      </a:r>
                      <a:endParaRPr lang="fr-FR" sz="3200" dirty="0">
                        <a:latin typeface="Script cole"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48304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56592" y="3587076"/>
            <a:ext cx="1991268" cy="15732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1</a:t>
            </a:r>
            <a:endParaRPr lang="fr-FR" sz="3200" dirty="0">
              <a:solidFill>
                <a:schemeClr val="tx1"/>
              </a:solidFill>
            </a:endParaRPr>
          </a:p>
        </p:txBody>
      </p:sp>
      <p:sp>
        <p:nvSpPr>
          <p:cNvPr id="16" name="Rectangle 15"/>
          <p:cNvSpPr/>
          <p:nvPr/>
        </p:nvSpPr>
        <p:spPr>
          <a:xfrm>
            <a:off x="2420888" y="3587077"/>
            <a:ext cx="1991268" cy="15732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2</a:t>
            </a:r>
            <a:endParaRPr lang="fr-FR" sz="3200" dirty="0">
              <a:solidFill>
                <a:schemeClr val="tx1"/>
              </a:solidFill>
            </a:endParaRPr>
          </a:p>
        </p:txBody>
      </p:sp>
      <p:sp>
        <p:nvSpPr>
          <p:cNvPr id="17" name="Rectangle 16"/>
          <p:cNvSpPr/>
          <p:nvPr/>
        </p:nvSpPr>
        <p:spPr>
          <a:xfrm>
            <a:off x="4653129" y="3587077"/>
            <a:ext cx="1991268" cy="15732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3</a:t>
            </a:r>
            <a:endParaRPr lang="fr-FR" sz="3200" dirty="0">
              <a:solidFill>
                <a:schemeClr val="tx1"/>
              </a:solidFill>
            </a:endParaRPr>
          </a:p>
        </p:txBody>
      </p:sp>
      <p:sp>
        <p:nvSpPr>
          <p:cNvPr id="18" name="Rectangle 17"/>
          <p:cNvSpPr/>
          <p:nvPr/>
        </p:nvSpPr>
        <p:spPr>
          <a:xfrm>
            <a:off x="156592" y="5406994"/>
            <a:ext cx="1991268" cy="15732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4</a:t>
            </a:r>
            <a:endParaRPr lang="fr-FR" sz="3200" dirty="0">
              <a:solidFill>
                <a:schemeClr val="tx1"/>
              </a:solidFill>
            </a:endParaRPr>
          </a:p>
        </p:txBody>
      </p:sp>
      <p:sp>
        <p:nvSpPr>
          <p:cNvPr id="19" name="Rectangle 18"/>
          <p:cNvSpPr/>
          <p:nvPr/>
        </p:nvSpPr>
        <p:spPr>
          <a:xfrm>
            <a:off x="2433367" y="5406994"/>
            <a:ext cx="1991268" cy="15732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5</a:t>
            </a:r>
            <a:endParaRPr lang="fr-FR" sz="3200" dirty="0">
              <a:solidFill>
                <a:schemeClr val="tx1"/>
              </a:solidFill>
            </a:endParaRPr>
          </a:p>
        </p:txBody>
      </p:sp>
      <p:sp>
        <p:nvSpPr>
          <p:cNvPr id="20" name="Rectangle 19"/>
          <p:cNvSpPr/>
          <p:nvPr/>
        </p:nvSpPr>
        <p:spPr>
          <a:xfrm>
            <a:off x="4665613" y="5406994"/>
            <a:ext cx="1991268" cy="15732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6</a:t>
            </a:r>
            <a:endParaRPr lang="fr-FR" sz="3200" dirty="0">
              <a:solidFill>
                <a:schemeClr val="tx1"/>
              </a:solidFill>
            </a:endParaRPr>
          </a:p>
        </p:txBody>
      </p:sp>
      <p:sp>
        <p:nvSpPr>
          <p:cNvPr id="21" name="Rectangle 20"/>
          <p:cNvSpPr/>
          <p:nvPr/>
        </p:nvSpPr>
        <p:spPr>
          <a:xfrm>
            <a:off x="156592" y="7176422"/>
            <a:ext cx="1991268" cy="15732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7</a:t>
            </a:r>
            <a:endParaRPr lang="fr-FR" sz="3200" dirty="0">
              <a:solidFill>
                <a:schemeClr val="tx1"/>
              </a:solidFill>
            </a:endParaRPr>
          </a:p>
        </p:txBody>
      </p:sp>
      <p:sp>
        <p:nvSpPr>
          <p:cNvPr id="22" name="Rectangle 21"/>
          <p:cNvSpPr/>
          <p:nvPr/>
        </p:nvSpPr>
        <p:spPr>
          <a:xfrm>
            <a:off x="2445845" y="7176423"/>
            <a:ext cx="1991268" cy="15732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8</a:t>
            </a:r>
            <a:endParaRPr lang="fr-FR" sz="3200" dirty="0">
              <a:solidFill>
                <a:schemeClr val="tx1"/>
              </a:solidFill>
            </a:endParaRPr>
          </a:p>
        </p:txBody>
      </p:sp>
      <p:sp>
        <p:nvSpPr>
          <p:cNvPr id="23" name="Rectangle 22"/>
          <p:cNvSpPr/>
          <p:nvPr/>
        </p:nvSpPr>
        <p:spPr>
          <a:xfrm>
            <a:off x="4665613" y="7196143"/>
            <a:ext cx="1991268" cy="15732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tx1"/>
                </a:solidFill>
              </a:rPr>
              <a:t>9</a:t>
            </a:r>
            <a:endParaRPr lang="fr-FR" sz="3200" dirty="0">
              <a:solidFill>
                <a:schemeClr val="tx1"/>
              </a:solidFill>
            </a:endParaRPr>
          </a:p>
        </p:txBody>
      </p:sp>
      <p:sp>
        <p:nvSpPr>
          <p:cNvPr id="2" name="Espace réservé du texte 1"/>
          <p:cNvSpPr>
            <a:spLocks noGrp="1"/>
          </p:cNvSpPr>
          <p:nvPr>
            <p:ph type="body" sz="quarter" idx="10"/>
          </p:nvPr>
        </p:nvSpPr>
        <p:spPr>
          <a:xfrm>
            <a:off x="73129" y="2442127"/>
            <a:ext cx="6668239" cy="782680"/>
          </a:xfrm>
        </p:spPr>
        <p:txBody>
          <a:bodyPr>
            <a:normAutofit/>
          </a:bodyPr>
          <a:lstStyle/>
          <a:p>
            <a:r>
              <a:rPr lang="fr-FR" sz="1700" dirty="0" smtClean="0"/>
              <a:t>Remets dans l’ordre les images de l’histoire « Boucle d’or et les trois ours ».</a:t>
            </a:r>
            <a:endParaRPr lang="fr-FR" sz="1700" dirty="0"/>
          </a:p>
        </p:txBody>
      </p:sp>
      <p:sp>
        <p:nvSpPr>
          <p:cNvPr id="3" name="Espace réservé du texte 2"/>
          <p:cNvSpPr>
            <a:spLocks noGrp="1"/>
          </p:cNvSpPr>
          <p:nvPr>
            <p:ph type="body" sz="quarter" idx="11"/>
          </p:nvPr>
        </p:nvSpPr>
        <p:spPr>
          <a:xfrm>
            <a:off x="73129" y="2000541"/>
            <a:ext cx="6668239" cy="391205"/>
          </a:xfrm>
        </p:spPr>
        <p:txBody>
          <a:bodyPr>
            <a:normAutofit/>
          </a:bodyPr>
          <a:lstStyle/>
          <a:p>
            <a:r>
              <a:rPr lang="fr-FR" dirty="0" smtClean="0"/>
              <a:t>Objectif : Reconstituer la chronologie d’une histoire lue en classe à partir des illustrations.</a:t>
            </a:r>
            <a:endParaRPr lang="fr-FR" dirty="0"/>
          </a:p>
        </p:txBody>
      </p:sp>
    </p:spTree>
    <p:extLst>
      <p:ext uri="{BB962C8B-B14F-4D97-AF65-F5344CB8AC3E}">
        <p14:creationId xmlns:p14="http://schemas.microsoft.com/office/powerpoint/2010/main" val="351442856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TotalTime>
  <Words>565</Words>
  <Application>Microsoft Office PowerPoint</Application>
  <PresentationFormat>Format A4 (210 x 297 mm)</PresentationFormat>
  <Paragraphs>157</Paragraphs>
  <Slides>27</Slides>
  <Notes>0</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Gaelle</dc:creator>
  <cp:lastModifiedBy>Gaelle48</cp:lastModifiedBy>
  <cp:revision>40</cp:revision>
  <cp:lastPrinted>2015-05-19T08:42:53Z</cp:lastPrinted>
  <dcterms:created xsi:type="dcterms:W3CDTF">2015-03-12T10:18:01Z</dcterms:created>
  <dcterms:modified xsi:type="dcterms:W3CDTF">2017-02-15T14:52:18Z</dcterms:modified>
</cp:coreProperties>
</file>