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6858000" cy="9906000" type="A4"/>
  <p:notesSz cx="6881813" cy="100155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36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249685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7366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6" y="529697"/>
            <a:ext cx="3357563" cy="1126807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26883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40884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7"/>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9686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6"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285928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8" name="Espace réservé du pied de page 7"/>
          <p:cNvSpPr>
            <a:spLocks noGrp="1"/>
          </p:cNvSpPr>
          <p:nvPr>
            <p:ph type="ftr" sz="quarter" idx="11"/>
          </p:nvPr>
        </p:nvSpPr>
        <p:spPr>
          <a:xfrm>
            <a:off x="2343150" y="9181396"/>
            <a:ext cx="2171700" cy="527402"/>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99395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4" name="Espace réservé du pied de page 3"/>
          <p:cNvSpPr>
            <a:spLocks noGrp="1"/>
          </p:cNvSpPr>
          <p:nvPr>
            <p:ph type="ftr" sz="quarter" idx="11"/>
          </p:nvPr>
        </p:nvSpPr>
        <p:spPr>
          <a:xfrm>
            <a:off x="2343150" y="9181396"/>
            <a:ext cx="2171700" cy="527402"/>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24026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3" name="Espace réservé du pied de page 2"/>
          <p:cNvSpPr>
            <a:spLocks noGrp="1"/>
          </p:cNvSpPr>
          <p:nvPr>
            <p:ph type="ftr" sz="quarter" idx="11"/>
          </p:nvPr>
        </p:nvSpPr>
        <p:spPr>
          <a:xfrm>
            <a:off x="2343150" y="9181396"/>
            <a:ext cx="2171700" cy="527402"/>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402133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0868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7370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2708920" y="9675331"/>
            <a:ext cx="4149080" cy="246221"/>
          </a:xfrm>
          <a:prstGeom prst="rect">
            <a:avLst/>
          </a:prstGeom>
          <a:noFill/>
        </p:spPr>
        <p:txBody>
          <a:bodyPr wrap="square" rtlCol="0">
            <a:spAutoFit/>
          </a:bodyPr>
          <a:lstStyle/>
          <a:p>
            <a:pPr algn="r"/>
            <a:r>
              <a:rPr lang="fr-FR" sz="1000" dirty="0" smtClean="0">
                <a:solidFill>
                  <a:schemeClr val="bg1">
                    <a:lumMod val="50000"/>
                  </a:schemeClr>
                </a:solidFill>
              </a:rPr>
              <a:t>http://</a:t>
            </a:r>
            <a:r>
              <a:rPr lang="fr-FR" sz="1000" dirty="0" smtClean="0">
                <a:solidFill>
                  <a:schemeClr val="bg1">
                    <a:lumMod val="50000"/>
                  </a:schemeClr>
                </a:solidFill>
              </a:rPr>
              <a:t>www.mysticlolly.fr</a:t>
            </a:r>
            <a:endParaRPr lang="fr-FR" sz="1000" dirty="0">
              <a:solidFill>
                <a:schemeClr val="bg1">
                  <a:lumMod val="50000"/>
                </a:schemeClr>
              </a:solidFill>
            </a:endParaRPr>
          </a:p>
        </p:txBody>
      </p:sp>
    </p:spTree>
    <p:extLst>
      <p:ext uri="{BB962C8B-B14F-4D97-AF65-F5344CB8AC3E}">
        <p14:creationId xmlns:p14="http://schemas.microsoft.com/office/powerpoint/2010/main" val="14889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jpe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jpe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0.jpeg"/><Relationship Id="rId4" Type="http://schemas.openxmlformats.org/officeDocument/2006/relationships/image" Target="../media/image7.jpeg"/><Relationship Id="rId9" Type="http://schemas.microsoft.com/office/2007/relationships/hdphoto" Target="../media/hdphoto7.wdp"/></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11" Type="http://schemas.microsoft.com/office/2007/relationships/hdphoto" Target="../media/hdphoto13.wdp"/><Relationship Id="rId5" Type="http://schemas.microsoft.com/office/2007/relationships/hdphoto" Target="../media/hdphoto10.wdp"/><Relationship Id="rId10" Type="http://schemas.openxmlformats.org/officeDocument/2006/relationships/image" Target="../media/image15.jpeg"/><Relationship Id="rId4" Type="http://schemas.openxmlformats.org/officeDocument/2006/relationships/image" Target="../media/image12.jpeg"/><Relationship Id="rId9" Type="http://schemas.microsoft.com/office/2007/relationships/hdphoto" Target="../media/hdphoto12.wdp"/></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8.jpeg"/><Relationship Id="rId11" Type="http://schemas.microsoft.com/office/2007/relationships/hdphoto" Target="../media/hdphoto18.wdp"/><Relationship Id="rId5" Type="http://schemas.microsoft.com/office/2007/relationships/hdphoto" Target="../media/hdphoto15.wdp"/><Relationship Id="rId10" Type="http://schemas.openxmlformats.org/officeDocument/2006/relationships/image" Target="../media/image20.jpeg"/><Relationship Id="rId4" Type="http://schemas.openxmlformats.org/officeDocument/2006/relationships/image" Target="../media/image17.jpeg"/><Relationship Id="rId9" Type="http://schemas.microsoft.com/office/2007/relationships/hdphoto" Target="../media/hdphoto17.wdp"/></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3.jpeg"/><Relationship Id="rId11" Type="http://schemas.microsoft.com/office/2007/relationships/hdphoto" Target="../media/hdphoto23.wdp"/><Relationship Id="rId5" Type="http://schemas.microsoft.com/office/2007/relationships/hdphoto" Target="../media/hdphoto20.wdp"/><Relationship Id="rId10" Type="http://schemas.openxmlformats.org/officeDocument/2006/relationships/image" Target="../media/image25.jpeg"/><Relationship Id="rId4" Type="http://schemas.openxmlformats.org/officeDocument/2006/relationships/image" Target="../media/image22.jpeg"/><Relationship Id="rId9" Type="http://schemas.microsoft.com/office/2007/relationships/hdphoto" Target="../media/hdphoto22.wdp"/></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24.wdp"/><Relationship Id="rId7" Type="http://schemas.microsoft.com/office/2007/relationships/hdphoto" Target="../media/hdphoto26.wdp"/><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8.jpeg"/><Relationship Id="rId5" Type="http://schemas.microsoft.com/office/2007/relationships/hdphoto" Target="../media/hdphoto25.wdp"/><Relationship Id="rId4" Type="http://schemas.openxmlformats.org/officeDocument/2006/relationships/image" Target="../media/image27.jpeg"/><Relationship Id="rId9" Type="http://schemas.microsoft.com/office/2007/relationships/hdphoto" Target="../media/hdphoto2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cx.images-amazon.com/images/I/51koUE%2BJqQ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894" y="1854253"/>
            <a:ext cx="1755993" cy="198193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5" name="ZoneTexte 4"/>
          <p:cNvSpPr txBox="1"/>
          <p:nvPr/>
        </p:nvSpPr>
        <p:spPr>
          <a:xfrm>
            <a:off x="127491" y="3970566"/>
            <a:ext cx="4525645"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trait </a:t>
            </a:r>
            <a:r>
              <a:rPr lang="fr-FR" sz="1300" u="sng" dirty="0" smtClean="0">
                <a:latin typeface="Script cole" pitchFamily="2" charset="0"/>
              </a:rPr>
              <a:t>vertical</a:t>
            </a:r>
          </a:p>
          <a:p>
            <a:pPr algn="ctr"/>
            <a:r>
              <a:rPr lang="fr-FR" sz="1300" i="1" dirty="0" smtClean="0">
                <a:solidFill>
                  <a:schemeClr val="tx1"/>
                </a:solidFill>
                <a:latin typeface="Script cole" pitchFamily="2" charset="0"/>
              </a:rPr>
              <a:t>Séance « Bande verte et feutre fin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Maintenir le geste pour obtenir des tracés rectilignes.</a:t>
            </a:r>
          </a:p>
          <a:p>
            <a:pPr algn="just"/>
            <a:r>
              <a:rPr lang="fr-FR" sz="1300" dirty="0" smtClean="0">
                <a:latin typeface="Arial Rounded MT Bold" pitchFamily="34" charset="0"/>
              </a:rPr>
              <a:t>Tâche de l’enfant : </a:t>
            </a:r>
            <a:r>
              <a:rPr lang="fr-FR" sz="1300" dirty="0" smtClean="0">
                <a:latin typeface="Script cole" pitchFamily="2" charset="0"/>
              </a:rPr>
              <a:t>Coller verticalement une bande verte au milieu de la feuille. Tracer au feutre fin noir des traits verticaux rectilignes en partant du haut de la bande et sur toute la largeur de la bande.</a:t>
            </a:r>
            <a:endParaRPr lang="fr-FR" sz="1300" dirty="0" smtClean="0">
              <a:solidFill>
                <a:schemeClr val="tx1"/>
              </a:solidFill>
              <a:latin typeface="Script cole" pitchFamily="2" charset="0"/>
            </a:endParaRPr>
          </a:p>
        </p:txBody>
      </p:sp>
      <p:sp>
        <p:nvSpPr>
          <p:cNvPr id="17" name="ZoneTexte 16"/>
          <p:cNvSpPr txBox="1"/>
          <p:nvPr/>
        </p:nvSpPr>
        <p:spPr>
          <a:xfrm>
            <a:off x="-25243" y="32544"/>
            <a:ext cx="6858000" cy="523220"/>
          </a:xfrm>
          <a:prstGeom prst="rect">
            <a:avLst/>
          </a:prstGeom>
          <a:noFill/>
        </p:spPr>
        <p:txBody>
          <a:bodyPr wrap="square" rtlCol="0">
            <a:spAutoFit/>
          </a:bodyPr>
          <a:lstStyle/>
          <a:p>
            <a:pPr algn="ctr"/>
            <a:r>
              <a:rPr lang="fr-FR" sz="2800" dirty="0" smtClean="0">
                <a:latin typeface="Berlin Sans FB" pitchFamily="34" charset="0"/>
                <a:cs typeface="JulesLove" pitchFamily="34" charset="0"/>
              </a:rPr>
              <a:t>Liste des consignes : </a:t>
            </a:r>
            <a:r>
              <a:rPr lang="fr-FR" sz="2800" u="sng" dirty="0" smtClean="0">
                <a:latin typeface="Berlin Sans FB" pitchFamily="34" charset="0"/>
                <a:cs typeface="JulesLove" pitchFamily="34" charset="0"/>
              </a:rPr>
              <a:t>Ateliers graphiques GS</a:t>
            </a:r>
            <a:endParaRPr lang="fr-FR" sz="2800" u="sng" dirty="0">
              <a:latin typeface="Berlin Sans FB" pitchFamily="34" charset="0"/>
              <a:cs typeface="JulesLove" pitchFamily="34" charset="0"/>
            </a:endParaRP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65" y="737276"/>
            <a:ext cx="3780697" cy="2991587"/>
          </a:xfrm>
          <a:prstGeom prst="rect">
            <a:avLst/>
          </a:prstGeom>
          <a:effectLst>
            <a:outerShdw blurRad="76200" dir="13500000" sy="23000" kx="1200000" algn="br" rotWithShape="0">
              <a:prstClr val="black">
                <a:alpha val="20000"/>
              </a:prstClr>
            </a:outerShdw>
          </a:effectLst>
        </p:spPr>
      </p:pic>
      <p:sp>
        <p:nvSpPr>
          <p:cNvPr id="14" name="Rectangle 13"/>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27491" y="5858456"/>
            <a:ext cx="452564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trait </a:t>
            </a:r>
            <a:r>
              <a:rPr lang="fr-FR" sz="1300" u="sng" dirty="0" smtClean="0">
                <a:latin typeface="Script cole" pitchFamily="2" charset="0"/>
              </a:rPr>
              <a:t>vertical</a:t>
            </a:r>
          </a:p>
          <a:p>
            <a:pPr algn="ctr"/>
            <a:r>
              <a:rPr lang="fr-FR" sz="1300" i="1" dirty="0" smtClean="0">
                <a:solidFill>
                  <a:schemeClr val="tx1"/>
                </a:solidFill>
                <a:latin typeface="Script cole" pitchFamily="2" charset="0"/>
              </a:rPr>
              <a:t>Séance « Petites bandes blanches et feutre fin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Démarrer et arrêter le mouvement du geste à bon escient.</a:t>
            </a:r>
          </a:p>
          <a:p>
            <a:pPr algn="just"/>
            <a:r>
              <a:rPr lang="fr-FR" sz="1300" dirty="0" smtClean="0">
                <a:latin typeface="Arial Rounded MT Bold" pitchFamily="34" charset="0"/>
              </a:rPr>
              <a:t>Tâche de l’enfant : </a:t>
            </a:r>
            <a:r>
              <a:rPr lang="fr-FR" sz="1300" dirty="0" smtClean="0">
                <a:latin typeface="Script cole" pitchFamily="2" charset="0"/>
              </a:rPr>
              <a:t>Coller horizontalement des petites bandes sur toute la feuille en évitant qu’elles se touchent. Tracer au feutre fin noir des traits verticaux de haut en bas, rectilignes et parallèles sur toute la longueur des bandes blanches.</a:t>
            </a:r>
            <a:endParaRPr lang="fr-FR" sz="1300" dirty="0" smtClean="0">
              <a:solidFill>
                <a:schemeClr val="tx1"/>
              </a:solidFill>
              <a:latin typeface="Script cole" pitchFamily="2" charset="0"/>
            </a:endParaRPr>
          </a:p>
        </p:txBody>
      </p:sp>
      <p:sp>
        <p:nvSpPr>
          <p:cNvPr id="16" name="Rectangle 15"/>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p:cNvSpPr txBox="1"/>
          <p:nvPr/>
        </p:nvSpPr>
        <p:spPr>
          <a:xfrm>
            <a:off x="127491" y="7772024"/>
            <a:ext cx="4525645"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trait </a:t>
            </a:r>
            <a:r>
              <a:rPr lang="fr-FR" sz="1300" u="sng" dirty="0" smtClean="0">
                <a:latin typeface="Script cole" pitchFamily="2" charset="0"/>
              </a:rPr>
              <a:t>vertical</a:t>
            </a:r>
          </a:p>
          <a:p>
            <a:pPr algn="ctr"/>
            <a:r>
              <a:rPr lang="fr-FR" sz="1300" i="1" dirty="0" smtClean="0">
                <a:solidFill>
                  <a:schemeClr val="tx1"/>
                </a:solidFill>
                <a:latin typeface="Script cole" pitchFamily="2" charset="0"/>
              </a:rPr>
              <a:t>Séance « </a:t>
            </a:r>
            <a:r>
              <a:rPr lang="fr-FR" sz="1300" i="1" dirty="0" smtClean="0">
                <a:latin typeface="Script cole" pitchFamily="2" charset="0"/>
              </a:rPr>
              <a:t>Etroites bandes de couleur et stylos à bille</a:t>
            </a:r>
            <a:r>
              <a:rPr lang="fr-FR" sz="1300" i="1" dirty="0" smtClean="0">
                <a:solidFill>
                  <a:schemeClr val="tx1"/>
                </a:solidFill>
                <a:latin typeface="Script cole" pitchFamily="2" charset="0"/>
              </a:rPr>
              <a:t>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Préciser le geste.</a:t>
            </a:r>
          </a:p>
          <a:p>
            <a:pPr algn="just"/>
            <a:r>
              <a:rPr lang="fr-FR" sz="1300" dirty="0" smtClean="0">
                <a:latin typeface="Arial Rounded MT Bold" pitchFamily="34" charset="0"/>
              </a:rPr>
              <a:t>Tâche de l’enfant : </a:t>
            </a:r>
            <a:r>
              <a:rPr lang="fr-FR" sz="1300" dirty="0" smtClean="0">
                <a:latin typeface="Script cole" pitchFamily="2" charset="0"/>
              </a:rPr>
              <a:t>Coller les fines bandes de papier de couleur sur la feuille verte en réalisant un quadrillage. Tracer au stylo à bille des traits verticaux sur toute la longueur des bandes de couleur en changeant de couleur à chaque bande.</a:t>
            </a:r>
            <a:endParaRPr lang="fr-FR" sz="1300" dirty="0" smtClean="0">
              <a:solidFill>
                <a:schemeClr val="tx1"/>
              </a:solidFill>
              <a:latin typeface="Script cole" pitchFamily="2" charset="0"/>
            </a:endParaRPr>
          </a:p>
        </p:txBody>
      </p:sp>
      <p:pic>
        <p:nvPicPr>
          <p:cNvPr id="8" name="Image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0144" t="14533" r="15190" b="16134"/>
          <a:stretch/>
        </p:blipFill>
        <p:spPr>
          <a:xfrm>
            <a:off x="4941168" y="4078627"/>
            <a:ext cx="1730504" cy="1646089"/>
          </a:xfrm>
          <a:prstGeom prst="rect">
            <a:avLst/>
          </a:prstGeom>
          <a:effectLst>
            <a:outerShdw blurRad="63500" sx="102000" sy="102000" algn="ctr" rotWithShape="0">
              <a:prstClr val="black">
                <a:alpha val="40000"/>
              </a:prstClr>
            </a:outerShdw>
          </a:effectLst>
        </p:spPr>
      </p:pic>
      <p:pic>
        <p:nvPicPr>
          <p:cNvPr id="9" name="Image 8"/>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6034" t="16377" r="10189" b="22882"/>
          <a:stretch/>
        </p:blipFill>
        <p:spPr>
          <a:xfrm>
            <a:off x="4770512" y="6136254"/>
            <a:ext cx="1901160" cy="1357971"/>
          </a:xfrm>
          <a:prstGeom prst="rect">
            <a:avLst/>
          </a:prstGeom>
          <a:effectLst>
            <a:outerShdw blurRad="63500" sx="102000" sy="102000" algn="ctr" rotWithShape="0">
              <a:prstClr val="black">
                <a:alpha val="40000"/>
              </a:prstClr>
            </a:outerShdw>
          </a:effectLst>
        </p:spPr>
      </p:pic>
      <p:pic>
        <p:nvPicPr>
          <p:cNvPr id="10" name="Image 9"/>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13632" t="13290" r="10437" b="14117"/>
          <a:stretch/>
        </p:blipFill>
        <p:spPr>
          <a:xfrm>
            <a:off x="4717722" y="8026178"/>
            <a:ext cx="1959832" cy="14052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855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9158" y="58170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880352"/>
            <a:ext cx="4657135"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 rond</a:t>
            </a:r>
          </a:p>
          <a:p>
            <a:pPr algn="ctr"/>
            <a:r>
              <a:rPr lang="fr-FR" sz="1300" i="1" dirty="0" smtClean="0">
                <a:solidFill>
                  <a:schemeClr val="tx1"/>
                </a:solidFill>
                <a:latin typeface="Script cole" pitchFamily="2" charset="0"/>
              </a:rPr>
              <a:t>Séance « Encres de couleur et feutres fins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Réduire progressivement ses tracés dans un espace donné.</a:t>
            </a:r>
          </a:p>
          <a:p>
            <a:pPr algn="just"/>
            <a:r>
              <a:rPr lang="fr-FR" sz="1300" dirty="0" smtClean="0">
                <a:latin typeface="Arial Rounded MT Bold" pitchFamily="34" charset="0"/>
              </a:rPr>
              <a:t>Tâche de l’enfant : </a:t>
            </a:r>
            <a:r>
              <a:rPr lang="fr-FR" sz="1300" dirty="0" smtClean="0">
                <a:latin typeface="Script cole" pitchFamily="2" charset="0"/>
              </a:rPr>
              <a:t>Tracer à l’encre des ronds qui se touchent sur la feuille blanche. Tracer aux feutres fins des ronds concentriques décroissants à l’intérieur de chaque rond d’encre.</a:t>
            </a:r>
            <a:endParaRPr lang="fr-FR" sz="1300" dirty="0" smtClean="0">
              <a:solidFill>
                <a:schemeClr val="tx1"/>
              </a:solidFill>
              <a:latin typeface="Script cole" pitchFamily="2" charset="0"/>
            </a:endParaRPr>
          </a:p>
        </p:txBody>
      </p:sp>
      <p:sp>
        <p:nvSpPr>
          <p:cNvPr id="37" name="Rectangle 36"/>
          <p:cNvSpPr/>
          <p:nvPr/>
        </p:nvSpPr>
        <p:spPr>
          <a:xfrm>
            <a:off x="129158" y="77306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730664"/>
            <a:ext cx="4513119"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a:t>
            </a:r>
            <a:r>
              <a:rPr lang="fr-FR" sz="1300" i="1" dirty="0" smtClean="0">
                <a:latin typeface="Script cole" pitchFamily="2" charset="0"/>
              </a:rPr>
              <a:t>Bandes de couleur </a:t>
            </a:r>
            <a:r>
              <a:rPr lang="fr-FR" sz="1300" i="1" dirty="0" smtClean="0">
                <a:solidFill>
                  <a:schemeClr val="tx1"/>
                </a:solidFill>
                <a:latin typeface="Script cole" pitchFamily="2" charset="0"/>
              </a:rPr>
              <a:t>et stylos à bille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le geste aux contraintes du support.</a:t>
            </a:r>
          </a:p>
          <a:p>
            <a:pPr algn="just"/>
            <a:r>
              <a:rPr lang="fr-FR" sz="1300" dirty="0" smtClean="0">
                <a:latin typeface="Arial Rounded MT Bold" pitchFamily="34" charset="0"/>
              </a:rPr>
              <a:t>Tâche de l’enfant : </a:t>
            </a:r>
            <a:r>
              <a:rPr lang="fr-FR" sz="1300" dirty="0" smtClean="0">
                <a:latin typeface="Script cole" pitchFamily="2" charset="0"/>
              </a:rPr>
              <a:t>Coller horizontalement les bandes de papier sur la demi-feuille jaune positionnée verticalement. Au stylo bille, tracer des ronds sur toute la longueur des bandes. Tracer des ronds concentriques décroissants entre les bandes.</a:t>
            </a:r>
            <a:endParaRPr lang="fr-FR" sz="1300" dirty="0" smtClean="0">
              <a:solidFill>
                <a:schemeClr val="tx1"/>
              </a:solidFill>
              <a:latin typeface="Script cole" pitchFamily="2" charset="0"/>
            </a:endParaRPr>
          </a:p>
        </p:txBody>
      </p:sp>
      <p:sp>
        <p:nvSpPr>
          <p:cNvPr id="24" name="Rectangle 23"/>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9" name="ZoneTexte 28"/>
          <p:cNvSpPr txBox="1"/>
          <p:nvPr/>
        </p:nvSpPr>
        <p:spPr>
          <a:xfrm>
            <a:off x="140017" y="186604"/>
            <a:ext cx="4801151"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a:latin typeface="Script cole" pitchFamily="2" charset="0"/>
              </a:rPr>
              <a:t>Le </a:t>
            </a:r>
            <a:r>
              <a:rPr lang="fr-FR" sz="1200" u="sng" dirty="0" smtClean="0">
                <a:latin typeface="Script cole" pitchFamily="2" charset="0"/>
              </a:rPr>
              <a:t>trait horizontal et le trait vertical</a:t>
            </a:r>
          </a:p>
          <a:p>
            <a:pPr algn="ctr"/>
            <a:r>
              <a:rPr lang="fr-FR" sz="1200" i="1" dirty="0" smtClean="0">
                <a:solidFill>
                  <a:schemeClr val="tx1"/>
                </a:solidFill>
                <a:latin typeface="Script cole" pitchFamily="2" charset="0"/>
              </a:rPr>
              <a:t>Séance « Papier adhésif, feutres fins et stylos à bille»</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Adapter l’orientation du support aux gestes demandés.</a:t>
            </a:r>
          </a:p>
          <a:p>
            <a:pPr algn="just"/>
            <a:r>
              <a:rPr lang="fr-FR" sz="1200" dirty="0" smtClean="0">
                <a:latin typeface="Arial Rounded MT Bold" pitchFamily="34" charset="0"/>
              </a:rPr>
              <a:t>Tâche de l’enfant : </a:t>
            </a:r>
            <a:r>
              <a:rPr lang="fr-FR" sz="1200" dirty="0" smtClean="0">
                <a:latin typeface="Script cole" pitchFamily="2" charset="0"/>
              </a:rPr>
              <a:t>Coller horizontalement deux bandelettes oranges en les espaçant, sur chaque carré blanc puis coller sur la feuille les carrés en alternant les bandelettes verticales et horizontales. Tracer au feutre fin des traits horizontaux sur toute la longueur de chaque bandelette orange. Tracer au stylo bille des traits verticaux dans chaque espace blanc.</a:t>
            </a:r>
            <a:endParaRPr lang="fr-FR" sz="1200" dirty="0" smtClean="0">
              <a:solidFill>
                <a:schemeClr val="tx1"/>
              </a:solidFill>
              <a:latin typeface="Script cole" pitchFamily="2" charset="0"/>
            </a:endParaRPr>
          </a:p>
        </p:txBody>
      </p:sp>
      <p:sp>
        <p:nvSpPr>
          <p:cNvPr id="30" name="Rectangle 29"/>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1" name="ZoneTexte 30"/>
          <p:cNvSpPr txBox="1"/>
          <p:nvPr/>
        </p:nvSpPr>
        <p:spPr>
          <a:xfrm>
            <a:off x="140017" y="2074494"/>
            <a:ext cx="4513119"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quadrillage</a:t>
            </a:r>
          </a:p>
          <a:p>
            <a:pPr algn="ctr"/>
            <a:r>
              <a:rPr lang="fr-FR" sz="1300" i="1" dirty="0" smtClean="0">
                <a:solidFill>
                  <a:schemeClr val="tx1"/>
                </a:solidFill>
                <a:latin typeface="Script cole" pitchFamily="2" charset="0"/>
              </a:rPr>
              <a:t>Séance « Ronds blancs et stylos à bille »</a:t>
            </a:r>
          </a:p>
          <a:p>
            <a:pPr algn="just"/>
            <a:r>
              <a:rPr lang="fr-FR" sz="1300" dirty="0" smtClean="0">
                <a:solidFill>
                  <a:schemeClr val="tx1"/>
                </a:solidFill>
                <a:latin typeface="Arial Rounded MT Bold" pitchFamily="34" charset="0"/>
              </a:rPr>
              <a:t>Objectifs : </a:t>
            </a:r>
            <a:r>
              <a:rPr lang="fr-FR" sz="1300" dirty="0" smtClean="0">
                <a:latin typeface="Script cole" pitchFamily="2" charset="0"/>
              </a:rPr>
              <a:t>Adapter l’ampleur du geste aux limites de l’espace.</a:t>
            </a:r>
            <a:endParaRPr lang="fr-FR" sz="1300" dirty="0" smtClean="0">
              <a:solidFill>
                <a:schemeClr val="tx1"/>
              </a:solidFill>
              <a:latin typeface="Script cole" pitchFamily="2" charset="0"/>
            </a:endParaRPr>
          </a:p>
          <a:p>
            <a:pPr algn="just"/>
            <a:r>
              <a:rPr lang="fr-FR" sz="1300" dirty="0" smtClean="0">
                <a:latin typeface="Arial Rounded MT Bold" pitchFamily="34" charset="0"/>
              </a:rPr>
              <a:t>Tâche de l’enfant : </a:t>
            </a:r>
            <a:r>
              <a:rPr lang="fr-FR" sz="1300" dirty="0" smtClean="0">
                <a:latin typeface="Script cole" pitchFamily="2" charset="0"/>
              </a:rPr>
              <a:t>Découper les ronds tracés sur la feuille blanche et les coller sur toute la feuille. Tracer au stylo bille, sur tous les ronds blancs, des traits verticaux, de haut en bas, et horizontaux, de gauche à droite, afin de réaliser un quadrillage.</a:t>
            </a:r>
            <a:endParaRPr lang="fr-FR" sz="1300" dirty="0" smtClean="0">
              <a:solidFill>
                <a:schemeClr val="tx1"/>
              </a:solidFill>
              <a:latin typeface="Script cole" pitchFamily="2" charset="0"/>
            </a:endParaRPr>
          </a:p>
        </p:txBody>
      </p:sp>
      <p:sp>
        <p:nvSpPr>
          <p:cNvPr id="32" name="Rectangle 31"/>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3" name="ZoneTexte 32"/>
          <p:cNvSpPr txBox="1"/>
          <p:nvPr/>
        </p:nvSpPr>
        <p:spPr>
          <a:xfrm>
            <a:off x="140016" y="3988062"/>
            <a:ext cx="4799653"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 trait oblique</a:t>
            </a:r>
          </a:p>
          <a:p>
            <a:pPr algn="ctr"/>
            <a:r>
              <a:rPr lang="fr-FR" sz="1300" i="1" dirty="0" smtClean="0">
                <a:solidFill>
                  <a:schemeClr val="tx1"/>
                </a:solidFill>
                <a:latin typeface="Script cole" pitchFamily="2" charset="0"/>
              </a:rPr>
              <a:t>Séance «  Papier pelure, gommettes et stylo à bille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son geste à un support perturbateur.</a:t>
            </a:r>
          </a:p>
          <a:p>
            <a:pPr algn="just"/>
            <a:r>
              <a:rPr lang="fr-FR" sz="1300" dirty="0" smtClean="0">
                <a:latin typeface="Arial Rounded MT Bold" pitchFamily="34" charset="0"/>
              </a:rPr>
              <a:t>Tâche de l’enfant : </a:t>
            </a:r>
            <a:r>
              <a:rPr lang="fr-FR" sz="1300" dirty="0" smtClean="0">
                <a:latin typeface="Script cole" pitchFamily="2" charset="0"/>
              </a:rPr>
              <a:t>Coller sur la feuille en papier pelure des gommettes, une pointe vers le haut, en évitant qu’elles se touchent. Tracer au stylo bille, dans un même geste, des traits obliques ascendants et descendants autour de deux côtés de chaque gommette.</a:t>
            </a:r>
            <a:endParaRPr lang="fr-FR" sz="1300" dirty="0">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84" t="11019" r="11818" b="20487"/>
          <a:stretch/>
        </p:blipFill>
        <p:spPr>
          <a:xfrm>
            <a:off x="4939670" y="525866"/>
            <a:ext cx="1705087" cy="1183687"/>
          </a:xfrm>
          <a:prstGeom prst="rect">
            <a:avLst/>
          </a:prstGeom>
          <a:effectLst>
            <a:outerShdw blurRad="63500" sx="102000" sy="102000" algn="ctr" rotWithShape="0">
              <a:prstClr val="black">
                <a:alpha val="40000"/>
              </a:prstClr>
            </a:outerShdw>
          </a:effectLst>
        </p:spPr>
      </p:pic>
      <p:pic>
        <p:nvPicPr>
          <p:cNvPr id="8" name="Image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8888" t="10361" r="5023" b="16285"/>
          <a:stretch/>
        </p:blipFill>
        <p:spPr>
          <a:xfrm>
            <a:off x="4775845" y="2434105"/>
            <a:ext cx="1868911" cy="1194345"/>
          </a:xfrm>
          <a:prstGeom prst="rect">
            <a:avLst/>
          </a:prstGeom>
          <a:effectLst>
            <a:outerShdw blurRad="63500" sx="102000" sy="102000" algn="ctr" rotWithShape="0">
              <a:prstClr val="black">
                <a:alpha val="40000"/>
              </a:prstClr>
            </a:outerShdw>
          </a:effectLst>
        </p:spPr>
      </p:pic>
      <p:pic>
        <p:nvPicPr>
          <p:cNvPr id="9" name="Image 8"/>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5401" t="12482" r="4088" b="16684"/>
          <a:stretch/>
        </p:blipFill>
        <p:spPr>
          <a:xfrm>
            <a:off x="4941168" y="4382283"/>
            <a:ext cx="1705086" cy="1125126"/>
          </a:xfrm>
          <a:prstGeom prst="rect">
            <a:avLst/>
          </a:prstGeom>
          <a:effectLst>
            <a:outerShdw blurRad="63500" sx="102000" sy="102000" algn="ctr" rotWithShape="0">
              <a:prstClr val="black">
                <a:alpha val="40000"/>
              </a:prstClr>
            </a:outerShdw>
          </a:effectLst>
        </p:spPr>
      </p:pic>
      <p:pic>
        <p:nvPicPr>
          <p:cNvPr id="10" name="Image 9"/>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8600" t="9541" r="6223" b="12599"/>
          <a:stretch/>
        </p:blipFill>
        <p:spPr>
          <a:xfrm>
            <a:off x="4775844" y="6133248"/>
            <a:ext cx="1868911" cy="1281264"/>
          </a:xfrm>
          <a:prstGeom prst="rect">
            <a:avLst/>
          </a:prstGeom>
          <a:effectLst>
            <a:outerShdw blurRad="63500" sx="102000" sy="102000" algn="ctr" rotWithShape="0">
              <a:prstClr val="black">
                <a:alpha val="40000"/>
              </a:prstClr>
            </a:outerShdw>
          </a:effectLst>
        </p:spPr>
      </p:pic>
      <p:pic>
        <p:nvPicPr>
          <p:cNvPr id="11" name="Image 10"/>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10355" t="22056" r="6662" b="13548"/>
          <a:stretch/>
        </p:blipFill>
        <p:spPr>
          <a:xfrm>
            <a:off x="4653137" y="8107440"/>
            <a:ext cx="1993117" cy="11600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0940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9158" y="587839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904070"/>
            <a:ext cx="5161191"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Rectangle, </a:t>
            </a:r>
            <a:r>
              <a:rPr lang="fr-FR" sz="1300" i="1" dirty="0" err="1" smtClean="0">
                <a:solidFill>
                  <a:schemeClr val="tx1"/>
                </a:solidFill>
                <a:latin typeface="Script cole" pitchFamily="2" charset="0"/>
              </a:rPr>
              <a:t>drawing</a:t>
            </a:r>
            <a:r>
              <a:rPr lang="fr-FR" sz="1300" i="1" dirty="0" smtClean="0">
                <a:solidFill>
                  <a:schemeClr val="tx1"/>
                </a:solidFill>
                <a:latin typeface="Script cole" pitchFamily="2" charset="0"/>
              </a:rPr>
              <a:t> </a:t>
            </a:r>
            <a:r>
              <a:rPr lang="fr-FR" sz="1300" i="1" dirty="0" err="1" smtClean="0">
                <a:solidFill>
                  <a:schemeClr val="tx1"/>
                </a:solidFill>
                <a:latin typeface="Script cole" pitchFamily="2" charset="0"/>
              </a:rPr>
              <a:t>gum</a:t>
            </a:r>
            <a:r>
              <a:rPr lang="fr-FR" sz="1300" i="1" dirty="0" smtClean="0">
                <a:solidFill>
                  <a:schemeClr val="tx1"/>
                </a:solidFill>
                <a:latin typeface="Script cole" pitchFamily="2" charset="0"/>
              </a:rPr>
              <a:t>, encres et feutre fin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Agir dans un espace limité.</a:t>
            </a:r>
          </a:p>
          <a:p>
            <a:pPr algn="just"/>
            <a:r>
              <a:rPr lang="fr-FR" sz="1300" dirty="0" smtClean="0">
                <a:latin typeface="Arial Rounded MT Bold" pitchFamily="34" charset="0"/>
              </a:rPr>
              <a:t>Tâche de l’enfant : </a:t>
            </a:r>
            <a:r>
              <a:rPr lang="fr-FR" sz="1300" dirty="0" smtClean="0">
                <a:latin typeface="Script cole" pitchFamily="2" charset="0"/>
              </a:rPr>
              <a:t>Tracer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avec un coton-tige, une ligne brisée autour du rectangle évidé. Tracer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une ligne brisée tout autour de la feuille. Recouvrir d’encre jaune la feuille. Tracer au feutre fin noir des lignes brisées dans chaque espace laissé libre par le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a:t>
            </a:r>
            <a:endParaRPr lang="fr-FR" sz="1300" dirty="0" smtClean="0">
              <a:solidFill>
                <a:schemeClr val="tx1"/>
              </a:solidFill>
              <a:latin typeface="Script cole" pitchFamily="2" charset="0"/>
            </a:endParaRPr>
          </a:p>
        </p:txBody>
      </p:sp>
      <p:sp>
        <p:nvSpPr>
          <p:cNvPr id="37" name="Rectangle 36"/>
          <p:cNvSpPr/>
          <p:nvPr/>
        </p:nvSpPr>
        <p:spPr>
          <a:xfrm>
            <a:off x="129158" y="77919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791960"/>
            <a:ext cx="4513119"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a:t>
            </a:r>
            <a:r>
              <a:rPr lang="fr-FR" sz="1300" i="1" dirty="0" smtClean="0">
                <a:latin typeface="Script cole" pitchFamily="2" charset="0"/>
              </a:rPr>
              <a:t>Encres, feutre fin noir et </a:t>
            </a:r>
            <a:r>
              <a:rPr lang="fr-FR" sz="1300" i="1" dirty="0" err="1" smtClean="0">
                <a:latin typeface="Script cole" pitchFamily="2" charset="0"/>
              </a:rPr>
              <a:t>drawing</a:t>
            </a:r>
            <a:r>
              <a:rPr lang="fr-FR" sz="1300" i="1" dirty="0" smtClean="0">
                <a:latin typeface="Script cole" pitchFamily="2" charset="0"/>
              </a:rPr>
              <a:t> </a:t>
            </a:r>
            <a:r>
              <a:rPr lang="fr-FR" sz="1300" i="1" dirty="0" err="1" smtClean="0">
                <a:latin typeface="Script cole" pitchFamily="2" charset="0"/>
              </a:rPr>
              <a:t>gum</a:t>
            </a:r>
            <a:r>
              <a:rPr lang="fr-FR" sz="1300" i="1" dirty="0" smtClean="0">
                <a:solidFill>
                  <a:schemeClr val="tx1"/>
                </a:solidFill>
                <a:latin typeface="Script cole" pitchFamily="2" charset="0"/>
              </a:rPr>
              <a:t>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Acquérir de la minutie et de la précision.</a:t>
            </a:r>
          </a:p>
          <a:p>
            <a:pPr algn="just"/>
            <a:r>
              <a:rPr lang="fr-FR" sz="1300" dirty="0" smtClean="0">
                <a:latin typeface="Arial Rounded MT Bold" pitchFamily="34" charset="0"/>
              </a:rPr>
              <a:t>Tâche de l’enfant : </a:t>
            </a:r>
            <a:r>
              <a:rPr lang="fr-FR" sz="1300" dirty="0" smtClean="0">
                <a:latin typeface="Script cole" pitchFamily="2" charset="0"/>
              </a:rPr>
              <a:t>Tracer à l’encre, sur la feuille ronde, des ronds concentriques de couleurs différentes. Tracer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des lignes brisées entre chaque rond. Recouvrir d’encre de couleur chaque espace blanc.</a:t>
            </a:r>
            <a:endParaRPr lang="fr-FR" sz="1300" dirty="0" smtClean="0">
              <a:solidFill>
                <a:schemeClr val="tx1"/>
              </a:solidFill>
              <a:latin typeface="Script cole" pitchFamily="2" charset="0"/>
            </a:endParaRPr>
          </a:p>
        </p:txBody>
      </p:sp>
      <p:sp>
        <p:nvSpPr>
          <p:cNvPr id="12" name="Rectangle 11"/>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186604"/>
            <a:ext cx="4513119"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a:t>
            </a:r>
            <a:r>
              <a:rPr lang="fr-FR" sz="1300" i="1" dirty="0" err="1" smtClean="0">
                <a:solidFill>
                  <a:schemeClr val="tx1"/>
                </a:solidFill>
                <a:latin typeface="Script cole" pitchFamily="2" charset="0"/>
              </a:rPr>
              <a:t>Drawing</a:t>
            </a:r>
            <a:r>
              <a:rPr lang="fr-FR" sz="1300" i="1" dirty="0" smtClean="0">
                <a:solidFill>
                  <a:schemeClr val="tx1"/>
                </a:solidFill>
                <a:latin typeface="Script cole" pitchFamily="2" charset="0"/>
              </a:rPr>
              <a:t> </a:t>
            </a:r>
            <a:r>
              <a:rPr lang="fr-FR" sz="1300" i="1" dirty="0" err="1" smtClean="0">
                <a:solidFill>
                  <a:schemeClr val="tx1"/>
                </a:solidFill>
                <a:latin typeface="Script cole" pitchFamily="2" charset="0"/>
              </a:rPr>
              <a:t>gum</a:t>
            </a:r>
            <a:r>
              <a:rPr lang="fr-FR" sz="1300" i="1" dirty="0" smtClean="0">
                <a:solidFill>
                  <a:schemeClr val="tx1"/>
                </a:solidFill>
                <a:latin typeface="Script cole" pitchFamily="2" charset="0"/>
              </a:rPr>
              <a:t>, encres de couleur et feutre fin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Affiner et préciser son geste dans un espace limité et réduit.</a:t>
            </a:r>
          </a:p>
          <a:p>
            <a:pPr algn="just"/>
            <a:r>
              <a:rPr lang="fr-FR" sz="1300" dirty="0" smtClean="0">
                <a:latin typeface="Arial Rounded MT Bold" pitchFamily="34" charset="0"/>
              </a:rPr>
              <a:t>Tâche de l’enfant : </a:t>
            </a:r>
            <a:r>
              <a:rPr lang="fr-FR" sz="1300" dirty="0" smtClean="0">
                <a:latin typeface="Script cole" pitchFamily="2" charset="0"/>
              </a:rPr>
              <a:t>Faire des ronds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sur toute la feuille. Recouvrir la feuille d’encre. Tracer au feutre fin noir des petits ronds accolés dans les ronds blancs laissés par le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a:t>
            </a:r>
            <a:endParaRPr lang="fr-FR" sz="1300" dirty="0" smtClean="0">
              <a:solidFill>
                <a:schemeClr val="tx1"/>
              </a:solidFill>
              <a:latin typeface="Script cole" pitchFamily="2" charset="0"/>
            </a:endParaRPr>
          </a:p>
        </p:txBody>
      </p:sp>
      <p:sp>
        <p:nvSpPr>
          <p:cNvPr id="14" name="Rectangle 13"/>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74494"/>
            <a:ext cx="4945167"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Soleil et stylo à bille»</a:t>
            </a:r>
          </a:p>
          <a:p>
            <a:pPr algn="just"/>
            <a:r>
              <a:rPr lang="fr-FR" sz="1300" dirty="0" smtClean="0">
                <a:solidFill>
                  <a:schemeClr val="tx1"/>
                </a:solidFill>
                <a:latin typeface="Arial Rounded MT Bold" pitchFamily="34" charset="0"/>
              </a:rPr>
              <a:t>Objectifs : </a:t>
            </a:r>
            <a:r>
              <a:rPr lang="fr-FR" sz="1300" dirty="0" smtClean="0">
                <a:latin typeface="Script cole" pitchFamily="2" charset="0"/>
              </a:rPr>
              <a:t>Se préparer à écrire les lettres rondes.</a:t>
            </a:r>
            <a:endParaRPr lang="fr-FR" sz="1300" dirty="0" smtClean="0">
              <a:solidFill>
                <a:schemeClr val="tx1"/>
              </a:solidFill>
              <a:latin typeface="Script cole" pitchFamily="2" charset="0"/>
            </a:endParaRPr>
          </a:p>
          <a:p>
            <a:pPr algn="just"/>
            <a:r>
              <a:rPr lang="fr-FR" sz="1300" dirty="0" smtClean="0">
                <a:latin typeface="Arial Rounded MT Bold" pitchFamily="34" charset="0"/>
              </a:rPr>
              <a:t>Tâche de l’enfant : </a:t>
            </a:r>
            <a:r>
              <a:rPr lang="fr-FR" sz="1300" dirty="0" smtClean="0">
                <a:latin typeface="Script cole" pitchFamily="2" charset="0"/>
              </a:rPr>
              <a:t>Coller les languettes de papier en rayonnant autour du rond rouge. Tracer au stylo bille des ronds concentriques sur toute la longueur des languettes de papier. Tracer des alignements horizontaux de petits ronds accolés entre les bandelettes. Remplir le rond rouge de petits ronds qui se touchent.</a:t>
            </a:r>
            <a:endParaRPr lang="fr-FR" sz="1300" dirty="0" smtClean="0">
              <a:solidFill>
                <a:schemeClr val="tx1"/>
              </a:solidFill>
              <a:latin typeface="Script cole" pitchFamily="2" charset="0"/>
            </a:endParaRPr>
          </a:p>
        </p:txBody>
      </p:sp>
      <p:sp>
        <p:nvSpPr>
          <p:cNvPr id="16" name="Rectangle 15"/>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88062"/>
            <a:ext cx="4945167"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smtClean="0">
                <a:latin typeface="Script cole" pitchFamily="2" charset="0"/>
              </a:rPr>
              <a:t>La ligne brisée</a:t>
            </a:r>
          </a:p>
          <a:p>
            <a:pPr algn="ctr"/>
            <a:r>
              <a:rPr lang="fr-FR" sz="1400" i="1" dirty="0" smtClean="0">
                <a:solidFill>
                  <a:schemeClr val="tx1"/>
                </a:solidFill>
                <a:latin typeface="Script cole" pitchFamily="2" charset="0"/>
              </a:rPr>
              <a:t>Séance « Triangles et feutre fin noir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Reproduire une ligne brisée dans un espace accidenté.</a:t>
            </a:r>
          </a:p>
          <a:p>
            <a:pPr algn="just"/>
            <a:r>
              <a:rPr lang="fr-FR" sz="1400" dirty="0" smtClean="0">
                <a:latin typeface="Arial Rounded MT Bold" pitchFamily="34" charset="0"/>
              </a:rPr>
              <a:t>Tâche de l’enfant : </a:t>
            </a:r>
            <a:r>
              <a:rPr lang="fr-FR" sz="1400" dirty="0" smtClean="0">
                <a:latin typeface="Script cole" pitchFamily="2" charset="0"/>
              </a:rPr>
              <a:t>Coller des triangles en les alignant sur deux rangées. Tracer au feutre fin noir, en levant le feutre le moins possible, une ligne brisée continue, en suivant le contour des triangles collés et accolés.</a:t>
            </a:r>
            <a:endParaRPr lang="fr-FR" sz="1400" dirty="0">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924" t="16016" r="12798" b="13928"/>
          <a:stretch/>
        </p:blipFill>
        <p:spPr>
          <a:xfrm>
            <a:off x="4709417" y="484945"/>
            <a:ext cx="1955720" cy="1296144"/>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2072" t="12790" r="5229" b="16740"/>
          <a:stretch/>
        </p:blipFill>
        <p:spPr>
          <a:xfrm rot="5400000">
            <a:off x="5204405" y="2504646"/>
            <a:ext cx="1648048" cy="1053265"/>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631" t="19066" r="3722" b="11708"/>
          <a:stretch/>
        </p:blipFill>
        <p:spPr>
          <a:xfrm rot="5400000">
            <a:off x="5373709" y="4457588"/>
            <a:ext cx="1564643" cy="876830"/>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0844" t="19408" r="7207" b="15511"/>
          <a:stretch/>
        </p:blipFill>
        <p:spPr>
          <a:xfrm rot="5400000">
            <a:off x="5237011" y="6291925"/>
            <a:ext cx="1646690" cy="1117117"/>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21861" t="16821" r="13942" b="14782"/>
          <a:stretch/>
        </p:blipFill>
        <p:spPr>
          <a:xfrm>
            <a:off x="4709417" y="7983220"/>
            <a:ext cx="1885029" cy="150628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7930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9158" y="585296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878646"/>
            <a:ext cx="5161191"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ponts</a:t>
            </a:r>
          </a:p>
          <a:p>
            <a:pPr algn="ctr"/>
            <a:r>
              <a:rPr lang="fr-FR" sz="1200" i="1" dirty="0" smtClean="0">
                <a:solidFill>
                  <a:schemeClr val="tx1"/>
                </a:solidFill>
                <a:latin typeface="Script cole" pitchFamily="2" charset="0"/>
              </a:rPr>
              <a:t>Séance « Ronds de couleur, feutres or et argent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Adapter l’orientation du support à la tâche demandée.</a:t>
            </a:r>
          </a:p>
          <a:p>
            <a:pPr algn="just"/>
            <a:r>
              <a:rPr lang="fr-FR" sz="1200" dirty="0" smtClean="0">
                <a:latin typeface="Arial Rounded MT Bold" pitchFamily="34" charset="0"/>
              </a:rPr>
              <a:t>Tâche de l’enfant : </a:t>
            </a:r>
            <a:r>
              <a:rPr lang="fr-FR" sz="1200" dirty="0" smtClean="0">
                <a:latin typeface="Script cole" pitchFamily="2" charset="0"/>
              </a:rPr>
              <a:t>Coller des ronds sur la feuille. Coller une étoile dorée au centre de chaque rond. Tracer des traits verticaux de haut en bas, dans chaque rond, tout autour de l’étoile, en prenant comme repère la gommette centrale. Tracer des petits ponts à l’endroit avec un feutre doré autour des ronds. Tracer au feutre argent une seconde ligne de ponts accolée à la précédente.</a:t>
            </a:r>
            <a:endParaRPr lang="fr-FR" sz="1200" dirty="0" smtClean="0">
              <a:solidFill>
                <a:schemeClr val="tx1"/>
              </a:solidFill>
              <a:latin typeface="Script cole" pitchFamily="2" charset="0"/>
            </a:endParaRPr>
          </a:p>
        </p:txBody>
      </p:sp>
      <p:sp>
        <p:nvSpPr>
          <p:cNvPr id="37" name="Rectangle 36"/>
          <p:cNvSpPr/>
          <p:nvPr/>
        </p:nvSpPr>
        <p:spPr>
          <a:xfrm>
            <a:off x="129158" y="77665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766536"/>
            <a:ext cx="4873159"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ponts</a:t>
            </a:r>
          </a:p>
          <a:p>
            <a:pPr algn="ctr"/>
            <a:r>
              <a:rPr lang="fr-FR" sz="1200" i="1" dirty="0" smtClean="0">
                <a:solidFill>
                  <a:schemeClr val="tx1"/>
                </a:solidFill>
                <a:latin typeface="Script cole" pitchFamily="2" charset="0"/>
              </a:rPr>
              <a:t>Séance « </a:t>
            </a:r>
            <a:r>
              <a:rPr lang="fr-FR" sz="1200" i="1" dirty="0" smtClean="0">
                <a:latin typeface="Script cole" pitchFamily="2" charset="0"/>
              </a:rPr>
              <a:t>Collage, </a:t>
            </a:r>
            <a:r>
              <a:rPr lang="fr-FR" sz="1200" i="1" dirty="0" err="1" smtClean="0">
                <a:latin typeface="Script cole" pitchFamily="2" charset="0"/>
              </a:rPr>
              <a:t>drawing</a:t>
            </a:r>
            <a:r>
              <a:rPr lang="fr-FR" sz="1200" i="1" dirty="0" smtClean="0">
                <a:latin typeface="Script cole" pitchFamily="2" charset="0"/>
              </a:rPr>
              <a:t> </a:t>
            </a:r>
            <a:r>
              <a:rPr lang="fr-FR" sz="1200" i="1" dirty="0" err="1" smtClean="0">
                <a:latin typeface="Script cole" pitchFamily="2" charset="0"/>
              </a:rPr>
              <a:t>gum</a:t>
            </a:r>
            <a:r>
              <a:rPr lang="fr-FR" sz="1200" i="1" dirty="0" smtClean="0">
                <a:latin typeface="Script cole" pitchFamily="2" charset="0"/>
              </a:rPr>
              <a:t>, encres et feutres fins</a:t>
            </a:r>
            <a:r>
              <a:rPr lang="fr-FR" sz="1200" i="1" dirty="0" smtClean="0">
                <a:solidFill>
                  <a:schemeClr val="tx1"/>
                </a:solidFill>
                <a:latin typeface="Script cole" pitchFamily="2" charset="0"/>
              </a:rPr>
              <a:t>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Adapter l’amplitude de son geste aux variations des espaces proposés.</a:t>
            </a:r>
          </a:p>
          <a:p>
            <a:pPr algn="just"/>
            <a:r>
              <a:rPr lang="fr-FR" sz="1200" dirty="0" smtClean="0">
                <a:latin typeface="Arial Rounded MT Bold" pitchFamily="34" charset="0"/>
              </a:rPr>
              <a:t>Tâche de l’enfant : </a:t>
            </a:r>
            <a:r>
              <a:rPr lang="fr-FR" sz="1200" dirty="0" smtClean="0">
                <a:latin typeface="Script cole" pitchFamily="2" charset="0"/>
              </a:rPr>
              <a:t>Coller les 4 ronds du plus grand au plus petit au centre de la feuille. Tracer autour de la feuille et du grand rond, au </a:t>
            </a:r>
            <a:r>
              <a:rPr lang="fr-FR" sz="1200" dirty="0" err="1" smtClean="0">
                <a:latin typeface="Script cole" pitchFamily="2" charset="0"/>
              </a:rPr>
              <a:t>drawing</a:t>
            </a:r>
            <a:r>
              <a:rPr lang="fr-FR" sz="1200" dirty="0" smtClean="0">
                <a:latin typeface="Script cole" pitchFamily="2" charset="0"/>
              </a:rPr>
              <a:t> </a:t>
            </a:r>
            <a:r>
              <a:rPr lang="fr-FR" sz="1200" dirty="0" err="1" smtClean="0">
                <a:latin typeface="Script cole" pitchFamily="2" charset="0"/>
              </a:rPr>
              <a:t>gum</a:t>
            </a:r>
            <a:r>
              <a:rPr lang="fr-FR" sz="1200" dirty="0" smtClean="0">
                <a:latin typeface="Script cole" pitchFamily="2" charset="0"/>
              </a:rPr>
              <a:t>, des ponts ascendants. Remplir la feuille d’encre bleue. Tracer au feutre fin des lignes de ponts ascendants dans les espaces blancs du </a:t>
            </a:r>
            <a:r>
              <a:rPr lang="fr-FR" sz="1200" dirty="0" err="1" smtClean="0">
                <a:latin typeface="Script cole" pitchFamily="2" charset="0"/>
              </a:rPr>
              <a:t>drawing</a:t>
            </a:r>
            <a:r>
              <a:rPr lang="fr-FR" sz="1200" dirty="0" smtClean="0">
                <a:latin typeface="Script cole" pitchFamily="2" charset="0"/>
              </a:rPr>
              <a:t> </a:t>
            </a:r>
            <a:r>
              <a:rPr lang="fr-FR" sz="1200" dirty="0" err="1" smtClean="0">
                <a:latin typeface="Script cole" pitchFamily="2" charset="0"/>
              </a:rPr>
              <a:t>gum</a:t>
            </a:r>
            <a:r>
              <a:rPr lang="fr-FR" sz="1200" dirty="0" smtClean="0">
                <a:latin typeface="Script cole" pitchFamily="2" charset="0"/>
              </a:rPr>
              <a:t> et entre les ronds.</a:t>
            </a:r>
            <a:endParaRPr lang="fr-FR" sz="1200" dirty="0" smtClean="0">
              <a:solidFill>
                <a:schemeClr val="tx1"/>
              </a:solidFill>
              <a:latin typeface="Script cole" pitchFamily="2" charset="0"/>
            </a:endParaRPr>
          </a:p>
        </p:txBody>
      </p:sp>
      <p:sp>
        <p:nvSpPr>
          <p:cNvPr id="12" name="Rectangle 11"/>
          <p:cNvSpPr/>
          <p:nvPr/>
        </p:nvSpPr>
        <p:spPr>
          <a:xfrm>
            <a:off x="129158" y="1264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152174"/>
            <a:ext cx="4513119"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Feuille ronde, </a:t>
            </a:r>
            <a:r>
              <a:rPr lang="fr-FR" sz="1300" i="1" dirty="0" err="1" smtClean="0">
                <a:solidFill>
                  <a:schemeClr val="tx1"/>
                </a:solidFill>
                <a:latin typeface="Script cole" pitchFamily="2" charset="0"/>
              </a:rPr>
              <a:t>drawing</a:t>
            </a:r>
            <a:r>
              <a:rPr lang="fr-FR" sz="1300" i="1" dirty="0" smtClean="0">
                <a:solidFill>
                  <a:schemeClr val="tx1"/>
                </a:solidFill>
                <a:latin typeface="Script cole" pitchFamily="2" charset="0"/>
              </a:rPr>
              <a:t> </a:t>
            </a:r>
            <a:r>
              <a:rPr lang="fr-FR" sz="1300" i="1" dirty="0" err="1" smtClean="0">
                <a:solidFill>
                  <a:schemeClr val="tx1"/>
                </a:solidFill>
                <a:latin typeface="Script cole" pitchFamily="2" charset="0"/>
              </a:rPr>
              <a:t>gum</a:t>
            </a:r>
            <a:r>
              <a:rPr lang="fr-FR" sz="1300" i="1" dirty="0" smtClean="0">
                <a:solidFill>
                  <a:schemeClr val="tx1"/>
                </a:solidFill>
                <a:latin typeface="Script cole" pitchFamily="2" charset="0"/>
              </a:rPr>
              <a:t>, encres et stylo à bille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Agir dans un espace circulaire.</a:t>
            </a:r>
          </a:p>
          <a:p>
            <a:pPr algn="just"/>
            <a:r>
              <a:rPr lang="fr-FR" sz="1300" dirty="0" smtClean="0">
                <a:latin typeface="Arial Rounded MT Bold" pitchFamily="34" charset="0"/>
              </a:rPr>
              <a:t>Tâche de l’enfant : </a:t>
            </a:r>
            <a:r>
              <a:rPr lang="fr-FR" sz="1300" dirty="0" smtClean="0">
                <a:latin typeface="Script cole" pitchFamily="2" charset="0"/>
              </a:rPr>
              <a:t>Tracer sur la feuille ronde,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des ronds concentriques espacés. Remplir d’encre les espaces blancs. Tracer au stylo bille des petites lignes brisées dans chaque tracé de rond.</a:t>
            </a:r>
            <a:endParaRPr lang="fr-FR" sz="1300" dirty="0" smtClean="0">
              <a:solidFill>
                <a:schemeClr val="tx1"/>
              </a:solidFill>
              <a:latin typeface="Script cole" pitchFamily="2" charset="0"/>
            </a:endParaRPr>
          </a:p>
        </p:txBody>
      </p:sp>
      <p:sp>
        <p:nvSpPr>
          <p:cNvPr id="14" name="Rectangle 13"/>
          <p:cNvSpPr/>
          <p:nvPr/>
        </p:nvSpPr>
        <p:spPr>
          <a:xfrm>
            <a:off x="129158" y="20400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40064"/>
            <a:ext cx="4585127"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Papier pelure, gommettes et feutre fin noir »</a:t>
            </a:r>
          </a:p>
          <a:p>
            <a:pPr algn="just"/>
            <a:r>
              <a:rPr lang="fr-FR" sz="1300" dirty="0" smtClean="0">
                <a:solidFill>
                  <a:schemeClr val="tx1"/>
                </a:solidFill>
                <a:latin typeface="Arial Rounded MT Bold" pitchFamily="34" charset="0"/>
              </a:rPr>
              <a:t>Objectifs : </a:t>
            </a:r>
            <a:r>
              <a:rPr lang="fr-FR" sz="1300" dirty="0" smtClean="0">
                <a:latin typeface="Script cole" pitchFamily="2" charset="0"/>
              </a:rPr>
              <a:t>Adapter son geste à un support perturbateur.</a:t>
            </a:r>
            <a:endParaRPr lang="fr-FR" sz="1300" dirty="0" smtClean="0">
              <a:solidFill>
                <a:schemeClr val="tx1"/>
              </a:solidFill>
              <a:latin typeface="Script cole" pitchFamily="2" charset="0"/>
            </a:endParaRPr>
          </a:p>
          <a:p>
            <a:pPr algn="just"/>
            <a:r>
              <a:rPr lang="fr-FR" sz="1300" dirty="0" smtClean="0">
                <a:latin typeface="Arial Rounded MT Bold" pitchFamily="34" charset="0"/>
              </a:rPr>
              <a:t>Tâche de l’enfant : </a:t>
            </a:r>
            <a:r>
              <a:rPr lang="fr-FR" sz="1300" dirty="0" smtClean="0">
                <a:latin typeface="Script cole" pitchFamily="2" charset="0"/>
              </a:rPr>
              <a:t>Coller des gommettes triangulaires sur toute la feuille en évitant qu’elles se touchent. Tracer au feutre fin noir, une ligne brisée continue autour de chaque gommette triangulaire sans tourner la feuille.</a:t>
            </a:r>
            <a:endParaRPr lang="fr-FR" sz="1300" dirty="0" smtClean="0">
              <a:solidFill>
                <a:schemeClr val="tx1"/>
              </a:solidFill>
              <a:latin typeface="Script cole" pitchFamily="2" charset="0"/>
            </a:endParaRPr>
          </a:p>
        </p:txBody>
      </p:sp>
      <p:sp>
        <p:nvSpPr>
          <p:cNvPr id="16" name="Rectangle 15"/>
          <p:cNvSpPr/>
          <p:nvPr/>
        </p:nvSpPr>
        <p:spPr>
          <a:xfrm>
            <a:off x="129158" y="39536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53632"/>
            <a:ext cx="4585127" cy="1600438"/>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smtClean="0">
                <a:latin typeface="Script cole" pitchFamily="2" charset="0"/>
              </a:rPr>
              <a:t>Les ponts</a:t>
            </a:r>
          </a:p>
          <a:p>
            <a:pPr algn="ctr"/>
            <a:r>
              <a:rPr lang="fr-FR" sz="1400" i="1" dirty="0" smtClean="0">
                <a:solidFill>
                  <a:schemeClr val="tx1"/>
                </a:solidFill>
                <a:latin typeface="Script cole" pitchFamily="2" charset="0"/>
              </a:rPr>
              <a:t>Séance « Bandes de couleur et stylos à bille»</a:t>
            </a:r>
          </a:p>
          <a:p>
            <a:pPr algn="just"/>
            <a:r>
              <a:rPr lang="fr-FR" sz="1400" dirty="0" smtClean="0">
                <a:solidFill>
                  <a:schemeClr val="tx1"/>
                </a:solidFill>
                <a:latin typeface="Arial Rounded MT Bold" pitchFamily="34" charset="0"/>
              </a:rPr>
              <a:t>Objectifs : </a:t>
            </a:r>
            <a:r>
              <a:rPr lang="fr-FR" sz="1400" dirty="0" smtClean="0">
                <a:latin typeface="Script cole" pitchFamily="2" charset="0"/>
              </a:rPr>
              <a:t>Contrôler l’amplitude du mouvement.</a:t>
            </a:r>
            <a:endParaRPr lang="fr-FR" sz="1400" dirty="0" smtClean="0">
              <a:solidFill>
                <a:schemeClr val="tx1"/>
              </a:solidFill>
              <a:latin typeface="Script cole" pitchFamily="2" charset="0"/>
            </a:endParaRPr>
          </a:p>
          <a:p>
            <a:pPr algn="just"/>
            <a:r>
              <a:rPr lang="fr-FR" sz="1400" dirty="0" smtClean="0">
                <a:latin typeface="Arial Rounded MT Bold" pitchFamily="34" charset="0"/>
              </a:rPr>
              <a:t>Tâche de l’enfant : </a:t>
            </a:r>
            <a:r>
              <a:rPr lang="fr-FR" sz="1400" dirty="0" smtClean="0">
                <a:latin typeface="Script cole" pitchFamily="2" charset="0"/>
              </a:rPr>
              <a:t>Coller les bandes de couleur partout sur la feuille. Tracer au stylo bille des lignes de ponts ascendantes sur les bandes de couleur collées, sans déborder sur la feuille support.</a:t>
            </a:r>
            <a:endParaRPr lang="fr-FR" sz="1400" dirty="0">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680" t="13095" r="9450" b="5251"/>
          <a:stretch/>
        </p:blipFill>
        <p:spPr>
          <a:xfrm>
            <a:off x="4725144" y="2286818"/>
            <a:ext cx="1921596" cy="1420059"/>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5672" t="14079" r="9260" b="11644"/>
          <a:stretch/>
        </p:blipFill>
        <p:spPr>
          <a:xfrm>
            <a:off x="4725144" y="4187050"/>
            <a:ext cx="1949530" cy="1446731"/>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7794" t="22750" r="17639" b="15899"/>
          <a:stretch/>
        </p:blipFill>
        <p:spPr>
          <a:xfrm rot="5400000">
            <a:off x="5256976" y="6256940"/>
            <a:ext cx="1589124" cy="1132477"/>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9694" t="18744" r="4374" b="10875"/>
          <a:stretch/>
        </p:blipFill>
        <p:spPr>
          <a:xfrm rot="5400000">
            <a:off x="5187167" y="8197689"/>
            <a:ext cx="1711391" cy="1051261"/>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18448" t="17444" r="19269" b="13155"/>
          <a:stretch/>
        </p:blipFill>
        <p:spPr>
          <a:xfrm>
            <a:off x="4725144" y="281125"/>
            <a:ext cx="1919664" cy="16043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9662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9158" y="58891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914782"/>
            <a:ext cx="4873159"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boucles</a:t>
            </a:r>
          </a:p>
          <a:p>
            <a:pPr algn="ctr"/>
            <a:r>
              <a:rPr lang="fr-FR" sz="1200" i="1" dirty="0" smtClean="0">
                <a:solidFill>
                  <a:schemeClr val="tx1"/>
                </a:solidFill>
                <a:latin typeface="Script cole" pitchFamily="2" charset="0"/>
              </a:rPr>
              <a:t>Séance « Bandes vertes et feutres fins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Coordonner des mouvements de rotation ascendants et descendants.</a:t>
            </a:r>
          </a:p>
          <a:p>
            <a:pPr algn="just"/>
            <a:r>
              <a:rPr lang="fr-FR" sz="1200" dirty="0" smtClean="0">
                <a:latin typeface="Arial Rounded MT Bold" pitchFamily="34" charset="0"/>
              </a:rPr>
              <a:t>Tâche de l’enfant : </a:t>
            </a:r>
            <a:r>
              <a:rPr lang="fr-FR" sz="1200" dirty="0" smtClean="0">
                <a:latin typeface="Script cole" pitchFamily="2" charset="0"/>
              </a:rPr>
              <a:t>Coller les bandes vertes horizontalement. Tracer au feutre fin des enchainements de boucles ascendantes et descendantes sur les bandes vertes et les espaces jaunes en laissant une bande jaune ou verte entre eux. Tracer avec une autre couleur, sur les espaces libres des lignes de boucles ascendantes ou descendantes.</a:t>
            </a:r>
            <a:endParaRPr lang="fr-FR" sz="1200" dirty="0" smtClean="0">
              <a:solidFill>
                <a:schemeClr val="tx1"/>
              </a:solidFill>
              <a:latin typeface="Script cole" pitchFamily="2" charset="0"/>
            </a:endParaRPr>
          </a:p>
        </p:txBody>
      </p:sp>
      <p:sp>
        <p:nvSpPr>
          <p:cNvPr id="37" name="Rectangle 36"/>
          <p:cNvSpPr/>
          <p:nvPr/>
        </p:nvSpPr>
        <p:spPr>
          <a:xfrm>
            <a:off x="129158" y="78026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802672"/>
            <a:ext cx="4873159"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boucles</a:t>
            </a:r>
          </a:p>
          <a:p>
            <a:pPr algn="ctr"/>
            <a:r>
              <a:rPr lang="fr-FR" sz="1200" i="1" dirty="0" smtClean="0">
                <a:solidFill>
                  <a:schemeClr val="tx1"/>
                </a:solidFill>
                <a:latin typeface="Script cole" pitchFamily="2" charset="0"/>
              </a:rPr>
              <a:t>Séance « </a:t>
            </a:r>
            <a:r>
              <a:rPr lang="fr-FR" sz="1200" i="1" dirty="0" smtClean="0">
                <a:latin typeface="Script cole" pitchFamily="2" charset="0"/>
              </a:rPr>
              <a:t>Bandes de couleur et feutre fin noir</a:t>
            </a:r>
            <a:r>
              <a:rPr lang="fr-FR" sz="1200" i="1" dirty="0" smtClean="0">
                <a:solidFill>
                  <a:schemeClr val="tx1"/>
                </a:solidFill>
                <a:latin typeface="Script cole" pitchFamily="2" charset="0"/>
              </a:rPr>
              <a:t>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Adapter l’ampleur de son geste à la configuration du support.</a:t>
            </a:r>
          </a:p>
          <a:p>
            <a:pPr algn="just"/>
            <a:r>
              <a:rPr lang="fr-FR" sz="1200" dirty="0" smtClean="0">
                <a:latin typeface="Arial Rounded MT Bold" pitchFamily="34" charset="0"/>
              </a:rPr>
              <a:t>Tâche de l’enfant : </a:t>
            </a:r>
            <a:r>
              <a:rPr lang="fr-FR" sz="1200" dirty="0" smtClean="0">
                <a:latin typeface="Script cole" pitchFamily="2" charset="0"/>
              </a:rPr>
              <a:t>Coller des bandes de couleur partout et dans tous les sens sur la feuille. Tracer au feutre fin noir, dans chaque espace délimité par les bandes, une rangée de boucles ascendantes croissantes puis décroissantes en fonction de l’espace. Tracer, sur chaque bande collée, une ligne de boucles ascendantes.</a:t>
            </a:r>
            <a:endParaRPr lang="fr-FR" sz="1200" dirty="0" smtClean="0">
              <a:solidFill>
                <a:schemeClr val="tx1"/>
              </a:solidFill>
              <a:latin typeface="Script cole" pitchFamily="2" charset="0"/>
            </a:endParaRPr>
          </a:p>
        </p:txBody>
      </p:sp>
      <p:sp>
        <p:nvSpPr>
          <p:cNvPr id="12" name="Rectangle 11"/>
          <p:cNvSpPr/>
          <p:nvPr/>
        </p:nvSpPr>
        <p:spPr>
          <a:xfrm>
            <a:off x="129158" y="1640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189752"/>
            <a:ext cx="4873159"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ponts</a:t>
            </a:r>
          </a:p>
          <a:p>
            <a:pPr algn="ctr"/>
            <a:r>
              <a:rPr lang="fr-FR" sz="1200" i="1" dirty="0" smtClean="0">
                <a:solidFill>
                  <a:schemeClr val="tx1"/>
                </a:solidFill>
                <a:latin typeface="Script cole" pitchFamily="2" charset="0"/>
              </a:rPr>
              <a:t>Séance « Nuage, </a:t>
            </a:r>
            <a:r>
              <a:rPr lang="fr-FR" sz="1200" i="1" dirty="0" err="1" smtClean="0">
                <a:solidFill>
                  <a:schemeClr val="tx1"/>
                </a:solidFill>
                <a:latin typeface="Script cole" pitchFamily="2" charset="0"/>
              </a:rPr>
              <a:t>drawing</a:t>
            </a:r>
            <a:r>
              <a:rPr lang="fr-FR" sz="1200" i="1" dirty="0" smtClean="0">
                <a:solidFill>
                  <a:schemeClr val="tx1"/>
                </a:solidFill>
                <a:latin typeface="Script cole" pitchFamily="2" charset="0"/>
              </a:rPr>
              <a:t> </a:t>
            </a:r>
            <a:r>
              <a:rPr lang="fr-FR" sz="1200" i="1" dirty="0" err="1" smtClean="0">
                <a:solidFill>
                  <a:schemeClr val="tx1"/>
                </a:solidFill>
                <a:latin typeface="Script cole" pitchFamily="2" charset="0"/>
              </a:rPr>
              <a:t>gum</a:t>
            </a:r>
            <a:r>
              <a:rPr lang="fr-FR" sz="1200" i="1" dirty="0" smtClean="0">
                <a:solidFill>
                  <a:schemeClr val="tx1"/>
                </a:solidFill>
                <a:latin typeface="Script cole" pitchFamily="2" charset="0"/>
              </a:rPr>
              <a:t>, encres et feutres fins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Adapter le mouvement de son geste à un support immobile.</a:t>
            </a:r>
          </a:p>
          <a:p>
            <a:pPr algn="just"/>
            <a:r>
              <a:rPr lang="fr-FR" sz="1200" dirty="0" smtClean="0">
                <a:latin typeface="Arial Rounded MT Bold" pitchFamily="34" charset="0"/>
              </a:rPr>
              <a:t>Tâche de l’enfant : </a:t>
            </a:r>
            <a:r>
              <a:rPr lang="fr-FR" sz="1200" dirty="0" smtClean="0">
                <a:latin typeface="Script cole" pitchFamily="2" charset="0"/>
              </a:rPr>
              <a:t>Découper le nuage. Tracer au </a:t>
            </a:r>
            <a:r>
              <a:rPr lang="fr-FR" sz="1200" dirty="0" err="1" smtClean="0">
                <a:latin typeface="Script cole" pitchFamily="2" charset="0"/>
              </a:rPr>
              <a:t>drawing</a:t>
            </a:r>
            <a:r>
              <a:rPr lang="fr-FR" sz="1200" dirty="0" smtClean="0">
                <a:latin typeface="Script cole" pitchFamily="2" charset="0"/>
              </a:rPr>
              <a:t> </a:t>
            </a:r>
            <a:r>
              <a:rPr lang="fr-FR" sz="1200" dirty="0" err="1" smtClean="0">
                <a:latin typeface="Script cole" pitchFamily="2" charset="0"/>
              </a:rPr>
              <a:t>gum</a:t>
            </a:r>
            <a:r>
              <a:rPr lang="fr-FR" sz="1200" dirty="0" smtClean="0">
                <a:latin typeface="Script cole" pitchFamily="2" charset="0"/>
              </a:rPr>
              <a:t> des ponts suivant le contour du nuage. Coller 6 ronds sur le nuage. Tracer au </a:t>
            </a:r>
            <a:r>
              <a:rPr lang="fr-FR" sz="1200" dirty="0" err="1" smtClean="0">
                <a:latin typeface="Script cole" pitchFamily="2" charset="0"/>
              </a:rPr>
              <a:t>drawing</a:t>
            </a:r>
            <a:r>
              <a:rPr lang="fr-FR" sz="1200" dirty="0" smtClean="0">
                <a:latin typeface="Script cole" pitchFamily="2" charset="0"/>
              </a:rPr>
              <a:t> </a:t>
            </a:r>
            <a:r>
              <a:rPr lang="fr-FR" sz="1200" dirty="0" err="1" smtClean="0">
                <a:latin typeface="Script cole" pitchFamily="2" charset="0"/>
              </a:rPr>
              <a:t>gum</a:t>
            </a:r>
            <a:r>
              <a:rPr lang="fr-FR" sz="1200" dirty="0" smtClean="0">
                <a:latin typeface="Script cole" pitchFamily="2" charset="0"/>
              </a:rPr>
              <a:t> des ponts autour des ronds. Recouvrir le nuage d’encre. Tracer au feutre fin une ligne de ponts ascendants dans les ponts blancs et à l’intérieur des ronds collés.</a:t>
            </a:r>
            <a:endParaRPr lang="fr-FR" sz="1200" dirty="0" smtClean="0">
              <a:solidFill>
                <a:schemeClr val="tx1"/>
              </a:solidFill>
              <a:latin typeface="Script cole" pitchFamily="2" charset="0"/>
            </a:endParaRPr>
          </a:p>
        </p:txBody>
      </p:sp>
      <p:sp>
        <p:nvSpPr>
          <p:cNvPr id="14" name="Rectangle 13"/>
          <p:cNvSpPr/>
          <p:nvPr/>
        </p:nvSpPr>
        <p:spPr>
          <a:xfrm>
            <a:off x="129158" y="20776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77642"/>
            <a:ext cx="4873159"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ponts</a:t>
            </a:r>
          </a:p>
          <a:p>
            <a:pPr algn="ctr"/>
            <a:r>
              <a:rPr lang="fr-FR" sz="1300" i="1" dirty="0" smtClean="0">
                <a:solidFill>
                  <a:schemeClr val="tx1"/>
                </a:solidFill>
                <a:latin typeface="Script cole" pitchFamily="2" charset="0"/>
              </a:rPr>
              <a:t>Séance « Fleurs et feutres fins»</a:t>
            </a:r>
          </a:p>
          <a:p>
            <a:pPr algn="just"/>
            <a:r>
              <a:rPr lang="fr-FR" sz="1300" dirty="0" smtClean="0">
                <a:solidFill>
                  <a:schemeClr val="tx1"/>
                </a:solidFill>
                <a:latin typeface="Arial Rounded MT Bold" pitchFamily="34" charset="0"/>
              </a:rPr>
              <a:t>Objectifs : </a:t>
            </a:r>
            <a:r>
              <a:rPr lang="fr-FR" sz="1300" dirty="0" smtClean="0">
                <a:latin typeface="Script cole" pitchFamily="2" charset="0"/>
              </a:rPr>
              <a:t>Maintenir le geste requis en orientant correctement le support.</a:t>
            </a:r>
            <a:endParaRPr lang="fr-FR" sz="1300" dirty="0" smtClean="0">
              <a:solidFill>
                <a:schemeClr val="tx1"/>
              </a:solidFill>
              <a:latin typeface="Script cole" pitchFamily="2" charset="0"/>
            </a:endParaRPr>
          </a:p>
          <a:p>
            <a:pPr algn="just"/>
            <a:r>
              <a:rPr lang="fr-FR" sz="1300" dirty="0" smtClean="0">
                <a:latin typeface="Arial Rounded MT Bold" pitchFamily="34" charset="0"/>
              </a:rPr>
              <a:t>Tâche de l’enfant : </a:t>
            </a:r>
            <a:r>
              <a:rPr lang="fr-FR" sz="1300" dirty="0" smtClean="0">
                <a:latin typeface="Script cole" pitchFamily="2" charset="0"/>
              </a:rPr>
              <a:t>Découper les deux fleurs et les coller sur une feuille. Tracer au feutre fin une rangée de petits ponts ascendants en suivant les contours extérieurs des fleurs. Remplir l’intérieur des fleurs de petits ponts accolés en changeant de couleur à chaque rangée.</a:t>
            </a:r>
            <a:endParaRPr lang="fr-FR" sz="1300" dirty="0" smtClean="0">
              <a:solidFill>
                <a:schemeClr val="tx1"/>
              </a:solidFill>
              <a:latin typeface="Script cole" pitchFamily="2" charset="0"/>
            </a:endParaRPr>
          </a:p>
        </p:txBody>
      </p:sp>
      <p:sp>
        <p:nvSpPr>
          <p:cNvPr id="16" name="Rectangle 15"/>
          <p:cNvSpPr/>
          <p:nvPr/>
        </p:nvSpPr>
        <p:spPr>
          <a:xfrm>
            <a:off x="129158" y="39912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91210"/>
            <a:ext cx="4873159"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boucles</a:t>
            </a:r>
          </a:p>
          <a:p>
            <a:pPr algn="ctr"/>
            <a:r>
              <a:rPr lang="fr-FR" sz="1300" i="1" dirty="0" smtClean="0">
                <a:solidFill>
                  <a:schemeClr val="tx1"/>
                </a:solidFill>
                <a:latin typeface="Script cole" pitchFamily="2" charset="0"/>
              </a:rPr>
              <a:t>Séance « Bandes de papier et feutres fins de couleur»</a:t>
            </a:r>
          </a:p>
          <a:p>
            <a:pPr algn="just"/>
            <a:r>
              <a:rPr lang="fr-FR" sz="1300" dirty="0" smtClean="0">
                <a:solidFill>
                  <a:schemeClr val="tx1"/>
                </a:solidFill>
                <a:latin typeface="Arial Rounded MT Bold" pitchFamily="34" charset="0"/>
              </a:rPr>
              <a:t>Objectifs : </a:t>
            </a:r>
            <a:r>
              <a:rPr lang="fr-FR" sz="1300" dirty="0" smtClean="0">
                <a:latin typeface="Script cole" pitchFamily="2" charset="0"/>
              </a:rPr>
              <a:t>Arrêter son geste en fonction de l’espace imparti.</a:t>
            </a:r>
            <a:endParaRPr lang="fr-FR" sz="1300" dirty="0" smtClean="0">
              <a:solidFill>
                <a:schemeClr val="tx1"/>
              </a:solidFill>
              <a:latin typeface="Script cole" pitchFamily="2" charset="0"/>
            </a:endParaRPr>
          </a:p>
          <a:p>
            <a:pPr algn="just"/>
            <a:r>
              <a:rPr lang="fr-FR" sz="1300" dirty="0" smtClean="0">
                <a:latin typeface="Arial Rounded MT Bold" pitchFamily="34" charset="0"/>
              </a:rPr>
              <a:t>Tâche de l’enfant : </a:t>
            </a:r>
            <a:r>
              <a:rPr lang="fr-FR" sz="1300" dirty="0" smtClean="0">
                <a:latin typeface="Script cole" pitchFamily="2" charset="0"/>
              </a:rPr>
              <a:t>Coller des bandes de couleur partout et dans tous les sens sur la feuille. Tracer au feutre fin noir des lignes de boucles ascendantes sur les bandes collées. Tracer au feutre fin de couleur des rangées de boucles ascendantes dans les espaces délimités par les bandes.</a:t>
            </a:r>
            <a:endParaRPr lang="fr-FR" sz="1300" dirty="0">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700" t="24162" r="8605" b="12683"/>
          <a:stretch/>
        </p:blipFill>
        <p:spPr>
          <a:xfrm rot="5400000">
            <a:off x="5301396" y="651657"/>
            <a:ext cx="1658106" cy="938403"/>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9136" t="22117" r="5855" b="11560"/>
          <a:stretch/>
        </p:blipFill>
        <p:spPr>
          <a:xfrm>
            <a:off x="4988124" y="2510538"/>
            <a:ext cx="1690614" cy="1121145"/>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3652" t="20185" r="6207" b="9412"/>
          <a:stretch/>
        </p:blipFill>
        <p:spPr>
          <a:xfrm>
            <a:off x="5014195" y="4429123"/>
            <a:ext cx="1669440" cy="1099941"/>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9146" t="13665" r="15190" b="21064"/>
          <a:stretch/>
        </p:blipFill>
        <p:spPr>
          <a:xfrm>
            <a:off x="5052138" y="6221078"/>
            <a:ext cx="1593554" cy="1401424"/>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10981" t="12256" r="9667" b="13524"/>
          <a:stretch/>
        </p:blipFill>
        <p:spPr>
          <a:xfrm>
            <a:off x="4972253" y="8173625"/>
            <a:ext cx="1706485" cy="11970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045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9158" y="5864052"/>
            <a:ext cx="6624736" cy="232930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889730"/>
            <a:ext cx="4729143" cy="2308324"/>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boucles</a:t>
            </a:r>
          </a:p>
          <a:p>
            <a:pPr algn="ctr"/>
            <a:r>
              <a:rPr lang="fr-FR" sz="1200" i="1" dirty="0" smtClean="0">
                <a:solidFill>
                  <a:schemeClr val="tx1"/>
                </a:solidFill>
                <a:latin typeface="Script cole" pitchFamily="2" charset="0"/>
              </a:rPr>
              <a:t>Séance « Ronds collés et feutres fins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Maintenir le sens de rotation sur une trajectoire circulaire.</a:t>
            </a:r>
          </a:p>
          <a:p>
            <a:pPr algn="just"/>
            <a:r>
              <a:rPr lang="fr-FR" sz="1200" dirty="0" smtClean="0">
                <a:latin typeface="Arial Rounded MT Bold" pitchFamily="34" charset="0"/>
              </a:rPr>
              <a:t>Tâche de l’enfant : </a:t>
            </a:r>
            <a:r>
              <a:rPr lang="fr-FR" sz="1200" dirty="0" smtClean="0">
                <a:latin typeface="Script cole" pitchFamily="2" charset="0"/>
              </a:rPr>
              <a:t>Découper les 12 ronds de couleur et coller les 4 plus grands sur la feuille blanche. Coller, sur les 4 déjà collés, les autres ronds en les superposant, du plus grand au plus petit. Coller une gommette de couleur au centre de chaque plus petit rond. Tracer au feutre de couleur des lignes de boucles ascendantes dans les espaces entre les ronds. Tracer au feutre une ligne de petites boucles ascendantes tout autour de chaque grand rond.</a:t>
            </a:r>
            <a:endParaRPr lang="fr-FR" sz="1200" dirty="0" smtClean="0">
              <a:solidFill>
                <a:schemeClr val="tx1"/>
              </a:solidFill>
              <a:latin typeface="Script cole" pitchFamily="2" charset="0"/>
            </a:endParaRPr>
          </a:p>
        </p:txBody>
      </p:sp>
      <p:sp>
        <p:nvSpPr>
          <p:cNvPr id="12" name="Rectangle 11"/>
          <p:cNvSpPr/>
          <p:nvPr/>
        </p:nvSpPr>
        <p:spPr>
          <a:xfrm>
            <a:off x="129158" y="1284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154142"/>
            <a:ext cx="4585127"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boucles</a:t>
            </a:r>
          </a:p>
          <a:p>
            <a:pPr algn="ctr"/>
            <a:r>
              <a:rPr lang="fr-FR" sz="1300" i="1" dirty="0" smtClean="0">
                <a:solidFill>
                  <a:schemeClr val="tx1"/>
                </a:solidFill>
                <a:latin typeface="Script cole" pitchFamily="2" charset="0"/>
              </a:rPr>
              <a:t>Séance « </a:t>
            </a:r>
            <a:r>
              <a:rPr lang="fr-FR" sz="1300" i="1" dirty="0" err="1" smtClean="0">
                <a:solidFill>
                  <a:schemeClr val="tx1"/>
                </a:solidFill>
                <a:latin typeface="Script cole" pitchFamily="2" charset="0"/>
              </a:rPr>
              <a:t>Drawing</a:t>
            </a:r>
            <a:r>
              <a:rPr lang="fr-FR" sz="1300" i="1" dirty="0" smtClean="0">
                <a:solidFill>
                  <a:schemeClr val="tx1"/>
                </a:solidFill>
                <a:latin typeface="Script cole" pitchFamily="2" charset="0"/>
              </a:rPr>
              <a:t> </a:t>
            </a:r>
            <a:r>
              <a:rPr lang="fr-FR" sz="1300" i="1" dirty="0" err="1" smtClean="0">
                <a:solidFill>
                  <a:schemeClr val="tx1"/>
                </a:solidFill>
                <a:latin typeface="Script cole" pitchFamily="2" charset="0"/>
              </a:rPr>
              <a:t>gum</a:t>
            </a:r>
            <a:r>
              <a:rPr lang="fr-FR" sz="1300" i="1" dirty="0" smtClean="0">
                <a:solidFill>
                  <a:schemeClr val="tx1"/>
                </a:solidFill>
                <a:latin typeface="Script cole" pitchFamily="2" charset="0"/>
              </a:rPr>
              <a:t>, encres et feutres fins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Affiner le geste pour réduire le tracé.</a:t>
            </a:r>
          </a:p>
          <a:p>
            <a:pPr algn="just"/>
            <a:r>
              <a:rPr lang="fr-FR" sz="1300" dirty="0" smtClean="0">
                <a:latin typeface="Arial Rounded MT Bold" pitchFamily="34" charset="0"/>
              </a:rPr>
              <a:t>Tâche de l’enfant : </a:t>
            </a:r>
            <a:r>
              <a:rPr lang="fr-FR" sz="1300" dirty="0" smtClean="0">
                <a:latin typeface="Script cole" pitchFamily="2" charset="0"/>
              </a:rPr>
              <a:t>Tracer sur la feuille blanche des lignes de boucles ascendantes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en rayonnant autour de la gommette centrale. Recouvrir la feuille d’encre. Tracer au feutre fin des lignes de boucles ascendantes dans les boucles blanches.</a:t>
            </a:r>
            <a:endParaRPr lang="fr-FR" sz="1300" dirty="0" smtClean="0">
              <a:solidFill>
                <a:schemeClr val="tx1"/>
              </a:solidFill>
              <a:latin typeface="Script cole" pitchFamily="2" charset="0"/>
            </a:endParaRPr>
          </a:p>
        </p:txBody>
      </p:sp>
      <p:sp>
        <p:nvSpPr>
          <p:cNvPr id="14" name="Rectangle 13"/>
          <p:cNvSpPr/>
          <p:nvPr/>
        </p:nvSpPr>
        <p:spPr>
          <a:xfrm>
            <a:off x="129158" y="20420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42032"/>
            <a:ext cx="4585127"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boucles</a:t>
            </a:r>
          </a:p>
          <a:p>
            <a:pPr algn="ctr"/>
            <a:r>
              <a:rPr lang="fr-FR" sz="1200" i="1" dirty="0" smtClean="0">
                <a:solidFill>
                  <a:schemeClr val="tx1"/>
                </a:solidFill>
                <a:latin typeface="Script cole" pitchFamily="2" charset="0"/>
              </a:rPr>
              <a:t>Séance « Encres de couleur et stylo à bille»</a:t>
            </a:r>
          </a:p>
          <a:p>
            <a:pPr algn="just"/>
            <a:r>
              <a:rPr lang="fr-FR" sz="1200" dirty="0" smtClean="0">
                <a:solidFill>
                  <a:schemeClr val="tx1"/>
                </a:solidFill>
                <a:latin typeface="Arial Rounded MT Bold" pitchFamily="34" charset="0"/>
              </a:rPr>
              <a:t>Objectifs : </a:t>
            </a:r>
            <a:r>
              <a:rPr lang="fr-FR" sz="1200" dirty="0" smtClean="0">
                <a:latin typeface="Script cole" pitchFamily="2" charset="0"/>
              </a:rPr>
              <a:t>Adapter la pression de la main à un outil scripteur différent et à un espace réduit.</a:t>
            </a:r>
            <a:endParaRPr lang="fr-FR" sz="1200" dirty="0" smtClean="0">
              <a:solidFill>
                <a:schemeClr val="tx1"/>
              </a:solidFill>
              <a:latin typeface="Script cole" pitchFamily="2" charset="0"/>
            </a:endParaRPr>
          </a:p>
          <a:p>
            <a:pPr algn="just"/>
            <a:r>
              <a:rPr lang="fr-FR" sz="1200" dirty="0" smtClean="0">
                <a:latin typeface="Arial Rounded MT Bold" pitchFamily="34" charset="0"/>
              </a:rPr>
              <a:t>Tâche de l’enfant : </a:t>
            </a:r>
            <a:r>
              <a:rPr lang="fr-FR" sz="1200" dirty="0" smtClean="0">
                <a:latin typeface="Script cole" pitchFamily="2" charset="0"/>
              </a:rPr>
              <a:t>Tracer à l’encre avec un coton-tige des lignes de boucles ascendantes tout autour de la feuille. Remplir tout l’espace « feuille » en changeant les couleurs de rangées de boucles de l’extérieur vers l’intérieur de celui-ci. Tracer au stylo bille des boucles ascendantes liées dans chaque tracé à l’encre.</a:t>
            </a:r>
            <a:endParaRPr lang="fr-FR" sz="1200" dirty="0" smtClean="0">
              <a:solidFill>
                <a:schemeClr val="tx1"/>
              </a:solidFill>
              <a:latin typeface="Script cole" pitchFamily="2" charset="0"/>
            </a:endParaRPr>
          </a:p>
        </p:txBody>
      </p:sp>
      <p:sp>
        <p:nvSpPr>
          <p:cNvPr id="16" name="Rectangle 15"/>
          <p:cNvSpPr/>
          <p:nvPr/>
        </p:nvSpPr>
        <p:spPr>
          <a:xfrm>
            <a:off x="129158" y="3955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55600"/>
            <a:ext cx="4873159" cy="1569660"/>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boucles</a:t>
            </a:r>
          </a:p>
          <a:p>
            <a:pPr algn="ctr"/>
            <a:r>
              <a:rPr lang="fr-FR" sz="1200" i="1" dirty="0" smtClean="0">
                <a:solidFill>
                  <a:schemeClr val="tx1"/>
                </a:solidFill>
                <a:latin typeface="Script cole" pitchFamily="2" charset="0"/>
              </a:rPr>
              <a:t>Séance « Feutres fins»</a:t>
            </a:r>
          </a:p>
          <a:p>
            <a:pPr algn="just"/>
            <a:r>
              <a:rPr lang="fr-FR" sz="1200" dirty="0" smtClean="0">
                <a:solidFill>
                  <a:schemeClr val="tx1"/>
                </a:solidFill>
                <a:latin typeface="Arial Rounded MT Bold" pitchFamily="34" charset="0"/>
              </a:rPr>
              <a:t>Objectifs : </a:t>
            </a:r>
            <a:r>
              <a:rPr lang="fr-FR" sz="1200" dirty="0" smtClean="0">
                <a:latin typeface="Script cole" pitchFamily="2" charset="0"/>
              </a:rPr>
              <a:t>Acquérir une continuité et une souplesse dans le mouvement. Conserver le sens de rotation initial.</a:t>
            </a:r>
            <a:endParaRPr lang="fr-FR" sz="1200" dirty="0" smtClean="0">
              <a:solidFill>
                <a:schemeClr val="tx1"/>
              </a:solidFill>
              <a:latin typeface="Script cole" pitchFamily="2" charset="0"/>
            </a:endParaRPr>
          </a:p>
          <a:p>
            <a:pPr algn="just"/>
            <a:r>
              <a:rPr lang="fr-FR" sz="1200" dirty="0" smtClean="0">
                <a:latin typeface="Arial Rounded MT Bold" pitchFamily="34" charset="0"/>
              </a:rPr>
              <a:t>Tâche de l’enfant : </a:t>
            </a:r>
            <a:r>
              <a:rPr lang="fr-FR" sz="1200" dirty="0" smtClean="0">
                <a:latin typeface="Script cole" pitchFamily="2" charset="0"/>
              </a:rPr>
              <a:t>Tracer au feutre fin plusieurs lignes successives de petites boucles en suivant les contours de la ligne de boucles noires et en changeant de couleur à chaque ligne.</a:t>
            </a:r>
            <a:endParaRPr lang="fr-FR" sz="1200" dirty="0">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648" t="24506" r="10106" b="13705"/>
          <a:stretch/>
        </p:blipFill>
        <p:spPr>
          <a:xfrm>
            <a:off x="4736245" y="374225"/>
            <a:ext cx="1952745" cy="1252604"/>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3379" t="18262" r="6901" b="17478"/>
          <a:stretch/>
        </p:blipFill>
        <p:spPr>
          <a:xfrm>
            <a:off x="4761398" y="2428839"/>
            <a:ext cx="1927592" cy="1165377"/>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0195" t="17280" r="3608" b="34800"/>
          <a:stretch/>
        </p:blipFill>
        <p:spPr>
          <a:xfrm>
            <a:off x="5034430" y="4577207"/>
            <a:ext cx="1607729" cy="670354"/>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9998" t="19760" r="6585" b="13995"/>
          <a:stretch/>
        </p:blipFill>
        <p:spPr>
          <a:xfrm>
            <a:off x="4869160" y="6681192"/>
            <a:ext cx="1712068" cy="10197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42708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183</Words>
  <Application>Microsoft Office PowerPoint</Application>
  <PresentationFormat>Format A4 (210 x 297 mm)</PresentationFormat>
  <Paragraphs>109</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Gaelle</dc:creator>
  <cp:lastModifiedBy>Gaelle48</cp:lastModifiedBy>
  <cp:revision>73</cp:revision>
  <cp:lastPrinted>2015-03-30T11:27:45Z</cp:lastPrinted>
  <dcterms:created xsi:type="dcterms:W3CDTF">2015-03-30T09:20:25Z</dcterms:created>
  <dcterms:modified xsi:type="dcterms:W3CDTF">2017-02-22T14:49:18Z</dcterms:modified>
</cp:coreProperties>
</file>