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6858000" cy="9906000" type="A4"/>
  <p:notesSz cx="6858000" cy="99456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3" autoAdjust="0"/>
  </p:normalViewPr>
  <p:slideViewPr>
    <p:cSldViewPr>
      <p:cViewPr>
        <p:scale>
          <a:sx n="87" d="100"/>
          <a:sy n="87" d="100"/>
        </p:scale>
        <p:origin x="-3162" y="-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04" y="-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102C8B-3EE1-4EB9-B7F6-B39AB61379EB}" type="datetimeFigureOut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kluihklhklh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D5A325-2688-48EC-AE99-B4BCC07FF9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9873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6A8614-F8A7-420F-A776-E9AFCDD70109}" type="datetimeFigureOut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kluihklhklh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9AC3A1-2E46-49E9-8425-454B317588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1363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43"/>
          <p:cNvSpPr txBox="1">
            <a:spLocks noChangeArrowheads="1"/>
          </p:cNvSpPr>
          <p:nvPr userDrawn="1"/>
        </p:nvSpPr>
        <p:spPr bwMode="auto">
          <a:xfrm>
            <a:off x="5065092" y="9705975"/>
            <a:ext cx="18637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fr-FR" sz="900" i="1" dirty="0">
                <a:solidFill>
                  <a:schemeClr val="bg1">
                    <a:lumMod val="50000"/>
                  </a:schemeClr>
                </a:solidFill>
              </a:rPr>
              <a:t>http</a:t>
            </a:r>
            <a:r>
              <a:rPr lang="fr-FR" sz="900" i="1" dirty="0" smtClean="0">
                <a:solidFill>
                  <a:schemeClr val="bg1">
                    <a:lumMod val="50000"/>
                  </a:schemeClr>
                </a:solidFill>
              </a:rPr>
              <a:t>://</a:t>
            </a:r>
            <a:r>
              <a:rPr lang="fr-FR" sz="900" i="1" dirty="0" smtClean="0">
                <a:solidFill>
                  <a:schemeClr val="bg1">
                    <a:lumMod val="50000"/>
                  </a:schemeClr>
                </a:solidFill>
              </a:rPr>
              <a:t>www.mysticlolly.fr</a:t>
            </a:r>
            <a:endParaRPr lang="fr-FR" sz="9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24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5979F-E026-4652-A7AD-BB647405F250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196CF-0369-4001-A22D-8CCC8EA078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7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07F5-936C-41CF-80A9-6F4BAB0D1FB0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4615-2532-4489-8FF9-7F8623790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71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1FF6-B798-459D-8C85-F50FEAECF145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9430-B85C-4CAE-ACA6-7B0A833B2E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02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FAA5-EDD0-4C4B-99D8-ACCBDEFB1C16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B864-3863-4808-A05C-444D33ED7E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DCB26-0740-4932-8D34-A9F005A2E809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C5C30-D811-4F50-923B-2BE0F47400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2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3E93-2F2D-4263-AAA6-0489A1498174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0ABC9-C91E-471A-8316-16C4A829B1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41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A1E6-7FCC-4FF7-9CDC-31F8A595DDF9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7855-0294-4576-ABB1-1031F3E7AF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6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611FC-46C1-4E07-8E6B-34C03B048A27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F88E-1429-49C8-82E1-58B33444AB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43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A3628-B74F-4C50-BD66-98A214450875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6FFEE-EE28-4D17-AC0B-124B2FE028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52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6831-0D32-49F2-8986-9B491E013467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20E42-1BE7-4032-BC77-B394C6BAD2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26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A7B7F6-5D71-43CD-B49D-873B2007704E}" type="datetime1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http://mysticlolly.eklablog.com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C64FC9-8649-4787-AED6-3AF6759729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13"/>
          <p:cNvSpPr/>
          <p:nvPr/>
        </p:nvSpPr>
        <p:spPr bwMode="auto">
          <a:xfrm>
            <a:off x="44450" y="244475"/>
            <a:ext cx="6769100" cy="94615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927100" y="66675"/>
            <a:ext cx="4843463" cy="3492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chemeClr val="tx1"/>
                </a:solidFill>
                <a:latin typeface="Showcard Gothic" pitchFamily="82" charset="0"/>
              </a:rPr>
              <a:t>Prise de représentations</a:t>
            </a:r>
            <a:endParaRPr lang="fr-FR" sz="1400" dirty="0">
              <a:solidFill>
                <a:schemeClr val="tx1"/>
              </a:solidFill>
              <a:latin typeface="Showcard Gothic" pitchFamily="82" charset="0"/>
            </a:endParaRPr>
          </a:p>
        </p:txBody>
      </p:sp>
      <p:grpSp>
        <p:nvGrpSpPr>
          <p:cNvPr id="2054" name="Groupe 11"/>
          <p:cNvGrpSpPr>
            <a:grpSpLocks/>
          </p:cNvGrpSpPr>
          <p:nvPr/>
        </p:nvGrpSpPr>
        <p:grpSpPr bwMode="auto">
          <a:xfrm>
            <a:off x="238125" y="776291"/>
            <a:ext cx="6286500" cy="707886"/>
            <a:chOff x="239142" y="4784601"/>
            <a:chExt cx="6284933" cy="706370"/>
          </a:xfrm>
        </p:grpSpPr>
        <p:sp>
          <p:nvSpPr>
            <p:cNvPr id="14" name="Flèche droite 13"/>
            <p:cNvSpPr/>
            <p:nvPr/>
          </p:nvSpPr>
          <p:spPr>
            <a:xfrm>
              <a:off x="239142" y="4859053"/>
              <a:ext cx="190453" cy="144154"/>
            </a:xfrm>
            <a:prstGeom prst="rightArrow">
              <a:avLst/>
            </a:prstGeom>
            <a:solidFill>
              <a:srgbClr val="00CC00"/>
            </a:solidFill>
            <a:ln w="12700">
              <a:solidFill>
                <a:schemeClr val="accent3">
                  <a:lumMod val="50000"/>
                </a:schemeClr>
              </a:solidFill>
              <a:prstDash val="sysDash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57" name="ZoneTexte 14"/>
            <p:cNvSpPr txBox="1">
              <a:spLocks noChangeArrowheads="1"/>
            </p:cNvSpPr>
            <p:nvPr/>
          </p:nvSpPr>
          <p:spPr bwMode="auto">
            <a:xfrm>
              <a:off x="455166" y="4784601"/>
              <a:ext cx="6068909" cy="706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FR" sz="2000" u="sng" dirty="0" smtClean="0">
                  <a:latin typeface="Pere Castor" pitchFamily="2" charset="0"/>
                </a:rPr>
                <a:t>D’après toi, qu’est-ce qu’un liquide ? Un solide ? Quelle est la différence entre un liquide et un solide ? Tu peux écrire et dessiner :</a:t>
              </a:r>
              <a:endParaRPr lang="fr-FR" sz="2000" u="sng" dirty="0">
                <a:latin typeface="Pere Castor" pitchFamily="2" charset="0"/>
              </a:endParaRPr>
            </a:p>
          </p:txBody>
        </p:sp>
      </p:grpSp>
      <p:pic>
        <p:nvPicPr>
          <p:cNvPr id="11" name="Image 10" descr="feuille_gros_carreaux.php (Objet application/pdf) - Mozilla Firefox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3" t="40607" r="5254" b="7363"/>
          <a:stretch/>
        </p:blipFill>
        <p:spPr>
          <a:xfrm>
            <a:off x="618331" y="2360712"/>
            <a:ext cx="5543550" cy="2164093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44610" y="2001094"/>
            <a:ext cx="3242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u="sng" dirty="0" smtClean="0">
                <a:latin typeface="+mj-lt"/>
              </a:rPr>
              <a:t>Ce que j’en pense :</a:t>
            </a:r>
            <a:endParaRPr lang="fr-FR" sz="1200" b="1" i="1" u="sng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611" y="5241032"/>
            <a:ext cx="5690989" cy="424847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8" name="Picture 10" descr="C:\Users\Gaëlle\Desktop\Blog\Projet Guyanne\Version finale\je cherch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667" y="-29366"/>
            <a:ext cx="740929" cy="74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02441"/>
              </p:ext>
            </p:extLst>
          </p:nvPr>
        </p:nvGraphicFramePr>
        <p:xfrm>
          <a:off x="9938" y="9804"/>
          <a:ext cx="6834960" cy="9896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8320"/>
                <a:gridCol w="2278320"/>
                <a:gridCol w="2278320"/>
              </a:tblGrid>
              <a:tr h="32987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987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987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1506" name="Picture 2" descr="http://www.crystalxp.net/forum/mesimages/353064/caillou.png4.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52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http://shop.berner.eu/medias/sys_master/hf1/h87/8979769491486/FR_BER_0000010513_R_X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78347">
            <a:off x="2071527" y="1141522"/>
            <a:ext cx="2548374" cy="126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http://www.educol.net/le-de-t1015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7" r="20607"/>
          <a:stretch/>
        </p:blipFill>
        <p:spPr bwMode="auto">
          <a:xfrm>
            <a:off x="5013176" y="791079"/>
            <a:ext cx="1634772" cy="196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http://media.maginea.com/m2/products/00/01/01/35/M20001013547_2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13532" r="26161" b="13532"/>
          <a:stretch/>
        </p:blipFill>
        <p:spPr bwMode="auto">
          <a:xfrm>
            <a:off x="274495" y="3663913"/>
            <a:ext cx="1737009" cy="265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http://us.cdn4.123rf.com/168nwm/pejo/pejo1207/pejo120700263/14453098-buche-de-bois-que-le-bois-du-feu-devant-un-fond-blanc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786" b="96429" l="2976" r="9285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1359">
            <a:off x="2138647" y="4505615"/>
            <a:ext cx="2414844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http://t2.ftcdn.net/jpg/00/40/62/67/400_F_40626717_RfrTZZeWYvzG5Ztrnq9iVipFtsTtEa0V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798" y="4327331"/>
            <a:ext cx="2171163" cy="162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en arc 5"/>
          <p:cNvCxnSpPr/>
          <p:nvPr/>
        </p:nvCxnSpPr>
        <p:spPr>
          <a:xfrm rot="16200000" flipH="1">
            <a:off x="5200087" y="4362056"/>
            <a:ext cx="875613" cy="385338"/>
          </a:xfrm>
          <a:prstGeom prst="curvedConnector3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8" name="Picture 14" descr="http://img.coloriagesgratuits.com/paysage-du-lac-avec-les-m_4a0d51f98a33d-p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26" b="8526"/>
          <a:stretch/>
        </p:blipFill>
        <p:spPr bwMode="auto">
          <a:xfrm>
            <a:off x="156745" y="7545288"/>
            <a:ext cx="1972508" cy="163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en arc 7"/>
          <p:cNvCxnSpPr/>
          <p:nvPr/>
        </p:nvCxnSpPr>
        <p:spPr>
          <a:xfrm rot="5400000" flipH="1" flipV="1">
            <a:off x="476672" y="9129464"/>
            <a:ext cx="864096" cy="144016"/>
          </a:xfrm>
          <a:prstGeom prst="curvedConnector3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6" y="7681070"/>
            <a:ext cx="2079104" cy="1333221"/>
          </a:xfrm>
          <a:prstGeom prst="rect">
            <a:avLst/>
          </a:prstGeom>
        </p:spPr>
      </p:pic>
      <p:cxnSp>
        <p:nvCxnSpPr>
          <p:cNvPr id="17" name="Connecteur en arc 16"/>
          <p:cNvCxnSpPr/>
          <p:nvPr/>
        </p:nvCxnSpPr>
        <p:spPr>
          <a:xfrm rot="5400000">
            <a:off x="2548976" y="7785149"/>
            <a:ext cx="1324987" cy="493133"/>
          </a:xfrm>
          <a:prstGeom prst="curvedConnector3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20" name="Picture 16" descr="http://img.over-blog.com/300x293/1/11/50/61/Piece-mystere/fontaine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587" y="7240958"/>
            <a:ext cx="188595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74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13"/>
          <p:cNvSpPr/>
          <p:nvPr/>
        </p:nvSpPr>
        <p:spPr bwMode="auto">
          <a:xfrm>
            <a:off x="44450" y="244475"/>
            <a:ext cx="6769100" cy="94615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927100" y="66675"/>
            <a:ext cx="4843463" cy="3492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chemeClr val="tx1"/>
                </a:solidFill>
                <a:latin typeface="Showcard Gothic" pitchFamily="82" charset="0"/>
              </a:rPr>
              <a:t>Le défi glaçon - Fiche d’observation</a:t>
            </a:r>
            <a:endParaRPr lang="fr-FR" sz="1400" dirty="0">
              <a:solidFill>
                <a:schemeClr val="tx1"/>
              </a:solidFill>
              <a:latin typeface="Showcard Gothic" pitchFamily="82" charset="0"/>
            </a:endParaRPr>
          </a:p>
        </p:txBody>
      </p:sp>
      <p:pic>
        <p:nvPicPr>
          <p:cNvPr id="7" name="Picture 2" descr="C:\Users\Gaëlle\AppData\Local\Microsoft\Windows\Temporary Internet Files\Content.IE5\WW6Y88EO\MC90043160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-7971"/>
            <a:ext cx="500088" cy="49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e 11"/>
          <p:cNvGrpSpPr>
            <a:grpSpLocks/>
          </p:cNvGrpSpPr>
          <p:nvPr/>
        </p:nvGrpSpPr>
        <p:grpSpPr bwMode="auto">
          <a:xfrm>
            <a:off x="238125" y="776291"/>
            <a:ext cx="6286500" cy="707886"/>
            <a:chOff x="239142" y="4784601"/>
            <a:chExt cx="6284933" cy="706370"/>
          </a:xfrm>
        </p:grpSpPr>
        <p:sp>
          <p:nvSpPr>
            <p:cNvPr id="9" name="Flèche droite 8"/>
            <p:cNvSpPr/>
            <p:nvPr/>
          </p:nvSpPr>
          <p:spPr>
            <a:xfrm>
              <a:off x="239142" y="4859053"/>
              <a:ext cx="190453" cy="144154"/>
            </a:xfrm>
            <a:prstGeom prst="rightArrow">
              <a:avLst/>
            </a:prstGeom>
            <a:solidFill>
              <a:srgbClr val="00CC00"/>
            </a:solidFill>
            <a:ln w="12700">
              <a:solidFill>
                <a:schemeClr val="accent3">
                  <a:lumMod val="50000"/>
                </a:schemeClr>
              </a:solidFill>
              <a:prstDash val="sysDash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ZoneTexte 14"/>
            <p:cNvSpPr txBox="1">
              <a:spLocks noChangeArrowheads="1"/>
            </p:cNvSpPr>
            <p:nvPr/>
          </p:nvSpPr>
          <p:spPr bwMode="auto">
            <a:xfrm>
              <a:off x="455166" y="4784601"/>
              <a:ext cx="6068909" cy="706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FR" sz="2000" u="sng" dirty="0" smtClean="0">
                  <a:latin typeface="Pere Castor" pitchFamily="2" charset="0"/>
                </a:rPr>
                <a:t>Explique ce que tu vas faire pour que ton glaçon fonde le plus rapidement possible. Tu peux écrire et dessiner.</a:t>
              </a:r>
              <a:endParaRPr lang="fr-FR" sz="2000" u="sng" dirty="0">
                <a:latin typeface="Pere Castor" pitchFamily="2" charset="0"/>
              </a:endParaRPr>
            </a:p>
          </p:txBody>
        </p:sp>
      </p:grpSp>
      <p:pic>
        <p:nvPicPr>
          <p:cNvPr id="11" name="Image 10" descr="feuille_gros_carreaux.php (Objet application/pdf) - Mozilla Firefox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3" t="40607" r="35883" b="30892"/>
          <a:stretch/>
        </p:blipFill>
        <p:spPr>
          <a:xfrm>
            <a:off x="214572" y="1803985"/>
            <a:ext cx="3443028" cy="118546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928268" y="1568624"/>
            <a:ext cx="2596357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e 11"/>
          <p:cNvGrpSpPr>
            <a:grpSpLocks/>
          </p:cNvGrpSpPr>
          <p:nvPr/>
        </p:nvGrpSpPr>
        <p:grpSpPr bwMode="auto">
          <a:xfrm>
            <a:off x="238125" y="3440832"/>
            <a:ext cx="6286500" cy="707886"/>
            <a:chOff x="239142" y="4784601"/>
            <a:chExt cx="6284933" cy="706370"/>
          </a:xfrm>
        </p:grpSpPr>
        <p:sp>
          <p:nvSpPr>
            <p:cNvPr id="14" name="Flèche droite 13"/>
            <p:cNvSpPr/>
            <p:nvPr/>
          </p:nvSpPr>
          <p:spPr>
            <a:xfrm>
              <a:off x="239142" y="4859053"/>
              <a:ext cx="190453" cy="144154"/>
            </a:xfrm>
            <a:prstGeom prst="rightArrow">
              <a:avLst/>
            </a:prstGeom>
            <a:solidFill>
              <a:srgbClr val="00CC00"/>
            </a:solidFill>
            <a:ln w="12700">
              <a:solidFill>
                <a:schemeClr val="accent3">
                  <a:lumMod val="50000"/>
                </a:schemeClr>
              </a:solidFill>
              <a:prstDash val="sysDash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ZoneTexte 14"/>
            <p:cNvSpPr txBox="1">
              <a:spLocks noChangeArrowheads="1"/>
            </p:cNvSpPr>
            <p:nvPr/>
          </p:nvSpPr>
          <p:spPr bwMode="auto">
            <a:xfrm>
              <a:off x="455166" y="4784601"/>
              <a:ext cx="6068909" cy="706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FR" sz="2000" u="sng" dirty="0" smtClean="0">
                  <a:latin typeface="Pere Castor" pitchFamily="2" charset="0"/>
                </a:rPr>
                <a:t>Dessine ce que tu observes dans le gobelet pendant toute l’expérience. Légende chaque dessin avec les mots suivants : glace ou eau (ou les deux).</a:t>
              </a:r>
              <a:endParaRPr lang="fr-FR" sz="2000" u="sng" dirty="0">
                <a:latin typeface="Pere Castor" pitchFamily="2" charset="0"/>
              </a:endParaRP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404664" y="4880992"/>
            <a:ext cx="1369233" cy="1584176"/>
            <a:chOff x="548680" y="4448944"/>
            <a:chExt cx="1369233" cy="1584176"/>
          </a:xfrm>
        </p:grpSpPr>
        <p:cxnSp>
          <p:nvCxnSpPr>
            <p:cNvPr id="17" name="Connecteur droit 16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2744383" y="4880992"/>
            <a:ext cx="1369233" cy="1584176"/>
            <a:chOff x="548680" y="4448944"/>
            <a:chExt cx="1369233" cy="1584176"/>
          </a:xfrm>
        </p:grpSpPr>
        <p:cxnSp>
          <p:nvCxnSpPr>
            <p:cNvPr id="27" name="Connecteur droit 26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/>
          <p:cNvGrpSpPr/>
          <p:nvPr/>
        </p:nvGrpSpPr>
        <p:grpSpPr>
          <a:xfrm>
            <a:off x="5012095" y="4880992"/>
            <a:ext cx="1369233" cy="1584176"/>
            <a:chOff x="548680" y="4448944"/>
            <a:chExt cx="1369233" cy="1584176"/>
          </a:xfrm>
        </p:grpSpPr>
        <p:cxnSp>
          <p:nvCxnSpPr>
            <p:cNvPr id="31" name="Connecteur droit 30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e 33"/>
          <p:cNvGrpSpPr/>
          <p:nvPr/>
        </p:nvGrpSpPr>
        <p:grpSpPr>
          <a:xfrm>
            <a:off x="404664" y="7545288"/>
            <a:ext cx="1369233" cy="1584176"/>
            <a:chOff x="548680" y="4448944"/>
            <a:chExt cx="1369233" cy="1584176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e 37"/>
          <p:cNvGrpSpPr/>
          <p:nvPr/>
        </p:nvGrpSpPr>
        <p:grpSpPr>
          <a:xfrm>
            <a:off x="2744383" y="7545288"/>
            <a:ext cx="1369233" cy="1584176"/>
            <a:chOff x="548680" y="4448944"/>
            <a:chExt cx="1369233" cy="1584176"/>
          </a:xfrm>
        </p:grpSpPr>
        <p:cxnSp>
          <p:nvCxnSpPr>
            <p:cNvPr id="39" name="Connecteur droit 38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5012095" y="7545288"/>
            <a:ext cx="1369233" cy="1584176"/>
            <a:chOff x="548680" y="4448944"/>
            <a:chExt cx="1369233" cy="1584176"/>
          </a:xfrm>
        </p:grpSpPr>
        <p:cxnSp>
          <p:nvCxnSpPr>
            <p:cNvPr id="43" name="Connecteur droit 42"/>
            <p:cNvCxnSpPr/>
            <p:nvPr/>
          </p:nvCxnSpPr>
          <p:spPr>
            <a:xfrm>
              <a:off x="548680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692696" y="6033120"/>
              <a:ext cx="10801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flipH="1">
              <a:off x="1773897" y="4448944"/>
              <a:ext cx="144016" cy="1584176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Connecteur droit 46"/>
          <p:cNvCxnSpPr/>
          <p:nvPr/>
        </p:nvCxnSpPr>
        <p:spPr>
          <a:xfrm>
            <a:off x="44450" y="6969224"/>
            <a:ext cx="67691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2276872" y="4304928"/>
            <a:ext cx="0" cy="540104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4581128" y="4304928"/>
            <a:ext cx="0" cy="540104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55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91</Words>
  <Application>Microsoft Office PowerPoint</Application>
  <PresentationFormat>Format A4 (210 x 297 mm)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4</dc:creator>
  <cp:lastModifiedBy>Gaelle48</cp:lastModifiedBy>
  <cp:revision>16</cp:revision>
  <dcterms:created xsi:type="dcterms:W3CDTF">2012-03-29T09:48:48Z</dcterms:created>
  <dcterms:modified xsi:type="dcterms:W3CDTF">2017-02-17T18:13:04Z</dcterms:modified>
</cp:coreProperties>
</file>