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6858000" cy="9906000" type="A4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44" y="120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2378"/>
          </a:xfrm>
          <a:prstGeom prst="rect">
            <a:avLst/>
          </a:prstGeom>
        </p:spPr>
        <p:txBody>
          <a:bodyPr vert="horz" lIns="93726" tIns="46863" rIns="93726" bIns="4686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2378"/>
          </a:xfrm>
          <a:prstGeom prst="rect">
            <a:avLst/>
          </a:prstGeom>
        </p:spPr>
        <p:txBody>
          <a:bodyPr vert="horz" lIns="93726" tIns="46863" rIns="93726" bIns="46863" rtlCol="0"/>
          <a:lstStyle>
            <a:lvl1pPr algn="r">
              <a:defRPr sz="1200"/>
            </a:lvl1pPr>
          </a:lstStyle>
          <a:p>
            <a:fld id="{B2CF177D-8FFC-4D08-9C72-613B67F71436}" type="datetimeFigureOut">
              <a:rPr lang="fr-FR" smtClean="0"/>
              <a:t>15/02/2017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20913" y="768350"/>
            <a:ext cx="26574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26" tIns="46863" rIns="93726" bIns="46863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926"/>
            <a:ext cx="5679440" cy="4604930"/>
          </a:xfrm>
          <a:prstGeom prst="rect">
            <a:avLst/>
          </a:prstGeom>
        </p:spPr>
        <p:txBody>
          <a:bodyPr vert="horz" lIns="93726" tIns="46863" rIns="93726" bIns="46863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0619"/>
            <a:ext cx="3076363" cy="512378"/>
          </a:xfrm>
          <a:prstGeom prst="rect">
            <a:avLst/>
          </a:prstGeom>
        </p:spPr>
        <p:txBody>
          <a:bodyPr vert="horz" lIns="93726" tIns="46863" rIns="93726" bIns="4686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0619"/>
            <a:ext cx="3076363" cy="512378"/>
          </a:xfrm>
          <a:prstGeom prst="rect">
            <a:avLst/>
          </a:prstGeom>
        </p:spPr>
        <p:txBody>
          <a:bodyPr vert="horz" lIns="93726" tIns="46863" rIns="93726" bIns="46863" rtlCol="0" anchor="b"/>
          <a:lstStyle>
            <a:lvl1pPr algn="r">
              <a:defRPr sz="1200"/>
            </a:lvl1pPr>
          </a:lstStyle>
          <a:p>
            <a:fld id="{93EF45B3-6576-4790-9FF2-2331BC7C3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3663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/>
          <p:nvPr userDrawn="1"/>
        </p:nvSpPr>
        <p:spPr>
          <a:xfrm>
            <a:off x="0" y="0"/>
            <a:ext cx="6858000" cy="1045029"/>
          </a:xfrm>
          <a:custGeom>
            <a:avLst/>
            <a:gdLst>
              <a:gd name="connsiteX0" fmla="*/ 0 w 6858000"/>
              <a:gd name="connsiteY0" fmla="*/ 0 h 1064568"/>
              <a:gd name="connsiteX1" fmla="*/ 6858000 w 6858000"/>
              <a:gd name="connsiteY1" fmla="*/ 0 h 1064568"/>
              <a:gd name="connsiteX2" fmla="*/ 6858000 w 6858000"/>
              <a:gd name="connsiteY2" fmla="*/ 1064568 h 1064568"/>
              <a:gd name="connsiteX3" fmla="*/ 0 w 6858000"/>
              <a:gd name="connsiteY3" fmla="*/ 1064568 h 1064568"/>
              <a:gd name="connsiteX4" fmla="*/ 0 w 6858000"/>
              <a:gd name="connsiteY4" fmla="*/ 0 h 1064568"/>
              <a:gd name="connsiteX0" fmla="*/ 0 w 6858000"/>
              <a:gd name="connsiteY0" fmla="*/ 0 h 1361748"/>
              <a:gd name="connsiteX1" fmla="*/ 6858000 w 6858000"/>
              <a:gd name="connsiteY1" fmla="*/ 0 h 1361748"/>
              <a:gd name="connsiteX2" fmla="*/ 6858000 w 6858000"/>
              <a:gd name="connsiteY2" fmla="*/ 1064568 h 1361748"/>
              <a:gd name="connsiteX3" fmla="*/ 0 w 6858000"/>
              <a:gd name="connsiteY3" fmla="*/ 1361748 h 1361748"/>
              <a:gd name="connsiteX4" fmla="*/ 0 w 6858000"/>
              <a:gd name="connsiteY4" fmla="*/ 0 h 136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361748">
                <a:moveTo>
                  <a:pt x="0" y="0"/>
                </a:moveTo>
                <a:lnTo>
                  <a:pt x="6858000" y="0"/>
                </a:lnTo>
                <a:lnTo>
                  <a:pt x="6858000" y="1064568"/>
                </a:lnTo>
                <a:lnTo>
                  <a:pt x="0" y="13617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 userDrawn="1"/>
        </p:nvSpPr>
        <p:spPr>
          <a:xfrm>
            <a:off x="5301208" y="299049"/>
            <a:ext cx="1336282" cy="69337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Std Black" pitchFamily="18" charset="0"/>
            </a:endParaRPr>
          </a:p>
        </p:txBody>
      </p:sp>
      <p:sp>
        <p:nvSpPr>
          <p:cNvPr id="17" name="ZoneTexte 16"/>
          <p:cNvSpPr txBox="1"/>
          <p:nvPr userDrawn="1"/>
        </p:nvSpPr>
        <p:spPr>
          <a:xfrm>
            <a:off x="5405086" y="338788"/>
            <a:ext cx="1336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A</a:t>
            </a:r>
          </a:p>
        </p:txBody>
      </p:sp>
      <p:sp>
        <p:nvSpPr>
          <p:cNvPr id="20" name="Espace réservé du texte 13"/>
          <p:cNvSpPr>
            <a:spLocks noGrp="1"/>
          </p:cNvSpPr>
          <p:nvPr>
            <p:ph type="body" sz="quarter" idx="10" hasCustomPrompt="1"/>
          </p:nvPr>
        </p:nvSpPr>
        <p:spPr>
          <a:xfrm>
            <a:off x="1117617" y="237734"/>
            <a:ext cx="4183046" cy="61081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defRPr>
            </a:lvl1pPr>
          </a:lstStyle>
          <a:p>
            <a:pPr lvl="0"/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21" name="Espace réservé du texte 15"/>
          <p:cNvSpPr>
            <a:spLocks noGrp="1"/>
          </p:cNvSpPr>
          <p:nvPr>
            <p:ph type="body" sz="quarter" idx="11" hasCustomPrompt="1"/>
          </p:nvPr>
        </p:nvSpPr>
        <p:spPr>
          <a:xfrm>
            <a:off x="5949280" y="317873"/>
            <a:ext cx="832074" cy="6937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defRPr>
            </a:lvl1pPr>
          </a:lstStyle>
          <a:p>
            <a:pPr lvl="0"/>
            <a:r>
              <a:rPr lang="fr-FR" dirty="0" smtClean="0"/>
              <a:t>_</a:t>
            </a:r>
            <a:endParaRPr lang="fr-FR" dirty="0"/>
          </a:p>
        </p:txBody>
      </p:sp>
      <p:pic>
        <p:nvPicPr>
          <p:cNvPr id="1026" name="Picture 2" descr="http://www.dupanloup.net/angleterre/Flag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2" y="191060"/>
            <a:ext cx="1069205" cy="6629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466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60A5223-101F-42B8-B7D7-2CDCA609DB74}" type="datetimeFigureOut">
              <a:rPr lang="fr-FR" smtClean="0"/>
              <a:pPr/>
              <a:t>15/02/2017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9CF6D873-AA9D-4BB2-9DE9-6F9ED0A13F1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411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60A5223-101F-42B8-B7D7-2CDCA609DB74}" type="datetimeFigureOut">
              <a:rPr lang="fr-FR" smtClean="0"/>
              <a:pPr/>
              <a:t>15/02/2017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9CF6D873-AA9D-4BB2-9DE9-6F9ED0A13F1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017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60A5223-101F-42B8-B7D7-2CDCA609DB74}" type="datetimeFigureOut">
              <a:rPr lang="fr-FR" smtClean="0"/>
              <a:pPr/>
              <a:t>15/02/2017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9CF6D873-AA9D-4BB2-9DE9-6F9ED0A13F1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0698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60A5223-101F-42B8-B7D7-2CDCA609DB74}" type="datetimeFigureOut">
              <a:rPr lang="fr-FR" smtClean="0"/>
              <a:pPr/>
              <a:t>15/02/2017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9CF6D873-AA9D-4BB2-9DE9-6F9ED0A13F1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4186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60A5223-101F-42B8-B7D7-2CDCA609DB74}" type="datetimeFigureOut">
              <a:rPr lang="fr-FR" smtClean="0"/>
              <a:pPr/>
              <a:t>15/02/2017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9CF6D873-AA9D-4BB2-9DE9-6F9ED0A13F1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428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60A5223-101F-42B8-B7D7-2CDCA609DB74}" type="datetimeFigureOut">
              <a:rPr lang="fr-FR" smtClean="0"/>
              <a:pPr/>
              <a:t>15/02/2017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9CF6D873-AA9D-4BB2-9DE9-6F9ED0A13F1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287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60A5223-101F-42B8-B7D7-2CDCA609DB74}" type="datetimeFigureOut">
              <a:rPr lang="fr-FR" smtClean="0"/>
              <a:pPr/>
              <a:t>15/02/2017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9CF6D873-AA9D-4BB2-9DE9-6F9ED0A13F1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206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60A5223-101F-42B8-B7D7-2CDCA609DB74}" type="datetimeFigureOut">
              <a:rPr lang="fr-FR" smtClean="0"/>
              <a:pPr/>
              <a:t>15/02/2017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9CF6D873-AA9D-4BB2-9DE9-6F9ED0A13F1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724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60A5223-101F-42B8-B7D7-2CDCA609DB74}" type="datetimeFigureOut">
              <a:rPr lang="fr-FR" smtClean="0"/>
              <a:pPr/>
              <a:t>15/02/2017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9CF6D873-AA9D-4BB2-9DE9-6F9ED0A13F1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202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60A5223-101F-42B8-B7D7-2CDCA609DB74}" type="datetimeFigureOut">
              <a:rPr lang="fr-FR" smtClean="0"/>
              <a:pPr/>
              <a:t>15/02/2017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9CF6D873-AA9D-4BB2-9DE9-6F9ED0A13F1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97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5196483" y="9713268"/>
            <a:ext cx="17281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 smtClean="0">
                <a:solidFill>
                  <a:schemeClr val="bg1">
                    <a:lumMod val="50000"/>
                  </a:schemeClr>
                </a:solidFill>
              </a:rPr>
              <a:t>http://www.mysticlolly.fr</a:t>
            </a:r>
            <a:endParaRPr lang="fr-FR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5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tmp"/><Relationship Id="rId11" Type="http://schemas.openxmlformats.org/officeDocument/2006/relationships/image" Target="../media/image4.png"/><Relationship Id="rId5" Type="http://schemas.openxmlformats.org/officeDocument/2006/relationships/image" Target="../media/image41.png"/><Relationship Id="rId10" Type="http://schemas.openxmlformats.org/officeDocument/2006/relationships/image" Target="../media/image46.tmp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30.jpe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12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11" Type="http://schemas.openxmlformats.org/officeDocument/2006/relationships/image" Target="../media/image28.jpg"/><Relationship Id="rId5" Type="http://schemas.openxmlformats.org/officeDocument/2006/relationships/image" Target="../media/image22.jpg"/><Relationship Id="rId10" Type="http://schemas.openxmlformats.org/officeDocument/2006/relationships/image" Target="../media/image27.jpg"/><Relationship Id="rId4" Type="http://schemas.openxmlformats.org/officeDocument/2006/relationships/image" Target="../media/image21.jpeg"/><Relationship Id="rId9" Type="http://schemas.openxmlformats.org/officeDocument/2006/relationships/image" Target="../media/image26.jpg"/><Relationship Id="rId14" Type="http://schemas.openxmlformats.org/officeDocument/2006/relationships/image" Target="../media/image3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Who</a:t>
            </a:r>
            <a:r>
              <a:rPr lang="fr-FR" dirty="0" smtClean="0"/>
              <a:t> are </a:t>
            </a:r>
            <a:r>
              <a:rPr lang="fr-FR" dirty="0" err="1" smtClean="0"/>
              <a:t>you</a:t>
            </a:r>
            <a:r>
              <a:rPr lang="fr-FR" dirty="0" smtClean="0"/>
              <a:t> ?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endParaRPr lang="fr-FR" dirty="0"/>
          </a:p>
        </p:txBody>
      </p:sp>
      <p:pic>
        <p:nvPicPr>
          <p:cNvPr id="2050" name="Picture 2" descr="D:\Dropbox\Blog\Les contes\fille N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462" y="2952170"/>
            <a:ext cx="1888696" cy="236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ropbox\Blog\Les contes\garcon N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83" y="2508050"/>
            <a:ext cx="1840747" cy="230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à coins arrondis 5"/>
          <p:cNvSpPr/>
          <p:nvPr/>
        </p:nvSpPr>
        <p:spPr>
          <a:xfrm>
            <a:off x="1196752" y="2075012"/>
            <a:ext cx="2149760" cy="307777"/>
          </a:xfrm>
          <a:prstGeom prst="wedgeRoundRectCallout">
            <a:avLst>
              <a:gd name="adj1" fmla="val -38156"/>
              <a:gd name="adj2" fmla="val 105612"/>
              <a:gd name="adj3" fmla="val 16667"/>
            </a:avLst>
          </a:prstGeom>
          <a:solidFill>
            <a:schemeClr val="bg1">
              <a:lumMod val="85000"/>
            </a:schemeClr>
          </a:solidFill>
          <a:ln w="127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196752" y="2075012"/>
            <a:ext cx="2149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+mj-lt"/>
              </a:rPr>
              <a:t>Hello ! </a:t>
            </a:r>
            <a:r>
              <a:rPr lang="fr-FR" sz="1400" dirty="0" err="1" smtClean="0">
                <a:latin typeface="+mj-lt"/>
              </a:rPr>
              <a:t>What’s</a:t>
            </a:r>
            <a:r>
              <a:rPr lang="fr-FR" sz="1400" dirty="0" smtClean="0">
                <a:latin typeface="+mj-lt"/>
              </a:rPr>
              <a:t> </a:t>
            </a:r>
            <a:r>
              <a:rPr lang="fr-FR" sz="1400" dirty="0" err="1" smtClean="0">
                <a:latin typeface="+mj-lt"/>
              </a:rPr>
              <a:t>your</a:t>
            </a:r>
            <a:r>
              <a:rPr lang="fr-FR" sz="1400" dirty="0" smtClean="0">
                <a:latin typeface="+mj-lt"/>
              </a:rPr>
              <a:t> </a:t>
            </a:r>
            <a:r>
              <a:rPr lang="fr-FR" sz="1400" b="1" dirty="0" err="1" smtClean="0">
                <a:latin typeface="+mj-lt"/>
              </a:rPr>
              <a:t>name</a:t>
            </a:r>
            <a:r>
              <a:rPr lang="fr-FR" sz="1400" dirty="0" smtClean="0">
                <a:latin typeface="+mj-lt"/>
              </a:rPr>
              <a:t> ? </a:t>
            </a:r>
            <a:endParaRPr lang="fr-FR" sz="1400" dirty="0">
              <a:latin typeface="+mj-lt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288381" y="2556991"/>
            <a:ext cx="1664620" cy="595809"/>
          </a:xfrm>
          <a:prstGeom prst="wedgeRoundRectCallout">
            <a:avLst>
              <a:gd name="adj1" fmla="val 57206"/>
              <a:gd name="adj2" fmla="val 77078"/>
              <a:gd name="adj3" fmla="val 16667"/>
            </a:avLst>
          </a:pr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288381" y="2595091"/>
            <a:ext cx="1664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>
                <a:latin typeface="+mj-lt"/>
              </a:rPr>
              <a:t>My</a:t>
            </a:r>
            <a:r>
              <a:rPr lang="fr-FR" sz="1400" b="1" dirty="0" smtClean="0">
                <a:latin typeface="+mj-lt"/>
              </a:rPr>
              <a:t> </a:t>
            </a:r>
            <a:r>
              <a:rPr lang="fr-FR" sz="1400" b="1" dirty="0" err="1" smtClean="0">
                <a:latin typeface="+mj-lt"/>
              </a:rPr>
              <a:t>name</a:t>
            </a:r>
            <a:r>
              <a:rPr lang="fr-FR" sz="1400" b="1" dirty="0" smtClean="0">
                <a:latin typeface="+mj-lt"/>
              </a:rPr>
              <a:t> </a:t>
            </a:r>
            <a:r>
              <a:rPr lang="fr-FR" sz="1400" b="1" dirty="0" err="1" smtClean="0">
                <a:latin typeface="+mj-lt"/>
              </a:rPr>
              <a:t>is</a:t>
            </a:r>
            <a:r>
              <a:rPr lang="fr-FR" sz="1400" b="1" dirty="0" smtClean="0">
                <a:latin typeface="+mj-lt"/>
              </a:rPr>
              <a:t> </a:t>
            </a:r>
            <a:r>
              <a:rPr lang="fr-FR" sz="1400" dirty="0" smtClean="0">
                <a:latin typeface="+mj-lt"/>
              </a:rPr>
              <a:t>Jane. </a:t>
            </a:r>
          </a:p>
          <a:p>
            <a:pPr algn="ctr"/>
            <a:r>
              <a:rPr lang="fr-FR" sz="1400" dirty="0" err="1" smtClean="0">
                <a:latin typeface="+mj-lt"/>
              </a:rPr>
              <a:t>I’m</a:t>
            </a:r>
            <a:r>
              <a:rPr lang="fr-FR" sz="1400" dirty="0" smtClean="0">
                <a:latin typeface="+mj-lt"/>
              </a:rPr>
              <a:t> </a:t>
            </a:r>
            <a:r>
              <a:rPr lang="fr-FR" sz="1400" b="1" dirty="0" smtClean="0">
                <a:latin typeface="+mj-lt"/>
              </a:rPr>
              <a:t>a girl</a:t>
            </a:r>
            <a:r>
              <a:rPr lang="fr-FR" sz="1400" dirty="0" smtClean="0">
                <a:latin typeface="+mj-lt"/>
              </a:rPr>
              <a:t>, and </a:t>
            </a:r>
            <a:r>
              <a:rPr lang="fr-FR" sz="1400" dirty="0" err="1" smtClean="0">
                <a:latin typeface="+mj-lt"/>
              </a:rPr>
              <a:t>you</a:t>
            </a:r>
            <a:r>
              <a:rPr lang="fr-FR" sz="1400" dirty="0" smtClean="0">
                <a:latin typeface="+mj-lt"/>
              </a:rPr>
              <a:t> ?</a:t>
            </a:r>
            <a:endParaRPr lang="fr-FR" sz="1400" dirty="0">
              <a:latin typeface="+mj-lt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637220" y="3296816"/>
            <a:ext cx="1512168" cy="770853"/>
          </a:xfrm>
          <a:prstGeom prst="wedgeRoundRectCallout">
            <a:avLst>
              <a:gd name="adj1" fmla="val -56391"/>
              <a:gd name="adj2" fmla="val -72335"/>
              <a:gd name="adj3" fmla="val 16667"/>
            </a:avLst>
          </a:prstGeom>
          <a:solidFill>
            <a:schemeClr val="bg1">
              <a:lumMod val="85000"/>
            </a:schemeClr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637220" y="3334917"/>
            <a:ext cx="151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latin typeface="+mj-lt"/>
              </a:rPr>
              <a:t>My</a:t>
            </a:r>
            <a:r>
              <a:rPr lang="fr-FR" sz="1400" dirty="0" smtClean="0">
                <a:latin typeface="+mj-lt"/>
              </a:rPr>
              <a:t> </a:t>
            </a:r>
            <a:r>
              <a:rPr lang="fr-FR" sz="1400" dirty="0" err="1" smtClean="0">
                <a:latin typeface="+mj-lt"/>
              </a:rPr>
              <a:t>name</a:t>
            </a:r>
            <a:r>
              <a:rPr lang="fr-FR" sz="1400" dirty="0" smtClean="0">
                <a:latin typeface="+mj-lt"/>
              </a:rPr>
              <a:t> </a:t>
            </a:r>
            <a:r>
              <a:rPr lang="fr-FR" sz="1400" dirty="0" err="1" smtClean="0">
                <a:latin typeface="+mj-lt"/>
              </a:rPr>
              <a:t>is</a:t>
            </a:r>
            <a:r>
              <a:rPr lang="fr-FR" sz="1400" dirty="0" smtClean="0">
                <a:latin typeface="+mj-lt"/>
              </a:rPr>
              <a:t> John ! </a:t>
            </a:r>
            <a:r>
              <a:rPr lang="fr-FR" sz="1400" dirty="0" err="1" smtClean="0">
                <a:latin typeface="+mj-lt"/>
              </a:rPr>
              <a:t>I’m</a:t>
            </a:r>
            <a:r>
              <a:rPr lang="fr-FR" sz="1400" dirty="0" smtClean="0">
                <a:latin typeface="+mj-lt"/>
              </a:rPr>
              <a:t> </a:t>
            </a:r>
            <a:r>
              <a:rPr lang="fr-FR" sz="1400" b="1" dirty="0" smtClean="0">
                <a:latin typeface="+mj-lt"/>
              </a:rPr>
              <a:t>a boy</a:t>
            </a:r>
            <a:r>
              <a:rPr lang="fr-FR" sz="1400" dirty="0" smtClean="0">
                <a:latin typeface="+mj-lt"/>
              </a:rPr>
              <a:t>. </a:t>
            </a:r>
            <a:endParaRPr lang="fr-FR" sz="1400" dirty="0">
              <a:latin typeface="+mj-lt"/>
            </a:endParaRPr>
          </a:p>
          <a:p>
            <a:r>
              <a:rPr lang="fr-FR" sz="1400" dirty="0" smtClean="0">
                <a:latin typeface="+mj-lt"/>
              </a:rPr>
              <a:t>How </a:t>
            </a:r>
            <a:r>
              <a:rPr lang="fr-FR" sz="1400" dirty="0" err="1" smtClean="0">
                <a:latin typeface="+mj-lt"/>
              </a:rPr>
              <a:t>old</a:t>
            </a:r>
            <a:r>
              <a:rPr lang="fr-FR" sz="1400" dirty="0" smtClean="0">
                <a:latin typeface="+mj-lt"/>
              </a:rPr>
              <a:t> are </a:t>
            </a:r>
            <a:r>
              <a:rPr lang="fr-FR" sz="1400" dirty="0" err="1" smtClean="0">
                <a:latin typeface="+mj-lt"/>
              </a:rPr>
              <a:t>you</a:t>
            </a:r>
            <a:r>
              <a:rPr lang="fr-FR" sz="1400" dirty="0" smtClean="0">
                <a:latin typeface="+mj-lt"/>
              </a:rPr>
              <a:t> ?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116632" y="1352600"/>
            <a:ext cx="360040" cy="461665"/>
            <a:chOff x="116632" y="1352600"/>
            <a:chExt cx="360040" cy="461665"/>
          </a:xfrm>
        </p:grpSpPr>
        <p:sp>
          <p:nvSpPr>
            <p:cNvPr id="15" name="Ellipse 14"/>
            <p:cNvSpPr/>
            <p:nvPr/>
          </p:nvSpPr>
          <p:spPr>
            <a:xfrm>
              <a:off x="116632" y="1424608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16632" y="1352600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itchFamily="34" charset="0"/>
                </a:rPr>
                <a:t>1</a:t>
              </a:r>
              <a:endParaRPr lang="fr-FR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endParaRPr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476672" y="1424608"/>
            <a:ext cx="6192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u="sng" dirty="0" smtClean="0">
                <a:latin typeface="SimpleRonde" pitchFamily="2" charset="0"/>
              </a:rPr>
              <a:t>Dire bonjour et se présenter.</a:t>
            </a:r>
            <a:endParaRPr lang="fr-FR" sz="1600" u="sng" dirty="0">
              <a:latin typeface="SimpleRonde" pitchFamily="2" charset="0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116632" y="5817096"/>
            <a:ext cx="360040" cy="461665"/>
            <a:chOff x="116632" y="1352600"/>
            <a:chExt cx="360040" cy="461665"/>
          </a:xfrm>
        </p:grpSpPr>
        <p:sp>
          <p:nvSpPr>
            <p:cNvPr id="19" name="Ellipse 18"/>
            <p:cNvSpPr/>
            <p:nvPr/>
          </p:nvSpPr>
          <p:spPr>
            <a:xfrm>
              <a:off x="116632" y="1424608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116632" y="1352600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itchFamily="34" charset="0"/>
                </a:rPr>
                <a:t>2</a:t>
              </a:r>
              <a:endParaRPr lang="fr-FR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endParaRPr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476672" y="5889104"/>
            <a:ext cx="6192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u="sng" dirty="0" smtClean="0">
                <a:latin typeface="SimpleRonde" pitchFamily="2" charset="0"/>
              </a:rPr>
              <a:t>A ton tour de te présenter :</a:t>
            </a:r>
            <a:endParaRPr lang="fr-FR" sz="1600" u="sng" dirty="0">
              <a:latin typeface="SimpleRonde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6652" y="6464007"/>
            <a:ext cx="2293032" cy="28968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380740" y="6611873"/>
            <a:ext cx="2099456" cy="26265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 descr="Capture d’écra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" t="2" r="42195" b="1402"/>
          <a:stretch/>
        </p:blipFill>
        <p:spPr>
          <a:xfrm>
            <a:off x="2985120" y="6740408"/>
            <a:ext cx="3603104" cy="2369468"/>
          </a:xfrm>
          <a:prstGeom prst="rect">
            <a:avLst/>
          </a:prstGeom>
        </p:spPr>
      </p:pic>
      <p:sp>
        <p:nvSpPr>
          <p:cNvPr id="31" name="Rectangle à coins arrondis 30"/>
          <p:cNvSpPr/>
          <p:nvPr/>
        </p:nvSpPr>
        <p:spPr>
          <a:xfrm>
            <a:off x="4293096" y="4103067"/>
            <a:ext cx="659904" cy="345877"/>
          </a:xfrm>
          <a:prstGeom prst="wedgeRoundRectCallout">
            <a:avLst>
              <a:gd name="adj1" fmla="val 53928"/>
              <a:gd name="adj2" fmla="val -87360"/>
              <a:gd name="adj3" fmla="val 16667"/>
            </a:avLst>
          </a:pr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4293096" y="4141167"/>
            <a:ext cx="659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latin typeface="+mj-lt"/>
              </a:rPr>
              <a:t>I’m</a:t>
            </a:r>
            <a:r>
              <a:rPr lang="fr-FR" sz="1400" dirty="0" smtClean="0">
                <a:latin typeface="+mj-lt"/>
              </a:rPr>
              <a:t> 9 !</a:t>
            </a:r>
            <a:endParaRPr lang="fr-FR" sz="1400" dirty="0">
              <a:latin typeface="+mj-lt"/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1637220" y="4523632"/>
            <a:ext cx="1935796" cy="385426"/>
          </a:xfrm>
          <a:prstGeom prst="wedgeRoundRectCallout">
            <a:avLst>
              <a:gd name="adj1" fmla="val -52947"/>
              <a:gd name="adj2" fmla="val -121761"/>
              <a:gd name="adj3" fmla="val 16667"/>
            </a:avLst>
          </a:prstGeom>
          <a:solidFill>
            <a:schemeClr val="bg1">
              <a:lumMod val="85000"/>
            </a:schemeClr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1637220" y="4561732"/>
            <a:ext cx="1935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+mj-lt"/>
              </a:rPr>
              <a:t>Nice to </a:t>
            </a:r>
            <a:r>
              <a:rPr lang="fr-FR" sz="1400" b="1" dirty="0" err="1" smtClean="0">
                <a:latin typeface="+mj-lt"/>
              </a:rPr>
              <a:t>meet</a:t>
            </a:r>
            <a:r>
              <a:rPr lang="fr-FR" sz="1400" dirty="0" smtClean="0">
                <a:latin typeface="+mj-lt"/>
              </a:rPr>
              <a:t> </a:t>
            </a:r>
            <a:r>
              <a:rPr lang="fr-FR" sz="1400" b="1" dirty="0" err="1" smtClean="0">
                <a:latin typeface="+mj-lt"/>
              </a:rPr>
              <a:t>you</a:t>
            </a:r>
            <a:r>
              <a:rPr lang="fr-FR" sz="1400" dirty="0" smtClean="0">
                <a:latin typeface="+mj-lt"/>
              </a:rPr>
              <a:t> Jane !</a:t>
            </a:r>
          </a:p>
        </p:txBody>
      </p:sp>
      <p:sp>
        <p:nvSpPr>
          <p:cNvPr id="35" name="Rectangle à coins arrondis 34"/>
          <p:cNvSpPr/>
          <p:nvPr/>
        </p:nvSpPr>
        <p:spPr>
          <a:xfrm>
            <a:off x="3221397" y="5121051"/>
            <a:ext cx="1935795" cy="345877"/>
          </a:xfrm>
          <a:prstGeom prst="wedgeRoundRectCallout">
            <a:avLst>
              <a:gd name="adj1" fmla="val 47039"/>
              <a:gd name="adj2" fmla="val -158961"/>
              <a:gd name="adj3" fmla="val 16667"/>
            </a:avLst>
          </a:prstGeom>
          <a:solidFill>
            <a:schemeClr val="bg1">
              <a:lumMod val="75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3221397" y="5159151"/>
            <a:ext cx="1935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+mj-lt"/>
              </a:rPr>
              <a:t>Nice to </a:t>
            </a:r>
            <a:r>
              <a:rPr lang="fr-FR" sz="1400" b="1" dirty="0" err="1" smtClean="0">
                <a:latin typeface="+mj-lt"/>
              </a:rPr>
              <a:t>meet</a:t>
            </a:r>
            <a:r>
              <a:rPr lang="fr-FR" sz="1400" b="1" dirty="0" smtClean="0">
                <a:latin typeface="+mj-lt"/>
              </a:rPr>
              <a:t> </a:t>
            </a:r>
            <a:r>
              <a:rPr lang="fr-FR" sz="1400" b="1" dirty="0" err="1" smtClean="0">
                <a:latin typeface="+mj-lt"/>
              </a:rPr>
              <a:t>you</a:t>
            </a:r>
            <a:r>
              <a:rPr lang="fr-FR" sz="1400" b="1" dirty="0" smtClean="0">
                <a:latin typeface="+mj-lt"/>
              </a:rPr>
              <a:t> </a:t>
            </a:r>
            <a:r>
              <a:rPr lang="fr-FR" sz="1400" dirty="0" smtClean="0">
                <a:latin typeface="+mj-lt"/>
              </a:rPr>
              <a:t>John !</a:t>
            </a:r>
            <a:endParaRPr lang="fr-FR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9845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time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?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9</a:t>
            </a:r>
            <a:endParaRPr lang="fr-FR" dirty="0"/>
          </a:p>
        </p:txBody>
      </p:sp>
      <p:grpSp>
        <p:nvGrpSpPr>
          <p:cNvPr id="41" name="Groupe 40"/>
          <p:cNvGrpSpPr/>
          <p:nvPr/>
        </p:nvGrpSpPr>
        <p:grpSpPr>
          <a:xfrm>
            <a:off x="1160748" y="1848508"/>
            <a:ext cx="4572508" cy="4572508"/>
            <a:chOff x="980728" y="2252700"/>
            <a:chExt cx="5040560" cy="5040560"/>
          </a:xfrm>
        </p:grpSpPr>
        <p:grpSp>
          <p:nvGrpSpPr>
            <p:cNvPr id="23" name="Groupe 22"/>
            <p:cNvGrpSpPr/>
            <p:nvPr/>
          </p:nvGrpSpPr>
          <p:grpSpPr>
            <a:xfrm>
              <a:off x="980728" y="2252700"/>
              <a:ext cx="5040560" cy="5040560"/>
              <a:chOff x="1032024" y="2144688"/>
              <a:chExt cx="5040560" cy="5040560"/>
            </a:xfrm>
          </p:grpSpPr>
          <p:sp>
            <p:nvSpPr>
              <p:cNvPr id="4" name="Ellipse 3"/>
              <p:cNvSpPr/>
              <p:nvPr/>
            </p:nvSpPr>
            <p:spPr>
              <a:xfrm>
                <a:off x="1032024" y="2144688"/>
                <a:ext cx="5040560" cy="504056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" name="Ellipse 5"/>
              <p:cNvSpPr/>
              <p:nvPr/>
            </p:nvSpPr>
            <p:spPr>
              <a:xfrm>
                <a:off x="1371352" y="2504728"/>
                <a:ext cx="4361904" cy="432048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0" name="Image 9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/>
              <a:stretch/>
            </p:blipFill>
            <p:spPr>
              <a:xfrm>
                <a:off x="1373164" y="2503501"/>
                <a:ext cx="2179140" cy="4321707"/>
              </a:xfrm>
              <a:prstGeom prst="rect">
                <a:avLst/>
              </a:prstGeom>
            </p:spPr>
          </p:pic>
          <p:sp>
            <p:nvSpPr>
              <p:cNvPr id="7" name="Ellipse 6"/>
              <p:cNvSpPr/>
              <p:nvPr/>
            </p:nvSpPr>
            <p:spPr>
              <a:xfrm>
                <a:off x="3444292" y="455695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" name="ZoneTexte 10"/>
              <p:cNvSpPr txBox="1"/>
              <p:nvPr/>
            </p:nvSpPr>
            <p:spPr>
              <a:xfrm>
                <a:off x="3120256" y="2512724"/>
                <a:ext cx="8640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3600" dirty="0" smtClean="0">
                    <a:latin typeface="Arial Rounded MT Bold" pitchFamily="34" charset="0"/>
                  </a:rPr>
                  <a:t>12</a:t>
                </a:r>
                <a:endParaRPr lang="fr-FR" sz="3600" dirty="0">
                  <a:latin typeface="Arial Rounded MT Bold" pitchFamily="34" charset="0"/>
                </a:endParaRPr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>
                <a:off x="3120256" y="6178877"/>
                <a:ext cx="8640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3600" dirty="0" smtClean="0">
                    <a:latin typeface="Arial Rounded MT Bold" pitchFamily="34" charset="0"/>
                  </a:rPr>
                  <a:t>6</a:t>
                </a:r>
                <a:endParaRPr lang="fr-FR" sz="3600" dirty="0">
                  <a:latin typeface="Arial Rounded MT Bold" pitchFamily="34" charset="0"/>
                </a:endParaRPr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5013176" y="4341802"/>
                <a:ext cx="8640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3600" dirty="0" smtClean="0">
                    <a:latin typeface="Arial Rounded MT Bold" pitchFamily="34" charset="0"/>
                  </a:rPr>
                  <a:t>3</a:t>
                </a:r>
                <a:endParaRPr lang="fr-FR" sz="3600" dirty="0">
                  <a:latin typeface="Arial Rounded MT Bold" pitchFamily="34" charset="0"/>
                </a:endParaRPr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1268760" y="4341188"/>
                <a:ext cx="8640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3600" dirty="0" smtClean="0">
                    <a:latin typeface="Arial Rounded MT Bold" pitchFamily="34" charset="0"/>
                  </a:rPr>
                  <a:t>9</a:t>
                </a:r>
                <a:endParaRPr lang="fr-FR" sz="3600" dirty="0">
                  <a:latin typeface="Arial Rounded MT Bold" pitchFamily="34" charset="0"/>
                </a:endParaRPr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4066232" y="2835889"/>
                <a:ext cx="8640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3600" dirty="0" smtClean="0">
                    <a:latin typeface="Arial Rounded MT Bold" pitchFamily="34" charset="0"/>
                  </a:rPr>
                  <a:t>1</a:t>
                </a:r>
                <a:endParaRPr lang="fr-FR" sz="3600" dirty="0">
                  <a:latin typeface="Arial Rounded MT Bold" pitchFamily="34" charset="0"/>
                </a:endParaRPr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4641180" y="3512840"/>
                <a:ext cx="8640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3600" dirty="0" smtClean="0">
                    <a:latin typeface="Arial Rounded MT Bold" pitchFamily="34" charset="0"/>
                  </a:rPr>
                  <a:t>2</a:t>
                </a:r>
                <a:endParaRPr lang="fr-FR" sz="3600" dirty="0">
                  <a:latin typeface="Arial Rounded MT Bold" pitchFamily="34" charset="0"/>
                </a:endParaRPr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>
                <a:off x="2024260" y="2835888"/>
                <a:ext cx="8640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3600" dirty="0" smtClean="0">
                    <a:latin typeface="Arial Rounded MT Bold" pitchFamily="34" charset="0"/>
                  </a:rPr>
                  <a:t>11</a:t>
                </a:r>
                <a:endParaRPr lang="fr-FR" sz="3600" dirty="0">
                  <a:latin typeface="Arial Rounded MT Bold" pitchFamily="34" charset="0"/>
                </a:endParaRPr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2030686" y="5889104"/>
                <a:ext cx="8640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3600" dirty="0" smtClean="0">
                    <a:latin typeface="Arial Rounded MT Bold" pitchFamily="34" charset="0"/>
                  </a:rPr>
                  <a:t>7</a:t>
                </a:r>
                <a:endParaRPr lang="fr-FR" sz="3600" dirty="0">
                  <a:latin typeface="Arial Rounded MT Bold" pitchFamily="34" charset="0"/>
                </a:endParaRPr>
              </a:p>
            </p:txBody>
          </p:sp>
          <p:sp>
            <p:nvSpPr>
              <p:cNvPr id="19" name="ZoneTexte 18"/>
              <p:cNvSpPr txBox="1"/>
              <p:nvPr/>
            </p:nvSpPr>
            <p:spPr>
              <a:xfrm>
                <a:off x="1484784" y="3512840"/>
                <a:ext cx="8640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3600" dirty="0" smtClean="0">
                    <a:latin typeface="Arial Rounded MT Bold" pitchFamily="34" charset="0"/>
                  </a:rPr>
                  <a:t>10</a:t>
                </a:r>
                <a:endParaRPr lang="fr-FR" sz="3600" dirty="0">
                  <a:latin typeface="Arial Rounded MT Bold" pitchFamily="34" charset="0"/>
                </a:endParaRPr>
              </a:p>
            </p:txBody>
          </p:sp>
          <p:sp>
            <p:nvSpPr>
              <p:cNvPr id="20" name="ZoneTexte 19"/>
              <p:cNvSpPr txBox="1"/>
              <p:nvPr/>
            </p:nvSpPr>
            <p:spPr>
              <a:xfrm>
                <a:off x="1481014" y="5249044"/>
                <a:ext cx="8640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3600" dirty="0">
                    <a:latin typeface="Arial Rounded MT Bold" pitchFamily="34" charset="0"/>
                  </a:rPr>
                  <a:t>8</a:t>
                </a:r>
              </a:p>
            </p:txBody>
          </p:sp>
          <p:sp>
            <p:nvSpPr>
              <p:cNvPr id="21" name="ZoneTexte 20"/>
              <p:cNvSpPr txBox="1"/>
              <p:nvPr/>
            </p:nvSpPr>
            <p:spPr>
              <a:xfrm>
                <a:off x="4641180" y="5249044"/>
                <a:ext cx="8640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3600" dirty="0" smtClean="0">
                    <a:latin typeface="Arial Rounded MT Bold" pitchFamily="34" charset="0"/>
                  </a:rPr>
                  <a:t>4</a:t>
                </a:r>
                <a:endParaRPr lang="fr-FR" sz="3600" dirty="0">
                  <a:latin typeface="Arial Rounded MT Bold" pitchFamily="34" charset="0"/>
                </a:endParaRPr>
              </a:p>
            </p:txBody>
          </p:sp>
          <p:sp>
            <p:nvSpPr>
              <p:cNvPr id="22" name="ZoneTexte 21"/>
              <p:cNvSpPr txBox="1"/>
              <p:nvPr/>
            </p:nvSpPr>
            <p:spPr>
              <a:xfrm>
                <a:off x="4066232" y="5889103"/>
                <a:ext cx="8640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3600" dirty="0" smtClean="0">
                    <a:latin typeface="Arial Rounded MT Bold" pitchFamily="34" charset="0"/>
                  </a:rPr>
                  <a:t>5</a:t>
                </a:r>
                <a:endParaRPr lang="fr-FR" sz="3600" dirty="0">
                  <a:latin typeface="Arial Rounded MT Bold" pitchFamily="34" charset="0"/>
                </a:endParaRPr>
              </a:p>
            </p:txBody>
          </p:sp>
        </p:grpSp>
        <p:sp>
          <p:nvSpPr>
            <p:cNvPr id="24" name="ZoneTexte 23"/>
            <p:cNvSpPr txBox="1"/>
            <p:nvPr/>
          </p:nvSpPr>
          <p:spPr>
            <a:xfrm>
              <a:off x="2153568" y="4357481"/>
              <a:ext cx="771376" cy="848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dirty="0" smtClean="0">
                  <a:latin typeface="le Cachalot du Grand Nord" pitchFamily="2" charset="0"/>
                </a:rPr>
                <a:t>TO</a:t>
              </a:r>
              <a:endParaRPr lang="fr-FR" sz="4400" dirty="0">
                <a:latin typeface="le Cachalot du Grand Nord" pitchFamily="2" charset="0"/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3709268" y="4357481"/>
              <a:ext cx="1591940" cy="848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dirty="0" smtClean="0">
                  <a:latin typeface="le Cachalot du Grand Nord" pitchFamily="2" charset="0"/>
                </a:rPr>
                <a:t>PAST</a:t>
              </a:r>
              <a:endParaRPr lang="fr-FR" sz="4400" dirty="0">
                <a:latin typeface="le Cachalot du Grand Nord" pitchFamily="2" charset="0"/>
              </a:endParaRPr>
            </a:p>
          </p:txBody>
        </p:sp>
        <p:cxnSp>
          <p:nvCxnSpPr>
            <p:cNvPr id="29" name="Connecteur droit avec flèche 28"/>
            <p:cNvCxnSpPr/>
            <p:nvPr/>
          </p:nvCxnSpPr>
          <p:spPr>
            <a:xfrm flipV="1">
              <a:off x="3501008" y="3477851"/>
              <a:ext cx="0" cy="125912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/>
            <p:cNvCxnSpPr/>
            <p:nvPr/>
          </p:nvCxnSpPr>
          <p:spPr>
            <a:xfrm>
              <a:off x="3509340" y="4779268"/>
              <a:ext cx="652440" cy="989853"/>
            </a:xfrm>
            <a:prstGeom prst="straightConnector1">
              <a:avLst/>
            </a:prstGeom>
            <a:ln w="1016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à coins arrondis 39"/>
          <p:cNvSpPr/>
          <p:nvPr/>
        </p:nvSpPr>
        <p:spPr>
          <a:xfrm>
            <a:off x="2776203" y="1136576"/>
            <a:ext cx="1449610" cy="63992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err="1" smtClean="0">
                <a:solidFill>
                  <a:schemeClr val="tx1"/>
                </a:solidFill>
                <a:latin typeface="Amandine" pitchFamily="2" charset="0"/>
              </a:rPr>
              <a:t>o’clock</a:t>
            </a:r>
            <a:endParaRPr lang="fr-FR" sz="3200" dirty="0">
              <a:solidFill>
                <a:schemeClr val="tx1"/>
              </a:solidFill>
              <a:latin typeface="Amandine" pitchFamily="2" charset="0"/>
            </a:endParaRPr>
          </a:p>
        </p:txBody>
      </p:sp>
      <p:sp>
        <p:nvSpPr>
          <p:cNvPr id="42" name="Rectangle à coins arrondis 41"/>
          <p:cNvSpPr/>
          <p:nvPr/>
        </p:nvSpPr>
        <p:spPr>
          <a:xfrm>
            <a:off x="2776203" y="6529028"/>
            <a:ext cx="1449610" cy="63992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err="1" smtClean="0">
                <a:solidFill>
                  <a:schemeClr val="tx1"/>
                </a:solidFill>
                <a:latin typeface="Amandine" pitchFamily="2" charset="0"/>
              </a:rPr>
              <a:t>half</a:t>
            </a:r>
            <a:endParaRPr lang="fr-FR" sz="3200" dirty="0">
              <a:solidFill>
                <a:schemeClr val="tx1"/>
              </a:solidFill>
              <a:latin typeface="Amandine" pitchFamily="2" charset="0"/>
            </a:endParaRPr>
          </a:p>
        </p:txBody>
      </p:sp>
      <p:sp>
        <p:nvSpPr>
          <p:cNvPr id="43" name="Rectangle à coins arrondis 42"/>
          <p:cNvSpPr/>
          <p:nvPr/>
        </p:nvSpPr>
        <p:spPr>
          <a:xfrm>
            <a:off x="5815632" y="3977310"/>
            <a:ext cx="980728" cy="42168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Amandine" pitchFamily="2" charset="0"/>
              </a:rPr>
              <a:t>quarter</a:t>
            </a:r>
            <a:endParaRPr lang="fr-FR" sz="2800" dirty="0">
              <a:solidFill>
                <a:schemeClr val="tx1"/>
              </a:solidFill>
              <a:latin typeface="Amandine" pitchFamily="2" charset="0"/>
            </a:endParaRPr>
          </a:p>
        </p:txBody>
      </p:sp>
      <p:sp>
        <p:nvSpPr>
          <p:cNvPr id="45" name="Rectangle à coins arrondis 44"/>
          <p:cNvSpPr/>
          <p:nvPr/>
        </p:nvSpPr>
        <p:spPr>
          <a:xfrm>
            <a:off x="76200" y="3931722"/>
            <a:ext cx="980728" cy="42168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Amandine" pitchFamily="2" charset="0"/>
              </a:rPr>
              <a:t>quarter</a:t>
            </a:r>
            <a:endParaRPr lang="fr-FR" sz="2800" dirty="0">
              <a:solidFill>
                <a:schemeClr val="tx1"/>
              </a:solidFill>
              <a:latin typeface="Amandine" pitchFamily="2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3122966" y="186100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 Rounded MT Bold" pitchFamily="34" charset="0"/>
              </a:rPr>
              <a:t>00</a:t>
            </a:r>
            <a:endParaRPr lang="fr-FR" dirty="0">
              <a:latin typeface="Arial Rounded MT Bold" pitchFamily="34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4318496" y="2222711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 Rounded MT Bold" pitchFamily="34" charset="0"/>
              </a:rPr>
              <a:t>05</a:t>
            </a:r>
            <a:endParaRPr lang="fr-FR" dirty="0">
              <a:latin typeface="Arial Rounded MT Bold" pitchFamily="34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5036921" y="308483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 Rounded MT Bold" pitchFamily="34" charset="0"/>
              </a:rPr>
              <a:t>10</a:t>
            </a:r>
            <a:endParaRPr lang="fr-FR" dirty="0">
              <a:latin typeface="Arial Rounded MT Bold" pitchFamily="34" charset="0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5232045" y="4003487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 Rounded MT Bold" pitchFamily="34" charset="0"/>
              </a:rPr>
              <a:t>15</a:t>
            </a:r>
            <a:endParaRPr lang="fr-FR" sz="1400" dirty="0">
              <a:latin typeface="Arial Rounded MT Bold" pitchFamily="34" charset="0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4903109" y="5153685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 Rounded MT Bold" pitchFamily="34" charset="0"/>
              </a:rPr>
              <a:t>20</a:t>
            </a:r>
            <a:endParaRPr lang="fr-FR" sz="1400" dirty="0">
              <a:latin typeface="Arial Rounded MT Bold" pitchFamily="34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4255037" y="5787106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 Rounded MT Bold" pitchFamily="34" charset="0"/>
              </a:rPr>
              <a:t>25</a:t>
            </a:r>
            <a:endParaRPr lang="fr-FR" sz="1400" dirty="0">
              <a:latin typeface="Arial Rounded MT Bold" pitchFamily="34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3123834" y="6086734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 Rounded MT Bold" pitchFamily="34" charset="0"/>
              </a:rPr>
              <a:t>30</a:t>
            </a:r>
            <a:endParaRPr lang="fr-FR" sz="1400" dirty="0">
              <a:latin typeface="Arial Rounded MT Bold" pitchFamily="34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1988840" y="5787106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 Rounded MT Bold" pitchFamily="34" charset="0"/>
              </a:rPr>
              <a:t>35</a:t>
            </a:r>
            <a:endParaRPr lang="fr-FR" sz="1400" dirty="0">
              <a:latin typeface="Arial Rounded MT Bold" pitchFamily="34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1340768" y="5153685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 Rounded MT Bold" pitchFamily="34" charset="0"/>
              </a:rPr>
              <a:t>40</a:t>
            </a:r>
            <a:endParaRPr lang="fr-FR" sz="1400" dirty="0">
              <a:latin typeface="Arial Rounded MT Bold" pitchFamily="34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975475" y="4003486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 Rounded MT Bold" pitchFamily="34" charset="0"/>
              </a:rPr>
              <a:t>45</a:t>
            </a:r>
            <a:endParaRPr lang="fr-FR" sz="1400" dirty="0">
              <a:latin typeface="Arial Rounded MT Bold" pitchFamily="34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1196752" y="3084829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 Rounded MT Bold" pitchFamily="34" charset="0"/>
              </a:rPr>
              <a:t>50</a:t>
            </a:r>
            <a:endParaRPr lang="fr-FR" sz="1400" dirty="0">
              <a:latin typeface="Arial Rounded MT Bold" pitchFamily="34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1772816" y="2332819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 Rounded MT Bold" pitchFamily="34" charset="0"/>
              </a:rPr>
              <a:t>55</a:t>
            </a:r>
            <a:endParaRPr lang="fr-FR" sz="1400" dirty="0">
              <a:latin typeface="Arial Rounded MT Bold" pitchFamily="34" charset="0"/>
            </a:endParaRPr>
          </a:p>
        </p:txBody>
      </p:sp>
      <p:grpSp>
        <p:nvGrpSpPr>
          <p:cNvPr id="72" name="Groupe 71"/>
          <p:cNvGrpSpPr/>
          <p:nvPr/>
        </p:nvGrpSpPr>
        <p:grpSpPr>
          <a:xfrm>
            <a:off x="187073" y="7432168"/>
            <a:ext cx="6609287" cy="2229927"/>
            <a:chOff x="187073" y="7432168"/>
            <a:chExt cx="6609287" cy="2229927"/>
          </a:xfrm>
        </p:grpSpPr>
        <p:sp>
          <p:nvSpPr>
            <p:cNvPr id="58" name="Carré corné 57"/>
            <p:cNvSpPr/>
            <p:nvPr/>
          </p:nvSpPr>
          <p:spPr>
            <a:xfrm>
              <a:off x="187073" y="7432169"/>
              <a:ext cx="6600547" cy="2229926"/>
            </a:xfrm>
            <a:prstGeom prst="foldedCorne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187074" y="7432168"/>
              <a:ext cx="660928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/>
                <a:t>E</a:t>
              </a:r>
              <a:r>
                <a:rPr lang="fr-FR" sz="1200" dirty="0" smtClean="0"/>
                <a:t>n anglais, pour demander l’heure on pose la question « </a:t>
              </a:r>
              <a:r>
                <a:rPr lang="fr-FR" sz="1200" dirty="0" err="1" smtClean="0"/>
                <a:t>What</a:t>
              </a:r>
              <a:r>
                <a:rPr lang="fr-FR" sz="1200" dirty="0" smtClean="0"/>
                <a:t> time </a:t>
              </a:r>
              <a:r>
                <a:rPr lang="fr-FR" sz="1200" dirty="0" err="1" smtClean="0"/>
                <a:t>is</a:t>
              </a:r>
              <a:r>
                <a:rPr lang="fr-FR" sz="1200" dirty="0" smtClean="0"/>
                <a:t> </a:t>
              </a:r>
              <a:r>
                <a:rPr lang="fr-FR" sz="1200" dirty="0" err="1" smtClean="0"/>
                <a:t>it</a:t>
              </a:r>
              <a:r>
                <a:rPr lang="fr-FR" sz="1200" dirty="0" smtClean="0"/>
                <a:t> ? ».</a:t>
              </a:r>
              <a:endParaRPr lang="fr-FR" sz="1200" dirty="0" smtClean="0">
                <a:latin typeface="+mj-lt"/>
                <a:ea typeface="Throw My Hands Up in the Air"/>
              </a:endParaRPr>
            </a:p>
            <a:p>
              <a:pPr algn="ctr"/>
              <a:endParaRPr lang="fr-FR" sz="1200" dirty="0" smtClean="0">
                <a:latin typeface="+mj-lt"/>
                <a:ea typeface="Throw My Hands Up in the Air"/>
              </a:endParaRPr>
            </a:p>
            <a:p>
              <a:r>
                <a:rPr lang="fr-FR" sz="1200" b="1" dirty="0" smtClean="0">
                  <a:latin typeface="+mj-lt"/>
                  <a:ea typeface="Throw My Hands Up in the Air"/>
                </a:rPr>
                <a:t>P</a:t>
              </a:r>
              <a:r>
                <a:rPr lang="fr-FR" sz="1200" dirty="0" smtClean="0">
                  <a:latin typeface="+mj-lt"/>
                  <a:ea typeface="Throw My Hands Up in the Air"/>
                </a:rPr>
                <a:t>our lire l’heure, on commence par dire les minutes.</a:t>
              </a:r>
            </a:p>
            <a:p>
              <a:r>
                <a:rPr lang="fr-FR" sz="1200" dirty="0" smtClean="0">
                  <a:latin typeface="+mj-lt"/>
                  <a:ea typeface="Throw My Hands Up in the Air"/>
                </a:rPr>
                <a:t> </a:t>
              </a:r>
            </a:p>
            <a:p>
              <a:r>
                <a:rPr lang="fr-FR" sz="1200" b="1" dirty="0" smtClean="0">
                  <a:latin typeface="+mj-lt"/>
                  <a:ea typeface="Throw My Hands Up in the Air"/>
                </a:rPr>
                <a:t>S</a:t>
              </a:r>
              <a:r>
                <a:rPr lang="fr-FR" sz="1200" dirty="0" smtClean="0">
                  <a:latin typeface="+mj-lt"/>
                  <a:ea typeface="Throw My Hands Up in the Air"/>
                </a:rPr>
                <a:t>i l’on est dans les 30 premières minutes, on fait précéder l’heure par le mot « </a:t>
              </a:r>
              <a:r>
                <a:rPr lang="fr-FR" sz="1200" dirty="0" err="1" smtClean="0">
                  <a:latin typeface="+mj-lt"/>
                  <a:ea typeface="Throw My Hands Up in the Air"/>
                </a:rPr>
                <a:t>past</a:t>
              </a:r>
              <a:r>
                <a:rPr lang="fr-FR" sz="1200" dirty="0" smtClean="0">
                  <a:latin typeface="+mj-lt"/>
                  <a:ea typeface="Throw My Hands Up in the Air"/>
                </a:rPr>
                <a:t> ».</a:t>
              </a:r>
            </a:p>
            <a:p>
              <a:r>
                <a:rPr lang="fr-FR" sz="1200" i="1" dirty="0" smtClean="0">
                  <a:latin typeface="+mj-lt"/>
                  <a:ea typeface="Throw My Hands Up in the Air"/>
                </a:rPr>
                <a:t>Ex. : On dira « </a:t>
              </a:r>
              <a:r>
                <a:rPr lang="fr-FR" sz="1200" i="1" dirty="0" err="1" smtClean="0">
                  <a:latin typeface="+mj-lt"/>
                  <a:ea typeface="Throw My Hands Up in the Air"/>
                </a:rPr>
                <a:t>It’s</a:t>
              </a:r>
              <a:r>
                <a:rPr lang="fr-FR" sz="1200" i="1" dirty="0" smtClean="0">
                  <a:latin typeface="+mj-lt"/>
                  <a:ea typeface="Throw My Hands Up in the Air"/>
                </a:rPr>
                <a:t> </a:t>
              </a:r>
              <a:r>
                <a:rPr lang="fr-FR" sz="1200" i="1" dirty="0" err="1" smtClean="0">
                  <a:latin typeface="+mj-lt"/>
                  <a:ea typeface="Throw My Hands Up in the Air"/>
                </a:rPr>
                <a:t>twenty</a:t>
              </a:r>
              <a:r>
                <a:rPr lang="fr-FR" sz="1200" i="1" dirty="0" smtClean="0">
                  <a:latin typeface="+mj-lt"/>
                  <a:ea typeface="Throw My Hands Up in the Air"/>
                </a:rPr>
                <a:t> </a:t>
              </a:r>
              <a:r>
                <a:rPr lang="fr-FR" sz="1200" i="1" dirty="0" err="1" smtClean="0">
                  <a:latin typeface="+mj-lt"/>
                  <a:ea typeface="Throw My Hands Up in the Air"/>
                </a:rPr>
                <a:t>past</a:t>
              </a:r>
              <a:r>
                <a:rPr lang="fr-FR" sz="1200" i="1" dirty="0" smtClean="0">
                  <a:latin typeface="+mj-lt"/>
                  <a:ea typeface="Throw My Hands Up in the Air"/>
                </a:rPr>
                <a:t> </a:t>
              </a:r>
              <a:r>
                <a:rPr lang="fr-FR" sz="1200" i="1" dirty="0" err="1" smtClean="0">
                  <a:latin typeface="+mj-lt"/>
                  <a:ea typeface="Throw My Hands Up in the Air"/>
                </a:rPr>
                <a:t>ten</a:t>
              </a:r>
              <a:r>
                <a:rPr lang="fr-FR" sz="1200" i="1" dirty="0">
                  <a:latin typeface="+mj-lt"/>
                  <a:ea typeface="Throw My Hands Up in the Air"/>
                </a:rPr>
                <a:t>.</a:t>
              </a:r>
              <a:r>
                <a:rPr lang="fr-FR" sz="1200" i="1" dirty="0" smtClean="0">
                  <a:latin typeface="+mj-lt"/>
                  <a:ea typeface="Throw My Hands Up in the Air"/>
                </a:rPr>
                <a:t> » pour 10h20. </a:t>
              </a:r>
            </a:p>
            <a:p>
              <a:r>
                <a:rPr lang="fr-FR" sz="1400" dirty="0" smtClean="0">
                  <a:latin typeface="Amandine" pitchFamily="2" charset="0"/>
                  <a:ea typeface="Throw My Hands Up in the Air"/>
                </a:rPr>
                <a:t>En fait, on dit de combien de minutes on a passé l’heure pile !</a:t>
              </a:r>
            </a:p>
            <a:p>
              <a:endParaRPr lang="fr-FR" sz="1200" dirty="0">
                <a:latin typeface="+mj-lt"/>
                <a:ea typeface="Throw My Hands Up in the Air"/>
              </a:endParaRPr>
            </a:p>
            <a:p>
              <a:r>
                <a:rPr lang="fr-FR" sz="1200" b="1" dirty="0" smtClean="0">
                  <a:latin typeface="+mj-lt"/>
                  <a:ea typeface="Throw My Hands Up in the Air"/>
                </a:rPr>
                <a:t>S</a:t>
              </a:r>
              <a:r>
                <a:rPr lang="fr-FR" sz="1200" dirty="0" smtClean="0">
                  <a:latin typeface="+mj-lt"/>
                  <a:ea typeface="Throw My Hands Up in the Air"/>
                </a:rPr>
                <a:t>i l’on est dans les 30 dernières minutes, on fait précéder l’heure par le mot « to ».</a:t>
              </a:r>
            </a:p>
            <a:p>
              <a:r>
                <a:rPr lang="fr-FR" sz="1200" i="1" dirty="0" smtClean="0">
                  <a:latin typeface="+mj-lt"/>
                  <a:ea typeface="Throw My Hands Up in the Air"/>
                </a:rPr>
                <a:t>Ex. On dira « </a:t>
              </a:r>
              <a:r>
                <a:rPr lang="fr-FR" sz="1200" i="1" dirty="0" err="1" smtClean="0">
                  <a:latin typeface="+mj-lt"/>
                  <a:ea typeface="Throw My Hands Up in the Air"/>
                </a:rPr>
                <a:t>It’s</a:t>
              </a:r>
              <a:r>
                <a:rPr lang="fr-FR" sz="1200" i="1" dirty="0" smtClean="0">
                  <a:latin typeface="+mj-lt"/>
                  <a:ea typeface="Throw My Hands Up in the Air"/>
                </a:rPr>
                <a:t> </a:t>
              </a:r>
              <a:r>
                <a:rPr lang="fr-FR" sz="1200" i="1" dirty="0" err="1" smtClean="0">
                  <a:latin typeface="+mj-lt"/>
                  <a:ea typeface="Throw My Hands Up in the Air"/>
                </a:rPr>
                <a:t>twenty</a:t>
              </a:r>
              <a:r>
                <a:rPr lang="fr-FR" sz="1200" i="1" dirty="0" smtClean="0">
                  <a:latin typeface="+mj-lt"/>
                  <a:ea typeface="Throw My Hands Up in the Air"/>
                </a:rPr>
                <a:t> to </a:t>
              </a:r>
              <a:r>
                <a:rPr lang="fr-FR" sz="1200" i="1" dirty="0" err="1" smtClean="0">
                  <a:latin typeface="+mj-lt"/>
                  <a:ea typeface="Throw My Hands Up in the Air"/>
                </a:rPr>
                <a:t>eleven</a:t>
              </a:r>
              <a:r>
                <a:rPr lang="fr-FR" sz="1200" i="1" dirty="0" smtClean="0">
                  <a:latin typeface="+mj-lt"/>
                  <a:ea typeface="Throw My Hands Up in the Air"/>
                </a:rPr>
                <a:t>. » pour 10h40.</a:t>
              </a:r>
            </a:p>
            <a:p>
              <a:r>
                <a:rPr lang="fr-FR" sz="1400" dirty="0" smtClean="0">
                  <a:latin typeface="Amandine" pitchFamily="2" charset="0"/>
                  <a:ea typeface="Throw My Hands Up in the Air"/>
                </a:rPr>
                <a:t>En fait, on dit combien il manque de minutes avant l’heure pile suivante !</a:t>
              </a:r>
              <a:endParaRPr lang="fr-FR" sz="1400" dirty="0">
                <a:latin typeface="Amandine" pitchFamily="2" charset="0"/>
                <a:ea typeface="Throw My Hands Up in the Air"/>
              </a:endParaRPr>
            </a:p>
          </p:txBody>
        </p:sp>
      </p:grpSp>
      <p:sp>
        <p:nvSpPr>
          <p:cNvPr id="60" name="ZoneTexte 59"/>
          <p:cNvSpPr txBox="1"/>
          <p:nvPr/>
        </p:nvSpPr>
        <p:spPr>
          <a:xfrm>
            <a:off x="-60604" y="4376936"/>
            <a:ext cx="12287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latin typeface="Amandine" pitchFamily="2" charset="0"/>
              </a:rPr>
              <a:t>(moins le quart)</a:t>
            </a:r>
            <a:endParaRPr lang="fr-FR" sz="1100" dirty="0">
              <a:latin typeface="Amandine" pitchFamily="2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5691605" y="4458630"/>
            <a:ext cx="12287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latin typeface="Amandine" pitchFamily="2" charset="0"/>
              </a:rPr>
              <a:t>(et quart)</a:t>
            </a:r>
            <a:endParaRPr lang="fr-FR" sz="1100" dirty="0">
              <a:latin typeface="Amandine" pitchFamily="2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2877326" y="1567880"/>
            <a:ext cx="12287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latin typeface="Amandine" pitchFamily="2" charset="0"/>
              </a:rPr>
              <a:t>(pile)</a:t>
            </a:r>
            <a:endParaRPr lang="fr-FR" sz="1100" dirty="0">
              <a:latin typeface="Amandine" pitchFamily="2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2819942" y="6969613"/>
            <a:ext cx="12287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latin typeface="Amandine" pitchFamily="2" charset="0"/>
              </a:rPr>
              <a:t>(et demi)</a:t>
            </a:r>
            <a:endParaRPr lang="fr-FR" sz="1100" dirty="0">
              <a:latin typeface="Amandine" pitchFamily="2" charset="0"/>
            </a:endParaRPr>
          </a:p>
        </p:txBody>
      </p:sp>
      <p:sp>
        <p:nvSpPr>
          <p:cNvPr id="64" name="Rectangle à coins arrondis 63"/>
          <p:cNvSpPr/>
          <p:nvPr/>
        </p:nvSpPr>
        <p:spPr>
          <a:xfrm>
            <a:off x="4575950" y="1240886"/>
            <a:ext cx="1877386" cy="431304"/>
          </a:xfrm>
          <a:prstGeom prst="wedgeRoundRectCallout">
            <a:avLst>
              <a:gd name="adj1" fmla="val 42288"/>
              <a:gd name="adj2" fmla="val 80168"/>
              <a:gd name="adj3" fmla="val 16667"/>
            </a:avLst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  <a:latin typeface="Amandine" pitchFamily="2" charset="0"/>
              </a:rPr>
              <a:t>It’s</a:t>
            </a:r>
            <a:r>
              <a:rPr lang="fr-FR" dirty="0" smtClean="0">
                <a:solidFill>
                  <a:schemeClr val="tx1"/>
                </a:solidFill>
                <a:latin typeface="Amandine" pitchFamily="2" charset="0"/>
              </a:rPr>
              <a:t> 4 </a:t>
            </a:r>
            <a:r>
              <a:rPr lang="fr-FR" dirty="0" err="1" smtClean="0">
                <a:solidFill>
                  <a:schemeClr val="tx1"/>
                </a:solidFill>
                <a:latin typeface="Amandine" pitchFamily="2" charset="0"/>
              </a:rPr>
              <a:t>o’clock</a:t>
            </a:r>
            <a:r>
              <a:rPr lang="fr-FR" dirty="0" smtClean="0">
                <a:solidFill>
                  <a:schemeClr val="tx1"/>
                </a:solidFill>
                <a:latin typeface="Amandine" pitchFamily="2" charset="0"/>
              </a:rPr>
              <a:t> !</a:t>
            </a:r>
            <a:endParaRPr lang="fr-FR" dirty="0">
              <a:solidFill>
                <a:schemeClr val="tx1"/>
              </a:solidFill>
              <a:latin typeface="Amandine" pitchFamily="2" charset="0"/>
            </a:endParaRPr>
          </a:p>
        </p:txBody>
      </p:sp>
      <p:sp>
        <p:nvSpPr>
          <p:cNvPr id="65" name="Rectangle à coins arrondis 64"/>
          <p:cNvSpPr/>
          <p:nvPr/>
        </p:nvSpPr>
        <p:spPr>
          <a:xfrm>
            <a:off x="5733255" y="2640596"/>
            <a:ext cx="1104835" cy="1035336"/>
          </a:xfrm>
          <a:prstGeom prst="wedgeRoundRectCallout">
            <a:avLst>
              <a:gd name="adj1" fmla="val 34949"/>
              <a:gd name="adj2" fmla="val 63793"/>
              <a:gd name="adj3" fmla="val 16667"/>
            </a:avLst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  <a:latin typeface="Amandine" pitchFamily="2" charset="0"/>
              </a:rPr>
              <a:t>It’s</a:t>
            </a:r>
            <a:r>
              <a:rPr lang="fr-FR" dirty="0">
                <a:solidFill>
                  <a:schemeClr val="tx1"/>
                </a:solidFill>
                <a:latin typeface="Amandine" pitchFamily="2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mandine" pitchFamily="2" charset="0"/>
              </a:rPr>
              <a:t>a quarter </a:t>
            </a:r>
            <a:r>
              <a:rPr lang="fr-FR" dirty="0" err="1" smtClean="0">
                <a:solidFill>
                  <a:schemeClr val="tx1"/>
                </a:solidFill>
                <a:latin typeface="Amandine" pitchFamily="2" charset="0"/>
              </a:rPr>
              <a:t>past</a:t>
            </a:r>
            <a:r>
              <a:rPr lang="fr-FR" dirty="0" smtClean="0">
                <a:solidFill>
                  <a:schemeClr val="tx1"/>
                </a:solidFill>
                <a:latin typeface="Amandine" pitchFamily="2" charset="0"/>
              </a:rPr>
              <a:t> 5!</a:t>
            </a:r>
            <a:endParaRPr lang="fr-FR" dirty="0">
              <a:solidFill>
                <a:schemeClr val="tx1"/>
              </a:solidFill>
              <a:latin typeface="Amandine" pitchFamily="2" charset="0"/>
            </a:endParaRPr>
          </a:p>
        </p:txBody>
      </p:sp>
      <p:sp>
        <p:nvSpPr>
          <p:cNvPr id="66" name="Rectangle à coins arrondis 65"/>
          <p:cNvSpPr/>
          <p:nvPr/>
        </p:nvSpPr>
        <p:spPr>
          <a:xfrm>
            <a:off x="55085" y="2664641"/>
            <a:ext cx="1104835" cy="1035336"/>
          </a:xfrm>
          <a:prstGeom prst="wedgeRoundRectCallout">
            <a:avLst>
              <a:gd name="adj1" fmla="val -39193"/>
              <a:gd name="adj2" fmla="val 65633"/>
              <a:gd name="adj3" fmla="val 16667"/>
            </a:avLst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  <a:latin typeface="Amandine" pitchFamily="2" charset="0"/>
              </a:rPr>
              <a:t>It’s</a:t>
            </a:r>
            <a:r>
              <a:rPr lang="fr-FR" dirty="0">
                <a:solidFill>
                  <a:schemeClr val="tx1"/>
                </a:solidFill>
                <a:latin typeface="Amandine" pitchFamily="2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mandine" pitchFamily="2" charset="0"/>
              </a:rPr>
              <a:t>a quarter to 6!</a:t>
            </a:r>
            <a:endParaRPr lang="fr-FR" dirty="0">
              <a:solidFill>
                <a:schemeClr val="tx1"/>
              </a:solidFill>
              <a:latin typeface="Amandine" pitchFamily="2" charset="0"/>
            </a:endParaRPr>
          </a:p>
        </p:txBody>
      </p:sp>
      <p:sp>
        <p:nvSpPr>
          <p:cNvPr id="68" name="Rectangle à coins arrondis 67"/>
          <p:cNvSpPr/>
          <p:nvPr/>
        </p:nvSpPr>
        <p:spPr>
          <a:xfrm>
            <a:off x="566564" y="6633338"/>
            <a:ext cx="2060491" cy="431304"/>
          </a:xfrm>
          <a:prstGeom prst="wedgeRoundRectCallout">
            <a:avLst>
              <a:gd name="adj1" fmla="val -47392"/>
              <a:gd name="adj2" fmla="val 80168"/>
              <a:gd name="adj3" fmla="val 16667"/>
            </a:avLst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  <a:latin typeface="Amandine" pitchFamily="2" charset="0"/>
              </a:rPr>
              <a:t>It’s</a:t>
            </a:r>
            <a:r>
              <a:rPr lang="fr-FR" dirty="0" smtClean="0">
                <a:solidFill>
                  <a:schemeClr val="tx1"/>
                </a:solidFill>
                <a:latin typeface="Amandine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Amandine" pitchFamily="2" charset="0"/>
              </a:rPr>
              <a:t>half</a:t>
            </a:r>
            <a:r>
              <a:rPr lang="fr-FR" dirty="0" smtClean="0">
                <a:solidFill>
                  <a:schemeClr val="tx1"/>
                </a:solidFill>
                <a:latin typeface="Amandine" pitchFamily="2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Amandine" pitchFamily="2" charset="0"/>
              </a:rPr>
              <a:t>past</a:t>
            </a:r>
            <a:r>
              <a:rPr lang="fr-FR" dirty="0" smtClean="0">
                <a:solidFill>
                  <a:schemeClr val="tx1"/>
                </a:solidFill>
                <a:latin typeface="Amandine" pitchFamily="2" charset="0"/>
              </a:rPr>
              <a:t> 7!</a:t>
            </a:r>
            <a:endParaRPr lang="fr-FR" dirty="0">
              <a:solidFill>
                <a:schemeClr val="tx1"/>
              </a:solidFill>
              <a:latin typeface="Amandine" pitchFamily="2" charset="0"/>
            </a:endParaRPr>
          </a:p>
        </p:txBody>
      </p:sp>
      <p:sp>
        <p:nvSpPr>
          <p:cNvPr id="70" name="Rectangle à coins arrondis 69"/>
          <p:cNvSpPr/>
          <p:nvPr/>
        </p:nvSpPr>
        <p:spPr>
          <a:xfrm>
            <a:off x="5425437" y="5538384"/>
            <a:ext cx="1362183" cy="169283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50000"/>
              </a:schemeClr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ZoneTexte 70"/>
          <p:cNvSpPr txBox="1"/>
          <p:nvPr/>
        </p:nvSpPr>
        <p:spPr>
          <a:xfrm>
            <a:off x="5425437" y="5599292"/>
            <a:ext cx="13621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On n’utilise pas le découpage en 24h. On utilisera </a:t>
            </a:r>
            <a:r>
              <a:rPr lang="fr-FR" sz="1200" b="1" dirty="0" err="1" smtClean="0"/>
              <a:t>a.m</a:t>
            </a:r>
            <a:r>
              <a:rPr lang="fr-FR" sz="1200" b="1" dirty="0" smtClean="0"/>
              <a:t>.</a:t>
            </a:r>
            <a:r>
              <a:rPr lang="fr-FR" sz="1200" dirty="0" smtClean="0"/>
              <a:t> (avant midi) et </a:t>
            </a:r>
            <a:r>
              <a:rPr lang="fr-FR" sz="1200" b="1" dirty="0" smtClean="0"/>
              <a:t>p.m. </a:t>
            </a:r>
            <a:r>
              <a:rPr lang="fr-FR" sz="1200" dirty="0" smtClean="0"/>
              <a:t>(après midi). </a:t>
            </a:r>
          </a:p>
          <a:p>
            <a:endParaRPr lang="fr-FR" sz="1200" dirty="0"/>
          </a:p>
          <a:p>
            <a:r>
              <a:rPr lang="fr-FR" sz="1200" i="1" dirty="0" smtClean="0"/>
              <a:t>16h30 -&gt; 4:30 </a:t>
            </a:r>
            <a:r>
              <a:rPr lang="fr-FR" sz="1200" b="1" i="1" dirty="0" smtClean="0"/>
              <a:t>p.m.</a:t>
            </a:r>
          </a:p>
          <a:p>
            <a:pPr algn="ctr"/>
            <a:r>
              <a:rPr lang="fr-FR" sz="1200" i="1" dirty="0" smtClean="0"/>
              <a:t>8h15 -&gt; 8:15 </a:t>
            </a:r>
            <a:r>
              <a:rPr lang="fr-FR" sz="1200" b="1" i="1" dirty="0" err="1" smtClean="0"/>
              <a:t>a.m</a:t>
            </a:r>
            <a:r>
              <a:rPr lang="fr-FR" sz="1200" b="1" i="1" dirty="0" smtClean="0"/>
              <a:t>.</a:t>
            </a:r>
            <a:endParaRPr lang="fr-FR" sz="1200" b="1" i="1" dirty="0"/>
          </a:p>
        </p:txBody>
      </p:sp>
      <p:pic>
        <p:nvPicPr>
          <p:cNvPr id="69" name="Image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765" y="5153685"/>
            <a:ext cx="249860" cy="46640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4520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2400" dirty="0" err="1" smtClean="0"/>
              <a:t>What’s</a:t>
            </a:r>
            <a:r>
              <a:rPr lang="fr-FR" sz="2400" dirty="0" smtClean="0"/>
              <a:t> the </a:t>
            </a:r>
            <a:r>
              <a:rPr lang="fr-FR" sz="2400" dirty="0" err="1" smtClean="0"/>
              <a:t>weather</a:t>
            </a:r>
            <a:r>
              <a:rPr lang="fr-FR" sz="2400" dirty="0" smtClean="0"/>
              <a:t> </a:t>
            </a:r>
            <a:r>
              <a:rPr lang="fr-FR" sz="2400" dirty="0" err="1" smtClean="0"/>
              <a:t>like</a:t>
            </a:r>
            <a:r>
              <a:rPr lang="fr-FR" sz="2400" dirty="0" smtClean="0"/>
              <a:t> ?</a:t>
            </a:r>
            <a:endParaRPr lang="fr-FR" sz="2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10</a:t>
            </a:r>
            <a:endParaRPr lang="fr-FR" dirty="0"/>
          </a:p>
        </p:txBody>
      </p:sp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144" y="7557747"/>
            <a:ext cx="1980538" cy="1327082"/>
          </a:xfrm>
          <a:prstGeom prst="rect">
            <a:avLst/>
          </a:prstGeom>
        </p:spPr>
      </p:pic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7056634"/>
            <a:ext cx="1544844" cy="1828195"/>
          </a:xfrm>
          <a:prstGeom prst="rect">
            <a:avLst/>
          </a:prstGeom>
        </p:spPr>
      </p:pic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884" y="7058821"/>
            <a:ext cx="1433610" cy="1826008"/>
          </a:xfrm>
          <a:prstGeom prst="rect">
            <a:avLst/>
          </a:prstGeom>
        </p:spPr>
      </p:pic>
      <p:pic>
        <p:nvPicPr>
          <p:cNvPr id="8" name="Image 7" descr="Capture d’écra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582" y="4088904"/>
            <a:ext cx="1731719" cy="1826176"/>
          </a:xfrm>
          <a:prstGeom prst="rect">
            <a:avLst/>
          </a:prstGeom>
        </p:spPr>
      </p:pic>
      <p:pic>
        <p:nvPicPr>
          <p:cNvPr id="9" name="Image 8" descr="Capture d’écra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90" y="4088904"/>
            <a:ext cx="2115906" cy="1826176"/>
          </a:xfrm>
          <a:prstGeom prst="rect">
            <a:avLst/>
          </a:prstGeom>
        </p:spPr>
      </p:pic>
      <p:pic>
        <p:nvPicPr>
          <p:cNvPr id="10" name="Image 9" descr="Capture d’écra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485" y="4088904"/>
            <a:ext cx="1915655" cy="1826176"/>
          </a:xfrm>
          <a:prstGeom prst="rect">
            <a:avLst/>
          </a:prstGeom>
        </p:spPr>
      </p:pic>
      <p:pic>
        <p:nvPicPr>
          <p:cNvPr id="11" name="Image 10" descr="Capture d’écra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583" y="1208584"/>
            <a:ext cx="1463991" cy="1826176"/>
          </a:xfrm>
          <a:prstGeom prst="rect">
            <a:avLst/>
          </a:prstGeom>
        </p:spPr>
      </p:pic>
      <p:pic>
        <p:nvPicPr>
          <p:cNvPr id="12" name="Image 11" descr="Capture d’écra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8" y="1208584"/>
            <a:ext cx="1402032" cy="1826176"/>
          </a:xfrm>
          <a:prstGeom prst="rect">
            <a:avLst/>
          </a:prstGeom>
        </p:spPr>
      </p:pic>
      <p:pic>
        <p:nvPicPr>
          <p:cNvPr id="13" name="Image 12" descr="Capture d’écra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266" y="1707678"/>
            <a:ext cx="2032094" cy="1327082"/>
          </a:xfrm>
          <a:prstGeom prst="rect">
            <a:avLst/>
          </a:prstGeom>
        </p:spPr>
      </p:pic>
      <p:pic>
        <p:nvPicPr>
          <p:cNvPr id="14" name="Image 13" descr="Capture d’écran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9" t="71284" r="64303" b="1402"/>
          <a:stretch/>
        </p:blipFill>
        <p:spPr>
          <a:xfrm>
            <a:off x="439259" y="3194881"/>
            <a:ext cx="1515450" cy="656414"/>
          </a:xfrm>
          <a:prstGeom prst="rect">
            <a:avLst/>
          </a:prstGeom>
        </p:spPr>
      </p:pic>
      <p:pic>
        <p:nvPicPr>
          <p:cNvPr id="15" name="Image 14" descr="Capture d’écran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9" t="71284" r="64303" b="1402"/>
          <a:stretch/>
        </p:blipFill>
        <p:spPr>
          <a:xfrm>
            <a:off x="2529853" y="3194881"/>
            <a:ext cx="1515450" cy="656414"/>
          </a:xfrm>
          <a:prstGeom prst="rect">
            <a:avLst/>
          </a:prstGeom>
        </p:spPr>
      </p:pic>
      <p:pic>
        <p:nvPicPr>
          <p:cNvPr id="16" name="Image 15" descr="Capture d’écran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9" t="71284" r="64303" b="1402"/>
          <a:stretch/>
        </p:blipFill>
        <p:spPr>
          <a:xfrm>
            <a:off x="4895587" y="3194881"/>
            <a:ext cx="1515450" cy="656414"/>
          </a:xfrm>
          <a:prstGeom prst="rect">
            <a:avLst/>
          </a:prstGeom>
        </p:spPr>
      </p:pic>
      <p:pic>
        <p:nvPicPr>
          <p:cNvPr id="17" name="Image 16" descr="Capture d’écran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9" t="71284" r="64303" b="1402"/>
          <a:stretch/>
        </p:blipFill>
        <p:spPr>
          <a:xfrm>
            <a:off x="439259" y="6105128"/>
            <a:ext cx="1515450" cy="656414"/>
          </a:xfrm>
          <a:prstGeom prst="rect">
            <a:avLst/>
          </a:prstGeom>
        </p:spPr>
      </p:pic>
      <p:pic>
        <p:nvPicPr>
          <p:cNvPr id="18" name="Image 17" descr="Capture d’écran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9" t="71284" r="64303" b="1402"/>
          <a:stretch/>
        </p:blipFill>
        <p:spPr>
          <a:xfrm>
            <a:off x="2663716" y="6103962"/>
            <a:ext cx="1515450" cy="656414"/>
          </a:xfrm>
          <a:prstGeom prst="rect">
            <a:avLst/>
          </a:prstGeom>
        </p:spPr>
      </p:pic>
      <p:pic>
        <p:nvPicPr>
          <p:cNvPr id="19" name="Image 18" descr="Capture d’écran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9" t="71284" r="64303" b="1402"/>
          <a:stretch/>
        </p:blipFill>
        <p:spPr>
          <a:xfrm>
            <a:off x="4957688" y="6103962"/>
            <a:ext cx="1515450" cy="656414"/>
          </a:xfrm>
          <a:prstGeom prst="rect">
            <a:avLst/>
          </a:prstGeom>
        </p:spPr>
      </p:pic>
      <p:pic>
        <p:nvPicPr>
          <p:cNvPr id="20" name="Image 19" descr="Capture d’écran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9" t="71284" r="64303" b="1402"/>
          <a:stretch/>
        </p:blipFill>
        <p:spPr>
          <a:xfrm>
            <a:off x="275160" y="8884829"/>
            <a:ext cx="1515450" cy="656414"/>
          </a:xfrm>
          <a:prstGeom prst="rect">
            <a:avLst/>
          </a:prstGeom>
        </p:spPr>
      </p:pic>
      <p:pic>
        <p:nvPicPr>
          <p:cNvPr id="21" name="Image 20" descr="Capture d’écran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9" t="71284" r="64303" b="1402"/>
          <a:stretch/>
        </p:blipFill>
        <p:spPr>
          <a:xfrm>
            <a:off x="2781964" y="8885995"/>
            <a:ext cx="1515450" cy="656414"/>
          </a:xfrm>
          <a:prstGeom prst="rect">
            <a:avLst/>
          </a:prstGeom>
        </p:spPr>
      </p:pic>
      <p:pic>
        <p:nvPicPr>
          <p:cNvPr id="22" name="Image 21" descr="Capture d’écran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9" t="71284" r="64303" b="1402"/>
          <a:stretch/>
        </p:blipFill>
        <p:spPr>
          <a:xfrm>
            <a:off x="4957688" y="8884829"/>
            <a:ext cx="1515450" cy="65641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 rot="16200000">
            <a:off x="-1555948" y="8134400"/>
            <a:ext cx="33123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chemeClr val="bg1">
                    <a:lumMod val="50000"/>
                  </a:schemeClr>
                </a:solidFill>
              </a:rPr>
              <a:t>Illustrations </a:t>
            </a:r>
            <a:r>
              <a:rPr lang="fr-FR" sz="900" dirty="0">
                <a:solidFill>
                  <a:schemeClr val="bg1">
                    <a:lumMod val="50000"/>
                  </a:schemeClr>
                </a:solidFill>
              </a:rPr>
              <a:t>de Jack - http://dangerecole.blogspot.fr/</a:t>
            </a:r>
          </a:p>
        </p:txBody>
      </p:sp>
    </p:spTree>
    <p:extLst>
      <p:ext uri="{BB962C8B-B14F-4D97-AF65-F5344CB8AC3E}">
        <p14:creationId xmlns:p14="http://schemas.microsoft.com/office/powerpoint/2010/main" val="1624959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Numbers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2</a:t>
            </a:r>
            <a:endParaRPr lang="fr-FR" dirty="0"/>
          </a:p>
        </p:txBody>
      </p:sp>
      <p:grpSp>
        <p:nvGrpSpPr>
          <p:cNvPr id="20" name="Groupe 19"/>
          <p:cNvGrpSpPr/>
          <p:nvPr/>
        </p:nvGrpSpPr>
        <p:grpSpPr>
          <a:xfrm>
            <a:off x="116632" y="1352600"/>
            <a:ext cx="360040" cy="461665"/>
            <a:chOff x="116632" y="1352600"/>
            <a:chExt cx="360040" cy="461665"/>
          </a:xfrm>
        </p:grpSpPr>
        <p:sp>
          <p:nvSpPr>
            <p:cNvPr id="21" name="Ellipse 20"/>
            <p:cNvSpPr/>
            <p:nvPr/>
          </p:nvSpPr>
          <p:spPr>
            <a:xfrm>
              <a:off x="116632" y="1424608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116632" y="1352600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itchFamily="34" charset="0"/>
                </a:rPr>
                <a:t>1</a:t>
              </a:r>
              <a:endParaRPr lang="fr-FR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endParaRPr>
            </a:p>
          </p:txBody>
        </p:sp>
      </p:grpSp>
      <p:sp>
        <p:nvSpPr>
          <p:cNvPr id="23" name="ZoneTexte 22"/>
          <p:cNvSpPr txBox="1"/>
          <p:nvPr/>
        </p:nvSpPr>
        <p:spPr>
          <a:xfrm>
            <a:off x="476672" y="1424608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u="sng" dirty="0" smtClean="0">
                <a:latin typeface="SimpleRonde" pitchFamily="2" charset="0"/>
              </a:rPr>
              <a:t>Les nombres cardinaux.</a:t>
            </a:r>
            <a:endParaRPr lang="fr-FR" sz="1600" u="sng" dirty="0">
              <a:latin typeface="SimpleRonde" pitchFamily="2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484037"/>
              </p:ext>
            </p:extLst>
          </p:nvPr>
        </p:nvGraphicFramePr>
        <p:xfrm>
          <a:off x="188640" y="2072680"/>
          <a:ext cx="2109852" cy="37084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831406"/>
                <a:gridCol w="1278446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0</a:t>
                      </a:r>
                      <a:r>
                        <a:rPr lang="fr-FR" sz="1400" dirty="0" smtClean="0"/>
                        <a:t> : </a:t>
                      </a:r>
                      <a:r>
                        <a:rPr lang="fr-FR" sz="1400" dirty="0" err="1" smtClean="0"/>
                        <a:t>zero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10</a:t>
                      </a:r>
                      <a:r>
                        <a:rPr lang="fr-FR" sz="1400" dirty="0" smtClean="0"/>
                        <a:t> : </a:t>
                      </a:r>
                      <a:r>
                        <a:rPr lang="fr-FR" sz="1400" dirty="0" err="1" smtClean="0"/>
                        <a:t>ten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1</a:t>
                      </a:r>
                      <a:r>
                        <a:rPr lang="fr-FR" sz="1400" dirty="0" smtClean="0"/>
                        <a:t> : one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11</a:t>
                      </a:r>
                      <a:r>
                        <a:rPr lang="fr-FR" sz="1400" dirty="0" smtClean="0"/>
                        <a:t> : </a:t>
                      </a:r>
                      <a:r>
                        <a:rPr lang="fr-FR" sz="1400" dirty="0" err="1" smtClean="0"/>
                        <a:t>eleven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2</a:t>
                      </a:r>
                      <a:r>
                        <a:rPr lang="fr-FR" sz="1400" dirty="0" smtClean="0"/>
                        <a:t> : </a:t>
                      </a:r>
                      <a:r>
                        <a:rPr lang="fr-FR" sz="1400" dirty="0" err="1" smtClean="0"/>
                        <a:t>two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12</a:t>
                      </a:r>
                      <a:r>
                        <a:rPr lang="fr-FR" sz="1400" dirty="0" smtClean="0"/>
                        <a:t> : </a:t>
                      </a:r>
                      <a:r>
                        <a:rPr lang="fr-FR" sz="1400" dirty="0" err="1" smtClean="0"/>
                        <a:t>twelve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3</a:t>
                      </a:r>
                      <a:r>
                        <a:rPr lang="fr-FR" sz="1400" baseline="0" dirty="0" smtClean="0"/>
                        <a:t> : </a:t>
                      </a:r>
                      <a:r>
                        <a:rPr lang="fr-FR" sz="1400" baseline="0" dirty="0" err="1" smtClean="0"/>
                        <a:t>three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13</a:t>
                      </a:r>
                      <a:r>
                        <a:rPr lang="fr-FR" sz="1400" dirty="0" smtClean="0"/>
                        <a:t> : </a:t>
                      </a:r>
                      <a:r>
                        <a:rPr lang="fr-FR" sz="1400" dirty="0" err="1" smtClean="0"/>
                        <a:t>thir</a:t>
                      </a:r>
                      <a:r>
                        <a:rPr lang="fr-FR" sz="1400" b="1" u="none" dirty="0" err="1" smtClean="0"/>
                        <a:t>teen</a:t>
                      </a:r>
                      <a:endParaRPr lang="fr-FR" sz="1400" b="1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4 </a:t>
                      </a:r>
                      <a:r>
                        <a:rPr lang="fr-FR" sz="1400" dirty="0" smtClean="0"/>
                        <a:t>: four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14</a:t>
                      </a:r>
                      <a:r>
                        <a:rPr lang="fr-FR" sz="1400" dirty="0" smtClean="0"/>
                        <a:t> : </a:t>
                      </a:r>
                      <a:r>
                        <a:rPr lang="fr-FR" sz="1400" dirty="0" err="1" smtClean="0"/>
                        <a:t>four</a:t>
                      </a:r>
                      <a:r>
                        <a:rPr lang="fr-FR" sz="1400" b="1" u="none" dirty="0" err="1" smtClean="0"/>
                        <a:t>teen</a:t>
                      </a:r>
                      <a:endParaRPr lang="fr-FR" sz="1400" b="1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5</a:t>
                      </a:r>
                      <a:r>
                        <a:rPr lang="fr-FR" sz="1400" dirty="0" smtClean="0"/>
                        <a:t> : five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15</a:t>
                      </a:r>
                      <a:r>
                        <a:rPr lang="fr-FR" sz="1400" dirty="0" smtClean="0"/>
                        <a:t> : </a:t>
                      </a:r>
                      <a:r>
                        <a:rPr lang="fr-FR" sz="1400" dirty="0" err="1" smtClean="0"/>
                        <a:t>fif</a:t>
                      </a:r>
                      <a:r>
                        <a:rPr lang="fr-FR" sz="1400" b="1" u="none" dirty="0" err="1" smtClean="0"/>
                        <a:t>teen</a:t>
                      </a:r>
                      <a:endParaRPr lang="fr-FR" sz="1400" b="1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6</a:t>
                      </a:r>
                      <a:r>
                        <a:rPr lang="fr-FR" sz="1400" dirty="0" smtClean="0"/>
                        <a:t> : six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16</a:t>
                      </a:r>
                      <a:r>
                        <a:rPr lang="fr-FR" sz="1400" dirty="0" smtClean="0"/>
                        <a:t> : </a:t>
                      </a:r>
                      <a:r>
                        <a:rPr lang="fr-FR" sz="1400" dirty="0" err="1" smtClean="0"/>
                        <a:t>six</a:t>
                      </a:r>
                      <a:r>
                        <a:rPr lang="fr-FR" sz="1400" b="1" u="none" dirty="0" err="1" smtClean="0"/>
                        <a:t>teen</a:t>
                      </a:r>
                      <a:endParaRPr lang="fr-FR" sz="1400" b="1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7</a:t>
                      </a:r>
                      <a:r>
                        <a:rPr lang="fr-FR" sz="1400" dirty="0" smtClean="0"/>
                        <a:t>: </a:t>
                      </a:r>
                      <a:r>
                        <a:rPr lang="fr-FR" sz="1400" dirty="0" err="1" smtClean="0"/>
                        <a:t>seven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17</a:t>
                      </a:r>
                      <a:r>
                        <a:rPr lang="fr-FR" sz="1400" dirty="0" smtClean="0"/>
                        <a:t> : </a:t>
                      </a:r>
                      <a:r>
                        <a:rPr lang="fr-FR" sz="1400" dirty="0" err="1" smtClean="0"/>
                        <a:t>seven</a:t>
                      </a:r>
                      <a:r>
                        <a:rPr lang="fr-FR" sz="1400" b="1" u="none" dirty="0" err="1" smtClean="0"/>
                        <a:t>teen</a:t>
                      </a:r>
                      <a:endParaRPr lang="fr-FR" sz="1400" b="1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8</a:t>
                      </a:r>
                      <a:r>
                        <a:rPr lang="fr-FR" sz="1400" dirty="0" smtClean="0"/>
                        <a:t> : </a:t>
                      </a:r>
                      <a:r>
                        <a:rPr lang="fr-FR" sz="1400" dirty="0" err="1" smtClean="0"/>
                        <a:t>eight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18</a:t>
                      </a:r>
                      <a:r>
                        <a:rPr lang="fr-FR" sz="1400" baseline="0" dirty="0" smtClean="0"/>
                        <a:t> : </a:t>
                      </a:r>
                      <a:r>
                        <a:rPr lang="fr-FR" sz="1400" baseline="0" dirty="0" err="1" smtClean="0"/>
                        <a:t>eigh</a:t>
                      </a:r>
                      <a:r>
                        <a:rPr lang="fr-FR" sz="1400" b="1" u="none" baseline="0" dirty="0" err="1" smtClean="0"/>
                        <a:t>teen</a:t>
                      </a:r>
                      <a:endParaRPr lang="fr-FR" sz="1400" b="1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9</a:t>
                      </a:r>
                      <a:r>
                        <a:rPr lang="fr-FR" sz="1400" dirty="0" smtClean="0"/>
                        <a:t> : </a:t>
                      </a:r>
                      <a:r>
                        <a:rPr lang="fr-FR" sz="1400" dirty="0" err="1" smtClean="0"/>
                        <a:t>nine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19</a:t>
                      </a:r>
                      <a:r>
                        <a:rPr lang="fr-FR" sz="1400" dirty="0" smtClean="0"/>
                        <a:t> : </a:t>
                      </a:r>
                      <a:r>
                        <a:rPr lang="fr-FR" sz="1400" dirty="0" err="1" smtClean="0"/>
                        <a:t>nine</a:t>
                      </a:r>
                      <a:r>
                        <a:rPr lang="fr-FR" sz="1400" b="1" u="none" dirty="0" err="1" smtClean="0"/>
                        <a:t>teen</a:t>
                      </a:r>
                      <a:endParaRPr lang="fr-FR" sz="1400" b="1" u="non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Tableau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551527"/>
              </p:ext>
            </p:extLst>
          </p:nvPr>
        </p:nvGraphicFramePr>
        <p:xfrm>
          <a:off x="3443941" y="2072680"/>
          <a:ext cx="3250819" cy="222504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096264"/>
                <a:gridCol w="2154555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20</a:t>
                      </a:r>
                      <a:r>
                        <a:rPr lang="fr-FR" sz="1400" dirty="0" smtClean="0"/>
                        <a:t> : </a:t>
                      </a:r>
                      <a:r>
                        <a:rPr lang="fr-FR" sz="1400" dirty="0" err="1" smtClean="0"/>
                        <a:t>twen</a:t>
                      </a:r>
                      <a:r>
                        <a:rPr lang="fr-FR" sz="1400" b="1" dirty="0" err="1" smtClean="0"/>
                        <a:t>ty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80</a:t>
                      </a:r>
                      <a:r>
                        <a:rPr lang="fr-FR" sz="1400" dirty="0" smtClean="0"/>
                        <a:t> : </a:t>
                      </a:r>
                      <a:r>
                        <a:rPr lang="fr-FR" sz="1400" dirty="0" err="1" smtClean="0"/>
                        <a:t>eigh</a:t>
                      </a:r>
                      <a:r>
                        <a:rPr lang="fr-FR" sz="1400" b="1" dirty="0" err="1" smtClean="0"/>
                        <a:t>ty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30</a:t>
                      </a:r>
                      <a:r>
                        <a:rPr lang="fr-FR" sz="1400" baseline="0" dirty="0" smtClean="0"/>
                        <a:t> : </a:t>
                      </a:r>
                      <a:r>
                        <a:rPr lang="fr-FR" sz="1400" baseline="0" dirty="0" err="1" smtClean="0"/>
                        <a:t>thir</a:t>
                      </a:r>
                      <a:r>
                        <a:rPr lang="fr-FR" sz="1400" b="1" baseline="0" dirty="0" err="1" smtClean="0"/>
                        <a:t>ty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90</a:t>
                      </a:r>
                      <a:r>
                        <a:rPr lang="fr-FR" sz="1400" dirty="0" smtClean="0"/>
                        <a:t> : </a:t>
                      </a:r>
                      <a:r>
                        <a:rPr lang="fr-FR" sz="1400" dirty="0" err="1" smtClean="0"/>
                        <a:t>nine</a:t>
                      </a:r>
                      <a:r>
                        <a:rPr lang="fr-FR" sz="1400" b="1" dirty="0" err="1" smtClean="0"/>
                        <a:t>ty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40 </a:t>
                      </a:r>
                      <a:r>
                        <a:rPr lang="fr-FR" sz="1400" dirty="0" smtClean="0"/>
                        <a:t>: </a:t>
                      </a:r>
                      <a:r>
                        <a:rPr lang="fr-FR" sz="1400" dirty="0" err="1" smtClean="0"/>
                        <a:t>for</a:t>
                      </a:r>
                      <a:r>
                        <a:rPr lang="fr-FR" sz="1400" b="1" dirty="0" err="1" smtClean="0"/>
                        <a:t>ty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100</a:t>
                      </a:r>
                      <a:r>
                        <a:rPr lang="fr-FR" sz="1400" dirty="0" smtClean="0"/>
                        <a:t> : one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hundred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50</a:t>
                      </a:r>
                      <a:r>
                        <a:rPr lang="fr-FR" sz="1400" dirty="0" smtClean="0"/>
                        <a:t> : </a:t>
                      </a:r>
                      <a:r>
                        <a:rPr lang="fr-FR" sz="1400" dirty="0" err="1" smtClean="0"/>
                        <a:t>fif</a:t>
                      </a:r>
                      <a:r>
                        <a:rPr lang="fr-FR" sz="1400" b="1" dirty="0" err="1" smtClean="0"/>
                        <a:t>ty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u="none" dirty="0" smtClean="0"/>
                        <a:t>1,000</a:t>
                      </a:r>
                      <a:r>
                        <a:rPr lang="fr-FR" sz="1400" u="none" dirty="0" smtClean="0"/>
                        <a:t> : one </a:t>
                      </a:r>
                      <a:r>
                        <a:rPr lang="fr-FR" sz="1400" u="none" dirty="0" err="1" smtClean="0"/>
                        <a:t>thousand</a:t>
                      </a:r>
                      <a:endParaRPr lang="fr-FR" sz="1400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60</a:t>
                      </a:r>
                      <a:r>
                        <a:rPr lang="fr-FR" sz="1400" dirty="0" smtClean="0"/>
                        <a:t> : </a:t>
                      </a:r>
                      <a:r>
                        <a:rPr lang="fr-FR" sz="1400" dirty="0" err="1" smtClean="0"/>
                        <a:t>six</a:t>
                      </a:r>
                      <a:r>
                        <a:rPr lang="fr-FR" sz="1400" b="1" dirty="0" err="1" smtClean="0"/>
                        <a:t>ty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u="none" dirty="0" smtClean="0"/>
                        <a:t>1,000,000</a:t>
                      </a:r>
                      <a:r>
                        <a:rPr lang="fr-FR" sz="1400" u="none" dirty="0" smtClean="0"/>
                        <a:t> : one million</a:t>
                      </a:r>
                      <a:endParaRPr lang="fr-FR" sz="1400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70 </a:t>
                      </a:r>
                      <a:r>
                        <a:rPr lang="fr-FR" sz="1400" dirty="0" smtClean="0"/>
                        <a:t>: </a:t>
                      </a:r>
                      <a:r>
                        <a:rPr lang="fr-FR" sz="1400" dirty="0" err="1" smtClean="0"/>
                        <a:t>seven</a:t>
                      </a:r>
                      <a:r>
                        <a:rPr lang="fr-FR" sz="1400" b="1" dirty="0" err="1" smtClean="0"/>
                        <a:t>ty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u="none" dirty="0" smtClean="0"/>
                        <a:t>1,000,000,000</a:t>
                      </a:r>
                      <a:r>
                        <a:rPr lang="fr-FR" sz="1400" u="none" dirty="0" smtClean="0"/>
                        <a:t> : one billion</a:t>
                      </a:r>
                      <a:endParaRPr lang="fr-FR" sz="1400" u="non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Carré corné 1"/>
          <p:cNvSpPr/>
          <p:nvPr/>
        </p:nvSpPr>
        <p:spPr>
          <a:xfrm>
            <a:off x="2564904" y="4376937"/>
            <a:ext cx="4170942" cy="2229926"/>
          </a:xfrm>
          <a:prstGeom prst="foldedCorne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116632" y="6681192"/>
            <a:ext cx="360040" cy="461665"/>
            <a:chOff x="116632" y="1352600"/>
            <a:chExt cx="360040" cy="461665"/>
          </a:xfrm>
        </p:grpSpPr>
        <p:sp>
          <p:nvSpPr>
            <p:cNvPr id="12" name="Ellipse 11"/>
            <p:cNvSpPr/>
            <p:nvPr/>
          </p:nvSpPr>
          <p:spPr>
            <a:xfrm>
              <a:off x="116632" y="1424608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16632" y="1352600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itchFamily="34" charset="0"/>
                </a:rPr>
                <a:t>2</a:t>
              </a:r>
              <a:endParaRPr lang="fr-FR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endParaRPr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476672" y="6753200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u="sng" dirty="0" smtClean="0">
                <a:latin typeface="SimpleRonde" pitchFamily="2" charset="0"/>
              </a:rPr>
              <a:t>Les nombres ordinaux.</a:t>
            </a:r>
            <a:endParaRPr lang="fr-FR" sz="1600" u="sng" dirty="0">
              <a:latin typeface="SimpleRonde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64904" y="4376936"/>
            <a:ext cx="41764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E</a:t>
            </a:r>
            <a:r>
              <a:rPr lang="fr-FR" sz="1400" dirty="0" smtClean="0"/>
              <a:t>n anglais, on sépare les classes en mettant une </a:t>
            </a:r>
            <a:r>
              <a:rPr lang="fr-FR" sz="1400" b="1" dirty="0" smtClean="0"/>
              <a:t>virgule</a:t>
            </a:r>
            <a:r>
              <a:rPr lang="fr-FR" sz="1400" dirty="0" smtClean="0"/>
              <a:t> : </a:t>
            </a:r>
          </a:p>
          <a:p>
            <a:pPr algn="ctr"/>
            <a:r>
              <a:rPr lang="fr-FR" sz="1400" dirty="0" smtClean="0"/>
              <a:t>2 000 </a:t>
            </a:r>
            <a:r>
              <a:rPr lang="fr-FR" sz="1400" dirty="0" smtClean="0">
                <a:latin typeface="Throw My Hands Up in the Air"/>
                <a:ea typeface="Throw My Hands Up in the Air"/>
              </a:rPr>
              <a:t>~ </a:t>
            </a:r>
            <a:r>
              <a:rPr lang="fr-FR" sz="1400" dirty="0" smtClean="0">
                <a:latin typeface="+mj-lt"/>
                <a:ea typeface="Throw My Hands Up in the Air"/>
              </a:rPr>
              <a:t>2,000</a:t>
            </a:r>
          </a:p>
          <a:p>
            <a:pPr algn="ctr"/>
            <a:endParaRPr lang="fr-FR" sz="1400" dirty="0" smtClean="0">
              <a:latin typeface="+mj-lt"/>
              <a:ea typeface="Throw My Hands Up in the Air"/>
            </a:endParaRPr>
          </a:p>
          <a:p>
            <a:r>
              <a:rPr lang="fr-FR" sz="1400" b="1" dirty="0" smtClean="0">
                <a:latin typeface="+mj-lt"/>
                <a:ea typeface="Throw My Hands Up in the Air"/>
              </a:rPr>
              <a:t>L</a:t>
            </a:r>
            <a:r>
              <a:rPr lang="fr-FR" sz="1400" dirty="0" smtClean="0">
                <a:latin typeface="+mj-lt"/>
                <a:ea typeface="Throw My Hands Up in the Air"/>
              </a:rPr>
              <a:t>e chiffre sept s’écrit sans la barre:</a:t>
            </a:r>
          </a:p>
          <a:p>
            <a:pPr algn="ctr"/>
            <a:r>
              <a:rPr lang="fr-FR" sz="1400" dirty="0" smtClean="0">
                <a:latin typeface="Cursive standard" pitchFamily="2" charset="0"/>
                <a:ea typeface="Throw My Hands Up in the Air"/>
              </a:rPr>
              <a:t>7</a:t>
            </a:r>
            <a:r>
              <a:rPr lang="fr-FR" sz="1400" dirty="0" smtClean="0">
                <a:latin typeface="+mj-lt"/>
                <a:ea typeface="Throw My Hands Up in the Air"/>
              </a:rPr>
              <a:t> </a:t>
            </a:r>
            <a:r>
              <a:rPr lang="fr-FR" sz="1400" dirty="0" smtClean="0">
                <a:latin typeface="Throw My Hands Up in the Air"/>
                <a:ea typeface="Throw My Hands Up in the Air"/>
              </a:rPr>
              <a:t>~ </a:t>
            </a:r>
            <a:r>
              <a:rPr lang="fr-FR" sz="1400" dirty="0" smtClean="0">
                <a:ea typeface="Throw My Hands Up in the Air"/>
              </a:rPr>
              <a:t>7</a:t>
            </a:r>
          </a:p>
          <a:p>
            <a:pPr algn="ctr"/>
            <a:endParaRPr lang="fr-FR" sz="1400" dirty="0" smtClean="0">
              <a:ea typeface="Throw My Hands Up in the Air"/>
            </a:endParaRPr>
          </a:p>
          <a:p>
            <a:r>
              <a:rPr lang="fr-FR" sz="1400" b="1" dirty="0"/>
              <a:t>L</a:t>
            </a:r>
            <a:r>
              <a:rPr lang="fr-FR" sz="1400" dirty="0"/>
              <a:t>es dizaines et unités ajoutées après </a:t>
            </a:r>
            <a:r>
              <a:rPr lang="fr-FR" sz="1400" i="1" dirty="0" err="1"/>
              <a:t>hundred</a:t>
            </a:r>
            <a:r>
              <a:rPr lang="fr-FR" sz="1400" dirty="0"/>
              <a:t> ou </a:t>
            </a:r>
            <a:r>
              <a:rPr lang="fr-FR" sz="1400" i="1" dirty="0" err="1"/>
              <a:t>thousand</a:t>
            </a:r>
            <a:r>
              <a:rPr lang="fr-FR" sz="1400" dirty="0"/>
              <a:t> sont précédées de </a:t>
            </a:r>
            <a:r>
              <a:rPr lang="fr-FR" sz="1400" i="1" dirty="0"/>
              <a:t>and</a:t>
            </a:r>
            <a:r>
              <a:rPr lang="fr-FR" sz="1400" dirty="0" smtClean="0"/>
              <a:t>.</a:t>
            </a:r>
          </a:p>
          <a:p>
            <a:r>
              <a:rPr lang="fr-FR" sz="1400" dirty="0" smtClean="0">
                <a:ea typeface="Throw My Hands Up in the Air"/>
              </a:rPr>
              <a:t>2,013 </a:t>
            </a:r>
            <a:r>
              <a:rPr lang="fr-FR" sz="1400" dirty="0" smtClean="0">
                <a:latin typeface="Throw My Hands Up in the Air"/>
                <a:ea typeface="Throw My Hands Up in the Air"/>
              </a:rPr>
              <a:t>~ </a:t>
            </a:r>
            <a:r>
              <a:rPr lang="fr-FR" sz="1400" dirty="0" err="1" smtClean="0">
                <a:latin typeface="+mj-lt"/>
                <a:ea typeface="Throw My Hands Up in the Air"/>
              </a:rPr>
              <a:t>two</a:t>
            </a:r>
            <a:r>
              <a:rPr lang="fr-FR" sz="1400" dirty="0" smtClean="0">
                <a:latin typeface="+mj-lt"/>
                <a:ea typeface="Throw My Hands Up in the Air"/>
              </a:rPr>
              <a:t> </a:t>
            </a:r>
            <a:r>
              <a:rPr lang="fr-FR" sz="1400" dirty="0" err="1" smtClean="0">
                <a:latin typeface="+mj-lt"/>
                <a:ea typeface="Throw My Hands Up in the Air"/>
              </a:rPr>
              <a:t>thousand</a:t>
            </a:r>
            <a:r>
              <a:rPr lang="fr-FR" sz="1400" dirty="0" smtClean="0">
                <a:latin typeface="+mj-lt"/>
                <a:ea typeface="Throw My Hands Up in the Air"/>
              </a:rPr>
              <a:t> </a:t>
            </a:r>
            <a:r>
              <a:rPr lang="fr-FR" sz="1400" b="1" dirty="0" smtClean="0">
                <a:latin typeface="+mj-lt"/>
                <a:ea typeface="Throw My Hands Up in the Air"/>
              </a:rPr>
              <a:t>and</a:t>
            </a:r>
            <a:r>
              <a:rPr lang="fr-FR" sz="1400" dirty="0" smtClean="0">
                <a:latin typeface="+mj-lt"/>
                <a:ea typeface="Throw My Hands Up in the Air"/>
              </a:rPr>
              <a:t> </a:t>
            </a:r>
            <a:r>
              <a:rPr lang="fr-FR" sz="1400" dirty="0" err="1" smtClean="0">
                <a:latin typeface="+mj-lt"/>
                <a:ea typeface="Throw My Hands Up in the Air"/>
              </a:rPr>
              <a:t>thirteen</a:t>
            </a:r>
            <a:endParaRPr lang="fr-FR" sz="1400" dirty="0">
              <a:ea typeface="Throw My Hands Up in the Air"/>
            </a:endParaRPr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77438"/>
              </p:ext>
            </p:extLst>
          </p:nvPr>
        </p:nvGraphicFramePr>
        <p:xfrm>
          <a:off x="116632" y="7257256"/>
          <a:ext cx="3384376" cy="259588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399413"/>
                <a:gridCol w="1984963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1</a:t>
                      </a:r>
                      <a:r>
                        <a:rPr lang="fr-FR" sz="1400" b="1" baseline="30000" dirty="0" smtClean="0"/>
                        <a:t>st</a:t>
                      </a:r>
                      <a:r>
                        <a:rPr lang="fr-FR" sz="1400" dirty="0" smtClean="0"/>
                        <a:t> : the first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8</a:t>
                      </a:r>
                      <a:r>
                        <a:rPr lang="fr-FR" sz="1400" b="1" baseline="30000" dirty="0" smtClean="0"/>
                        <a:t>th</a:t>
                      </a:r>
                      <a:r>
                        <a:rPr lang="fr-FR" sz="1400" b="1" baseline="0" dirty="0" smtClean="0"/>
                        <a:t> </a:t>
                      </a:r>
                      <a:r>
                        <a:rPr lang="fr-FR" sz="1400" dirty="0" smtClean="0"/>
                        <a:t>: the </a:t>
                      </a:r>
                      <a:r>
                        <a:rPr lang="fr-FR" sz="1400" dirty="0" err="1" smtClean="0"/>
                        <a:t>eighth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2</a:t>
                      </a:r>
                      <a:r>
                        <a:rPr lang="fr-FR" sz="1400" b="1" baseline="30000" dirty="0" smtClean="0"/>
                        <a:t>nd</a:t>
                      </a:r>
                      <a:r>
                        <a:rPr lang="fr-FR" sz="1400" dirty="0" smtClean="0"/>
                        <a:t> : the second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9</a:t>
                      </a:r>
                      <a:r>
                        <a:rPr lang="fr-FR" sz="1400" b="1" baseline="30000" dirty="0" smtClean="0"/>
                        <a:t>th</a:t>
                      </a:r>
                      <a:r>
                        <a:rPr lang="fr-FR" sz="1400" dirty="0" smtClean="0"/>
                        <a:t> : the </a:t>
                      </a:r>
                      <a:r>
                        <a:rPr lang="fr-FR" sz="1400" dirty="0" err="1" smtClean="0"/>
                        <a:t>ninth</a:t>
                      </a:r>
                      <a:endParaRPr lang="fr-FR" sz="1400" b="1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3</a:t>
                      </a:r>
                      <a:r>
                        <a:rPr lang="fr-FR" sz="1400" b="1" baseline="30000" dirty="0" smtClean="0"/>
                        <a:t>rd</a:t>
                      </a:r>
                      <a:r>
                        <a:rPr lang="fr-FR" sz="1400" dirty="0" smtClean="0"/>
                        <a:t> : the </a:t>
                      </a:r>
                      <a:r>
                        <a:rPr lang="fr-FR" sz="1400" dirty="0" err="1" smtClean="0"/>
                        <a:t>third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10</a:t>
                      </a:r>
                      <a:r>
                        <a:rPr lang="fr-FR" sz="1400" b="1" baseline="30000" dirty="0" smtClean="0"/>
                        <a:t>th</a:t>
                      </a:r>
                      <a:r>
                        <a:rPr lang="fr-FR" sz="1400" dirty="0" smtClean="0"/>
                        <a:t> : the </a:t>
                      </a:r>
                      <a:r>
                        <a:rPr lang="fr-FR" sz="1400" dirty="0" err="1" smtClean="0"/>
                        <a:t>tenth</a:t>
                      </a:r>
                      <a:endParaRPr lang="fr-FR" sz="1400" b="1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4</a:t>
                      </a:r>
                      <a:r>
                        <a:rPr lang="fr-FR" sz="1400" b="1" baseline="30000" dirty="0" smtClean="0"/>
                        <a:t>th</a:t>
                      </a:r>
                      <a:r>
                        <a:rPr lang="fr-FR" sz="1400" dirty="0" smtClean="0"/>
                        <a:t> : the </a:t>
                      </a:r>
                      <a:r>
                        <a:rPr lang="fr-FR" sz="1400" dirty="0" err="1" smtClean="0"/>
                        <a:t>fourth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12</a:t>
                      </a:r>
                      <a:r>
                        <a:rPr lang="fr-FR" sz="1400" b="1" baseline="30000" dirty="0" smtClean="0"/>
                        <a:t>th</a:t>
                      </a:r>
                      <a:r>
                        <a:rPr lang="fr-FR" sz="1400" b="1" dirty="0" smtClean="0"/>
                        <a:t> </a:t>
                      </a:r>
                      <a:r>
                        <a:rPr lang="fr-FR" sz="1400" dirty="0" smtClean="0"/>
                        <a:t>: the </a:t>
                      </a:r>
                      <a:r>
                        <a:rPr lang="fr-FR" sz="1400" dirty="0" err="1" smtClean="0"/>
                        <a:t>twelfth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5</a:t>
                      </a:r>
                      <a:r>
                        <a:rPr lang="fr-FR" sz="1400" b="1" baseline="30000" dirty="0" smtClean="0"/>
                        <a:t>th</a:t>
                      </a:r>
                      <a:r>
                        <a:rPr lang="fr-FR" sz="1400" dirty="0" smtClean="0"/>
                        <a:t> : the </a:t>
                      </a:r>
                      <a:r>
                        <a:rPr lang="fr-FR" sz="1400" dirty="0" err="1" smtClean="0"/>
                        <a:t>fifth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20</a:t>
                      </a:r>
                      <a:r>
                        <a:rPr lang="fr-FR" sz="1400" b="1" baseline="30000" dirty="0" smtClean="0"/>
                        <a:t>th </a:t>
                      </a:r>
                      <a:r>
                        <a:rPr lang="fr-FR" sz="1400" b="0" baseline="0" dirty="0" smtClean="0"/>
                        <a:t>: the </a:t>
                      </a:r>
                      <a:r>
                        <a:rPr lang="fr-FR" sz="1400" b="0" baseline="0" dirty="0" err="1" smtClean="0"/>
                        <a:t>twentieth</a:t>
                      </a:r>
                      <a:endParaRPr lang="fr-FR" sz="1400" b="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/>
                        <a:t>6</a:t>
                      </a:r>
                      <a:r>
                        <a:rPr lang="fr-FR" sz="1400" b="1" baseline="30000" dirty="0" smtClean="0"/>
                        <a:t>th</a:t>
                      </a:r>
                      <a:r>
                        <a:rPr lang="fr-FR" sz="1400" dirty="0" smtClean="0"/>
                        <a:t> : the </a:t>
                      </a:r>
                      <a:r>
                        <a:rPr lang="fr-FR" sz="1400" dirty="0" err="1" smtClean="0"/>
                        <a:t>sixth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/>
                        <a:t>29</a:t>
                      </a:r>
                      <a:r>
                        <a:rPr lang="fr-FR" sz="1400" b="1" baseline="30000" dirty="0" smtClean="0"/>
                        <a:t>th </a:t>
                      </a:r>
                      <a:r>
                        <a:rPr lang="fr-FR" sz="1400" b="0" baseline="0" dirty="0" smtClean="0"/>
                        <a:t>: the </a:t>
                      </a:r>
                      <a:r>
                        <a:rPr lang="fr-FR" sz="1400" b="0" baseline="0" dirty="0" err="1" smtClean="0"/>
                        <a:t>twenty-ninth</a:t>
                      </a:r>
                      <a:endParaRPr lang="fr-FR" sz="1400" b="0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/>
                        <a:t>7</a:t>
                      </a:r>
                      <a:r>
                        <a:rPr lang="fr-FR" sz="1400" b="1" baseline="30000" dirty="0" smtClean="0"/>
                        <a:t>th</a:t>
                      </a:r>
                      <a:r>
                        <a:rPr lang="fr-FR" sz="1400" dirty="0" smtClean="0"/>
                        <a:t> : the </a:t>
                      </a:r>
                      <a:r>
                        <a:rPr lang="fr-FR" sz="1400" dirty="0" err="1" smtClean="0"/>
                        <a:t>seventh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/>
                        <a:t>30</a:t>
                      </a:r>
                      <a:r>
                        <a:rPr lang="fr-FR" sz="1400" b="1" baseline="30000" dirty="0" smtClean="0"/>
                        <a:t>th </a:t>
                      </a:r>
                      <a:r>
                        <a:rPr lang="fr-FR" sz="1400" b="0" baseline="0" dirty="0" smtClean="0"/>
                        <a:t>: the </a:t>
                      </a:r>
                      <a:r>
                        <a:rPr lang="fr-FR" sz="1400" b="0" baseline="0" dirty="0" err="1" smtClean="0"/>
                        <a:t>thirtieth</a:t>
                      </a:r>
                      <a:endParaRPr lang="fr-FR" sz="1400" b="0" baseline="0" dirty="0" smtClean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" name="Groupe 9"/>
          <p:cNvGrpSpPr/>
          <p:nvPr/>
        </p:nvGrpSpPr>
        <p:grpSpPr>
          <a:xfrm>
            <a:off x="2304259" y="2223601"/>
            <a:ext cx="1272949" cy="1591186"/>
            <a:chOff x="3933056" y="6681192"/>
            <a:chExt cx="2438405" cy="3048006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3056" y="6681192"/>
              <a:ext cx="2438405" cy="304800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221088" y="6765973"/>
              <a:ext cx="1594046" cy="19314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fr-FR" sz="2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1  </a:t>
              </a:r>
              <a:r>
                <a:rPr lang="fr-FR" sz="2400" b="1" cap="none" spc="50" dirty="0" smtClean="0">
                  <a:ln w="11430">
                    <a:solidFill>
                      <a:srgbClr val="FFC000"/>
                    </a:solidFill>
                  </a:ln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2</a:t>
              </a:r>
              <a:r>
                <a:rPr lang="fr-FR" sz="2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fr-FR" sz="2400" b="1" cap="none" spc="50" dirty="0" smtClean="0">
                  <a:ln w="11430"/>
                  <a:solidFill>
                    <a:srgbClr val="00B05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3</a:t>
              </a:r>
              <a:r>
                <a:rPr lang="fr-FR" sz="2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fr-FR" sz="2400" b="1" cap="none" spc="50" dirty="0" smtClean="0">
                  <a:ln w="11430"/>
                  <a:solidFill>
                    <a:srgbClr val="00B0F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4</a:t>
              </a:r>
              <a:endParaRPr lang="fr-FR" sz="2400" b="1" cap="none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4" name="Carré corné 23"/>
          <p:cNvSpPr/>
          <p:nvPr/>
        </p:nvSpPr>
        <p:spPr>
          <a:xfrm>
            <a:off x="3645024" y="7325479"/>
            <a:ext cx="3096344" cy="814457"/>
          </a:xfrm>
          <a:prstGeom prst="foldedCorne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3645024" y="7401272"/>
            <a:ext cx="30963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P</a:t>
            </a:r>
            <a:r>
              <a:rPr lang="fr-FR" sz="1400" dirty="0" smtClean="0"/>
              <a:t>our construire un nombre ordinal, il suffit d’ajouter le déterminant </a:t>
            </a:r>
            <a:r>
              <a:rPr lang="fr-FR" sz="1400" i="1" dirty="0" smtClean="0"/>
              <a:t>the</a:t>
            </a:r>
            <a:r>
              <a:rPr lang="fr-FR" sz="1400" dirty="0" smtClean="0"/>
              <a:t> et </a:t>
            </a:r>
          </a:p>
          <a:p>
            <a:r>
              <a:rPr lang="fr-FR" sz="1400" i="1" dirty="0" smtClean="0"/>
              <a:t>–th </a:t>
            </a:r>
            <a:r>
              <a:rPr lang="fr-FR" sz="1400" dirty="0" smtClean="0"/>
              <a:t>à la fin.</a:t>
            </a:r>
            <a:endParaRPr lang="fr-FR" sz="1400" dirty="0">
              <a:ea typeface="Throw My Hands Up in the Air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3746116" y="8367259"/>
            <a:ext cx="2995252" cy="1050237"/>
          </a:xfrm>
          <a:prstGeom prst="wedgeRoundRectCallout">
            <a:avLst>
              <a:gd name="adj1" fmla="val 27649"/>
              <a:gd name="adj2" fmla="val 66777"/>
              <a:gd name="adj3" fmla="val 16667"/>
            </a:avLst>
          </a:prstGeom>
          <a:solidFill>
            <a:schemeClr val="bg1">
              <a:lumMod val="85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3746116" y="8422158"/>
            <a:ext cx="2995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err="1" smtClean="0">
                <a:latin typeface="Cursive standard" pitchFamily="2" charset="0"/>
              </a:rPr>
              <a:t>T</a:t>
            </a:r>
            <a:r>
              <a:rPr lang="fr-FR" dirty="0" err="1" smtClean="0">
                <a:latin typeface="Cursive standard" pitchFamily="2" charset="0"/>
              </a:rPr>
              <a:t>oday</a:t>
            </a:r>
            <a:r>
              <a:rPr lang="fr-FR" dirty="0" smtClean="0">
                <a:latin typeface="Cursive standard" pitchFamily="2" charset="0"/>
              </a:rPr>
              <a:t> </a:t>
            </a:r>
            <a:r>
              <a:rPr lang="fr-FR" dirty="0" err="1" smtClean="0">
                <a:latin typeface="Cursive standard" pitchFamily="2" charset="0"/>
              </a:rPr>
              <a:t>is</a:t>
            </a:r>
            <a:endParaRPr lang="fr-FR" dirty="0" smtClean="0">
              <a:latin typeface="Cursive standard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fr-FR" dirty="0" err="1" smtClean="0">
                <a:latin typeface="Cursive standard" pitchFamily="2" charset="0"/>
              </a:rPr>
              <a:t>Monday</a:t>
            </a:r>
            <a:r>
              <a:rPr lang="fr-FR" dirty="0" smtClean="0">
                <a:latin typeface="Cursive standard" pitchFamily="2" charset="0"/>
              </a:rPr>
              <a:t>, the 28th of </a:t>
            </a:r>
            <a:r>
              <a:rPr lang="fr-FR" dirty="0" err="1" smtClean="0">
                <a:latin typeface="Cursive standard" pitchFamily="2" charset="0"/>
              </a:rPr>
              <a:t>November</a:t>
            </a:r>
            <a:endParaRPr lang="fr-FR" dirty="0"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987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animals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3</a:t>
            </a:r>
            <a:endParaRPr lang="fr-FR" dirty="0"/>
          </a:p>
        </p:txBody>
      </p:sp>
      <p:pic>
        <p:nvPicPr>
          <p:cNvPr id="7" name="Image 6" descr="chatN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46" y="1381100"/>
            <a:ext cx="1388356" cy="1935768"/>
          </a:xfrm>
          <a:prstGeom prst="rect">
            <a:avLst/>
          </a:prstGeom>
        </p:spPr>
      </p:pic>
      <p:pic>
        <p:nvPicPr>
          <p:cNvPr id="8" name="Image 7" descr="chienN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56" y="1381100"/>
            <a:ext cx="1505747" cy="2000264"/>
          </a:xfrm>
          <a:prstGeom prst="rect">
            <a:avLst/>
          </a:prstGeom>
        </p:spPr>
      </p:pic>
      <p:pic>
        <p:nvPicPr>
          <p:cNvPr id="9" name="Image 8" descr="hamsterN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46" y="4332282"/>
            <a:ext cx="1466495" cy="2000264"/>
          </a:xfrm>
          <a:prstGeom prst="rect">
            <a:avLst/>
          </a:prstGeom>
        </p:spPr>
      </p:pic>
      <p:pic>
        <p:nvPicPr>
          <p:cNvPr id="11" name="Image 10" descr="lapinN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32" y="4205282"/>
            <a:ext cx="1357322" cy="2142852"/>
          </a:xfrm>
          <a:prstGeom prst="rect">
            <a:avLst/>
          </a:prstGeom>
        </p:spPr>
      </p:pic>
      <p:pic>
        <p:nvPicPr>
          <p:cNvPr id="12" name="Image 11" descr="moutonN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6256" y="7243778"/>
            <a:ext cx="1643074" cy="1525540"/>
          </a:xfrm>
          <a:prstGeom prst="rect">
            <a:avLst/>
          </a:prstGeom>
        </p:spPr>
      </p:pic>
      <p:pic>
        <p:nvPicPr>
          <p:cNvPr id="13" name="Image 12" descr="tortueN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56" y="7424754"/>
            <a:ext cx="2453832" cy="1313482"/>
          </a:xfrm>
          <a:prstGeom prst="rect">
            <a:avLst/>
          </a:prstGeom>
        </p:spPr>
      </p:pic>
      <p:pic>
        <p:nvPicPr>
          <p:cNvPr id="14" name="Image 13" descr="Capture d’écran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" t="71284" r="64303" b="1402"/>
          <a:stretch/>
        </p:blipFill>
        <p:spPr>
          <a:xfrm>
            <a:off x="4000504" y="8882090"/>
            <a:ext cx="2086954" cy="656414"/>
          </a:xfrm>
          <a:prstGeom prst="rect">
            <a:avLst/>
          </a:prstGeom>
        </p:spPr>
      </p:pic>
      <p:pic>
        <p:nvPicPr>
          <p:cNvPr id="15" name="Image 14" descr="Capture d’écran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" t="71284" r="64303" b="1402"/>
          <a:stretch/>
        </p:blipFill>
        <p:spPr>
          <a:xfrm>
            <a:off x="714356" y="8882090"/>
            <a:ext cx="2086954" cy="656414"/>
          </a:xfrm>
          <a:prstGeom prst="rect">
            <a:avLst/>
          </a:prstGeom>
        </p:spPr>
      </p:pic>
      <p:pic>
        <p:nvPicPr>
          <p:cNvPr id="16" name="Image 15" descr="Capture d’écran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" t="71284" r="64303" b="1402"/>
          <a:stretch/>
        </p:blipFill>
        <p:spPr>
          <a:xfrm>
            <a:off x="785794" y="6453198"/>
            <a:ext cx="2086954" cy="656414"/>
          </a:xfrm>
          <a:prstGeom prst="rect">
            <a:avLst/>
          </a:prstGeom>
        </p:spPr>
      </p:pic>
      <p:pic>
        <p:nvPicPr>
          <p:cNvPr id="17" name="Image 16" descr="Capture d’écran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" t="71284" r="64303" b="1402"/>
          <a:stretch/>
        </p:blipFill>
        <p:spPr>
          <a:xfrm>
            <a:off x="4000504" y="6453198"/>
            <a:ext cx="2086954" cy="656414"/>
          </a:xfrm>
          <a:prstGeom prst="rect">
            <a:avLst/>
          </a:prstGeom>
        </p:spPr>
      </p:pic>
      <p:pic>
        <p:nvPicPr>
          <p:cNvPr id="18" name="Image 17" descr="Capture d’écran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" t="71284" r="64303" b="1402"/>
          <a:stretch/>
        </p:blipFill>
        <p:spPr>
          <a:xfrm>
            <a:off x="785794" y="3452802"/>
            <a:ext cx="2086954" cy="656414"/>
          </a:xfrm>
          <a:prstGeom prst="rect">
            <a:avLst/>
          </a:prstGeom>
        </p:spPr>
      </p:pic>
      <p:pic>
        <p:nvPicPr>
          <p:cNvPr id="19" name="Image 18" descr="Capture d’écran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" t="71284" r="64303" b="1402"/>
          <a:stretch/>
        </p:blipFill>
        <p:spPr>
          <a:xfrm>
            <a:off x="4000504" y="3452802"/>
            <a:ext cx="2086954" cy="6564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colours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4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164" t="10498" r="67773" b="44092"/>
          <a:stretch>
            <a:fillRect/>
          </a:stretch>
        </p:blipFill>
        <p:spPr bwMode="auto">
          <a:xfrm>
            <a:off x="500042" y="1381100"/>
            <a:ext cx="642942" cy="166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8164" t="10498" r="67773" b="44092"/>
          <a:stretch>
            <a:fillRect/>
          </a:stretch>
        </p:blipFill>
        <p:spPr bwMode="auto">
          <a:xfrm>
            <a:off x="2214554" y="1381100"/>
            <a:ext cx="642942" cy="166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18164" t="10498" r="67773" b="44092"/>
          <a:stretch>
            <a:fillRect/>
          </a:stretch>
        </p:blipFill>
        <p:spPr bwMode="auto">
          <a:xfrm>
            <a:off x="3929066" y="1381100"/>
            <a:ext cx="642942" cy="166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18164" t="10498" r="67773" b="44092"/>
          <a:stretch>
            <a:fillRect/>
          </a:stretch>
        </p:blipFill>
        <p:spPr bwMode="auto">
          <a:xfrm>
            <a:off x="5429264" y="1309662"/>
            <a:ext cx="642942" cy="166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 9" descr="Capture d’écra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9" t="71284" r="64303" b="1402"/>
          <a:stretch/>
        </p:blipFill>
        <p:spPr>
          <a:xfrm>
            <a:off x="142852" y="3167050"/>
            <a:ext cx="1515450" cy="656414"/>
          </a:xfrm>
          <a:prstGeom prst="rect">
            <a:avLst/>
          </a:prstGeom>
        </p:spPr>
      </p:pic>
      <p:pic>
        <p:nvPicPr>
          <p:cNvPr id="11" name="Image 10" descr="Capture d’écra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9" t="71284" r="64303" b="1402"/>
          <a:stretch/>
        </p:blipFill>
        <p:spPr>
          <a:xfrm>
            <a:off x="1785926" y="3167050"/>
            <a:ext cx="1515450" cy="656414"/>
          </a:xfrm>
          <a:prstGeom prst="rect">
            <a:avLst/>
          </a:prstGeom>
        </p:spPr>
      </p:pic>
      <p:pic>
        <p:nvPicPr>
          <p:cNvPr id="12" name="Image 11" descr="Capture d’écra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9" t="71284" r="64303" b="1402"/>
          <a:stretch/>
        </p:blipFill>
        <p:spPr>
          <a:xfrm>
            <a:off x="3500438" y="3167050"/>
            <a:ext cx="1515450" cy="656414"/>
          </a:xfrm>
          <a:prstGeom prst="rect">
            <a:avLst/>
          </a:prstGeom>
        </p:spPr>
      </p:pic>
      <p:pic>
        <p:nvPicPr>
          <p:cNvPr id="13" name="Image 12" descr="Capture d’écra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9" t="71284" r="64303" b="1402"/>
          <a:stretch/>
        </p:blipFill>
        <p:spPr>
          <a:xfrm>
            <a:off x="5143512" y="3167050"/>
            <a:ext cx="1515450" cy="656414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l="18164" t="10498" r="67773" b="44092"/>
          <a:stretch>
            <a:fillRect/>
          </a:stretch>
        </p:blipFill>
        <p:spPr bwMode="auto">
          <a:xfrm>
            <a:off x="500042" y="4024306"/>
            <a:ext cx="642942" cy="166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l="18164" t="10498" r="67773" b="44092"/>
          <a:stretch>
            <a:fillRect/>
          </a:stretch>
        </p:blipFill>
        <p:spPr bwMode="auto">
          <a:xfrm>
            <a:off x="2214554" y="4024306"/>
            <a:ext cx="642942" cy="166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l="18164" t="10498" r="67773" b="44092"/>
          <a:stretch>
            <a:fillRect/>
          </a:stretch>
        </p:blipFill>
        <p:spPr bwMode="auto">
          <a:xfrm>
            <a:off x="3929066" y="4024306"/>
            <a:ext cx="642942" cy="166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l="18164" t="10498" r="67773" b="44092"/>
          <a:stretch>
            <a:fillRect/>
          </a:stretch>
        </p:blipFill>
        <p:spPr bwMode="auto">
          <a:xfrm>
            <a:off x="5429264" y="3952868"/>
            <a:ext cx="642942" cy="166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Image 17" descr="Capture d’écra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9" t="71284" r="64303" b="1402"/>
          <a:stretch/>
        </p:blipFill>
        <p:spPr>
          <a:xfrm>
            <a:off x="142852" y="5810256"/>
            <a:ext cx="1515450" cy="656414"/>
          </a:xfrm>
          <a:prstGeom prst="rect">
            <a:avLst/>
          </a:prstGeom>
        </p:spPr>
      </p:pic>
      <p:pic>
        <p:nvPicPr>
          <p:cNvPr id="19" name="Image 18" descr="Capture d’écra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9" t="71284" r="64303" b="1402"/>
          <a:stretch/>
        </p:blipFill>
        <p:spPr>
          <a:xfrm>
            <a:off x="1785926" y="5810256"/>
            <a:ext cx="1515450" cy="656414"/>
          </a:xfrm>
          <a:prstGeom prst="rect">
            <a:avLst/>
          </a:prstGeom>
        </p:spPr>
      </p:pic>
      <p:pic>
        <p:nvPicPr>
          <p:cNvPr id="20" name="Image 19" descr="Capture d’écra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9" t="71284" r="64303" b="1402"/>
          <a:stretch/>
        </p:blipFill>
        <p:spPr>
          <a:xfrm>
            <a:off x="3500438" y="5810256"/>
            <a:ext cx="1515450" cy="656414"/>
          </a:xfrm>
          <a:prstGeom prst="rect">
            <a:avLst/>
          </a:prstGeom>
        </p:spPr>
      </p:pic>
      <p:pic>
        <p:nvPicPr>
          <p:cNvPr id="21" name="Image 20" descr="Capture d’écra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9" t="71284" r="64303" b="1402"/>
          <a:stretch/>
        </p:blipFill>
        <p:spPr>
          <a:xfrm>
            <a:off x="5143512" y="5810256"/>
            <a:ext cx="1515450" cy="656414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 l="18164" t="10498" r="67773" b="44092"/>
          <a:stretch>
            <a:fillRect/>
          </a:stretch>
        </p:blipFill>
        <p:spPr bwMode="auto">
          <a:xfrm>
            <a:off x="500042" y="6953264"/>
            <a:ext cx="642942" cy="166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l="18164" t="10498" r="67773" b="44092"/>
          <a:stretch>
            <a:fillRect/>
          </a:stretch>
        </p:blipFill>
        <p:spPr bwMode="auto">
          <a:xfrm>
            <a:off x="2214554" y="6953264"/>
            <a:ext cx="642942" cy="166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 l="18164" t="10498" r="67773" b="44092"/>
          <a:stretch>
            <a:fillRect/>
          </a:stretch>
        </p:blipFill>
        <p:spPr bwMode="auto">
          <a:xfrm>
            <a:off x="3929066" y="6953264"/>
            <a:ext cx="642942" cy="166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 l="18164" t="10498" r="67773" b="44092"/>
          <a:stretch>
            <a:fillRect/>
          </a:stretch>
        </p:blipFill>
        <p:spPr bwMode="auto">
          <a:xfrm>
            <a:off x="5429264" y="6881826"/>
            <a:ext cx="642942" cy="166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Image 25" descr="Capture d’écra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9" t="71284" r="64303" b="1402"/>
          <a:stretch/>
        </p:blipFill>
        <p:spPr>
          <a:xfrm>
            <a:off x="142852" y="8739214"/>
            <a:ext cx="1515450" cy="656414"/>
          </a:xfrm>
          <a:prstGeom prst="rect">
            <a:avLst/>
          </a:prstGeom>
        </p:spPr>
      </p:pic>
      <p:pic>
        <p:nvPicPr>
          <p:cNvPr id="27" name="Image 26" descr="Capture d’écra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9" t="71284" r="64303" b="1402"/>
          <a:stretch/>
        </p:blipFill>
        <p:spPr>
          <a:xfrm>
            <a:off x="1785926" y="8739214"/>
            <a:ext cx="1515450" cy="656414"/>
          </a:xfrm>
          <a:prstGeom prst="rect">
            <a:avLst/>
          </a:prstGeom>
        </p:spPr>
      </p:pic>
      <p:pic>
        <p:nvPicPr>
          <p:cNvPr id="28" name="Image 27" descr="Capture d’écra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9" t="71284" r="64303" b="1402"/>
          <a:stretch/>
        </p:blipFill>
        <p:spPr>
          <a:xfrm>
            <a:off x="3500438" y="8739214"/>
            <a:ext cx="1515450" cy="656414"/>
          </a:xfrm>
          <a:prstGeom prst="rect">
            <a:avLst/>
          </a:prstGeom>
        </p:spPr>
      </p:pic>
      <p:pic>
        <p:nvPicPr>
          <p:cNvPr id="29" name="Image 28" descr="Capture d’écra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9" t="71284" r="64303" b="1402"/>
          <a:stretch/>
        </p:blipFill>
        <p:spPr>
          <a:xfrm>
            <a:off x="5143512" y="8739214"/>
            <a:ext cx="1515450" cy="6564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family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5</a:t>
            </a:r>
            <a:endParaRPr lang="fr-FR" dirty="0"/>
          </a:p>
        </p:txBody>
      </p:sp>
      <p:pic>
        <p:nvPicPr>
          <p:cNvPr id="4" name="Image 3" descr="mamanN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5120" y="3809992"/>
            <a:ext cx="928694" cy="1880767"/>
          </a:xfrm>
          <a:prstGeom prst="rect">
            <a:avLst/>
          </a:prstGeom>
        </p:spPr>
      </p:pic>
      <p:pic>
        <p:nvPicPr>
          <p:cNvPr id="5" name="Image 4" descr="mamie2N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7996" y="1095348"/>
            <a:ext cx="857256" cy="1934216"/>
          </a:xfrm>
          <a:prstGeom prst="rect">
            <a:avLst/>
          </a:prstGeom>
        </p:spPr>
      </p:pic>
      <p:pic>
        <p:nvPicPr>
          <p:cNvPr id="6" name="Image 5" descr="bébé2N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5450" y="7750911"/>
            <a:ext cx="642942" cy="809656"/>
          </a:xfrm>
          <a:prstGeom prst="rect">
            <a:avLst/>
          </a:prstGeom>
        </p:spPr>
      </p:pic>
      <p:pic>
        <p:nvPicPr>
          <p:cNvPr id="7" name="Image 6" descr="frèreN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95021" y="7179407"/>
            <a:ext cx="590297" cy="1367144"/>
          </a:xfrm>
          <a:prstGeom prst="rect">
            <a:avLst/>
          </a:prstGeom>
        </p:spPr>
      </p:pic>
      <p:pic>
        <p:nvPicPr>
          <p:cNvPr id="8" name="Image 7" descr="papi2N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14012" y="1095348"/>
            <a:ext cx="961655" cy="1952604"/>
          </a:xfrm>
          <a:prstGeom prst="rect">
            <a:avLst/>
          </a:prstGeom>
        </p:spPr>
      </p:pic>
      <p:pic>
        <p:nvPicPr>
          <p:cNvPr id="9" name="Image 8" descr="soeurN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70740" y="7250845"/>
            <a:ext cx="714380" cy="1332021"/>
          </a:xfrm>
          <a:prstGeom prst="rect">
            <a:avLst/>
          </a:prstGeom>
        </p:spPr>
      </p:pic>
      <p:pic>
        <p:nvPicPr>
          <p:cNvPr id="10" name="Image 9" descr="papaNB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14012" y="3881430"/>
            <a:ext cx="769178" cy="1935865"/>
          </a:xfrm>
          <a:prstGeom prst="rect">
            <a:avLst/>
          </a:prstGeom>
        </p:spPr>
      </p:pic>
      <p:pic>
        <p:nvPicPr>
          <p:cNvPr id="11" name="Image 10" descr="Capture d’écran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9" t="71284" r="64303" b="1402"/>
          <a:stretch/>
        </p:blipFill>
        <p:spPr>
          <a:xfrm>
            <a:off x="2699368" y="3082140"/>
            <a:ext cx="1515450" cy="656414"/>
          </a:xfrm>
          <a:prstGeom prst="rect">
            <a:avLst/>
          </a:prstGeom>
        </p:spPr>
      </p:pic>
      <p:pic>
        <p:nvPicPr>
          <p:cNvPr id="12" name="Image 11" descr="Capture d’écran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9" t="71284" r="64303" b="1402"/>
          <a:stretch/>
        </p:blipFill>
        <p:spPr>
          <a:xfrm>
            <a:off x="5056822" y="3095612"/>
            <a:ext cx="1515450" cy="656414"/>
          </a:xfrm>
          <a:prstGeom prst="rect">
            <a:avLst/>
          </a:prstGeom>
        </p:spPr>
      </p:pic>
      <p:pic>
        <p:nvPicPr>
          <p:cNvPr id="13" name="Image 12" descr="Capture d’écran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9" t="71284" r="64303" b="1402"/>
          <a:stretch/>
        </p:blipFill>
        <p:spPr>
          <a:xfrm>
            <a:off x="2770806" y="5868222"/>
            <a:ext cx="1515450" cy="656414"/>
          </a:xfrm>
          <a:prstGeom prst="rect">
            <a:avLst/>
          </a:prstGeom>
        </p:spPr>
      </p:pic>
      <p:pic>
        <p:nvPicPr>
          <p:cNvPr id="14" name="Image 13" descr="Capture d’écran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9" t="71284" r="64303" b="1402"/>
          <a:stretch/>
        </p:blipFill>
        <p:spPr>
          <a:xfrm>
            <a:off x="5128260" y="5881694"/>
            <a:ext cx="1515450" cy="656414"/>
          </a:xfrm>
          <a:prstGeom prst="rect">
            <a:avLst/>
          </a:prstGeom>
        </p:spPr>
      </p:pic>
      <p:pic>
        <p:nvPicPr>
          <p:cNvPr id="15" name="Image 14" descr="Capture d’écran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9" t="71284" r="64303" b="1402"/>
          <a:stretch/>
        </p:blipFill>
        <p:spPr>
          <a:xfrm>
            <a:off x="1842112" y="8712270"/>
            <a:ext cx="1515450" cy="656414"/>
          </a:xfrm>
          <a:prstGeom prst="rect">
            <a:avLst/>
          </a:prstGeom>
        </p:spPr>
      </p:pic>
      <p:pic>
        <p:nvPicPr>
          <p:cNvPr id="16" name="Image 15" descr="Capture d’écran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9" t="71284" r="64303" b="1402"/>
          <a:stretch/>
        </p:blipFill>
        <p:spPr>
          <a:xfrm>
            <a:off x="3485186" y="8725742"/>
            <a:ext cx="1515450" cy="656414"/>
          </a:xfrm>
          <a:prstGeom prst="rect">
            <a:avLst/>
          </a:prstGeom>
        </p:spPr>
      </p:pic>
      <p:pic>
        <p:nvPicPr>
          <p:cNvPr id="17" name="Image 16" descr="Capture d’écran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9" t="71284" r="64303" b="1402"/>
          <a:stretch/>
        </p:blipFill>
        <p:spPr>
          <a:xfrm>
            <a:off x="5128260" y="8725742"/>
            <a:ext cx="1515450" cy="656414"/>
          </a:xfrm>
          <a:prstGeom prst="rect">
            <a:avLst/>
          </a:prstGeom>
        </p:spPr>
      </p:pic>
      <p:sp>
        <p:nvSpPr>
          <p:cNvPr id="19" name="Accolade ouvrante 18"/>
          <p:cNvSpPr/>
          <p:nvPr/>
        </p:nvSpPr>
        <p:spPr>
          <a:xfrm>
            <a:off x="1357298" y="1095348"/>
            <a:ext cx="571504" cy="2714644"/>
          </a:xfrm>
          <a:prstGeom prst="leftBrac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Accolade ouvrante 19"/>
          <p:cNvSpPr/>
          <p:nvPr/>
        </p:nvSpPr>
        <p:spPr>
          <a:xfrm>
            <a:off x="1357298" y="3881430"/>
            <a:ext cx="571504" cy="2714644"/>
          </a:xfrm>
          <a:prstGeom prst="leftBrac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Accolade ouvrante 20"/>
          <p:cNvSpPr/>
          <p:nvPr/>
        </p:nvSpPr>
        <p:spPr>
          <a:xfrm>
            <a:off x="1214422" y="7167578"/>
            <a:ext cx="571504" cy="2286016"/>
          </a:xfrm>
          <a:prstGeom prst="leftBrac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0" y="1886530"/>
            <a:ext cx="1357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______________________________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0" y="4738686"/>
            <a:ext cx="1357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______________________________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0" y="7739082"/>
            <a:ext cx="1214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___________________________</a:t>
            </a:r>
            <a:endParaRPr lang="fr-FR" dirty="0"/>
          </a:p>
        </p:txBody>
      </p:sp>
      <p:cxnSp>
        <p:nvCxnSpPr>
          <p:cNvPr id="28" name="Forme 27"/>
          <p:cNvCxnSpPr>
            <a:stCxn id="4" idx="1"/>
            <a:endCxn id="9" idx="0"/>
          </p:cNvCxnSpPr>
          <p:nvPr/>
        </p:nvCxnSpPr>
        <p:spPr>
          <a:xfrm rot="10800000" flipV="1">
            <a:off x="2627930" y="4750375"/>
            <a:ext cx="357190" cy="2500469"/>
          </a:xfrm>
          <a:prstGeom prst="curvedConnector2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en arc 29"/>
          <p:cNvCxnSpPr>
            <a:stCxn id="10" idx="1"/>
            <a:endCxn id="7" idx="3"/>
          </p:cNvCxnSpPr>
          <p:nvPr/>
        </p:nvCxnSpPr>
        <p:spPr>
          <a:xfrm rot="10800000" flipV="1">
            <a:off x="4485318" y="4849363"/>
            <a:ext cx="928694" cy="3013616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Food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6</a:t>
            </a:r>
          </a:p>
        </p:txBody>
      </p:sp>
      <p:pic>
        <p:nvPicPr>
          <p:cNvPr id="8" name="Image 7" descr="Capture d’éc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9" t="71284" r="64303" b="1402"/>
          <a:stretch/>
        </p:blipFill>
        <p:spPr>
          <a:xfrm>
            <a:off x="142852" y="3167050"/>
            <a:ext cx="1515450" cy="656414"/>
          </a:xfrm>
          <a:prstGeom prst="rect">
            <a:avLst/>
          </a:prstGeom>
        </p:spPr>
      </p:pic>
      <p:pic>
        <p:nvPicPr>
          <p:cNvPr id="9" name="Image 8" descr="Capture d’éc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9" t="71284" r="64303" b="1402"/>
          <a:stretch/>
        </p:blipFill>
        <p:spPr>
          <a:xfrm>
            <a:off x="1785926" y="3167050"/>
            <a:ext cx="1515450" cy="656414"/>
          </a:xfrm>
          <a:prstGeom prst="rect">
            <a:avLst/>
          </a:prstGeom>
        </p:spPr>
      </p:pic>
      <p:pic>
        <p:nvPicPr>
          <p:cNvPr id="10" name="Image 9" descr="Capture d’éc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9" t="71284" r="64303" b="1402"/>
          <a:stretch/>
        </p:blipFill>
        <p:spPr>
          <a:xfrm>
            <a:off x="3500438" y="3167050"/>
            <a:ext cx="1515450" cy="656414"/>
          </a:xfrm>
          <a:prstGeom prst="rect">
            <a:avLst/>
          </a:prstGeom>
        </p:spPr>
      </p:pic>
      <p:pic>
        <p:nvPicPr>
          <p:cNvPr id="11" name="Image 10" descr="Capture d’éc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9" t="71284" r="64303" b="1402"/>
          <a:stretch/>
        </p:blipFill>
        <p:spPr>
          <a:xfrm>
            <a:off x="5143512" y="3167050"/>
            <a:ext cx="1515450" cy="656414"/>
          </a:xfrm>
          <a:prstGeom prst="rect">
            <a:avLst/>
          </a:prstGeom>
        </p:spPr>
      </p:pic>
      <p:pic>
        <p:nvPicPr>
          <p:cNvPr id="16" name="Image 15" descr="Capture d’éc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9" t="71284" r="64303" b="1402"/>
          <a:stretch/>
        </p:blipFill>
        <p:spPr>
          <a:xfrm>
            <a:off x="142852" y="5810256"/>
            <a:ext cx="1515450" cy="656414"/>
          </a:xfrm>
          <a:prstGeom prst="rect">
            <a:avLst/>
          </a:prstGeom>
        </p:spPr>
      </p:pic>
      <p:pic>
        <p:nvPicPr>
          <p:cNvPr id="17" name="Image 16" descr="Capture d’éc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9" t="71284" r="64303" b="1402"/>
          <a:stretch/>
        </p:blipFill>
        <p:spPr>
          <a:xfrm>
            <a:off x="1785926" y="5810256"/>
            <a:ext cx="1515450" cy="656414"/>
          </a:xfrm>
          <a:prstGeom prst="rect">
            <a:avLst/>
          </a:prstGeom>
        </p:spPr>
      </p:pic>
      <p:pic>
        <p:nvPicPr>
          <p:cNvPr id="18" name="Image 17" descr="Capture d’éc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9" t="71284" r="64303" b="1402"/>
          <a:stretch/>
        </p:blipFill>
        <p:spPr>
          <a:xfrm>
            <a:off x="3500438" y="5810256"/>
            <a:ext cx="1515450" cy="656414"/>
          </a:xfrm>
          <a:prstGeom prst="rect">
            <a:avLst/>
          </a:prstGeom>
        </p:spPr>
      </p:pic>
      <p:pic>
        <p:nvPicPr>
          <p:cNvPr id="19" name="Image 18" descr="Capture d’éc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9" t="71284" r="64303" b="1402"/>
          <a:stretch/>
        </p:blipFill>
        <p:spPr>
          <a:xfrm>
            <a:off x="5143512" y="5810256"/>
            <a:ext cx="1515450" cy="656414"/>
          </a:xfrm>
          <a:prstGeom prst="rect">
            <a:avLst/>
          </a:prstGeom>
        </p:spPr>
      </p:pic>
      <p:pic>
        <p:nvPicPr>
          <p:cNvPr id="24" name="Image 23" descr="Capture d’éc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9" t="71284" r="64303" b="1402"/>
          <a:stretch/>
        </p:blipFill>
        <p:spPr>
          <a:xfrm>
            <a:off x="142852" y="8739214"/>
            <a:ext cx="1515450" cy="656414"/>
          </a:xfrm>
          <a:prstGeom prst="rect">
            <a:avLst/>
          </a:prstGeom>
        </p:spPr>
      </p:pic>
      <p:pic>
        <p:nvPicPr>
          <p:cNvPr id="25" name="Image 24" descr="Capture d’éc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9" t="71284" r="64303" b="1402"/>
          <a:stretch/>
        </p:blipFill>
        <p:spPr>
          <a:xfrm>
            <a:off x="1785926" y="8739214"/>
            <a:ext cx="1515450" cy="656414"/>
          </a:xfrm>
          <a:prstGeom prst="rect">
            <a:avLst/>
          </a:prstGeom>
        </p:spPr>
      </p:pic>
      <p:pic>
        <p:nvPicPr>
          <p:cNvPr id="26" name="Image 25" descr="Capture d’éc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9" t="71284" r="64303" b="1402"/>
          <a:stretch/>
        </p:blipFill>
        <p:spPr>
          <a:xfrm>
            <a:off x="3500438" y="8739214"/>
            <a:ext cx="1515450" cy="656414"/>
          </a:xfrm>
          <a:prstGeom prst="rect">
            <a:avLst/>
          </a:prstGeom>
        </p:spPr>
      </p:pic>
      <p:pic>
        <p:nvPicPr>
          <p:cNvPr id="27" name="Image 26" descr="Capture d’éc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9" t="71284" r="64303" b="1402"/>
          <a:stretch/>
        </p:blipFill>
        <p:spPr>
          <a:xfrm>
            <a:off x="5143512" y="8739214"/>
            <a:ext cx="1515450" cy="656414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890" y="7264175"/>
            <a:ext cx="1273282" cy="1304777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09" y="4592960"/>
            <a:ext cx="1364887" cy="988039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73" y="3972634"/>
            <a:ext cx="1457751" cy="1777196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596" y="4555174"/>
            <a:ext cx="1304777" cy="1025825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142" y="1960158"/>
            <a:ext cx="1484746" cy="1106811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64" y="7285463"/>
            <a:ext cx="1484746" cy="1151803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66" y="6895238"/>
            <a:ext cx="1043822" cy="1673714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856" y="1669433"/>
            <a:ext cx="1394762" cy="1453252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515" y="7384626"/>
            <a:ext cx="1097812" cy="1021325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314" y="4592960"/>
            <a:ext cx="1452674" cy="953776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3" y="2072680"/>
            <a:ext cx="1414220" cy="881768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4" t="81220" r="75819" b="6517"/>
          <a:stretch/>
        </p:blipFill>
        <p:spPr>
          <a:xfrm>
            <a:off x="1843625" y="2072680"/>
            <a:ext cx="1329592" cy="97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5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117617" y="128464"/>
            <a:ext cx="4183046" cy="610810"/>
          </a:xfrm>
        </p:spPr>
        <p:txBody>
          <a:bodyPr/>
          <a:lstStyle/>
          <a:p>
            <a:r>
              <a:rPr lang="fr-FR" dirty="0" smtClean="0"/>
              <a:t>Do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like</a:t>
            </a:r>
            <a:r>
              <a:rPr lang="fr-FR" dirty="0" smtClean="0"/>
              <a:t> ?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7</a:t>
            </a:r>
            <a:endParaRPr lang="fr-FR" dirty="0"/>
          </a:p>
        </p:txBody>
      </p:sp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2075"/>
            <a:ext cx="6858000" cy="4256989"/>
          </a:xfrm>
          <a:prstGeom prst="rect">
            <a:avLst/>
          </a:prstGeom>
        </p:spPr>
      </p:pic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0995"/>
            <a:ext cx="6858000" cy="3820517"/>
          </a:xfrm>
          <a:prstGeom prst="rect">
            <a:avLst/>
          </a:prstGeom>
        </p:spPr>
      </p:pic>
      <p:pic>
        <p:nvPicPr>
          <p:cNvPr id="6" name="Image 5" descr="Capture d’écra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0" t="71284" r="48082" b="1402"/>
          <a:stretch/>
        </p:blipFill>
        <p:spPr>
          <a:xfrm>
            <a:off x="188640" y="3800872"/>
            <a:ext cx="2627808" cy="656414"/>
          </a:xfrm>
          <a:prstGeom prst="rect">
            <a:avLst/>
          </a:prstGeom>
        </p:spPr>
      </p:pic>
      <p:pic>
        <p:nvPicPr>
          <p:cNvPr id="7" name="Image 6" descr="Capture d’écra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0" t="71284" r="43068" b="1402"/>
          <a:stretch/>
        </p:blipFill>
        <p:spPr>
          <a:xfrm>
            <a:off x="3645024" y="3800872"/>
            <a:ext cx="2971676" cy="656414"/>
          </a:xfrm>
          <a:prstGeom prst="rect">
            <a:avLst/>
          </a:prstGeom>
        </p:spPr>
      </p:pic>
      <p:pic>
        <p:nvPicPr>
          <p:cNvPr id="8" name="Image 7" descr="Capture d’écra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0" t="71284" r="48082" b="1402"/>
          <a:stretch/>
        </p:blipFill>
        <p:spPr>
          <a:xfrm>
            <a:off x="236488" y="8968184"/>
            <a:ext cx="2627808" cy="656414"/>
          </a:xfrm>
          <a:prstGeom prst="rect">
            <a:avLst/>
          </a:prstGeom>
        </p:spPr>
      </p:pic>
      <p:pic>
        <p:nvPicPr>
          <p:cNvPr id="9" name="Image 8" descr="Capture d’écra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0" t="71284" r="48082" b="1402"/>
          <a:stretch/>
        </p:blipFill>
        <p:spPr>
          <a:xfrm>
            <a:off x="3816958" y="8968184"/>
            <a:ext cx="2627808" cy="65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73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The body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8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0" y="2576736"/>
            <a:ext cx="6858000" cy="6858000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>
            <a:off x="1556792" y="3728864"/>
            <a:ext cx="864096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1844824" y="4520952"/>
            <a:ext cx="201622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1844824" y="3080792"/>
            <a:ext cx="1578446" cy="82809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4013448" y="5601072"/>
            <a:ext cx="129614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3861048" y="8193360"/>
            <a:ext cx="129614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1844824" y="9129464"/>
            <a:ext cx="72008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2060848" y="4880992"/>
            <a:ext cx="1362422" cy="1800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ccolade fermante 11"/>
          <p:cNvSpPr/>
          <p:nvPr/>
        </p:nvSpPr>
        <p:spPr>
          <a:xfrm>
            <a:off x="4941168" y="2792760"/>
            <a:ext cx="216024" cy="226825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/>
          <p:nvPr/>
        </p:nvCxnSpPr>
        <p:spPr>
          <a:xfrm>
            <a:off x="116632" y="3080792"/>
            <a:ext cx="144016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116632" y="3728864"/>
            <a:ext cx="144016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5309592" y="4083596"/>
            <a:ext cx="144016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116632" y="4520952"/>
            <a:ext cx="144016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5376614" y="5601072"/>
            <a:ext cx="144016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404664" y="5067908"/>
            <a:ext cx="144016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5272186" y="8193360"/>
            <a:ext cx="144016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55104" y="9129464"/>
            <a:ext cx="144016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461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The body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8</a:t>
            </a:r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2144688"/>
            <a:ext cx="6858000" cy="6858000"/>
          </a:xfrm>
          <a:prstGeom prst="rect">
            <a:avLst/>
          </a:prstGeom>
        </p:spPr>
      </p:pic>
      <p:cxnSp>
        <p:nvCxnSpPr>
          <p:cNvPr id="22" name="Connecteur droit avec flèche 21"/>
          <p:cNvCxnSpPr/>
          <p:nvPr/>
        </p:nvCxnSpPr>
        <p:spPr>
          <a:xfrm>
            <a:off x="1556792" y="3377952"/>
            <a:ext cx="864096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1844824" y="4098032"/>
            <a:ext cx="187220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1844824" y="2729880"/>
            <a:ext cx="1578446" cy="82809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 flipV="1">
            <a:off x="4149080" y="5106144"/>
            <a:ext cx="1160512" cy="1440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>
            <a:off x="3861048" y="7842448"/>
            <a:ext cx="129614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1844824" y="8778552"/>
            <a:ext cx="115212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2060848" y="4530080"/>
            <a:ext cx="1362422" cy="1800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ccolade fermante 28"/>
          <p:cNvSpPr/>
          <p:nvPr/>
        </p:nvSpPr>
        <p:spPr>
          <a:xfrm>
            <a:off x="4941168" y="2549860"/>
            <a:ext cx="216024" cy="226825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29"/>
          <p:cNvCxnSpPr/>
          <p:nvPr/>
        </p:nvCxnSpPr>
        <p:spPr>
          <a:xfrm>
            <a:off x="116632" y="2729880"/>
            <a:ext cx="144016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116632" y="3377952"/>
            <a:ext cx="144016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5309592" y="3732684"/>
            <a:ext cx="144016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116632" y="4170040"/>
            <a:ext cx="144016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5376614" y="5250160"/>
            <a:ext cx="144016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404664" y="4716996"/>
            <a:ext cx="144016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5272186" y="7842448"/>
            <a:ext cx="144016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355104" y="8778552"/>
            <a:ext cx="144016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9990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469</Words>
  <Application>Microsoft Office PowerPoint</Application>
  <PresentationFormat>Format A4 (210 x 297 mm)</PresentationFormat>
  <Paragraphs>154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Gaëlle Lavillat</dc:creator>
  <cp:lastModifiedBy>Gaelle48</cp:lastModifiedBy>
  <cp:revision>36</cp:revision>
  <cp:lastPrinted>2016-05-11T17:28:38Z</cp:lastPrinted>
  <dcterms:created xsi:type="dcterms:W3CDTF">2013-11-25T17:39:31Z</dcterms:created>
  <dcterms:modified xsi:type="dcterms:W3CDTF">2017-02-15T14:59:55Z</dcterms:modified>
</cp:coreProperties>
</file>