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5" r:id="rId4"/>
    <p:sldId id="266" r:id="rId5"/>
    <p:sldId id="267" r:id="rId6"/>
    <p:sldId id="261" r:id="rId7"/>
    <p:sldId id="263" r:id="rId8"/>
    <p:sldId id="262" r:id="rId9"/>
    <p:sldId id="271" r:id="rId10"/>
    <p:sldId id="274" r:id="rId11"/>
    <p:sldId id="273" r:id="rId12"/>
    <p:sldId id="272" r:id="rId13"/>
    <p:sldId id="275" r:id="rId14"/>
    <p:sldId id="269" r:id="rId15"/>
    <p:sldId id="278" r:id="rId16"/>
    <p:sldId id="279" r:id="rId17"/>
    <p:sldId id="270" r:id="rId18"/>
    <p:sldId id="277" r:id="rId19"/>
    <p:sldId id="276" r:id="rId20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s et grand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1313701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0535718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9839163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6" y="103544"/>
            <a:ext cx="1517737" cy="821879"/>
          </a:xfrm>
          <a:prstGeom prst="rect">
            <a:avLst/>
          </a:prstGeom>
        </p:spPr>
      </p:pic>
      <p:sp>
        <p:nvSpPr>
          <p:cNvPr id="37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38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6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68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62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08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37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86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2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2098842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8957605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3044556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32" y="46255"/>
            <a:ext cx="1046838" cy="966499"/>
          </a:xfrm>
          <a:prstGeom prst="rect">
            <a:avLst/>
          </a:prstGeom>
        </p:spPr>
      </p:pic>
      <p:sp>
        <p:nvSpPr>
          <p:cNvPr id="36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37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11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2292640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076883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0394300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68230"/>
            <a:ext cx="1080120" cy="840547"/>
          </a:xfrm>
          <a:prstGeom prst="rect">
            <a:avLst/>
          </a:prstGeom>
        </p:spPr>
      </p:pic>
      <p:sp>
        <p:nvSpPr>
          <p:cNvPr id="34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35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80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i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61333819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0493966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849876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111612"/>
            <a:ext cx="1306650" cy="805744"/>
          </a:xfrm>
          <a:prstGeom prst="rect">
            <a:avLst/>
          </a:prstGeom>
        </p:spPr>
      </p:pic>
      <p:sp>
        <p:nvSpPr>
          <p:cNvPr id="34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35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80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tér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1405151"/>
              </p:ext>
            </p:extLst>
          </p:nvPr>
        </p:nvGraphicFramePr>
        <p:xfrm>
          <a:off x="56004" y="1282492"/>
          <a:ext cx="6740671" cy="27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  <a:gridCol w="217441"/>
              </a:tblGrid>
              <a:tr h="1324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22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23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24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26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27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28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29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30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31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21626839"/>
              </p:ext>
            </p:extLst>
          </p:nvPr>
        </p:nvGraphicFramePr>
        <p:xfrm>
          <a:off x="56529" y="1006434"/>
          <a:ext cx="673920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743"/>
                <a:gridCol w="962743"/>
                <a:gridCol w="962743"/>
                <a:gridCol w="962743"/>
                <a:gridCol w="962743"/>
                <a:gridCol w="921777"/>
                <a:gridCol w="1003711"/>
              </a:tblGrid>
              <a:tr h="155848"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lundi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mercredi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jeudi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vendredi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samedi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dimanche</a:t>
                      </a:r>
                      <a:endParaRPr lang="fr-FR" sz="12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3164432"/>
              </p:ext>
            </p:extLst>
          </p:nvPr>
        </p:nvGraphicFramePr>
        <p:xfrm>
          <a:off x="57324" y="1557824"/>
          <a:ext cx="6739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40"/>
                <a:gridCol w="575195"/>
                <a:gridCol w="430079"/>
                <a:gridCol w="430079"/>
                <a:gridCol w="430079"/>
                <a:gridCol w="430079"/>
                <a:gridCol w="517125"/>
                <a:gridCol w="414713"/>
                <a:gridCol w="788478"/>
                <a:gridCol w="573439"/>
                <a:gridCol w="716798"/>
                <a:gridCol w="874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janvier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février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mars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avril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mai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juin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juillet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août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septembre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octobre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novembre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spc="20" baseline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décembre</a:t>
                      </a:r>
                      <a:endParaRPr lang="fr-FR" sz="900" b="0" spc="20" baseline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 userDrawn="1"/>
        </p:nvSpPr>
        <p:spPr>
          <a:xfrm>
            <a:off x="116632" y="56456"/>
            <a:ext cx="1872208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6632" y="564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latin typeface="Script cole" pitchFamily="2" charset="0"/>
              </a:rPr>
              <a:t>Mon</a:t>
            </a:r>
            <a:r>
              <a:rPr lang="fr-FR" sz="1200" u="sng" baseline="0" dirty="0" smtClean="0">
                <a:latin typeface="Script cole" pitchFamily="2" charset="0"/>
              </a:rPr>
              <a:t> prénom :</a:t>
            </a:r>
            <a:endParaRPr lang="fr-FR" sz="1200" u="sng" dirty="0">
              <a:latin typeface="Script cole" pitchFamily="2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20390" y="685478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220390" y="433450"/>
            <a:ext cx="165618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26665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9886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12" y="546284"/>
            <a:ext cx="432098" cy="4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0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1" y="529505"/>
            <a:ext cx="415091" cy="4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2064916" y="31116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je pense de mon travail :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2064916" y="514484"/>
            <a:ext cx="150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mandine" pitchFamily="2" charset="0"/>
              </a:rPr>
              <a:t>Ce que la</a:t>
            </a:r>
            <a:r>
              <a:rPr lang="fr-FR" sz="1100" baseline="0" dirty="0" smtClean="0">
                <a:latin typeface="Amandine" pitchFamily="2" charset="0"/>
              </a:rPr>
              <a:t> maitresse pense de mon travail</a:t>
            </a:r>
            <a:r>
              <a:rPr lang="fr-FR" sz="1100" dirty="0" smtClean="0">
                <a:latin typeface="Amandine" pitchFamily="2" charset="0"/>
              </a:rPr>
              <a:t>:</a:t>
            </a:r>
            <a:endParaRPr lang="fr-FR" sz="1100" dirty="0">
              <a:latin typeface="Amandine" pitchFamily="2" charset="0"/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2064916" y="488504"/>
            <a:ext cx="31642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4" y="111612"/>
            <a:ext cx="704354" cy="805744"/>
          </a:xfrm>
          <a:prstGeom prst="rect">
            <a:avLst/>
          </a:prstGeom>
        </p:spPr>
      </p:pic>
      <p:sp>
        <p:nvSpPr>
          <p:cNvPr id="35" name="Espace réservé du texte 28"/>
          <p:cNvSpPr>
            <a:spLocks noGrp="1"/>
          </p:cNvSpPr>
          <p:nvPr>
            <p:ph type="body" sz="quarter" idx="10" hasCustomPrompt="1"/>
          </p:nvPr>
        </p:nvSpPr>
        <p:spPr>
          <a:xfrm>
            <a:off x="116632" y="2360712"/>
            <a:ext cx="6624736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mandine" pitchFamily="2" charset="0"/>
              </a:defRPr>
            </a:lvl1pPr>
          </a:lstStyle>
          <a:p>
            <a:pPr lvl="0"/>
            <a:r>
              <a:rPr lang="fr-FR" dirty="0" smtClean="0"/>
              <a:t>Cliquer ici pour saisir la consigne de l’exercice.</a:t>
            </a:r>
            <a:endParaRPr lang="fr-FR" dirty="0"/>
          </a:p>
        </p:txBody>
      </p:sp>
      <p:sp>
        <p:nvSpPr>
          <p:cNvPr id="36" name="Espace réservé du texte 28"/>
          <p:cNvSpPr>
            <a:spLocks noGrp="1"/>
          </p:cNvSpPr>
          <p:nvPr>
            <p:ph type="body" sz="quarter" idx="11" hasCustomPrompt="1"/>
          </p:nvPr>
        </p:nvSpPr>
        <p:spPr>
          <a:xfrm>
            <a:off x="116632" y="2000673"/>
            <a:ext cx="6624736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Script cole" pitchFamily="2" charset="0"/>
              </a:defRPr>
            </a:lvl1pPr>
          </a:lstStyle>
          <a:p>
            <a:pPr lvl="0"/>
            <a:r>
              <a:rPr lang="fr-FR" dirty="0" smtClean="0"/>
              <a:t>Cliquer ici pour saisir l’objectif.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36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87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1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9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439B7E2-E3D5-41C0-9F5F-2FA8726551C9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EED89125-E3C5-47C4-A838-B8D97FF0B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5253620" y="972918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http://www.mysticlolly-leblog.fr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648" y="3584848"/>
            <a:ext cx="6310164" cy="47312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Reconstitue la couverture de l’album « Le navet géant ».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Objectif : Reconstituer la couverture d’un album lu en classe à partir d’indices visuels.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07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7142" y="56457"/>
            <a:ext cx="1991268" cy="15732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08410" y="56457"/>
            <a:ext cx="1991268" cy="15732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7111" y="56458"/>
            <a:ext cx="1991268" cy="15732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664" y="1629739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08410" y="1629738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4051" y="1629738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4542" y="3215563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664" y="3215563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7112" y="3210211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4120" y="5006183"/>
            <a:ext cx="1991268" cy="15732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5388" y="5006183"/>
            <a:ext cx="1991268" cy="15732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6567" y="5006183"/>
            <a:ext cx="1991268" cy="15732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642" y="6579465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5388" y="6579464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1029" y="6579464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1520" y="8165289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642" y="8165289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14090" y="8159937"/>
            <a:ext cx="2016224" cy="15929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831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48680" y="2931166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1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1987" y="2931167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2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79" y="5241032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3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1986" y="5241032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4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78" y="7606040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5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41987" y="7606039"/>
            <a:ext cx="2734171" cy="21602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6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3129" y="2442127"/>
            <a:ext cx="6668239" cy="782680"/>
          </a:xfrm>
        </p:spPr>
        <p:txBody>
          <a:bodyPr>
            <a:normAutofit/>
          </a:bodyPr>
          <a:lstStyle/>
          <a:p>
            <a:r>
              <a:rPr lang="fr-FR" sz="1700" dirty="0" smtClean="0"/>
              <a:t>Remets dans l’ordre les images de l’histoire « Le navet géant ».</a:t>
            </a:r>
            <a:endParaRPr lang="fr-FR" sz="17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73129" y="2000541"/>
            <a:ext cx="6668239" cy="391205"/>
          </a:xfrm>
        </p:spPr>
        <p:txBody>
          <a:bodyPr>
            <a:normAutofit/>
          </a:bodyPr>
          <a:lstStyle/>
          <a:p>
            <a:r>
              <a:rPr lang="fr-FR" dirty="0" smtClean="0"/>
              <a:t>Objectif : Reconstituer la chronologie d’une histoire lue en classe à partir des illustrations.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32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0" y="6249144"/>
            <a:ext cx="2765574" cy="21850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64213" y="1960062"/>
            <a:ext cx="2737546" cy="21629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6478" y="4120304"/>
            <a:ext cx="2723176" cy="215155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980" y="6271859"/>
            <a:ext cx="2723176" cy="215155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981" y="1960062"/>
            <a:ext cx="2734171" cy="216024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1398" y="4097589"/>
            <a:ext cx="2723176" cy="215155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4362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6632" y="2360712"/>
            <a:ext cx="6624736" cy="720080"/>
          </a:xfrm>
        </p:spPr>
        <p:txBody>
          <a:bodyPr>
            <a:normAutofit/>
          </a:bodyPr>
          <a:lstStyle/>
          <a:p>
            <a:r>
              <a:rPr lang="fr-FR" sz="1700" dirty="0" smtClean="0"/>
              <a:t>Pour chacun des animaux suivants, écris dans la bulle combien ils sont dans l’histoire du navet géant.</a:t>
            </a:r>
            <a:endParaRPr lang="fr-FR" sz="17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Objectif : Identifier les personnages d’une histoire.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39501" r="79544" b="43855"/>
          <a:stretch/>
        </p:blipFill>
        <p:spPr>
          <a:xfrm>
            <a:off x="294359" y="3482234"/>
            <a:ext cx="1404402" cy="17138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2" t="76086" r="19502" b="5332"/>
          <a:stretch/>
        </p:blipFill>
        <p:spPr>
          <a:xfrm>
            <a:off x="5013176" y="3515260"/>
            <a:ext cx="1257238" cy="17128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t="86549" r="59195" b="-63"/>
          <a:stretch/>
        </p:blipFill>
        <p:spPr>
          <a:xfrm>
            <a:off x="294359" y="7689304"/>
            <a:ext cx="1925154" cy="17138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t="22359" r="65821" b="67506"/>
          <a:stretch/>
        </p:blipFill>
        <p:spPr>
          <a:xfrm>
            <a:off x="2236521" y="5385048"/>
            <a:ext cx="2316940" cy="172180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r="57958" b="50000"/>
          <a:stretch/>
        </p:blipFill>
        <p:spPr>
          <a:xfrm rot="10800000">
            <a:off x="4305781" y="7818975"/>
            <a:ext cx="2275385" cy="17138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1484784" y="322480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946378" y="490411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229425" y="668119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88640" y="736526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946378" y="7494939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8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Pour chaque ligne, compte combien il y a de cochons et écris ou colle le chiffre correspondant.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Associer à une collection l’écriture chiffrée qui lui correspond.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86726"/>
              </p:ext>
            </p:extLst>
          </p:nvPr>
        </p:nvGraphicFramePr>
        <p:xfrm>
          <a:off x="191788" y="2936776"/>
          <a:ext cx="6624736" cy="654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792088"/>
              </a:tblGrid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9" y="30807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8" y="30807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28" y="30807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5" y="30807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64" y="30807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04" y="30807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0" y="380087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9" y="380087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99" y="380087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6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26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72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51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91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61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40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80" y="45209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9" y="524103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8" y="524103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98" y="524103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33" y="524103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12" y="524103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" y="596111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6" y="596111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26" y="596111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72" y="596111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51" y="596111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91" y="596111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61" y="596111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9" y="66811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8" y="66811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28" y="66811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5" y="668119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9" y="7473280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8" y="7473280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6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30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94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58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22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86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50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14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61" y="8121352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" y="8919684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6" y="8919684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26" y="8919684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72" y="8919684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51" y="8919684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moufle.net/dessins/coch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91" y="8919684"/>
            <a:ext cx="606127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Pour chaque ligne, compte combien il y a de cochons et écris ou colle le chiffre correspondant.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Associer à une collection l’écriture chiffrée qui lui correspond.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26618"/>
              </p:ext>
            </p:extLst>
          </p:nvPr>
        </p:nvGraphicFramePr>
        <p:xfrm>
          <a:off x="191788" y="2936776"/>
          <a:ext cx="6624736" cy="654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792088"/>
              </a:tblGrid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7" y="30807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056" y="30807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996" y="30807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3" y="30807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3" y="380087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080" y="30807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48" y="380087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727" y="380087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667" y="380087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5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554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494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140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919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859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529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859" y="380087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079" y="380087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47" y="524103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726" y="524103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666" y="524103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742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09" y="45209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5" y="596111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554" y="596111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494" y="596111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140" y="596111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919" y="596111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078" y="6692401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3" y="524103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7" y="66811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056" y="66811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996" y="66811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3" y="66811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7" y="7473280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235" y="6692401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16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134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198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3262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326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390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454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7518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582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529" y="812135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5" y="8919684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554" y="8919684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09" y="668119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528" y="6692401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529" y="596111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859" y="5961112"/>
            <a:ext cx="305391" cy="4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Pour chaque ligne, compte combien il y a de cochons et écris ou colle le chiffre correspondant.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Associer à une collection l’écriture chiffrée qui lui correspond.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16132"/>
              </p:ext>
            </p:extLst>
          </p:nvPr>
        </p:nvGraphicFramePr>
        <p:xfrm>
          <a:off x="191788" y="2936776"/>
          <a:ext cx="6624736" cy="654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792088"/>
              </a:tblGrid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2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4" y="814962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49" y="814962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728" y="814962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668" y="814962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860" y="814962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080" y="814962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48" y="524418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727" y="524418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667" y="524418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6" y="596426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555" y="596426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495" y="596426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141" y="596426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920" y="596426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079" y="4532161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4" y="524418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8" y="452095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057" y="452095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997" y="452095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4" y="452095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8" y="308079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5236" y="4532161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6" y="892283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555" y="892283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10" y="452095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529" y="4532161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530" y="596426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860" y="5964260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76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555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495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141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920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860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530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743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910" y="670946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17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135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199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3263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327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5391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455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7519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583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530" y="3800872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78" y="742954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057" y="742954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997" y="742954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954" y="742954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081" y="7429549"/>
            <a:ext cx="380624" cy="4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58355"/>
              </p:ext>
            </p:extLst>
          </p:nvPr>
        </p:nvGraphicFramePr>
        <p:xfrm>
          <a:off x="18864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11682"/>
              </p:ext>
            </p:extLst>
          </p:nvPr>
        </p:nvGraphicFramePr>
        <p:xfrm>
          <a:off x="90872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64535"/>
              </p:ext>
            </p:extLst>
          </p:nvPr>
        </p:nvGraphicFramePr>
        <p:xfrm>
          <a:off x="162880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92243"/>
              </p:ext>
            </p:extLst>
          </p:nvPr>
        </p:nvGraphicFramePr>
        <p:xfrm>
          <a:off x="234888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46042"/>
              </p:ext>
            </p:extLst>
          </p:nvPr>
        </p:nvGraphicFramePr>
        <p:xfrm>
          <a:off x="306896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47073"/>
              </p:ext>
            </p:extLst>
          </p:nvPr>
        </p:nvGraphicFramePr>
        <p:xfrm>
          <a:off x="378904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94459"/>
              </p:ext>
            </p:extLst>
          </p:nvPr>
        </p:nvGraphicFramePr>
        <p:xfrm>
          <a:off x="450912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02073"/>
              </p:ext>
            </p:extLst>
          </p:nvPr>
        </p:nvGraphicFramePr>
        <p:xfrm>
          <a:off x="522920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34606"/>
              </p:ext>
            </p:extLst>
          </p:nvPr>
        </p:nvGraphicFramePr>
        <p:xfrm>
          <a:off x="594928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</a:t>
                      </a:r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2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3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4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5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6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7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8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9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10</a:t>
                      </a:r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83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851857"/>
              </p:ext>
            </p:extLst>
          </p:nvPr>
        </p:nvGraphicFramePr>
        <p:xfrm>
          <a:off x="18864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e 45"/>
          <p:cNvGrpSpPr/>
          <p:nvPr/>
        </p:nvGrpSpPr>
        <p:grpSpPr>
          <a:xfrm>
            <a:off x="236955" y="319436"/>
            <a:ext cx="642772" cy="7656126"/>
            <a:chOff x="236955" y="319436"/>
            <a:chExt cx="642772" cy="7656126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087453"/>
              </p:ext>
            </p:extLst>
          </p:nvPr>
        </p:nvGraphicFramePr>
        <p:xfrm>
          <a:off x="928271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e 47"/>
          <p:cNvGrpSpPr/>
          <p:nvPr/>
        </p:nvGrpSpPr>
        <p:grpSpPr>
          <a:xfrm>
            <a:off x="976586" y="319436"/>
            <a:ext cx="642772" cy="7656126"/>
            <a:chOff x="236955" y="319436"/>
            <a:chExt cx="642772" cy="7656126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59" name="Tableau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68938"/>
              </p:ext>
            </p:extLst>
          </p:nvPr>
        </p:nvGraphicFramePr>
        <p:xfrm>
          <a:off x="1663230" y="20221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0" name="Groupe 59"/>
          <p:cNvGrpSpPr/>
          <p:nvPr/>
        </p:nvGrpSpPr>
        <p:grpSpPr>
          <a:xfrm>
            <a:off x="1711545" y="321176"/>
            <a:ext cx="642772" cy="7656126"/>
            <a:chOff x="236955" y="319436"/>
            <a:chExt cx="642772" cy="7656126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71" name="Tableau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39377"/>
              </p:ext>
            </p:extLst>
          </p:nvPr>
        </p:nvGraphicFramePr>
        <p:xfrm>
          <a:off x="2391895" y="204754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2" name="Groupe 71"/>
          <p:cNvGrpSpPr/>
          <p:nvPr/>
        </p:nvGrpSpPr>
        <p:grpSpPr>
          <a:xfrm>
            <a:off x="2440210" y="323718"/>
            <a:ext cx="642772" cy="7656126"/>
            <a:chOff x="236955" y="319436"/>
            <a:chExt cx="642772" cy="7656126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83" name="Tableau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3986"/>
              </p:ext>
            </p:extLst>
          </p:nvPr>
        </p:nvGraphicFramePr>
        <p:xfrm>
          <a:off x="3128442" y="202458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4" name="Groupe 83"/>
          <p:cNvGrpSpPr/>
          <p:nvPr/>
        </p:nvGrpSpPr>
        <p:grpSpPr>
          <a:xfrm>
            <a:off x="3176757" y="321422"/>
            <a:ext cx="642772" cy="7656126"/>
            <a:chOff x="236955" y="319436"/>
            <a:chExt cx="642772" cy="7656126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95" name="Tableau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39313"/>
              </p:ext>
            </p:extLst>
          </p:nvPr>
        </p:nvGraphicFramePr>
        <p:xfrm>
          <a:off x="3857107" y="201285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6" name="Groupe 95"/>
          <p:cNvGrpSpPr/>
          <p:nvPr/>
        </p:nvGrpSpPr>
        <p:grpSpPr>
          <a:xfrm>
            <a:off x="3905422" y="320249"/>
            <a:ext cx="642772" cy="7656126"/>
            <a:chOff x="236955" y="319436"/>
            <a:chExt cx="642772" cy="7656126"/>
          </a:xfrm>
        </p:grpSpPr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99" name="Imag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103" name="Imag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104" name="Imag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107" name="Tableau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3094"/>
              </p:ext>
            </p:extLst>
          </p:nvPr>
        </p:nvGraphicFramePr>
        <p:xfrm>
          <a:off x="4598298" y="20221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8" name="Groupe 107"/>
          <p:cNvGrpSpPr/>
          <p:nvPr/>
        </p:nvGrpSpPr>
        <p:grpSpPr>
          <a:xfrm>
            <a:off x="4646613" y="321176"/>
            <a:ext cx="642772" cy="7656126"/>
            <a:chOff x="236955" y="319436"/>
            <a:chExt cx="642772" cy="7656126"/>
          </a:xfrm>
        </p:grpSpPr>
        <p:pic>
          <p:nvPicPr>
            <p:cNvPr id="109" name="Image 1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110" name="Imag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111" name="Imag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113" name="Image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114" name="Imag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115" name="Image 1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116" name="Image 1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117" name="Image 1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118" name="Image 1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119" name="Tableau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81946"/>
              </p:ext>
            </p:extLst>
          </p:nvPr>
        </p:nvGraphicFramePr>
        <p:xfrm>
          <a:off x="5326963" y="20221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20" name="Groupe 119"/>
          <p:cNvGrpSpPr/>
          <p:nvPr/>
        </p:nvGrpSpPr>
        <p:grpSpPr>
          <a:xfrm>
            <a:off x="5375278" y="321176"/>
            <a:ext cx="642772" cy="7656126"/>
            <a:chOff x="236955" y="319436"/>
            <a:chExt cx="642772" cy="7656126"/>
          </a:xfrm>
        </p:grpSpPr>
        <p:pic>
          <p:nvPicPr>
            <p:cNvPr id="121" name="Image 1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122" name="Imag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123" name="Imag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124" name="Image 1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125" name="Image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127" name="Image 1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128" name="Image 1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129" name="Image 1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130" name="Image 1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  <p:graphicFrame>
        <p:nvGraphicFramePr>
          <p:cNvPr id="131" name="Tableau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6161"/>
              </p:ext>
            </p:extLst>
          </p:nvPr>
        </p:nvGraphicFramePr>
        <p:xfrm>
          <a:off x="6063911" y="204754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32" name="Groupe 131"/>
          <p:cNvGrpSpPr/>
          <p:nvPr/>
        </p:nvGrpSpPr>
        <p:grpSpPr>
          <a:xfrm>
            <a:off x="6112226" y="323718"/>
            <a:ext cx="642772" cy="7656126"/>
            <a:chOff x="236955" y="319436"/>
            <a:chExt cx="642772" cy="7656126"/>
          </a:xfrm>
        </p:grpSpPr>
        <p:pic>
          <p:nvPicPr>
            <p:cNvPr id="133" name="Image 1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319436"/>
              <a:ext cx="576064" cy="576064"/>
            </a:xfrm>
            <a:prstGeom prst="rect">
              <a:avLst/>
            </a:prstGeom>
          </p:spPr>
        </p:pic>
        <p:pic>
          <p:nvPicPr>
            <p:cNvPr id="134" name="Image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1" y="1144101"/>
              <a:ext cx="568539" cy="568539"/>
            </a:xfrm>
            <a:prstGeom prst="rect">
              <a:avLst/>
            </a:prstGeom>
          </p:spPr>
        </p:pic>
        <p:pic>
          <p:nvPicPr>
            <p:cNvPr id="135" name="Image 1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2" y="1923451"/>
              <a:ext cx="516854" cy="516854"/>
            </a:xfrm>
            <a:prstGeom prst="rect">
              <a:avLst/>
            </a:prstGeom>
          </p:spPr>
        </p:pic>
        <p:pic>
          <p:nvPicPr>
            <p:cNvPr id="136" name="Image 1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2732208"/>
              <a:ext cx="568539" cy="568539"/>
            </a:xfrm>
            <a:prstGeom prst="rect">
              <a:avLst/>
            </a:prstGeom>
          </p:spPr>
        </p:pic>
        <p:pic>
          <p:nvPicPr>
            <p:cNvPr id="137" name="Image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90" y="3524296"/>
              <a:ext cx="568539" cy="568539"/>
            </a:xfrm>
            <a:prstGeom prst="rect">
              <a:avLst/>
            </a:prstGeom>
          </p:spPr>
        </p:pic>
        <p:pic>
          <p:nvPicPr>
            <p:cNvPr id="138" name="Image 1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21" y="4481970"/>
              <a:ext cx="617624" cy="302985"/>
            </a:xfrm>
            <a:prstGeom prst="rect">
              <a:avLst/>
            </a:prstGeom>
          </p:spPr>
        </p:pic>
        <p:pic>
          <p:nvPicPr>
            <p:cNvPr id="139" name="Image 1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22" y="5284193"/>
              <a:ext cx="619566" cy="302985"/>
            </a:xfrm>
            <a:prstGeom prst="rect">
              <a:avLst/>
            </a:prstGeom>
          </p:spPr>
        </p:pic>
        <p:pic>
          <p:nvPicPr>
            <p:cNvPr id="140" name="Image 1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75" y="6069044"/>
              <a:ext cx="619566" cy="302985"/>
            </a:xfrm>
            <a:prstGeom prst="rect">
              <a:avLst/>
            </a:prstGeom>
          </p:spPr>
        </p:pic>
        <p:pic>
          <p:nvPicPr>
            <p:cNvPr id="141" name="Image 1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82" y="6859056"/>
              <a:ext cx="637045" cy="301043"/>
            </a:xfrm>
            <a:prstGeom prst="rect">
              <a:avLst/>
            </a:prstGeom>
          </p:spPr>
        </p:pic>
        <p:pic>
          <p:nvPicPr>
            <p:cNvPr id="142" name="Image 1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55" y="7674519"/>
              <a:ext cx="623450" cy="301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49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87510"/>
              </p:ext>
            </p:extLst>
          </p:nvPr>
        </p:nvGraphicFramePr>
        <p:xfrm>
          <a:off x="188640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e 45"/>
          <p:cNvGrpSpPr/>
          <p:nvPr/>
        </p:nvGrpSpPr>
        <p:grpSpPr>
          <a:xfrm>
            <a:off x="209469" y="344488"/>
            <a:ext cx="684247" cy="7667640"/>
            <a:chOff x="209469" y="344488"/>
            <a:chExt cx="684247" cy="766764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34" name="Groupe 33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37" name="Groupe 36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40" name="Groupe 39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43" name="Groupe 42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4439"/>
              </p:ext>
            </p:extLst>
          </p:nvPr>
        </p:nvGraphicFramePr>
        <p:xfrm>
          <a:off x="931412" y="200616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e 47"/>
          <p:cNvGrpSpPr/>
          <p:nvPr/>
        </p:nvGrpSpPr>
        <p:grpSpPr>
          <a:xfrm>
            <a:off x="952241" y="344632"/>
            <a:ext cx="684247" cy="7667640"/>
            <a:chOff x="209469" y="344488"/>
            <a:chExt cx="684247" cy="7667640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54" name="Groupe 53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68" name="Image 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55" name="Groupe 54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65" name="Image 6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66" name="Image 6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56" name="Groupe 55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63" name="Image 6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64" name="Image 6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57" name="Groupe 56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62" name="Image 6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58" name="Groupe 57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11610"/>
              </p:ext>
            </p:extLst>
          </p:nvPr>
        </p:nvGraphicFramePr>
        <p:xfrm>
          <a:off x="1636488" y="200472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0" name="Groupe 69"/>
          <p:cNvGrpSpPr/>
          <p:nvPr/>
        </p:nvGrpSpPr>
        <p:grpSpPr>
          <a:xfrm>
            <a:off x="1657317" y="344488"/>
            <a:ext cx="684247" cy="7667640"/>
            <a:chOff x="209469" y="344488"/>
            <a:chExt cx="684247" cy="7667640"/>
          </a:xfrm>
        </p:grpSpPr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76" name="Groupe 75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89" name="Image 8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90" name="Image 8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77" name="Groupe 76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87" name="Image 8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88" name="Image 8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78" name="Groupe 77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86" name="Image 8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79" name="Groupe 78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83" name="Image 8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84" name="Image 8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80" name="Groupe 79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81" name="Image 8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91" name="Tableau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26013"/>
              </p:ext>
            </p:extLst>
          </p:nvPr>
        </p:nvGraphicFramePr>
        <p:xfrm>
          <a:off x="2354090" y="202183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2" name="Groupe 91"/>
          <p:cNvGrpSpPr/>
          <p:nvPr/>
        </p:nvGrpSpPr>
        <p:grpSpPr>
          <a:xfrm>
            <a:off x="2374919" y="346199"/>
            <a:ext cx="684247" cy="7667640"/>
            <a:chOff x="209469" y="344488"/>
            <a:chExt cx="684247" cy="7667640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98" name="Groupe 97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111" name="Image 1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12" name="Image 1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99" name="Groupe 98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109" name="Image 10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10" name="Image 10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100" name="Groupe 99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107" name="Image 10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108" name="Image 10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01" name="Groupe 100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105" name="Image 10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106" name="Image 10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02" name="Groupe 101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103" name="Image 10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04" name="Image 10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113" name="Tableau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58753"/>
              </p:ext>
            </p:extLst>
          </p:nvPr>
        </p:nvGraphicFramePr>
        <p:xfrm>
          <a:off x="3084218" y="202183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4" name="Groupe 113"/>
          <p:cNvGrpSpPr/>
          <p:nvPr/>
        </p:nvGrpSpPr>
        <p:grpSpPr>
          <a:xfrm>
            <a:off x="3105047" y="346199"/>
            <a:ext cx="684247" cy="7667640"/>
            <a:chOff x="209469" y="344488"/>
            <a:chExt cx="684247" cy="7667640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116" name="Imag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117" name="Image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118" name="Image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119" name="Image 1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120" name="Groupe 119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133" name="Image 1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34" name="Image 1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121" name="Groupe 120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131" name="Image 13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32" name="Image 13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122" name="Groupe 121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129" name="Image 1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130" name="Image 1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23" name="Groupe 122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127" name="Image 1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128" name="Image 12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24" name="Groupe 123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125" name="Image 12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26" name="Image 12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135" name="Tableau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78657"/>
              </p:ext>
            </p:extLst>
          </p:nvPr>
        </p:nvGraphicFramePr>
        <p:xfrm>
          <a:off x="3802606" y="202183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36" name="Groupe 135"/>
          <p:cNvGrpSpPr/>
          <p:nvPr/>
        </p:nvGrpSpPr>
        <p:grpSpPr>
          <a:xfrm>
            <a:off x="3823435" y="346199"/>
            <a:ext cx="684247" cy="7667640"/>
            <a:chOff x="209469" y="344488"/>
            <a:chExt cx="684247" cy="7667640"/>
          </a:xfrm>
        </p:grpSpPr>
        <p:pic>
          <p:nvPicPr>
            <p:cNvPr id="137" name="Image 1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138" name="Imag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139" name="Image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140" name="Image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141" name="Image 1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142" name="Groupe 141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155" name="Image 15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56" name="Image 15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143" name="Groupe 142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153" name="Image 15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54" name="Image 15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144" name="Groupe 143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151" name="Image 15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152" name="Image 15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45" name="Groupe 144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149" name="Image 14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150" name="Image 14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46" name="Groupe 145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147" name="Image 14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48" name="Image 14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157" name="Tableau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62080"/>
              </p:ext>
            </p:extLst>
          </p:nvPr>
        </p:nvGraphicFramePr>
        <p:xfrm>
          <a:off x="4535815" y="202183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8" name="Groupe 157"/>
          <p:cNvGrpSpPr/>
          <p:nvPr/>
        </p:nvGrpSpPr>
        <p:grpSpPr>
          <a:xfrm>
            <a:off x="4556644" y="346199"/>
            <a:ext cx="684247" cy="7667640"/>
            <a:chOff x="209469" y="344488"/>
            <a:chExt cx="684247" cy="7667640"/>
          </a:xfrm>
        </p:grpSpPr>
        <p:pic>
          <p:nvPicPr>
            <p:cNvPr id="159" name="Image 1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160" name="Image 1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161" name="Image 1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162" name="Image 1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163" name="Image 1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164" name="Groupe 163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177" name="Image 17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78" name="Image 1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165" name="Groupe 164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175" name="Image 17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76" name="Image 17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166" name="Groupe 165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173" name="Image 17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174" name="Image 17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67" name="Groupe 166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171" name="Image 17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172" name="Image 17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68" name="Groupe 167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169" name="Image 16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70" name="Image 16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179" name="Tableau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09889"/>
              </p:ext>
            </p:extLst>
          </p:nvPr>
        </p:nvGraphicFramePr>
        <p:xfrm>
          <a:off x="5269024" y="202183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0" name="Groupe 179"/>
          <p:cNvGrpSpPr/>
          <p:nvPr/>
        </p:nvGrpSpPr>
        <p:grpSpPr>
          <a:xfrm>
            <a:off x="5289853" y="346199"/>
            <a:ext cx="684247" cy="7667640"/>
            <a:chOff x="209469" y="344488"/>
            <a:chExt cx="684247" cy="7667640"/>
          </a:xfrm>
        </p:grpSpPr>
        <p:pic>
          <p:nvPicPr>
            <p:cNvPr id="181" name="Image 1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182" name="Imag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183" name="Image 1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184" name="Image 1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185" name="Image 1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186" name="Groupe 185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199" name="Image 1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200" name="Image 19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187" name="Groupe 186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197" name="Image 19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98" name="Image 19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188" name="Groupe 187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195" name="Image 19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196" name="Image 19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89" name="Groupe 188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193" name="Image 19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194" name="Image 19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190" name="Groupe 189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191" name="Image 19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192" name="Image 19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  <p:graphicFrame>
        <p:nvGraphicFramePr>
          <p:cNvPr id="201" name="Tableau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82067"/>
              </p:ext>
            </p:extLst>
          </p:nvPr>
        </p:nvGraphicFramePr>
        <p:xfrm>
          <a:off x="6002233" y="206938"/>
          <a:ext cx="728861" cy="80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1"/>
              </a:tblGrid>
              <a:tr h="801089">
                <a:tc>
                  <a:txBody>
                    <a:bodyPr/>
                    <a:lstStyle/>
                    <a:p>
                      <a:pPr algn="ctr"/>
                      <a:endParaRPr lang="fr-FR" sz="40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89">
                <a:tc>
                  <a:txBody>
                    <a:bodyPr/>
                    <a:lstStyle/>
                    <a:p>
                      <a:pPr algn="ctr"/>
                      <a:endParaRPr lang="fr-FR" sz="400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02" name="Groupe 201"/>
          <p:cNvGrpSpPr/>
          <p:nvPr/>
        </p:nvGrpSpPr>
        <p:grpSpPr>
          <a:xfrm>
            <a:off x="6023062" y="350954"/>
            <a:ext cx="684247" cy="7667640"/>
            <a:chOff x="209469" y="344488"/>
            <a:chExt cx="684247" cy="7667640"/>
          </a:xfrm>
        </p:grpSpPr>
        <p:pic>
          <p:nvPicPr>
            <p:cNvPr id="203" name="Image 2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8" y="344488"/>
              <a:ext cx="394920" cy="504056"/>
            </a:xfrm>
            <a:prstGeom prst="rect">
              <a:avLst/>
            </a:prstGeom>
          </p:spPr>
        </p:pic>
        <p:pic>
          <p:nvPicPr>
            <p:cNvPr id="204" name="Image 2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8" y="1064568"/>
              <a:ext cx="510821" cy="695494"/>
            </a:xfrm>
            <a:prstGeom prst="rect">
              <a:avLst/>
            </a:prstGeom>
          </p:spPr>
        </p:pic>
        <p:pic>
          <p:nvPicPr>
            <p:cNvPr id="205" name="Image 2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47" y="1856655"/>
              <a:ext cx="510821" cy="657143"/>
            </a:xfrm>
            <a:prstGeom prst="rect">
              <a:avLst/>
            </a:prstGeom>
          </p:spPr>
        </p:pic>
        <p:pic>
          <p:nvPicPr>
            <p:cNvPr id="206" name="Image 2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0" y="2648743"/>
              <a:ext cx="580542" cy="721401"/>
            </a:xfrm>
            <a:prstGeom prst="rect">
              <a:avLst/>
            </a:prstGeom>
          </p:spPr>
        </p:pic>
        <p:pic>
          <p:nvPicPr>
            <p:cNvPr id="207" name="Image 2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69" y="3440832"/>
              <a:ext cx="627243" cy="651974"/>
            </a:xfrm>
            <a:prstGeom prst="rect">
              <a:avLst/>
            </a:prstGeom>
          </p:spPr>
        </p:pic>
        <p:grpSp>
          <p:nvGrpSpPr>
            <p:cNvPr id="208" name="Groupe 207"/>
            <p:cNvGrpSpPr/>
            <p:nvPr/>
          </p:nvGrpSpPr>
          <p:grpSpPr>
            <a:xfrm>
              <a:off x="221995" y="4387395"/>
              <a:ext cx="652606" cy="411839"/>
              <a:chOff x="0" y="5457056"/>
              <a:chExt cx="3418335" cy="2157204"/>
            </a:xfrm>
          </p:grpSpPr>
          <p:pic>
            <p:nvPicPr>
              <p:cNvPr id="221" name="Image 2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222" name="Image 2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35953" y="6105128"/>
                <a:ext cx="1182382" cy="1509132"/>
              </a:xfrm>
              <a:prstGeom prst="rect">
                <a:avLst/>
              </a:prstGeom>
            </p:spPr>
          </p:pic>
        </p:grpSp>
        <p:grpSp>
          <p:nvGrpSpPr>
            <p:cNvPr id="209" name="Groupe 208"/>
            <p:cNvGrpSpPr/>
            <p:nvPr/>
          </p:nvGrpSpPr>
          <p:grpSpPr>
            <a:xfrm>
              <a:off x="260648" y="5289417"/>
              <a:ext cx="599590" cy="335693"/>
              <a:chOff x="689940" y="5457056"/>
              <a:chExt cx="3853044" cy="2157204"/>
            </a:xfrm>
          </p:grpSpPr>
          <p:pic>
            <p:nvPicPr>
              <p:cNvPr id="219" name="Image 2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40" y="5457056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220" name="Image 2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58578" y="5457056"/>
                <a:ext cx="1584406" cy="2157204"/>
              </a:xfrm>
              <a:prstGeom prst="rect">
                <a:avLst/>
              </a:prstGeom>
            </p:spPr>
          </p:pic>
        </p:grpSp>
        <p:grpSp>
          <p:nvGrpSpPr>
            <p:cNvPr id="210" name="Groupe 209"/>
            <p:cNvGrpSpPr/>
            <p:nvPr/>
          </p:nvGrpSpPr>
          <p:grpSpPr>
            <a:xfrm>
              <a:off x="226836" y="6026030"/>
              <a:ext cx="647765" cy="355580"/>
              <a:chOff x="672008" y="6745622"/>
              <a:chExt cx="3929808" cy="2157204"/>
            </a:xfrm>
          </p:grpSpPr>
          <p:pic>
            <p:nvPicPr>
              <p:cNvPr id="217" name="Image 2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4944" y="6745622"/>
                <a:ext cx="1676872" cy="2157204"/>
              </a:xfrm>
              <a:prstGeom prst="rect">
                <a:avLst/>
              </a:prstGeom>
            </p:spPr>
          </p:pic>
          <p:pic>
            <p:nvPicPr>
              <p:cNvPr id="218" name="Image 2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008" y="6745622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211" name="Groupe 210"/>
            <p:cNvGrpSpPr/>
            <p:nvPr/>
          </p:nvGrpSpPr>
          <p:grpSpPr>
            <a:xfrm>
              <a:off x="233111" y="6825208"/>
              <a:ext cx="660605" cy="351602"/>
              <a:chOff x="2624105" y="4808984"/>
              <a:chExt cx="4053054" cy="2157204"/>
            </a:xfrm>
          </p:grpSpPr>
          <p:pic>
            <p:nvPicPr>
              <p:cNvPr id="215" name="Image 2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41168" y="4808984"/>
                <a:ext cx="1735991" cy="2157204"/>
              </a:xfrm>
              <a:prstGeom prst="rect">
                <a:avLst/>
              </a:prstGeom>
            </p:spPr>
          </p:pic>
          <p:pic>
            <p:nvPicPr>
              <p:cNvPr id="216" name="Image 21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4105" y="4808984"/>
                <a:ext cx="2075379" cy="2157204"/>
              </a:xfrm>
              <a:prstGeom prst="rect">
                <a:avLst/>
              </a:prstGeom>
            </p:spPr>
          </p:pic>
        </p:grpSp>
        <p:grpSp>
          <p:nvGrpSpPr>
            <p:cNvPr id="212" name="Groupe 211"/>
            <p:cNvGrpSpPr/>
            <p:nvPr/>
          </p:nvGrpSpPr>
          <p:grpSpPr>
            <a:xfrm>
              <a:off x="232367" y="7689304"/>
              <a:ext cx="648072" cy="322824"/>
              <a:chOff x="836712" y="5889032"/>
              <a:chExt cx="4330747" cy="2157276"/>
            </a:xfrm>
          </p:grpSpPr>
          <p:pic>
            <p:nvPicPr>
              <p:cNvPr id="213" name="Image 21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12" y="5889104"/>
                <a:ext cx="2075379" cy="2157204"/>
              </a:xfrm>
              <a:prstGeom prst="rect">
                <a:avLst/>
              </a:prstGeom>
            </p:spPr>
          </p:pic>
          <p:pic>
            <p:nvPicPr>
              <p:cNvPr id="214" name="Image 21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92081" y="5889032"/>
                <a:ext cx="2075378" cy="21572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426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872880"/>
            <a:ext cx="6310164" cy="4731238"/>
          </a:xfrm>
          <a:prstGeom prst="rect">
            <a:avLst/>
          </a:prstGeom>
          <a:noFill/>
          <a:ln w="28575">
            <a:noFill/>
          </a:ln>
          <a:effectLst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Reconstitue la couverture de l’album « Le navet géant ».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Objectif : Reconstituer la couverture d’un album lu en classe à partir d’indices visuels.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0648" y="3872855"/>
            <a:ext cx="6310164" cy="473123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5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28464"/>
            <a:ext cx="6310164" cy="4731238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953000"/>
            <a:ext cx="6310164" cy="4731238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48300"/>
              </p:ext>
            </p:extLst>
          </p:nvPr>
        </p:nvGraphicFramePr>
        <p:xfrm>
          <a:off x="248099" y="128464"/>
          <a:ext cx="6322712" cy="473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39"/>
                <a:gridCol w="790339"/>
                <a:gridCol w="790339"/>
                <a:gridCol w="790339"/>
                <a:gridCol w="790339"/>
                <a:gridCol w="790339"/>
                <a:gridCol w="790339"/>
                <a:gridCol w="790339"/>
              </a:tblGrid>
              <a:tr h="47312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41258"/>
              </p:ext>
            </p:extLst>
          </p:nvPr>
        </p:nvGraphicFramePr>
        <p:xfrm>
          <a:off x="248100" y="4953000"/>
          <a:ext cx="6322712" cy="473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339"/>
                <a:gridCol w="790339"/>
                <a:gridCol w="790339"/>
                <a:gridCol w="790339"/>
                <a:gridCol w="790339"/>
                <a:gridCol w="790339"/>
                <a:gridCol w="790339"/>
                <a:gridCol w="790339"/>
              </a:tblGrid>
              <a:tr h="47312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36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28464"/>
            <a:ext cx="6310164" cy="4731238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953000"/>
            <a:ext cx="6310164" cy="4731238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021"/>
              </p:ext>
            </p:extLst>
          </p:nvPr>
        </p:nvGraphicFramePr>
        <p:xfrm>
          <a:off x="261814" y="128464"/>
          <a:ext cx="6308997" cy="473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99"/>
                <a:gridCol w="2102999"/>
                <a:gridCol w="2102999"/>
              </a:tblGrid>
              <a:tr h="15770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70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70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67271"/>
              </p:ext>
            </p:extLst>
          </p:nvPr>
        </p:nvGraphicFramePr>
        <p:xfrm>
          <a:off x="261815" y="4953000"/>
          <a:ext cx="6308997" cy="473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99"/>
                <a:gridCol w="2102999"/>
                <a:gridCol w="2102999"/>
              </a:tblGrid>
              <a:tr h="15770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70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70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4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28464"/>
            <a:ext cx="6310164" cy="4731238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953000"/>
            <a:ext cx="6310164" cy="4731238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37062"/>
              </p:ext>
            </p:extLst>
          </p:nvPr>
        </p:nvGraphicFramePr>
        <p:xfrm>
          <a:off x="252285" y="128464"/>
          <a:ext cx="6318526" cy="473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263"/>
                <a:gridCol w="3159263"/>
              </a:tblGrid>
              <a:tr h="23656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561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9433"/>
              </p:ext>
            </p:extLst>
          </p:nvPr>
        </p:nvGraphicFramePr>
        <p:xfrm>
          <a:off x="252286" y="4953000"/>
          <a:ext cx="6318526" cy="473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263"/>
                <a:gridCol w="3159263"/>
              </a:tblGrid>
              <a:tr h="23656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561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11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Reproduis le titre de l’album « Le navet géant ».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Reproduire un texte en majuscules scriptes à partir d’un modèle.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6632" y="3837454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LE   NAVET   GÉANT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824802"/>
              </p:ext>
            </p:extLst>
          </p:nvPr>
        </p:nvGraphicFramePr>
        <p:xfrm>
          <a:off x="260648" y="8769424"/>
          <a:ext cx="633670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592288"/>
                <a:gridCol w="266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LE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NAVET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GÉANT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5" y="6365696"/>
            <a:ext cx="288922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Connecteur droit 7"/>
          <p:cNvCxnSpPr/>
          <p:nvPr/>
        </p:nvCxnSpPr>
        <p:spPr>
          <a:xfrm>
            <a:off x="0" y="8625408"/>
            <a:ext cx="685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8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Reproduis le titre de l’album « Le navet géant ».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Reproduire un texte en majuscules scriptes à partir d’un modèle.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6632" y="3837454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LE   NAVET   GÉANT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73161"/>
              </p:ext>
            </p:extLst>
          </p:nvPr>
        </p:nvGraphicFramePr>
        <p:xfrm>
          <a:off x="260648" y="8769424"/>
          <a:ext cx="633670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G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T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É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T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5" y="6365696"/>
            <a:ext cx="288922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Connecteur droit 7"/>
          <p:cNvCxnSpPr/>
          <p:nvPr/>
        </p:nvCxnSpPr>
        <p:spPr>
          <a:xfrm>
            <a:off x="0" y="8625408"/>
            <a:ext cx="685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6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Reproduis le titre de l’album « Le navet géant ».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u="sng" dirty="0" smtClean="0"/>
              <a:t>Objectif</a:t>
            </a:r>
            <a:r>
              <a:rPr lang="fr-FR" dirty="0" smtClean="0"/>
              <a:t> : Reproduire un texte en minuscules scriptes à partir d’un modèle.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6632" y="3837454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Script cole" pitchFamily="2" charset="0"/>
              </a:rPr>
              <a:t>le   navet   géant</a:t>
            </a:r>
          </a:p>
          <a:p>
            <a:pPr algn="ctr"/>
            <a:endParaRPr lang="fr-FR" sz="4400" dirty="0">
              <a:latin typeface="Script cole" pitchFamily="2" charset="0"/>
            </a:endParaRPr>
          </a:p>
          <a:p>
            <a:pPr algn="ctr"/>
            <a:r>
              <a:rPr lang="fr-FR" sz="4400" dirty="0" smtClean="0">
                <a:latin typeface="Script cole" pitchFamily="2" charset="0"/>
              </a:rPr>
              <a:t>_______________________</a:t>
            </a:r>
            <a:endParaRPr lang="fr-FR" sz="4400" dirty="0">
              <a:latin typeface="Script cole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21844"/>
              </p:ext>
            </p:extLst>
          </p:nvPr>
        </p:nvGraphicFramePr>
        <p:xfrm>
          <a:off x="260648" y="8769424"/>
          <a:ext cx="633670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  <a:gridCol w="528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g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v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l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t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n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a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é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t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Script cole" pitchFamily="2" charset="0"/>
                        </a:rPr>
                        <a:t>e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Script cole" pitchFamily="2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5" y="6365696"/>
            <a:ext cx="288922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Connecteur droit 7"/>
          <p:cNvCxnSpPr/>
          <p:nvPr/>
        </p:nvCxnSpPr>
        <p:spPr>
          <a:xfrm>
            <a:off x="0" y="8625408"/>
            <a:ext cx="685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4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6592" y="3587076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1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0888" y="3587077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2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3129" y="3587077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3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592" y="5406994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4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3367" y="5406994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5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13" y="5406994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6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592" y="7176422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7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45845" y="7176423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8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13" y="7196143"/>
            <a:ext cx="1991268" cy="15732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9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3129" y="2442127"/>
            <a:ext cx="6668239" cy="782680"/>
          </a:xfrm>
        </p:spPr>
        <p:txBody>
          <a:bodyPr>
            <a:normAutofit/>
          </a:bodyPr>
          <a:lstStyle/>
          <a:p>
            <a:r>
              <a:rPr lang="fr-FR" sz="1700" dirty="0" smtClean="0"/>
              <a:t>Remets dans l’ordre les images de l’histoire « Le navet géant ».</a:t>
            </a:r>
            <a:endParaRPr lang="fr-FR" sz="17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73129" y="2000541"/>
            <a:ext cx="6668239" cy="391205"/>
          </a:xfrm>
        </p:spPr>
        <p:txBody>
          <a:bodyPr>
            <a:normAutofit/>
          </a:bodyPr>
          <a:lstStyle/>
          <a:p>
            <a:r>
              <a:rPr lang="fr-FR" dirty="0" smtClean="0"/>
              <a:t>Objectif : Reconstituer la chronologie d’une histoire lue en classe à partir des illustrations.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4285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409</Words>
  <Application>Microsoft Office PowerPoint</Application>
  <PresentationFormat>Format A4 (210 x 297 mm)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25</cp:revision>
  <cp:lastPrinted>2015-05-19T08:42:53Z</cp:lastPrinted>
  <dcterms:created xsi:type="dcterms:W3CDTF">2015-03-12T10:18:01Z</dcterms:created>
  <dcterms:modified xsi:type="dcterms:W3CDTF">2017-01-29T09:36:00Z</dcterms:modified>
</cp:coreProperties>
</file>