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2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</p:sldIdLst>
  <p:sldSz cx="7380288" cy="10512425"/>
  <p:notesSz cx="7099300" cy="10234613"/>
  <p:defaultTextStyle>
    <a:defPPr>
      <a:defRPr lang="fr-FR"/>
    </a:defPPr>
    <a:lvl1pPr algn="l" defTabSz="1020763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509588" indent="-52388" algn="l" defTabSz="1020763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1020763" indent="-106363" algn="l" defTabSz="1020763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531938" indent="-160338" algn="l" defTabSz="1020763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2043113" indent="-214313" algn="l" defTabSz="1020763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sz="2100"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sz="2100"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sz="2100"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sz="2100"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9074" autoAdjust="0"/>
    <p:restoredTop sz="94660"/>
  </p:normalViewPr>
  <p:slideViewPr>
    <p:cSldViewPr>
      <p:cViewPr>
        <p:scale>
          <a:sx n="100" d="100"/>
          <a:sy n="100" d="100"/>
        </p:scale>
        <p:origin x="-2640" y="762"/>
      </p:cViewPr>
      <p:guideLst>
        <p:guide orient="horz" pos="3311"/>
        <p:guide pos="2325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76575" cy="51117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4021139" y="0"/>
            <a:ext cx="3076575" cy="51117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1A3EE8-32BD-4901-AA4F-78E3E2AC002F}" type="datetimeFigureOut">
              <a:rPr lang="fr-FR" smtClean="0"/>
              <a:pPr/>
              <a:t>01/12/2016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1" y="9721850"/>
            <a:ext cx="3076575" cy="51117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4021139" y="9721850"/>
            <a:ext cx="3076575" cy="51117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E43365-6AEB-44F2-8E49-5FBA43739FD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228809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Connecteur droit 2"/>
          <p:cNvCxnSpPr/>
          <p:nvPr userDrawn="1"/>
        </p:nvCxnSpPr>
        <p:spPr>
          <a:xfrm>
            <a:off x="377776" y="1079500"/>
            <a:ext cx="0" cy="8212138"/>
          </a:xfrm>
          <a:prstGeom prst="line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necteur droit 5"/>
          <p:cNvCxnSpPr/>
          <p:nvPr userDrawn="1"/>
        </p:nvCxnSpPr>
        <p:spPr>
          <a:xfrm>
            <a:off x="0" y="9291638"/>
            <a:ext cx="7380288" cy="0"/>
          </a:xfrm>
          <a:prstGeom prst="line">
            <a:avLst/>
          </a:prstGeom>
          <a:ln w="57150">
            <a:solidFill>
              <a:schemeClr val="accent5">
                <a:lumMod val="75000"/>
              </a:schemeClr>
            </a:solidFill>
            <a:prstDash val="sysDot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ZoneTexte 7"/>
          <p:cNvSpPr txBox="1">
            <a:spLocks noChangeArrowheads="1"/>
          </p:cNvSpPr>
          <p:nvPr userDrawn="1"/>
        </p:nvSpPr>
        <p:spPr bwMode="auto">
          <a:xfrm>
            <a:off x="0" y="9459913"/>
            <a:ext cx="2284413" cy="1058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9620" tIns="44810" rIns="89620" bIns="44810">
            <a:spAutoFit/>
          </a:bodyPr>
          <a:lstStyle>
            <a:lvl1pPr>
              <a:defRPr sz="21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1020763" fontAlgn="base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1020763" fontAlgn="base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1020763" fontAlgn="base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1020763" fontAlgn="base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fr-FR">
                <a:latin typeface="Pere Castor" pitchFamily="2" charset="0"/>
              </a:rPr>
              <a:t>5 bonnes réponses ? Bravo, tu obtiens </a:t>
            </a:r>
          </a:p>
          <a:p>
            <a:pPr algn="ctr"/>
            <a:r>
              <a:rPr lang="fr-FR" b="1">
                <a:latin typeface="Pere Castor" pitchFamily="2" charset="0"/>
              </a:rPr>
              <a:t>10 points</a:t>
            </a:r>
            <a:r>
              <a:rPr lang="fr-FR">
                <a:latin typeface="Pere Castor" pitchFamily="2" charset="0"/>
              </a:rPr>
              <a:t>.</a:t>
            </a:r>
          </a:p>
        </p:txBody>
      </p:sp>
      <p:sp>
        <p:nvSpPr>
          <p:cNvPr id="8" name="ZoneTexte 8"/>
          <p:cNvSpPr txBox="1">
            <a:spLocks noChangeArrowheads="1"/>
          </p:cNvSpPr>
          <p:nvPr userDrawn="1"/>
        </p:nvSpPr>
        <p:spPr bwMode="auto">
          <a:xfrm>
            <a:off x="2635250" y="9459913"/>
            <a:ext cx="2284413" cy="1058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9620" tIns="44810" rIns="89620" bIns="44810">
            <a:spAutoFit/>
          </a:bodyPr>
          <a:lstStyle>
            <a:lvl1pPr>
              <a:defRPr sz="21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1020763" fontAlgn="base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1020763" fontAlgn="base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1020763" fontAlgn="base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1020763" fontAlgn="base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fr-FR">
                <a:latin typeface="Pere Castor" pitchFamily="2" charset="0"/>
              </a:rPr>
              <a:t>4 ou 3 bonnes réponses ? C’est bien : tu obtiens </a:t>
            </a:r>
          </a:p>
          <a:p>
            <a:pPr algn="ctr"/>
            <a:r>
              <a:rPr lang="fr-FR" b="1">
                <a:latin typeface="Pere Castor" pitchFamily="2" charset="0"/>
              </a:rPr>
              <a:t>5 points</a:t>
            </a:r>
            <a:r>
              <a:rPr lang="fr-FR">
                <a:latin typeface="Pere Castor" pitchFamily="2" charset="0"/>
              </a:rPr>
              <a:t>.</a:t>
            </a:r>
          </a:p>
        </p:txBody>
      </p:sp>
      <p:sp>
        <p:nvSpPr>
          <p:cNvPr id="9" name="ZoneTexte 9"/>
          <p:cNvSpPr txBox="1">
            <a:spLocks noChangeArrowheads="1"/>
          </p:cNvSpPr>
          <p:nvPr userDrawn="1"/>
        </p:nvSpPr>
        <p:spPr bwMode="auto">
          <a:xfrm>
            <a:off x="5086350" y="9459913"/>
            <a:ext cx="2284413" cy="73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9620" tIns="44810" rIns="89620" bIns="44810">
            <a:spAutoFit/>
          </a:bodyPr>
          <a:lstStyle>
            <a:lvl1pPr>
              <a:defRPr sz="21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1020763" fontAlgn="base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1020763" fontAlgn="base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1020763" fontAlgn="base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1020763" fontAlgn="base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fr-FR">
                <a:latin typeface="Pere Castor" pitchFamily="2" charset="0"/>
              </a:rPr>
              <a:t>Moins de 3 bonnes réponses ? Relis le livre !</a:t>
            </a:r>
          </a:p>
        </p:txBody>
      </p:sp>
      <p:sp>
        <p:nvSpPr>
          <p:cNvPr id="10" name="Arrondir un rectangle avec un coin diagonal 9"/>
          <p:cNvSpPr/>
          <p:nvPr userDrawn="1"/>
        </p:nvSpPr>
        <p:spPr>
          <a:xfrm>
            <a:off x="161925" y="158750"/>
            <a:ext cx="7042150" cy="1203325"/>
          </a:xfrm>
          <a:prstGeom prst="round2DiagRect">
            <a:avLst/>
          </a:prstGeom>
          <a:solidFill>
            <a:srgbClr val="CC0066"/>
          </a:solidFill>
          <a:ln>
            <a:solidFill>
              <a:schemeClr val="accent4">
                <a:lumMod val="75000"/>
              </a:schemeClr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9620" tIns="44810" rIns="89620" bIns="44810" anchor="ctr"/>
          <a:lstStyle/>
          <a:p>
            <a:pPr algn="ctr" defTabSz="1022299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11" name="Ellipse 10"/>
          <p:cNvSpPr/>
          <p:nvPr userDrawn="1"/>
        </p:nvSpPr>
        <p:spPr>
          <a:xfrm>
            <a:off x="6227763" y="1079500"/>
            <a:ext cx="561975" cy="566738"/>
          </a:xfrm>
          <a:prstGeom prst="ellipse">
            <a:avLst/>
          </a:prstGeom>
          <a:solidFill>
            <a:srgbClr val="FFC000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89620" tIns="44810" rIns="89620" bIns="44810" anchor="ctr"/>
          <a:lstStyle/>
          <a:p>
            <a:pPr algn="ctr" defTabSz="1022299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12" name="ZoneTexte 12"/>
          <p:cNvSpPr txBox="1">
            <a:spLocks noChangeArrowheads="1"/>
          </p:cNvSpPr>
          <p:nvPr userDrawn="1"/>
        </p:nvSpPr>
        <p:spPr bwMode="auto">
          <a:xfrm>
            <a:off x="5026025" y="10140950"/>
            <a:ext cx="2284413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9620" tIns="44810" rIns="89620" bIns="44810">
            <a:spAutoFit/>
          </a:bodyPr>
          <a:lstStyle>
            <a:lvl1pPr>
              <a:defRPr sz="21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1020763" fontAlgn="base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1020763" fontAlgn="base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1020763" fontAlgn="base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1020763" fontAlgn="base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/>
            <a:r>
              <a:rPr lang="fr-FR" sz="1100" dirty="0">
                <a:solidFill>
                  <a:srgbClr val="A6A6A6"/>
                </a:solidFill>
              </a:rPr>
              <a:t>http://</a:t>
            </a:r>
            <a:r>
              <a:rPr lang="fr-FR" sz="1100" dirty="0" smtClean="0">
                <a:solidFill>
                  <a:srgbClr val="A6A6A6"/>
                </a:solidFill>
              </a:rPr>
              <a:t>www.mysticlolly.fr</a:t>
            </a:r>
            <a:endParaRPr lang="fr-FR" sz="1100" dirty="0">
              <a:solidFill>
                <a:srgbClr val="A6A6A6"/>
              </a:solidFill>
            </a:endParaRPr>
          </a:p>
        </p:txBody>
      </p:sp>
      <p:sp>
        <p:nvSpPr>
          <p:cNvPr id="17" name="Espace réservé du texte 16"/>
          <p:cNvSpPr>
            <a:spLocks noGrp="1"/>
          </p:cNvSpPr>
          <p:nvPr>
            <p:ph type="body" sz="quarter" idx="10" hasCustomPrompt="1"/>
          </p:nvPr>
        </p:nvSpPr>
        <p:spPr>
          <a:xfrm>
            <a:off x="449782" y="2353850"/>
            <a:ext cx="6814026" cy="6724354"/>
          </a:xfrm>
        </p:spPr>
        <p:txBody>
          <a:bodyPr/>
          <a:lstStyle>
            <a:lvl1pPr marL="0" indent="0">
              <a:buFontTx/>
              <a:buNone/>
              <a:defRPr sz="2000">
                <a:latin typeface="Mia's Scribblings ~" pitchFamily="2" charset="0"/>
              </a:defRPr>
            </a:lvl1pPr>
            <a:lvl2pPr marL="830618" indent="-319468">
              <a:buClr>
                <a:srgbClr val="CC0066"/>
              </a:buClr>
              <a:buFont typeface="Wingdings" pitchFamily="2" charset="2"/>
              <a:buChar char="o"/>
              <a:defRPr sz="1800" baseline="0">
                <a:latin typeface="Cursive standard" pitchFamily="2" charset="0"/>
              </a:defRPr>
            </a:lvl2pPr>
          </a:lstStyle>
          <a:p>
            <a:pPr lvl="0"/>
            <a:r>
              <a:rPr lang="fr-FR" dirty="0" smtClean="0"/>
              <a:t>Question 1</a:t>
            </a:r>
          </a:p>
          <a:p>
            <a:pPr lvl="1"/>
            <a:r>
              <a:rPr lang="fr-FR" dirty="0" smtClean="0"/>
              <a:t>Proposition 1</a:t>
            </a:r>
          </a:p>
          <a:p>
            <a:pPr lvl="1"/>
            <a:r>
              <a:rPr lang="fr-FR" dirty="0" smtClean="0"/>
              <a:t>Proposition 2</a:t>
            </a:r>
          </a:p>
          <a:p>
            <a:pPr lvl="1"/>
            <a:r>
              <a:rPr lang="fr-FR" dirty="0" smtClean="0"/>
              <a:t>Proposition 3</a:t>
            </a:r>
          </a:p>
          <a:p>
            <a:pPr lvl="0"/>
            <a:r>
              <a:rPr lang="fr-FR" dirty="0" smtClean="0"/>
              <a:t>Question 2</a:t>
            </a:r>
          </a:p>
          <a:p>
            <a:pPr lvl="1"/>
            <a:r>
              <a:rPr lang="fr-FR" dirty="0" smtClean="0"/>
              <a:t>Proposition 1</a:t>
            </a:r>
          </a:p>
          <a:p>
            <a:pPr lvl="1"/>
            <a:r>
              <a:rPr lang="fr-FR" dirty="0" smtClean="0"/>
              <a:t>Proposition 2</a:t>
            </a:r>
          </a:p>
          <a:p>
            <a:pPr lvl="1"/>
            <a:r>
              <a:rPr lang="fr-FR" dirty="0" smtClean="0"/>
              <a:t>Proposition 3</a:t>
            </a:r>
          </a:p>
          <a:p>
            <a:pPr lvl="0"/>
            <a:r>
              <a:rPr lang="fr-FR" dirty="0" smtClean="0"/>
              <a:t>Question 3</a:t>
            </a:r>
          </a:p>
          <a:p>
            <a:pPr lvl="1"/>
            <a:r>
              <a:rPr lang="fr-FR" dirty="0" smtClean="0"/>
              <a:t>Proposition 1</a:t>
            </a:r>
          </a:p>
          <a:p>
            <a:pPr lvl="1"/>
            <a:r>
              <a:rPr lang="fr-FR" dirty="0" smtClean="0"/>
              <a:t>Proposition 2</a:t>
            </a:r>
          </a:p>
          <a:p>
            <a:pPr lvl="1"/>
            <a:r>
              <a:rPr lang="fr-FR" dirty="0" smtClean="0"/>
              <a:t>Proposition 3</a:t>
            </a:r>
          </a:p>
          <a:p>
            <a:pPr lvl="0"/>
            <a:r>
              <a:rPr lang="fr-FR" dirty="0" smtClean="0"/>
              <a:t>Question 4</a:t>
            </a:r>
          </a:p>
          <a:p>
            <a:pPr lvl="1"/>
            <a:r>
              <a:rPr lang="fr-FR" dirty="0" smtClean="0"/>
              <a:t>Proposition 1</a:t>
            </a:r>
          </a:p>
          <a:p>
            <a:pPr lvl="1"/>
            <a:r>
              <a:rPr lang="fr-FR" dirty="0" smtClean="0"/>
              <a:t>Proposition 2</a:t>
            </a:r>
          </a:p>
          <a:p>
            <a:pPr lvl="1"/>
            <a:r>
              <a:rPr lang="fr-FR" dirty="0" smtClean="0"/>
              <a:t>Proposition 3</a:t>
            </a:r>
          </a:p>
          <a:p>
            <a:pPr lvl="0"/>
            <a:r>
              <a:rPr lang="fr-FR" dirty="0" smtClean="0"/>
              <a:t>Question 5</a:t>
            </a:r>
          </a:p>
          <a:p>
            <a:pPr lvl="1"/>
            <a:r>
              <a:rPr lang="fr-FR" dirty="0" smtClean="0"/>
              <a:t>Proposition 1</a:t>
            </a:r>
          </a:p>
          <a:p>
            <a:pPr lvl="1"/>
            <a:r>
              <a:rPr lang="fr-FR" dirty="0" smtClean="0"/>
              <a:t>Proposition 2</a:t>
            </a:r>
          </a:p>
          <a:p>
            <a:pPr lvl="1"/>
            <a:r>
              <a:rPr lang="fr-FR" dirty="0" smtClean="0"/>
              <a:t>Proposition 3</a:t>
            </a:r>
          </a:p>
          <a:p>
            <a:pPr lvl="1"/>
            <a:endParaRPr lang="fr-FR" dirty="0" smtClean="0"/>
          </a:p>
        </p:txBody>
      </p:sp>
      <p:sp>
        <p:nvSpPr>
          <p:cNvPr id="19" name="Espace réservé pour une image  18"/>
          <p:cNvSpPr>
            <a:spLocks noGrp="1"/>
          </p:cNvSpPr>
          <p:nvPr>
            <p:ph type="pic" sz="quarter" idx="11"/>
          </p:nvPr>
        </p:nvSpPr>
        <p:spPr>
          <a:xfrm rot="20858168">
            <a:off x="225406" y="199818"/>
            <a:ext cx="1367826" cy="1574424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rtlCol="0">
            <a:normAutofit/>
          </a:bodyPr>
          <a:lstStyle/>
          <a:p>
            <a:pPr lvl="0"/>
            <a:endParaRPr lang="fr-FR" noProof="0" dirty="0" smtClean="0"/>
          </a:p>
        </p:txBody>
      </p:sp>
      <p:sp>
        <p:nvSpPr>
          <p:cNvPr id="20" name="Titre 19"/>
          <p:cNvSpPr>
            <a:spLocks noGrp="1"/>
          </p:cNvSpPr>
          <p:nvPr>
            <p:ph type="title" hasCustomPrompt="1"/>
          </p:nvPr>
        </p:nvSpPr>
        <p:spPr>
          <a:xfrm>
            <a:off x="2082485" y="185874"/>
            <a:ext cx="5296592" cy="822978"/>
          </a:xfrm>
        </p:spPr>
        <p:txBody>
          <a:bodyPr>
            <a:noAutofit/>
          </a:bodyPr>
          <a:lstStyle>
            <a:lvl1pPr>
              <a:defRPr sz="27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wcard Gothic" pitchFamily="82" charset="0"/>
              </a:defRPr>
            </a:lvl1pPr>
          </a:lstStyle>
          <a:p>
            <a:r>
              <a:rPr lang="fr-FR" dirty="0" smtClean="0"/>
              <a:t>titre</a:t>
            </a:r>
            <a:endParaRPr lang="fr-FR" dirty="0"/>
          </a:p>
        </p:txBody>
      </p:sp>
      <p:sp>
        <p:nvSpPr>
          <p:cNvPr id="28" name="Espace réservé du texte 27"/>
          <p:cNvSpPr>
            <a:spLocks noGrp="1"/>
          </p:cNvSpPr>
          <p:nvPr>
            <p:ph type="body" sz="quarter" idx="12" hasCustomPrompt="1"/>
          </p:nvPr>
        </p:nvSpPr>
        <p:spPr>
          <a:xfrm>
            <a:off x="2073600" y="1008657"/>
            <a:ext cx="3381018" cy="566510"/>
          </a:xfrm>
        </p:spPr>
        <p:txBody>
          <a:bodyPr>
            <a:noAutofit/>
          </a:bodyPr>
          <a:lstStyle>
            <a:lvl1pPr marL="0" indent="0" algn="r">
              <a:buFontTx/>
              <a:buNone/>
              <a:defRPr sz="16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 lvl="0"/>
            <a:r>
              <a:rPr lang="fr-FR" dirty="0" smtClean="0"/>
              <a:t>Auteur</a:t>
            </a:r>
          </a:p>
        </p:txBody>
      </p:sp>
      <p:sp>
        <p:nvSpPr>
          <p:cNvPr id="5" name="Ellipse 4"/>
          <p:cNvSpPr/>
          <p:nvPr userDrawn="1"/>
        </p:nvSpPr>
        <p:spPr>
          <a:xfrm>
            <a:off x="161925" y="2375892"/>
            <a:ext cx="287859" cy="288032"/>
          </a:xfrm>
          <a:prstGeom prst="ellipse">
            <a:avLst/>
          </a:prstGeom>
          <a:solidFill>
            <a:srgbClr val="CC0066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ZoneTexte 12"/>
          <p:cNvSpPr txBox="1"/>
          <p:nvPr userDrawn="1"/>
        </p:nvSpPr>
        <p:spPr>
          <a:xfrm>
            <a:off x="161752" y="2366367"/>
            <a:ext cx="4320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dirty="0" smtClean="0">
                <a:solidFill>
                  <a:schemeClr val="bg1"/>
                </a:solidFill>
                <a:latin typeface="Mia's Scribblings ~" pitchFamily="2" charset="0"/>
              </a:rPr>
              <a:t>1</a:t>
            </a:r>
            <a:endParaRPr lang="fr-FR" b="1" dirty="0">
              <a:solidFill>
                <a:schemeClr val="bg1"/>
              </a:solidFill>
              <a:latin typeface="Mia's Scribblings ~" pitchFamily="2" charset="0"/>
            </a:endParaRPr>
          </a:p>
        </p:txBody>
      </p:sp>
      <p:sp>
        <p:nvSpPr>
          <p:cNvPr id="18" name="Ellipse 17"/>
          <p:cNvSpPr/>
          <p:nvPr userDrawn="1"/>
        </p:nvSpPr>
        <p:spPr>
          <a:xfrm>
            <a:off x="161925" y="3703047"/>
            <a:ext cx="287859" cy="288032"/>
          </a:xfrm>
          <a:prstGeom prst="ellipse">
            <a:avLst/>
          </a:prstGeom>
          <a:solidFill>
            <a:srgbClr val="CC0066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ZoneTexte 20"/>
          <p:cNvSpPr txBox="1"/>
          <p:nvPr userDrawn="1"/>
        </p:nvSpPr>
        <p:spPr>
          <a:xfrm>
            <a:off x="161752" y="3693522"/>
            <a:ext cx="4320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dirty="0" smtClean="0">
                <a:solidFill>
                  <a:schemeClr val="bg1"/>
                </a:solidFill>
                <a:latin typeface="Mia's Scribblings ~" pitchFamily="2" charset="0"/>
              </a:rPr>
              <a:t>2</a:t>
            </a:r>
            <a:endParaRPr lang="fr-FR" sz="1600" b="1" dirty="0">
              <a:solidFill>
                <a:schemeClr val="bg1"/>
              </a:solidFill>
              <a:latin typeface="Mia's Scribblings ~" pitchFamily="2" charset="0"/>
            </a:endParaRPr>
          </a:p>
        </p:txBody>
      </p:sp>
      <p:sp>
        <p:nvSpPr>
          <p:cNvPr id="22" name="Ellipse 21"/>
          <p:cNvSpPr/>
          <p:nvPr userDrawn="1"/>
        </p:nvSpPr>
        <p:spPr>
          <a:xfrm>
            <a:off x="160870" y="5071199"/>
            <a:ext cx="287859" cy="288032"/>
          </a:xfrm>
          <a:prstGeom prst="ellipse">
            <a:avLst/>
          </a:prstGeom>
          <a:solidFill>
            <a:srgbClr val="CC0066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ZoneTexte 22"/>
          <p:cNvSpPr txBox="1"/>
          <p:nvPr userDrawn="1"/>
        </p:nvSpPr>
        <p:spPr>
          <a:xfrm>
            <a:off x="160697" y="5061674"/>
            <a:ext cx="4320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dirty="0" smtClean="0">
                <a:solidFill>
                  <a:schemeClr val="bg1"/>
                </a:solidFill>
                <a:latin typeface="Mia's Scribblings ~" pitchFamily="2" charset="0"/>
              </a:rPr>
              <a:t>3</a:t>
            </a:r>
            <a:endParaRPr lang="fr-FR" b="1" dirty="0">
              <a:solidFill>
                <a:schemeClr val="bg1"/>
              </a:solidFill>
              <a:latin typeface="Mia's Scribblings ~" pitchFamily="2" charset="0"/>
            </a:endParaRPr>
          </a:p>
        </p:txBody>
      </p:sp>
      <p:sp>
        <p:nvSpPr>
          <p:cNvPr id="24" name="Ellipse 23"/>
          <p:cNvSpPr/>
          <p:nvPr userDrawn="1"/>
        </p:nvSpPr>
        <p:spPr>
          <a:xfrm>
            <a:off x="161924" y="6417865"/>
            <a:ext cx="287859" cy="288032"/>
          </a:xfrm>
          <a:prstGeom prst="ellipse">
            <a:avLst/>
          </a:prstGeom>
          <a:solidFill>
            <a:srgbClr val="CC0066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ZoneTexte 24"/>
          <p:cNvSpPr txBox="1"/>
          <p:nvPr userDrawn="1"/>
        </p:nvSpPr>
        <p:spPr>
          <a:xfrm>
            <a:off x="161751" y="6408340"/>
            <a:ext cx="4320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dirty="0" smtClean="0">
                <a:solidFill>
                  <a:schemeClr val="bg1"/>
                </a:solidFill>
                <a:latin typeface="Mia's Scribblings ~" pitchFamily="2" charset="0"/>
              </a:rPr>
              <a:t>4</a:t>
            </a:r>
            <a:endParaRPr lang="fr-FR" b="1" dirty="0">
              <a:solidFill>
                <a:schemeClr val="bg1"/>
              </a:solidFill>
              <a:latin typeface="Mia's Scribblings ~" pitchFamily="2" charset="0"/>
            </a:endParaRPr>
          </a:p>
        </p:txBody>
      </p:sp>
      <p:sp>
        <p:nvSpPr>
          <p:cNvPr id="26" name="Ellipse 25"/>
          <p:cNvSpPr/>
          <p:nvPr userDrawn="1"/>
        </p:nvSpPr>
        <p:spPr>
          <a:xfrm>
            <a:off x="161923" y="7786017"/>
            <a:ext cx="287859" cy="288032"/>
          </a:xfrm>
          <a:prstGeom prst="ellipse">
            <a:avLst/>
          </a:prstGeom>
          <a:solidFill>
            <a:srgbClr val="CC0066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ZoneTexte 26"/>
          <p:cNvSpPr txBox="1"/>
          <p:nvPr userDrawn="1"/>
        </p:nvSpPr>
        <p:spPr>
          <a:xfrm>
            <a:off x="161750" y="7776492"/>
            <a:ext cx="4320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dirty="0" smtClean="0">
                <a:solidFill>
                  <a:schemeClr val="bg1"/>
                </a:solidFill>
                <a:latin typeface="Mia's Scribblings ~" pitchFamily="2" charset="0"/>
              </a:rPr>
              <a:t>5</a:t>
            </a:r>
            <a:endParaRPr lang="fr-FR" b="1" dirty="0">
              <a:solidFill>
                <a:schemeClr val="bg1"/>
              </a:solidFill>
              <a:latin typeface="Mia's Scribblings ~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86649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D56000-D0D5-4DA2-BD40-60F9EBE79A4F}" type="datetimeFigureOut">
              <a:rPr lang="fr-FR"/>
              <a:pPr>
                <a:defRPr/>
              </a:pPr>
              <a:t>01/12/2016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49F079-F704-4C2B-801E-FFE7E8868C47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076044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013031" y="562124"/>
            <a:ext cx="1245424" cy="11957884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76762" y="562124"/>
            <a:ext cx="3613267" cy="11957884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4F2C30-67BB-4CDF-B3A5-0E2F54E26DF7}" type="datetimeFigureOut">
              <a:rPr lang="fr-FR"/>
              <a:pPr>
                <a:defRPr/>
              </a:pPr>
              <a:t>01/12/2016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050642-421B-4577-8023-F0BD7F06F435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545510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E1C1B2-FE34-483F-B194-60253F4DDBB5}" type="datetimeFigureOut">
              <a:rPr lang="fr-FR"/>
              <a:pPr>
                <a:defRPr/>
              </a:pPr>
              <a:t>01/12/2016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6C9CD8-6BEF-4E3D-8377-0773B758652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254772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82992" y="6755207"/>
            <a:ext cx="6273245" cy="2087884"/>
          </a:xfrm>
        </p:spPr>
        <p:txBody>
          <a:bodyPr anchor="t"/>
          <a:lstStyle>
            <a:lvl1pPr algn="l">
              <a:defRPr sz="45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82992" y="4455616"/>
            <a:ext cx="6273245" cy="2299592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1115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2229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3344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4459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5574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06689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57804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08919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6CD06D-AD23-47EB-B667-59824B0C1AF9}" type="datetimeFigureOut">
              <a:rPr lang="fr-FR"/>
              <a:pPr>
                <a:defRPr/>
              </a:pPr>
              <a:t>01/12/2016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38261E-29BD-4837-8087-5B653732E3F9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730613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76761" y="3270533"/>
            <a:ext cx="2429345" cy="9249475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829111" y="3270533"/>
            <a:ext cx="2429345" cy="9249475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088263-81B8-4B22-B2E4-BFDE509A5743}" type="datetimeFigureOut">
              <a:rPr lang="fr-FR"/>
              <a:pPr>
                <a:defRPr/>
              </a:pPr>
              <a:t>01/12/2016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D8462C-E6B4-46B2-A0CC-D4F81F6C21A3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054320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69015" y="420985"/>
            <a:ext cx="6642259" cy="1752071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69016" y="2353130"/>
            <a:ext cx="3260909" cy="980672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511150" indent="0">
              <a:buNone/>
              <a:defRPr sz="2300" b="1"/>
            </a:lvl2pPr>
            <a:lvl3pPr marL="1022299" indent="0">
              <a:buNone/>
              <a:defRPr sz="2100" b="1"/>
            </a:lvl3pPr>
            <a:lvl4pPr marL="1533449" indent="0">
              <a:buNone/>
              <a:defRPr sz="1800" b="1"/>
            </a:lvl4pPr>
            <a:lvl5pPr marL="2044598" indent="0">
              <a:buNone/>
              <a:defRPr sz="1800" b="1"/>
            </a:lvl5pPr>
            <a:lvl6pPr marL="2555748" indent="0">
              <a:buNone/>
              <a:defRPr sz="1800" b="1"/>
            </a:lvl6pPr>
            <a:lvl7pPr marL="3066898" indent="0">
              <a:buNone/>
              <a:defRPr sz="1800" b="1"/>
            </a:lvl7pPr>
            <a:lvl8pPr marL="3578047" indent="0">
              <a:buNone/>
              <a:defRPr sz="1800" b="1"/>
            </a:lvl8pPr>
            <a:lvl9pPr marL="4089197" indent="0">
              <a:buNone/>
              <a:defRPr sz="18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69016" y="3333801"/>
            <a:ext cx="3260909" cy="6056812"/>
          </a:xfrm>
        </p:spPr>
        <p:txBody>
          <a:bodyPr/>
          <a:lstStyle>
            <a:lvl1pPr>
              <a:defRPr sz="26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749084" y="2353130"/>
            <a:ext cx="3262190" cy="980672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511150" indent="0">
              <a:buNone/>
              <a:defRPr sz="2300" b="1"/>
            </a:lvl2pPr>
            <a:lvl3pPr marL="1022299" indent="0">
              <a:buNone/>
              <a:defRPr sz="2100" b="1"/>
            </a:lvl3pPr>
            <a:lvl4pPr marL="1533449" indent="0">
              <a:buNone/>
              <a:defRPr sz="1800" b="1"/>
            </a:lvl4pPr>
            <a:lvl5pPr marL="2044598" indent="0">
              <a:buNone/>
              <a:defRPr sz="1800" b="1"/>
            </a:lvl5pPr>
            <a:lvl6pPr marL="2555748" indent="0">
              <a:buNone/>
              <a:defRPr sz="1800" b="1"/>
            </a:lvl6pPr>
            <a:lvl7pPr marL="3066898" indent="0">
              <a:buNone/>
              <a:defRPr sz="1800" b="1"/>
            </a:lvl7pPr>
            <a:lvl8pPr marL="3578047" indent="0">
              <a:buNone/>
              <a:defRPr sz="1800" b="1"/>
            </a:lvl8pPr>
            <a:lvl9pPr marL="4089197" indent="0">
              <a:buNone/>
              <a:defRPr sz="18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749084" y="3333801"/>
            <a:ext cx="3262190" cy="6056812"/>
          </a:xfrm>
        </p:spPr>
        <p:txBody>
          <a:bodyPr/>
          <a:lstStyle>
            <a:lvl1pPr>
              <a:defRPr sz="26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A40B7E-D00E-47F8-AB5D-083E3E1703FD}" type="datetimeFigureOut">
              <a:rPr lang="fr-FR"/>
              <a:pPr>
                <a:defRPr/>
              </a:pPr>
              <a:t>01/12/2016</a:t>
            </a:fld>
            <a:endParaRPr lang="fr-FR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9D393A-2CF3-4727-B74D-ACEC21310B6B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250313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D61CAD-C470-48C2-9139-ECDFFD3A90F5}" type="datetimeFigureOut">
              <a:rPr lang="fr-FR"/>
              <a:pPr>
                <a:defRPr/>
              </a:pPr>
              <a:t>01/12/2016</a:t>
            </a:fld>
            <a:endParaRPr lang="fr-FR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E8B0A1-D653-4CC5-944D-C70525D95E88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365325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D3B015-EDDE-4F3D-A816-102E0D7CDA7C}" type="datetimeFigureOut">
              <a:rPr lang="fr-FR"/>
              <a:pPr>
                <a:defRPr/>
              </a:pPr>
              <a:t>01/12/2016</a:t>
            </a:fld>
            <a:endParaRPr lang="fr-FR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2D81E9-9B50-40A4-ACF7-3A7D309674F9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298146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69015" y="418551"/>
            <a:ext cx="2428064" cy="1781272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885488" y="418552"/>
            <a:ext cx="4125787" cy="8972064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69015" y="2199823"/>
            <a:ext cx="2428064" cy="7190792"/>
          </a:xfrm>
        </p:spPr>
        <p:txBody>
          <a:bodyPr/>
          <a:lstStyle>
            <a:lvl1pPr marL="0" indent="0">
              <a:buNone/>
              <a:defRPr sz="1600"/>
            </a:lvl1pPr>
            <a:lvl2pPr marL="511150" indent="0">
              <a:buNone/>
              <a:defRPr sz="1400"/>
            </a:lvl2pPr>
            <a:lvl3pPr marL="1022299" indent="0">
              <a:buNone/>
              <a:defRPr sz="1100"/>
            </a:lvl3pPr>
            <a:lvl4pPr marL="1533449" indent="0">
              <a:buNone/>
              <a:defRPr sz="1000"/>
            </a:lvl4pPr>
            <a:lvl5pPr marL="2044598" indent="0">
              <a:buNone/>
              <a:defRPr sz="1000"/>
            </a:lvl5pPr>
            <a:lvl6pPr marL="2555748" indent="0">
              <a:buNone/>
              <a:defRPr sz="1000"/>
            </a:lvl6pPr>
            <a:lvl7pPr marL="3066898" indent="0">
              <a:buNone/>
              <a:defRPr sz="1000"/>
            </a:lvl7pPr>
            <a:lvl8pPr marL="3578047" indent="0">
              <a:buNone/>
              <a:defRPr sz="1000"/>
            </a:lvl8pPr>
            <a:lvl9pPr marL="4089197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D867C5-4B14-47D0-B767-1376C72979A5}" type="datetimeFigureOut">
              <a:rPr lang="fr-FR"/>
              <a:pPr>
                <a:defRPr/>
              </a:pPr>
              <a:t>01/12/2016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8C1F96-E7E8-4AB1-9E1A-9D3070231414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747039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46588" y="7358699"/>
            <a:ext cx="4428173" cy="868736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446588" y="939305"/>
            <a:ext cx="4428173" cy="6307455"/>
          </a:xfrm>
        </p:spPr>
        <p:txBody>
          <a:bodyPr rtlCol="0">
            <a:normAutofit/>
          </a:bodyPr>
          <a:lstStyle>
            <a:lvl1pPr marL="0" indent="0">
              <a:buNone/>
              <a:defRPr sz="3600"/>
            </a:lvl1pPr>
            <a:lvl2pPr marL="511150" indent="0">
              <a:buNone/>
              <a:defRPr sz="3100"/>
            </a:lvl2pPr>
            <a:lvl3pPr marL="1022299" indent="0">
              <a:buNone/>
              <a:defRPr sz="2600"/>
            </a:lvl3pPr>
            <a:lvl4pPr marL="1533449" indent="0">
              <a:buNone/>
              <a:defRPr sz="2300"/>
            </a:lvl4pPr>
            <a:lvl5pPr marL="2044598" indent="0">
              <a:buNone/>
              <a:defRPr sz="2300"/>
            </a:lvl5pPr>
            <a:lvl6pPr marL="2555748" indent="0">
              <a:buNone/>
              <a:defRPr sz="2300"/>
            </a:lvl6pPr>
            <a:lvl7pPr marL="3066898" indent="0">
              <a:buNone/>
              <a:defRPr sz="2300"/>
            </a:lvl7pPr>
            <a:lvl8pPr marL="3578047" indent="0">
              <a:buNone/>
              <a:defRPr sz="2300"/>
            </a:lvl8pPr>
            <a:lvl9pPr marL="4089197" indent="0">
              <a:buNone/>
              <a:defRPr sz="23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46588" y="8227435"/>
            <a:ext cx="4428173" cy="1233749"/>
          </a:xfrm>
        </p:spPr>
        <p:txBody>
          <a:bodyPr/>
          <a:lstStyle>
            <a:lvl1pPr marL="0" indent="0">
              <a:buNone/>
              <a:defRPr sz="1600"/>
            </a:lvl1pPr>
            <a:lvl2pPr marL="511150" indent="0">
              <a:buNone/>
              <a:defRPr sz="1400"/>
            </a:lvl2pPr>
            <a:lvl3pPr marL="1022299" indent="0">
              <a:buNone/>
              <a:defRPr sz="1100"/>
            </a:lvl3pPr>
            <a:lvl4pPr marL="1533449" indent="0">
              <a:buNone/>
              <a:defRPr sz="1000"/>
            </a:lvl4pPr>
            <a:lvl5pPr marL="2044598" indent="0">
              <a:buNone/>
              <a:defRPr sz="1000"/>
            </a:lvl5pPr>
            <a:lvl6pPr marL="2555748" indent="0">
              <a:buNone/>
              <a:defRPr sz="1000"/>
            </a:lvl6pPr>
            <a:lvl7pPr marL="3066898" indent="0">
              <a:buNone/>
              <a:defRPr sz="1000"/>
            </a:lvl7pPr>
            <a:lvl8pPr marL="3578047" indent="0">
              <a:buNone/>
              <a:defRPr sz="1000"/>
            </a:lvl8pPr>
            <a:lvl9pPr marL="4089197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485ED5-CE89-425F-9DB2-2B4BFEE626D6}" type="datetimeFigureOut">
              <a:rPr lang="fr-FR"/>
              <a:pPr>
                <a:defRPr/>
              </a:pPr>
              <a:t>01/12/2016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FCBFD0-CF2C-4054-8EA6-F9003A3D12F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403134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368300" y="420688"/>
            <a:ext cx="6643688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2230" tIns="51115" rIns="102230" bIns="5111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Modifiez le style du titre</a:t>
            </a:r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368300" y="2452688"/>
            <a:ext cx="6643688" cy="693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2230" tIns="51115" rIns="102230" bIns="511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68300" y="9744075"/>
            <a:ext cx="1722438" cy="558800"/>
          </a:xfrm>
          <a:prstGeom prst="rect">
            <a:avLst/>
          </a:prstGeom>
        </p:spPr>
        <p:txBody>
          <a:bodyPr vert="horz" lIns="102230" tIns="51115" rIns="102230" bIns="51115" rtlCol="0" anchor="ctr"/>
          <a:lstStyle>
            <a:lvl1pPr algn="l" defTabSz="1022299" fontAlgn="auto">
              <a:spcBef>
                <a:spcPts val="0"/>
              </a:spcBef>
              <a:spcAft>
                <a:spcPts val="0"/>
              </a:spcAft>
              <a:defRPr sz="14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D9CCCDB-36BC-4143-8F92-FECE125FBA19}" type="datetimeFigureOut">
              <a:rPr lang="fr-FR"/>
              <a:pPr>
                <a:defRPr/>
              </a:pPr>
              <a:t>01/12/2016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20950" y="9744075"/>
            <a:ext cx="2338388" cy="558800"/>
          </a:xfrm>
          <a:prstGeom prst="rect">
            <a:avLst/>
          </a:prstGeom>
        </p:spPr>
        <p:txBody>
          <a:bodyPr vert="horz" lIns="102230" tIns="51115" rIns="102230" bIns="51115" rtlCol="0" anchor="ctr"/>
          <a:lstStyle>
            <a:lvl1pPr algn="ctr" defTabSz="1022299" fontAlgn="auto">
              <a:spcBef>
                <a:spcPts val="0"/>
              </a:spcBef>
              <a:spcAft>
                <a:spcPts val="0"/>
              </a:spcAft>
              <a:defRPr sz="14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289550" y="9744075"/>
            <a:ext cx="1722438" cy="558800"/>
          </a:xfrm>
          <a:prstGeom prst="rect">
            <a:avLst/>
          </a:prstGeom>
        </p:spPr>
        <p:txBody>
          <a:bodyPr vert="horz" lIns="102230" tIns="51115" rIns="102230" bIns="51115" rtlCol="0" anchor="ctr"/>
          <a:lstStyle>
            <a:lvl1pPr algn="r" defTabSz="1022299" fontAlgn="auto">
              <a:spcBef>
                <a:spcPts val="0"/>
              </a:spcBef>
              <a:spcAft>
                <a:spcPts val="0"/>
              </a:spcAft>
              <a:defRPr sz="14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3DCF1A9-C607-4036-BA95-1B9834966415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iming>
    <p:tnLst>
      <p:par>
        <p:cTn id="1" dur="indefinite" restart="never" nodeType="tmRoot"/>
      </p:par>
    </p:tnLst>
  </p:timing>
  <p:txStyles>
    <p:titleStyle>
      <a:lvl1pPr algn="ctr" defTabSz="1020763" rtl="0" fontAlgn="base">
        <a:spcBef>
          <a:spcPct val="0"/>
        </a:spcBef>
        <a:spcAft>
          <a:spcPct val="0"/>
        </a:spcAft>
        <a:defRPr sz="49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1020763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34" charset="0"/>
        </a:defRPr>
      </a:lvl2pPr>
      <a:lvl3pPr algn="ctr" defTabSz="1020763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34" charset="0"/>
        </a:defRPr>
      </a:lvl3pPr>
      <a:lvl4pPr algn="ctr" defTabSz="1020763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34" charset="0"/>
        </a:defRPr>
      </a:lvl4pPr>
      <a:lvl5pPr algn="ctr" defTabSz="1020763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34" charset="0"/>
        </a:defRPr>
      </a:lvl5pPr>
      <a:lvl6pPr marL="457200" algn="ctr" defTabSz="1020763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34" charset="0"/>
        </a:defRPr>
      </a:lvl6pPr>
      <a:lvl7pPr marL="914400" algn="ctr" defTabSz="1020763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34" charset="0"/>
        </a:defRPr>
      </a:lvl7pPr>
      <a:lvl8pPr marL="1371600" algn="ctr" defTabSz="1020763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34" charset="0"/>
        </a:defRPr>
      </a:lvl8pPr>
      <a:lvl9pPr marL="1828800" algn="ctr" defTabSz="1020763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34" charset="0"/>
        </a:defRPr>
      </a:lvl9pPr>
    </p:titleStyle>
    <p:bodyStyle>
      <a:lvl1pPr marL="382588" indent="-382588" algn="l" defTabSz="1020763" rtl="0" fontAlgn="base">
        <a:spcBef>
          <a:spcPct val="20000"/>
        </a:spcBef>
        <a:spcAft>
          <a:spcPct val="0"/>
        </a:spcAft>
        <a:buFont typeface="Arial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30263" indent="-319088" algn="l" defTabSz="1020763" rtl="0" fontAlgn="base">
        <a:spcBef>
          <a:spcPct val="20000"/>
        </a:spcBef>
        <a:spcAft>
          <a:spcPct val="0"/>
        </a:spcAft>
        <a:buFont typeface="Arial" charset="0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276350" indent="-254000" algn="l" defTabSz="1020763" rtl="0" fontAlgn="base">
        <a:spcBef>
          <a:spcPct val="20000"/>
        </a:spcBef>
        <a:spcAft>
          <a:spcPct val="0"/>
        </a:spcAft>
        <a:buFont typeface="Arial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87525" indent="-254000" algn="l" defTabSz="1020763" rtl="0" fontAlgn="base">
        <a:spcBef>
          <a:spcPct val="20000"/>
        </a:spcBef>
        <a:spcAft>
          <a:spcPct val="0"/>
        </a:spcAft>
        <a:buFont typeface="Arial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298700" indent="-254000" algn="l" defTabSz="1020763" rtl="0" fontAlgn="base">
        <a:spcBef>
          <a:spcPct val="20000"/>
        </a:spcBef>
        <a:spcAft>
          <a:spcPct val="0"/>
        </a:spcAft>
        <a:buFont typeface="Arial" charset="0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11323" indent="-255575" algn="l" defTabSz="1022299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22472" indent="-255575" algn="l" defTabSz="1022299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833622" indent="-255575" algn="l" defTabSz="1022299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344772" indent="-255575" algn="l" defTabSz="1022299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102229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1150" algn="l" defTabSz="102229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22299" algn="l" defTabSz="102229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33449" algn="l" defTabSz="102229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44598" algn="l" defTabSz="102229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555748" algn="l" defTabSz="102229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066898" algn="l" defTabSz="102229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578047" algn="l" defTabSz="102229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089197" algn="l" defTabSz="102229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texte 5"/>
          <p:cNvSpPr>
            <a:spLocks noGrp="1"/>
          </p:cNvSpPr>
          <p:nvPr>
            <p:ph type="body" sz="quarter" idx="10"/>
          </p:nvPr>
        </p:nvSpPr>
        <p:spPr>
          <a:xfrm>
            <a:off x="449782" y="2420290"/>
            <a:ext cx="6814026" cy="6724354"/>
          </a:xfrm>
        </p:spPr>
        <p:txBody>
          <a:bodyPr rtlCol="0">
            <a:normAutofit fontScale="77500" lnSpcReduction="20000"/>
          </a:bodyPr>
          <a:lstStyle/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Que </a:t>
            </a:r>
            <a:r>
              <a:rPr lang="fr-FR" smtClean="0"/>
              <a:t>fait l’épouvantail </a:t>
            </a:r>
            <a:r>
              <a:rPr lang="fr-FR" dirty="0" smtClean="0"/>
              <a:t>sorcier qui surveille le potager ?</a:t>
            </a:r>
          </a:p>
          <a:p>
            <a:pPr defTabSz="1022299" fontAlgn="auto">
              <a:spcAft>
                <a:spcPts val="0"/>
              </a:spcAft>
              <a:defRPr/>
            </a:pPr>
            <a:endParaRPr lang="fr-FR" sz="1400" dirty="0" smtClean="0"/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Il prononce des formules qui rendent les légumes géants. 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Il transforme les animaux en légumes. 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Il fait fuir les oiseaux.</a:t>
            </a:r>
          </a:p>
          <a:p>
            <a:pPr lvl="1" indent="0" defTabSz="1022299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fr-FR" dirty="0" smtClean="0"/>
          </a:p>
          <a:p>
            <a:pPr lvl="1" indent="0" defTabSz="1022299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fr-FR" sz="300" dirty="0" smtClean="0"/>
          </a:p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Où Arsène emmène-t-il la carotte géante ?</a:t>
            </a:r>
          </a:p>
          <a:p>
            <a:pPr defTabSz="1022299" fontAlgn="auto">
              <a:spcAft>
                <a:spcPts val="0"/>
              </a:spcAft>
              <a:defRPr/>
            </a:pPr>
            <a:endParaRPr lang="fr-FR" sz="1400" dirty="0" smtClean="0"/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Chez sa grand-mère.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Dans son terrier.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Dans une cachette secrète.</a:t>
            </a:r>
          </a:p>
          <a:p>
            <a:pPr lvl="1" indent="0" defTabSz="1022299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fr-FR" dirty="0" smtClean="0"/>
          </a:p>
          <a:p>
            <a:pPr lvl="1" indent="0" defTabSz="1022299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fr-FR" sz="1000" dirty="0" smtClean="0"/>
          </a:p>
          <a:p>
            <a:pPr lvl="0" defTabSz="1022299" fontAlgn="auto">
              <a:spcAft>
                <a:spcPts val="0"/>
              </a:spcAft>
              <a:defRPr/>
            </a:pPr>
            <a:r>
              <a:rPr lang="fr-FR" dirty="0" smtClean="0"/>
              <a:t>Que doit faire Arsène pour transformer la carotte en lapine ?</a:t>
            </a:r>
          </a:p>
          <a:p>
            <a:pPr defTabSz="1022299" fontAlgn="auto">
              <a:spcAft>
                <a:spcPts val="0"/>
              </a:spcAft>
              <a:defRPr/>
            </a:pPr>
            <a:endParaRPr lang="fr-FR" sz="1400" dirty="0" smtClean="0"/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Il doit lui dire « je t’aime » 50 fois.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Il doit l’embrasser 51 fois.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Il doit la croquer 52 fois.</a:t>
            </a:r>
          </a:p>
          <a:p>
            <a:pPr lvl="1" indent="0" defTabSz="1022299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fr-FR" dirty="0" smtClean="0"/>
          </a:p>
          <a:p>
            <a:pPr lvl="1" indent="0" defTabSz="1022299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fr-FR" sz="600" dirty="0" smtClean="0"/>
          </a:p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Comment Arsène échappe-t-il au renard ?</a:t>
            </a:r>
          </a:p>
          <a:p>
            <a:pPr defTabSz="1022299" fontAlgn="auto">
              <a:spcAft>
                <a:spcPts val="0"/>
              </a:spcAft>
              <a:defRPr/>
            </a:pPr>
            <a:endParaRPr lang="fr-FR" sz="1400" dirty="0" smtClean="0"/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L’épouvantail sorcier transforme le renard en chou-fleur.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Arsène assomme le renard avec une carotte géante.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L’épouvantail sorcier transforme Arsène en carotte.</a:t>
            </a:r>
          </a:p>
          <a:p>
            <a:pPr lvl="1" indent="0" defTabSz="1022299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fr-FR" dirty="0" smtClean="0"/>
          </a:p>
          <a:p>
            <a:pPr lvl="1" indent="0" defTabSz="1022299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fr-FR" sz="600" dirty="0" smtClean="0"/>
          </a:p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Comment s’appelle la lapine qui vient délivrer Arsène ?</a:t>
            </a:r>
          </a:p>
          <a:p>
            <a:pPr defTabSz="1022299" fontAlgn="auto">
              <a:spcAft>
                <a:spcPts val="0"/>
              </a:spcAft>
              <a:defRPr/>
            </a:pPr>
            <a:endParaRPr lang="fr-FR" sz="1400" dirty="0" smtClean="0"/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Agathe.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Ariette.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Amélie.</a:t>
            </a:r>
          </a:p>
        </p:txBody>
      </p:sp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defTabSz="1022299" fontAlgn="auto">
              <a:spcAft>
                <a:spcPts val="0"/>
              </a:spcAft>
              <a:defRPr/>
            </a:pPr>
            <a:r>
              <a:rPr lang="fr-FR" dirty="0" err="1" smtClean="0"/>
              <a:t>Arsene</a:t>
            </a:r>
            <a:r>
              <a:rPr lang="fr-FR" dirty="0" smtClean="0"/>
              <a:t> et le potager magique</a:t>
            </a:r>
          </a:p>
        </p:txBody>
      </p:sp>
      <p:sp>
        <p:nvSpPr>
          <p:cNvPr id="9" name="Espace réservé du texte 8"/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Grégoire </a:t>
            </a:r>
            <a:r>
              <a:rPr lang="fr-FR" dirty="0" err="1" smtClean="0"/>
              <a:t>Vallancien</a:t>
            </a:r>
            <a:endParaRPr lang="fr-FR" dirty="0" smtClean="0"/>
          </a:p>
        </p:txBody>
      </p:sp>
      <p:sp>
        <p:nvSpPr>
          <p:cNvPr id="14" name="Espace réservé du texte 3"/>
          <p:cNvSpPr>
            <a:spLocks noGrp="1"/>
          </p:cNvSpPr>
          <p:nvPr>
            <p:ph type="body" sz="quarter" idx="4294967295"/>
          </p:nvPr>
        </p:nvSpPr>
        <p:spPr>
          <a:xfrm>
            <a:off x="6328717" y="1170806"/>
            <a:ext cx="414338" cy="425450"/>
          </a:xfrm>
        </p:spPr>
        <p:txBody>
          <a:bodyPr rtlCol="0">
            <a:normAutofit fontScale="70000" lnSpcReduction="20000"/>
          </a:bodyPr>
          <a:lstStyle/>
          <a:p>
            <a:pPr marL="0" indent="0" defTabSz="1022299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wcard Gothic" pitchFamily="82" charset="0"/>
              </a:rPr>
              <a:t>1</a:t>
            </a:r>
          </a:p>
        </p:txBody>
      </p:sp>
      <p:pic>
        <p:nvPicPr>
          <p:cNvPr id="13" name="Espace réservé pour une image  12" descr="page-de-couverture-arsene.jpg"/>
          <p:cNvPicPr>
            <a:picLocks noGrp="1" noChangeAspect="1"/>
          </p:cNvPicPr>
          <p:nvPr>
            <p:ph type="pic" sz="quarter" idx="11"/>
          </p:nvPr>
        </p:nvPicPr>
        <p:blipFill>
          <a:blip r:embed="rId2" cstate="print"/>
          <a:srcRect l="11754" r="11754"/>
          <a:stretch>
            <a:fillRect/>
          </a:stretch>
        </p:blipFill>
        <p:spPr/>
      </p:pic>
      <p:pic>
        <p:nvPicPr>
          <p:cNvPr id="31746" name="Picture 2" descr="https://encrypted-tbn2.gstatic.com/images?q=tbn:ANd9GcTkcR6JLmpA6MAeEw8GYeQmUJmYIENjmj_S-KOweCZaBEeEocdH-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807902" y="7327914"/>
            <a:ext cx="1525579" cy="1905076"/>
          </a:xfrm>
          <a:prstGeom prst="rect">
            <a:avLst/>
          </a:prstGeom>
          <a:noFill/>
        </p:spPr>
      </p:pic>
      <p:pic>
        <p:nvPicPr>
          <p:cNvPr id="31748" name="Picture 4" descr="https://encrypted-tbn3.gstatic.com/images?q=tbn:ANd9GcQhFYTJCfHT1xuaclCfbZn919SA8cDywTD_-O4WgWMYFfYMkK9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23081" y="2755882"/>
            <a:ext cx="881773" cy="20002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LE FAISKEUJVEU</a:t>
            </a:r>
          </a:p>
        </p:txBody>
      </p:sp>
      <p:sp>
        <p:nvSpPr>
          <p:cNvPr id="9" name="Espace réservé du texte 8"/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Philippe Barbeau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4294967295"/>
          </p:nvPr>
        </p:nvSpPr>
        <p:spPr>
          <a:xfrm>
            <a:off x="6325865" y="1187450"/>
            <a:ext cx="414338" cy="425450"/>
          </a:xfrm>
        </p:spPr>
        <p:txBody>
          <a:bodyPr rtlCol="0">
            <a:normAutofit fontScale="70000" lnSpcReduction="20000"/>
          </a:bodyPr>
          <a:lstStyle/>
          <a:p>
            <a:pPr marL="0" indent="0" defTabSz="1022299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wcard Gothic" pitchFamily="82" charset="0"/>
              </a:rPr>
              <a:t>5</a:t>
            </a:r>
          </a:p>
        </p:txBody>
      </p:sp>
      <p:pic>
        <p:nvPicPr>
          <p:cNvPr id="10" name="Espace réservé pour une image  9" descr="Le faiskeujveu.jpg"/>
          <p:cNvPicPr>
            <a:picLocks noGrp="1" noChangeAspect="1"/>
          </p:cNvPicPr>
          <p:nvPr>
            <p:ph type="pic" sz="quarter" idx="11"/>
          </p:nvPr>
        </p:nvPicPr>
        <p:blipFill>
          <a:blip r:embed="rId2"/>
          <a:srcRect l="12321" r="12321"/>
          <a:stretch>
            <a:fillRect/>
          </a:stretch>
        </p:blipFill>
        <p:spPr/>
      </p:pic>
      <p:sp>
        <p:nvSpPr>
          <p:cNvPr id="8" name="Espace réservé du texte 5"/>
          <p:cNvSpPr>
            <a:spLocks noGrp="1"/>
          </p:cNvSpPr>
          <p:nvPr>
            <p:ph type="body" sz="quarter" idx="10"/>
          </p:nvPr>
        </p:nvSpPr>
        <p:spPr>
          <a:xfrm>
            <a:off x="449782" y="2398504"/>
            <a:ext cx="6814026" cy="6724354"/>
          </a:xfrm>
        </p:spPr>
        <p:txBody>
          <a:bodyPr rtlCol="0">
            <a:normAutofit fontScale="85000" lnSpcReduction="20000"/>
          </a:bodyPr>
          <a:lstStyle/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Charlotte est une petite fille très gentille, mais ...</a:t>
            </a:r>
          </a:p>
          <a:p>
            <a:pPr defTabSz="1022299" fontAlgn="auto">
              <a:spcAft>
                <a:spcPts val="0"/>
              </a:spcAft>
              <a:defRPr/>
            </a:pPr>
            <a:endParaRPr lang="fr-FR" sz="1400" dirty="0" smtClean="0"/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u="sng" dirty="0" smtClean="0"/>
              <a:t>De temps en temps, elle fait des caprices</a:t>
            </a:r>
            <a:r>
              <a:rPr lang="fr-FR" dirty="0" smtClean="0"/>
              <a:t>.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Souvent, elle boude.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Elle ne range jamais sa chambre.</a:t>
            </a:r>
          </a:p>
          <a:p>
            <a:pPr lvl="1" indent="0" defTabSz="1022299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fr-FR" dirty="0" smtClean="0"/>
          </a:p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A quelle heure Charlotte s’est-elle endormie ?</a:t>
            </a:r>
          </a:p>
          <a:p>
            <a:pPr defTabSz="1022299" fontAlgn="auto">
              <a:spcAft>
                <a:spcPts val="0"/>
              </a:spcAft>
              <a:defRPr/>
            </a:pPr>
            <a:endParaRPr lang="fr-FR" sz="1400" dirty="0" smtClean="0"/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Vers minuit. 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Vers deux heures du matin. 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u="sng" dirty="0" smtClean="0"/>
              <a:t>Vers trois heures du matin</a:t>
            </a:r>
            <a:r>
              <a:rPr lang="fr-FR" dirty="0" smtClean="0"/>
              <a:t>.</a:t>
            </a:r>
          </a:p>
          <a:p>
            <a:pPr lvl="1" indent="0" defTabSz="1022299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fr-FR" dirty="0" smtClean="0"/>
          </a:p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Combien de fois la souris appela Charlotte ? </a:t>
            </a:r>
          </a:p>
          <a:p>
            <a:pPr defTabSz="1022299" fontAlgn="auto">
              <a:spcAft>
                <a:spcPts val="0"/>
              </a:spcAft>
              <a:defRPr/>
            </a:pPr>
            <a:endParaRPr lang="fr-FR" sz="1400" dirty="0" smtClean="0"/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6 fois. 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u="sng" dirty="0" smtClean="0"/>
              <a:t>7 fois</a:t>
            </a:r>
            <a:r>
              <a:rPr lang="fr-FR" dirty="0" smtClean="0"/>
              <a:t>.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8 fois.</a:t>
            </a:r>
          </a:p>
          <a:p>
            <a:pPr lvl="1" indent="0" defTabSz="1022299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fr-FR" dirty="0" smtClean="0"/>
          </a:p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En quoi se transforment les rayons de soleil ? </a:t>
            </a:r>
          </a:p>
          <a:p>
            <a:pPr defTabSz="1022299" fontAlgn="auto">
              <a:spcAft>
                <a:spcPts val="0"/>
              </a:spcAft>
              <a:defRPr/>
            </a:pPr>
            <a:endParaRPr lang="fr-FR" sz="1400" dirty="0" smtClean="0"/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u="sng" dirty="0" smtClean="0"/>
              <a:t>En bonbons</a:t>
            </a:r>
            <a:r>
              <a:rPr lang="fr-FR" dirty="0" smtClean="0"/>
              <a:t>. 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En chocolats.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En cordes à sauter.</a:t>
            </a:r>
          </a:p>
          <a:p>
            <a:pPr lvl="1" indent="0" defTabSz="1022299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fr-FR" dirty="0" smtClean="0"/>
          </a:p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Que deviennent les morceaux du </a:t>
            </a:r>
            <a:r>
              <a:rPr lang="fr-FR" dirty="0" err="1" smtClean="0"/>
              <a:t>Faiskeujveu</a:t>
            </a:r>
            <a:r>
              <a:rPr lang="fr-FR" dirty="0" smtClean="0"/>
              <a:t> ?</a:t>
            </a:r>
          </a:p>
          <a:p>
            <a:pPr defTabSz="1022299" fontAlgn="auto">
              <a:spcAft>
                <a:spcPts val="0"/>
              </a:spcAft>
              <a:defRPr/>
            </a:pPr>
            <a:endParaRPr lang="fr-FR" sz="1400" dirty="0" smtClean="0"/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Des bonbons. 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Des châtaignes.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u="sng" dirty="0" smtClean="0"/>
              <a:t>Des fleurs</a:t>
            </a:r>
            <a:r>
              <a:rPr lang="fr-FR" dirty="0" smtClean="0"/>
              <a:t>.</a:t>
            </a:r>
          </a:p>
          <a:p>
            <a:pPr marL="1166694" lvl="1" indent="-336076" defTabSz="1022299" fontAlgn="auto">
              <a:spcAft>
                <a:spcPts val="0"/>
              </a:spcAft>
              <a:buNone/>
              <a:defRPr/>
            </a:pPr>
            <a:endParaRPr lang="fr-FR" dirty="0" smtClean="0"/>
          </a:p>
          <a:p>
            <a:pPr marL="1166694" lvl="1" indent="-336076" defTabSz="1022299" fontAlgn="auto">
              <a:spcAft>
                <a:spcPts val="0"/>
              </a:spcAft>
              <a:buNone/>
              <a:defRPr/>
            </a:pPr>
            <a:endParaRPr lang="fr-FR" dirty="0" smtClean="0"/>
          </a:p>
          <a:p>
            <a:pPr defTabSz="1022299" fontAlgn="auto">
              <a:spcAft>
                <a:spcPts val="0"/>
              </a:spcAft>
              <a:defRPr/>
            </a:pPr>
            <a:endParaRPr lang="fr-FR" dirty="0" smtClean="0"/>
          </a:p>
        </p:txBody>
      </p:sp>
      <p:pic>
        <p:nvPicPr>
          <p:cNvPr id="13" name="Image 12" descr="13.jpg"/>
          <p:cNvPicPr>
            <a:picLocks noChangeAspect="1"/>
          </p:cNvPicPr>
          <p:nvPr/>
        </p:nvPicPr>
        <p:blipFill>
          <a:blip r:embed="rId2"/>
          <a:srcRect l="9750" r="49793" b="10286"/>
          <a:stretch>
            <a:fillRect/>
          </a:stretch>
        </p:blipFill>
        <p:spPr>
          <a:xfrm>
            <a:off x="5904722" y="4184642"/>
            <a:ext cx="928694" cy="1785950"/>
          </a:xfrm>
          <a:prstGeom prst="irregularSeal1">
            <a:avLst/>
          </a:prstGeom>
          <a:ln>
            <a:solidFill>
              <a:schemeClr val="tx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Le MANGEBRUIT</a:t>
            </a:r>
          </a:p>
        </p:txBody>
      </p:sp>
      <p:sp>
        <p:nvSpPr>
          <p:cNvPr id="9" name="Espace réservé du texte 8"/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Philippe Barbeau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4294967295"/>
          </p:nvPr>
        </p:nvSpPr>
        <p:spPr>
          <a:xfrm>
            <a:off x="6325865" y="1187450"/>
            <a:ext cx="414338" cy="425450"/>
          </a:xfrm>
        </p:spPr>
        <p:txBody>
          <a:bodyPr rtlCol="0">
            <a:normAutofit fontScale="70000" lnSpcReduction="20000"/>
          </a:bodyPr>
          <a:lstStyle/>
          <a:p>
            <a:pPr marL="0" indent="0" defTabSz="1022299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wcard Gothic" pitchFamily="82" charset="0"/>
              </a:rPr>
              <a:t>6</a:t>
            </a:r>
          </a:p>
        </p:txBody>
      </p:sp>
      <p:pic>
        <p:nvPicPr>
          <p:cNvPr id="10" name="Espace réservé pour une image  9" descr="Le mange bruit.jpg"/>
          <p:cNvPicPr>
            <a:picLocks noGrp="1" noChangeAspect="1"/>
          </p:cNvPicPr>
          <p:nvPr>
            <p:ph type="pic" sz="quarter" idx="11"/>
          </p:nvPr>
        </p:nvPicPr>
        <p:blipFill>
          <a:blip r:embed="rId2"/>
          <a:srcRect l="11643" r="11643"/>
          <a:stretch>
            <a:fillRect/>
          </a:stretch>
        </p:blipFill>
        <p:spPr/>
      </p:pic>
      <p:sp>
        <p:nvSpPr>
          <p:cNvPr id="8" name="Espace réservé du texte 5"/>
          <p:cNvSpPr>
            <a:spLocks noGrp="1"/>
          </p:cNvSpPr>
          <p:nvPr>
            <p:ph type="body" sz="quarter" idx="10"/>
          </p:nvPr>
        </p:nvSpPr>
        <p:spPr>
          <a:xfrm>
            <a:off x="449782" y="2398504"/>
            <a:ext cx="6814026" cy="6724354"/>
          </a:xfrm>
        </p:spPr>
        <p:txBody>
          <a:bodyPr rtlCol="0">
            <a:normAutofit fontScale="85000" lnSpcReduction="20000"/>
          </a:bodyPr>
          <a:lstStyle/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Que fait P’tit Jérôme ?</a:t>
            </a:r>
          </a:p>
          <a:p>
            <a:pPr defTabSz="1022299" fontAlgn="auto">
              <a:spcAft>
                <a:spcPts val="0"/>
              </a:spcAft>
              <a:defRPr/>
            </a:pPr>
            <a:endParaRPr lang="fr-FR" sz="1400" dirty="0" smtClean="0"/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Il organise une boom extra dans le garage de ses parents.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Il organise une fête d’enfer sur le parking du supermarché.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Il organise un concert de musique rock sur la place de la mairie..</a:t>
            </a:r>
          </a:p>
          <a:p>
            <a:pPr lvl="1" indent="0" defTabSz="1022299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fr-FR" dirty="0" smtClean="0"/>
          </a:p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De qui les grandes personnes veulent-elles se débarrasser ?</a:t>
            </a:r>
          </a:p>
          <a:p>
            <a:pPr defTabSz="1022299" fontAlgn="auto">
              <a:spcAft>
                <a:spcPts val="0"/>
              </a:spcAft>
              <a:defRPr/>
            </a:pPr>
            <a:endParaRPr lang="fr-FR" sz="1400" dirty="0" smtClean="0"/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Des enfants. 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Du </a:t>
            </a:r>
            <a:r>
              <a:rPr lang="fr-FR" dirty="0" err="1" smtClean="0"/>
              <a:t>mangebruit</a:t>
            </a:r>
            <a:r>
              <a:rPr lang="fr-FR" dirty="0" smtClean="0"/>
              <a:t>. 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Des jouets.</a:t>
            </a:r>
          </a:p>
          <a:p>
            <a:pPr lvl="1" indent="0" defTabSz="1022299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fr-FR" dirty="0" smtClean="0"/>
          </a:p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Combien d’enfants le </a:t>
            </a:r>
            <a:r>
              <a:rPr lang="fr-FR" dirty="0" err="1" smtClean="0"/>
              <a:t>mangebruit</a:t>
            </a:r>
            <a:r>
              <a:rPr lang="fr-FR" dirty="0" smtClean="0"/>
              <a:t> a-t-il avalé ? </a:t>
            </a:r>
          </a:p>
          <a:p>
            <a:pPr defTabSz="1022299" fontAlgn="auto">
              <a:spcAft>
                <a:spcPts val="0"/>
              </a:spcAft>
              <a:defRPr/>
            </a:pPr>
            <a:endParaRPr lang="fr-FR" sz="1400" dirty="0" smtClean="0"/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100. 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1 000.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10 000.</a:t>
            </a:r>
          </a:p>
          <a:p>
            <a:pPr lvl="1" indent="0" defTabSz="1022299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fr-FR" dirty="0" smtClean="0"/>
          </a:p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Que se passe-t-il quand il n’y a plus d’enfants ? </a:t>
            </a:r>
          </a:p>
          <a:p>
            <a:pPr defTabSz="1022299" fontAlgn="auto">
              <a:spcAft>
                <a:spcPts val="0"/>
              </a:spcAft>
              <a:defRPr/>
            </a:pPr>
            <a:endParaRPr lang="fr-FR" sz="1400" dirty="0" smtClean="0"/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Les grandes personnes font la fête.. 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Les grandes personnes sont très heureuses.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Les grandes personnes sont malheureuses.</a:t>
            </a:r>
          </a:p>
          <a:p>
            <a:pPr lvl="1" indent="0" defTabSz="1022299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fr-FR" dirty="0" smtClean="0"/>
          </a:p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De quelle manière tout le monde sort du ventre du </a:t>
            </a:r>
            <a:r>
              <a:rPr lang="fr-FR" dirty="0" err="1" smtClean="0"/>
              <a:t>Mangebruit</a:t>
            </a:r>
            <a:r>
              <a:rPr lang="fr-FR" dirty="0" smtClean="0"/>
              <a:t> ?</a:t>
            </a:r>
          </a:p>
          <a:p>
            <a:pPr defTabSz="1022299" fontAlgn="auto">
              <a:spcAft>
                <a:spcPts val="0"/>
              </a:spcAft>
              <a:defRPr/>
            </a:pPr>
            <a:endParaRPr lang="fr-FR" sz="1400" dirty="0" smtClean="0"/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Le </a:t>
            </a:r>
            <a:r>
              <a:rPr lang="fr-FR" dirty="0" err="1" smtClean="0"/>
              <a:t>Mangebruit</a:t>
            </a:r>
            <a:r>
              <a:rPr lang="fr-FR" dirty="0" smtClean="0"/>
              <a:t> a recraché tout le monde. 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Le </a:t>
            </a:r>
            <a:r>
              <a:rPr lang="fr-FR" dirty="0" err="1" smtClean="0"/>
              <a:t>Mangebruit</a:t>
            </a:r>
            <a:r>
              <a:rPr lang="fr-FR" dirty="0" smtClean="0"/>
              <a:t> a pété très fort.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Le </a:t>
            </a:r>
            <a:r>
              <a:rPr lang="fr-FR" dirty="0" err="1" smtClean="0"/>
              <a:t>Mangebruit</a:t>
            </a:r>
            <a:r>
              <a:rPr lang="fr-FR" dirty="0" smtClean="0"/>
              <a:t> a explosé en mille morceaux.</a:t>
            </a:r>
          </a:p>
          <a:p>
            <a:pPr marL="1166694" lvl="1" indent="-336076" defTabSz="1022299" fontAlgn="auto">
              <a:spcAft>
                <a:spcPts val="0"/>
              </a:spcAft>
              <a:buNone/>
              <a:defRPr/>
            </a:pPr>
            <a:endParaRPr lang="fr-FR" dirty="0" smtClean="0"/>
          </a:p>
          <a:p>
            <a:pPr marL="1166694" lvl="1" indent="-336076" defTabSz="1022299" fontAlgn="auto">
              <a:spcAft>
                <a:spcPts val="0"/>
              </a:spcAft>
              <a:buNone/>
              <a:defRPr/>
            </a:pPr>
            <a:endParaRPr lang="fr-FR" dirty="0" smtClean="0"/>
          </a:p>
          <a:p>
            <a:pPr defTabSz="1022299" fontAlgn="auto">
              <a:spcAft>
                <a:spcPts val="0"/>
              </a:spcAft>
              <a:defRPr/>
            </a:pPr>
            <a:endParaRPr lang="fr-FR" dirty="0" smtClean="0"/>
          </a:p>
        </p:txBody>
      </p:sp>
      <p:pic>
        <p:nvPicPr>
          <p:cNvPr id="11" name="Image 10" descr="3.jpg"/>
          <p:cNvPicPr>
            <a:picLocks noChangeAspect="1"/>
          </p:cNvPicPr>
          <p:nvPr/>
        </p:nvPicPr>
        <p:blipFill>
          <a:blip r:embed="rId3"/>
          <a:srcRect l="6868" t="30517" r="7280"/>
          <a:stretch>
            <a:fillRect/>
          </a:stretch>
        </p:blipFill>
        <p:spPr>
          <a:xfrm>
            <a:off x="5499844" y="4982468"/>
            <a:ext cx="1785950" cy="127387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Le MANGEBRUIT</a:t>
            </a:r>
          </a:p>
        </p:txBody>
      </p:sp>
      <p:sp>
        <p:nvSpPr>
          <p:cNvPr id="9" name="Espace réservé du texte 8"/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Philippe Barbeau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4294967295"/>
          </p:nvPr>
        </p:nvSpPr>
        <p:spPr>
          <a:xfrm>
            <a:off x="6325865" y="1187450"/>
            <a:ext cx="414338" cy="425450"/>
          </a:xfrm>
        </p:spPr>
        <p:txBody>
          <a:bodyPr rtlCol="0">
            <a:normAutofit fontScale="70000" lnSpcReduction="20000"/>
          </a:bodyPr>
          <a:lstStyle/>
          <a:p>
            <a:pPr marL="0" indent="0" defTabSz="1022299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wcard Gothic" pitchFamily="82" charset="0"/>
              </a:rPr>
              <a:t>6</a:t>
            </a:r>
          </a:p>
        </p:txBody>
      </p:sp>
      <p:pic>
        <p:nvPicPr>
          <p:cNvPr id="10" name="Espace réservé pour une image  9" descr="Le mange bruit.jpg"/>
          <p:cNvPicPr>
            <a:picLocks noGrp="1" noChangeAspect="1"/>
          </p:cNvPicPr>
          <p:nvPr>
            <p:ph type="pic" sz="quarter" idx="11"/>
          </p:nvPr>
        </p:nvPicPr>
        <p:blipFill>
          <a:blip r:embed="rId2"/>
          <a:srcRect l="11643" r="11643"/>
          <a:stretch>
            <a:fillRect/>
          </a:stretch>
        </p:blipFill>
        <p:spPr/>
      </p:pic>
      <p:sp>
        <p:nvSpPr>
          <p:cNvPr id="8" name="Espace réservé du texte 5"/>
          <p:cNvSpPr>
            <a:spLocks noGrp="1"/>
          </p:cNvSpPr>
          <p:nvPr>
            <p:ph type="body" sz="quarter" idx="10"/>
          </p:nvPr>
        </p:nvSpPr>
        <p:spPr>
          <a:xfrm>
            <a:off x="449782" y="2398504"/>
            <a:ext cx="6814026" cy="6724354"/>
          </a:xfrm>
        </p:spPr>
        <p:txBody>
          <a:bodyPr rtlCol="0">
            <a:normAutofit fontScale="85000" lnSpcReduction="20000"/>
          </a:bodyPr>
          <a:lstStyle/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Que fait P’tit Jérôme ?</a:t>
            </a:r>
          </a:p>
          <a:p>
            <a:pPr defTabSz="1022299" fontAlgn="auto">
              <a:spcAft>
                <a:spcPts val="0"/>
              </a:spcAft>
              <a:defRPr/>
            </a:pPr>
            <a:endParaRPr lang="fr-FR" sz="1400" dirty="0" smtClean="0"/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Il organise une boom extra dans le garage de ses parents.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u="sng" dirty="0" smtClean="0"/>
              <a:t>Il organise une fête d’enfer sur le parking du supermarché</a:t>
            </a:r>
            <a:r>
              <a:rPr lang="fr-FR" dirty="0" smtClean="0"/>
              <a:t>.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Il organise un concert de musique rock sur la place de la mairie..</a:t>
            </a:r>
          </a:p>
          <a:p>
            <a:pPr lvl="1" indent="0" defTabSz="1022299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fr-FR" dirty="0" smtClean="0"/>
          </a:p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De qui les grandes personnes veulent-elles se débarrasser ?</a:t>
            </a:r>
          </a:p>
          <a:p>
            <a:pPr defTabSz="1022299" fontAlgn="auto">
              <a:spcAft>
                <a:spcPts val="0"/>
              </a:spcAft>
              <a:defRPr/>
            </a:pPr>
            <a:endParaRPr lang="fr-FR" sz="1400" dirty="0" smtClean="0"/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u="sng" dirty="0" smtClean="0"/>
              <a:t>Des enfants</a:t>
            </a:r>
            <a:r>
              <a:rPr lang="fr-FR" dirty="0" smtClean="0"/>
              <a:t>. 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Du </a:t>
            </a:r>
            <a:r>
              <a:rPr lang="fr-FR" dirty="0" err="1" smtClean="0"/>
              <a:t>mangebruit</a:t>
            </a:r>
            <a:r>
              <a:rPr lang="fr-FR" dirty="0" smtClean="0"/>
              <a:t>. 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Des jouets.</a:t>
            </a:r>
          </a:p>
          <a:p>
            <a:pPr lvl="1" indent="0" defTabSz="1022299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fr-FR" dirty="0" smtClean="0"/>
          </a:p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Combien d’enfants le </a:t>
            </a:r>
            <a:r>
              <a:rPr lang="fr-FR" dirty="0" err="1" smtClean="0"/>
              <a:t>mangebruit</a:t>
            </a:r>
            <a:r>
              <a:rPr lang="fr-FR" dirty="0" smtClean="0"/>
              <a:t> a-t-il avalé ? </a:t>
            </a:r>
          </a:p>
          <a:p>
            <a:pPr defTabSz="1022299" fontAlgn="auto">
              <a:spcAft>
                <a:spcPts val="0"/>
              </a:spcAft>
              <a:defRPr/>
            </a:pPr>
            <a:endParaRPr lang="fr-FR" sz="1400" dirty="0" smtClean="0"/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100. 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u="sng" dirty="0" smtClean="0"/>
              <a:t>1 000</a:t>
            </a:r>
            <a:r>
              <a:rPr lang="fr-FR" dirty="0" smtClean="0"/>
              <a:t>.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10 000.</a:t>
            </a:r>
          </a:p>
          <a:p>
            <a:pPr lvl="1" indent="0" defTabSz="1022299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fr-FR" dirty="0" smtClean="0"/>
          </a:p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Que se passe-t-il quand il n’y a plus d’enfants ? </a:t>
            </a:r>
          </a:p>
          <a:p>
            <a:pPr defTabSz="1022299" fontAlgn="auto">
              <a:spcAft>
                <a:spcPts val="0"/>
              </a:spcAft>
              <a:defRPr/>
            </a:pPr>
            <a:endParaRPr lang="fr-FR" sz="1400" dirty="0" smtClean="0"/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Les grandes personnes font la fête.. 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Les grandes personnes sont très heureuses.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u="sng" dirty="0" smtClean="0"/>
              <a:t>Les grandes personnes sont malheureuses</a:t>
            </a:r>
            <a:r>
              <a:rPr lang="fr-FR" dirty="0" smtClean="0"/>
              <a:t>.</a:t>
            </a:r>
          </a:p>
          <a:p>
            <a:pPr lvl="1" indent="0" defTabSz="1022299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fr-FR" dirty="0" smtClean="0"/>
          </a:p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De quelle manière tout le monde sort du ventre du </a:t>
            </a:r>
            <a:r>
              <a:rPr lang="fr-FR" dirty="0" err="1" smtClean="0"/>
              <a:t>Mangebruit</a:t>
            </a:r>
            <a:r>
              <a:rPr lang="fr-FR" dirty="0" smtClean="0"/>
              <a:t> ?</a:t>
            </a:r>
          </a:p>
          <a:p>
            <a:pPr defTabSz="1022299" fontAlgn="auto">
              <a:spcAft>
                <a:spcPts val="0"/>
              </a:spcAft>
              <a:defRPr/>
            </a:pPr>
            <a:endParaRPr lang="fr-FR" sz="1400" dirty="0" smtClean="0"/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Le </a:t>
            </a:r>
            <a:r>
              <a:rPr lang="fr-FR" dirty="0" err="1" smtClean="0"/>
              <a:t>Mangebruit</a:t>
            </a:r>
            <a:r>
              <a:rPr lang="fr-FR" dirty="0" smtClean="0"/>
              <a:t> a recraché tout le monde. 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Le </a:t>
            </a:r>
            <a:r>
              <a:rPr lang="fr-FR" dirty="0" err="1" smtClean="0"/>
              <a:t>Mangebruit</a:t>
            </a:r>
            <a:r>
              <a:rPr lang="fr-FR" dirty="0" smtClean="0"/>
              <a:t> a pété très fort.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u="sng" dirty="0" smtClean="0"/>
              <a:t>Le </a:t>
            </a:r>
            <a:r>
              <a:rPr lang="fr-FR" u="sng" dirty="0" err="1" smtClean="0"/>
              <a:t>Mangebruit</a:t>
            </a:r>
            <a:r>
              <a:rPr lang="fr-FR" u="sng" dirty="0" smtClean="0"/>
              <a:t> a explosé en mille morceaux</a:t>
            </a:r>
            <a:r>
              <a:rPr lang="fr-FR" dirty="0" smtClean="0"/>
              <a:t>.</a:t>
            </a:r>
          </a:p>
          <a:p>
            <a:pPr marL="1166694" lvl="1" indent="-336076" defTabSz="1022299" fontAlgn="auto">
              <a:spcAft>
                <a:spcPts val="0"/>
              </a:spcAft>
              <a:buNone/>
              <a:defRPr/>
            </a:pPr>
            <a:endParaRPr lang="fr-FR" dirty="0" smtClean="0"/>
          </a:p>
          <a:p>
            <a:pPr marL="1166694" lvl="1" indent="-336076" defTabSz="1022299" fontAlgn="auto">
              <a:spcAft>
                <a:spcPts val="0"/>
              </a:spcAft>
              <a:buNone/>
              <a:defRPr/>
            </a:pPr>
            <a:endParaRPr lang="fr-FR" dirty="0" smtClean="0"/>
          </a:p>
          <a:p>
            <a:pPr defTabSz="1022299" fontAlgn="auto">
              <a:spcAft>
                <a:spcPts val="0"/>
              </a:spcAft>
              <a:defRPr/>
            </a:pPr>
            <a:endParaRPr lang="fr-FR" dirty="0" smtClean="0"/>
          </a:p>
        </p:txBody>
      </p:sp>
      <p:pic>
        <p:nvPicPr>
          <p:cNvPr id="11" name="Image 10" descr="3.jpg"/>
          <p:cNvPicPr>
            <a:picLocks noChangeAspect="1"/>
          </p:cNvPicPr>
          <p:nvPr/>
        </p:nvPicPr>
        <p:blipFill>
          <a:blip r:embed="rId3"/>
          <a:srcRect l="6868" t="30517" r="7280"/>
          <a:stretch>
            <a:fillRect/>
          </a:stretch>
        </p:blipFill>
        <p:spPr>
          <a:xfrm>
            <a:off x="5499844" y="4982468"/>
            <a:ext cx="1785950" cy="127387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texte 5"/>
          <p:cNvSpPr>
            <a:spLocks noGrp="1"/>
          </p:cNvSpPr>
          <p:nvPr>
            <p:ph type="body" sz="quarter" idx="10"/>
          </p:nvPr>
        </p:nvSpPr>
        <p:spPr>
          <a:xfrm>
            <a:off x="449782" y="2420290"/>
            <a:ext cx="6814026" cy="6724354"/>
          </a:xfrm>
        </p:spPr>
        <p:txBody>
          <a:bodyPr rtlCol="0">
            <a:normAutofit fontScale="85000" lnSpcReduction="20000"/>
          </a:bodyPr>
          <a:lstStyle/>
          <a:p>
            <a:pPr defTabSz="1022299" fontAlgn="auto">
              <a:spcAft>
                <a:spcPts val="0"/>
              </a:spcAft>
              <a:defRPr/>
            </a:pPr>
            <a:r>
              <a:rPr lang="fr-FR" dirty="0" err="1" smtClean="0"/>
              <a:t>Mimicha</a:t>
            </a:r>
            <a:r>
              <a:rPr lang="fr-FR" dirty="0" smtClean="0"/>
              <a:t> est ...</a:t>
            </a:r>
          </a:p>
          <a:p>
            <a:pPr defTabSz="1022299" fontAlgn="auto">
              <a:spcAft>
                <a:spcPts val="0"/>
              </a:spcAft>
              <a:defRPr/>
            </a:pPr>
            <a:endParaRPr lang="fr-FR" sz="1400" dirty="0" smtClean="0"/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Un papa chat pas sage.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Un papa chat pacha.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Un petit chat pacha.</a:t>
            </a:r>
          </a:p>
          <a:p>
            <a:pPr lvl="1" indent="0" defTabSz="1022299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fr-FR" dirty="0" smtClean="0"/>
          </a:p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Que compare Sacha à du pipi de chat ?</a:t>
            </a:r>
          </a:p>
          <a:p>
            <a:pPr defTabSz="1022299" fontAlgn="auto">
              <a:spcAft>
                <a:spcPts val="0"/>
              </a:spcAft>
              <a:defRPr/>
            </a:pPr>
            <a:endParaRPr lang="fr-FR" sz="1400" dirty="0" smtClean="0"/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De l’eau.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Du lait.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Des sushis.</a:t>
            </a:r>
          </a:p>
          <a:p>
            <a:pPr lvl="1" indent="0" defTabSz="1022299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fr-FR" dirty="0" smtClean="0"/>
          </a:p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Quel est le code secret de Natacha ?</a:t>
            </a:r>
          </a:p>
          <a:p>
            <a:pPr defTabSz="1022299" fontAlgn="auto">
              <a:spcAft>
                <a:spcPts val="0"/>
              </a:spcAft>
              <a:defRPr/>
            </a:pPr>
            <a:endParaRPr lang="fr-FR" sz="1400" dirty="0" smtClean="0"/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Bonjour Natacha ! Au revoir Natacha !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S’il te plaît Natacha ! Merci Natacha !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Coucou Natacha ! À bientôt Natacha !</a:t>
            </a:r>
          </a:p>
          <a:p>
            <a:pPr lvl="1" indent="0" defTabSz="1022299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fr-FR" dirty="0" smtClean="0"/>
          </a:p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Selon Natacha, que doit apprendre </a:t>
            </a:r>
            <a:r>
              <a:rPr lang="fr-FR" dirty="0" err="1" smtClean="0"/>
              <a:t>Mimicha</a:t>
            </a:r>
            <a:r>
              <a:rPr lang="fr-FR" dirty="0" smtClean="0"/>
              <a:t> à Sacha ?</a:t>
            </a:r>
          </a:p>
          <a:p>
            <a:pPr defTabSz="1022299" fontAlgn="auto">
              <a:spcAft>
                <a:spcPts val="0"/>
              </a:spcAft>
              <a:defRPr/>
            </a:pPr>
            <a:endParaRPr lang="fr-FR" sz="1400" dirty="0" smtClean="0"/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La tendresse. 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La sagesse. 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La politesse.</a:t>
            </a:r>
          </a:p>
          <a:p>
            <a:pPr lvl="1" indent="0" defTabSz="1022299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fr-FR" dirty="0" smtClean="0"/>
          </a:p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Quelle est le leçon de respect de </a:t>
            </a:r>
            <a:r>
              <a:rPr lang="fr-FR" dirty="0" err="1" smtClean="0"/>
              <a:t>Mimicha</a:t>
            </a:r>
            <a:r>
              <a:rPr lang="fr-FR" dirty="0" smtClean="0"/>
              <a:t> ?</a:t>
            </a:r>
          </a:p>
          <a:p>
            <a:pPr defTabSz="1022299" fontAlgn="auto">
              <a:spcAft>
                <a:spcPts val="0"/>
              </a:spcAft>
              <a:defRPr/>
            </a:pPr>
            <a:endParaRPr lang="fr-FR" sz="1400" dirty="0" smtClean="0"/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D’appliquer ses leçons à soi-même. 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De respecter tout le monde.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De toujours dire les formules de politesse.</a:t>
            </a:r>
          </a:p>
          <a:p>
            <a:pPr defTabSz="1022299" fontAlgn="auto">
              <a:spcAft>
                <a:spcPts val="0"/>
              </a:spcAft>
              <a:defRPr/>
            </a:pPr>
            <a:endParaRPr lang="fr-FR" dirty="0" smtClean="0"/>
          </a:p>
        </p:txBody>
      </p:sp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defTabSz="1022299" fontAlgn="auto">
              <a:spcAft>
                <a:spcPts val="0"/>
              </a:spcAft>
              <a:defRPr/>
            </a:pPr>
            <a:r>
              <a:rPr lang="fr-FR" sz="2400" dirty="0" smtClean="0"/>
              <a:t>LA LECON DE RESPECT DE MIMICHAT</a:t>
            </a:r>
          </a:p>
        </p:txBody>
      </p:sp>
      <p:sp>
        <p:nvSpPr>
          <p:cNvPr id="9" name="Espace réservé du texte 8"/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Virginie Hanna et Fabrice Mosca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4294967295"/>
          </p:nvPr>
        </p:nvSpPr>
        <p:spPr>
          <a:xfrm>
            <a:off x="6325865" y="1187450"/>
            <a:ext cx="414338" cy="425450"/>
          </a:xfrm>
        </p:spPr>
        <p:txBody>
          <a:bodyPr rtlCol="0">
            <a:normAutofit fontScale="70000" lnSpcReduction="20000"/>
          </a:bodyPr>
          <a:lstStyle/>
          <a:p>
            <a:pPr marL="0" indent="0" defTabSz="1022299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wcard Gothic" pitchFamily="82" charset="0"/>
              </a:rPr>
              <a:t>7</a:t>
            </a:r>
            <a:endParaRPr lang="fr-FR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howcard Gothic" pitchFamily="82" charset="0"/>
            </a:endParaRPr>
          </a:p>
        </p:txBody>
      </p:sp>
      <p:pic>
        <p:nvPicPr>
          <p:cNvPr id="10" name="Espace réservé pour une image  9" descr="La leçon de respect de Mimichat.jpg"/>
          <p:cNvPicPr>
            <a:picLocks noGrp="1" noChangeAspect="1"/>
          </p:cNvPicPr>
          <p:nvPr>
            <p:ph type="pic" sz="quarter" idx="11"/>
          </p:nvPr>
        </p:nvPicPr>
        <p:blipFill>
          <a:blip r:embed="rId2"/>
          <a:srcRect l="13070" r="13070"/>
          <a:stretch>
            <a:fillRect/>
          </a:stretch>
        </p:blipFill>
        <p:spPr/>
      </p:pic>
      <p:pic>
        <p:nvPicPr>
          <p:cNvPr id="7" name="Image 6" descr="4.jpg"/>
          <p:cNvPicPr>
            <a:picLocks noChangeAspect="1"/>
          </p:cNvPicPr>
          <p:nvPr/>
        </p:nvPicPr>
        <p:blipFill>
          <a:blip r:embed="rId3"/>
          <a:srcRect l="5077" r="7031" b="9489"/>
          <a:stretch>
            <a:fillRect/>
          </a:stretch>
        </p:blipFill>
        <p:spPr>
          <a:xfrm>
            <a:off x="5404656" y="3470262"/>
            <a:ext cx="1785950" cy="13573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5543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defTabSz="1022299" fontAlgn="auto">
              <a:spcAft>
                <a:spcPts val="0"/>
              </a:spcAft>
              <a:defRPr/>
            </a:pPr>
            <a:r>
              <a:rPr lang="fr-FR" sz="2400" dirty="0" smtClean="0"/>
              <a:t>LA LECON DE RESPECT DE MIMICHAT</a:t>
            </a:r>
          </a:p>
        </p:txBody>
      </p:sp>
      <p:sp>
        <p:nvSpPr>
          <p:cNvPr id="9" name="Espace réservé du texte 8"/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Virginie Hanna et Fabrice Mosca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4294967295"/>
          </p:nvPr>
        </p:nvSpPr>
        <p:spPr>
          <a:xfrm>
            <a:off x="6325865" y="1187450"/>
            <a:ext cx="414338" cy="425450"/>
          </a:xfrm>
        </p:spPr>
        <p:txBody>
          <a:bodyPr rtlCol="0">
            <a:normAutofit fontScale="70000" lnSpcReduction="20000"/>
          </a:bodyPr>
          <a:lstStyle/>
          <a:p>
            <a:pPr marL="0" indent="0" defTabSz="1022299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wcard Gothic" pitchFamily="82" charset="0"/>
              </a:rPr>
              <a:t>7</a:t>
            </a:r>
            <a:endParaRPr lang="fr-FR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howcard Gothic" pitchFamily="82" charset="0"/>
            </a:endParaRPr>
          </a:p>
        </p:txBody>
      </p:sp>
      <p:pic>
        <p:nvPicPr>
          <p:cNvPr id="10" name="Espace réservé pour une image  9" descr="La leçon de respect de Mimichat.jpg"/>
          <p:cNvPicPr>
            <a:picLocks noGrp="1" noChangeAspect="1"/>
          </p:cNvPicPr>
          <p:nvPr>
            <p:ph type="pic" sz="quarter" idx="11"/>
          </p:nvPr>
        </p:nvPicPr>
        <p:blipFill>
          <a:blip r:embed="rId2"/>
          <a:srcRect l="13070" r="13070"/>
          <a:stretch>
            <a:fillRect/>
          </a:stretch>
        </p:blipFill>
        <p:spPr/>
      </p:pic>
      <p:sp>
        <p:nvSpPr>
          <p:cNvPr id="8" name="Espace réservé du texte 5"/>
          <p:cNvSpPr>
            <a:spLocks noGrp="1"/>
          </p:cNvSpPr>
          <p:nvPr>
            <p:ph type="body" sz="quarter" idx="10"/>
          </p:nvPr>
        </p:nvSpPr>
        <p:spPr>
          <a:xfrm>
            <a:off x="449782" y="2420290"/>
            <a:ext cx="6814026" cy="6724354"/>
          </a:xfrm>
        </p:spPr>
        <p:txBody>
          <a:bodyPr rtlCol="0">
            <a:normAutofit fontScale="85000" lnSpcReduction="20000"/>
          </a:bodyPr>
          <a:lstStyle/>
          <a:p>
            <a:pPr defTabSz="1022299" fontAlgn="auto">
              <a:spcAft>
                <a:spcPts val="0"/>
              </a:spcAft>
              <a:defRPr/>
            </a:pPr>
            <a:r>
              <a:rPr lang="fr-FR" dirty="0" err="1" smtClean="0"/>
              <a:t>Mimicha</a:t>
            </a:r>
            <a:r>
              <a:rPr lang="fr-FR" dirty="0" smtClean="0"/>
              <a:t> est ...</a:t>
            </a:r>
          </a:p>
          <a:p>
            <a:pPr defTabSz="1022299" fontAlgn="auto">
              <a:spcAft>
                <a:spcPts val="0"/>
              </a:spcAft>
              <a:defRPr/>
            </a:pPr>
            <a:endParaRPr lang="fr-FR" sz="1400" dirty="0" smtClean="0"/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Un papa chat pas sage.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u="sng" dirty="0" smtClean="0"/>
              <a:t>Un papa chat pacha</a:t>
            </a:r>
            <a:r>
              <a:rPr lang="fr-FR" dirty="0" smtClean="0"/>
              <a:t>.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Un petit chat pacha.</a:t>
            </a:r>
          </a:p>
          <a:p>
            <a:pPr lvl="1" indent="0" defTabSz="1022299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fr-FR" dirty="0" smtClean="0"/>
          </a:p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Que compare Sacha à du pipi de chat ?</a:t>
            </a:r>
          </a:p>
          <a:p>
            <a:pPr defTabSz="1022299" fontAlgn="auto">
              <a:spcAft>
                <a:spcPts val="0"/>
              </a:spcAft>
              <a:defRPr/>
            </a:pPr>
            <a:endParaRPr lang="fr-FR" sz="1400" dirty="0" smtClean="0"/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u="sng" dirty="0" smtClean="0"/>
              <a:t>De l’eau</a:t>
            </a:r>
            <a:r>
              <a:rPr lang="fr-FR" dirty="0" smtClean="0"/>
              <a:t>.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Du lait.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Des sushis.</a:t>
            </a:r>
          </a:p>
          <a:p>
            <a:pPr lvl="1" indent="0" defTabSz="1022299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fr-FR" dirty="0" smtClean="0"/>
          </a:p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Quel est le code secret de Natacha ?</a:t>
            </a:r>
          </a:p>
          <a:p>
            <a:pPr defTabSz="1022299" fontAlgn="auto">
              <a:spcAft>
                <a:spcPts val="0"/>
              </a:spcAft>
              <a:defRPr/>
            </a:pPr>
            <a:endParaRPr lang="fr-FR" sz="1400" dirty="0" smtClean="0"/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Bonjour Natacha ! Au revoir Natacha !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u="sng" dirty="0" smtClean="0"/>
              <a:t>S’il te plaît Natacha ! Merci Natacha </a:t>
            </a:r>
            <a:r>
              <a:rPr lang="fr-FR" dirty="0" smtClean="0"/>
              <a:t>!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Coucou Natacha ! À bientôt Natacha !</a:t>
            </a:r>
          </a:p>
          <a:p>
            <a:pPr lvl="1" indent="0" defTabSz="1022299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fr-FR" dirty="0" smtClean="0"/>
          </a:p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Selon Natacha, que doit apprendre </a:t>
            </a:r>
            <a:r>
              <a:rPr lang="fr-FR" dirty="0" err="1" smtClean="0"/>
              <a:t>Mimicha</a:t>
            </a:r>
            <a:r>
              <a:rPr lang="fr-FR" dirty="0" smtClean="0"/>
              <a:t> à Sacha ?</a:t>
            </a:r>
          </a:p>
          <a:p>
            <a:pPr defTabSz="1022299" fontAlgn="auto">
              <a:spcAft>
                <a:spcPts val="0"/>
              </a:spcAft>
              <a:defRPr/>
            </a:pPr>
            <a:endParaRPr lang="fr-FR" sz="1400" dirty="0" smtClean="0"/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La tendresse. 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La sagesse. 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u="sng" dirty="0" smtClean="0"/>
              <a:t>La politesse</a:t>
            </a:r>
            <a:r>
              <a:rPr lang="fr-FR" dirty="0" smtClean="0"/>
              <a:t>.</a:t>
            </a:r>
          </a:p>
          <a:p>
            <a:pPr lvl="1" indent="0" defTabSz="1022299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fr-FR" dirty="0" smtClean="0"/>
          </a:p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Quelle est le leçon de respect de </a:t>
            </a:r>
            <a:r>
              <a:rPr lang="fr-FR" dirty="0" err="1" smtClean="0"/>
              <a:t>Mimicha</a:t>
            </a:r>
            <a:r>
              <a:rPr lang="fr-FR" dirty="0" smtClean="0"/>
              <a:t> ?</a:t>
            </a:r>
          </a:p>
          <a:p>
            <a:pPr defTabSz="1022299" fontAlgn="auto">
              <a:spcAft>
                <a:spcPts val="0"/>
              </a:spcAft>
              <a:defRPr/>
            </a:pPr>
            <a:endParaRPr lang="fr-FR" sz="1400" dirty="0" smtClean="0"/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u="sng" dirty="0" smtClean="0"/>
              <a:t>D’appliquer ses leçons à soi-même</a:t>
            </a:r>
            <a:r>
              <a:rPr lang="fr-FR" dirty="0" smtClean="0"/>
              <a:t>. 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De respecter tout le monde.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De toujours dire les formules de politesse.</a:t>
            </a:r>
          </a:p>
          <a:p>
            <a:pPr defTabSz="1022299" fontAlgn="auto">
              <a:spcAft>
                <a:spcPts val="0"/>
              </a:spcAft>
              <a:defRPr/>
            </a:pPr>
            <a:endParaRPr lang="fr-FR" dirty="0" smtClean="0"/>
          </a:p>
        </p:txBody>
      </p:sp>
      <p:pic>
        <p:nvPicPr>
          <p:cNvPr id="11" name="Image 10" descr="4.jpg"/>
          <p:cNvPicPr>
            <a:picLocks noChangeAspect="1"/>
          </p:cNvPicPr>
          <p:nvPr/>
        </p:nvPicPr>
        <p:blipFill>
          <a:blip r:embed="rId3"/>
          <a:srcRect l="5077" r="7031" b="9489"/>
          <a:stretch>
            <a:fillRect/>
          </a:stretch>
        </p:blipFill>
        <p:spPr>
          <a:xfrm>
            <a:off x="5404656" y="3470262"/>
            <a:ext cx="1785950" cy="13573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9330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texte 5"/>
          <p:cNvSpPr>
            <a:spLocks noGrp="1"/>
          </p:cNvSpPr>
          <p:nvPr>
            <p:ph type="body" sz="quarter" idx="10"/>
          </p:nvPr>
        </p:nvSpPr>
        <p:spPr>
          <a:xfrm>
            <a:off x="449782" y="2420290"/>
            <a:ext cx="6814026" cy="6724354"/>
          </a:xfrm>
        </p:spPr>
        <p:txBody>
          <a:bodyPr rtlCol="0">
            <a:normAutofit fontScale="85000" lnSpcReduction="20000"/>
          </a:bodyPr>
          <a:lstStyle/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Le Petit Chaperon Noir était ...</a:t>
            </a:r>
          </a:p>
          <a:p>
            <a:pPr defTabSz="1022299" fontAlgn="auto">
              <a:spcAft>
                <a:spcPts val="0"/>
              </a:spcAft>
              <a:defRPr/>
            </a:pPr>
            <a:endParaRPr lang="fr-FR" sz="1400" dirty="0" smtClean="0"/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Gentille et jolie.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Triste et seule.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Méchante et malpolie. </a:t>
            </a:r>
          </a:p>
          <a:p>
            <a:pPr lvl="1" indent="0" defTabSz="1022299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fr-FR" dirty="0" smtClean="0"/>
          </a:p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Que doit apporter le Petit Chaperon Noir à sa Grand-Mère ?</a:t>
            </a:r>
          </a:p>
          <a:p>
            <a:pPr defTabSz="1022299" fontAlgn="auto">
              <a:spcAft>
                <a:spcPts val="0"/>
              </a:spcAft>
              <a:defRPr/>
            </a:pPr>
            <a:endParaRPr lang="fr-FR" sz="1400" dirty="0" smtClean="0"/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Une galette au beurre.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smtClean="0"/>
              <a:t>Un gâteau aux </a:t>
            </a:r>
            <a:r>
              <a:rPr lang="fr-FR" dirty="0" smtClean="0"/>
              <a:t>pommes.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smtClean="0"/>
              <a:t>Une tarte au </a:t>
            </a:r>
            <a:r>
              <a:rPr lang="fr-FR" dirty="0" smtClean="0"/>
              <a:t>chocolat.</a:t>
            </a:r>
          </a:p>
          <a:p>
            <a:pPr lvl="1" indent="0" defTabSz="1022299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fr-FR" dirty="0" smtClean="0"/>
          </a:p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Qui a peur du Petit Chaperon Noir ?</a:t>
            </a:r>
          </a:p>
          <a:p>
            <a:pPr defTabSz="1022299" fontAlgn="auto">
              <a:spcAft>
                <a:spcPts val="0"/>
              </a:spcAft>
              <a:defRPr/>
            </a:pPr>
            <a:endParaRPr lang="fr-FR" sz="1400" dirty="0" smtClean="0"/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Les lapins.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Le loup.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Sa Grand-Mère.</a:t>
            </a:r>
          </a:p>
          <a:p>
            <a:pPr lvl="1" indent="0" defTabSz="1022299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fr-FR" dirty="0" smtClean="0"/>
          </a:p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Que fait le loup quand </a:t>
            </a:r>
            <a:r>
              <a:rPr lang="fr-FR" smtClean="0"/>
              <a:t>il arrive chez la Grand-Mère ?</a:t>
            </a:r>
            <a:endParaRPr lang="fr-FR" dirty="0" smtClean="0"/>
          </a:p>
          <a:p>
            <a:pPr defTabSz="1022299" fontAlgn="auto">
              <a:spcAft>
                <a:spcPts val="0"/>
              </a:spcAft>
              <a:defRPr/>
            </a:pPr>
            <a:endParaRPr lang="fr-FR" sz="1400" dirty="0" smtClean="0"/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smtClean="0"/>
              <a:t>Il pleure.</a:t>
            </a:r>
            <a:endParaRPr lang="fr-FR" dirty="0" smtClean="0"/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smtClean="0"/>
              <a:t>Il la mange.</a:t>
            </a:r>
            <a:endParaRPr lang="fr-FR" dirty="0" smtClean="0"/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smtClean="0"/>
              <a:t>Il boit un chocolat chaud.</a:t>
            </a:r>
            <a:endParaRPr lang="fr-FR" dirty="0" smtClean="0"/>
          </a:p>
          <a:p>
            <a:pPr lvl="1" indent="0" defTabSz="1022299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fr-FR" dirty="0" smtClean="0"/>
          </a:p>
          <a:p>
            <a:pPr defTabSz="1022299" fontAlgn="auto">
              <a:spcAft>
                <a:spcPts val="0"/>
              </a:spcAft>
              <a:defRPr/>
            </a:pPr>
            <a:r>
              <a:rPr lang="fr-FR" smtClean="0"/>
              <a:t>Que font le loup et la Grand-Mère pour rendre la petite fille sage?</a:t>
            </a:r>
            <a:endParaRPr lang="fr-FR" dirty="0" smtClean="0"/>
          </a:p>
          <a:p>
            <a:pPr defTabSz="1022299" fontAlgn="auto">
              <a:spcAft>
                <a:spcPts val="0"/>
              </a:spcAft>
              <a:defRPr/>
            </a:pPr>
            <a:endParaRPr lang="fr-FR" sz="1400" dirty="0" smtClean="0"/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smtClean="0"/>
              <a:t>Ils mettent une fessée au Petit Chaperon Noir.</a:t>
            </a:r>
            <a:endParaRPr lang="fr-FR" dirty="0" smtClean="0"/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smtClean="0"/>
              <a:t>Ils rient aux bêtises du Petit Chaperon Noir et en redemandent.</a:t>
            </a:r>
            <a:endParaRPr lang="fr-FR" dirty="0" smtClean="0"/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smtClean="0"/>
              <a:t>Ils font comme si le Petit Chaperon Noir n’était pas là.</a:t>
            </a:r>
          </a:p>
          <a:p>
            <a:pPr marL="1166694" lvl="1" indent="-336076" defTabSz="1022299" fontAlgn="auto">
              <a:spcAft>
                <a:spcPts val="0"/>
              </a:spcAft>
              <a:buNone/>
              <a:defRPr/>
            </a:pPr>
            <a:endParaRPr lang="fr-FR" dirty="0" smtClean="0"/>
          </a:p>
          <a:p>
            <a:pPr defTabSz="1022299" fontAlgn="auto">
              <a:spcAft>
                <a:spcPts val="0"/>
              </a:spcAft>
              <a:defRPr/>
            </a:pPr>
            <a:endParaRPr lang="fr-FR" dirty="0" smtClean="0"/>
          </a:p>
        </p:txBody>
      </p:sp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Le petit chaperon noir</a:t>
            </a:r>
          </a:p>
        </p:txBody>
      </p:sp>
      <p:sp>
        <p:nvSpPr>
          <p:cNvPr id="9" name="Espace réservé du texte 8"/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Corinne </a:t>
            </a:r>
            <a:r>
              <a:rPr lang="fr-FR" dirty="0" err="1" smtClean="0"/>
              <a:t>Binois</a:t>
            </a:r>
            <a:endParaRPr lang="fr-FR" dirty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4294967295"/>
          </p:nvPr>
        </p:nvSpPr>
        <p:spPr>
          <a:xfrm>
            <a:off x="6325865" y="1187450"/>
            <a:ext cx="414338" cy="425450"/>
          </a:xfrm>
        </p:spPr>
        <p:txBody>
          <a:bodyPr rtlCol="0">
            <a:normAutofit fontScale="70000" lnSpcReduction="20000"/>
          </a:bodyPr>
          <a:lstStyle/>
          <a:p>
            <a:pPr marL="0" indent="0" defTabSz="1022299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wcard Gothic" pitchFamily="82" charset="0"/>
              </a:rPr>
              <a:t>8</a:t>
            </a:r>
            <a:endParaRPr lang="fr-FR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howcard Gothic" pitchFamily="82" charset="0"/>
            </a:endParaRPr>
          </a:p>
        </p:txBody>
      </p:sp>
      <p:pic>
        <p:nvPicPr>
          <p:cNvPr id="10" name="Espace réservé pour une image  9" descr="Le petit chaperon noir.jpg"/>
          <p:cNvPicPr>
            <a:picLocks noGrp="1" noChangeAspect="1"/>
          </p:cNvPicPr>
          <p:nvPr>
            <p:ph type="pic" sz="quarter" idx="11"/>
          </p:nvPr>
        </p:nvPicPr>
        <p:blipFill>
          <a:blip r:embed="rId2"/>
          <a:srcRect l="12657" r="12657"/>
          <a:stretch>
            <a:fillRect/>
          </a:stretch>
        </p:blipFill>
        <p:spPr/>
      </p:pic>
      <p:pic>
        <p:nvPicPr>
          <p:cNvPr id="7" name="Image 6" descr="5.jpg"/>
          <p:cNvPicPr>
            <a:picLocks noChangeAspect="1"/>
          </p:cNvPicPr>
          <p:nvPr/>
        </p:nvPicPr>
        <p:blipFill>
          <a:blip r:embed="rId3"/>
          <a:srcRect l="22199" t="32143"/>
          <a:stretch>
            <a:fillRect/>
          </a:stretch>
        </p:blipFill>
        <p:spPr>
          <a:xfrm>
            <a:off x="5404656" y="4541839"/>
            <a:ext cx="1785950" cy="13573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3476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Le petit chaperon noir</a:t>
            </a:r>
          </a:p>
        </p:txBody>
      </p:sp>
      <p:sp>
        <p:nvSpPr>
          <p:cNvPr id="9" name="Espace réservé du texte 8"/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Corinne </a:t>
            </a:r>
            <a:r>
              <a:rPr lang="fr-FR" dirty="0" err="1" smtClean="0"/>
              <a:t>Binois</a:t>
            </a:r>
            <a:endParaRPr lang="fr-FR" dirty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4294967295"/>
          </p:nvPr>
        </p:nvSpPr>
        <p:spPr>
          <a:xfrm>
            <a:off x="6325865" y="1187450"/>
            <a:ext cx="414338" cy="425450"/>
          </a:xfrm>
        </p:spPr>
        <p:txBody>
          <a:bodyPr rtlCol="0">
            <a:normAutofit fontScale="70000" lnSpcReduction="20000"/>
          </a:bodyPr>
          <a:lstStyle/>
          <a:p>
            <a:pPr marL="0" indent="0" defTabSz="1022299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wcard Gothic" pitchFamily="82" charset="0"/>
              </a:rPr>
              <a:t>8</a:t>
            </a:r>
            <a:endParaRPr lang="fr-FR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howcard Gothic" pitchFamily="82" charset="0"/>
            </a:endParaRPr>
          </a:p>
        </p:txBody>
      </p:sp>
      <p:pic>
        <p:nvPicPr>
          <p:cNvPr id="10" name="Espace réservé pour une image  9" descr="Le petit chaperon noir.jpg"/>
          <p:cNvPicPr>
            <a:picLocks noGrp="1" noChangeAspect="1"/>
          </p:cNvPicPr>
          <p:nvPr>
            <p:ph type="pic" sz="quarter" idx="11"/>
          </p:nvPr>
        </p:nvPicPr>
        <p:blipFill>
          <a:blip r:embed="rId2"/>
          <a:srcRect l="12657" r="12657"/>
          <a:stretch>
            <a:fillRect/>
          </a:stretch>
        </p:blipFill>
        <p:spPr/>
      </p:pic>
      <p:sp>
        <p:nvSpPr>
          <p:cNvPr id="8" name="Espace réservé du texte 5"/>
          <p:cNvSpPr>
            <a:spLocks noGrp="1"/>
          </p:cNvSpPr>
          <p:nvPr>
            <p:ph type="body" sz="quarter" idx="10"/>
          </p:nvPr>
        </p:nvSpPr>
        <p:spPr>
          <a:xfrm>
            <a:off x="449782" y="2420290"/>
            <a:ext cx="6814026" cy="6724354"/>
          </a:xfrm>
        </p:spPr>
        <p:txBody>
          <a:bodyPr rtlCol="0">
            <a:normAutofit fontScale="85000" lnSpcReduction="20000"/>
          </a:bodyPr>
          <a:lstStyle/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Le Petit Chaperon Noir était ...</a:t>
            </a:r>
          </a:p>
          <a:p>
            <a:pPr defTabSz="1022299" fontAlgn="auto">
              <a:spcAft>
                <a:spcPts val="0"/>
              </a:spcAft>
              <a:defRPr/>
            </a:pPr>
            <a:endParaRPr lang="fr-FR" sz="1400" dirty="0" smtClean="0"/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Gentille et jolie.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Triste et seule.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u="sng" dirty="0" smtClean="0"/>
              <a:t>Méchante et malpolie</a:t>
            </a:r>
            <a:r>
              <a:rPr lang="fr-FR" dirty="0" smtClean="0"/>
              <a:t>. </a:t>
            </a:r>
          </a:p>
          <a:p>
            <a:pPr lvl="1" indent="0" defTabSz="1022299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fr-FR" dirty="0" smtClean="0"/>
          </a:p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Que doit apporter le Petit Chaperon Noir à sa Grand-Mère ?</a:t>
            </a:r>
          </a:p>
          <a:p>
            <a:pPr defTabSz="1022299" fontAlgn="auto">
              <a:spcAft>
                <a:spcPts val="0"/>
              </a:spcAft>
              <a:defRPr/>
            </a:pPr>
            <a:endParaRPr lang="fr-FR" sz="1400" dirty="0" smtClean="0"/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Une galette au beurre.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u="sng" dirty="0" smtClean="0"/>
              <a:t>Un gâteau aux pommes</a:t>
            </a:r>
            <a:r>
              <a:rPr lang="fr-FR" dirty="0" smtClean="0"/>
              <a:t>.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Une tarte au chocolat.</a:t>
            </a:r>
          </a:p>
          <a:p>
            <a:pPr lvl="1" indent="0" defTabSz="1022299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fr-FR" dirty="0" smtClean="0"/>
          </a:p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Qui a peur du Petit Chaperon Noir ?</a:t>
            </a:r>
          </a:p>
          <a:p>
            <a:pPr defTabSz="1022299" fontAlgn="auto">
              <a:spcAft>
                <a:spcPts val="0"/>
              </a:spcAft>
              <a:defRPr/>
            </a:pPr>
            <a:endParaRPr lang="fr-FR" sz="1400" dirty="0" smtClean="0"/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Les lapins.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u="sng" dirty="0" smtClean="0"/>
              <a:t>Le loup</a:t>
            </a:r>
            <a:r>
              <a:rPr lang="fr-FR" dirty="0" smtClean="0"/>
              <a:t>.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Sa Grand-Mère.</a:t>
            </a:r>
          </a:p>
          <a:p>
            <a:pPr lvl="1" indent="0" defTabSz="1022299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fr-FR" dirty="0" smtClean="0"/>
          </a:p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Que fait le loup quand il arrive chez la Grand-Mère ?</a:t>
            </a:r>
          </a:p>
          <a:p>
            <a:pPr defTabSz="1022299" fontAlgn="auto">
              <a:spcAft>
                <a:spcPts val="0"/>
              </a:spcAft>
              <a:defRPr/>
            </a:pPr>
            <a:endParaRPr lang="fr-FR" sz="1400" dirty="0" smtClean="0"/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u="sng" dirty="0" smtClean="0"/>
              <a:t>Il pleure</a:t>
            </a:r>
            <a:r>
              <a:rPr lang="fr-FR" dirty="0" smtClean="0"/>
              <a:t>.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Il la mange.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Il boit un chocolat chaud.</a:t>
            </a:r>
          </a:p>
          <a:p>
            <a:pPr lvl="1" indent="0" defTabSz="1022299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fr-FR" dirty="0" smtClean="0"/>
          </a:p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Que font le loup et la Grand-Mère pour rendre la petite fille sage?</a:t>
            </a:r>
          </a:p>
          <a:p>
            <a:pPr defTabSz="1022299" fontAlgn="auto">
              <a:spcAft>
                <a:spcPts val="0"/>
              </a:spcAft>
              <a:defRPr/>
            </a:pPr>
            <a:endParaRPr lang="fr-FR" sz="1400" dirty="0" smtClean="0"/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Ils mettent une fessée au Petit Chaperon Noir.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u="sng" dirty="0" smtClean="0"/>
              <a:t>Ils rient aux bêtises du Petit Chaperon Noir et en redemandent</a:t>
            </a:r>
            <a:r>
              <a:rPr lang="fr-FR" dirty="0" smtClean="0"/>
              <a:t>.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Ils font comme si le Petit Chaperon Noir n’était pas là.</a:t>
            </a:r>
          </a:p>
          <a:p>
            <a:pPr marL="1166694" lvl="1" indent="-336076" defTabSz="1022299" fontAlgn="auto">
              <a:spcAft>
                <a:spcPts val="0"/>
              </a:spcAft>
              <a:buNone/>
              <a:defRPr/>
            </a:pPr>
            <a:endParaRPr lang="fr-FR" dirty="0" smtClean="0"/>
          </a:p>
          <a:p>
            <a:pPr defTabSz="1022299" fontAlgn="auto">
              <a:spcAft>
                <a:spcPts val="0"/>
              </a:spcAft>
              <a:defRPr/>
            </a:pPr>
            <a:endParaRPr lang="fr-FR" dirty="0" smtClean="0"/>
          </a:p>
        </p:txBody>
      </p:sp>
      <p:pic>
        <p:nvPicPr>
          <p:cNvPr id="11" name="Image 10" descr="5.jpg"/>
          <p:cNvPicPr>
            <a:picLocks noChangeAspect="1"/>
          </p:cNvPicPr>
          <p:nvPr/>
        </p:nvPicPr>
        <p:blipFill>
          <a:blip r:embed="rId3"/>
          <a:srcRect l="22199" t="32143"/>
          <a:stretch>
            <a:fillRect/>
          </a:stretch>
        </p:blipFill>
        <p:spPr>
          <a:xfrm>
            <a:off x="5404656" y="4541839"/>
            <a:ext cx="1785950" cy="13573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2492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texte 5"/>
          <p:cNvSpPr>
            <a:spLocks noGrp="1"/>
          </p:cNvSpPr>
          <p:nvPr>
            <p:ph type="body" sz="quarter" idx="10"/>
          </p:nvPr>
        </p:nvSpPr>
        <p:spPr>
          <a:xfrm>
            <a:off x="449782" y="2420290"/>
            <a:ext cx="6814026" cy="6724354"/>
          </a:xfrm>
        </p:spPr>
        <p:txBody>
          <a:bodyPr rtlCol="0">
            <a:normAutofit fontScale="85000" lnSpcReduction="20000"/>
          </a:bodyPr>
          <a:lstStyle/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Comment était le canard sorti du plus gros des </a:t>
            </a:r>
            <a:r>
              <a:rPr lang="fr-FR" dirty="0" err="1" smtClean="0"/>
              <a:t>oeufs</a:t>
            </a:r>
            <a:r>
              <a:rPr lang="fr-FR" dirty="0" smtClean="0"/>
              <a:t> ?</a:t>
            </a:r>
          </a:p>
          <a:p>
            <a:pPr defTabSz="1022299" fontAlgn="auto">
              <a:spcAft>
                <a:spcPts val="0"/>
              </a:spcAft>
              <a:defRPr/>
            </a:pPr>
            <a:endParaRPr lang="fr-FR" sz="1400" dirty="0" smtClean="0"/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Gros et moche.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Grand et laid.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Petit et joli.</a:t>
            </a:r>
          </a:p>
          <a:p>
            <a:pPr lvl="1" indent="0" defTabSz="1022299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fr-FR" dirty="0" smtClean="0"/>
          </a:p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Le petit caneton était désolé ...</a:t>
            </a:r>
          </a:p>
          <a:p>
            <a:pPr defTabSz="1022299" fontAlgn="auto">
              <a:spcAft>
                <a:spcPts val="0"/>
              </a:spcAft>
              <a:defRPr/>
            </a:pPr>
            <a:endParaRPr lang="fr-FR" sz="1400" dirty="0" smtClean="0"/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D’être rejeté par tous.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De ne pas être comme les autres.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De nager mieux que tous.</a:t>
            </a:r>
          </a:p>
          <a:p>
            <a:pPr lvl="1" indent="0" defTabSz="1022299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fr-FR" dirty="0" smtClean="0"/>
          </a:p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Que se passe-t-il l’hiver venu ?</a:t>
            </a:r>
          </a:p>
          <a:p>
            <a:pPr defTabSz="1022299" fontAlgn="auto">
              <a:spcAft>
                <a:spcPts val="0"/>
              </a:spcAft>
              <a:defRPr/>
            </a:pPr>
            <a:endParaRPr lang="fr-FR" sz="1400" dirty="0" smtClean="0"/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Le caneton n’a rien pu manger.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Le caneton a été coincé sous la neige.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Le caneton a été pris dans la glace.</a:t>
            </a:r>
          </a:p>
          <a:p>
            <a:pPr lvl="1" indent="0" defTabSz="1022299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fr-FR" dirty="0" smtClean="0"/>
          </a:p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Qui sont les oiseaux royaux ?</a:t>
            </a:r>
          </a:p>
          <a:p>
            <a:pPr defTabSz="1022299" fontAlgn="auto">
              <a:spcAft>
                <a:spcPts val="0"/>
              </a:spcAft>
              <a:defRPr/>
            </a:pPr>
            <a:endParaRPr lang="fr-FR" sz="1400" dirty="0" smtClean="0"/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Des cygnes.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Des canards.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Des paons.</a:t>
            </a:r>
          </a:p>
          <a:p>
            <a:pPr lvl="1" indent="0" defTabSz="1022299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fr-FR" dirty="0" smtClean="0"/>
          </a:p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Que vit le caneton à la surface de l’eau claire ?</a:t>
            </a:r>
          </a:p>
          <a:p>
            <a:pPr defTabSz="1022299" fontAlgn="auto">
              <a:spcAft>
                <a:spcPts val="0"/>
              </a:spcAft>
              <a:defRPr/>
            </a:pPr>
            <a:endParaRPr lang="fr-FR" sz="1400" dirty="0" smtClean="0"/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Des poissons.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Qu’il était un cygne. 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Qu’il était laid.</a:t>
            </a:r>
          </a:p>
          <a:p>
            <a:pPr defTabSz="1022299" fontAlgn="auto">
              <a:spcAft>
                <a:spcPts val="0"/>
              </a:spcAft>
              <a:defRPr/>
            </a:pPr>
            <a:endParaRPr lang="fr-FR" dirty="0" smtClean="0"/>
          </a:p>
        </p:txBody>
      </p:sp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Le vilain petit canard</a:t>
            </a:r>
          </a:p>
        </p:txBody>
      </p:sp>
      <p:sp>
        <p:nvSpPr>
          <p:cNvPr id="9" name="Espace réservé du texte 8"/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Hans Christian Andersen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4294967295"/>
          </p:nvPr>
        </p:nvSpPr>
        <p:spPr>
          <a:xfrm>
            <a:off x="6325865" y="1187450"/>
            <a:ext cx="414338" cy="425450"/>
          </a:xfrm>
        </p:spPr>
        <p:txBody>
          <a:bodyPr rtlCol="0">
            <a:normAutofit fontScale="70000" lnSpcReduction="20000"/>
          </a:bodyPr>
          <a:lstStyle/>
          <a:p>
            <a:pPr marL="0" indent="0" defTabSz="1022299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wcard Gothic" pitchFamily="82" charset="0"/>
              </a:rPr>
              <a:t>9</a:t>
            </a:r>
          </a:p>
        </p:txBody>
      </p:sp>
      <p:pic>
        <p:nvPicPr>
          <p:cNvPr id="12" name="Espace réservé pour une image  11" descr="Le vilain petit canard.jpg"/>
          <p:cNvPicPr>
            <a:picLocks noGrp="1" noChangeAspect="1"/>
          </p:cNvPicPr>
          <p:nvPr>
            <p:ph type="pic" sz="quarter" idx="11"/>
          </p:nvPr>
        </p:nvPicPr>
        <p:blipFill>
          <a:blip r:embed="rId2"/>
          <a:srcRect l="11983" r="11983"/>
          <a:stretch>
            <a:fillRect/>
          </a:stretch>
        </p:blipFill>
        <p:spPr/>
      </p:pic>
      <p:pic>
        <p:nvPicPr>
          <p:cNvPr id="7" name="Image 6" descr="6.jpg"/>
          <p:cNvPicPr>
            <a:picLocks noChangeAspect="1"/>
          </p:cNvPicPr>
          <p:nvPr/>
        </p:nvPicPr>
        <p:blipFill>
          <a:blip r:embed="rId2"/>
          <a:srcRect l="24999" t="35714" r="28125"/>
          <a:stretch>
            <a:fillRect/>
          </a:stretch>
        </p:blipFill>
        <p:spPr>
          <a:xfrm>
            <a:off x="5761846" y="4113204"/>
            <a:ext cx="1071570" cy="1285877"/>
          </a:xfrm>
          <a:prstGeom prst="ellipse">
            <a:avLst/>
          </a:prstGeom>
        </p:spPr>
      </p:pic>
    </p:spTree>
    <p:extLst>
      <p:ext uri="{BB962C8B-B14F-4D97-AF65-F5344CB8AC3E}">
        <p14:creationId xmlns:p14="http://schemas.microsoft.com/office/powerpoint/2010/main" val="1255278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Le </a:t>
            </a:r>
            <a:r>
              <a:rPr lang="fr-FR" dirty="0" err="1" smtClean="0"/>
              <a:t>valain</a:t>
            </a:r>
            <a:r>
              <a:rPr lang="fr-FR" dirty="0" smtClean="0"/>
              <a:t> petit canard</a:t>
            </a:r>
          </a:p>
        </p:txBody>
      </p:sp>
      <p:sp>
        <p:nvSpPr>
          <p:cNvPr id="9" name="Espace réservé du texte 8"/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Hans Christian Andersen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4294967295"/>
          </p:nvPr>
        </p:nvSpPr>
        <p:spPr>
          <a:xfrm>
            <a:off x="6325865" y="1187450"/>
            <a:ext cx="414338" cy="425450"/>
          </a:xfrm>
        </p:spPr>
        <p:txBody>
          <a:bodyPr rtlCol="0">
            <a:normAutofit fontScale="70000" lnSpcReduction="20000"/>
          </a:bodyPr>
          <a:lstStyle/>
          <a:p>
            <a:pPr marL="0" indent="0" defTabSz="1022299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wcard Gothic" pitchFamily="82" charset="0"/>
              </a:rPr>
              <a:t>9</a:t>
            </a:r>
          </a:p>
        </p:txBody>
      </p:sp>
      <p:pic>
        <p:nvPicPr>
          <p:cNvPr id="10" name="Espace réservé pour une image  9" descr="Le vilain petit canard.jpg"/>
          <p:cNvPicPr>
            <a:picLocks noGrp="1" noChangeAspect="1"/>
          </p:cNvPicPr>
          <p:nvPr>
            <p:ph type="pic" sz="quarter" idx="11"/>
          </p:nvPr>
        </p:nvPicPr>
        <p:blipFill>
          <a:blip r:embed="rId2"/>
          <a:srcRect l="11983" r="11983"/>
          <a:stretch>
            <a:fillRect/>
          </a:stretch>
        </p:blipFill>
        <p:spPr/>
      </p:pic>
      <p:sp>
        <p:nvSpPr>
          <p:cNvPr id="8" name="Espace réservé du texte 5"/>
          <p:cNvSpPr>
            <a:spLocks noGrp="1"/>
          </p:cNvSpPr>
          <p:nvPr>
            <p:ph type="body" sz="quarter" idx="10"/>
          </p:nvPr>
        </p:nvSpPr>
        <p:spPr>
          <a:xfrm>
            <a:off x="449782" y="2386629"/>
            <a:ext cx="6814026" cy="6724354"/>
          </a:xfrm>
        </p:spPr>
        <p:txBody>
          <a:bodyPr rtlCol="0">
            <a:normAutofit fontScale="85000" lnSpcReduction="20000"/>
          </a:bodyPr>
          <a:lstStyle/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Comment était le canard sorti du plus gros des </a:t>
            </a:r>
            <a:r>
              <a:rPr lang="fr-FR" dirty="0" err="1" smtClean="0"/>
              <a:t>oeufs</a:t>
            </a:r>
            <a:r>
              <a:rPr lang="fr-FR" dirty="0" smtClean="0"/>
              <a:t> ?</a:t>
            </a:r>
          </a:p>
          <a:p>
            <a:pPr defTabSz="1022299" fontAlgn="auto">
              <a:spcAft>
                <a:spcPts val="0"/>
              </a:spcAft>
              <a:defRPr/>
            </a:pPr>
            <a:endParaRPr lang="fr-FR" sz="1400" dirty="0" smtClean="0"/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Gros et moche.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u="sng" dirty="0" smtClean="0"/>
              <a:t>Grand et laid</a:t>
            </a:r>
            <a:r>
              <a:rPr lang="fr-FR" dirty="0" smtClean="0"/>
              <a:t>.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Petit et joli.</a:t>
            </a:r>
          </a:p>
          <a:p>
            <a:pPr lvl="1" indent="0" defTabSz="1022299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fr-FR" dirty="0" smtClean="0"/>
          </a:p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Le petit caneton était désolé ...</a:t>
            </a:r>
          </a:p>
          <a:p>
            <a:pPr defTabSz="1022299" fontAlgn="auto">
              <a:spcAft>
                <a:spcPts val="0"/>
              </a:spcAft>
              <a:defRPr/>
            </a:pPr>
            <a:endParaRPr lang="fr-FR" sz="1400" dirty="0" smtClean="0"/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u="sng" dirty="0" smtClean="0"/>
              <a:t>D’être rejeté par tous</a:t>
            </a:r>
            <a:r>
              <a:rPr lang="fr-FR" dirty="0" smtClean="0"/>
              <a:t>.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De ne pas être comme les autres.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De nager mieux que tous.</a:t>
            </a:r>
          </a:p>
          <a:p>
            <a:pPr lvl="1" indent="0" defTabSz="1022299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fr-FR" dirty="0" smtClean="0"/>
          </a:p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Que se passe-t-il l’hiver venu ?</a:t>
            </a:r>
          </a:p>
          <a:p>
            <a:pPr defTabSz="1022299" fontAlgn="auto">
              <a:spcAft>
                <a:spcPts val="0"/>
              </a:spcAft>
              <a:defRPr/>
            </a:pPr>
            <a:endParaRPr lang="fr-FR" sz="1400" dirty="0" smtClean="0"/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Le caneton n’a rien pu manger.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Le caneton a été coincé sous la neige.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u="sng" dirty="0" smtClean="0"/>
              <a:t>Le caneton a été pris dans la glace</a:t>
            </a:r>
            <a:r>
              <a:rPr lang="fr-FR" dirty="0" smtClean="0"/>
              <a:t>.</a:t>
            </a:r>
          </a:p>
          <a:p>
            <a:pPr lvl="1" indent="0" defTabSz="1022299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fr-FR" dirty="0" smtClean="0"/>
          </a:p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Qui sont les oiseaux royaux ?</a:t>
            </a:r>
          </a:p>
          <a:p>
            <a:pPr defTabSz="1022299" fontAlgn="auto">
              <a:spcAft>
                <a:spcPts val="0"/>
              </a:spcAft>
              <a:defRPr/>
            </a:pPr>
            <a:endParaRPr lang="fr-FR" sz="1400" dirty="0" smtClean="0"/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u="sng" dirty="0" smtClean="0"/>
              <a:t>Des cygnes</a:t>
            </a:r>
            <a:r>
              <a:rPr lang="fr-FR" dirty="0" smtClean="0"/>
              <a:t>.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Des canards.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Des paons.</a:t>
            </a:r>
          </a:p>
          <a:p>
            <a:pPr lvl="1" indent="0" defTabSz="1022299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fr-FR" dirty="0" smtClean="0"/>
          </a:p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Que vit le caneton à la surface de l’eau claire ?</a:t>
            </a:r>
          </a:p>
          <a:p>
            <a:pPr defTabSz="1022299" fontAlgn="auto">
              <a:spcAft>
                <a:spcPts val="0"/>
              </a:spcAft>
              <a:defRPr/>
            </a:pPr>
            <a:endParaRPr lang="fr-FR" sz="1400" dirty="0" smtClean="0"/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Des poissons.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u="sng" dirty="0" smtClean="0"/>
              <a:t>Qu’il était un cygne</a:t>
            </a:r>
            <a:r>
              <a:rPr lang="fr-FR" dirty="0" smtClean="0"/>
              <a:t>. 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Qu’il était laid.</a:t>
            </a:r>
          </a:p>
          <a:p>
            <a:pPr defTabSz="1022299" fontAlgn="auto">
              <a:spcAft>
                <a:spcPts val="0"/>
              </a:spcAft>
              <a:defRPr/>
            </a:pPr>
            <a:endParaRPr lang="fr-FR" dirty="0" smtClean="0"/>
          </a:p>
        </p:txBody>
      </p:sp>
      <p:pic>
        <p:nvPicPr>
          <p:cNvPr id="11" name="Image 10" descr="6.jpg"/>
          <p:cNvPicPr>
            <a:picLocks noChangeAspect="1"/>
          </p:cNvPicPr>
          <p:nvPr/>
        </p:nvPicPr>
        <p:blipFill>
          <a:blip r:embed="rId2"/>
          <a:srcRect l="24999" t="35714" r="28125"/>
          <a:stretch>
            <a:fillRect/>
          </a:stretch>
        </p:blipFill>
        <p:spPr>
          <a:xfrm>
            <a:off x="5761846" y="4113204"/>
            <a:ext cx="1071570" cy="1285877"/>
          </a:xfrm>
          <a:prstGeom prst="ellipse">
            <a:avLst/>
          </a:prstGeom>
        </p:spPr>
      </p:pic>
    </p:spTree>
    <p:extLst>
      <p:ext uri="{BB962C8B-B14F-4D97-AF65-F5344CB8AC3E}">
        <p14:creationId xmlns:p14="http://schemas.microsoft.com/office/powerpoint/2010/main" val="1957935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texte 5"/>
          <p:cNvSpPr>
            <a:spLocks noGrp="1"/>
          </p:cNvSpPr>
          <p:nvPr>
            <p:ph type="body" sz="quarter" idx="10"/>
          </p:nvPr>
        </p:nvSpPr>
        <p:spPr>
          <a:xfrm>
            <a:off x="449782" y="2420290"/>
            <a:ext cx="6814026" cy="6724354"/>
          </a:xfrm>
        </p:spPr>
        <p:txBody>
          <a:bodyPr rtlCol="0">
            <a:normAutofit fontScale="85000" lnSpcReduction="20000"/>
          </a:bodyPr>
          <a:lstStyle/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Pourquoi le meunier veut-il se débarrasser de son âne ?</a:t>
            </a:r>
          </a:p>
          <a:p>
            <a:pPr defTabSz="1022299" fontAlgn="auto">
              <a:spcAft>
                <a:spcPts val="0"/>
              </a:spcAft>
              <a:defRPr/>
            </a:pPr>
            <a:endParaRPr lang="fr-FR" sz="1400" dirty="0" smtClean="0"/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Parce qu’il est plus têtu qu’avant. 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Parce qu’il est moins fort qu’avant.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Parce qu’il est moins gentil qu’avant.</a:t>
            </a:r>
          </a:p>
          <a:p>
            <a:pPr lvl="1" indent="0" defTabSz="1022299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fr-FR" dirty="0" smtClean="0"/>
          </a:p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Quel est le deuxième animal que l’âne croise sur sa route ?</a:t>
            </a:r>
          </a:p>
          <a:p>
            <a:pPr defTabSz="1022299" fontAlgn="auto">
              <a:spcAft>
                <a:spcPts val="0"/>
              </a:spcAft>
              <a:defRPr/>
            </a:pPr>
            <a:endParaRPr lang="fr-FR" sz="1400" dirty="0" smtClean="0"/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Un chat.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Un chien.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Un coq.</a:t>
            </a:r>
          </a:p>
          <a:p>
            <a:pPr lvl="1" indent="0" defTabSz="1022299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fr-FR" dirty="0" smtClean="0"/>
          </a:p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Qui habite dans la maison ?</a:t>
            </a:r>
          </a:p>
          <a:p>
            <a:pPr defTabSz="1022299" fontAlgn="auto">
              <a:spcAft>
                <a:spcPts val="0"/>
              </a:spcAft>
              <a:defRPr/>
            </a:pPr>
            <a:endParaRPr lang="fr-FR" sz="1400" dirty="0" smtClean="0"/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Des fermiers. 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Des voleurs.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Des musiciens.</a:t>
            </a:r>
          </a:p>
          <a:p>
            <a:pPr lvl="1" indent="0" defTabSz="1022299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fr-FR" dirty="0" smtClean="0"/>
          </a:p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Quel est le cri de l’âne ?</a:t>
            </a:r>
          </a:p>
          <a:p>
            <a:pPr defTabSz="1022299" fontAlgn="auto">
              <a:spcAft>
                <a:spcPts val="0"/>
              </a:spcAft>
              <a:defRPr/>
            </a:pPr>
            <a:endParaRPr lang="fr-FR" sz="1400" dirty="0" smtClean="0"/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Il brame.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Il brait.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Il hennit.</a:t>
            </a:r>
          </a:p>
          <a:p>
            <a:pPr lvl="1" indent="0" defTabSz="1022299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fr-FR" dirty="0" smtClean="0"/>
          </a:p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Pourquoi les voleurs ne veulent plus retourner chez eux ?</a:t>
            </a:r>
          </a:p>
          <a:p>
            <a:pPr defTabSz="1022299" fontAlgn="auto">
              <a:spcAft>
                <a:spcPts val="0"/>
              </a:spcAft>
              <a:defRPr/>
            </a:pPr>
            <a:endParaRPr lang="fr-FR" sz="1400" dirty="0" smtClean="0"/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Ils ont cru voir un vampire, un homme armé, un monstre et un avocat.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Ils ont cru voir une sorcière, un fantôme, un monstre et un procureur.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Ils ont cru voir une sorcière, un homme armé, un monstre et un juge.</a:t>
            </a:r>
          </a:p>
          <a:p>
            <a:pPr defTabSz="1022299" fontAlgn="auto">
              <a:spcAft>
                <a:spcPts val="0"/>
              </a:spcAft>
              <a:defRPr/>
            </a:pPr>
            <a:endParaRPr lang="fr-FR" dirty="0" smtClean="0"/>
          </a:p>
        </p:txBody>
      </p:sp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Les musiciens de </a:t>
            </a:r>
            <a:r>
              <a:rPr lang="fr-FR" dirty="0" err="1" smtClean="0"/>
              <a:t>brÊme</a:t>
            </a:r>
            <a:endParaRPr lang="fr-FR" dirty="0" smtClean="0"/>
          </a:p>
        </p:txBody>
      </p:sp>
      <p:sp>
        <p:nvSpPr>
          <p:cNvPr id="9" name="Espace réservé du texte 8"/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Jacob et Wilhelm Grimm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4294967295"/>
          </p:nvPr>
        </p:nvSpPr>
        <p:spPr>
          <a:xfrm>
            <a:off x="6248524" y="1187450"/>
            <a:ext cx="529779" cy="425450"/>
          </a:xfrm>
        </p:spPr>
        <p:txBody>
          <a:bodyPr rtlCol="0">
            <a:normAutofit fontScale="70000" lnSpcReduction="20000"/>
          </a:bodyPr>
          <a:lstStyle/>
          <a:p>
            <a:pPr marL="0" indent="0" defTabSz="1022299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wcard Gothic" pitchFamily="82" charset="0"/>
              </a:rPr>
              <a:t>10</a:t>
            </a:r>
          </a:p>
        </p:txBody>
      </p:sp>
      <p:pic>
        <p:nvPicPr>
          <p:cNvPr id="10" name="Espace réservé pour une image  9" descr="Les musiciens de breme.jpg"/>
          <p:cNvPicPr>
            <a:picLocks noGrp="1" noChangeAspect="1"/>
          </p:cNvPicPr>
          <p:nvPr>
            <p:ph type="pic" sz="quarter" idx="11"/>
          </p:nvPr>
        </p:nvPicPr>
        <p:blipFill>
          <a:blip r:embed="rId2"/>
          <a:srcRect l="12657" r="12657"/>
          <a:stretch>
            <a:fillRect/>
          </a:stretch>
        </p:blipFill>
        <p:spPr/>
      </p:pic>
      <p:pic>
        <p:nvPicPr>
          <p:cNvPr id="7" name="Image 6" descr="7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18838" y="4970460"/>
            <a:ext cx="2143140" cy="18585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9234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r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Arsene</a:t>
            </a:r>
            <a:r>
              <a:rPr lang="fr-FR" dirty="0" smtClean="0"/>
              <a:t> et le potager magique</a:t>
            </a:r>
            <a:endParaRPr lang="fr-FR" dirty="0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 lvl="0"/>
            <a:r>
              <a:rPr lang="fr-FR" dirty="0" smtClean="0"/>
              <a:t>Grégoire </a:t>
            </a:r>
            <a:r>
              <a:rPr lang="fr-FR" dirty="0" err="1" smtClean="0"/>
              <a:t>Vallancien</a:t>
            </a:r>
            <a:endParaRPr lang="fr-FR" dirty="0" smtClean="0"/>
          </a:p>
          <a:p>
            <a:endParaRPr lang="fr-FR" dirty="0"/>
          </a:p>
        </p:txBody>
      </p:sp>
      <p:sp>
        <p:nvSpPr>
          <p:cNvPr id="17" name="Espace réservé du texte 3"/>
          <p:cNvSpPr txBox="1">
            <a:spLocks/>
          </p:cNvSpPr>
          <p:nvPr/>
        </p:nvSpPr>
        <p:spPr bwMode="auto">
          <a:xfrm>
            <a:off x="6352400" y="1196949"/>
            <a:ext cx="414338" cy="425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2230" tIns="51115" rIns="102230" bIns="51115" numCol="1" rtlCol="0" anchor="t" anchorCtr="0" compatLnSpc="1">
            <a:prstTxWarp prst="textNoShape">
              <a:avLst/>
            </a:prstTxWarp>
            <a:normAutofit fontScale="70000" lnSpcReduction="20000"/>
          </a:bodyPr>
          <a:lstStyle/>
          <a:p>
            <a:pPr marL="0" marR="0" lvl="0" indent="0" algn="l" defTabSz="1022299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fr-FR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Showcard Gothic" pitchFamily="82" charset="0"/>
                <a:ea typeface="+mn-ea"/>
                <a:cs typeface="+mn-cs"/>
              </a:rPr>
              <a:t>1</a:t>
            </a:r>
          </a:p>
        </p:txBody>
      </p:sp>
      <p:pic>
        <p:nvPicPr>
          <p:cNvPr id="21" name="Espace réservé pour une image  20" descr="page-de-couverture-arsene.jpg"/>
          <p:cNvPicPr>
            <a:picLocks noGrp="1" noChangeAspect="1"/>
          </p:cNvPicPr>
          <p:nvPr>
            <p:ph type="pic" sz="quarter" idx="11"/>
          </p:nvPr>
        </p:nvPicPr>
        <p:blipFill>
          <a:blip r:embed="rId2" cstate="print"/>
          <a:srcRect l="11754" r="11754"/>
          <a:stretch>
            <a:fillRect/>
          </a:stretch>
        </p:blipFill>
        <p:spPr/>
      </p:pic>
      <p:sp>
        <p:nvSpPr>
          <p:cNvPr id="9" name="Espace réservé du texte 5"/>
          <p:cNvSpPr>
            <a:spLocks noGrp="1"/>
          </p:cNvSpPr>
          <p:nvPr>
            <p:ph type="body" sz="quarter" idx="10"/>
          </p:nvPr>
        </p:nvSpPr>
        <p:spPr>
          <a:xfrm>
            <a:off x="449782" y="2420290"/>
            <a:ext cx="6814026" cy="6724354"/>
          </a:xfrm>
        </p:spPr>
        <p:txBody>
          <a:bodyPr rtlCol="0">
            <a:normAutofit fontScale="77500" lnSpcReduction="20000"/>
          </a:bodyPr>
          <a:lstStyle/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Que fait l’épouvantail sorcier qui surveille le potager ?</a:t>
            </a:r>
          </a:p>
          <a:p>
            <a:pPr defTabSz="1022299" fontAlgn="auto">
              <a:spcAft>
                <a:spcPts val="0"/>
              </a:spcAft>
              <a:defRPr/>
            </a:pPr>
            <a:endParaRPr lang="fr-FR" sz="1400" dirty="0" smtClean="0"/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Il prononce des formules qui rendent les légumes géants. 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u="sng" dirty="0" smtClean="0"/>
              <a:t>Il transforme les animaux en légumes</a:t>
            </a:r>
            <a:r>
              <a:rPr lang="fr-FR" dirty="0" smtClean="0"/>
              <a:t>. 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Il fait fuir les oiseaux.</a:t>
            </a:r>
          </a:p>
          <a:p>
            <a:pPr lvl="1" indent="0" defTabSz="1022299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fr-FR" dirty="0" smtClean="0"/>
          </a:p>
          <a:p>
            <a:pPr lvl="1" indent="0" defTabSz="1022299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fr-FR" sz="300" dirty="0" smtClean="0"/>
          </a:p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Où Arsène emmène-t-il la carotte géante ?</a:t>
            </a:r>
          </a:p>
          <a:p>
            <a:pPr defTabSz="1022299" fontAlgn="auto">
              <a:spcAft>
                <a:spcPts val="0"/>
              </a:spcAft>
              <a:defRPr/>
            </a:pPr>
            <a:endParaRPr lang="fr-FR" sz="1400" dirty="0" smtClean="0"/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Chez sa grand-mère.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u="sng" dirty="0" smtClean="0"/>
              <a:t>Dans son terrier</a:t>
            </a:r>
            <a:r>
              <a:rPr lang="fr-FR" dirty="0" smtClean="0"/>
              <a:t>.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Dans une cachette secrète.</a:t>
            </a:r>
          </a:p>
          <a:p>
            <a:pPr lvl="1" indent="0" defTabSz="1022299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fr-FR" dirty="0" smtClean="0"/>
          </a:p>
          <a:p>
            <a:pPr lvl="1" indent="0" defTabSz="1022299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fr-FR" sz="1000" dirty="0" smtClean="0"/>
          </a:p>
          <a:p>
            <a:pPr lvl="0" defTabSz="1022299" fontAlgn="auto">
              <a:spcAft>
                <a:spcPts val="0"/>
              </a:spcAft>
              <a:defRPr/>
            </a:pPr>
            <a:r>
              <a:rPr lang="fr-FR" dirty="0" smtClean="0"/>
              <a:t>Que doit faire Arsène pour transformer la carotte en lapine ?</a:t>
            </a:r>
          </a:p>
          <a:p>
            <a:pPr defTabSz="1022299" fontAlgn="auto">
              <a:spcAft>
                <a:spcPts val="0"/>
              </a:spcAft>
              <a:defRPr/>
            </a:pPr>
            <a:endParaRPr lang="fr-FR" sz="1400" dirty="0" smtClean="0"/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Il doit lui dire « je t’aime » 50 fois.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u="sng" dirty="0" smtClean="0"/>
              <a:t>Il doit l’embrasser 51 fois</a:t>
            </a:r>
            <a:r>
              <a:rPr lang="fr-FR" dirty="0" smtClean="0"/>
              <a:t>.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Il doit la croquer 52 fois.</a:t>
            </a:r>
          </a:p>
          <a:p>
            <a:pPr lvl="1" indent="0" defTabSz="1022299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fr-FR" dirty="0" smtClean="0"/>
          </a:p>
          <a:p>
            <a:pPr lvl="1" indent="0" defTabSz="1022299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fr-FR" sz="600" dirty="0" smtClean="0"/>
          </a:p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Comment Arsène échappe-t-il au renard ?</a:t>
            </a:r>
          </a:p>
          <a:p>
            <a:pPr defTabSz="1022299" fontAlgn="auto">
              <a:spcAft>
                <a:spcPts val="0"/>
              </a:spcAft>
              <a:defRPr/>
            </a:pPr>
            <a:endParaRPr lang="fr-FR" sz="1400" dirty="0" smtClean="0"/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L’épouvantail sorcier transforme le renard en chou-fleur.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Arsène assomme le renard avec une carotte géante.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u="sng" dirty="0" smtClean="0"/>
              <a:t>L’épouvantail sorcier transforme Arsène en carotte</a:t>
            </a:r>
            <a:r>
              <a:rPr lang="fr-FR" dirty="0" smtClean="0"/>
              <a:t>.</a:t>
            </a:r>
          </a:p>
          <a:p>
            <a:pPr lvl="1" indent="0" defTabSz="1022299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fr-FR" dirty="0" smtClean="0"/>
          </a:p>
          <a:p>
            <a:pPr lvl="1" indent="0" defTabSz="1022299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fr-FR" sz="600" dirty="0" smtClean="0"/>
          </a:p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Comment s’appelle la lapine qui vient délivrer Arsène ?</a:t>
            </a:r>
          </a:p>
          <a:p>
            <a:pPr defTabSz="1022299" fontAlgn="auto">
              <a:spcAft>
                <a:spcPts val="0"/>
              </a:spcAft>
              <a:defRPr/>
            </a:pPr>
            <a:endParaRPr lang="fr-FR" sz="1400" dirty="0" smtClean="0"/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u="sng" dirty="0" smtClean="0"/>
              <a:t>Agathe</a:t>
            </a:r>
            <a:r>
              <a:rPr lang="fr-FR" dirty="0" smtClean="0"/>
              <a:t>.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Ariette.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Amélie.</a:t>
            </a:r>
          </a:p>
        </p:txBody>
      </p:sp>
      <p:pic>
        <p:nvPicPr>
          <p:cNvPr id="10" name="Picture 2" descr="https://encrypted-tbn2.gstatic.com/images?q=tbn:ANd9GcTkcR6JLmpA6MAeEw8GYeQmUJmYIENjmj_S-KOweCZaBEeEocdH-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807902" y="7327914"/>
            <a:ext cx="1525579" cy="1905076"/>
          </a:xfrm>
          <a:prstGeom prst="rect">
            <a:avLst/>
          </a:prstGeom>
          <a:noFill/>
        </p:spPr>
      </p:pic>
      <p:pic>
        <p:nvPicPr>
          <p:cNvPr id="11" name="Picture 4" descr="https://encrypted-tbn3.gstatic.com/images?q=tbn:ANd9GcQhFYTJCfHT1xuaclCfbZn919SA8cDywTD_-O4WgWMYFfYMkK9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23081" y="2755882"/>
            <a:ext cx="881773" cy="20002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Les musiciens de </a:t>
            </a:r>
            <a:r>
              <a:rPr lang="fr-FR" dirty="0" err="1" smtClean="0"/>
              <a:t>brÊme</a:t>
            </a:r>
            <a:endParaRPr lang="fr-FR" dirty="0" smtClean="0"/>
          </a:p>
        </p:txBody>
      </p:sp>
      <p:sp>
        <p:nvSpPr>
          <p:cNvPr id="9" name="Espace réservé du texte 8"/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Jacob et Wilhelm Grimm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4294967295"/>
          </p:nvPr>
        </p:nvSpPr>
        <p:spPr>
          <a:xfrm>
            <a:off x="6248524" y="1187450"/>
            <a:ext cx="529779" cy="425450"/>
          </a:xfrm>
        </p:spPr>
        <p:txBody>
          <a:bodyPr rtlCol="0">
            <a:normAutofit fontScale="70000" lnSpcReduction="20000"/>
          </a:bodyPr>
          <a:lstStyle/>
          <a:p>
            <a:pPr marL="0" indent="0" defTabSz="1022299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wcard Gothic" pitchFamily="82" charset="0"/>
              </a:rPr>
              <a:t>10</a:t>
            </a:r>
          </a:p>
        </p:txBody>
      </p:sp>
      <p:pic>
        <p:nvPicPr>
          <p:cNvPr id="10" name="Espace réservé pour une image  9" descr="Les musiciens de breme.jpg"/>
          <p:cNvPicPr>
            <a:picLocks noGrp="1" noChangeAspect="1"/>
          </p:cNvPicPr>
          <p:nvPr>
            <p:ph type="pic" sz="quarter" idx="11"/>
          </p:nvPr>
        </p:nvPicPr>
        <p:blipFill>
          <a:blip r:embed="rId2"/>
          <a:srcRect l="12657" r="12657"/>
          <a:stretch>
            <a:fillRect/>
          </a:stretch>
        </p:blipFill>
        <p:spPr/>
      </p:pic>
      <p:sp>
        <p:nvSpPr>
          <p:cNvPr id="8" name="Espace réservé du texte 5"/>
          <p:cNvSpPr>
            <a:spLocks noGrp="1"/>
          </p:cNvSpPr>
          <p:nvPr>
            <p:ph type="body" sz="quarter" idx="10"/>
          </p:nvPr>
        </p:nvSpPr>
        <p:spPr>
          <a:xfrm>
            <a:off x="449782" y="2420290"/>
            <a:ext cx="6814026" cy="6724354"/>
          </a:xfrm>
        </p:spPr>
        <p:txBody>
          <a:bodyPr rtlCol="0">
            <a:normAutofit fontScale="85000" lnSpcReduction="20000"/>
          </a:bodyPr>
          <a:lstStyle/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Pourquoi le meunier veut-il se débarrasser de son âne ?</a:t>
            </a:r>
          </a:p>
          <a:p>
            <a:pPr defTabSz="1022299" fontAlgn="auto">
              <a:spcAft>
                <a:spcPts val="0"/>
              </a:spcAft>
              <a:defRPr/>
            </a:pPr>
            <a:endParaRPr lang="fr-FR" sz="1400" dirty="0" smtClean="0"/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Parce qu’il est plus têtu qu’avant. 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u="sng" dirty="0" smtClean="0"/>
              <a:t>Parce qu’il est moins fort qu’avant</a:t>
            </a:r>
            <a:r>
              <a:rPr lang="fr-FR" dirty="0" smtClean="0"/>
              <a:t>.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Parce qu’il est moins gentil qu’avant.</a:t>
            </a:r>
          </a:p>
          <a:p>
            <a:pPr lvl="1" indent="0" defTabSz="1022299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fr-FR" dirty="0" smtClean="0"/>
          </a:p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Quel est le deuxième animal que l’âne croise sur sa route ?</a:t>
            </a:r>
          </a:p>
          <a:p>
            <a:pPr defTabSz="1022299" fontAlgn="auto">
              <a:spcAft>
                <a:spcPts val="0"/>
              </a:spcAft>
              <a:defRPr/>
            </a:pPr>
            <a:endParaRPr lang="fr-FR" sz="1400" dirty="0" smtClean="0"/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u="sng" dirty="0" smtClean="0"/>
              <a:t>Un chat</a:t>
            </a:r>
            <a:r>
              <a:rPr lang="fr-FR" dirty="0" smtClean="0"/>
              <a:t>.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Un chien.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Un coq.</a:t>
            </a:r>
          </a:p>
          <a:p>
            <a:pPr lvl="1" indent="0" defTabSz="1022299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fr-FR" dirty="0" smtClean="0"/>
          </a:p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Qui habite dans la maison ?</a:t>
            </a:r>
          </a:p>
          <a:p>
            <a:pPr defTabSz="1022299" fontAlgn="auto">
              <a:spcAft>
                <a:spcPts val="0"/>
              </a:spcAft>
              <a:defRPr/>
            </a:pPr>
            <a:endParaRPr lang="fr-FR" sz="1400" dirty="0" smtClean="0"/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Des fermiers. 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u="sng" dirty="0" smtClean="0"/>
              <a:t>Des voleurs</a:t>
            </a:r>
            <a:r>
              <a:rPr lang="fr-FR" dirty="0" smtClean="0"/>
              <a:t>.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Des musiciens.</a:t>
            </a:r>
          </a:p>
          <a:p>
            <a:pPr lvl="1" indent="0" defTabSz="1022299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fr-FR" dirty="0" smtClean="0"/>
          </a:p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Quel est le cri de l’âne ?</a:t>
            </a:r>
          </a:p>
          <a:p>
            <a:pPr defTabSz="1022299" fontAlgn="auto">
              <a:spcAft>
                <a:spcPts val="0"/>
              </a:spcAft>
              <a:defRPr/>
            </a:pPr>
            <a:endParaRPr lang="fr-FR" sz="1400" dirty="0" smtClean="0"/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Il brame.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u="sng" dirty="0" smtClean="0"/>
              <a:t>Il brait</a:t>
            </a:r>
            <a:r>
              <a:rPr lang="fr-FR" dirty="0" smtClean="0"/>
              <a:t>.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Il hennit.</a:t>
            </a:r>
          </a:p>
          <a:p>
            <a:pPr lvl="1" indent="0" defTabSz="1022299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fr-FR" dirty="0" smtClean="0"/>
          </a:p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Pourquoi les voleurs ne veulent plus retourner chez eux ?</a:t>
            </a:r>
          </a:p>
          <a:p>
            <a:pPr defTabSz="1022299" fontAlgn="auto">
              <a:spcAft>
                <a:spcPts val="0"/>
              </a:spcAft>
              <a:defRPr/>
            </a:pPr>
            <a:endParaRPr lang="fr-FR" sz="1400" dirty="0" smtClean="0"/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Ils ont cru voir un vampire, un homme armé, un monstre et un avocat.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Ils ont cru voir une sorcière, un fantôme, un monstre et un procureur.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u="sng" dirty="0" smtClean="0"/>
              <a:t>Ils ont cru voir une sorcière, un homme armé, un monstre et un juge</a:t>
            </a:r>
            <a:r>
              <a:rPr lang="fr-FR" dirty="0" smtClean="0"/>
              <a:t>.</a:t>
            </a:r>
          </a:p>
          <a:p>
            <a:pPr defTabSz="1022299" fontAlgn="auto">
              <a:spcAft>
                <a:spcPts val="0"/>
              </a:spcAft>
              <a:defRPr/>
            </a:pPr>
            <a:endParaRPr lang="fr-FR" dirty="0" smtClean="0"/>
          </a:p>
        </p:txBody>
      </p:sp>
      <p:pic>
        <p:nvPicPr>
          <p:cNvPr id="11" name="Image 10" descr="7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18838" y="4970460"/>
            <a:ext cx="2143140" cy="18585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1302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texte 5"/>
          <p:cNvSpPr>
            <a:spLocks noGrp="1"/>
          </p:cNvSpPr>
          <p:nvPr>
            <p:ph type="body" sz="quarter" idx="10"/>
          </p:nvPr>
        </p:nvSpPr>
        <p:spPr>
          <a:xfrm>
            <a:off x="449782" y="2420290"/>
            <a:ext cx="6814026" cy="6724354"/>
          </a:xfrm>
        </p:spPr>
        <p:txBody>
          <a:bodyPr rtlCol="0">
            <a:normAutofit fontScale="85000" lnSpcReduction="20000"/>
          </a:bodyPr>
          <a:lstStyle/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Avec qui le petit garçon veut faire de la balançoire ?</a:t>
            </a:r>
          </a:p>
          <a:p>
            <a:pPr defTabSz="1022299" fontAlgn="auto">
              <a:spcAft>
                <a:spcPts val="0"/>
              </a:spcAft>
              <a:defRPr/>
            </a:pPr>
            <a:endParaRPr lang="fr-FR" sz="1400" dirty="0" smtClean="0"/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Une girafe.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Une autruche.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Un éléphant. </a:t>
            </a:r>
          </a:p>
          <a:p>
            <a:pPr lvl="1" indent="0" defTabSz="1022299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fr-FR" dirty="0" smtClean="0"/>
          </a:p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Quel serait l’inconvénient d’avoir une vache à la maison ?</a:t>
            </a:r>
          </a:p>
          <a:p>
            <a:pPr defTabSz="1022299" fontAlgn="auto">
              <a:spcAft>
                <a:spcPts val="0"/>
              </a:spcAft>
              <a:defRPr/>
            </a:pPr>
            <a:endParaRPr lang="fr-FR" sz="1400" dirty="0" smtClean="0"/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Il y aurait des bouses dans la maison.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Il y aurait trop de lait dans le frigo.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Elle brouterait le gazon.</a:t>
            </a:r>
          </a:p>
          <a:p>
            <a:pPr lvl="1" indent="0" defTabSz="1022299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fr-FR" dirty="0" smtClean="0"/>
          </a:p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Quelles bêtises ferait un lapin ?</a:t>
            </a:r>
          </a:p>
          <a:p>
            <a:pPr defTabSz="1022299" fontAlgn="auto">
              <a:spcAft>
                <a:spcPts val="0"/>
              </a:spcAft>
              <a:defRPr/>
            </a:pPr>
            <a:endParaRPr lang="fr-FR" sz="1400" dirty="0" smtClean="0"/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Il ferait des crottes de partout.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Il mangerait trop de carottes.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Il ferait des trous de partout.</a:t>
            </a:r>
          </a:p>
          <a:p>
            <a:pPr lvl="1" indent="0" defTabSz="1022299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fr-FR" dirty="0" smtClean="0"/>
          </a:p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Quel animal empêcherait le petit garçon de dormir ?</a:t>
            </a:r>
          </a:p>
          <a:p>
            <a:pPr defTabSz="1022299" fontAlgn="auto">
              <a:spcAft>
                <a:spcPts val="0"/>
              </a:spcAft>
              <a:defRPr/>
            </a:pPr>
            <a:endParaRPr lang="fr-FR" sz="1400" dirty="0" smtClean="0"/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Un ouistiti.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Un hamster.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Un dauphin.</a:t>
            </a:r>
          </a:p>
          <a:p>
            <a:pPr lvl="1" indent="0" defTabSz="1022299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fr-FR" dirty="0" smtClean="0"/>
          </a:p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Qui est l’animal-</a:t>
            </a:r>
            <a:r>
              <a:rPr lang="fr-FR" dirty="0" err="1" smtClean="0"/>
              <a:t>versaire</a:t>
            </a:r>
            <a:r>
              <a:rPr lang="fr-FR" dirty="0" smtClean="0"/>
              <a:t> du petit garçon ?</a:t>
            </a:r>
          </a:p>
          <a:p>
            <a:pPr defTabSz="1022299" fontAlgn="auto">
              <a:spcAft>
                <a:spcPts val="0"/>
              </a:spcAft>
              <a:defRPr/>
            </a:pPr>
            <a:endParaRPr lang="fr-FR" sz="1400" dirty="0" smtClean="0"/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Un tigre.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Un chat.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Un chien.</a:t>
            </a:r>
          </a:p>
          <a:p>
            <a:pPr defTabSz="1022299" fontAlgn="auto">
              <a:spcAft>
                <a:spcPts val="0"/>
              </a:spcAft>
              <a:defRPr/>
            </a:pPr>
            <a:endParaRPr lang="fr-FR" dirty="0" smtClean="0"/>
          </a:p>
        </p:txBody>
      </p:sp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Mon animal-</a:t>
            </a:r>
            <a:r>
              <a:rPr lang="fr-FR" dirty="0" err="1" smtClean="0"/>
              <a:t>versaire</a:t>
            </a:r>
            <a:endParaRPr lang="fr-FR" dirty="0" smtClean="0"/>
          </a:p>
        </p:txBody>
      </p:sp>
      <p:sp>
        <p:nvSpPr>
          <p:cNvPr id="9" name="Espace réservé du texte 8"/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Elsa </a:t>
            </a:r>
            <a:r>
              <a:rPr lang="fr-FR" dirty="0" err="1" smtClean="0"/>
              <a:t>Devernois</a:t>
            </a:r>
            <a:r>
              <a:rPr lang="fr-FR" dirty="0" smtClean="0"/>
              <a:t> et Thierry </a:t>
            </a:r>
            <a:r>
              <a:rPr lang="fr-FR" dirty="0" err="1" smtClean="0"/>
              <a:t>Desailly</a:t>
            </a:r>
            <a:endParaRPr lang="fr-FR" dirty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4294967295"/>
          </p:nvPr>
        </p:nvSpPr>
        <p:spPr>
          <a:xfrm>
            <a:off x="6248524" y="1187450"/>
            <a:ext cx="529779" cy="425450"/>
          </a:xfrm>
        </p:spPr>
        <p:txBody>
          <a:bodyPr rtlCol="0">
            <a:normAutofit fontScale="70000" lnSpcReduction="20000"/>
          </a:bodyPr>
          <a:lstStyle/>
          <a:p>
            <a:pPr marL="0" indent="0" defTabSz="1022299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wcard Gothic" pitchFamily="82" charset="0"/>
              </a:rPr>
              <a:t>11</a:t>
            </a:r>
          </a:p>
        </p:txBody>
      </p:sp>
      <p:pic>
        <p:nvPicPr>
          <p:cNvPr id="10" name="Espace réservé pour une image  9" descr="Mon animalversaire.jpg"/>
          <p:cNvPicPr>
            <a:picLocks noGrp="1" noChangeAspect="1"/>
          </p:cNvPicPr>
          <p:nvPr>
            <p:ph type="pic" sz="quarter" idx="11"/>
          </p:nvPr>
        </p:nvPicPr>
        <p:blipFill>
          <a:blip r:embed="rId2"/>
          <a:srcRect l="12657" r="12657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712458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Mon animal-</a:t>
            </a:r>
            <a:r>
              <a:rPr lang="fr-FR" dirty="0" err="1" smtClean="0"/>
              <a:t>versaire</a:t>
            </a:r>
            <a:endParaRPr lang="fr-FR" dirty="0" smtClean="0"/>
          </a:p>
        </p:txBody>
      </p:sp>
      <p:sp>
        <p:nvSpPr>
          <p:cNvPr id="9" name="Espace réservé du texte 8"/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Elsa </a:t>
            </a:r>
            <a:r>
              <a:rPr lang="fr-FR" dirty="0" err="1" smtClean="0"/>
              <a:t>Devernois</a:t>
            </a:r>
            <a:r>
              <a:rPr lang="fr-FR" dirty="0" smtClean="0"/>
              <a:t> et Thierry </a:t>
            </a:r>
            <a:r>
              <a:rPr lang="fr-FR" dirty="0" err="1" smtClean="0"/>
              <a:t>Desailly</a:t>
            </a:r>
            <a:endParaRPr lang="fr-FR" dirty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4294967295"/>
          </p:nvPr>
        </p:nvSpPr>
        <p:spPr>
          <a:xfrm>
            <a:off x="6248524" y="1187450"/>
            <a:ext cx="529779" cy="425450"/>
          </a:xfrm>
        </p:spPr>
        <p:txBody>
          <a:bodyPr rtlCol="0">
            <a:normAutofit fontScale="70000" lnSpcReduction="20000"/>
          </a:bodyPr>
          <a:lstStyle/>
          <a:p>
            <a:pPr marL="0" indent="0" defTabSz="1022299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wcard Gothic" pitchFamily="82" charset="0"/>
              </a:rPr>
              <a:t>11</a:t>
            </a:r>
          </a:p>
        </p:txBody>
      </p:sp>
      <p:pic>
        <p:nvPicPr>
          <p:cNvPr id="10" name="Espace réservé pour une image  9" descr="Mon animalversaire.jpg"/>
          <p:cNvPicPr>
            <a:picLocks noGrp="1" noChangeAspect="1"/>
          </p:cNvPicPr>
          <p:nvPr>
            <p:ph type="pic" sz="quarter" idx="11"/>
          </p:nvPr>
        </p:nvPicPr>
        <p:blipFill>
          <a:blip r:embed="rId2"/>
          <a:srcRect l="12657" r="12657"/>
          <a:stretch>
            <a:fillRect/>
          </a:stretch>
        </p:blipFill>
        <p:spPr/>
      </p:pic>
      <p:sp>
        <p:nvSpPr>
          <p:cNvPr id="8" name="Espace réservé du texte 5"/>
          <p:cNvSpPr>
            <a:spLocks noGrp="1"/>
          </p:cNvSpPr>
          <p:nvPr>
            <p:ph type="body" sz="quarter" idx="10"/>
          </p:nvPr>
        </p:nvSpPr>
        <p:spPr>
          <a:xfrm>
            <a:off x="449782" y="2420290"/>
            <a:ext cx="6814026" cy="6724354"/>
          </a:xfrm>
        </p:spPr>
        <p:txBody>
          <a:bodyPr rtlCol="0">
            <a:normAutofit fontScale="85000" lnSpcReduction="20000"/>
          </a:bodyPr>
          <a:lstStyle/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Avec qui le petit garçon veut faire de la balançoire ?</a:t>
            </a:r>
          </a:p>
          <a:p>
            <a:pPr defTabSz="1022299" fontAlgn="auto">
              <a:spcAft>
                <a:spcPts val="0"/>
              </a:spcAft>
              <a:defRPr/>
            </a:pPr>
            <a:endParaRPr lang="fr-FR" sz="1400" dirty="0" smtClean="0"/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Une girafe.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Une autruche.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u="sng" dirty="0" smtClean="0"/>
              <a:t>Un éléphant</a:t>
            </a:r>
            <a:r>
              <a:rPr lang="fr-FR" dirty="0" smtClean="0"/>
              <a:t>. </a:t>
            </a:r>
          </a:p>
          <a:p>
            <a:pPr lvl="1" indent="0" defTabSz="1022299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fr-FR" dirty="0" smtClean="0"/>
          </a:p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Quel serait l’inconvénient d’avoir une vache à la maison ?</a:t>
            </a:r>
          </a:p>
          <a:p>
            <a:pPr defTabSz="1022299" fontAlgn="auto">
              <a:spcAft>
                <a:spcPts val="0"/>
              </a:spcAft>
              <a:defRPr/>
            </a:pPr>
            <a:endParaRPr lang="fr-FR" sz="1400" dirty="0" smtClean="0"/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u="sng" dirty="0" smtClean="0"/>
              <a:t>Il y aurait des bouses dans la maison</a:t>
            </a:r>
            <a:r>
              <a:rPr lang="fr-FR" dirty="0" smtClean="0"/>
              <a:t>.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Il y aurait trop de lait dans le frigo.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Elle brouterait le gazon.</a:t>
            </a:r>
          </a:p>
          <a:p>
            <a:pPr lvl="1" indent="0" defTabSz="1022299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fr-FR" dirty="0" smtClean="0"/>
          </a:p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Quelles bêtises ferait un lapin ?</a:t>
            </a:r>
          </a:p>
          <a:p>
            <a:pPr defTabSz="1022299" fontAlgn="auto">
              <a:spcAft>
                <a:spcPts val="0"/>
              </a:spcAft>
              <a:defRPr/>
            </a:pPr>
            <a:endParaRPr lang="fr-FR" sz="1400" dirty="0" smtClean="0"/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Il ferait des crottes de partout.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Il mangerait trop de carottes.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u="sng" dirty="0" smtClean="0"/>
              <a:t>Il ferait des trous de partout</a:t>
            </a:r>
            <a:r>
              <a:rPr lang="fr-FR" dirty="0" smtClean="0"/>
              <a:t>.</a:t>
            </a:r>
          </a:p>
          <a:p>
            <a:pPr lvl="1" indent="0" defTabSz="1022299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fr-FR" dirty="0" smtClean="0"/>
          </a:p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Quel animal empêcherait le petit garçon de dormir ?</a:t>
            </a:r>
          </a:p>
          <a:p>
            <a:pPr defTabSz="1022299" fontAlgn="auto">
              <a:spcAft>
                <a:spcPts val="0"/>
              </a:spcAft>
              <a:defRPr/>
            </a:pPr>
            <a:endParaRPr lang="fr-FR" sz="1400" dirty="0" smtClean="0"/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Un ouistiti.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u="sng" dirty="0" smtClean="0"/>
              <a:t>Un hamster</a:t>
            </a:r>
            <a:r>
              <a:rPr lang="fr-FR" dirty="0" smtClean="0"/>
              <a:t>.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Un dauphin.</a:t>
            </a:r>
          </a:p>
          <a:p>
            <a:pPr lvl="1" indent="0" defTabSz="1022299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fr-FR" dirty="0" smtClean="0"/>
          </a:p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Qui est l’animal-</a:t>
            </a:r>
            <a:r>
              <a:rPr lang="fr-FR" dirty="0" err="1" smtClean="0"/>
              <a:t>versaire</a:t>
            </a:r>
            <a:r>
              <a:rPr lang="fr-FR" dirty="0" smtClean="0"/>
              <a:t> du petit garçon ?</a:t>
            </a:r>
          </a:p>
          <a:p>
            <a:pPr defTabSz="1022299" fontAlgn="auto">
              <a:spcAft>
                <a:spcPts val="0"/>
              </a:spcAft>
              <a:defRPr/>
            </a:pPr>
            <a:endParaRPr lang="fr-FR" sz="1400" dirty="0" smtClean="0"/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Un tigre.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u="sng" dirty="0" smtClean="0"/>
              <a:t>Un chat</a:t>
            </a:r>
            <a:r>
              <a:rPr lang="fr-FR" dirty="0" smtClean="0"/>
              <a:t>.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Un chien.</a:t>
            </a:r>
          </a:p>
          <a:p>
            <a:pPr defTabSz="1022299" fontAlgn="auto">
              <a:spcAft>
                <a:spcPts val="0"/>
              </a:spcAft>
              <a:defRPr/>
            </a:pPr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702888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texte 5"/>
          <p:cNvSpPr>
            <a:spLocks noGrp="1"/>
          </p:cNvSpPr>
          <p:nvPr>
            <p:ph type="body" sz="quarter" idx="10"/>
          </p:nvPr>
        </p:nvSpPr>
        <p:spPr>
          <a:xfrm>
            <a:off x="449782" y="2374754"/>
            <a:ext cx="6814026" cy="6724354"/>
          </a:xfrm>
        </p:spPr>
        <p:txBody>
          <a:bodyPr rtlCol="0">
            <a:normAutofit fontScale="85000" lnSpcReduction="20000"/>
          </a:bodyPr>
          <a:lstStyle/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Qui est la belle-mère de </a:t>
            </a:r>
            <a:r>
              <a:rPr lang="fr-FR" dirty="0" err="1" smtClean="0"/>
              <a:t>Pokko</a:t>
            </a:r>
            <a:r>
              <a:rPr lang="fr-FR" dirty="0" smtClean="0"/>
              <a:t> ?</a:t>
            </a:r>
          </a:p>
          <a:p>
            <a:pPr defTabSz="1022299" fontAlgn="auto">
              <a:spcAft>
                <a:spcPts val="0"/>
              </a:spcAft>
              <a:defRPr/>
            </a:pPr>
            <a:endParaRPr lang="fr-FR" sz="1400" dirty="0" smtClean="0"/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err="1" smtClean="0"/>
              <a:t>Buana</a:t>
            </a:r>
            <a:r>
              <a:rPr lang="fr-FR" dirty="0" smtClean="0"/>
              <a:t>, une vieille femme plus mauvaise qu’une hyène enragée.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err="1" smtClean="0"/>
              <a:t>Buala</a:t>
            </a:r>
            <a:r>
              <a:rPr lang="fr-FR" dirty="0" smtClean="0"/>
              <a:t>, une vieille femme plus méchante qu’un lion enragé.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err="1" smtClean="0"/>
              <a:t>Boala</a:t>
            </a:r>
            <a:r>
              <a:rPr lang="fr-FR" dirty="0" smtClean="0"/>
              <a:t>, une vieille femme plus effrayante qu’un crocodile enragé.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endParaRPr lang="fr-FR" dirty="0" smtClean="0"/>
          </a:p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Comment s’appelle la rivière aux crocodiles ?</a:t>
            </a:r>
          </a:p>
          <a:p>
            <a:pPr defTabSz="1022299" fontAlgn="auto">
              <a:spcAft>
                <a:spcPts val="0"/>
              </a:spcAft>
              <a:defRPr/>
            </a:pPr>
            <a:endParaRPr lang="fr-FR" sz="1400" dirty="0" smtClean="0"/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Le Kilimandjaro.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Le </a:t>
            </a:r>
            <a:r>
              <a:rPr lang="fr-FR" dirty="0" err="1" smtClean="0"/>
              <a:t>Yalaboundé</a:t>
            </a:r>
            <a:r>
              <a:rPr lang="fr-FR" dirty="0" smtClean="0"/>
              <a:t>.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Le </a:t>
            </a:r>
            <a:r>
              <a:rPr lang="fr-FR" dirty="0" err="1" smtClean="0"/>
              <a:t>Kiliboundé</a:t>
            </a:r>
            <a:r>
              <a:rPr lang="fr-FR" dirty="0" smtClean="0"/>
              <a:t>.</a:t>
            </a:r>
          </a:p>
          <a:p>
            <a:pPr lvl="1" indent="0" defTabSz="1022299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fr-FR" dirty="0" smtClean="0"/>
          </a:p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Que fait </a:t>
            </a:r>
            <a:r>
              <a:rPr lang="fr-FR" dirty="0" err="1" smtClean="0"/>
              <a:t>Pokko</a:t>
            </a:r>
            <a:r>
              <a:rPr lang="fr-FR" dirty="0" smtClean="0"/>
              <a:t> pour que les animaux ne la mangent pas?</a:t>
            </a:r>
          </a:p>
          <a:p>
            <a:pPr defTabSz="1022299" fontAlgn="auto">
              <a:spcAft>
                <a:spcPts val="0"/>
              </a:spcAft>
              <a:defRPr/>
            </a:pPr>
            <a:endParaRPr lang="fr-FR" sz="1400" dirty="0" smtClean="0"/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Elle danse.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Elle leur chante une chanson.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Elle leur raconte une histoire.</a:t>
            </a:r>
          </a:p>
          <a:p>
            <a:pPr lvl="1" indent="0" defTabSz="1022299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fr-FR" dirty="0" smtClean="0"/>
          </a:p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Comment </a:t>
            </a:r>
            <a:r>
              <a:rPr lang="fr-FR" dirty="0" err="1" smtClean="0"/>
              <a:t>Pokko</a:t>
            </a:r>
            <a:r>
              <a:rPr lang="fr-FR" dirty="0" smtClean="0"/>
              <a:t> rentre-t-elle au village ?</a:t>
            </a:r>
          </a:p>
          <a:p>
            <a:pPr defTabSz="1022299" fontAlgn="auto">
              <a:spcAft>
                <a:spcPts val="0"/>
              </a:spcAft>
              <a:defRPr/>
            </a:pPr>
            <a:endParaRPr lang="fr-FR" sz="1400" dirty="0" smtClean="0"/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Sur le dos du lion.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Dans la gueule du crocodile.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À pied.</a:t>
            </a:r>
          </a:p>
          <a:p>
            <a:pPr defTabSz="1022299" fontAlgn="auto">
              <a:spcAft>
                <a:spcPts val="0"/>
              </a:spcAft>
              <a:defRPr/>
            </a:pPr>
            <a:endParaRPr lang="fr-FR" dirty="0" smtClean="0"/>
          </a:p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Qu’arrive-t-il à la belle-mère de </a:t>
            </a:r>
            <a:r>
              <a:rPr lang="fr-FR" dirty="0" err="1" smtClean="0"/>
              <a:t>Pokko</a:t>
            </a:r>
            <a:r>
              <a:rPr lang="fr-FR" dirty="0" smtClean="0"/>
              <a:t> à la rivière ?</a:t>
            </a:r>
          </a:p>
          <a:p>
            <a:pPr defTabSz="1022299" fontAlgn="auto">
              <a:spcAft>
                <a:spcPts val="0"/>
              </a:spcAft>
              <a:defRPr/>
            </a:pPr>
            <a:endParaRPr lang="fr-FR" sz="1400" dirty="0" smtClean="0"/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Les animaux la font fuir.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Les animaux la mangent.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Les animaux la regardent laver son maillet.</a:t>
            </a:r>
          </a:p>
          <a:p>
            <a:pPr marL="1166694" lvl="1" indent="-336076" defTabSz="1022299" fontAlgn="auto">
              <a:spcAft>
                <a:spcPts val="0"/>
              </a:spcAft>
              <a:buNone/>
              <a:defRPr/>
            </a:pPr>
            <a:endParaRPr lang="fr-FR" dirty="0" smtClean="0"/>
          </a:p>
          <a:p>
            <a:pPr defTabSz="1022299" fontAlgn="auto">
              <a:spcAft>
                <a:spcPts val="0"/>
              </a:spcAft>
              <a:defRPr/>
            </a:pPr>
            <a:endParaRPr lang="fr-FR" dirty="0" smtClean="0"/>
          </a:p>
        </p:txBody>
      </p:sp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defTabSz="1022299" fontAlgn="auto">
              <a:spcAft>
                <a:spcPts val="0"/>
              </a:spcAft>
              <a:defRPr/>
            </a:pPr>
            <a:r>
              <a:rPr lang="fr-FR" dirty="0" err="1" smtClean="0"/>
              <a:t>Pokko</a:t>
            </a:r>
            <a:r>
              <a:rPr lang="fr-FR" dirty="0" smtClean="0"/>
              <a:t> et la </a:t>
            </a:r>
            <a:r>
              <a:rPr lang="fr-FR" dirty="0" err="1" smtClean="0"/>
              <a:t>riviÈre</a:t>
            </a:r>
            <a:r>
              <a:rPr lang="fr-FR" dirty="0" smtClean="0"/>
              <a:t> aux crocodiles</a:t>
            </a:r>
          </a:p>
        </p:txBody>
      </p:sp>
      <p:sp>
        <p:nvSpPr>
          <p:cNvPr id="9" name="Espace réservé du texte 8"/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Karine </a:t>
            </a:r>
            <a:r>
              <a:rPr lang="fr-FR" dirty="0" err="1" smtClean="0"/>
              <a:t>Tournade</a:t>
            </a:r>
            <a:endParaRPr lang="fr-FR" dirty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4294967295"/>
          </p:nvPr>
        </p:nvSpPr>
        <p:spPr>
          <a:xfrm>
            <a:off x="6248524" y="1187450"/>
            <a:ext cx="529779" cy="425450"/>
          </a:xfrm>
        </p:spPr>
        <p:txBody>
          <a:bodyPr rtlCol="0">
            <a:normAutofit fontScale="70000" lnSpcReduction="20000"/>
          </a:bodyPr>
          <a:lstStyle/>
          <a:p>
            <a:pPr marL="0" indent="0" defTabSz="1022299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wcard Gothic" pitchFamily="82" charset="0"/>
              </a:rPr>
              <a:t>12</a:t>
            </a:r>
          </a:p>
        </p:txBody>
      </p:sp>
      <p:pic>
        <p:nvPicPr>
          <p:cNvPr id="10" name="Espace réservé pour une image  9" descr="Pokko.jpg"/>
          <p:cNvPicPr>
            <a:picLocks noGrp="1" noChangeAspect="1"/>
          </p:cNvPicPr>
          <p:nvPr>
            <p:ph type="pic" sz="quarter" idx="11"/>
          </p:nvPr>
        </p:nvPicPr>
        <p:blipFill>
          <a:blip r:embed="rId2"/>
          <a:srcRect l="13794" r="13794"/>
          <a:stretch>
            <a:fillRect/>
          </a:stretch>
        </p:blipFill>
        <p:spPr/>
      </p:pic>
      <p:pic>
        <p:nvPicPr>
          <p:cNvPr id="7" name="Image 6" descr="8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73820" y="5541964"/>
            <a:ext cx="2371725" cy="1933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7679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defTabSz="1022299" fontAlgn="auto">
              <a:spcAft>
                <a:spcPts val="0"/>
              </a:spcAft>
              <a:defRPr/>
            </a:pPr>
            <a:r>
              <a:rPr lang="fr-FR" dirty="0" err="1" smtClean="0"/>
              <a:t>Pokko</a:t>
            </a:r>
            <a:r>
              <a:rPr lang="fr-FR" dirty="0" smtClean="0"/>
              <a:t> et la </a:t>
            </a:r>
            <a:r>
              <a:rPr lang="fr-FR" dirty="0" err="1" smtClean="0"/>
              <a:t>riviÈre</a:t>
            </a:r>
            <a:r>
              <a:rPr lang="fr-FR" dirty="0" smtClean="0"/>
              <a:t> aux crocodiles</a:t>
            </a:r>
          </a:p>
        </p:txBody>
      </p:sp>
      <p:sp>
        <p:nvSpPr>
          <p:cNvPr id="9" name="Espace réservé du texte 8"/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Karine </a:t>
            </a:r>
            <a:r>
              <a:rPr lang="fr-FR" dirty="0" err="1" smtClean="0"/>
              <a:t>Tournade</a:t>
            </a:r>
            <a:endParaRPr lang="fr-FR" dirty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4294967295"/>
          </p:nvPr>
        </p:nvSpPr>
        <p:spPr>
          <a:xfrm>
            <a:off x="6248524" y="1187450"/>
            <a:ext cx="529779" cy="425450"/>
          </a:xfrm>
        </p:spPr>
        <p:txBody>
          <a:bodyPr rtlCol="0">
            <a:normAutofit fontScale="70000" lnSpcReduction="20000"/>
          </a:bodyPr>
          <a:lstStyle/>
          <a:p>
            <a:pPr marL="0" indent="0" defTabSz="1022299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wcard Gothic" pitchFamily="82" charset="0"/>
              </a:rPr>
              <a:t>12</a:t>
            </a:r>
          </a:p>
        </p:txBody>
      </p:sp>
      <p:pic>
        <p:nvPicPr>
          <p:cNvPr id="10" name="Espace réservé pour une image  9" descr="Pokko.jpg"/>
          <p:cNvPicPr>
            <a:picLocks noGrp="1" noChangeAspect="1"/>
          </p:cNvPicPr>
          <p:nvPr>
            <p:ph type="pic" sz="quarter" idx="11"/>
          </p:nvPr>
        </p:nvPicPr>
        <p:blipFill>
          <a:blip r:embed="rId2"/>
          <a:srcRect l="13794" r="13794"/>
          <a:stretch>
            <a:fillRect/>
          </a:stretch>
        </p:blipFill>
        <p:spPr/>
      </p:pic>
      <p:sp>
        <p:nvSpPr>
          <p:cNvPr id="8" name="Espace réservé du texte 5"/>
          <p:cNvSpPr>
            <a:spLocks noGrp="1"/>
          </p:cNvSpPr>
          <p:nvPr>
            <p:ph type="body" sz="quarter" idx="10"/>
          </p:nvPr>
        </p:nvSpPr>
        <p:spPr>
          <a:xfrm>
            <a:off x="449782" y="2374754"/>
            <a:ext cx="6814026" cy="6724354"/>
          </a:xfrm>
        </p:spPr>
        <p:txBody>
          <a:bodyPr rtlCol="0">
            <a:normAutofit fontScale="85000" lnSpcReduction="20000"/>
          </a:bodyPr>
          <a:lstStyle/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Qui est la belle-mère de </a:t>
            </a:r>
            <a:r>
              <a:rPr lang="fr-FR" dirty="0" err="1" smtClean="0"/>
              <a:t>Pokko</a:t>
            </a:r>
            <a:r>
              <a:rPr lang="fr-FR" dirty="0" smtClean="0"/>
              <a:t> ?</a:t>
            </a:r>
          </a:p>
          <a:p>
            <a:pPr defTabSz="1022299" fontAlgn="auto">
              <a:spcAft>
                <a:spcPts val="0"/>
              </a:spcAft>
              <a:defRPr/>
            </a:pPr>
            <a:endParaRPr lang="fr-FR" sz="1400" dirty="0" smtClean="0"/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err="1" smtClean="0"/>
              <a:t>Buana</a:t>
            </a:r>
            <a:r>
              <a:rPr lang="fr-FR" dirty="0" smtClean="0"/>
              <a:t>, une vieille femme plus mauvaise qu’une hyène enragée.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u="sng" dirty="0" err="1" smtClean="0"/>
              <a:t>Buala</a:t>
            </a:r>
            <a:r>
              <a:rPr lang="fr-FR" u="sng" dirty="0" smtClean="0"/>
              <a:t>, une vieille femme plus méchante qu’un lion enragé</a:t>
            </a:r>
            <a:r>
              <a:rPr lang="fr-FR" dirty="0" smtClean="0"/>
              <a:t>.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err="1" smtClean="0"/>
              <a:t>Boala</a:t>
            </a:r>
            <a:r>
              <a:rPr lang="fr-FR" dirty="0" smtClean="0"/>
              <a:t>, une vieille femme plus effrayante qu’un crocodile enragé.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endParaRPr lang="fr-FR" dirty="0" smtClean="0"/>
          </a:p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Comment s’appelle la rivière aux crocodiles ?</a:t>
            </a:r>
          </a:p>
          <a:p>
            <a:pPr defTabSz="1022299" fontAlgn="auto">
              <a:spcAft>
                <a:spcPts val="0"/>
              </a:spcAft>
              <a:defRPr/>
            </a:pPr>
            <a:endParaRPr lang="fr-FR" sz="1400" dirty="0" smtClean="0"/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Le Kilimandjaro.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Le </a:t>
            </a:r>
            <a:r>
              <a:rPr lang="fr-FR" dirty="0" err="1" smtClean="0"/>
              <a:t>Yalaboundé</a:t>
            </a:r>
            <a:r>
              <a:rPr lang="fr-FR" dirty="0" smtClean="0"/>
              <a:t>.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u="sng" dirty="0" smtClean="0"/>
              <a:t>Le </a:t>
            </a:r>
            <a:r>
              <a:rPr lang="fr-FR" u="sng" dirty="0" err="1" smtClean="0"/>
              <a:t>Kiliboundé</a:t>
            </a:r>
            <a:r>
              <a:rPr lang="fr-FR" dirty="0" smtClean="0"/>
              <a:t>.</a:t>
            </a:r>
          </a:p>
          <a:p>
            <a:pPr lvl="1" indent="0" defTabSz="1022299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fr-FR" dirty="0" smtClean="0"/>
          </a:p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Que fait </a:t>
            </a:r>
            <a:r>
              <a:rPr lang="fr-FR" dirty="0" err="1" smtClean="0"/>
              <a:t>Pokko</a:t>
            </a:r>
            <a:r>
              <a:rPr lang="fr-FR" dirty="0" smtClean="0"/>
              <a:t> pour que les animaux ne la mangent pas?</a:t>
            </a:r>
          </a:p>
          <a:p>
            <a:pPr defTabSz="1022299" fontAlgn="auto">
              <a:spcAft>
                <a:spcPts val="0"/>
              </a:spcAft>
              <a:defRPr/>
            </a:pPr>
            <a:endParaRPr lang="fr-FR" sz="1400" dirty="0" smtClean="0"/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Elle danse.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u="sng" dirty="0" smtClean="0"/>
              <a:t>Elle leur chante une chanson</a:t>
            </a:r>
            <a:r>
              <a:rPr lang="fr-FR" dirty="0" smtClean="0"/>
              <a:t>.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Elle leur raconte une histoire.</a:t>
            </a:r>
          </a:p>
          <a:p>
            <a:pPr lvl="1" indent="0" defTabSz="1022299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fr-FR" dirty="0" smtClean="0"/>
          </a:p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Comment </a:t>
            </a:r>
            <a:r>
              <a:rPr lang="fr-FR" dirty="0" err="1" smtClean="0"/>
              <a:t>Pokko</a:t>
            </a:r>
            <a:r>
              <a:rPr lang="fr-FR" dirty="0" smtClean="0"/>
              <a:t> rentre-t-elle au village ?</a:t>
            </a:r>
          </a:p>
          <a:p>
            <a:pPr defTabSz="1022299" fontAlgn="auto">
              <a:spcAft>
                <a:spcPts val="0"/>
              </a:spcAft>
              <a:defRPr/>
            </a:pPr>
            <a:endParaRPr lang="fr-FR" sz="1400" dirty="0" smtClean="0"/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u="sng" dirty="0" smtClean="0"/>
              <a:t>Sur le dos du lion</a:t>
            </a:r>
            <a:r>
              <a:rPr lang="fr-FR" dirty="0" smtClean="0"/>
              <a:t>.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Dans la gueule du crocodile.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À pied.</a:t>
            </a:r>
          </a:p>
          <a:p>
            <a:pPr defTabSz="1022299" fontAlgn="auto">
              <a:spcAft>
                <a:spcPts val="0"/>
              </a:spcAft>
              <a:defRPr/>
            </a:pPr>
            <a:endParaRPr lang="fr-FR" dirty="0" smtClean="0"/>
          </a:p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Qu’arrive-t-il à la belle-mère de </a:t>
            </a:r>
            <a:r>
              <a:rPr lang="fr-FR" dirty="0" err="1" smtClean="0"/>
              <a:t>Pokko</a:t>
            </a:r>
            <a:r>
              <a:rPr lang="fr-FR" dirty="0" smtClean="0"/>
              <a:t> à la rivière ?</a:t>
            </a:r>
          </a:p>
          <a:p>
            <a:pPr defTabSz="1022299" fontAlgn="auto">
              <a:spcAft>
                <a:spcPts val="0"/>
              </a:spcAft>
              <a:defRPr/>
            </a:pPr>
            <a:endParaRPr lang="fr-FR" sz="1400" dirty="0" smtClean="0"/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Les animaux la font fuir.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u="sng" dirty="0" smtClean="0"/>
              <a:t>Les animaux la mangent</a:t>
            </a:r>
            <a:r>
              <a:rPr lang="fr-FR" dirty="0" smtClean="0"/>
              <a:t>.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Les animaux la regardent laver son maillet.</a:t>
            </a:r>
          </a:p>
          <a:p>
            <a:pPr marL="1166694" lvl="1" indent="-336076" defTabSz="1022299" fontAlgn="auto">
              <a:spcAft>
                <a:spcPts val="0"/>
              </a:spcAft>
              <a:buNone/>
              <a:defRPr/>
            </a:pPr>
            <a:endParaRPr lang="fr-FR" dirty="0" smtClean="0"/>
          </a:p>
          <a:p>
            <a:pPr defTabSz="1022299" fontAlgn="auto">
              <a:spcAft>
                <a:spcPts val="0"/>
              </a:spcAft>
              <a:defRPr/>
            </a:pPr>
            <a:endParaRPr lang="fr-FR" dirty="0" smtClean="0"/>
          </a:p>
        </p:txBody>
      </p:sp>
      <p:pic>
        <p:nvPicPr>
          <p:cNvPr id="11" name="Image 10" descr="8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73820" y="5541964"/>
            <a:ext cx="2371725" cy="1933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1571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texte 5"/>
          <p:cNvSpPr>
            <a:spLocks noGrp="1"/>
          </p:cNvSpPr>
          <p:nvPr>
            <p:ph type="body" sz="quarter" idx="10"/>
          </p:nvPr>
        </p:nvSpPr>
        <p:spPr>
          <a:xfrm>
            <a:off x="449782" y="2420290"/>
            <a:ext cx="6814026" cy="6724354"/>
          </a:xfrm>
        </p:spPr>
        <p:txBody>
          <a:bodyPr rtlCol="0">
            <a:normAutofit fontScale="85000" lnSpcReduction="20000"/>
          </a:bodyPr>
          <a:lstStyle/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Où est née </a:t>
            </a:r>
            <a:r>
              <a:rPr lang="fr-FR" dirty="0" err="1" smtClean="0"/>
              <a:t>Poucette</a:t>
            </a:r>
            <a:r>
              <a:rPr lang="fr-FR" dirty="0" smtClean="0"/>
              <a:t> ?</a:t>
            </a:r>
          </a:p>
          <a:p>
            <a:pPr defTabSz="1022299" fontAlgn="auto">
              <a:spcAft>
                <a:spcPts val="0"/>
              </a:spcAft>
              <a:defRPr/>
            </a:pPr>
            <a:endParaRPr lang="fr-FR" sz="1400" dirty="0" smtClean="0"/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Dans un chou.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Dans une fleur.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À la maternité.</a:t>
            </a:r>
          </a:p>
          <a:p>
            <a:pPr defTabSz="1022299" fontAlgn="auto">
              <a:spcAft>
                <a:spcPts val="0"/>
              </a:spcAft>
              <a:defRPr/>
            </a:pPr>
            <a:endParaRPr lang="fr-FR" dirty="0" smtClean="0"/>
          </a:p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Pourquoi la crapaude enlève-t-elle </a:t>
            </a:r>
            <a:r>
              <a:rPr lang="fr-FR" dirty="0" err="1" smtClean="0"/>
              <a:t>Poucette</a:t>
            </a:r>
            <a:r>
              <a:rPr lang="fr-FR" dirty="0" smtClean="0"/>
              <a:t> ?</a:t>
            </a:r>
          </a:p>
          <a:p>
            <a:pPr defTabSz="1022299" fontAlgn="auto">
              <a:spcAft>
                <a:spcPts val="0"/>
              </a:spcAft>
              <a:defRPr/>
            </a:pPr>
            <a:endParaRPr lang="fr-FR" sz="1400" dirty="0" smtClean="0"/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Pour la manger.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Pour la vendre.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Pour la marier à son fils.</a:t>
            </a:r>
          </a:p>
          <a:p>
            <a:pPr lvl="1" indent="0" defTabSz="1022299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fr-FR" dirty="0" smtClean="0"/>
          </a:p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Pourquoi le hanneton abandonne-t-il </a:t>
            </a:r>
            <a:r>
              <a:rPr lang="fr-FR" dirty="0" err="1" smtClean="0"/>
              <a:t>Poucette</a:t>
            </a:r>
            <a:r>
              <a:rPr lang="fr-FR" dirty="0" smtClean="0"/>
              <a:t> ?</a:t>
            </a:r>
          </a:p>
          <a:p>
            <a:pPr defTabSz="1022299" fontAlgn="auto">
              <a:spcAft>
                <a:spcPts val="0"/>
              </a:spcAft>
              <a:defRPr/>
            </a:pPr>
            <a:endParaRPr lang="fr-FR" sz="1400" dirty="0" smtClean="0"/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Parce que </a:t>
            </a:r>
            <a:r>
              <a:rPr lang="fr-FR" dirty="0" err="1" smtClean="0"/>
              <a:t>Poucette</a:t>
            </a:r>
            <a:r>
              <a:rPr lang="fr-FR" dirty="0" smtClean="0"/>
              <a:t> ne voulait pas de lui.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Parce que ses voisins la trouvaient laide.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Parce que </a:t>
            </a:r>
            <a:r>
              <a:rPr lang="fr-FR" dirty="0" err="1" smtClean="0"/>
              <a:t>Poucette</a:t>
            </a:r>
            <a:r>
              <a:rPr lang="fr-FR" dirty="0" smtClean="0"/>
              <a:t> était trop malheureuse.</a:t>
            </a:r>
          </a:p>
          <a:p>
            <a:pPr lvl="1" indent="0" defTabSz="1022299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fr-FR" dirty="0" smtClean="0"/>
          </a:p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De quoi se nourrit </a:t>
            </a:r>
            <a:r>
              <a:rPr lang="fr-FR" dirty="0" err="1" smtClean="0"/>
              <a:t>Poucette</a:t>
            </a:r>
            <a:r>
              <a:rPr lang="fr-FR" dirty="0" smtClean="0"/>
              <a:t> pendant l’été ?</a:t>
            </a:r>
          </a:p>
          <a:p>
            <a:pPr defTabSz="1022299" fontAlgn="auto">
              <a:spcAft>
                <a:spcPts val="0"/>
              </a:spcAft>
              <a:defRPr/>
            </a:pPr>
            <a:endParaRPr lang="fr-FR" sz="1400" dirty="0" smtClean="0"/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De pollen et de rosée.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De miel et de nectar.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De fleurs et de vase.</a:t>
            </a:r>
          </a:p>
          <a:p>
            <a:pPr lvl="1" indent="0" defTabSz="1022299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fr-FR" dirty="0" smtClean="0"/>
          </a:p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Avec qui </a:t>
            </a:r>
            <a:r>
              <a:rPr lang="fr-FR" dirty="0" err="1" smtClean="0"/>
              <a:t>Poucette</a:t>
            </a:r>
            <a:r>
              <a:rPr lang="fr-FR" dirty="0" smtClean="0"/>
              <a:t> se marie-t-elle ?</a:t>
            </a:r>
          </a:p>
          <a:p>
            <a:pPr defTabSz="1022299" fontAlgn="auto">
              <a:spcAft>
                <a:spcPts val="0"/>
              </a:spcAft>
              <a:defRPr/>
            </a:pPr>
            <a:endParaRPr lang="fr-FR" sz="1400" dirty="0" smtClean="0"/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Avec la taupe.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Avec le roi des fleurs.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Avec l’hirondelle.</a:t>
            </a:r>
          </a:p>
          <a:p>
            <a:pPr defTabSz="1022299" fontAlgn="auto">
              <a:spcAft>
                <a:spcPts val="0"/>
              </a:spcAft>
              <a:defRPr/>
            </a:pPr>
            <a:endParaRPr lang="fr-FR" dirty="0" smtClean="0"/>
          </a:p>
        </p:txBody>
      </p:sp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defTabSz="1022299" fontAlgn="auto">
              <a:spcAft>
                <a:spcPts val="0"/>
              </a:spcAft>
              <a:defRPr/>
            </a:pPr>
            <a:r>
              <a:rPr lang="fr-FR" dirty="0" err="1" smtClean="0"/>
              <a:t>poucette</a:t>
            </a:r>
            <a:endParaRPr lang="fr-FR" dirty="0" smtClean="0"/>
          </a:p>
        </p:txBody>
      </p:sp>
      <p:sp>
        <p:nvSpPr>
          <p:cNvPr id="9" name="Espace réservé du texte 8"/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Hans Christian Andersen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4294967295"/>
          </p:nvPr>
        </p:nvSpPr>
        <p:spPr>
          <a:xfrm>
            <a:off x="6248524" y="1187450"/>
            <a:ext cx="529779" cy="425450"/>
          </a:xfrm>
        </p:spPr>
        <p:txBody>
          <a:bodyPr rtlCol="0">
            <a:normAutofit fontScale="70000" lnSpcReduction="20000"/>
          </a:bodyPr>
          <a:lstStyle/>
          <a:p>
            <a:pPr marL="0" indent="0" defTabSz="1022299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wcard Gothic" pitchFamily="82" charset="0"/>
              </a:rPr>
              <a:t>13</a:t>
            </a:r>
          </a:p>
        </p:txBody>
      </p:sp>
      <p:pic>
        <p:nvPicPr>
          <p:cNvPr id="10" name="Espace réservé pour une image  9" descr="Poucette.jpg"/>
          <p:cNvPicPr>
            <a:picLocks noGrp="1" noChangeAspect="1"/>
          </p:cNvPicPr>
          <p:nvPr>
            <p:ph type="pic" sz="quarter" idx="11"/>
          </p:nvPr>
        </p:nvPicPr>
        <p:blipFill>
          <a:blip r:embed="rId2"/>
          <a:srcRect l="12657" r="12657"/>
          <a:stretch>
            <a:fillRect/>
          </a:stretch>
        </p:blipFill>
        <p:spPr/>
      </p:pic>
      <p:pic>
        <p:nvPicPr>
          <p:cNvPr id="7" name="Image 6" descr="9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76028" y="7113600"/>
            <a:ext cx="2025212" cy="17954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534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defTabSz="1022299" fontAlgn="auto">
              <a:spcAft>
                <a:spcPts val="0"/>
              </a:spcAft>
              <a:defRPr/>
            </a:pPr>
            <a:r>
              <a:rPr lang="fr-FR" dirty="0" err="1" smtClean="0"/>
              <a:t>poucette</a:t>
            </a:r>
            <a:endParaRPr lang="fr-FR" dirty="0" smtClean="0"/>
          </a:p>
        </p:txBody>
      </p:sp>
      <p:sp>
        <p:nvSpPr>
          <p:cNvPr id="9" name="Espace réservé du texte 8"/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Hans Christian Andersen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4294967295"/>
          </p:nvPr>
        </p:nvSpPr>
        <p:spPr>
          <a:xfrm>
            <a:off x="6248524" y="1187450"/>
            <a:ext cx="529779" cy="425450"/>
          </a:xfrm>
        </p:spPr>
        <p:txBody>
          <a:bodyPr rtlCol="0">
            <a:normAutofit fontScale="70000" lnSpcReduction="20000"/>
          </a:bodyPr>
          <a:lstStyle/>
          <a:p>
            <a:pPr marL="0" indent="0" defTabSz="1022299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wcard Gothic" pitchFamily="82" charset="0"/>
              </a:rPr>
              <a:t>13</a:t>
            </a:r>
          </a:p>
        </p:txBody>
      </p:sp>
      <p:pic>
        <p:nvPicPr>
          <p:cNvPr id="10" name="Espace réservé pour une image  9" descr="Poucette.jpg"/>
          <p:cNvPicPr>
            <a:picLocks noGrp="1" noChangeAspect="1"/>
          </p:cNvPicPr>
          <p:nvPr>
            <p:ph type="pic" sz="quarter" idx="11"/>
          </p:nvPr>
        </p:nvPicPr>
        <p:blipFill>
          <a:blip r:embed="rId2"/>
          <a:srcRect l="12657" r="12657"/>
          <a:stretch>
            <a:fillRect/>
          </a:stretch>
        </p:blipFill>
        <p:spPr/>
      </p:pic>
      <p:sp>
        <p:nvSpPr>
          <p:cNvPr id="8" name="Espace réservé du texte 5"/>
          <p:cNvSpPr>
            <a:spLocks noGrp="1"/>
          </p:cNvSpPr>
          <p:nvPr>
            <p:ph type="body" sz="quarter" idx="10"/>
          </p:nvPr>
        </p:nvSpPr>
        <p:spPr>
          <a:xfrm>
            <a:off x="449782" y="2327254"/>
            <a:ext cx="6814026" cy="6724354"/>
          </a:xfrm>
        </p:spPr>
        <p:txBody>
          <a:bodyPr rtlCol="0">
            <a:normAutofit fontScale="85000" lnSpcReduction="20000"/>
          </a:bodyPr>
          <a:lstStyle/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Où est née </a:t>
            </a:r>
            <a:r>
              <a:rPr lang="fr-FR" dirty="0" err="1" smtClean="0"/>
              <a:t>Poucette</a:t>
            </a:r>
            <a:r>
              <a:rPr lang="fr-FR" dirty="0" smtClean="0"/>
              <a:t> ?</a:t>
            </a:r>
          </a:p>
          <a:p>
            <a:pPr defTabSz="1022299" fontAlgn="auto">
              <a:spcAft>
                <a:spcPts val="0"/>
              </a:spcAft>
              <a:defRPr/>
            </a:pPr>
            <a:endParaRPr lang="fr-FR" sz="1400" dirty="0" smtClean="0"/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Dans un chou.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u="sng" dirty="0" smtClean="0"/>
              <a:t>Dans une fleur</a:t>
            </a:r>
            <a:r>
              <a:rPr lang="fr-FR" dirty="0" smtClean="0"/>
              <a:t>.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À la maternité.</a:t>
            </a:r>
          </a:p>
          <a:p>
            <a:pPr defTabSz="1022299" fontAlgn="auto">
              <a:spcAft>
                <a:spcPts val="0"/>
              </a:spcAft>
              <a:defRPr/>
            </a:pPr>
            <a:endParaRPr lang="fr-FR" dirty="0" smtClean="0"/>
          </a:p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Pourquoi la crapaude enlève-t-elle </a:t>
            </a:r>
            <a:r>
              <a:rPr lang="fr-FR" dirty="0" err="1" smtClean="0"/>
              <a:t>Poucette</a:t>
            </a:r>
            <a:r>
              <a:rPr lang="fr-FR" dirty="0" smtClean="0"/>
              <a:t> ?</a:t>
            </a:r>
          </a:p>
          <a:p>
            <a:pPr defTabSz="1022299" fontAlgn="auto">
              <a:spcAft>
                <a:spcPts val="0"/>
              </a:spcAft>
              <a:defRPr/>
            </a:pPr>
            <a:endParaRPr lang="fr-FR" sz="1400" dirty="0" smtClean="0"/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Pour la manger.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Pour la vendre.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u="sng" dirty="0" smtClean="0"/>
              <a:t>Pour la marier à son fils</a:t>
            </a:r>
            <a:r>
              <a:rPr lang="fr-FR" dirty="0" smtClean="0"/>
              <a:t>.</a:t>
            </a:r>
          </a:p>
          <a:p>
            <a:pPr lvl="1" indent="0" defTabSz="1022299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fr-FR" dirty="0" smtClean="0"/>
          </a:p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Pourquoi le hanneton abandonne-t-il </a:t>
            </a:r>
            <a:r>
              <a:rPr lang="fr-FR" dirty="0" err="1" smtClean="0"/>
              <a:t>Poucette</a:t>
            </a:r>
            <a:r>
              <a:rPr lang="fr-FR" dirty="0" smtClean="0"/>
              <a:t> ?</a:t>
            </a:r>
          </a:p>
          <a:p>
            <a:pPr defTabSz="1022299" fontAlgn="auto">
              <a:spcAft>
                <a:spcPts val="0"/>
              </a:spcAft>
              <a:defRPr/>
            </a:pPr>
            <a:endParaRPr lang="fr-FR" sz="1400" dirty="0" smtClean="0"/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Parce que </a:t>
            </a:r>
            <a:r>
              <a:rPr lang="fr-FR" dirty="0" err="1" smtClean="0"/>
              <a:t>Poucette</a:t>
            </a:r>
            <a:r>
              <a:rPr lang="fr-FR" dirty="0" smtClean="0"/>
              <a:t> ne voulait pas de lui.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u="sng" dirty="0" smtClean="0"/>
              <a:t>Parce que ses voisins la trouvaient laide</a:t>
            </a:r>
            <a:r>
              <a:rPr lang="fr-FR" dirty="0" smtClean="0"/>
              <a:t>.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Parce que </a:t>
            </a:r>
            <a:r>
              <a:rPr lang="fr-FR" dirty="0" err="1" smtClean="0"/>
              <a:t>Poucette</a:t>
            </a:r>
            <a:r>
              <a:rPr lang="fr-FR" dirty="0" smtClean="0"/>
              <a:t> était trop malheureuse.</a:t>
            </a:r>
          </a:p>
          <a:p>
            <a:pPr lvl="1" indent="0" defTabSz="1022299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fr-FR" dirty="0" smtClean="0"/>
          </a:p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De quoi se nourrit </a:t>
            </a:r>
            <a:r>
              <a:rPr lang="fr-FR" dirty="0" err="1" smtClean="0"/>
              <a:t>Poucette</a:t>
            </a:r>
            <a:r>
              <a:rPr lang="fr-FR" dirty="0" smtClean="0"/>
              <a:t> pendant l’été ?</a:t>
            </a:r>
          </a:p>
          <a:p>
            <a:pPr defTabSz="1022299" fontAlgn="auto">
              <a:spcAft>
                <a:spcPts val="0"/>
              </a:spcAft>
              <a:defRPr/>
            </a:pPr>
            <a:endParaRPr lang="fr-FR" sz="1400" dirty="0" smtClean="0"/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u="sng" dirty="0" smtClean="0"/>
              <a:t>De pollen et de rosée</a:t>
            </a:r>
            <a:r>
              <a:rPr lang="fr-FR" dirty="0" smtClean="0"/>
              <a:t>.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De miel et de nectar.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De fleurs et de vase.</a:t>
            </a:r>
          </a:p>
          <a:p>
            <a:pPr lvl="1" indent="0" defTabSz="1022299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fr-FR" dirty="0" smtClean="0"/>
          </a:p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Avec qui </a:t>
            </a:r>
            <a:r>
              <a:rPr lang="fr-FR" dirty="0" err="1" smtClean="0"/>
              <a:t>Poucette</a:t>
            </a:r>
            <a:r>
              <a:rPr lang="fr-FR" dirty="0" smtClean="0"/>
              <a:t> se marie-t-elle ?</a:t>
            </a:r>
          </a:p>
          <a:p>
            <a:pPr defTabSz="1022299" fontAlgn="auto">
              <a:spcAft>
                <a:spcPts val="0"/>
              </a:spcAft>
              <a:defRPr/>
            </a:pPr>
            <a:endParaRPr lang="fr-FR" sz="1400" dirty="0" smtClean="0"/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Avec la taupe.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u="sng" dirty="0" smtClean="0"/>
              <a:t>Avec le roi des fleurs</a:t>
            </a:r>
            <a:r>
              <a:rPr lang="fr-FR" dirty="0" smtClean="0"/>
              <a:t>.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Avec l’hirondelle.</a:t>
            </a:r>
          </a:p>
          <a:p>
            <a:pPr defTabSz="1022299" fontAlgn="auto">
              <a:spcAft>
                <a:spcPts val="0"/>
              </a:spcAft>
              <a:defRPr/>
            </a:pPr>
            <a:endParaRPr lang="fr-FR" dirty="0" smtClean="0"/>
          </a:p>
        </p:txBody>
      </p:sp>
      <p:pic>
        <p:nvPicPr>
          <p:cNvPr id="12" name="Image 11" descr="9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76028" y="7113600"/>
            <a:ext cx="2025212" cy="17954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8301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texte 5"/>
          <p:cNvSpPr>
            <a:spLocks noGrp="1"/>
          </p:cNvSpPr>
          <p:nvPr>
            <p:ph type="body" sz="quarter" idx="10"/>
          </p:nvPr>
        </p:nvSpPr>
        <p:spPr>
          <a:xfrm>
            <a:off x="449782" y="2420290"/>
            <a:ext cx="6814026" cy="6724354"/>
          </a:xfrm>
        </p:spPr>
        <p:txBody>
          <a:bodyPr rtlCol="0">
            <a:normAutofit fontScale="85000" lnSpcReduction="20000"/>
          </a:bodyPr>
          <a:lstStyle/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Quand vient le monstre aux doudous ?</a:t>
            </a:r>
          </a:p>
          <a:p>
            <a:pPr defTabSz="1022299" fontAlgn="auto">
              <a:spcAft>
                <a:spcPts val="0"/>
              </a:spcAft>
              <a:defRPr/>
            </a:pPr>
            <a:endParaRPr lang="fr-FR" sz="1400" dirty="0" smtClean="0"/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Chaque mois à la pleine lune.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Chaque mois à la vieille lune.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Chaque mois à la nouvelle lune.</a:t>
            </a:r>
          </a:p>
          <a:p>
            <a:pPr lvl="1" indent="0" defTabSz="1022299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fr-FR" dirty="0" smtClean="0"/>
          </a:p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Que font les villageois les soirs où vient le monstre ?</a:t>
            </a:r>
          </a:p>
          <a:p>
            <a:pPr defTabSz="1022299" fontAlgn="auto">
              <a:spcAft>
                <a:spcPts val="0"/>
              </a:spcAft>
              <a:defRPr/>
            </a:pPr>
            <a:endParaRPr lang="fr-FR" sz="1400" dirty="0" smtClean="0"/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Ils quittent le village.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Ils déposent tous les doudous à l’entrée du village.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Ils déposent un doudou à la sortie du village.</a:t>
            </a:r>
          </a:p>
          <a:p>
            <a:pPr lvl="1" indent="0" defTabSz="1022299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fr-FR" dirty="0" smtClean="0"/>
          </a:p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Comment est le doudou de Mota le cracra ?</a:t>
            </a:r>
          </a:p>
          <a:p>
            <a:pPr defTabSz="1022299" fontAlgn="auto">
              <a:spcAft>
                <a:spcPts val="0"/>
              </a:spcAft>
              <a:defRPr/>
            </a:pPr>
            <a:endParaRPr lang="fr-FR" sz="1400" dirty="0" smtClean="0"/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Il est vieux, il est moche et il pue.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Il est sale, il est laid et il sent mauvais.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Il est neuf, il est beau et il sent bon.</a:t>
            </a:r>
          </a:p>
          <a:p>
            <a:pPr lvl="1" indent="0" defTabSz="1022299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fr-FR" dirty="0" smtClean="0"/>
          </a:p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Qui va poser le doudou de Mota le Cracra au monstre ?</a:t>
            </a:r>
          </a:p>
          <a:p>
            <a:pPr defTabSz="1022299" fontAlgn="auto">
              <a:spcAft>
                <a:spcPts val="0"/>
              </a:spcAft>
              <a:defRPr/>
            </a:pPr>
            <a:endParaRPr lang="fr-FR" sz="1400" dirty="0" smtClean="0"/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Le Maire du village.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Le chef du village.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Le père de Mota le Cracra.</a:t>
            </a:r>
          </a:p>
          <a:p>
            <a:pPr lvl="1" indent="0" defTabSz="1022299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fr-FR" dirty="0" smtClean="0"/>
          </a:p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Que fait le monstre quand il trouve le doudou de Mota le Cracra?</a:t>
            </a:r>
          </a:p>
          <a:p>
            <a:pPr defTabSz="1022299" fontAlgn="auto">
              <a:spcAft>
                <a:spcPts val="0"/>
              </a:spcAft>
              <a:defRPr/>
            </a:pPr>
            <a:endParaRPr lang="fr-FR" sz="1400" dirty="0" smtClean="0"/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Il pleure, suce son pouce et s’endort.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Il hurle, détruit le village et repart.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Il prend le doudou et retourne dans sa grotte.</a:t>
            </a:r>
          </a:p>
          <a:p>
            <a:pPr defTabSz="1022299" fontAlgn="auto">
              <a:spcAft>
                <a:spcPts val="0"/>
              </a:spcAft>
              <a:defRPr/>
            </a:pPr>
            <a:endParaRPr lang="fr-FR" dirty="0" smtClean="0"/>
          </a:p>
        </p:txBody>
      </p:sp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le monstre aux doudous</a:t>
            </a:r>
          </a:p>
        </p:txBody>
      </p:sp>
      <p:sp>
        <p:nvSpPr>
          <p:cNvPr id="9" name="Espace réservé du texte 8"/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defTabSz="1022299" fontAlgn="auto">
              <a:spcAft>
                <a:spcPts val="0"/>
              </a:spcAft>
              <a:defRPr/>
            </a:pPr>
            <a:r>
              <a:rPr lang="fr-FR" dirty="0" err="1" smtClean="0"/>
              <a:t>Raffaella</a:t>
            </a:r>
            <a:r>
              <a:rPr lang="fr-FR" dirty="0" smtClean="0"/>
              <a:t> </a:t>
            </a:r>
            <a:r>
              <a:rPr lang="fr-FR" dirty="0" err="1" smtClean="0"/>
              <a:t>Bertagnolio</a:t>
            </a:r>
            <a:r>
              <a:rPr lang="fr-FR" dirty="0" smtClean="0"/>
              <a:t> et Fabrice Mosca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4294967295"/>
          </p:nvPr>
        </p:nvSpPr>
        <p:spPr>
          <a:xfrm>
            <a:off x="6248524" y="1187450"/>
            <a:ext cx="529779" cy="425450"/>
          </a:xfrm>
        </p:spPr>
        <p:txBody>
          <a:bodyPr rtlCol="0">
            <a:normAutofit fontScale="70000" lnSpcReduction="20000"/>
          </a:bodyPr>
          <a:lstStyle/>
          <a:p>
            <a:pPr marL="0" indent="0" defTabSz="1022299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wcard Gothic" pitchFamily="82" charset="0"/>
              </a:rPr>
              <a:t>14</a:t>
            </a:r>
          </a:p>
        </p:txBody>
      </p:sp>
      <p:pic>
        <p:nvPicPr>
          <p:cNvPr id="10" name="Espace réservé pour une image  9" descr="Le monstre doudous.jpg"/>
          <p:cNvPicPr>
            <a:picLocks noGrp="1" noChangeAspect="1"/>
          </p:cNvPicPr>
          <p:nvPr>
            <p:ph type="pic" sz="quarter" idx="11"/>
          </p:nvPr>
        </p:nvPicPr>
        <p:blipFill>
          <a:blip r:embed="rId2"/>
          <a:srcRect l="2511" r="2511"/>
          <a:stretch>
            <a:fillRect/>
          </a:stretch>
        </p:blipFill>
        <p:spPr/>
      </p:pic>
      <p:pic>
        <p:nvPicPr>
          <p:cNvPr id="7" name="Image 6" descr="10.jpg"/>
          <p:cNvPicPr>
            <a:picLocks noChangeAspect="1"/>
          </p:cNvPicPr>
          <p:nvPr/>
        </p:nvPicPr>
        <p:blipFill>
          <a:blip r:embed="rId2"/>
          <a:srcRect l="12790" t="40425" r="13954" b="2128"/>
          <a:stretch>
            <a:fillRect/>
          </a:stretch>
        </p:blipFill>
        <p:spPr>
          <a:xfrm>
            <a:off x="5761846" y="4899022"/>
            <a:ext cx="1500198" cy="1285884"/>
          </a:xfrm>
          <a:prstGeom prst="heart">
            <a:avLst/>
          </a:prstGeom>
        </p:spPr>
      </p:pic>
    </p:spTree>
    <p:extLst>
      <p:ext uri="{BB962C8B-B14F-4D97-AF65-F5344CB8AC3E}">
        <p14:creationId xmlns:p14="http://schemas.microsoft.com/office/powerpoint/2010/main" val="685383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le monstre aux doudous</a:t>
            </a:r>
          </a:p>
        </p:txBody>
      </p:sp>
      <p:sp>
        <p:nvSpPr>
          <p:cNvPr id="9" name="Espace réservé du texte 8"/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defTabSz="1022299" fontAlgn="auto">
              <a:spcAft>
                <a:spcPts val="0"/>
              </a:spcAft>
              <a:defRPr/>
            </a:pPr>
            <a:r>
              <a:rPr lang="fr-FR" dirty="0" err="1" smtClean="0"/>
              <a:t>Raffaella</a:t>
            </a:r>
            <a:r>
              <a:rPr lang="fr-FR" dirty="0" smtClean="0"/>
              <a:t> </a:t>
            </a:r>
            <a:r>
              <a:rPr lang="fr-FR" dirty="0" err="1" smtClean="0"/>
              <a:t>Bertagnolio</a:t>
            </a:r>
            <a:r>
              <a:rPr lang="fr-FR" dirty="0" smtClean="0"/>
              <a:t> et Fabrice Mosca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4294967295"/>
          </p:nvPr>
        </p:nvSpPr>
        <p:spPr>
          <a:xfrm>
            <a:off x="6248524" y="1187450"/>
            <a:ext cx="529779" cy="425450"/>
          </a:xfrm>
        </p:spPr>
        <p:txBody>
          <a:bodyPr rtlCol="0">
            <a:normAutofit fontScale="70000" lnSpcReduction="20000"/>
          </a:bodyPr>
          <a:lstStyle/>
          <a:p>
            <a:pPr marL="0" indent="0" defTabSz="1022299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wcard Gothic" pitchFamily="82" charset="0"/>
              </a:rPr>
              <a:t>14</a:t>
            </a:r>
          </a:p>
        </p:txBody>
      </p:sp>
      <p:pic>
        <p:nvPicPr>
          <p:cNvPr id="10" name="Espace réservé pour une image  9" descr="Le monstre doudous.jpg"/>
          <p:cNvPicPr>
            <a:picLocks noGrp="1" noChangeAspect="1"/>
          </p:cNvPicPr>
          <p:nvPr>
            <p:ph type="pic" sz="quarter" idx="11"/>
          </p:nvPr>
        </p:nvPicPr>
        <p:blipFill>
          <a:blip r:embed="rId2"/>
          <a:srcRect l="2511" r="2511"/>
          <a:stretch>
            <a:fillRect/>
          </a:stretch>
        </p:blipFill>
        <p:spPr/>
      </p:pic>
      <p:sp>
        <p:nvSpPr>
          <p:cNvPr id="8" name="Espace réservé du texte 5"/>
          <p:cNvSpPr>
            <a:spLocks noGrp="1"/>
          </p:cNvSpPr>
          <p:nvPr>
            <p:ph type="body" sz="quarter" idx="10"/>
          </p:nvPr>
        </p:nvSpPr>
        <p:spPr>
          <a:xfrm>
            <a:off x="449782" y="2384665"/>
            <a:ext cx="6814026" cy="6724354"/>
          </a:xfrm>
        </p:spPr>
        <p:txBody>
          <a:bodyPr rtlCol="0">
            <a:normAutofit fontScale="85000" lnSpcReduction="20000"/>
          </a:bodyPr>
          <a:lstStyle/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Quand vient le monstre aux doudous ?</a:t>
            </a:r>
          </a:p>
          <a:p>
            <a:pPr defTabSz="1022299" fontAlgn="auto">
              <a:spcAft>
                <a:spcPts val="0"/>
              </a:spcAft>
              <a:defRPr/>
            </a:pPr>
            <a:endParaRPr lang="fr-FR" sz="1400" dirty="0" smtClean="0"/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Chaque mois à la pleine lune.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u="sng" dirty="0" smtClean="0"/>
              <a:t>Chaque mois à la vieille lune</a:t>
            </a:r>
            <a:r>
              <a:rPr lang="fr-FR" dirty="0" smtClean="0"/>
              <a:t>.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Chaque mois à la nouvelle lune.</a:t>
            </a:r>
          </a:p>
          <a:p>
            <a:pPr lvl="1" indent="0" defTabSz="1022299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fr-FR" dirty="0" smtClean="0"/>
          </a:p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Que font les villageois les soirs où vient le monstre ?</a:t>
            </a:r>
          </a:p>
          <a:p>
            <a:pPr defTabSz="1022299" fontAlgn="auto">
              <a:spcAft>
                <a:spcPts val="0"/>
              </a:spcAft>
              <a:defRPr/>
            </a:pPr>
            <a:endParaRPr lang="fr-FR" sz="1400" dirty="0" smtClean="0"/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Ils quittent le village.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Ils déposent tous les doudous à l’entrée du village.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u="sng" dirty="0" smtClean="0"/>
              <a:t>Ils déposent un doudou à la sortie du village</a:t>
            </a:r>
            <a:r>
              <a:rPr lang="fr-FR" dirty="0" smtClean="0"/>
              <a:t>.</a:t>
            </a:r>
          </a:p>
          <a:p>
            <a:pPr lvl="1" indent="0" defTabSz="1022299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fr-FR" dirty="0" smtClean="0"/>
          </a:p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Comment est le doudou de Mota le cracra ?</a:t>
            </a:r>
          </a:p>
          <a:p>
            <a:pPr defTabSz="1022299" fontAlgn="auto">
              <a:spcAft>
                <a:spcPts val="0"/>
              </a:spcAft>
              <a:defRPr/>
            </a:pPr>
            <a:endParaRPr lang="fr-FR" sz="1400" dirty="0" smtClean="0"/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Il est vieux, il est moche et il pue.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u="sng" dirty="0" smtClean="0"/>
              <a:t>Il est sale, il est laid et il sent mauvais</a:t>
            </a:r>
            <a:r>
              <a:rPr lang="fr-FR" dirty="0" smtClean="0"/>
              <a:t>.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Il est neuf, il est beau et il sent bon.</a:t>
            </a:r>
          </a:p>
          <a:p>
            <a:pPr lvl="1" indent="0" defTabSz="1022299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fr-FR" dirty="0" smtClean="0"/>
          </a:p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Qui va poser le doudou de Mota le Cracra au monstre ?</a:t>
            </a:r>
          </a:p>
          <a:p>
            <a:pPr defTabSz="1022299" fontAlgn="auto">
              <a:spcAft>
                <a:spcPts val="0"/>
              </a:spcAft>
              <a:defRPr/>
            </a:pPr>
            <a:endParaRPr lang="fr-FR" sz="1400" dirty="0" smtClean="0"/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Le Maire du village.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u="sng" dirty="0" smtClean="0"/>
              <a:t>Le chef du village</a:t>
            </a:r>
            <a:r>
              <a:rPr lang="fr-FR" dirty="0" smtClean="0"/>
              <a:t>.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Le père de Mota le Cracra.</a:t>
            </a:r>
          </a:p>
          <a:p>
            <a:pPr lvl="1" indent="0" defTabSz="1022299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fr-FR" dirty="0" smtClean="0"/>
          </a:p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Que fait le monstre quand il trouve le doudou de Mota le Cracra?</a:t>
            </a:r>
          </a:p>
          <a:p>
            <a:pPr defTabSz="1022299" fontAlgn="auto">
              <a:spcAft>
                <a:spcPts val="0"/>
              </a:spcAft>
              <a:defRPr/>
            </a:pPr>
            <a:endParaRPr lang="fr-FR" sz="1400" dirty="0" smtClean="0"/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u="sng" dirty="0" smtClean="0"/>
              <a:t>Il pleure, suce son pouce et s’endort</a:t>
            </a:r>
            <a:r>
              <a:rPr lang="fr-FR" dirty="0" smtClean="0"/>
              <a:t>.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Il hurle, détruit le village et repart.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Il prend le doudou et retourne dans sa grotte.</a:t>
            </a:r>
          </a:p>
          <a:p>
            <a:pPr defTabSz="1022299" fontAlgn="auto">
              <a:spcAft>
                <a:spcPts val="0"/>
              </a:spcAft>
              <a:defRPr/>
            </a:pPr>
            <a:endParaRPr lang="fr-FR" dirty="0" smtClean="0"/>
          </a:p>
        </p:txBody>
      </p:sp>
      <p:pic>
        <p:nvPicPr>
          <p:cNvPr id="11" name="Image 10" descr="10.jpg"/>
          <p:cNvPicPr>
            <a:picLocks noChangeAspect="1"/>
          </p:cNvPicPr>
          <p:nvPr/>
        </p:nvPicPr>
        <p:blipFill>
          <a:blip r:embed="rId2"/>
          <a:srcRect l="12790" t="40425" r="13954" b="2128"/>
          <a:stretch>
            <a:fillRect/>
          </a:stretch>
        </p:blipFill>
        <p:spPr>
          <a:xfrm>
            <a:off x="5761846" y="4899022"/>
            <a:ext cx="1500198" cy="1285884"/>
          </a:xfrm>
          <a:prstGeom prst="heart">
            <a:avLst/>
          </a:prstGeom>
        </p:spPr>
      </p:pic>
    </p:spTree>
    <p:extLst>
      <p:ext uri="{BB962C8B-B14F-4D97-AF65-F5344CB8AC3E}">
        <p14:creationId xmlns:p14="http://schemas.microsoft.com/office/powerpoint/2010/main" val="1543759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texte 5"/>
          <p:cNvSpPr>
            <a:spLocks noGrp="1"/>
          </p:cNvSpPr>
          <p:nvPr>
            <p:ph type="body" sz="quarter" idx="10"/>
          </p:nvPr>
        </p:nvSpPr>
        <p:spPr>
          <a:xfrm>
            <a:off x="449782" y="2420290"/>
            <a:ext cx="6814026" cy="6724354"/>
          </a:xfrm>
        </p:spPr>
        <p:txBody>
          <a:bodyPr rtlCol="0">
            <a:normAutofit fontScale="85000" lnSpcReduction="20000"/>
          </a:bodyPr>
          <a:lstStyle/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Quel est le métier de la sorcière ?</a:t>
            </a:r>
          </a:p>
          <a:p>
            <a:pPr defTabSz="1022299" fontAlgn="auto">
              <a:spcAft>
                <a:spcPts val="0"/>
              </a:spcAft>
              <a:defRPr/>
            </a:pPr>
            <a:endParaRPr lang="fr-FR" sz="1400" dirty="0" smtClean="0"/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Elle vend des balais et des potions dans un bureau.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Elle fait le ménage dans des bureaux déserts.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Elle fait le ménage dans des écoles.</a:t>
            </a:r>
          </a:p>
          <a:p>
            <a:pPr lvl="1" indent="0" defTabSz="1022299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fr-FR" dirty="0" smtClean="0"/>
          </a:p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Pourquoi la sorcière est-elle très méchante ?</a:t>
            </a:r>
          </a:p>
          <a:p>
            <a:pPr defTabSz="1022299" fontAlgn="auto">
              <a:spcAft>
                <a:spcPts val="0"/>
              </a:spcAft>
              <a:defRPr/>
            </a:pPr>
            <a:endParaRPr lang="fr-FR" sz="1400" dirty="0" smtClean="0"/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Parce qu’elle est seule.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Parce qu’elle n’aime pas son travail.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Parce qu’elle se trouve laide.</a:t>
            </a:r>
          </a:p>
          <a:p>
            <a:pPr lvl="1" indent="0" defTabSz="1022299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fr-FR" dirty="0" smtClean="0"/>
          </a:p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Pourquoi Lola se retrouve sur le lieu de travail de la sorcière ?</a:t>
            </a:r>
          </a:p>
          <a:p>
            <a:pPr defTabSz="1022299" fontAlgn="auto">
              <a:spcAft>
                <a:spcPts val="0"/>
              </a:spcAft>
              <a:defRPr/>
            </a:pPr>
            <a:endParaRPr lang="fr-FR" sz="1400" dirty="0" smtClean="0"/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Parce qu’elle s’est enfuie.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Parce que son père l’a oubliée.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Parce qu’elle s’est perdue.</a:t>
            </a:r>
          </a:p>
          <a:p>
            <a:pPr marL="1166694" lvl="1" indent="-336076" defTabSz="1022299" fontAlgn="auto">
              <a:spcAft>
                <a:spcPts val="0"/>
              </a:spcAft>
              <a:buNone/>
              <a:defRPr/>
            </a:pPr>
            <a:endParaRPr lang="fr-FR" dirty="0" smtClean="0"/>
          </a:p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Où la sorcière cherche-t-elle sa recette ?</a:t>
            </a:r>
          </a:p>
          <a:p>
            <a:pPr defTabSz="1022299" fontAlgn="auto">
              <a:spcAft>
                <a:spcPts val="0"/>
              </a:spcAft>
              <a:defRPr/>
            </a:pPr>
            <a:endParaRPr lang="fr-FR" sz="1400" dirty="0" smtClean="0"/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Sur internet.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Dans un vieux livre.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Dans son cahier de brouillon.</a:t>
            </a:r>
          </a:p>
          <a:p>
            <a:pPr lvl="1" indent="0" defTabSz="1022299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fr-FR" dirty="0" smtClean="0"/>
          </a:p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Pourquoi la sorcière ne mange-t-elle pas Lola ?</a:t>
            </a:r>
          </a:p>
          <a:p>
            <a:pPr defTabSz="1022299" fontAlgn="auto">
              <a:spcAft>
                <a:spcPts val="0"/>
              </a:spcAft>
              <a:defRPr/>
            </a:pPr>
            <a:endParaRPr lang="fr-FR" sz="1400" dirty="0" smtClean="0"/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Parce qu’elle est trop maigre.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Parce qu’elle n’est jamais heureuse.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Parce qu’elles sont devenues amies.</a:t>
            </a:r>
          </a:p>
          <a:p>
            <a:pPr defTabSz="1022299" fontAlgn="auto">
              <a:spcAft>
                <a:spcPts val="0"/>
              </a:spcAft>
              <a:defRPr/>
            </a:pPr>
            <a:endParaRPr lang="fr-FR" dirty="0" smtClean="0"/>
          </a:p>
        </p:txBody>
      </p:sp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La </a:t>
            </a:r>
            <a:r>
              <a:rPr lang="fr-FR" dirty="0" err="1" smtClean="0"/>
              <a:t>sorciÈre</a:t>
            </a:r>
            <a:r>
              <a:rPr lang="fr-FR" dirty="0" smtClean="0"/>
              <a:t> de </a:t>
            </a:r>
            <a:r>
              <a:rPr lang="fr-FR" dirty="0" err="1" smtClean="0"/>
              <a:t>manhattan</a:t>
            </a:r>
            <a:endParaRPr lang="fr-FR" dirty="0" smtClean="0"/>
          </a:p>
        </p:txBody>
      </p:sp>
      <p:sp>
        <p:nvSpPr>
          <p:cNvPr id="9" name="Espace réservé du texte 8"/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Grégoire </a:t>
            </a:r>
            <a:r>
              <a:rPr lang="fr-FR" dirty="0" err="1" smtClean="0"/>
              <a:t>Vallencien</a:t>
            </a:r>
            <a:endParaRPr lang="fr-FR" dirty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4294967295"/>
          </p:nvPr>
        </p:nvSpPr>
        <p:spPr>
          <a:xfrm>
            <a:off x="6248524" y="1187450"/>
            <a:ext cx="529779" cy="425450"/>
          </a:xfrm>
        </p:spPr>
        <p:txBody>
          <a:bodyPr rtlCol="0">
            <a:normAutofit fontScale="70000" lnSpcReduction="20000"/>
          </a:bodyPr>
          <a:lstStyle/>
          <a:p>
            <a:pPr marL="0" indent="0" defTabSz="1022299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wcard Gothic" pitchFamily="82" charset="0"/>
              </a:rPr>
              <a:t>15</a:t>
            </a:r>
          </a:p>
        </p:txBody>
      </p:sp>
      <p:pic>
        <p:nvPicPr>
          <p:cNvPr id="10" name="Espace réservé pour une image  9" descr="Sorcière Manhattan.jpg"/>
          <p:cNvPicPr>
            <a:picLocks noGrp="1" noChangeAspect="1"/>
          </p:cNvPicPr>
          <p:nvPr>
            <p:ph type="pic" sz="quarter" idx="11"/>
          </p:nvPr>
        </p:nvPicPr>
        <p:blipFill>
          <a:blip r:embed="rId2"/>
          <a:srcRect l="12657" r="12657"/>
          <a:stretch>
            <a:fillRect/>
          </a:stretch>
        </p:blipFill>
        <p:spPr/>
      </p:pic>
      <p:pic>
        <p:nvPicPr>
          <p:cNvPr id="7" name="Image 6" descr="1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61780" y="5649121"/>
            <a:ext cx="2000264" cy="17502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1447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texte 5"/>
          <p:cNvSpPr>
            <a:spLocks noGrp="1"/>
          </p:cNvSpPr>
          <p:nvPr>
            <p:ph type="body" sz="quarter" idx="10"/>
          </p:nvPr>
        </p:nvSpPr>
        <p:spPr>
          <a:xfrm>
            <a:off x="449782" y="2420290"/>
            <a:ext cx="6814026" cy="6724354"/>
          </a:xfrm>
        </p:spPr>
        <p:txBody>
          <a:bodyPr rtlCol="0">
            <a:normAutofit fontScale="85000" lnSpcReduction="20000"/>
          </a:bodyPr>
          <a:lstStyle/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Que décide de fabriquer Victor ? </a:t>
            </a:r>
          </a:p>
          <a:p>
            <a:pPr defTabSz="1022299" fontAlgn="auto">
              <a:spcAft>
                <a:spcPts val="0"/>
              </a:spcAft>
              <a:defRPr/>
            </a:pPr>
            <a:endParaRPr lang="fr-FR" sz="1400" dirty="0" smtClean="0"/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Une machine à nouer les chaussures.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Un homme.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Un fusil à protéger les lapins.</a:t>
            </a:r>
          </a:p>
          <a:p>
            <a:pPr lvl="1" indent="0" defTabSz="1022299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fr-FR" dirty="0" smtClean="0"/>
          </a:p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Où Victor trouve-t-il ce dont il a besoin ?</a:t>
            </a:r>
          </a:p>
          <a:p>
            <a:pPr defTabSz="1022299" fontAlgn="auto">
              <a:spcAft>
                <a:spcPts val="0"/>
              </a:spcAft>
              <a:defRPr/>
            </a:pPr>
            <a:endParaRPr lang="fr-FR" sz="1400" dirty="0" smtClean="0"/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Au supermarché.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À l’hôpital.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Dans un cimetière. </a:t>
            </a:r>
          </a:p>
          <a:p>
            <a:pPr lvl="1" indent="0" defTabSz="1022299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fr-FR" dirty="0" smtClean="0"/>
          </a:p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Qu’est-ce que l’inventeur a oublié de fabriquer pour le monstre ? </a:t>
            </a:r>
          </a:p>
          <a:p>
            <a:pPr defTabSz="1022299" fontAlgn="auto">
              <a:spcAft>
                <a:spcPts val="0"/>
              </a:spcAft>
              <a:defRPr/>
            </a:pPr>
            <a:endParaRPr lang="fr-FR" sz="1400" dirty="0" smtClean="0"/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Une famille.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Une voiture.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Des amis.</a:t>
            </a:r>
          </a:p>
          <a:p>
            <a:pPr lvl="1" indent="0" defTabSz="1022299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fr-FR" dirty="0" smtClean="0"/>
          </a:p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Que décide de faire le monstre pour se venger de Victor ?</a:t>
            </a:r>
          </a:p>
          <a:p>
            <a:pPr defTabSz="1022299" fontAlgn="auto">
              <a:spcAft>
                <a:spcPts val="0"/>
              </a:spcAft>
              <a:defRPr/>
            </a:pPr>
            <a:endParaRPr lang="fr-FR" sz="1400" dirty="0" smtClean="0"/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Il décide de le manger.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Il décide de lui donner un cou de poing sur la tête.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Il décide de casser tous ses jouets.</a:t>
            </a:r>
          </a:p>
          <a:p>
            <a:pPr lvl="1" indent="0" defTabSz="1022299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fr-FR" dirty="0" smtClean="0"/>
          </a:p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Où s’est enfuit le monstre ?</a:t>
            </a:r>
          </a:p>
          <a:p>
            <a:pPr defTabSz="1022299" fontAlgn="auto">
              <a:spcAft>
                <a:spcPts val="0"/>
              </a:spcAft>
              <a:defRPr/>
            </a:pPr>
            <a:endParaRPr lang="fr-FR" sz="1400" dirty="0" smtClean="0"/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Au pôle Nord.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Au pôle Sud.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Au Canada.</a:t>
            </a:r>
          </a:p>
          <a:p>
            <a:pPr defTabSz="1022299" fontAlgn="auto">
              <a:spcAft>
                <a:spcPts val="0"/>
              </a:spcAft>
              <a:defRPr/>
            </a:pPr>
            <a:endParaRPr lang="fr-FR" dirty="0" smtClean="0"/>
          </a:p>
        </p:txBody>
      </p:sp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FRANKENSTEIN</a:t>
            </a:r>
          </a:p>
        </p:txBody>
      </p:sp>
      <p:sp>
        <p:nvSpPr>
          <p:cNvPr id="9" name="Espace réservé du texte 8"/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Mary Shelley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4294967295"/>
          </p:nvPr>
        </p:nvSpPr>
        <p:spPr>
          <a:xfrm>
            <a:off x="6338242" y="1187450"/>
            <a:ext cx="414338" cy="425450"/>
          </a:xfrm>
        </p:spPr>
        <p:txBody>
          <a:bodyPr rtlCol="0">
            <a:normAutofit fontScale="70000" lnSpcReduction="20000"/>
          </a:bodyPr>
          <a:lstStyle/>
          <a:p>
            <a:pPr marL="0" indent="0" defTabSz="1022299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wcard Gothic" pitchFamily="82" charset="0"/>
              </a:rPr>
              <a:t>2</a:t>
            </a:r>
          </a:p>
        </p:txBody>
      </p:sp>
      <p:pic>
        <p:nvPicPr>
          <p:cNvPr id="13" name="Espace réservé pour une image  12" descr="Franfeisten.jpg"/>
          <p:cNvPicPr>
            <a:picLocks noGrp="1" noChangeAspect="1"/>
          </p:cNvPicPr>
          <p:nvPr>
            <p:ph type="pic" sz="quarter" idx="11"/>
          </p:nvPr>
        </p:nvPicPr>
        <p:blipFill>
          <a:blip r:embed="rId2"/>
          <a:srcRect l="11299" r="11299"/>
          <a:stretch>
            <a:fillRect/>
          </a:stretch>
        </p:blipFill>
        <p:spPr/>
      </p:pic>
      <p:pic>
        <p:nvPicPr>
          <p:cNvPr id="7" name="Image 6" descr="image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47482" y="2827320"/>
            <a:ext cx="2000248" cy="175021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La </a:t>
            </a:r>
            <a:r>
              <a:rPr lang="fr-FR" dirty="0" err="1" smtClean="0"/>
              <a:t>sorciÈre</a:t>
            </a:r>
            <a:r>
              <a:rPr lang="fr-FR" dirty="0" smtClean="0"/>
              <a:t> de </a:t>
            </a:r>
            <a:r>
              <a:rPr lang="fr-FR" dirty="0" err="1" smtClean="0"/>
              <a:t>manhattan</a:t>
            </a:r>
            <a:endParaRPr lang="fr-FR" dirty="0" smtClean="0"/>
          </a:p>
        </p:txBody>
      </p:sp>
      <p:sp>
        <p:nvSpPr>
          <p:cNvPr id="9" name="Espace réservé du texte 8"/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Grégoire </a:t>
            </a:r>
            <a:r>
              <a:rPr lang="fr-FR" dirty="0" err="1" smtClean="0"/>
              <a:t>Vallencien</a:t>
            </a:r>
            <a:endParaRPr lang="fr-FR" dirty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4294967295"/>
          </p:nvPr>
        </p:nvSpPr>
        <p:spPr>
          <a:xfrm>
            <a:off x="6248524" y="1187450"/>
            <a:ext cx="529779" cy="425450"/>
          </a:xfrm>
        </p:spPr>
        <p:txBody>
          <a:bodyPr rtlCol="0">
            <a:normAutofit fontScale="70000" lnSpcReduction="20000"/>
          </a:bodyPr>
          <a:lstStyle/>
          <a:p>
            <a:pPr marL="0" indent="0" defTabSz="1022299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wcard Gothic" pitchFamily="82" charset="0"/>
              </a:rPr>
              <a:t>15</a:t>
            </a:r>
          </a:p>
        </p:txBody>
      </p:sp>
      <p:pic>
        <p:nvPicPr>
          <p:cNvPr id="10" name="Espace réservé pour une image  9" descr="Sorcière Manhattan.jpg"/>
          <p:cNvPicPr>
            <a:picLocks noGrp="1" noChangeAspect="1"/>
          </p:cNvPicPr>
          <p:nvPr>
            <p:ph type="pic" sz="quarter" idx="11"/>
          </p:nvPr>
        </p:nvPicPr>
        <p:blipFill>
          <a:blip r:embed="rId2"/>
          <a:srcRect l="12657" r="12657"/>
          <a:stretch>
            <a:fillRect/>
          </a:stretch>
        </p:blipFill>
        <p:spPr/>
      </p:pic>
      <p:sp>
        <p:nvSpPr>
          <p:cNvPr id="8" name="Espace réservé du texte 5"/>
          <p:cNvSpPr>
            <a:spLocks noGrp="1"/>
          </p:cNvSpPr>
          <p:nvPr>
            <p:ph type="body" sz="quarter" idx="10"/>
          </p:nvPr>
        </p:nvSpPr>
        <p:spPr>
          <a:xfrm>
            <a:off x="449782" y="2372790"/>
            <a:ext cx="6814026" cy="6724354"/>
          </a:xfrm>
        </p:spPr>
        <p:txBody>
          <a:bodyPr rtlCol="0">
            <a:normAutofit fontScale="85000" lnSpcReduction="20000"/>
          </a:bodyPr>
          <a:lstStyle/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Quel est le métier de la sorcière ?</a:t>
            </a:r>
          </a:p>
          <a:p>
            <a:pPr defTabSz="1022299" fontAlgn="auto">
              <a:spcAft>
                <a:spcPts val="0"/>
              </a:spcAft>
              <a:defRPr/>
            </a:pPr>
            <a:endParaRPr lang="fr-FR" sz="1400" dirty="0" smtClean="0"/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Elle vend des balais et des potions dans un bureau.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u="sng" dirty="0" smtClean="0"/>
              <a:t>Elle fait le ménage dans des bureaux déserts</a:t>
            </a:r>
            <a:r>
              <a:rPr lang="fr-FR" dirty="0" smtClean="0"/>
              <a:t>.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Elle fait le ménage dans des écoles.</a:t>
            </a:r>
          </a:p>
          <a:p>
            <a:pPr lvl="1" indent="0" defTabSz="1022299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fr-FR" dirty="0" smtClean="0"/>
          </a:p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Pourquoi la sorcière est-elle très méchante ?</a:t>
            </a:r>
          </a:p>
          <a:p>
            <a:pPr defTabSz="1022299" fontAlgn="auto">
              <a:spcAft>
                <a:spcPts val="0"/>
              </a:spcAft>
              <a:defRPr/>
            </a:pPr>
            <a:endParaRPr lang="fr-FR" sz="1400" dirty="0" smtClean="0"/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Parce qu’elle est seule.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Parce qu’elle n’aime pas son travail.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u="sng" dirty="0" smtClean="0"/>
              <a:t>Parce qu’elle se trouve laide</a:t>
            </a:r>
            <a:r>
              <a:rPr lang="fr-FR" dirty="0" smtClean="0"/>
              <a:t>.</a:t>
            </a:r>
          </a:p>
          <a:p>
            <a:pPr lvl="1" indent="0" defTabSz="1022299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fr-FR" dirty="0" smtClean="0"/>
          </a:p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Pourquoi Lola se retrouve sur le lieu de travail de la sorcière ?</a:t>
            </a:r>
          </a:p>
          <a:p>
            <a:pPr defTabSz="1022299" fontAlgn="auto">
              <a:spcAft>
                <a:spcPts val="0"/>
              </a:spcAft>
              <a:defRPr/>
            </a:pPr>
            <a:endParaRPr lang="fr-FR" sz="1400" dirty="0" smtClean="0"/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Parce qu’elle s’est enfuie.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u="sng" dirty="0" smtClean="0"/>
              <a:t>Parce que son père l’a oubliée</a:t>
            </a:r>
            <a:r>
              <a:rPr lang="fr-FR" dirty="0" smtClean="0"/>
              <a:t>.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Parce qu’elle s’est perdue.</a:t>
            </a:r>
          </a:p>
          <a:p>
            <a:pPr marL="1166694" lvl="1" indent="-336076" defTabSz="1022299" fontAlgn="auto">
              <a:spcAft>
                <a:spcPts val="0"/>
              </a:spcAft>
              <a:buNone/>
              <a:defRPr/>
            </a:pPr>
            <a:endParaRPr lang="fr-FR" dirty="0" smtClean="0"/>
          </a:p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Où la sorcière cherche-t-elle sa recette ?</a:t>
            </a:r>
          </a:p>
          <a:p>
            <a:pPr defTabSz="1022299" fontAlgn="auto">
              <a:spcAft>
                <a:spcPts val="0"/>
              </a:spcAft>
              <a:defRPr/>
            </a:pPr>
            <a:endParaRPr lang="fr-FR" sz="1400" dirty="0" smtClean="0"/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u="sng" dirty="0" smtClean="0"/>
              <a:t>Sur internet</a:t>
            </a:r>
            <a:r>
              <a:rPr lang="fr-FR" dirty="0" smtClean="0"/>
              <a:t>.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Dans un vieux livre.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Dans son cahier de brouillon.</a:t>
            </a:r>
          </a:p>
          <a:p>
            <a:pPr lvl="1" indent="0" defTabSz="1022299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fr-FR" dirty="0" smtClean="0"/>
          </a:p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Pourquoi la sorcière ne mange-t-elle pas Lola ?</a:t>
            </a:r>
          </a:p>
          <a:p>
            <a:pPr defTabSz="1022299" fontAlgn="auto">
              <a:spcAft>
                <a:spcPts val="0"/>
              </a:spcAft>
              <a:defRPr/>
            </a:pPr>
            <a:endParaRPr lang="fr-FR" sz="1400" dirty="0" smtClean="0"/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Parce qu’elle est trop maigre.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Parce qu’elle n’est jamais heureuse.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u="sng" dirty="0" smtClean="0"/>
              <a:t>Parce qu’elles sont devenues amies</a:t>
            </a:r>
            <a:r>
              <a:rPr lang="fr-FR" dirty="0" smtClean="0"/>
              <a:t>.</a:t>
            </a:r>
          </a:p>
          <a:p>
            <a:pPr defTabSz="1022299" fontAlgn="auto">
              <a:spcAft>
                <a:spcPts val="0"/>
              </a:spcAft>
              <a:defRPr/>
            </a:pPr>
            <a:endParaRPr lang="fr-FR" dirty="0" smtClean="0"/>
          </a:p>
        </p:txBody>
      </p:sp>
      <p:pic>
        <p:nvPicPr>
          <p:cNvPr id="11" name="Image 10" descr="1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61780" y="5649121"/>
            <a:ext cx="2000264" cy="17502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6351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FRANKENSTEIN</a:t>
            </a:r>
          </a:p>
        </p:txBody>
      </p:sp>
      <p:sp>
        <p:nvSpPr>
          <p:cNvPr id="9" name="Espace réservé du texte 8"/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Mary Shelley</a:t>
            </a:r>
          </a:p>
          <a:p>
            <a:pPr defTabSz="1022299" fontAlgn="auto">
              <a:spcAft>
                <a:spcPts val="0"/>
              </a:spcAft>
              <a:defRPr/>
            </a:pPr>
            <a:endParaRPr lang="fr-FR" dirty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4294967295"/>
          </p:nvPr>
        </p:nvSpPr>
        <p:spPr>
          <a:xfrm>
            <a:off x="6334050" y="1187450"/>
            <a:ext cx="414338" cy="425450"/>
          </a:xfrm>
        </p:spPr>
        <p:txBody>
          <a:bodyPr rtlCol="0">
            <a:normAutofit fontScale="70000" lnSpcReduction="20000"/>
          </a:bodyPr>
          <a:lstStyle/>
          <a:p>
            <a:pPr marL="0" indent="0" defTabSz="1022299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wcard Gothic" pitchFamily="82" charset="0"/>
              </a:rPr>
              <a:t>2</a:t>
            </a:r>
          </a:p>
        </p:txBody>
      </p:sp>
      <p:pic>
        <p:nvPicPr>
          <p:cNvPr id="15" name="Espace réservé pour une image  14" descr="Franfeisten.jpg"/>
          <p:cNvPicPr>
            <a:picLocks noGrp="1" noChangeAspect="1"/>
          </p:cNvPicPr>
          <p:nvPr>
            <p:ph type="pic" sz="quarter" idx="11"/>
          </p:nvPr>
        </p:nvPicPr>
        <p:blipFill>
          <a:blip r:embed="rId2"/>
          <a:srcRect l="11299" r="11299"/>
          <a:stretch>
            <a:fillRect/>
          </a:stretch>
        </p:blipFill>
        <p:spPr/>
      </p:pic>
      <p:sp>
        <p:nvSpPr>
          <p:cNvPr id="8" name="Espace réservé du texte 5"/>
          <p:cNvSpPr>
            <a:spLocks noGrp="1"/>
          </p:cNvSpPr>
          <p:nvPr>
            <p:ph type="body" sz="quarter" idx="10"/>
          </p:nvPr>
        </p:nvSpPr>
        <p:spPr>
          <a:xfrm>
            <a:off x="449782" y="2420290"/>
            <a:ext cx="6814026" cy="6724354"/>
          </a:xfrm>
        </p:spPr>
        <p:txBody>
          <a:bodyPr rtlCol="0">
            <a:normAutofit fontScale="85000" lnSpcReduction="20000"/>
          </a:bodyPr>
          <a:lstStyle/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Que décide de fabriquer Victor ? </a:t>
            </a:r>
          </a:p>
          <a:p>
            <a:pPr defTabSz="1022299" fontAlgn="auto">
              <a:spcAft>
                <a:spcPts val="0"/>
              </a:spcAft>
              <a:defRPr/>
            </a:pPr>
            <a:endParaRPr lang="fr-FR" sz="1400" dirty="0" smtClean="0"/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Une machine à nouer les chaussures.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u="sng" dirty="0" smtClean="0"/>
              <a:t>Un homme</a:t>
            </a:r>
            <a:r>
              <a:rPr lang="fr-FR" dirty="0" smtClean="0"/>
              <a:t>.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Un fusil à protéger les lapins.</a:t>
            </a:r>
          </a:p>
          <a:p>
            <a:pPr lvl="1" indent="0" defTabSz="1022299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fr-FR" dirty="0" smtClean="0"/>
          </a:p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Où Victor trouve-t-il ce dont il a besoin ?</a:t>
            </a:r>
          </a:p>
          <a:p>
            <a:pPr defTabSz="1022299" fontAlgn="auto">
              <a:spcAft>
                <a:spcPts val="0"/>
              </a:spcAft>
              <a:defRPr/>
            </a:pPr>
            <a:endParaRPr lang="fr-FR" sz="1400" dirty="0" smtClean="0"/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Au supermarché.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À l’hôpital.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u="sng" dirty="0" smtClean="0"/>
              <a:t>Dans un cimetière</a:t>
            </a:r>
            <a:r>
              <a:rPr lang="fr-FR" dirty="0" smtClean="0"/>
              <a:t>. </a:t>
            </a:r>
          </a:p>
          <a:p>
            <a:pPr lvl="1" indent="0" defTabSz="1022299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fr-FR" dirty="0" smtClean="0"/>
          </a:p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Qu’est-ce que l’inventeur a oublié de fabriquer pour le monstre ? </a:t>
            </a:r>
          </a:p>
          <a:p>
            <a:pPr defTabSz="1022299" fontAlgn="auto">
              <a:spcAft>
                <a:spcPts val="0"/>
              </a:spcAft>
              <a:defRPr/>
            </a:pPr>
            <a:endParaRPr lang="fr-FR" sz="1400" dirty="0" smtClean="0"/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u="sng" dirty="0" smtClean="0"/>
              <a:t>Une famille</a:t>
            </a:r>
            <a:r>
              <a:rPr lang="fr-FR" dirty="0" smtClean="0"/>
              <a:t>.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Une voiture.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Des amis.</a:t>
            </a:r>
          </a:p>
          <a:p>
            <a:pPr lvl="1" indent="0" defTabSz="1022299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fr-FR" dirty="0" smtClean="0"/>
          </a:p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Que décide de faire le monstre pour se venger de Victor ?</a:t>
            </a:r>
          </a:p>
          <a:p>
            <a:pPr defTabSz="1022299" fontAlgn="auto">
              <a:spcAft>
                <a:spcPts val="0"/>
              </a:spcAft>
              <a:defRPr/>
            </a:pPr>
            <a:endParaRPr lang="fr-FR" sz="1400" dirty="0" smtClean="0"/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Il décide de le manger.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Il décide de lui donner un cou de poing sur la tête.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u="sng" dirty="0" smtClean="0"/>
              <a:t>Il décide de casser tous ses jouets</a:t>
            </a:r>
            <a:r>
              <a:rPr lang="fr-FR" dirty="0" smtClean="0"/>
              <a:t>.</a:t>
            </a:r>
          </a:p>
          <a:p>
            <a:pPr lvl="1" indent="0" defTabSz="1022299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fr-FR" dirty="0" smtClean="0"/>
          </a:p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Où s’est enfuit le monstre ?</a:t>
            </a:r>
          </a:p>
          <a:p>
            <a:pPr defTabSz="1022299" fontAlgn="auto">
              <a:spcAft>
                <a:spcPts val="0"/>
              </a:spcAft>
              <a:defRPr/>
            </a:pPr>
            <a:endParaRPr lang="fr-FR" sz="1400" dirty="0" smtClean="0"/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u="sng" dirty="0" smtClean="0"/>
              <a:t>Au pôle Nord</a:t>
            </a:r>
            <a:r>
              <a:rPr lang="fr-FR" dirty="0" smtClean="0"/>
              <a:t>.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Au pôle Sud.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Au Canada.</a:t>
            </a:r>
          </a:p>
          <a:p>
            <a:pPr defTabSz="1022299" fontAlgn="auto">
              <a:spcAft>
                <a:spcPts val="0"/>
              </a:spcAft>
              <a:defRPr/>
            </a:pPr>
            <a:endParaRPr lang="fr-FR" dirty="0" smtClean="0"/>
          </a:p>
        </p:txBody>
      </p:sp>
      <p:pic>
        <p:nvPicPr>
          <p:cNvPr id="10" name="Image 9" descr="image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47482" y="2827320"/>
            <a:ext cx="2000248" cy="175021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LA BARBE-BLEUE</a:t>
            </a:r>
          </a:p>
        </p:txBody>
      </p:sp>
      <p:sp>
        <p:nvSpPr>
          <p:cNvPr id="9" name="Espace réservé du texte 8"/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Charles Perrault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4294967295"/>
          </p:nvPr>
        </p:nvSpPr>
        <p:spPr>
          <a:xfrm>
            <a:off x="6325865" y="1187450"/>
            <a:ext cx="414338" cy="425450"/>
          </a:xfrm>
        </p:spPr>
        <p:txBody>
          <a:bodyPr rtlCol="0">
            <a:normAutofit fontScale="70000" lnSpcReduction="20000"/>
          </a:bodyPr>
          <a:lstStyle/>
          <a:p>
            <a:pPr marL="0" indent="0" defTabSz="1022299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wcard Gothic" pitchFamily="82" charset="0"/>
              </a:rPr>
              <a:t>3</a:t>
            </a:r>
          </a:p>
        </p:txBody>
      </p:sp>
      <p:pic>
        <p:nvPicPr>
          <p:cNvPr id="12" name="Espace réservé pour une image  11" descr="La barbe bleue.jpg"/>
          <p:cNvPicPr>
            <a:picLocks noGrp="1" noChangeAspect="1"/>
          </p:cNvPicPr>
          <p:nvPr>
            <p:ph type="pic" sz="quarter" idx="11"/>
          </p:nvPr>
        </p:nvPicPr>
        <p:blipFill>
          <a:blip r:embed="rId2"/>
          <a:srcRect l="12657" r="12657"/>
          <a:stretch>
            <a:fillRect/>
          </a:stretch>
        </p:blipFill>
        <p:spPr/>
      </p:pic>
      <p:sp>
        <p:nvSpPr>
          <p:cNvPr id="8" name="Espace réservé du texte 5"/>
          <p:cNvSpPr>
            <a:spLocks noGrp="1"/>
          </p:cNvSpPr>
          <p:nvPr>
            <p:ph type="body" sz="quarter" idx="10"/>
          </p:nvPr>
        </p:nvSpPr>
        <p:spPr>
          <a:xfrm>
            <a:off x="449782" y="2389510"/>
            <a:ext cx="6814026" cy="6724354"/>
          </a:xfrm>
        </p:spPr>
        <p:txBody>
          <a:bodyPr rtlCol="0">
            <a:normAutofit fontScale="85000" lnSpcReduction="20000"/>
          </a:bodyPr>
          <a:lstStyle/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Que sont devenues toutes les femmes de Barbe-Bleue ? </a:t>
            </a:r>
          </a:p>
          <a:p>
            <a:pPr defTabSz="1022299" fontAlgn="auto">
              <a:spcAft>
                <a:spcPts val="0"/>
              </a:spcAft>
              <a:defRPr/>
            </a:pPr>
            <a:endParaRPr lang="fr-FR" sz="1400" dirty="0" smtClean="0"/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Barbe-Bleue les a ramenées chez elles.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Elles ont toutes réussi à s’échapper.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On ne sait pas.</a:t>
            </a:r>
          </a:p>
          <a:p>
            <a:pPr lvl="1" indent="0" defTabSz="1022299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fr-FR" dirty="0" smtClean="0"/>
          </a:p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Quelle est la particularité de la clé du petit cabinet?</a:t>
            </a:r>
          </a:p>
          <a:p>
            <a:pPr defTabSz="1022299" fontAlgn="auto">
              <a:spcAft>
                <a:spcPts val="0"/>
              </a:spcAft>
              <a:defRPr/>
            </a:pPr>
            <a:endParaRPr lang="fr-FR" sz="1400" dirty="0" smtClean="0"/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Elle s’illumine quand on entre dans le petit cabinet.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Elle se tâche de sang quand on entre dans le petit cabinet.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Elle devient rouge quand on entre dans le petit cabinet. </a:t>
            </a:r>
          </a:p>
          <a:p>
            <a:pPr lvl="1" indent="0" defTabSz="1022299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fr-FR" dirty="0" smtClean="0"/>
          </a:p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Combien de temps donne Barbe-Bleue à sa femme pour prier ? </a:t>
            </a:r>
          </a:p>
          <a:p>
            <a:pPr defTabSz="1022299" fontAlgn="auto">
              <a:spcAft>
                <a:spcPts val="0"/>
              </a:spcAft>
              <a:defRPr/>
            </a:pPr>
            <a:endParaRPr lang="fr-FR" sz="1400" dirty="0" smtClean="0"/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Une demie heure.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Un quart d’heure.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Un demi-quart d’heure. </a:t>
            </a:r>
          </a:p>
          <a:p>
            <a:pPr lvl="1" indent="0" defTabSz="1022299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fr-FR" dirty="0" smtClean="0"/>
          </a:p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Quelle phrase répète la jeune femme à sa </a:t>
            </a:r>
            <a:r>
              <a:rPr lang="fr-FR" dirty="0" err="1" smtClean="0"/>
              <a:t>soeur</a:t>
            </a:r>
            <a:r>
              <a:rPr lang="fr-FR" dirty="0" smtClean="0"/>
              <a:t> ?</a:t>
            </a:r>
          </a:p>
          <a:p>
            <a:pPr defTabSz="1022299" fontAlgn="auto">
              <a:spcAft>
                <a:spcPts val="0"/>
              </a:spcAft>
              <a:defRPr/>
            </a:pPr>
            <a:endParaRPr lang="fr-FR" sz="1400" dirty="0" smtClean="0"/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Anne, ma sœur Anne, ne vois-tu rien venir ?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Anne, ma sœur Anne, vois-tu venir mes frères ?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Anne, ma sœur Anne, tu ne vois rien venir ?</a:t>
            </a:r>
          </a:p>
          <a:p>
            <a:pPr lvl="1" indent="0" defTabSz="1022299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fr-FR" dirty="0" smtClean="0"/>
          </a:p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Avec quoi les frères de la jeune femme tuent-ils Barbe-Bleue ?</a:t>
            </a:r>
          </a:p>
          <a:p>
            <a:pPr defTabSz="1022299" fontAlgn="auto">
              <a:spcAft>
                <a:spcPts val="0"/>
              </a:spcAft>
              <a:defRPr/>
            </a:pPr>
            <a:endParaRPr lang="fr-FR" sz="1400" dirty="0" smtClean="0"/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Avec leur arc et leurs flèches.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Avec leur épée.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Avec leur hache.</a:t>
            </a:r>
          </a:p>
          <a:p>
            <a:pPr defTabSz="1022299" fontAlgn="auto">
              <a:spcAft>
                <a:spcPts val="0"/>
              </a:spcAft>
              <a:defRPr/>
            </a:pPr>
            <a:endParaRPr lang="fr-FR" dirty="0" smtClean="0"/>
          </a:p>
        </p:txBody>
      </p:sp>
      <p:pic>
        <p:nvPicPr>
          <p:cNvPr id="10" name="Image 9" descr="image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0800000">
            <a:off x="5833284" y="5470526"/>
            <a:ext cx="1433523" cy="100013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LA BARBE-BLEUE</a:t>
            </a:r>
          </a:p>
        </p:txBody>
      </p:sp>
      <p:sp>
        <p:nvSpPr>
          <p:cNvPr id="9" name="Espace réservé du texte 8"/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Charles Perrault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4294967295"/>
          </p:nvPr>
        </p:nvSpPr>
        <p:spPr>
          <a:xfrm>
            <a:off x="6335390" y="1187450"/>
            <a:ext cx="414338" cy="425450"/>
          </a:xfrm>
        </p:spPr>
        <p:txBody>
          <a:bodyPr rtlCol="0">
            <a:normAutofit fontScale="70000" lnSpcReduction="20000"/>
          </a:bodyPr>
          <a:lstStyle/>
          <a:p>
            <a:pPr marL="0" indent="0" defTabSz="1022299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wcard Gothic" pitchFamily="82" charset="0"/>
              </a:rPr>
              <a:t>3</a:t>
            </a:r>
          </a:p>
        </p:txBody>
      </p:sp>
      <p:pic>
        <p:nvPicPr>
          <p:cNvPr id="14" name="Espace réservé pour une image  13" descr="La barbe bleue.jpg"/>
          <p:cNvPicPr>
            <a:picLocks noGrp="1" noChangeAspect="1"/>
          </p:cNvPicPr>
          <p:nvPr>
            <p:ph type="pic" sz="quarter" idx="11"/>
          </p:nvPr>
        </p:nvPicPr>
        <p:blipFill>
          <a:blip r:embed="rId2"/>
          <a:srcRect l="12657" r="12657"/>
          <a:stretch>
            <a:fillRect/>
          </a:stretch>
        </p:blipFill>
        <p:spPr/>
      </p:pic>
      <p:sp>
        <p:nvSpPr>
          <p:cNvPr id="8" name="Espace réservé du texte 5"/>
          <p:cNvSpPr>
            <a:spLocks noGrp="1"/>
          </p:cNvSpPr>
          <p:nvPr>
            <p:ph type="body" sz="quarter" idx="10"/>
          </p:nvPr>
        </p:nvSpPr>
        <p:spPr>
          <a:xfrm>
            <a:off x="449782" y="2389510"/>
            <a:ext cx="6814026" cy="6724354"/>
          </a:xfrm>
        </p:spPr>
        <p:txBody>
          <a:bodyPr rtlCol="0">
            <a:normAutofit fontScale="85000" lnSpcReduction="20000"/>
          </a:bodyPr>
          <a:lstStyle/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Que sont devenues toutes les femmes de Barbe-Bleue ? </a:t>
            </a:r>
          </a:p>
          <a:p>
            <a:pPr defTabSz="1022299" fontAlgn="auto">
              <a:spcAft>
                <a:spcPts val="0"/>
              </a:spcAft>
              <a:defRPr/>
            </a:pPr>
            <a:endParaRPr lang="fr-FR" sz="1400" dirty="0" smtClean="0"/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Barbe-Bleue les a ramenées chez elles.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Elles ont toutes réussi à s’échapper.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u="sng" dirty="0" smtClean="0"/>
              <a:t>On ne sait pas</a:t>
            </a:r>
            <a:r>
              <a:rPr lang="fr-FR" dirty="0" smtClean="0"/>
              <a:t>.</a:t>
            </a:r>
          </a:p>
          <a:p>
            <a:pPr lvl="1" indent="0" defTabSz="1022299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fr-FR" dirty="0" smtClean="0"/>
          </a:p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Quelle est la particularité de la clé du petit cabinet?</a:t>
            </a:r>
          </a:p>
          <a:p>
            <a:pPr defTabSz="1022299" fontAlgn="auto">
              <a:spcAft>
                <a:spcPts val="0"/>
              </a:spcAft>
              <a:defRPr/>
            </a:pPr>
            <a:endParaRPr lang="fr-FR" sz="1400" dirty="0" smtClean="0"/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Elle s’illumine quand on entre dans le petit cabinet.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u="sng" dirty="0" smtClean="0"/>
              <a:t>Elle se tâche de sang quand on entre dans le petit cabinet</a:t>
            </a:r>
            <a:r>
              <a:rPr lang="fr-FR" dirty="0" smtClean="0"/>
              <a:t>.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Elle devient rouge quand on entre dans le petit cabinet. </a:t>
            </a:r>
          </a:p>
          <a:p>
            <a:pPr lvl="1" indent="0" defTabSz="1022299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fr-FR" dirty="0" smtClean="0"/>
          </a:p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Combien de temps donne Barbe-Bleue à sa femme pour prier ? </a:t>
            </a:r>
          </a:p>
          <a:p>
            <a:pPr defTabSz="1022299" fontAlgn="auto">
              <a:spcAft>
                <a:spcPts val="0"/>
              </a:spcAft>
              <a:defRPr/>
            </a:pPr>
            <a:endParaRPr lang="fr-FR" sz="1400" dirty="0" smtClean="0"/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Une demie heure.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Un quart d’heure.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u="sng" dirty="0" smtClean="0"/>
              <a:t>Un demi-quart d’heure</a:t>
            </a:r>
            <a:r>
              <a:rPr lang="fr-FR" dirty="0" smtClean="0"/>
              <a:t>. </a:t>
            </a:r>
          </a:p>
          <a:p>
            <a:pPr lvl="1" indent="0" defTabSz="1022299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fr-FR" dirty="0" smtClean="0"/>
          </a:p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Quelle phrase répète la jeune femme à sa </a:t>
            </a:r>
            <a:r>
              <a:rPr lang="fr-FR" dirty="0" err="1" smtClean="0"/>
              <a:t>soeur</a:t>
            </a:r>
            <a:r>
              <a:rPr lang="fr-FR" dirty="0" smtClean="0"/>
              <a:t> ?</a:t>
            </a:r>
          </a:p>
          <a:p>
            <a:pPr defTabSz="1022299" fontAlgn="auto">
              <a:spcAft>
                <a:spcPts val="0"/>
              </a:spcAft>
              <a:defRPr/>
            </a:pPr>
            <a:endParaRPr lang="fr-FR" sz="1400" dirty="0" smtClean="0"/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u="sng" dirty="0" smtClean="0"/>
              <a:t>Anne, ma sœur Anne, ne vois-tu rien venir </a:t>
            </a:r>
            <a:r>
              <a:rPr lang="fr-FR" dirty="0" smtClean="0"/>
              <a:t>?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Anne, ma sœur Anne, vois-tu venir mes frères ?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Anne, ma sœur Anne, tu ne vois rien venir ?</a:t>
            </a:r>
          </a:p>
          <a:p>
            <a:pPr lvl="1" indent="0" defTabSz="1022299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fr-FR" dirty="0" smtClean="0"/>
          </a:p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Avec quoi les frères de la jeune femme tuent-ils Barbe-Bleue ?</a:t>
            </a:r>
          </a:p>
          <a:p>
            <a:pPr defTabSz="1022299" fontAlgn="auto">
              <a:spcAft>
                <a:spcPts val="0"/>
              </a:spcAft>
              <a:defRPr/>
            </a:pPr>
            <a:endParaRPr lang="fr-FR" sz="1400" dirty="0" smtClean="0"/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Avec leur arc et leurs flèches.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u="sng" dirty="0" smtClean="0"/>
              <a:t>Avec leur épée</a:t>
            </a:r>
            <a:r>
              <a:rPr lang="fr-FR" dirty="0" smtClean="0"/>
              <a:t>.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Avec leur hache.</a:t>
            </a:r>
          </a:p>
          <a:p>
            <a:pPr defTabSz="1022299" fontAlgn="auto">
              <a:spcAft>
                <a:spcPts val="0"/>
              </a:spcAft>
              <a:defRPr/>
            </a:pPr>
            <a:endParaRPr lang="fr-FR" dirty="0" smtClean="0"/>
          </a:p>
        </p:txBody>
      </p:sp>
      <p:pic>
        <p:nvPicPr>
          <p:cNvPr id="10" name="Image 9" descr="image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0800000">
            <a:off x="5623744" y="5399095"/>
            <a:ext cx="1638300" cy="1143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texte 5"/>
          <p:cNvSpPr>
            <a:spLocks noGrp="1"/>
          </p:cNvSpPr>
          <p:nvPr>
            <p:ph type="body" sz="quarter" idx="10"/>
          </p:nvPr>
        </p:nvSpPr>
        <p:spPr>
          <a:xfrm>
            <a:off x="449782" y="2398504"/>
            <a:ext cx="6814026" cy="6724354"/>
          </a:xfrm>
        </p:spPr>
        <p:txBody>
          <a:bodyPr rtlCol="0">
            <a:normAutofit fontScale="85000" lnSpcReduction="20000"/>
          </a:bodyPr>
          <a:lstStyle/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Que lègue le meunier à son troisième enfant ?</a:t>
            </a:r>
          </a:p>
          <a:p>
            <a:pPr defTabSz="1022299" fontAlgn="auto">
              <a:spcAft>
                <a:spcPts val="0"/>
              </a:spcAft>
              <a:defRPr/>
            </a:pPr>
            <a:endParaRPr lang="fr-FR" sz="1400" dirty="0" smtClean="0"/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Son moulin.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Son âne.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Son chat.</a:t>
            </a:r>
          </a:p>
          <a:p>
            <a:pPr lvl="1" indent="0" defTabSz="1022299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fr-FR" dirty="0" smtClean="0"/>
          </a:p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Qu’apporte le Chat botté au roi de la part de son maitre ?</a:t>
            </a:r>
          </a:p>
          <a:p>
            <a:pPr defTabSz="1022299" fontAlgn="auto">
              <a:spcAft>
                <a:spcPts val="0"/>
              </a:spcAft>
              <a:defRPr/>
            </a:pPr>
            <a:endParaRPr lang="fr-FR" sz="1400" dirty="0" smtClean="0"/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Du pain. 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Du gibier. 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De l’or.</a:t>
            </a:r>
          </a:p>
          <a:p>
            <a:pPr lvl="1" indent="0" defTabSz="1022299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fr-FR" dirty="0" smtClean="0"/>
          </a:p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Qui est le maitre du château  ? </a:t>
            </a:r>
          </a:p>
          <a:p>
            <a:pPr defTabSz="1022299" fontAlgn="auto">
              <a:spcAft>
                <a:spcPts val="0"/>
              </a:spcAft>
              <a:defRPr/>
            </a:pPr>
            <a:endParaRPr lang="fr-FR" sz="1400" dirty="0" smtClean="0"/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Le roi. 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Le marquis de Carabas.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L’ogre.</a:t>
            </a:r>
          </a:p>
          <a:p>
            <a:pPr lvl="1" indent="0" defTabSz="1022299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fr-FR" dirty="0" smtClean="0"/>
          </a:p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Avant d’être vaincu par le Chat botté, l’ogre se transforme ... </a:t>
            </a:r>
          </a:p>
          <a:p>
            <a:pPr defTabSz="1022299" fontAlgn="auto">
              <a:spcAft>
                <a:spcPts val="0"/>
              </a:spcAft>
              <a:defRPr/>
            </a:pPr>
            <a:endParaRPr lang="fr-FR" sz="1400" dirty="0" smtClean="0"/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En lion. 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En souris.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En éléphant.</a:t>
            </a:r>
          </a:p>
          <a:p>
            <a:pPr lvl="1" indent="0" defTabSz="1022299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fr-FR" dirty="0" smtClean="0"/>
          </a:p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Que propose le roi au marquis de Carabas ?</a:t>
            </a:r>
          </a:p>
          <a:p>
            <a:pPr defTabSz="1022299" fontAlgn="auto">
              <a:spcAft>
                <a:spcPts val="0"/>
              </a:spcAft>
              <a:defRPr/>
            </a:pPr>
            <a:endParaRPr lang="fr-FR" sz="1400" dirty="0" smtClean="0"/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D’épouser sa fille.	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De devenir son chevalier.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De devenir roi à sa place.</a:t>
            </a:r>
          </a:p>
          <a:p>
            <a:pPr marL="1166694" lvl="1" indent="-336076" defTabSz="1022299" fontAlgn="auto">
              <a:spcAft>
                <a:spcPts val="0"/>
              </a:spcAft>
              <a:buNone/>
              <a:defRPr/>
            </a:pPr>
            <a:endParaRPr lang="fr-FR" dirty="0" smtClean="0"/>
          </a:p>
          <a:p>
            <a:pPr defTabSz="1022299" fontAlgn="auto">
              <a:spcAft>
                <a:spcPts val="0"/>
              </a:spcAft>
              <a:defRPr/>
            </a:pPr>
            <a:endParaRPr lang="fr-FR" dirty="0" smtClean="0"/>
          </a:p>
        </p:txBody>
      </p:sp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LE CHAT BOTTÉ</a:t>
            </a:r>
          </a:p>
        </p:txBody>
      </p:sp>
      <p:sp>
        <p:nvSpPr>
          <p:cNvPr id="9" name="Espace réservé du texte 8"/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Charles Perrault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4294967295"/>
          </p:nvPr>
        </p:nvSpPr>
        <p:spPr>
          <a:xfrm>
            <a:off x="6306815" y="1187450"/>
            <a:ext cx="414338" cy="425450"/>
          </a:xfrm>
        </p:spPr>
        <p:txBody>
          <a:bodyPr rtlCol="0">
            <a:normAutofit fontScale="70000" lnSpcReduction="20000"/>
          </a:bodyPr>
          <a:lstStyle/>
          <a:p>
            <a:pPr marL="0" indent="0" defTabSz="1022299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wcard Gothic" pitchFamily="82" charset="0"/>
              </a:rPr>
              <a:t>4</a:t>
            </a:r>
          </a:p>
        </p:txBody>
      </p:sp>
      <p:pic>
        <p:nvPicPr>
          <p:cNvPr id="12" name="Espace réservé pour une image  11" descr="Le chat botté.jpg"/>
          <p:cNvPicPr>
            <a:picLocks noGrp="1" noChangeAspect="1"/>
          </p:cNvPicPr>
          <p:nvPr>
            <p:ph type="pic" sz="quarter" idx="11"/>
          </p:nvPr>
        </p:nvPicPr>
        <p:blipFill>
          <a:blip r:embed="rId2"/>
          <a:srcRect l="7509" r="7509"/>
          <a:stretch>
            <a:fillRect/>
          </a:stretch>
        </p:blipFill>
        <p:spPr/>
      </p:pic>
      <p:pic>
        <p:nvPicPr>
          <p:cNvPr id="7" name="Image 6" descr="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46796" y="4365633"/>
            <a:ext cx="1729496" cy="167639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LE CHAT BOTTÉ</a:t>
            </a:r>
          </a:p>
        </p:txBody>
      </p:sp>
      <p:sp>
        <p:nvSpPr>
          <p:cNvPr id="9" name="Espace réservé du texte 8"/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Charles Perrault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4294967295"/>
          </p:nvPr>
        </p:nvSpPr>
        <p:spPr>
          <a:xfrm>
            <a:off x="6316340" y="1187450"/>
            <a:ext cx="414338" cy="425450"/>
          </a:xfrm>
        </p:spPr>
        <p:txBody>
          <a:bodyPr rtlCol="0">
            <a:normAutofit fontScale="70000" lnSpcReduction="20000"/>
          </a:bodyPr>
          <a:lstStyle/>
          <a:p>
            <a:pPr marL="0" indent="0" defTabSz="1022299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wcard Gothic" pitchFamily="82" charset="0"/>
              </a:rPr>
              <a:t>4</a:t>
            </a:r>
          </a:p>
        </p:txBody>
      </p:sp>
      <p:pic>
        <p:nvPicPr>
          <p:cNvPr id="14" name="Espace réservé pour une image  13" descr="Le chat botté.jpg"/>
          <p:cNvPicPr>
            <a:picLocks noGrp="1" noChangeAspect="1"/>
          </p:cNvPicPr>
          <p:nvPr>
            <p:ph type="pic" sz="quarter" idx="11"/>
          </p:nvPr>
        </p:nvPicPr>
        <p:blipFill>
          <a:blip r:embed="rId2"/>
          <a:srcRect l="7509" r="7509"/>
          <a:stretch>
            <a:fillRect/>
          </a:stretch>
        </p:blipFill>
        <p:spPr/>
      </p:pic>
      <p:sp>
        <p:nvSpPr>
          <p:cNvPr id="8" name="Espace réservé du texte 5"/>
          <p:cNvSpPr>
            <a:spLocks noGrp="1"/>
          </p:cNvSpPr>
          <p:nvPr>
            <p:ph type="body" sz="quarter" idx="10"/>
          </p:nvPr>
        </p:nvSpPr>
        <p:spPr>
          <a:xfrm>
            <a:off x="449782" y="2398504"/>
            <a:ext cx="6814026" cy="6724354"/>
          </a:xfrm>
        </p:spPr>
        <p:txBody>
          <a:bodyPr rtlCol="0">
            <a:normAutofit fontScale="85000" lnSpcReduction="20000"/>
          </a:bodyPr>
          <a:lstStyle/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Que lègue le meunier à son troisième enfant ?</a:t>
            </a:r>
          </a:p>
          <a:p>
            <a:pPr defTabSz="1022299" fontAlgn="auto">
              <a:spcAft>
                <a:spcPts val="0"/>
              </a:spcAft>
              <a:defRPr/>
            </a:pPr>
            <a:endParaRPr lang="fr-FR" sz="1400" dirty="0" smtClean="0"/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Son moulin.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Son âne.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u="sng" dirty="0" smtClean="0"/>
              <a:t>Son chat</a:t>
            </a:r>
            <a:r>
              <a:rPr lang="fr-FR" dirty="0" smtClean="0"/>
              <a:t>.</a:t>
            </a:r>
          </a:p>
          <a:p>
            <a:pPr lvl="1" indent="0" defTabSz="1022299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fr-FR" dirty="0" smtClean="0"/>
          </a:p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Qu’apporte le Chat botté au roi de la part de son maitre ?</a:t>
            </a:r>
          </a:p>
          <a:p>
            <a:pPr defTabSz="1022299" fontAlgn="auto">
              <a:spcAft>
                <a:spcPts val="0"/>
              </a:spcAft>
              <a:defRPr/>
            </a:pPr>
            <a:endParaRPr lang="fr-FR" sz="1400" dirty="0" smtClean="0"/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Du pain. 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u="sng" dirty="0" smtClean="0"/>
              <a:t>Du gibier</a:t>
            </a:r>
            <a:r>
              <a:rPr lang="fr-FR" dirty="0" smtClean="0"/>
              <a:t>. 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De l’or.</a:t>
            </a:r>
          </a:p>
          <a:p>
            <a:pPr lvl="1" indent="0" defTabSz="1022299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fr-FR" dirty="0" smtClean="0"/>
          </a:p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Qui est le maitre du château  ? </a:t>
            </a:r>
          </a:p>
          <a:p>
            <a:pPr defTabSz="1022299" fontAlgn="auto">
              <a:spcAft>
                <a:spcPts val="0"/>
              </a:spcAft>
              <a:defRPr/>
            </a:pPr>
            <a:endParaRPr lang="fr-FR" sz="1400" dirty="0" smtClean="0"/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Le roi. 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Le marquis de Carabas.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u="sng" dirty="0" smtClean="0"/>
              <a:t>L’ogre</a:t>
            </a:r>
            <a:r>
              <a:rPr lang="fr-FR" dirty="0" smtClean="0"/>
              <a:t>.</a:t>
            </a:r>
          </a:p>
          <a:p>
            <a:pPr lvl="1" indent="0" defTabSz="1022299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fr-FR" dirty="0" smtClean="0"/>
          </a:p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Avant d’être vaincu par le Chat botté, l’ogre se transforme ... </a:t>
            </a:r>
          </a:p>
          <a:p>
            <a:pPr defTabSz="1022299" fontAlgn="auto">
              <a:spcAft>
                <a:spcPts val="0"/>
              </a:spcAft>
              <a:defRPr/>
            </a:pPr>
            <a:endParaRPr lang="fr-FR" sz="1400" dirty="0" smtClean="0"/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En lion. 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u="sng" dirty="0" smtClean="0"/>
              <a:t>En souris</a:t>
            </a:r>
            <a:r>
              <a:rPr lang="fr-FR" dirty="0" smtClean="0"/>
              <a:t>.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En éléphant.</a:t>
            </a:r>
          </a:p>
          <a:p>
            <a:pPr lvl="1" indent="0" defTabSz="1022299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fr-FR" dirty="0" smtClean="0"/>
          </a:p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Que propose le roi au marquis de Carabas ?</a:t>
            </a:r>
          </a:p>
          <a:p>
            <a:pPr defTabSz="1022299" fontAlgn="auto">
              <a:spcAft>
                <a:spcPts val="0"/>
              </a:spcAft>
              <a:defRPr/>
            </a:pPr>
            <a:endParaRPr lang="fr-FR" sz="1400" dirty="0" smtClean="0"/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u="sng" dirty="0" smtClean="0"/>
              <a:t>D’épouser sa fille</a:t>
            </a:r>
            <a:r>
              <a:rPr lang="fr-FR" dirty="0" smtClean="0"/>
              <a:t>.	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De devenir son chevalier.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De devenir roi à sa place.</a:t>
            </a:r>
          </a:p>
          <a:p>
            <a:pPr marL="1166694" lvl="1" indent="-336076" defTabSz="1022299" fontAlgn="auto">
              <a:spcAft>
                <a:spcPts val="0"/>
              </a:spcAft>
              <a:buNone/>
              <a:defRPr/>
            </a:pPr>
            <a:endParaRPr lang="fr-FR" dirty="0" smtClean="0"/>
          </a:p>
          <a:p>
            <a:pPr defTabSz="1022299" fontAlgn="auto">
              <a:spcAft>
                <a:spcPts val="0"/>
              </a:spcAft>
              <a:defRPr/>
            </a:pPr>
            <a:endParaRPr lang="fr-FR" dirty="0" smtClean="0"/>
          </a:p>
        </p:txBody>
      </p:sp>
      <p:pic>
        <p:nvPicPr>
          <p:cNvPr id="11" name="Image 10" descr="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46796" y="4365633"/>
            <a:ext cx="1729496" cy="167639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LE FAISKEUJVEU</a:t>
            </a:r>
          </a:p>
        </p:txBody>
      </p:sp>
      <p:sp>
        <p:nvSpPr>
          <p:cNvPr id="9" name="Espace réservé du texte 8"/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Philippe Barbeau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4294967295"/>
          </p:nvPr>
        </p:nvSpPr>
        <p:spPr>
          <a:xfrm>
            <a:off x="6325865" y="1187450"/>
            <a:ext cx="414338" cy="425450"/>
          </a:xfrm>
        </p:spPr>
        <p:txBody>
          <a:bodyPr rtlCol="0">
            <a:normAutofit fontScale="70000" lnSpcReduction="20000"/>
          </a:bodyPr>
          <a:lstStyle/>
          <a:p>
            <a:pPr marL="0" indent="0" defTabSz="1022299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wcard Gothic" pitchFamily="82" charset="0"/>
              </a:rPr>
              <a:t>5</a:t>
            </a:r>
          </a:p>
        </p:txBody>
      </p:sp>
      <p:pic>
        <p:nvPicPr>
          <p:cNvPr id="10" name="Espace réservé pour une image  9" descr="Le faiskeujveu.jpg"/>
          <p:cNvPicPr>
            <a:picLocks noGrp="1" noChangeAspect="1"/>
          </p:cNvPicPr>
          <p:nvPr>
            <p:ph type="pic" sz="quarter" idx="11"/>
          </p:nvPr>
        </p:nvPicPr>
        <p:blipFill>
          <a:blip r:embed="rId2"/>
          <a:srcRect l="12321" r="12321"/>
          <a:stretch>
            <a:fillRect/>
          </a:stretch>
        </p:blipFill>
        <p:spPr/>
      </p:pic>
      <p:sp>
        <p:nvSpPr>
          <p:cNvPr id="8" name="Espace réservé du texte 5"/>
          <p:cNvSpPr>
            <a:spLocks noGrp="1"/>
          </p:cNvSpPr>
          <p:nvPr>
            <p:ph type="body" sz="quarter" idx="10"/>
          </p:nvPr>
        </p:nvSpPr>
        <p:spPr>
          <a:xfrm>
            <a:off x="449782" y="2398504"/>
            <a:ext cx="6814026" cy="6724354"/>
          </a:xfrm>
        </p:spPr>
        <p:txBody>
          <a:bodyPr rtlCol="0">
            <a:normAutofit fontScale="85000" lnSpcReduction="20000"/>
          </a:bodyPr>
          <a:lstStyle/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Charlotte est une petite fille très gentille, mais ...</a:t>
            </a:r>
          </a:p>
          <a:p>
            <a:pPr defTabSz="1022299" fontAlgn="auto">
              <a:spcAft>
                <a:spcPts val="0"/>
              </a:spcAft>
              <a:defRPr/>
            </a:pPr>
            <a:endParaRPr lang="fr-FR" sz="1400" dirty="0" smtClean="0"/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De temps en temps, elle fait des caprices.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Souvent, elle boude.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Elle ne range jamais sa chambre.</a:t>
            </a:r>
          </a:p>
          <a:p>
            <a:pPr lvl="1" indent="0" defTabSz="1022299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fr-FR" dirty="0" smtClean="0"/>
          </a:p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A quelle heure Charlotte s’est-elle endormie ?</a:t>
            </a:r>
          </a:p>
          <a:p>
            <a:pPr defTabSz="1022299" fontAlgn="auto">
              <a:spcAft>
                <a:spcPts val="0"/>
              </a:spcAft>
              <a:defRPr/>
            </a:pPr>
            <a:endParaRPr lang="fr-FR" sz="1400" dirty="0" smtClean="0"/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Vers minuit. 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Vers deux heures du matin. 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Vers trois heures du matin.</a:t>
            </a:r>
          </a:p>
          <a:p>
            <a:pPr lvl="1" indent="0" defTabSz="1022299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fr-FR" dirty="0" smtClean="0"/>
          </a:p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Combien de fois la souris appela Charlotte ? </a:t>
            </a:r>
          </a:p>
          <a:p>
            <a:pPr defTabSz="1022299" fontAlgn="auto">
              <a:spcAft>
                <a:spcPts val="0"/>
              </a:spcAft>
              <a:defRPr/>
            </a:pPr>
            <a:endParaRPr lang="fr-FR" sz="1400" dirty="0" smtClean="0"/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6 fois. 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7 fois.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8 fois.</a:t>
            </a:r>
          </a:p>
          <a:p>
            <a:pPr lvl="1" indent="0" defTabSz="1022299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fr-FR" dirty="0" smtClean="0"/>
          </a:p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En quoi se transforment les rayons de soleil ? </a:t>
            </a:r>
          </a:p>
          <a:p>
            <a:pPr defTabSz="1022299" fontAlgn="auto">
              <a:spcAft>
                <a:spcPts val="0"/>
              </a:spcAft>
              <a:defRPr/>
            </a:pPr>
            <a:endParaRPr lang="fr-FR" sz="1400" dirty="0" smtClean="0"/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En bonbons. 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En chocolats.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En cordes à sauter.</a:t>
            </a:r>
          </a:p>
          <a:p>
            <a:pPr lvl="1" indent="0" defTabSz="1022299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fr-FR" dirty="0" smtClean="0"/>
          </a:p>
          <a:p>
            <a:pPr defTabSz="1022299" fontAlgn="auto">
              <a:spcAft>
                <a:spcPts val="0"/>
              </a:spcAft>
              <a:defRPr/>
            </a:pPr>
            <a:r>
              <a:rPr lang="fr-FR" dirty="0" smtClean="0"/>
              <a:t>Que deviennent les morceaux du </a:t>
            </a:r>
            <a:r>
              <a:rPr lang="fr-FR" dirty="0" err="1" smtClean="0"/>
              <a:t>Faiskeujveu</a:t>
            </a:r>
            <a:r>
              <a:rPr lang="fr-FR" dirty="0" smtClean="0"/>
              <a:t> ?</a:t>
            </a:r>
          </a:p>
          <a:p>
            <a:pPr defTabSz="1022299" fontAlgn="auto">
              <a:spcAft>
                <a:spcPts val="0"/>
              </a:spcAft>
              <a:defRPr/>
            </a:pPr>
            <a:endParaRPr lang="fr-FR" sz="1400" dirty="0" smtClean="0"/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Des bonbons. 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Des châtaignes.</a:t>
            </a:r>
          </a:p>
          <a:p>
            <a:pPr marL="1166694" lvl="1" indent="-336076" defTabSz="1022299" fontAlgn="auto">
              <a:spcAft>
                <a:spcPts val="0"/>
              </a:spcAft>
              <a:defRPr/>
            </a:pPr>
            <a:r>
              <a:rPr lang="fr-FR" dirty="0" smtClean="0"/>
              <a:t>Des fleurs.</a:t>
            </a:r>
          </a:p>
          <a:p>
            <a:pPr marL="1166694" lvl="1" indent="-336076" defTabSz="1022299" fontAlgn="auto">
              <a:spcAft>
                <a:spcPts val="0"/>
              </a:spcAft>
              <a:buNone/>
              <a:defRPr/>
            </a:pPr>
            <a:endParaRPr lang="fr-FR" dirty="0" smtClean="0"/>
          </a:p>
          <a:p>
            <a:pPr marL="1166694" lvl="1" indent="-336076" defTabSz="1022299" fontAlgn="auto">
              <a:spcAft>
                <a:spcPts val="0"/>
              </a:spcAft>
              <a:buNone/>
              <a:defRPr/>
            </a:pPr>
            <a:endParaRPr lang="fr-FR" dirty="0" smtClean="0"/>
          </a:p>
          <a:p>
            <a:pPr defTabSz="1022299" fontAlgn="auto">
              <a:spcAft>
                <a:spcPts val="0"/>
              </a:spcAft>
              <a:defRPr/>
            </a:pPr>
            <a:endParaRPr lang="fr-FR" dirty="0" smtClean="0"/>
          </a:p>
        </p:txBody>
      </p:sp>
      <p:pic>
        <p:nvPicPr>
          <p:cNvPr id="11" name="Image 10" descr="13.jpg"/>
          <p:cNvPicPr>
            <a:picLocks noChangeAspect="1"/>
          </p:cNvPicPr>
          <p:nvPr/>
        </p:nvPicPr>
        <p:blipFill>
          <a:blip r:embed="rId2"/>
          <a:srcRect l="9750" r="49793" b="10286"/>
          <a:stretch>
            <a:fillRect/>
          </a:stretch>
        </p:blipFill>
        <p:spPr>
          <a:xfrm>
            <a:off x="5904722" y="4184642"/>
            <a:ext cx="928694" cy="1785950"/>
          </a:xfrm>
          <a:prstGeom prst="irregularSeal1">
            <a:avLst/>
          </a:prstGeom>
          <a:ln>
            <a:solidFill>
              <a:schemeClr val="tx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10390</TotalTime>
  <Words>3480</Words>
  <Application>Microsoft Office PowerPoint</Application>
  <PresentationFormat>Personnalisé</PresentationFormat>
  <Paragraphs>972</Paragraphs>
  <Slides>30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30</vt:i4>
      </vt:variant>
    </vt:vector>
  </HeadingPairs>
  <TitlesOfParts>
    <vt:vector size="31" baseType="lpstr">
      <vt:lpstr>Thème Office</vt:lpstr>
      <vt:lpstr>Arsene et le potager magique</vt:lpstr>
      <vt:lpstr>Arsene et le potager magique</vt:lpstr>
      <vt:lpstr>FRANKENSTEIN</vt:lpstr>
      <vt:lpstr>FRANKENSTEIN</vt:lpstr>
      <vt:lpstr>LA BARBE-BLEUE</vt:lpstr>
      <vt:lpstr>LA BARBE-BLEUE</vt:lpstr>
      <vt:lpstr>LE CHAT BOTTÉ</vt:lpstr>
      <vt:lpstr>LE CHAT BOTTÉ</vt:lpstr>
      <vt:lpstr>LE FAISKEUJVEU</vt:lpstr>
      <vt:lpstr>LE FAISKEUJVEU</vt:lpstr>
      <vt:lpstr>Le MANGEBRUIT</vt:lpstr>
      <vt:lpstr>Le MANGEBRUIT</vt:lpstr>
      <vt:lpstr>LA LECON DE RESPECT DE MIMICHAT</vt:lpstr>
      <vt:lpstr>LA LECON DE RESPECT DE MIMICHAT</vt:lpstr>
      <vt:lpstr>Le petit chaperon noir</vt:lpstr>
      <vt:lpstr>Le petit chaperon noir</vt:lpstr>
      <vt:lpstr>Le vilain petit canard</vt:lpstr>
      <vt:lpstr>Le valain petit canard</vt:lpstr>
      <vt:lpstr>Les musiciens de brÊme</vt:lpstr>
      <vt:lpstr>Les musiciens de brÊme</vt:lpstr>
      <vt:lpstr>Mon animal-versaire</vt:lpstr>
      <vt:lpstr>Mon animal-versaire</vt:lpstr>
      <vt:lpstr>Pokko et la riviÈre aux crocodiles</vt:lpstr>
      <vt:lpstr>Pokko et la riviÈre aux crocodiles</vt:lpstr>
      <vt:lpstr>poucette</vt:lpstr>
      <vt:lpstr>poucette</vt:lpstr>
      <vt:lpstr>le monstre aux doudous</vt:lpstr>
      <vt:lpstr>le monstre aux doudous</vt:lpstr>
      <vt:lpstr>La sorciÈre de manhattan</vt:lpstr>
      <vt:lpstr>La sorciÈre de manhattan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Mysticlolly</dc:creator>
  <cp:lastModifiedBy>Gaelle48</cp:lastModifiedBy>
  <cp:revision>332</cp:revision>
  <cp:lastPrinted>2012-05-29T19:06:41Z</cp:lastPrinted>
  <dcterms:created xsi:type="dcterms:W3CDTF">2012-05-28T13:43:20Z</dcterms:created>
  <dcterms:modified xsi:type="dcterms:W3CDTF">2016-12-01T12:35:28Z</dcterms:modified>
</cp:coreProperties>
</file>