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7380288" cy="10512425"/>
  <p:notesSz cx="7099300" cy="10234613"/>
  <p:defaultTextStyle>
    <a:defPPr>
      <a:defRPr lang="fr-FR"/>
    </a:defPPr>
    <a:lvl1pPr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09588" indent="-52388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20763" indent="-106363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531938" indent="-160338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043113" indent="-214313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074" autoAdjust="0"/>
    <p:restoredTop sz="94660"/>
  </p:normalViewPr>
  <p:slideViewPr>
    <p:cSldViewPr>
      <p:cViewPr>
        <p:scale>
          <a:sx n="100" d="100"/>
          <a:sy n="100" d="100"/>
        </p:scale>
        <p:origin x="-2640" y="762"/>
      </p:cViewPr>
      <p:guideLst>
        <p:guide orient="horz" pos="3311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9" y="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A3EE8-32BD-4901-AA4F-78E3E2AC002F}" type="datetimeFigureOut">
              <a:rPr lang="fr-FR" smtClean="0"/>
              <a:pPr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85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9" y="972185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43365-6AEB-44F2-8E49-5FBA43739F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880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377776" y="1079500"/>
            <a:ext cx="0" cy="821213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 userDrawn="1"/>
        </p:nvCxnSpPr>
        <p:spPr>
          <a:xfrm>
            <a:off x="0" y="9291638"/>
            <a:ext cx="7380288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7"/>
          <p:cNvSpPr txBox="1">
            <a:spLocks noChangeArrowheads="1"/>
          </p:cNvSpPr>
          <p:nvPr userDrawn="1"/>
        </p:nvSpPr>
        <p:spPr bwMode="auto">
          <a:xfrm>
            <a:off x="0" y="9459913"/>
            <a:ext cx="2284413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5 bonnes réponses ? Bravo, tu obtiens </a:t>
            </a:r>
          </a:p>
          <a:p>
            <a:pPr algn="ctr"/>
            <a:r>
              <a:rPr lang="fr-FR" b="1">
                <a:latin typeface="Pere Castor" pitchFamily="2" charset="0"/>
              </a:rPr>
              <a:t>10 points</a:t>
            </a:r>
            <a:r>
              <a:rPr lang="fr-FR">
                <a:latin typeface="Pere Castor" pitchFamily="2" charset="0"/>
              </a:rPr>
              <a:t>.</a:t>
            </a:r>
          </a:p>
        </p:txBody>
      </p:sp>
      <p:sp>
        <p:nvSpPr>
          <p:cNvPr id="8" name="ZoneTexte 8"/>
          <p:cNvSpPr txBox="1">
            <a:spLocks noChangeArrowheads="1"/>
          </p:cNvSpPr>
          <p:nvPr userDrawn="1"/>
        </p:nvSpPr>
        <p:spPr bwMode="auto">
          <a:xfrm>
            <a:off x="2635250" y="9459913"/>
            <a:ext cx="2284413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4 ou 3 bonnes réponses ? C’est bien : tu obtiens </a:t>
            </a:r>
          </a:p>
          <a:p>
            <a:pPr algn="ctr"/>
            <a:r>
              <a:rPr lang="fr-FR" b="1">
                <a:latin typeface="Pere Castor" pitchFamily="2" charset="0"/>
              </a:rPr>
              <a:t>5 points</a:t>
            </a:r>
            <a:r>
              <a:rPr lang="fr-FR">
                <a:latin typeface="Pere Castor" pitchFamily="2" charset="0"/>
              </a:rPr>
              <a:t>.</a:t>
            </a:r>
          </a:p>
        </p:txBody>
      </p:sp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5086350" y="9459913"/>
            <a:ext cx="228441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Moins de 3 bonnes réponses ? Relis le livre !</a:t>
            </a:r>
          </a:p>
        </p:txBody>
      </p:sp>
      <p:sp>
        <p:nvSpPr>
          <p:cNvPr id="10" name="Arrondir un rectangle avec un coin diagonal 9"/>
          <p:cNvSpPr/>
          <p:nvPr userDrawn="1"/>
        </p:nvSpPr>
        <p:spPr>
          <a:xfrm>
            <a:off x="161925" y="158750"/>
            <a:ext cx="7042150" cy="1203325"/>
          </a:xfrm>
          <a:prstGeom prst="round2DiagRect">
            <a:avLst/>
          </a:prstGeom>
          <a:solidFill>
            <a:srgbClr val="CC0066"/>
          </a:solidFill>
          <a:ln>
            <a:solidFill>
              <a:schemeClr val="accent4">
                <a:lumMod val="7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20" tIns="44810" rIns="89620" bIns="44810" anchor="ctr"/>
          <a:lstStyle/>
          <a:p>
            <a:pPr algn="ctr" defTabSz="1022299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Ellipse 10"/>
          <p:cNvSpPr/>
          <p:nvPr userDrawn="1"/>
        </p:nvSpPr>
        <p:spPr>
          <a:xfrm>
            <a:off x="6227763" y="1079500"/>
            <a:ext cx="561975" cy="566738"/>
          </a:xfrm>
          <a:prstGeom prst="ellipse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89620" tIns="44810" rIns="89620" bIns="44810" anchor="ctr"/>
          <a:lstStyle/>
          <a:p>
            <a:pPr algn="ctr" defTabSz="1022299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ZoneTexte 12"/>
          <p:cNvSpPr txBox="1">
            <a:spLocks noChangeArrowheads="1"/>
          </p:cNvSpPr>
          <p:nvPr userDrawn="1"/>
        </p:nvSpPr>
        <p:spPr bwMode="auto">
          <a:xfrm>
            <a:off x="5026025" y="10140950"/>
            <a:ext cx="22844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 hasCustomPrompt="1"/>
          </p:nvPr>
        </p:nvSpPr>
        <p:spPr>
          <a:xfrm>
            <a:off x="449782" y="2353850"/>
            <a:ext cx="6814026" cy="6724354"/>
          </a:xfrm>
        </p:spPr>
        <p:txBody>
          <a:bodyPr/>
          <a:lstStyle>
            <a:lvl1pPr marL="0" indent="0">
              <a:buFontTx/>
              <a:buNone/>
              <a:defRPr sz="2000">
                <a:latin typeface="Mia's Scribblings ~" pitchFamily="2" charset="0"/>
              </a:defRPr>
            </a:lvl1pPr>
            <a:lvl2pPr marL="830618" indent="-319468">
              <a:buClr>
                <a:srgbClr val="CC0066"/>
              </a:buClr>
              <a:buFont typeface="Wingdings" pitchFamily="2" charset="2"/>
              <a:buChar char="o"/>
              <a:defRPr sz="1800" baseline="0">
                <a:latin typeface="Cursive standard" pitchFamily="2" charset="0"/>
              </a:defRPr>
            </a:lvl2pPr>
          </a:lstStyle>
          <a:p>
            <a:pPr lvl="0"/>
            <a:r>
              <a:rPr lang="fr-FR" dirty="0" smtClean="0"/>
              <a:t>Question 1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2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3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4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5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1"/>
            <a:endParaRPr lang="fr-FR" dirty="0" smtClean="0"/>
          </a:p>
        </p:txBody>
      </p:sp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rot="20858168">
            <a:off x="225406" y="199818"/>
            <a:ext cx="1367826" cy="157442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fr-FR" noProof="0" dirty="0" smtClean="0"/>
          </a:p>
        </p:txBody>
      </p:sp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2082485" y="185874"/>
            <a:ext cx="5296592" cy="822978"/>
          </a:xfrm>
        </p:spPr>
        <p:txBody>
          <a:bodyPr>
            <a:noAutofit/>
          </a:bodyPr>
          <a:lstStyle>
            <a:lvl1pPr>
              <a:defRPr sz="27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2" hasCustomPrompt="1"/>
          </p:nvPr>
        </p:nvSpPr>
        <p:spPr>
          <a:xfrm>
            <a:off x="2073600" y="1008657"/>
            <a:ext cx="3381018" cy="56651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fr-FR" dirty="0" smtClean="0"/>
              <a:t>Auteur</a:t>
            </a:r>
          </a:p>
        </p:txBody>
      </p:sp>
      <p:sp>
        <p:nvSpPr>
          <p:cNvPr id="5" name="Ellipse 4"/>
          <p:cNvSpPr/>
          <p:nvPr userDrawn="1"/>
        </p:nvSpPr>
        <p:spPr>
          <a:xfrm>
            <a:off x="161925" y="2375892"/>
            <a:ext cx="287859" cy="288032"/>
          </a:xfrm>
          <a:prstGeom prst="ellipse">
            <a:avLst/>
          </a:prstGeom>
          <a:solidFill>
            <a:srgbClr val="CC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61752" y="2366367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Mia's Scribblings ~" pitchFamily="2" charset="0"/>
              </a:rPr>
              <a:t>1</a:t>
            </a:r>
            <a:endParaRPr lang="fr-FR" b="1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18" name="Ellipse 17"/>
          <p:cNvSpPr/>
          <p:nvPr userDrawn="1"/>
        </p:nvSpPr>
        <p:spPr>
          <a:xfrm>
            <a:off x="161925" y="3703047"/>
            <a:ext cx="287859" cy="288032"/>
          </a:xfrm>
          <a:prstGeom prst="ellipse">
            <a:avLst/>
          </a:prstGeom>
          <a:solidFill>
            <a:srgbClr val="CC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 userDrawn="1"/>
        </p:nvSpPr>
        <p:spPr>
          <a:xfrm>
            <a:off x="161752" y="369352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Mia's Scribblings ~" pitchFamily="2" charset="0"/>
              </a:rPr>
              <a:t>2</a:t>
            </a:r>
            <a:endParaRPr lang="fr-FR" sz="1600" b="1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22" name="Ellipse 21"/>
          <p:cNvSpPr/>
          <p:nvPr userDrawn="1"/>
        </p:nvSpPr>
        <p:spPr>
          <a:xfrm>
            <a:off x="160870" y="5071199"/>
            <a:ext cx="287859" cy="288032"/>
          </a:xfrm>
          <a:prstGeom prst="ellipse">
            <a:avLst/>
          </a:prstGeom>
          <a:solidFill>
            <a:srgbClr val="CC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60697" y="506167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Mia's Scribblings ~" pitchFamily="2" charset="0"/>
              </a:rPr>
              <a:t>3</a:t>
            </a:r>
            <a:endParaRPr lang="fr-FR" b="1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24" name="Ellipse 23"/>
          <p:cNvSpPr/>
          <p:nvPr userDrawn="1"/>
        </p:nvSpPr>
        <p:spPr>
          <a:xfrm>
            <a:off x="161924" y="6417865"/>
            <a:ext cx="287859" cy="288032"/>
          </a:xfrm>
          <a:prstGeom prst="ellipse">
            <a:avLst/>
          </a:prstGeom>
          <a:solidFill>
            <a:srgbClr val="CC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 userDrawn="1"/>
        </p:nvSpPr>
        <p:spPr>
          <a:xfrm>
            <a:off x="161751" y="640834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Mia's Scribblings ~" pitchFamily="2" charset="0"/>
              </a:rPr>
              <a:t>4</a:t>
            </a:r>
            <a:endParaRPr lang="fr-FR" b="1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26" name="Ellipse 25"/>
          <p:cNvSpPr/>
          <p:nvPr userDrawn="1"/>
        </p:nvSpPr>
        <p:spPr>
          <a:xfrm>
            <a:off x="161923" y="7786017"/>
            <a:ext cx="287859" cy="288032"/>
          </a:xfrm>
          <a:prstGeom prst="ellipse">
            <a:avLst/>
          </a:prstGeom>
          <a:solidFill>
            <a:srgbClr val="CC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 userDrawn="1"/>
        </p:nvSpPr>
        <p:spPr>
          <a:xfrm>
            <a:off x="161750" y="777649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Mia's Scribblings ~" pitchFamily="2" charset="0"/>
              </a:rPr>
              <a:t>5</a:t>
            </a:r>
            <a:endParaRPr lang="fr-FR" b="1" dirty="0">
              <a:solidFill>
                <a:schemeClr val="bg1"/>
              </a:solidFill>
              <a:latin typeface="Mia's Scribblings ~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66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6000-D0D5-4DA2-BD40-60F9EBE79A4F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9F079-F704-4C2B-801E-FFE7E8868C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60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13031" y="562124"/>
            <a:ext cx="1245424" cy="1195788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6762" y="562124"/>
            <a:ext cx="3613267" cy="1195788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2C30-67BB-4CDF-B3A5-0E2F54E26DF7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0642-421B-4577-8023-F0BD7F06F4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55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C1B2-FE34-483F-B194-60253F4DDBB5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9CD8-6BEF-4E3D-8377-0773B75865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47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2992" y="6755207"/>
            <a:ext cx="6273245" cy="208788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2992" y="4455616"/>
            <a:ext cx="6273245" cy="2299592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115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2229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5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68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0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1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D06D-AD23-47EB-B667-59824B0C1AF9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8261E-29BD-4837-8087-5B653732E3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06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676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2911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88263-81B8-4B22-B2E4-BFDE509A5743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8462C-E6B4-46B2-A0CC-D4F81F6C21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3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20985"/>
            <a:ext cx="6642259" cy="17520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9016" y="2353130"/>
            <a:ext cx="3260909" cy="98067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11150" indent="0">
              <a:buNone/>
              <a:defRPr sz="2300" b="1"/>
            </a:lvl2pPr>
            <a:lvl3pPr marL="1022299" indent="0">
              <a:buNone/>
              <a:defRPr sz="2100" b="1"/>
            </a:lvl3pPr>
            <a:lvl4pPr marL="1533449" indent="0">
              <a:buNone/>
              <a:defRPr sz="1800" b="1"/>
            </a:lvl4pPr>
            <a:lvl5pPr marL="2044598" indent="0">
              <a:buNone/>
              <a:defRPr sz="1800" b="1"/>
            </a:lvl5pPr>
            <a:lvl6pPr marL="2555748" indent="0">
              <a:buNone/>
              <a:defRPr sz="1800" b="1"/>
            </a:lvl6pPr>
            <a:lvl7pPr marL="3066898" indent="0">
              <a:buNone/>
              <a:defRPr sz="1800" b="1"/>
            </a:lvl7pPr>
            <a:lvl8pPr marL="3578047" indent="0">
              <a:buNone/>
              <a:defRPr sz="1800" b="1"/>
            </a:lvl8pPr>
            <a:lvl9pPr marL="40891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9016" y="3333801"/>
            <a:ext cx="3260909" cy="605681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49084" y="2353130"/>
            <a:ext cx="3262190" cy="98067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11150" indent="0">
              <a:buNone/>
              <a:defRPr sz="2300" b="1"/>
            </a:lvl2pPr>
            <a:lvl3pPr marL="1022299" indent="0">
              <a:buNone/>
              <a:defRPr sz="2100" b="1"/>
            </a:lvl3pPr>
            <a:lvl4pPr marL="1533449" indent="0">
              <a:buNone/>
              <a:defRPr sz="1800" b="1"/>
            </a:lvl4pPr>
            <a:lvl5pPr marL="2044598" indent="0">
              <a:buNone/>
              <a:defRPr sz="1800" b="1"/>
            </a:lvl5pPr>
            <a:lvl6pPr marL="2555748" indent="0">
              <a:buNone/>
              <a:defRPr sz="1800" b="1"/>
            </a:lvl6pPr>
            <a:lvl7pPr marL="3066898" indent="0">
              <a:buNone/>
              <a:defRPr sz="1800" b="1"/>
            </a:lvl7pPr>
            <a:lvl8pPr marL="3578047" indent="0">
              <a:buNone/>
              <a:defRPr sz="1800" b="1"/>
            </a:lvl8pPr>
            <a:lvl9pPr marL="40891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49084" y="3333801"/>
            <a:ext cx="3262190" cy="605681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40B7E-D00E-47F8-AB5D-083E3E1703FD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D393A-2CF3-4727-B74D-ACEC21310B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03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61CAD-C470-48C2-9139-ECDFFD3A90F5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8B0A1-D653-4CC5-944D-C70525D95E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53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3B015-EDDE-4F3D-A816-102E0D7CDA7C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81E9-9B50-40A4-ACF7-3A7D309674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81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18551"/>
            <a:ext cx="2428064" cy="178127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85488" y="418552"/>
            <a:ext cx="4125787" cy="897206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9015" y="2199823"/>
            <a:ext cx="2428064" cy="7190792"/>
          </a:xfrm>
        </p:spPr>
        <p:txBody>
          <a:bodyPr/>
          <a:lstStyle>
            <a:lvl1pPr marL="0" indent="0">
              <a:buNone/>
              <a:defRPr sz="1600"/>
            </a:lvl1pPr>
            <a:lvl2pPr marL="511150" indent="0">
              <a:buNone/>
              <a:defRPr sz="1400"/>
            </a:lvl2pPr>
            <a:lvl3pPr marL="1022299" indent="0">
              <a:buNone/>
              <a:defRPr sz="1100"/>
            </a:lvl3pPr>
            <a:lvl4pPr marL="1533449" indent="0">
              <a:buNone/>
              <a:defRPr sz="1000"/>
            </a:lvl4pPr>
            <a:lvl5pPr marL="2044598" indent="0">
              <a:buNone/>
              <a:defRPr sz="1000"/>
            </a:lvl5pPr>
            <a:lvl6pPr marL="2555748" indent="0">
              <a:buNone/>
              <a:defRPr sz="1000"/>
            </a:lvl6pPr>
            <a:lvl7pPr marL="3066898" indent="0">
              <a:buNone/>
              <a:defRPr sz="1000"/>
            </a:lvl7pPr>
            <a:lvl8pPr marL="3578047" indent="0">
              <a:buNone/>
              <a:defRPr sz="1000"/>
            </a:lvl8pPr>
            <a:lvl9pPr marL="40891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67C5-4B14-47D0-B767-1376C72979A5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C1F96-E7E8-4AB1-9E1A-9D30702314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70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6588" y="7358699"/>
            <a:ext cx="4428173" cy="86873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46588" y="939305"/>
            <a:ext cx="4428173" cy="6307455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1150" indent="0">
              <a:buNone/>
              <a:defRPr sz="3100"/>
            </a:lvl2pPr>
            <a:lvl3pPr marL="1022299" indent="0">
              <a:buNone/>
              <a:defRPr sz="2600"/>
            </a:lvl3pPr>
            <a:lvl4pPr marL="1533449" indent="0">
              <a:buNone/>
              <a:defRPr sz="2300"/>
            </a:lvl4pPr>
            <a:lvl5pPr marL="2044598" indent="0">
              <a:buNone/>
              <a:defRPr sz="2300"/>
            </a:lvl5pPr>
            <a:lvl6pPr marL="2555748" indent="0">
              <a:buNone/>
              <a:defRPr sz="2300"/>
            </a:lvl6pPr>
            <a:lvl7pPr marL="3066898" indent="0">
              <a:buNone/>
              <a:defRPr sz="2300"/>
            </a:lvl7pPr>
            <a:lvl8pPr marL="3578047" indent="0">
              <a:buNone/>
              <a:defRPr sz="2300"/>
            </a:lvl8pPr>
            <a:lvl9pPr marL="4089197" indent="0">
              <a:buNone/>
              <a:defRPr sz="23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6588" y="8227435"/>
            <a:ext cx="4428173" cy="1233749"/>
          </a:xfrm>
        </p:spPr>
        <p:txBody>
          <a:bodyPr/>
          <a:lstStyle>
            <a:lvl1pPr marL="0" indent="0">
              <a:buNone/>
              <a:defRPr sz="1600"/>
            </a:lvl1pPr>
            <a:lvl2pPr marL="511150" indent="0">
              <a:buNone/>
              <a:defRPr sz="1400"/>
            </a:lvl2pPr>
            <a:lvl3pPr marL="1022299" indent="0">
              <a:buNone/>
              <a:defRPr sz="1100"/>
            </a:lvl3pPr>
            <a:lvl4pPr marL="1533449" indent="0">
              <a:buNone/>
              <a:defRPr sz="1000"/>
            </a:lvl4pPr>
            <a:lvl5pPr marL="2044598" indent="0">
              <a:buNone/>
              <a:defRPr sz="1000"/>
            </a:lvl5pPr>
            <a:lvl6pPr marL="2555748" indent="0">
              <a:buNone/>
              <a:defRPr sz="1000"/>
            </a:lvl6pPr>
            <a:lvl7pPr marL="3066898" indent="0">
              <a:buNone/>
              <a:defRPr sz="1000"/>
            </a:lvl7pPr>
            <a:lvl8pPr marL="3578047" indent="0">
              <a:buNone/>
              <a:defRPr sz="1000"/>
            </a:lvl8pPr>
            <a:lvl9pPr marL="40891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5ED5-CE89-425F-9DB2-2B4BFEE626D6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BFD0-CF2C-4054-8EA6-F9003A3D12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31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8300" y="420688"/>
            <a:ext cx="66436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30" tIns="51115" rIns="102230" bIns="511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68300" y="2452688"/>
            <a:ext cx="6643688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30" tIns="51115" rIns="102230" bIns="51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8300" y="9744075"/>
            <a:ext cx="172243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l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9CCCDB-36BC-4143-8F92-FECE125FBA19}" type="datetimeFigureOut">
              <a:rPr lang="fr-FR"/>
              <a:pPr>
                <a:defRPr/>
              </a:pPr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20950" y="9744075"/>
            <a:ext cx="233838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ctr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89550" y="9744075"/>
            <a:ext cx="172243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r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DCF1A9-C607-4036-BA95-1B98349664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defTabSz="1020763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2588" indent="-382588" algn="l" defTabSz="1020763" rtl="0" fontAlgn="base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319088" algn="l" defTabSz="1020763" rtl="0" fontAlgn="base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6350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87525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700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323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47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62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477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50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299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449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59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74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6689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047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197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775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</a:t>
            </a:r>
            <a:r>
              <a:rPr lang="fr-FR" smtClean="0"/>
              <a:t>fait l’épouvantail </a:t>
            </a:r>
            <a:r>
              <a:rPr lang="fr-FR" dirty="0" smtClean="0"/>
              <a:t>sorcier qui surveille le potager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prononce des formules qui rendent les légumes géants.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transforme les animaux en légumes.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fait fuir les oiseaux.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300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Arsène emmène-t-il la carotte géante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Chez sa grand-mère.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son terrier.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une cachette secrète.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000" dirty="0" smtClean="0"/>
          </a:p>
          <a:p>
            <a:pPr lvl="0" defTabSz="1022299" fontAlgn="auto">
              <a:spcAft>
                <a:spcPts val="0"/>
              </a:spcAft>
              <a:defRPr/>
            </a:pPr>
            <a:r>
              <a:rPr lang="fr-FR" dirty="0" smtClean="0"/>
              <a:t>Que doit faire Arsène pour transformer la carotte en lapine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doit lui dire « je t’aime » 50 fois.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doit l’embrasser 51 fois.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doit la croquer 52 fois.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600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Arsène échappe-t-il au renard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L’épouvantail sorcier transforme le renard en chou-fleur.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Arsène assomme le renard avec une carotte géante.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L’épouvantail sorcier transforme Arsène en carotte.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600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s’appelle la lapine qui vient délivrer Arsène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Agathe.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Ariette.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Amélie.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Arsene</a:t>
            </a:r>
            <a:r>
              <a:rPr lang="fr-FR" dirty="0" smtClean="0"/>
              <a:t> et le potager magique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Grégoire </a:t>
            </a:r>
            <a:r>
              <a:rPr lang="fr-FR" dirty="0" err="1" smtClean="0"/>
              <a:t>Vallancien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</a:t>
            </a:r>
          </a:p>
        </p:txBody>
      </p:sp>
      <p:pic>
        <p:nvPicPr>
          <p:cNvPr id="13" name="Espace réservé pour une image  12" descr="page-de-couverture-arsene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1754" r="11754"/>
          <a:stretch>
            <a:fillRect/>
          </a:stretch>
        </p:blipFill>
        <p:spPr/>
      </p:pic>
      <p:pic>
        <p:nvPicPr>
          <p:cNvPr id="31746" name="Picture 2" descr="https://encrypted-tbn2.gstatic.com/images?q=tbn:ANd9GcTkcR6JLmpA6MAeEw8GYeQmUJmYIENjmj_S-KOweCZaBEeEocdH-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7902" y="7327914"/>
            <a:ext cx="1525579" cy="1905076"/>
          </a:xfrm>
          <a:prstGeom prst="rect">
            <a:avLst/>
          </a:prstGeom>
          <a:noFill/>
        </p:spPr>
      </p:pic>
      <p:pic>
        <p:nvPicPr>
          <p:cNvPr id="31748" name="Picture 4" descr="https://encrypted-tbn3.gstatic.com/images?q=tbn:ANd9GcQhFYTJCfHT1xuaclCfbZn919SA8cDywTD_-O4WgWMYFfYMkK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3081" y="2755882"/>
            <a:ext cx="881773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FAISKEUJVEU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Philippe Barbeau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5</a:t>
            </a:r>
          </a:p>
        </p:txBody>
      </p:sp>
      <p:pic>
        <p:nvPicPr>
          <p:cNvPr id="10" name="Espace réservé pour une image  9" descr="Le faiskeujveu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321" r="12321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9850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Charlotte est une petite fille très gentille, mais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 temps en temps, elle fait des caprices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Souvent, elle boude.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ne range jamais sa chambre.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 quelle heure Charlotte s’est-elle endormie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Vers minuit.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Vers deux heures du matin.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Vers trois heures du matin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Combien de fois la souris appela Charlotte 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6 fois.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7 fois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8 fois.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En quoi se transforment les rayons de soleil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En bonbons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chocolats.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cordes à sauter.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deviennent les morceaux du </a:t>
            </a:r>
            <a:r>
              <a:rPr lang="fr-FR" dirty="0" err="1" smtClean="0"/>
              <a:t>Faiskeujveu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bonbons.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châtaignes.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Des fleurs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3" name="Image 12" descr="13.jpg"/>
          <p:cNvPicPr>
            <a:picLocks noChangeAspect="1"/>
          </p:cNvPicPr>
          <p:nvPr/>
        </p:nvPicPr>
        <p:blipFill>
          <a:blip r:embed="rId2"/>
          <a:srcRect l="9750" r="49793" b="10286"/>
          <a:stretch>
            <a:fillRect/>
          </a:stretch>
        </p:blipFill>
        <p:spPr>
          <a:xfrm>
            <a:off x="5904722" y="4184642"/>
            <a:ext cx="928694" cy="1785950"/>
          </a:xfrm>
          <a:prstGeom prst="irregularSeal1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MANGEBRUIT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Philippe Barbeau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6</a:t>
            </a:r>
          </a:p>
        </p:txBody>
      </p:sp>
      <p:pic>
        <p:nvPicPr>
          <p:cNvPr id="10" name="Espace réservé pour une image  9" descr="Le mange bruit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643" r="11643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9850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P’tit Jérôme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organise une boom extra dans le garage de ses parents.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organise une fête d’enfer sur le parking du supermarché.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organise un concert de musique rock sur la place de la mairie..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 qui les grandes personnes veulent-elles se débarrasser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enfants.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Du </a:t>
            </a:r>
            <a:r>
              <a:rPr lang="fr-FR" dirty="0" err="1" smtClean="0"/>
              <a:t>mangebruit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jouets.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Combien d’enfants le </a:t>
            </a:r>
            <a:r>
              <a:rPr lang="fr-FR" dirty="0" err="1" smtClean="0"/>
              <a:t>mangebruit</a:t>
            </a:r>
            <a:r>
              <a:rPr lang="fr-FR" dirty="0" smtClean="0"/>
              <a:t> a-t-il avalé 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100.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1 000.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10 000.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se passe-t-il quand il n’y a plus d’enfants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grandes personnes font la fête..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grandes personnes sont très heureuses.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grandes personnes sont malheureuses.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 quelle manière tout le monde sort du ventre du </a:t>
            </a:r>
            <a:r>
              <a:rPr lang="fr-FR" dirty="0" err="1" smtClean="0"/>
              <a:t>Mangebruit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Mangebruit</a:t>
            </a:r>
            <a:r>
              <a:rPr lang="fr-FR" dirty="0" smtClean="0"/>
              <a:t> a recraché tout le monde.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Mangebruit</a:t>
            </a:r>
            <a:r>
              <a:rPr lang="fr-FR" dirty="0" smtClean="0"/>
              <a:t> a pété très fort.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Mangebruit</a:t>
            </a:r>
            <a:r>
              <a:rPr lang="fr-FR" dirty="0" smtClean="0"/>
              <a:t> a explosé en mille morceaux.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3.jpg"/>
          <p:cNvPicPr>
            <a:picLocks noChangeAspect="1"/>
          </p:cNvPicPr>
          <p:nvPr/>
        </p:nvPicPr>
        <p:blipFill>
          <a:blip r:embed="rId3"/>
          <a:srcRect l="6868" t="30517" r="7280"/>
          <a:stretch>
            <a:fillRect/>
          </a:stretch>
        </p:blipFill>
        <p:spPr>
          <a:xfrm>
            <a:off x="5499844" y="4982468"/>
            <a:ext cx="1785950" cy="1273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MANGEBRUIT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Philippe Barbeau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6</a:t>
            </a:r>
          </a:p>
        </p:txBody>
      </p:sp>
      <p:pic>
        <p:nvPicPr>
          <p:cNvPr id="10" name="Espace réservé pour une image  9" descr="Le mange bruit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643" r="11643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9850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P’tit Jérôme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organise une boom extra dans le garage de ses parents.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organise une fête d’enfer sur le parking du supermarché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organise un concert de musique rock sur la place de la mairie..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 qui les grandes personnes veulent-elles se débarrasser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Des enfants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Du </a:t>
            </a:r>
            <a:r>
              <a:rPr lang="fr-FR" dirty="0" err="1" smtClean="0"/>
              <a:t>mangebruit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jouets.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Combien d’enfants le </a:t>
            </a:r>
            <a:r>
              <a:rPr lang="fr-FR" dirty="0" err="1" smtClean="0"/>
              <a:t>mangebruit</a:t>
            </a:r>
            <a:r>
              <a:rPr lang="fr-FR" dirty="0" smtClean="0"/>
              <a:t> a-t-il avalé 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100.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1 000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10 000.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se passe-t-il quand il n’y a plus d’enfants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grandes personnes font la fête..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grandes personnes sont très heureuses.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Les grandes personnes sont malheureuses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 quelle manière tout le monde sort du ventre du </a:t>
            </a:r>
            <a:r>
              <a:rPr lang="fr-FR" dirty="0" err="1" smtClean="0"/>
              <a:t>Mangebruit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Mangebruit</a:t>
            </a:r>
            <a:r>
              <a:rPr lang="fr-FR" dirty="0" smtClean="0"/>
              <a:t> a recraché tout le monde.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Mangebruit</a:t>
            </a:r>
            <a:r>
              <a:rPr lang="fr-FR" dirty="0" smtClean="0"/>
              <a:t> a pété très fort.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</a:t>
            </a:r>
            <a:r>
              <a:rPr lang="fr-FR" u="sng" dirty="0" err="1" smtClean="0"/>
              <a:t>Mangebruit</a:t>
            </a:r>
            <a:r>
              <a:rPr lang="fr-FR" u="sng" dirty="0" smtClean="0"/>
              <a:t> a explosé en mille morceaux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3.jpg"/>
          <p:cNvPicPr>
            <a:picLocks noChangeAspect="1"/>
          </p:cNvPicPr>
          <p:nvPr/>
        </p:nvPicPr>
        <p:blipFill>
          <a:blip r:embed="rId3"/>
          <a:srcRect l="6868" t="30517" r="7280"/>
          <a:stretch>
            <a:fillRect/>
          </a:stretch>
        </p:blipFill>
        <p:spPr>
          <a:xfrm>
            <a:off x="5499844" y="4982468"/>
            <a:ext cx="1785950" cy="1273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Mimicha</a:t>
            </a:r>
            <a:r>
              <a:rPr lang="fr-FR" dirty="0" smtClean="0"/>
              <a:t> est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papa chat pas sage.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papa chat pacha.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petit chat pacha.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compare Sacha à du pipi de chat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l’eau.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Du lait.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sushis.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code secret de Natacha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Bonjour Natacha ! Au revoir Natacha !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S’il te plaît Natacha ! Merci Natacha !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Coucou Natacha ! À bientôt Natacha !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Selon Natacha, que doit apprendre </a:t>
            </a:r>
            <a:r>
              <a:rPr lang="fr-FR" dirty="0" err="1" smtClean="0"/>
              <a:t>Mimicha</a:t>
            </a:r>
            <a:r>
              <a:rPr lang="fr-FR" dirty="0" smtClean="0"/>
              <a:t> à Sacha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tendresse.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sagesse.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politesse.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est le leçon de respect de </a:t>
            </a:r>
            <a:r>
              <a:rPr lang="fr-FR" dirty="0" err="1" smtClean="0"/>
              <a:t>Mimicha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D’appliquer ses leçons à soi-même.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respecter tout le monde.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toujours dire les formules de politesse.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sz="2400" dirty="0" smtClean="0"/>
              <a:t>LA LECON DE RESPECT DE MIMICHAT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Virginie Hanna et Fabrice Mosca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7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10" name="Espace réservé pour une image  9" descr="La leçon de respect de Mimichat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3070" r="13070"/>
          <a:stretch>
            <a:fillRect/>
          </a:stretch>
        </p:blipFill>
        <p:spPr/>
      </p:pic>
      <p:pic>
        <p:nvPicPr>
          <p:cNvPr id="7" name="Image 6" descr="4.jpg"/>
          <p:cNvPicPr>
            <a:picLocks noChangeAspect="1"/>
          </p:cNvPicPr>
          <p:nvPr/>
        </p:nvPicPr>
        <p:blipFill>
          <a:blip r:embed="rId3"/>
          <a:srcRect l="5077" r="7031" b="9489"/>
          <a:stretch>
            <a:fillRect/>
          </a:stretch>
        </p:blipFill>
        <p:spPr>
          <a:xfrm>
            <a:off x="5404656" y="3470262"/>
            <a:ext cx="1785950" cy="135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4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sz="2400" dirty="0" smtClean="0"/>
              <a:t>LA LECON DE RESPECT DE MIMICHAT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Virginie Hanna et Fabrice Mosca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7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10" name="Espace réservé pour une image  9" descr="La leçon de respect de Mimichat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3070" r="13070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Mimicha</a:t>
            </a:r>
            <a:r>
              <a:rPr lang="fr-FR" dirty="0" smtClean="0"/>
              <a:t> est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papa chat pas sage.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papa chat pacha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petit chat pacha.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compare Sacha à du pipi de chat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 l’eau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Du lait.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sushis.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code secret de Natacha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Bonjour Natacha ! Au revoir Natacha !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S’il te plaît Natacha ! Merci Natacha </a:t>
            </a:r>
            <a:r>
              <a:rPr lang="fr-FR" dirty="0" smtClean="0"/>
              <a:t>!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Coucou Natacha ! À bientôt Natacha !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Selon Natacha, que doit apprendre </a:t>
            </a:r>
            <a:r>
              <a:rPr lang="fr-FR" dirty="0" err="1" smtClean="0"/>
              <a:t>Mimicha</a:t>
            </a:r>
            <a:r>
              <a:rPr lang="fr-FR" dirty="0" smtClean="0"/>
              <a:t> à Sacha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tendresse.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sagesse.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La politesse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est le leçon de respect de </a:t>
            </a:r>
            <a:r>
              <a:rPr lang="fr-FR" dirty="0" err="1" smtClean="0"/>
              <a:t>Mimicha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D’appliquer ses leçons à soi-même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respecter tout le monde.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toujours dire les formules de politesse.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4.jpg"/>
          <p:cNvPicPr>
            <a:picLocks noChangeAspect="1"/>
          </p:cNvPicPr>
          <p:nvPr/>
        </p:nvPicPr>
        <p:blipFill>
          <a:blip r:embed="rId3"/>
          <a:srcRect l="5077" r="7031" b="9489"/>
          <a:stretch>
            <a:fillRect/>
          </a:stretch>
        </p:blipFill>
        <p:spPr>
          <a:xfrm>
            <a:off x="5404656" y="3470262"/>
            <a:ext cx="1785950" cy="135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3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Petit Chaperon Noir était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Gentille et jolie.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Triste et seule.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Méchante et malpolie.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doit apporter le Petit Chaperon Noir à sa Grand-Mère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galette au beurre.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Un gâteau aux </a:t>
            </a:r>
            <a:r>
              <a:rPr lang="fr-FR" dirty="0" smtClean="0"/>
              <a:t>pommes.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Une tarte au </a:t>
            </a:r>
            <a:r>
              <a:rPr lang="fr-FR" dirty="0" smtClean="0"/>
              <a:t>chocolat.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a peur du Petit Chaperon Noir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lapins.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loup.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Grand-Mère.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le loup quand </a:t>
            </a:r>
            <a:r>
              <a:rPr lang="fr-FR" smtClean="0"/>
              <a:t>il arrive chez la Grand-Mère ?</a:t>
            </a: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Il pleure.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Il la mange.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Il boit un chocolat chaud.</a:t>
            </a: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smtClean="0"/>
              <a:t>Que font le loup et la Grand-Mère pour rendre la petite fille sage?</a:t>
            </a: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Ils mettent une fessée au Petit Chaperon Noir.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Ils rient aux bêtises du Petit Chaperon Noir et en redemandent.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smtClean="0"/>
              <a:t>Ils font comme si le Petit Chaperon Noir n’était pas là.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petit chaperon noir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Corinne </a:t>
            </a:r>
            <a:r>
              <a:rPr lang="fr-FR" dirty="0" err="1" smtClean="0"/>
              <a:t>Binois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8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10" name="Espace réservé pour une image  9" descr="Le petit chaperon noir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pic>
        <p:nvPicPr>
          <p:cNvPr id="7" name="Image 6" descr="5.jpg"/>
          <p:cNvPicPr>
            <a:picLocks noChangeAspect="1"/>
          </p:cNvPicPr>
          <p:nvPr/>
        </p:nvPicPr>
        <p:blipFill>
          <a:blip r:embed="rId3"/>
          <a:srcRect l="22199" t="32143"/>
          <a:stretch>
            <a:fillRect/>
          </a:stretch>
        </p:blipFill>
        <p:spPr>
          <a:xfrm>
            <a:off x="5404656" y="4541839"/>
            <a:ext cx="1785950" cy="135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4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petit chaperon noir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Corinne </a:t>
            </a:r>
            <a:r>
              <a:rPr lang="fr-FR" dirty="0" err="1" smtClean="0"/>
              <a:t>Binois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8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10" name="Espace réservé pour une image  9" descr="Le petit chaperon noir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Petit Chaperon Noir était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Gentille et jolie.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Triste et seule.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Méchante et malpolie</a:t>
            </a:r>
            <a:r>
              <a:rPr lang="fr-FR" dirty="0" smtClean="0"/>
              <a:t>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doit apporter le Petit Chaperon Noir à sa Grand-Mère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galette au beurre.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gâteau aux pommes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tarte au chocolat.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a peur du Petit Chaperon Noir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lapins.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loup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Grand-Mère.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le loup quand il arrive chez la Grand-Mère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pleure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la mange.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boit un chocolat chaud.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font le loup et la Grand-Mère pour rendre la petite fille sage?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mettent une fessée au Petit Chaperon Noir.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rient aux bêtises du Petit Chaperon Noir et en redemandent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font comme si le Petit Chaperon Noir n’était pas là.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5.jpg"/>
          <p:cNvPicPr>
            <a:picLocks noChangeAspect="1"/>
          </p:cNvPicPr>
          <p:nvPr/>
        </p:nvPicPr>
        <p:blipFill>
          <a:blip r:embed="rId3"/>
          <a:srcRect l="22199" t="32143"/>
          <a:stretch>
            <a:fillRect/>
          </a:stretch>
        </p:blipFill>
        <p:spPr>
          <a:xfrm>
            <a:off x="5404656" y="4541839"/>
            <a:ext cx="1785950" cy="135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était le canard sorti du plus gros des </a:t>
            </a:r>
            <a:r>
              <a:rPr lang="fr-FR" dirty="0" err="1" smtClean="0"/>
              <a:t>oeufs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Gros et moche.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Grand et laid.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Petit et joli.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petit caneton était désolé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D’être rejeté par tous.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ne pas être comme les autres.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nager mieux que tous.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se passe-t-il l’hiver venu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caneton n’a rien pu manger.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caneton a été coincé sous la neige.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caneton a été pris dans la glace.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sont les oiseaux royaux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cygnes.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canards.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paons.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vit le caneton à la surface de l’eau claire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poissons.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Qu’il était un cygne.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Qu’il était laid.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vilain petit canard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Hans Christian Andersen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9</a:t>
            </a:r>
          </a:p>
        </p:txBody>
      </p:sp>
      <p:pic>
        <p:nvPicPr>
          <p:cNvPr id="12" name="Espace réservé pour une image  11" descr="Le vilain petit canard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983" r="11983"/>
          <a:stretch>
            <a:fillRect/>
          </a:stretch>
        </p:blipFill>
        <p:spPr/>
      </p:pic>
      <p:pic>
        <p:nvPicPr>
          <p:cNvPr id="7" name="Image 6" descr="6.jpg"/>
          <p:cNvPicPr>
            <a:picLocks noChangeAspect="1"/>
          </p:cNvPicPr>
          <p:nvPr/>
        </p:nvPicPr>
        <p:blipFill>
          <a:blip r:embed="rId2"/>
          <a:srcRect l="24999" t="35714" r="28125"/>
          <a:stretch>
            <a:fillRect/>
          </a:stretch>
        </p:blipFill>
        <p:spPr>
          <a:xfrm>
            <a:off x="5761846" y="4113204"/>
            <a:ext cx="1071570" cy="128587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5527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valain</a:t>
            </a:r>
            <a:r>
              <a:rPr lang="fr-FR" dirty="0" smtClean="0"/>
              <a:t> petit canard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Hans Christian Andersen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9</a:t>
            </a:r>
          </a:p>
        </p:txBody>
      </p:sp>
      <p:pic>
        <p:nvPicPr>
          <p:cNvPr id="10" name="Espace réservé pour une image  9" descr="Le vilain petit canard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983" r="11983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86629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était le canard sorti du plus gros des </a:t>
            </a:r>
            <a:r>
              <a:rPr lang="fr-FR" dirty="0" err="1" smtClean="0"/>
              <a:t>oeufs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Gros et moche.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Grand et laid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Petit et joli.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petit caneton était désolé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D’être rejeté par tous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ne pas être comme les autres.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nager mieux que tous.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se passe-t-il l’hiver venu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caneton n’a rien pu manger.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caneton a été coincé sous la neige.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caneton a été pris dans la glace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sont les oiseaux royaux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Des cygnes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canards.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paons.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vit le caneton à la surface de l’eau claire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poissons.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Qu’il était un cygne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Qu’il était laid.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6.jpg"/>
          <p:cNvPicPr>
            <a:picLocks noChangeAspect="1"/>
          </p:cNvPicPr>
          <p:nvPr/>
        </p:nvPicPr>
        <p:blipFill>
          <a:blip r:embed="rId2"/>
          <a:srcRect l="24999" t="35714" r="28125"/>
          <a:stretch>
            <a:fillRect/>
          </a:stretch>
        </p:blipFill>
        <p:spPr>
          <a:xfrm>
            <a:off x="5761846" y="4113204"/>
            <a:ext cx="1071570" cy="128587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9579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meunier veut-il se débarrasser de son âne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plus têtu qu’avant.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moins fort qu’avant.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moins gentil qu’avant.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deuxième animal que l’âne croise sur sa route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chat.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chien.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coq.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habite dans la maison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fermiers.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voleurs.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musiciens.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cri de l’âne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brame.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brait.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hennit.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voleurs ne veulent plus retourner chez eux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cru voir un vampire, un homme armé, un monstre et un avocat.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cru voir une sorcière, un fantôme, un monstre et un procureur.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cru voir une sorcière, un homme armé, un monstre et un juge.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Les musiciens de </a:t>
            </a:r>
            <a:r>
              <a:rPr lang="fr-FR" dirty="0" err="1" smtClean="0"/>
              <a:t>brÊme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Jacob et Wilhelm Grimm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10</a:t>
            </a:r>
          </a:p>
        </p:txBody>
      </p:sp>
      <p:pic>
        <p:nvPicPr>
          <p:cNvPr id="10" name="Espace réservé pour une image  9" descr="Les musiciens de brem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pic>
        <p:nvPicPr>
          <p:cNvPr id="7" name="Image 6" descr="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838" y="4970460"/>
            <a:ext cx="2143140" cy="185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2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Arsene</a:t>
            </a:r>
            <a:r>
              <a:rPr lang="fr-FR" dirty="0" smtClean="0"/>
              <a:t> et le potager magique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fr-FR" dirty="0" smtClean="0"/>
              <a:t>Grégoire </a:t>
            </a:r>
            <a:r>
              <a:rPr lang="fr-FR" dirty="0" err="1" smtClean="0"/>
              <a:t>Vallancien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17" name="Espace réservé du texte 3"/>
          <p:cNvSpPr txBox="1">
            <a:spLocks/>
          </p:cNvSpPr>
          <p:nvPr/>
        </p:nvSpPr>
        <p:spPr bwMode="auto">
          <a:xfrm>
            <a:off x="6352400" y="1196949"/>
            <a:ext cx="4143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30" tIns="51115" rIns="102230" bIns="51115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lvl="0" indent="0" algn="l" defTabSz="10222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howcard Gothic" pitchFamily="82" charset="0"/>
                <a:ea typeface="+mn-ea"/>
                <a:cs typeface="+mn-cs"/>
              </a:rPr>
              <a:t>1</a:t>
            </a:r>
          </a:p>
        </p:txBody>
      </p:sp>
      <p:pic>
        <p:nvPicPr>
          <p:cNvPr id="21" name="Espace réservé pour une image  20" descr="page-de-couverture-arsene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1754" r="11754"/>
          <a:stretch>
            <a:fillRect/>
          </a:stretch>
        </p:blipFill>
        <p:spPr/>
      </p:pic>
      <p:sp>
        <p:nvSpPr>
          <p:cNvPr id="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775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l’épouvantail sorcier qui surveille le potager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prononce des formules qui rendent les légumes géants.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transforme les animaux en légumes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fait fuir les oiseaux.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300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Arsène emmène-t-il la carotte géante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Chez sa grand-mère.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Dans son terrier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une cachette secrète.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000" dirty="0" smtClean="0"/>
          </a:p>
          <a:p>
            <a:pPr lvl="0" defTabSz="1022299" fontAlgn="auto">
              <a:spcAft>
                <a:spcPts val="0"/>
              </a:spcAft>
              <a:defRPr/>
            </a:pPr>
            <a:r>
              <a:rPr lang="fr-FR" dirty="0" smtClean="0"/>
              <a:t>Que doit faire Arsène pour transformer la carotte en lapine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doit lui dire « je t’aime » 50 fois.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doit l’embrasser 51 fois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doit la croquer 52 fois.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600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Arsène échappe-t-il au renard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L’épouvantail sorcier transforme le renard en chou-fleur.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Arsène assomme le renard avec une carotte géante.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L’épouvantail sorcier transforme Arsène en carotte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600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s’appelle la lapine qui vient délivrer Arsène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Agathe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Ariette.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Amélie.</a:t>
            </a:r>
          </a:p>
        </p:txBody>
      </p:sp>
      <p:pic>
        <p:nvPicPr>
          <p:cNvPr id="10" name="Picture 2" descr="https://encrypted-tbn2.gstatic.com/images?q=tbn:ANd9GcTkcR6JLmpA6MAeEw8GYeQmUJmYIENjmj_S-KOweCZaBEeEocdH-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7902" y="7327914"/>
            <a:ext cx="1525579" cy="1905076"/>
          </a:xfrm>
          <a:prstGeom prst="rect">
            <a:avLst/>
          </a:prstGeom>
          <a:noFill/>
        </p:spPr>
      </p:pic>
      <p:pic>
        <p:nvPicPr>
          <p:cNvPr id="11" name="Picture 4" descr="https://encrypted-tbn3.gstatic.com/images?q=tbn:ANd9GcQhFYTJCfHT1xuaclCfbZn919SA8cDywTD_-O4WgWMYFfYMkK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3081" y="2755882"/>
            <a:ext cx="881773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Les musiciens de </a:t>
            </a:r>
            <a:r>
              <a:rPr lang="fr-FR" dirty="0" err="1" smtClean="0"/>
              <a:t>brÊme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Jacob et Wilhelm Grimm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10</a:t>
            </a:r>
          </a:p>
        </p:txBody>
      </p:sp>
      <p:pic>
        <p:nvPicPr>
          <p:cNvPr id="10" name="Espace réservé pour une image  9" descr="Les musiciens de brem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meunier veut-il se débarrasser de son âne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plus têtu qu’avant.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qu’il est moins fort qu’avant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moins gentil qu’avant.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deuxième animal que l’âne croise sur sa route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chat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chien.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coq.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habite dans la maison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fermiers.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Des voleurs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musiciens.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cri de l’âne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brame.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brait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hennit.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voleurs ne veulent plus retourner chez eux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cru voir un vampire, un homme armé, un monstre et un avocat.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cru voir une sorcière, un fantôme, un monstre et un procureur.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ont cru voir une sorcière, un homme armé, un monstre et un juge</a:t>
            </a:r>
            <a:r>
              <a:rPr lang="fr-FR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838" y="4970460"/>
            <a:ext cx="2143140" cy="185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qui le petit garçon veut faire de la balançoire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girafe.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autruche.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éléphant.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serait l’inconvénient d’avoir une vache à la maison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y aurait des bouses dans la maison.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y aurait trop de lait dans le frigo.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brouterait le gazon.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Quelles bêtises ferait un lapin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ferait des crottes de partout.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mangerait trop de carottes.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ferait des trous de partout.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animal empêcherait le petit garçon de dormir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ouistiti.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hamster.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dauphin.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l’animal-</a:t>
            </a:r>
            <a:r>
              <a:rPr lang="fr-FR" dirty="0" err="1" smtClean="0"/>
              <a:t>versaire</a:t>
            </a:r>
            <a:r>
              <a:rPr lang="fr-FR" dirty="0" smtClean="0"/>
              <a:t> du petit garçon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tigre.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chat.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chien.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Mon animal-</a:t>
            </a:r>
            <a:r>
              <a:rPr lang="fr-FR" dirty="0" err="1" smtClean="0"/>
              <a:t>versaire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Elsa </a:t>
            </a:r>
            <a:r>
              <a:rPr lang="fr-FR" dirty="0" err="1" smtClean="0"/>
              <a:t>Devernois</a:t>
            </a:r>
            <a:r>
              <a:rPr lang="fr-FR" dirty="0" smtClean="0"/>
              <a:t> et Thierry </a:t>
            </a:r>
            <a:r>
              <a:rPr lang="fr-FR" dirty="0" err="1" smtClean="0"/>
              <a:t>Desailly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11</a:t>
            </a:r>
          </a:p>
        </p:txBody>
      </p:sp>
      <p:pic>
        <p:nvPicPr>
          <p:cNvPr id="10" name="Espace réservé pour une image  9" descr="Mon animalversair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245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Mon animal-</a:t>
            </a:r>
            <a:r>
              <a:rPr lang="fr-FR" dirty="0" err="1" smtClean="0"/>
              <a:t>versaire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Elsa </a:t>
            </a:r>
            <a:r>
              <a:rPr lang="fr-FR" dirty="0" err="1" smtClean="0"/>
              <a:t>Devernois</a:t>
            </a:r>
            <a:r>
              <a:rPr lang="fr-FR" dirty="0" smtClean="0"/>
              <a:t> et Thierry </a:t>
            </a:r>
            <a:r>
              <a:rPr lang="fr-FR" dirty="0" err="1" smtClean="0"/>
              <a:t>Desailly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11</a:t>
            </a:r>
          </a:p>
        </p:txBody>
      </p:sp>
      <p:pic>
        <p:nvPicPr>
          <p:cNvPr id="10" name="Espace réservé pour une image  9" descr="Mon animalversair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qui le petit garçon veut faire de la balançoire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girafe.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autruche.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éléphant</a:t>
            </a:r>
            <a:r>
              <a:rPr lang="fr-FR" dirty="0" smtClean="0"/>
              <a:t>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serait l’inconvénient d’avoir une vache à la maison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y aurait des bouses dans la maison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y aurait trop de lait dans le frigo.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brouterait le gazon.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Quelles bêtises ferait un lapin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ferait des crottes de partout.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mangerait trop de carottes.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ferait des trous de partout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animal empêcherait le petit garçon de dormir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ouistiti.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hamster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dauphin.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l’animal-</a:t>
            </a:r>
            <a:r>
              <a:rPr lang="fr-FR" dirty="0" err="1" smtClean="0"/>
              <a:t>versaire</a:t>
            </a:r>
            <a:r>
              <a:rPr lang="fr-FR" dirty="0" smtClean="0"/>
              <a:t> du petit garçon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tigre.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chat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chien.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0288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7475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la belle-mère de </a:t>
            </a:r>
            <a:r>
              <a:rPr lang="fr-FR" dirty="0" err="1" smtClean="0"/>
              <a:t>Pokko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Buana</a:t>
            </a:r>
            <a:r>
              <a:rPr lang="fr-FR" dirty="0" smtClean="0"/>
              <a:t>, une vieille femme plus mauvaise qu’une hyène enragée.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Buala</a:t>
            </a:r>
            <a:r>
              <a:rPr lang="fr-FR" dirty="0" smtClean="0"/>
              <a:t>, une vieille femme plus méchante qu’un lion enragé.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Boala</a:t>
            </a:r>
            <a:r>
              <a:rPr lang="fr-FR" dirty="0" smtClean="0"/>
              <a:t>, une vieille femme plus effrayante qu’un crocodile enragé.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s’appelle la rivière aux crocodiles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Kilimandjaro.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Yalaboundé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Kiliboundé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</a:t>
            </a:r>
            <a:r>
              <a:rPr lang="fr-FR" dirty="0" err="1" smtClean="0"/>
              <a:t>Pokko</a:t>
            </a:r>
            <a:r>
              <a:rPr lang="fr-FR" dirty="0" smtClean="0"/>
              <a:t> pour que les animaux ne la mangent pas?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danse.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leur chante une chanson.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leur raconte une histoire.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</a:t>
            </a:r>
            <a:r>
              <a:rPr lang="fr-FR" dirty="0" err="1" smtClean="0"/>
              <a:t>Pokko</a:t>
            </a:r>
            <a:r>
              <a:rPr lang="fr-FR" dirty="0" smtClean="0"/>
              <a:t> rentre-t-elle au village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Sur le dos du lion.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la gueule du crocodile.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À pied.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à la belle-mère de </a:t>
            </a:r>
            <a:r>
              <a:rPr lang="fr-FR" dirty="0" err="1" smtClean="0"/>
              <a:t>Pokko</a:t>
            </a:r>
            <a:r>
              <a:rPr lang="fr-FR" dirty="0" smtClean="0"/>
              <a:t> à la rivière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animaux la font fuir.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animaux la mangent.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animaux la regardent laver son maillet.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Pokko</a:t>
            </a:r>
            <a:r>
              <a:rPr lang="fr-FR" dirty="0" smtClean="0"/>
              <a:t> et la </a:t>
            </a:r>
            <a:r>
              <a:rPr lang="fr-FR" dirty="0" err="1" smtClean="0"/>
              <a:t>riviÈre</a:t>
            </a:r>
            <a:r>
              <a:rPr lang="fr-FR" dirty="0" smtClean="0"/>
              <a:t> aux crocodiles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Karine </a:t>
            </a:r>
            <a:r>
              <a:rPr lang="fr-FR" dirty="0" err="1" smtClean="0"/>
              <a:t>Tournade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12</a:t>
            </a:r>
          </a:p>
        </p:txBody>
      </p:sp>
      <p:pic>
        <p:nvPicPr>
          <p:cNvPr id="10" name="Espace réservé pour une image  9" descr="Pokko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3794" r="13794"/>
          <a:stretch>
            <a:fillRect/>
          </a:stretch>
        </p:blipFill>
        <p:spPr/>
      </p:pic>
      <p:pic>
        <p:nvPicPr>
          <p:cNvPr id="7" name="Image 6" descr="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3820" y="5541964"/>
            <a:ext cx="23717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7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Pokko</a:t>
            </a:r>
            <a:r>
              <a:rPr lang="fr-FR" dirty="0" smtClean="0"/>
              <a:t> et la </a:t>
            </a:r>
            <a:r>
              <a:rPr lang="fr-FR" dirty="0" err="1" smtClean="0"/>
              <a:t>riviÈre</a:t>
            </a:r>
            <a:r>
              <a:rPr lang="fr-FR" dirty="0" smtClean="0"/>
              <a:t> aux crocodiles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Karine </a:t>
            </a:r>
            <a:r>
              <a:rPr lang="fr-FR" dirty="0" err="1" smtClean="0"/>
              <a:t>Tournade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12</a:t>
            </a:r>
          </a:p>
        </p:txBody>
      </p:sp>
      <p:pic>
        <p:nvPicPr>
          <p:cNvPr id="10" name="Espace réservé pour une image  9" descr="Pokko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3794" r="13794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7475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la belle-mère de </a:t>
            </a:r>
            <a:r>
              <a:rPr lang="fr-FR" dirty="0" err="1" smtClean="0"/>
              <a:t>Pokko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Buana</a:t>
            </a:r>
            <a:r>
              <a:rPr lang="fr-FR" dirty="0" smtClean="0"/>
              <a:t>, une vieille femme plus mauvaise qu’une hyène enragée.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err="1" smtClean="0"/>
              <a:t>Buala</a:t>
            </a:r>
            <a:r>
              <a:rPr lang="fr-FR" u="sng" dirty="0" smtClean="0"/>
              <a:t>, une vieille femme plus méchante qu’un lion enragé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Boala</a:t>
            </a:r>
            <a:r>
              <a:rPr lang="fr-FR" dirty="0" smtClean="0"/>
              <a:t>, une vieille femme plus effrayante qu’un crocodile enragé.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s’appelle la rivière aux crocodiles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Kilimandjaro.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Yalaboundé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</a:t>
            </a:r>
            <a:r>
              <a:rPr lang="fr-FR" u="sng" dirty="0" err="1" smtClean="0"/>
              <a:t>Kiliboundé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</a:t>
            </a:r>
            <a:r>
              <a:rPr lang="fr-FR" dirty="0" err="1" smtClean="0"/>
              <a:t>Pokko</a:t>
            </a:r>
            <a:r>
              <a:rPr lang="fr-FR" dirty="0" smtClean="0"/>
              <a:t> pour que les animaux ne la mangent pas?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danse.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leur chante une chanson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leur raconte une histoire.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</a:t>
            </a:r>
            <a:r>
              <a:rPr lang="fr-FR" dirty="0" err="1" smtClean="0"/>
              <a:t>Pokko</a:t>
            </a:r>
            <a:r>
              <a:rPr lang="fr-FR" dirty="0" smtClean="0"/>
              <a:t> rentre-t-elle au village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Sur le dos du lion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la gueule du crocodile.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À pied.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à la belle-mère de </a:t>
            </a:r>
            <a:r>
              <a:rPr lang="fr-FR" dirty="0" err="1" smtClean="0"/>
              <a:t>Pokko</a:t>
            </a:r>
            <a:r>
              <a:rPr lang="fr-FR" dirty="0" smtClean="0"/>
              <a:t> à la rivière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animaux la font fuir.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Les animaux la mangent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animaux la regardent laver son maillet.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3820" y="5541964"/>
            <a:ext cx="23717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est née </a:t>
            </a:r>
            <a:r>
              <a:rPr lang="fr-FR" dirty="0" err="1" smtClean="0"/>
              <a:t>Poucette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chou.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une fleur.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À la maternité.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la crapaude enlève-t-elle </a:t>
            </a:r>
            <a:r>
              <a:rPr lang="fr-FR" dirty="0" err="1" smtClean="0"/>
              <a:t>Poucette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la manger.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la vendre.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la marier à son fils.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hanneton abandonne-t-il </a:t>
            </a:r>
            <a:r>
              <a:rPr lang="fr-FR" dirty="0" err="1" smtClean="0"/>
              <a:t>Poucette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</a:t>
            </a:r>
            <a:r>
              <a:rPr lang="fr-FR" dirty="0" err="1" smtClean="0"/>
              <a:t>Poucette</a:t>
            </a:r>
            <a:r>
              <a:rPr lang="fr-FR" dirty="0" smtClean="0"/>
              <a:t> ne voulait pas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ses voisins la trouvaient laide.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</a:t>
            </a:r>
            <a:r>
              <a:rPr lang="fr-FR" dirty="0" err="1" smtClean="0"/>
              <a:t>Poucette</a:t>
            </a:r>
            <a:r>
              <a:rPr lang="fr-FR" dirty="0" smtClean="0"/>
              <a:t> était trop malheureuse.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 quoi se nourrit </a:t>
            </a:r>
            <a:r>
              <a:rPr lang="fr-FR" dirty="0" err="1" smtClean="0"/>
              <a:t>Poucette</a:t>
            </a:r>
            <a:r>
              <a:rPr lang="fr-FR" dirty="0" smtClean="0"/>
              <a:t> pendant l’été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pollen et de rosée.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miel et de nectar.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fleurs et de vase.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qui </a:t>
            </a:r>
            <a:r>
              <a:rPr lang="fr-FR" dirty="0" err="1" smtClean="0"/>
              <a:t>Poucette</a:t>
            </a:r>
            <a:r>
              <a:rPr lang="fr-FR" dirty="0" smtClean="0"/>
              <a:t> se marie-t-elle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la taupe.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le roi des fleurs.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l’hirondelle.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poucette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Hans Christian Andersen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13</a:t>
            </a:r>
          </a:p>
        </p:txBody>
      </p:sp>
      <p:pic>
        <p:nvPicPr>
          <p:cNvPr id="10" name="Espace réservé pour une image  9" descr="Poucett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pic>
        <p:nvPicPr>
          <p:cNvPr id="7" name="Image 6" descr="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6028" y="7113600"/>
            <a:ext cx="2025212" cy="179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poucette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Hans Christian Andersen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13</a:t>
            </a:r>
          </a:p>
        </p:txBody>
      </p:sp>
      <p:pic>
        <p:nvPicPr>
          <p:cNvPr id="10" name="Espace réservé pour une image  9" descr="Poucett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2725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est née </a:t>
            </a:r>
            <a:r>
              <a:rPr lang="fr-FR" dirty="0" err="1" smtClean="0"/>
              <a:t>Poucette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chou.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Dans une fleur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À la maternité.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la crapaude enlève-t-elle </a:t>
            </a:r>
            <a:r>
              <a:rPr lang="fr-FR" dirty="0" err="1" smtClean="0"/>
              <a:t>Poucette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la manger.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la vendre.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Pour la marier à son fils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hanneton abandonne-t-il </a:t>
            </a:r>
            <a:r>
              <a:rPr lang="fr-FR" dirty="0" err="1" smtClean="0"/>
              <a:t>Poucette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</a:t>
            </a:r>
            <a:r>
              <a:rPr lang="fr-FR" dirty="0" err="1" smtClean="0"/>
              <a:t>Poucette</a:t>
            </a:r>
            <a:r>
              <a:rPr lang="fr-FR" dirty="0" smtClean="0"/>
              <a:t> ne voulait pas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que ses voisins la trouvaient laide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</a:t>
            </a:r>
            <a:r>
              <a:rPr lang="fr-FR" dirty="0" err="1" smtClean="0"/>
              <a:t>Poucette</a:t>
            </a:r>
            <a:r>
              <a:rPr lang="fr-FR" dirty="0" smtClean="0"/>
              <a:t> était trop malheureuse.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 quoi se nourrit </a:t>
            </a:r>
            <a:r>
              <a:rPr lang="fr-FR" dirty="0" err="1" smtClean="0"/>
              <a:t>Poucette</a:t>
            </a:r>
            <a:r>
              <a:rPr lang="fr-FR" dirty="0" smtClean="0"/>
              <a:t> pendant l’été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 pollen et de rosée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miel et de nectar.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fleurs et de vase.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qui </a:t>
            </a:r>
            <a:r>
              <a:rPr lang="fr-FR" dirty="0" err="1" smtClean="0"/>
              <a:t>Poucette</a:t>
            </a:r>
            <a:r>
              <a:rPr lang="fr-FR" dirty="0" smtClean="0"/>
              <a:t> se marie-t-elle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la taupe.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Avec le roi des fleurs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l’hirondelle.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2" name="Image 11" descr="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6028" y="7113600"/>
            <a:ext cx="2025212" cy="179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0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Quand vient le monstre aux doudous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Chaque mois à la pleine lune.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Chaque mois à la vieille lune.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Chaque mois à la nouvelle lune.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font les villageois les soirs où vient le monstre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quittent le village.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déposent tous les doudous à l’entrée du village.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déposent un doudou à la sortie du village.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est le doudou de Mota le cracra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vieux, il est moche et il pue.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sale, il est laid et il sent mauvais.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neuf, il est beau et il sent bon.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va poser le doudou de Mota le Cracra au monstre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Maire du village.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chef du village.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père de Mota le Cracra.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le monstre quand il trouve le doudou de Mota le Cracra?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pleure, suce son pouce et s’endort.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hurle, détruit le village et repart.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prend le doudou et retourne dans sa grotte.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monstre aux doudous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Raffaella</a:t>
            </a:r>
            <a:r>
              <a:rPr lang="fr-FR" dirty="0" smtClean="0"/>
              <a:t> </a:t>
            </a:r>
            <a:r>
              <a:rPr lang="fr-FR" dirty="0" err="1" smtClean="0"/>
              <a:t>Bertagnolio</a:t>
            </a:r>
            <a:r>
              <a:rPr lang="fr-FR" dirty="0" smtClean="0"/>
              <a:t> et Fabrice Mosca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14</a:t>
            </a:r>
          </a:p>
        </p:txBody>
      </p:sp>
      <p:pic>
        <p:nvPicPr>
          <p:cNvPr id="10" name="Espace réservé pour une image  9" descr="Le monstre doudous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2511" r="2511"/>
          <a:stretch>
            <a:fillRect/>
          </a:stretch>
        </p:blipFill>
        <p:spPr/>
      </p:pic>
      <p:pic>
        <p:nvPicPr>
          <p:cNvPr id="7" name="Image 6" descr="10.jpg"/>
          <p:cNvPicPr>
            <a:picLocks noChangeAspect="1"/>
          </p:cNvPicPr>
          <p:nvPr/>
        </p:nvPicPr>
        <p:blipFill>
          <a:blip r:embed="rId2"/>
          <a:srcRect l="12790" t="40425" r="13954" b="2128"/>
          <a:stretch>
            <a:fillRect/>
          </a:stretch>
        </p:blipFill>
        <p:spPr>
          <a:xfrm>
            <a:off x="5761846" y="4899022"/>
            <a:ext cx="1500198" cy="1285884"/>
          </a:xfrm>
          <a:prstGeom prst="heart">
            <a:avLst/>
          </a:prstGeom>
        </p:spPr>
      </p:pic>
    </p:spTree>
    <p:extLst>
      <p:ext uri="{BB962C8B-B14F-4D97-AF65-F5344CB8AC3E}">
        <p14:creationId xmlns:p14="http://schemas.microsoft.com/office/powerpoint/2010/main" val="68538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monstre aux doudous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Raffaella</a:t>
            </a:r>
            <a:r>
              <a:rPr lang="fr-FR" dirty="0" smtClean="0"/>
              <a:t> </a:t>
            </a:r>
            <a:r>
              <a:rPr lang="fr-FR" dirty="0" err="1" smtClean="0"/>
              <a:t>Bertagnolio</a:t>
            </a:r>
            <a:r>
              <a:rPr lang="fr-FR" dirty="0" smtClean="0"/>
              <a:t> et Fabrice Mosca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14</a:t>
            </a:r>
          </a:p>
        </p:txBody>
      </p:sp>
      <p:pic>
        <p:nvPicPr>
          <p:cNvPr id="10" name="Espace réservé pour une image  9" descr="Le monstre doudous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2511" r="2511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84665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Quand vient le monstre aux doudous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Chaque mois à la pleine lune.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Chaque mois à la vieille lune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Chaque mois à la nouvelle lune.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font les villageois les soirs où vient le monstre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quittent le village.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déposent tous les doudous à l’entrée du village.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déposent un doudou à la sortie du village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est le doudou de Mota le cracra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vieux, il est moche et il pue.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est sale, il est laid et il sent mauvais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neuf, il est beau et il sent bon.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va poser le doudou de Mota le Cracra au monstre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Maire du village.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chef du village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père de Mota le Cracra.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le monstre quand il trouve le doudou de Mota le Cracra?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pleure, suce son pouce et s’endort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hurle, détruit le village et repart.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prend le doudou et retourne dans sa grotte.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10.jpg"/>
          <p:cNvPicPr>
            <a:picLocks noChangeAspect="1"/>
          </p:cNvPicPr>
          <p:nvPr/>
        </p:nvPicPr>
        <p:blipFill>
          <a:blip r:embed="rId2"/>
          <a:srcRect l="12790" t="40425" r="13954" b="2128"/>
          <a:stretch>
            <a:fillRect/>
          </a:stretch>
        </p:blipFill>
        <p:spPr>
          <a:xfrm>
            <a:off x="5761846" y="4899022"/>
            <a:ext cx="1500198" cy="1285884"/>
          </a:xfrm>
          <a:prstGeom prst="heart">
            <a:avLst/>
          </a:prstGeom>
        </p:spPr>
      </p:pic>
    </p:spTree>
    <p:extLst>
      <p:ext uri="{BB962C8B-B14F-4D97-AF65-F5344CB8AC3E}">
        <p14:creationId xmlns:p14="http://schemas.microsoft.com/office/powerpoint/2010/main" val="15437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métier de la sorcière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vend des balais et des potions dans un bureau.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fait le ménage dans des bureaux déserts.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fait le ménage dans des écoles.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la sorcière est-elle très méchante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est seule.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n’aime pas son travail.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se trouve laide.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Lola se retrouve sur le lieu de travail de la sorcière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s’est enfuie.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son père l’a oubliée.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s’est perdue.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la sorcière cherche-t-elle sa recette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Sur internet.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vieux livre.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son cahier de brouillon.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la sorcière ne mange-t-elle pas Lola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est trop maigre.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n’est jamais heureuse.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qu’elles sont devenues amies.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La </a:t>
            </a:r>
            <a:r>
              <a:rPr lang="fr-FR" dirty="0" err="1" smtClean="0"/>
              <a:t>sorciÈre</a:t>
            </a:r>
            <a:r>
              <a:rPr lang="fr-FR" dirty="0" smtClean="0"/>
              <a:t> de </a:t>
            </a:r>
            <a:r>
              <a:rPr lang="fr-FR" dirty="0" err="1" smtClean="0"/>
              <a:t>manhattan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Grégoire </a:t>
            </a:r>
            <a:r>
              <a:rPr lang="fr-FR" dirty="0" err="1" smtClean="0"/>
              <a:t>Vallencien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15</a:t>
            </a:r>
          </a:p>
        </p:txBody>
      </p:sp>
      <p:pic>
        <p:nvPicPr>
          <p:cNvPr id="10" name="Espace réservé pour une image  9" descr="Sorcière Manhattan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pic>
        <p:nvPicPr>
          <p:cNvPr id="7" name="Image 6" descr="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780" y="5649121"/>
            <a:ext cx="2000264" cy="175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4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décide de fabriquer Victor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machine à nouer les chaussures.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homme.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fusil à protéger les lapins.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Victor trouve-t-il ce dont il a besoin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supermarché.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À l’hôpital.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cimetière.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que l’inventeur a oublié de fabriquer pour le monstre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famille.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voiture.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amis.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décide de faire le monstre pour se venger de Victor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décide de le manger.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décide de lui donner un cou de poing sur la tête.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décide de casser tous ses jouets.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s’est enfuit le monstre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pôle Nord.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pôle Sud.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Canada.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FRANKENSTEIN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Mary Shelley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38242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2</a:t>
            </a:r>
          </a:p>
        </p:txBody>
      </p:sp>
      <p:pic>
        <p:nvPicPr>
          <p:cNvPr id="13" name="Espace réservé pour une image  12" descr="Franfeisten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299" r="11299"/>
          <a:stretch>
            <a:fillRect/>
          </a:stretch>
        </p:blipFill>
        <p:spPr/>
      </p:pic>
      <p:pic>
        <p:nvPicPr>
          <p:cNvPr id="7" name="Image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482" y="2827320"/>
            <a:ext cx="2000248" cy="1750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La </a:t>
            </a:r>
            <a:r>
              <a:rPr lang="fr-FR" dirty="0" err="1" smtClean="0"/>
              <a:t>sorciÈre</a:t>
            </a:r>
            <a:r>
              <a:rPr lang="fr-FR" dirty="0" smtClean="0"/>
              <a:t> de </a:t>
            </a:r>
            <a:r>
              <a:rPr lang="fr-FR" dirty="0" err="1" smtClean="0"/>
              <a:t>manhattan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Grégoire </a:t>
            </a:r>
            <a:r>
              <a:rPr lang="fr-FR" dirty="0" err="1" smtClean="0"/>
              <a:t>Vallencien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48524" y="1187450"/>
            <a:ext cx="529779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15</a:t>
            </a:r>
          </a:p>
        </p:txBody>
      </p:sp>
      <p:pic>
        <p:nvPicPr>
          <p:cNvPr id="10" name="Espace réservé pour une image  9" descr="Sorcière Manhattan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727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métier de la sorcière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vend des balais et des potions dans un bureau.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fait le ménage dans des bureaux déserts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fait le ménage dans des écoles.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la sorcière est-elle très méchante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est seule.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n’aime pas son travail.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qu’elle se trouve laide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Lola se retrouve sur le lieu de travail de la sorcière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s’est enfuie.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que son père l’a oubliée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s’est perdue.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la sorcière cherche-t-elle sa recette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Sur internet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vieux livre.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son cahier de brouillon.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la sorcière ne mange-t-elle pas Lola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est trop maigre.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n’est jamais heureuse.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qu’elles sont devenues amies</a:t>
            </a:r>
            <a:r>
              <a:rPr lang="fr-FR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780" y="5649121"/>
            <a:ext cx="2000264" cy="175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FRANKENSTEIN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Mary Shelley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34050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2</a:t>
            </a:r>
          </a:p>
        </p:txBody>
      </p:sp>
      <p:pic>
        <p:nvPicPr>
          <p:cNvPr id="15" name="Espace réservé pour une image  14" descr="Franfeisten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299" r="11299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décide de fabriquer Victor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machine à nouer les chaussures.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homme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fusil à protéger les lapins.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Victor trouve-t-il ce dont il a besoin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supermarché.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À l’hôpital.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Dans un cimetière</a:t>
            </a:r>
            <a:r>
              <a:rPr lang="fr-FR" dirty="0" smtClean="0"/>
              <a:t>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que l’inventeur a oublié de fabriquer pour le monstre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Une famille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voiture.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amis.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décide de faire le monstre pour se venger de Victor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décide de le manger.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décide de lui donner un cou de poing sur la tête.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décide de casser tous ses jouets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s’est enfuit le monstre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Au pôle Nord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pôle Sud.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Canada.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0" name="Image 9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482" y="2827320"/>
            <a:ext cx="2000248" cy="1750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LA BARBE-BLEUE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Charles Perrault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3</a:t>
            </a:r>
          </a:p>
        </p:txBody>
      </p:sp>
      <p:pic>
        <p:nvPicPr>
          <p:cNvPr id="12" name="Espace réservé pour une image  11" descr="La barbe bleu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8951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sont devenues toutes les femmes de Barbe-Bleue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Barbe-Bleue les a ramenées chez elles.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Elles ont toutes réussi à s’échapper.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ne sait pas.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est la particularité de la clé du petit cabinet?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s’illumine quand on entre dans le petit cabinet.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se tâche de sang quand on entre dans le petit cabinet.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devient rouge quand on entre dans le petit cabinet.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Combien de temps donne Barbe-Bleue à sa femme pour prier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demie heure.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quart d’heure.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demi-quart d’heure.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phrase répète la jeune femme à sa </a:t>
            </a:r>
            <a:r>
              <a:rPr lang="fr-FR" dirty="0" err="1" smtClean="0"/>
              <a:t>soeur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Anne, ma sœur Anne, ne vois-tu rien venir ?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Anne, ma sœur Anne, vois-tu venir mes frères ?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Anne, ma sœur Anne, tu ne vois rien venir ?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quoi les frères de la jeune femme tuent-ils Barbe-Bleue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leur arc et leurs flèches.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leur épée.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leur hache.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0" name="Image 9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833284" y="5470526"/>
            <a:ext cx="1433523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LA BARBE-BLEUE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Charles Perrault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35390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3</a:t>
            </a:r>
          </a:p>
        </p:txBody>
      </p:sp>
      <p:pic>
        <p:nvPicPr>
          <p:cNvPr id="14" name="Espace réservé pour une image  13" descr="La barbe bleue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657" r="12657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8951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sont devenues toutes les femmes de Barbe-Bleue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Barbe-Bleue les a ramenées chez elles.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Elles ont toutes réussi à s’échapper.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On ne sait pas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est la particularité de la clé du petit cabinet?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s’illumine quand on entre dans le petit cabinet.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se tâche de sang quand on entre dans le petit cabinet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devient rouge quand on entre dans le petit cabinet.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Combien de temps donne Barbe-Bleue à sa femme pour prier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demie heure.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quart d’heure.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demi-quart d’heure</a:t>
            </a:r>
            <a:r>
              <a:rPr lang="fr-FR" dirty="0" smtClean="0"/>
              <a:t>. 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phrase répète la jeune femme à sa </a:t>
            </a:r>
            <a:r>
              <a:rPr lang="fr-FR" dirty="0" err="1" smtClean="0"/>
              <a:t>soeur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Anne, ma sœur Anne, ne vois-tu rien venir </a:t>
            </a:r>
            <a:r>
              <a:rPr lang="fr-FR" dirty="0" smtClean="0"/>
              <a:t>?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Anne, ma sœur Anne, vois-tu venir mes frères ?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Anne, ma sœur Anne, tu ne vois rien venir ?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quoi les frères de la jeune femme tuent-ils Barbe-Bleue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leur arc et leurs flèches.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Avec leur épée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Avec leur hache.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0" name="Image 9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623744" y="5399095"/>
            <a:ext cx="16383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9850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lègue le meunier à son troisième enfant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moulin.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âne.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chat.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Qu’apporte le Chat botté au roi de la part de son maitre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Du pain.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Du gibier.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l’or.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le maitre du château  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roi.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marquis de Carabas.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L’ogre.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Avant d’être vaincu par le Chat botté, l’ogre se transforme ...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lion.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souris.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éléphant.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propose le roi au marquis de Carabas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D’épouser sa fille.	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devenir son chevalier.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devenir roi à sa place.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CHAT BOTTÉ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Charles Perrault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0681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4</a:t>
            </a:r>
          </a:p>
        </p:txBody>
      </p:sp>
      <p:pic>
        <p:nvPicPr>
          <p:cNvPr id="12" name="Espace réservé pour une image  11" descr="Le chat botté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7509" r="7509"/>
          <a:stretch>
            <a:fillRect/>
          </a:stretch>
        </p:blipFill>
        <p:spPr/>
      </p:pic>
      <p:pic>
        <p:nvPicPr>
          <p:cNvPr id="7" name="Image 6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796" y="4365633"/>
            <a:ext cx="1729496" cy="1676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CHAT BOTTÉ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Charles Perrault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16340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4</a:t>
            </a:r>
          </a:p>
        </p:txBody>
      </p:sp>
      <p:pic>
        <p:nvPicPr>
          <p:cNvPr id="14" name="Espace réservé pour une image  13" descr="Le chat botté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7509" r="7509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9850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lègue le meunier à son troisième enfant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moulin.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âne.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Son chat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Qu’apporte le Chat botté au roi de la part de son maitre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Du pain.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Du gibier</a:t>
            </a:r>
            <a:r>
              <a:rPr lang="fr-FR" dirty="0" smtClean="0"/>
              <a:t>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l’or.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le maitre du château  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roi.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marquis de Carabas.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L’ogre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Avant d’être vaincu par le Chat botté, l’ogre se transforme ...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lion.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En souris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éléphant.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propose le roi au marquis de Carabas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D’épouser sa fille</a:t>
            </a:r>
            <a:r>
              <a:rPr lang="fr-FR" dirty="0" smtClean="0"/>
              <a:t>.	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devenir son chevalier.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devenir roi à sa place.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796" y="4365633"/>
            <a:ext cx="1729496" cy="1676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FAISKEUJVEU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Philippe Barbeau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5865" y="1187450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5</a:t>
            </a:r>
          </a:p>
        </p:txBody>
      </p:sp>
      <p:pic>
        <p:nvPicPr>
          <p:cNvPr id="10" name="Espace réservé pour une image  9" descr="Le faiskeujveu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2321" r="12321"/>
          <a:stretch>
            <a:fillRect/>
          </a:stretch>
        </p:blipFill>
        <p:spPr/>
      </p:pic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398504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Charlotte est une petite fille très gentille, mais ...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temps en temps, elle fait des caprices.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Souvent, elle boude.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ne range jamais sa chambre.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 quelle heure Charlotte s’est-elle endormie 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Vers minuit.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Vers deux heures du matin.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Vers trois heures du matin.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Combien de fois la souris appela Charlotte 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6 fois.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7 fois.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8 fois.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En quoi se transforment les rayons de soleil ? 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bonbons.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chocolats.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En cordes à sauter.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deviennent les morceaux du </a:t>
            </a:r>
            <a:r>
              <a:rPr lang="fr-FR" dirty="0" err="1" smtClean="0"/>
              <a:t>Faiskeujveu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bonbons.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châtaignes.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fleurs.</a:t>
            </a:r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pic>
        <p:nvPicPr>
          <p:cNvPr id="11" name="Image 10" descr="13.jpg"/>
          <p:cNvPicPr>
            <a:picLocks noChangeAspect="1"/>
          </p:cNvPicPr>
          <p:nvPr/>
        </p:nvPicPr>
        <p:blipFill>
          <a:blip r:embed="rId2"/>
          <a:srcRect l="9750" r="49793" b="10286"/>
          <a:stretch>
            <a:fillRect/>
          </a:stretch>
        </p:blipFill>
        <p:spPr>
          <a:xfrm>
            <a:off x="5904722" y="4184642"/>
            <a:ext cx="928694" cy="1785950"/>
          </a:xfrm>
          <a:prstGeom prst="irregularSeal1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10390</TotalTime>
  <Words>3480</Words>
  <Application>Microsoft Office PowerPoint</Application>
  <PresentationFormat>Personnalisé</PresentationFormat>
  <Paragraphs>972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Arsene et le potager magique</vt:lpstr>
      <vt:lpstr>Arsene et le potager magique</vt:lpstr>
      <vt:lpstr>FRANKENSTEIN</vt:lpstr>
      <vt:lpstr>FRANKENSTEIN</vt:lpstr>
      <vt:lpstr>LA BARBE-BLEUE</vt:lpstr>
      <vt:lpstr>LA BARBE-BLEUE</vt:lpstr>
      <vt:lpstr>LE CHAT BOTTÉ</vt:lpstr>
      <vt:lpstr>LE CHAT BOTTÉ</vt:lpstr>
      <vt:lpstr>LE FAISKEUJVEU</vt:lpstr>
      <vt:lpstr>LE FAISKEUJVEU</vt:lpstr>
      <vt:lpstr>Le MANGEBRUIT</vt:lpstr>
      <vt:lpstr>Le MANGEBRUIT</vt:lpstr>
      <vt:lpstr>LA LECON DE RESPECT DE MIMICHAT</vt:lpstr>
      <vt:lpstr>LA LECON DE RESPECT DE MIMICHAT</vt:lpstr>
      <vt:lpstr>Le petit chaperon noir</vt:lpstr>
      <vt:lpstr>Le petit chaperon noir</vt:lpstr>
      <vt:lpstr>Le vilain petit canard</vt:lpstr>
      <vt:lpstr>Le valain petit canard</vt:lpstr>
      <vt:lpstr>Les musiciens de brÊme</vt:lpstr>
      <vt:lpstr>Les musiciens de brÊme</vt:lpstr>
      <vt:lpstr>Mon animal-versaire</vt:lpstr>
      <vt:lpstr>Mon animal-versaire</vt:lpstr>
      <vt:lpstr>Pokko et la riviÈre aux crocodiles</vt:lpstr>
      <vt:lpstr>Pokko et la riviÈre aux crocodiles</vt:lpstr>
      <vt:lpstr>poucette</vt:lpstr>
      <vt:lpstr>poucette</vt:lpstr>
      <vt:lpstr>le monstre aux doudous</vt:lpstr>
      <vt:lpstr>le monstre aux doudous</vt:lpstr>
      <vt:lpstr>La sorciÈre de manhattan</vt:lpstr>
      <vt:lpstr>La sorciÈre de manhattan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332</cp:revision>
  <cp:lastPrinted>2012-05-29T19:06:41Z</cp:lastPrinted>
  <dcterms:created xsi:type="dcterms:W3CDTF">2012-05-28T13:43:20Z</dcterms:created>
  <dcterms:modified xsi:type="dcterms:W3CDTF">2016-12-01T12:35:28Z</dcterms:modified>
</cp:coreProperties>
</file>