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8" r:id="rId2"/>
    <p:sldId id="259" r:id="rId3"/>
    <p:sldId id="261" r:id="rId4"/>
    <p:sldId id="265" r:id="rId5"/>
    <p:sldId id="267" r:id="rId6"/>
    <p:sldId id="269" r:id="rId7"/>
    <p:sldId id="271" r:id="rId8"/>
    <p:sldId id="264" r:id="rId9"/>
    <p:sldId id="263" r:id="rId10"/>
    <p:sldId id="262" r:id="rId11"/>
    <p:sldId id="266" r:id="rId12"/>
    <p:sldId id="268" r:id="rId13"/>
    <p:sldId id="273" r:id="rId14"/>
    <p:sldId id="272" r:id="rId15"/>
  </p:sldIdLst>
  <p:sldSz cx="7380288" cy="10512425"/>
  <p:notesSz cx="7099300" cy="10234613"/>
  <p:defaultTextStyle>
    <a:defPPr>
      <a:defRPr lang="fr-FR"/>
    </a:defPPr>
    <a:lvl1pPr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09588" indent="-52388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20763" indent="-106363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31938" indent="-160338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43113" indent="-214313" algn="l" defTabSz="10207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25" autoAdjust="0"/>
  </p:normalViewPr>
  <p:slideViewPr>
    <p:cSldViewPr>
      <p:cViewPr>
        <p:scale>
          <a:sx n="100" d="100"/>
          <a:sy n="100" d="100"/>
        </p:scale>
        <p:origin x="-2640" y="780"/>
      </p:cViewPr>
      <p:guideLst>
        <p:guide orient="horz" pos="3311"/>
        <p:guide pos="2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3EE8-32BD-4901-AA4F-78E3E2AC002F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3365-6AEB-44F2-8E49-5FBA43739F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880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377776" y="1079500"/>
            <a:ext cx="0" cy="82121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0" y="9291638"/>
            <a:ext cx="738028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7"/>
          <p:cNvSpPr txBox="1">
            <a:spLocks noChangeArrowheads="1"/>
          </p:cNvSpPr>
          <p:nvPr userDrawn="1"/>
        </p:nvSpPr>
        <p:spPr bwMode="auto">
          <a:xfrm>
            <a:off x="0" y="9459913"/>
            <a:ext cx="228441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latin typeface="Pere Castor" pitchFamily="2" charset="0"/>
              </a:rPr>
              <a:t>5 bonnes réponses ? Bravo, tu obtiens </a:t>
            </a:r>
          </a:p>
          <a:p>
            <a:pPr algn="ctr"/>
            <a:r>
              <a:rPr lang="fr-FR" b="1">
                <a:latin typeface="Pere Castor" pitchFamily="2" charset="0"/>
              </a:rPr>
              <a:t>10 points</a:t>
            </a:r>
            <a:r>
              <a:rPr lang="fr-FR">
                <a:latin typeface="Pere Castor" pitchFamily="2" charset="0"/>
              </a:rPr>
              <a:t>.</a:t>
            </a:r>
          </a:p>
        </p:txBody>
      </p:sp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2635250" y="9459913"/>
            <a:ext cx="228441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latin typeface="Pere Castor" pitchFamily="2" charset="0"/>
              </a:rPr>
              <a:t>4 ou 3 bonnes réponses ? C’est bien : tu obtiens </a:t>
            </a:r>
          </a:p>
          <a:p>
            <a:pPr algn="ctr"/>
            <a:r>
              <a:rPr lang="fr-FR" b="1">
                <a:latin typeface="Pere Castor" pitchFamily="2" charset="0"/>
              </a:rPr>
              <a:t>5 points</a:t>
            </a:r>
            <a:r>
              <a:rPr lang="fr-FR">
                <a:latin typeface="Pere Castor" pitchFamily="2" charset="0"/>
              </a:rPr>
              <a:t>.</a:t>
            </a:r>
          </a:p>
        </p:txBody>
      </p:sp>
      <p:sp>
        <p:nvSpPr>
          <p:cNvPr id="9" name="ZoneTexte 9"/>
          <p:cNvSpPr txBox="1">
            <a:spLocks noChangeArrowheads="1"/>
          </p:cNvSpPr>
          <p:nvPr userDrawn="1"/>
        </p:nvSpPr>
        <p:spPr bwMode="auto">
          <a:xfrm>
            <a:off x="5086350" y="9459913"/>
            <a:ext cx="22844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latin typeface="Pere Castor" pitchFamily="2" charset="0"/>
              </a:rPr>
              <a:t>Moins de 3 bonnes réponses ? Relis le livre !</a:t>
            </a:r>
          </a:p>
        </p:txBody>
      </p:sp>
      <p:sp>
        <p:nvSpPr>
          <p:cNvPr id="10" name="Arrondir un rectangle avec un coin diagonal 9"/>
          <p:cNvSpPr/>
          <p:nvPr userDrawn="1"/>
        </p:nvSpPr>
        <p:spPr>
          <a:xfrm>
            <a:off x="161925" y="158750"/>
            <a:ext cx="7042150" cy="1203325"/>
          </a:xfrm>
          <a:prstGeom prst="round2DiagRect">
            <a:avLst/>
          </a:prstGeom>
          <a:solidFill>
            <a:srgbClr val="00B0F0"/>
          </a:solidFill>
          <a:ln>
            <a:solidFill>
              <a:srgbClr val="0070C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20" tIns="44810" rIns="89620" bIns="44810" anchor="ctr"/>
          <a:lstStyle/>
          <a:p>
            <a:pPr algn="ctr" defTabSz="1022299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 userDrawn="1"/>
        </p:nvSpPr>
        <p:spPr>
          <a:xfrm>
            <a:off x="6227763" y="1079500"/>
            <a:ext cx="561975" cy="566738"/>
          </a:xfrm>
          <a:prstGeom prst="ellipse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9620" tIns="44810" rIns="89620" bIns="44810" anchor="ctr"/>
          <a:lstStyle/>
          <a:p>
            <a:pPr algn="ctr" defTabSz="1022299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12"/>
          <p:cNvSpPr txBox="1">
            <a:spLocks noChangeArrowheads="1"/>
          </p:cNvSpPr>
          <p:nvPr userDrawn="1"/>
        </p:nvSpPr>
        <p:spPr bwMode="auto">
          <a:xfrm>
            <a:off x="5026025" y="10140950"/>
            <a:ext cx="2284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20" tIns="44810" rIns="89620" bIns="4481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207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sz="1100" dirty="0">
                <a:solidFill>
                  <a:srgbClr val="A6A6A6"/>
                </a:solidFill>
              </a:rPr>
              <a:t>http://</a:t>
            </a:r>
            <a:r>
              <a:rPr lang="fr-FR" sz="1100" dirty="0" smtClean="0">
                <a:solidFill>
                  <a:srgbClr val="A6A6A6"/>
                </a:solidFill>
              </a:rPr>
              <a:t>www.mysticlolly.fr</a:t>
            </a:r>
            <a:endParaRPr lang="fr-FR" sz="1100" dirty="0">
              <a:solidFill>
                <a:srgbClr val="A6A6A6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449782" y="2353850"/>
            <a:ext cx="6814026" cy="6724354"/>
          </a:xfrm>
        </p:spPr>
        <p:txBody>
          <a:bodyPr/>
          <a:lstStyle>
            <a:lvl1pPr marL="0" indent="0">
              <a:buFontTx/>
              <a:buNone/>
              <a:defRPr sz="2000">
                <a:latin typeface="Mia's Scribblings ~" pitchFamily="2" charset="0"/>
              </a:defRPr>
            </a:lvl1pPr>
            <a:lvl2pPr marL="830618" indent="-319468">
              <a:buClr>
                <a:srgbClr val="00B0F0"/>
              </a:buClr>
              <a:buFont typeface="Wingdings" pitchFamily="2" charset="2"/>
              <a:buChar char="o"/>
              <a:defRPr sz="1800" baseline="0">
                <a:latin typeface="Cursive standard" pitchFamily="2" charset="0"/>
              </a:defRPr>
            </a:lvl2pPr>
          </a:lstStyle>
          <a:p>
            <a:pPr lvl="0"/>
            <a:r>
              <a:rPr lang="fr-FR" dirty="0" smtClean="0"/>
              <a:t>Question 1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2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3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4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0"/>
            <a:r>
              <a:rPr lang="fr-FR" dirty="0" smtClean="0"/>
              <a:t>Question 5</a:t>
            </a:r>
          </a:p>
          <a:p>
            <a:pPr lvl="1"/>
            <a:r>
              <a:rPr lang="fr-FR" dirty="0" smtClean="0"/>
              <a:t>Proposition 1</a:t>
            </a:r>
          </a:p>
          <a:p>
            <a:pPr lvl="1"/>
            <a:r>
              <a:rPr lang="fr-FR" dirty="0" smtClean="0"/>
              <a:t>Proposition 2</a:t>
            </a:r>
          </a:p>
          <a:p>
            <a:pPr lvl="1"/>
            <a:r>
              <a:rPr lang="fr-FR" dirty="0" smtClean="0"/>
              <a:t>Proposition 3</a:t>
            </a:r>
          </a:p>
          <a:p>
            <a:pPr lvl="1"/>
            <a:endParaRPr lang="fr-FR" dirty="0" smtClean="0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rot="20858168">
            <a:off x="225406" y="199818"/>
            <a:ext cx="1367826" cy="15744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r-FR" noProof="0" dirty="0" smtClean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2082485" y="185874"/>
            <a:ext cx="5296592" cy="822978"/>
          </a:xfrm>
        </p:spPr>
        <p:txBody>
          <a:bodyPr>
            <a:noAutofit/>
          </a:bodyPr>
          <a:lstStyle>
            <a:lvl1pPr>
              <a:defRPr sz="2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73600" y="1008657"/>
            <a:ext cx="3381018" cy="56651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 smtClean="0"/>
              <a:t>Auteur</a:t>
            </a:r>
          </a:p>
        </p:txBody>
      </p:sp>
      <p:sp>
        <p:nvSpPr>
          <p:cNvPr id="5" name="Ellipse 4"/>
          <p:cNvSpPr/>
          <p:nvPr userDrawn="1"/>
        </p:nvSpPr>
        <p:spPr>
          <a:xfrm>
            <a:off x="161925" y="2375892"/>
            <a:ext cx="287859" cy="28803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65944" y="236636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Mia's Scribblings ~" pitchFamily="2" charset="0"/>
              </a:rPr>
              <a:t>1</a:t>
            </a:r>
            <a:endParaRPr lang="fr-FR" b="1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161925" y="3703047"/>
            <a:ext cx="287859" cy="28803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165944" y="369352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Mia's Scribblings ~" pitchFamily="2" charset="0"/>
              </a:rPr>
              <a:t>2</a:t>
            </a:r>
            <a:endParaRPr lang="fr-FR" sz="1600" b="1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22" name="Ellipse 21"/>
          <p:cNvSpPr/>
          <p:nvPr userDrawn="1"/>
        </p:nvSpPr>
        <p:spPr>
          <a:xfrm>
            <a:off x="160870" y="5071199"/>
            <a:ext cx="287859" cy="28803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164889" y="506167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Mia's Scribblings ~" pitchFamily="2" charset="0"/>
              </a:rPr>
              <a:t>3</a:t>
            </a:r>
            <a:endParaRPr lang="fr-FR" b="1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24" name="Ellipse 23"/>
          <p:cNvSpPr/>
          <p:nvPr userDrawn="1"/>
        </p:nvSpPr>
        <p:spPr>
          <a:xfrm>
            <a:off x="161924" y="6417865"/>
            <a:ext cx="287859" cy="28803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 userDrawn="1"/>
        </p:nvSpPr>
        <p:spPr>
          <a:xfrm>
            <a:off x="165943" y="64083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Mia's Scribblings ~" pitchFamily="2" charset="0"/>
              </a:rPr>
              <a:t>4</a:t>
            </a:r>
            <a:endParaRPr lang="fr-FR" b="1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26" name="Ellipse 25"/>
          <p:cNvSpPr/>
          <p:nvPr userDrawn="1"/>
        </p:nvSpPr>
        <p:spPr>
          <a:xfrm>
            <a:off x="161923" y="7786017"/>
            <a:ext cx="287859" cy="28803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 userDrawn="1"/>
        </p:nvSpPr>
        <p:spPr>
          <a:xfrm>
            <a:off x="165942" y="777649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Mia's Scribblings ~" pitchFamily="2" charset="0"/>
              </a:rPr>
              <a:t>5</a:t>
            </a:r>
            <a:endParaRPr lang="fr-FR" b="1" dirty="0">
              <a:solidFill>
                <a:schemeClr val="bg1"/>
              </a:solidFill>
              <a:latin typeface="Mia's Scribblings ~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6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6000-D0D5-4DA2-BD40-60F9EBE79A4F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F079-F704-4C2B-801E-FFE7E8868C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6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013031" y="562124"/>
            <a:ext cx="1245424" cy="1195788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6762" y="562124"/>
            <a:ext cx="3613267" cy="1195788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2C30-67BB-4CDF-B3A5-0E2F54E26DF7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0642-421B-4577-8023-F0BD7F06F4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5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C1B2-FE34-483F-B194-60253F4DDBB5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9CD8-6BEF-4E3D-8377-0773B75865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47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992" y="6755207"/>
            <a:ext cx="6273245" cy="208788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2992" y="4455616"/>
            <a:ext cx="6273245" cy="229959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1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222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5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6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0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D06D-AD23-47EB-B667-59824B0C1AF9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261E-29BD-4837-8087-5B653732E3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6761" y="3270533"/>
            <a:ext cx="2429345" cy="924947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29111" y="3270533"/>
            <a:ext cx="2429345" cy="924947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8263-81B8-4B22-B2E4-BFDE509A5743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462C-E6B4-46B2-A0CC-D4F81F6C21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43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20985"/>
            <a:ext cx="6642259" cy="175207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6" y="2353130"/>
            <a:ext cx="3260909" cy="9806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1150" indent="0">
              <a:buNone/>
              <a:defRPr sz="2300" b="1"/>
            </a:lvl2pPr>
            <a:lvl3pPr marL="1022299" indent="0">
              <a:buNone/>
              <a:defRPr sz="2100" b="1"/>
            </a:lvl3pPr>
            <a:lvl4pPr marL="1533449" indent="0">
              <a:buNone/>
              <a:defRPr sz="1800" b="1"/>
            </a:lvl4pPr>
            <a:lvl5pPr marL="2044598" indent="0">
              <a:buNone/>
              <a:defRPr sz="1800" b="1"/>
            </a:lvl5pPr>
            <a:lvl6pPr marL="2555748" indent="0">
              <a:buNone/>
              <a:defRPr sz="1800" b="1"/>
            </a:lvl6pPr>
            <a:lvl7pPr marL="3066898" indent="0">
              <a:buNone/>
              <a:defRPr sz="1800" b="1"/>
            </a:lvl7pPr>
            <a:lvl8pPr marL="3578047" indent="0">
              <a:buNone/>
              <a:defRPr sz="1800" b="1"/>
            </a:lvl8pPr>
            <a:lvl9pPr marL="408919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6" y="3333801"/>
            <a:ext cx="3260909" cy="605681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4" y="2353130"/>
            <a:ext cx="3262190" cy="98067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1150" indent="0">
              <a:buNone/>
              <a:defRPr sz="2300" b="1"/>
            </a:lvl2pPr>
            <a:lvl3pPr marL="1022299" indent="0">
              <a:buNone/>
              <a:defRPr sz="2100" b="1"/>
            </a:lvl3pPr>
            <a:lvl4pPr marL="1533449" indent="0">
              <a:buNone/>
              <a:defRPr sz="1800" b="1"/>
            </a:lvl4pPr>
            <a:lvl5pPr marL="2044598" indent="0">
              <a:buNone/>
              <a:defRPr sz="1800" b="1"/>
            </a:lvl5pPr>
            <a:lvl6pPr marL="2555748" indent="0">
              <a:buNone/>
              <a:defRPr sz="1800" b="1"/>
            </a:lvl6pPr>
            <a:lvl7pPr marL="3066898" indent="0">
              <a:buNone/>
              <a:defRPr sz="1800" b="1"/>
            </a:lvl7pPr>
            <a:lvl8pPr marL="3578047" indent="0">
              <a:buNone/>
              <a:defRPr sz="1800" b="1"/>
            </a:lvl8pPr>
            <a:lvl9pPr marL="4089197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4" y="3333801"/>
            <a:ext cx="3262190" cy="605681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0B7E-D00E-47F8-AB5D-083E3E1703FD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393A-2CF3-4727-B74D-ACEC21310B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03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1CAD-C470-48C2-9139-ECDFFD3A90F5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B0A1-D653-4CC5-944D-C70525D95E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B015-EDDE-4F3D-A816-102E0D7CDA7C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81E9-9B50-40A4-ACF7-3A7D309674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81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551"/>
            <a:ext cx="2428064" cy="17812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488" y="418552"/>
            <a:ext cx="4125787" cy="89720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5" y="2199823"/>
            <a:ext cx="2428064" cy="7190792"/>
          </a:xfrm>
        </p:spPr>
        <p:txBody>
          <a:bodyPr/>
          <a:lstStyle>
            <a:lvl1pPr marL="0" indent="0">
              <a:buNone/>
              <a:defRPr sz="1600"/>
            </a:lvl1pPr>
            <a:lvl2pPr marL="511150" indent="0">
              <a:buNone/>
              <a:defRPr sz="1400"/>
            </a:lvl2pPr>
            <a:lvl3pPr marL="1022299" indent="0">
              <a:buNone/>
              <a:defRPr sz="1100"/>
            </a:lvl3pPr>
            <a:lvl4pPr marL="1533449" indent="0">
              <a:buNone/>
              <a:defRPr sz="1000"/>
            </a:lvl4pPr>
            <a:lvl5pPr marL="2044598" indent="0">
              <a:buNone/>
              <a:defRPr sz="1000"/>
            </a:lvl5pPr>
            <a:lvl6pPr marL="2555748" indent="0">
              <a:buNone/>
              <a:defRPr sz="1000"/>
            </a:lvl6pPr>
            <a:lvl7pPr marL="3066898" indent="0">
              <a:buNone/>
              <a:defRPr sz="1000"/>
            </a:lvl7pPr>
            <a:lvl8pPr marL="3578047" indent="0">
              <a:buNone/>
              <a:defRPr sz="1000"/>
            </a:lvl8pPr>
            <a:lvl9pPr marL="408919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67C5-4B14-47D0-B767-1376C72979A5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1F96-E7E8-4AB1-9E1A-9D30702314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7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9"/>
            <a:ext cx="4428173" cy="86873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05"/>
            <a:ext cx="4428173" cy="630745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150" indent="0">
              <a:buNone/>
              <a:defRPr sz="3100"/>
            </a:lvl2pPr>
            <a:lvl3pPr marL="1022299" indent="0">
              <a:buNone/>
              <a:defRPr sz="2600"/>
            </a:lvl3pPr>
            <a:lvl4pPr marL="1533449" indent="0">
              <a:buNone/>
              <a:defRPr sz="2300"/>
            </a:lvl4pPr>
            <a:lvl5pPr marL="2044598" indent="0">
              <a:buNone/>
              <a:defRPr sz="2300"/>
            </a:lvl5pPr>
            <a:lvl6pPr marL="2555748" indent="0">
              <a:buNone/>
              <a:defRPr sz="2300"/>
            </a:lvl6pPr>
            <a:lvl7pPr marL="3066898" indent="0">
              <a:buNone/>
              <a:defRPr sz="2300"/>
            </a:lvl7pPr>
            <a:lvl8pPr marL="3578047" indent="0">
              <a:buNone/>
              <a:defRPr sz="2300"/>
            </a:lvl8pPr>
            <a:lvl9pPr marL="4089197" indent="0">
              <a:buNone/>
              <a:defRPr sz="23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435"/>
            <a:ext cx="4428173" cy="1233749"/>
          </a:xfrm>
        </p:spPr>
        <p:txBody>
          <a:bodyPr/>
          <a:lstStyle>
            <a:lvl1pPr marL="0" indent="0">
              <a:buNone/>
              <a:defRPr sz="1600"/>
            </a:lvl1pPr>
            <a:lvl2pPr marL="511150" indent="0">
              <a:buNone/>
              <a:defRPr sz="1400"/>
            </a:lvl2pPr>
            <a:lvl3pPr marL="1022299" indent="0">
              <a:buNone/>
              <a:defRPr sz="1100"/>
            </a:lvl3pPr>
            <a:lvl4pPr marL="1533449" indent="0">
              <a:buNone/>
              <a:defRPr sz="1000"/>
            </a:lvl4pPr>
            <a:lvl5pPr marL="2044598" indent="0">
              <a:buNone/>
              <a:defRPr sz="1000"/>
            </a:lvl5pPr>
            <a:lvl6pPr marL="2555748" indent="0">
              <a:buNone/>
              <a:defRPr sz="1000"/>
            </a:lvl6pPr>
            <a:lvl7pPr marL="3066898" indent="0">
              <a:buNone/>
              <a:defRPr sz="1000"/>
            </a:lvl7pPr>
            <a:lvl8pPr marL="3578047" indent="0">
              <a:buNone/>
              <a:defRPr sz="1000"/>
            </a:lvl8pPr>
            <a:lvl9pPr marL="4089197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5ED5-CE89-425F-9DB2-2B4BFEE626D6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BFD0-CF2C-4054-8EA6-F9003A3D12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3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68300" y="420688"/>
            <a:ext cx="66436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68300" y="2452688"/>
            <a:ext cx="6643688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30" tIns="51115" rIns="102230" bIns="51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8300" y="9744075"/>
            <a:ext cx="1722438" cy="55880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lvl1pPr algn="l" defTabSz="1022299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CCCDB-36BC-4143-8F92-FECE125FBA19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0950" y="9744075"/>
            <a:ext cx="2338388" cy="55880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lvl1pPr algn="ctr" defTabSz="1022299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550" y="9744075"/>
            <a:ext cx="1722438" cy="558800"/>
          </a:xfrm>
          <a:prstGeom prst="rect">
            <a:avLst/>
          </a:prstGeom>
        </p:spPr>
        <p:txBody>
          <a:bodyPr vert="horz" lIns="102230" tIns="51115" rIns="102230" bIns="51115" rtlCol="0" anchor="ctr"/>
          <a:lstStyle>
            <a:lvl1pPr algn="r" defTabSz="1022299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DCF1A9-C607-4036-BA95-1B98349664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1020763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2076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1020763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defTabSz="1020763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1020763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1020763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700" indent="-254000" algn="l" defTabSz="1020763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323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472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622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4772" indent="-255575" algn="l" defTabSz="10222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50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299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449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598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748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898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047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197" algn="l" defTabSz="10222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4" y="2375892"/>
            <a:ext cx="6814024" cy="669674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porte le petit chaperon rose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bonnet rose, des gants roses et une écharpe rose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robe rose, des chaussettes roses et des rubans roses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maillot de bain rose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Avec qui le loup confond-il le petit chaperon rose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petit chaperon vert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/>
              <a:t>Le petit chaperon </a:t>
            </a:r>
            <a:r>
              <a:rPr lang="fr-FR" dirty="0" smtClean="0"/>
              <a:t>rouge</a:t>
            </a:r>
            <a:endParaRPr lang="fr-FR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</a:t>
            </a:r>
            <a:r>
              <a:rPr lang="fr-FR" dirty="0"/>
              <a:t>petit chaperon </a:t>
            </a:r>
            <a:r>
              <a:rPr lang="fr-FR" dirty="0" smtClean="0"/>
              <a:t>noir</a:t>
            </a:r>
            <a:endParaRPr lang="fr-FR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Qu’apporte le petit chaperon rose à sa grand-mère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crêpes avec un pot de pâte à tartiner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dirty="0" smtClean="0"/>
              <a:t>Des bonbons, une galette au beurre, de la barbe à papa et du lait à la fraise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tarte aux fraises et un jus de grenadine 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la grand-mère lorsqu’elle voit le loup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l’enferme dans un placard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lui propose d’aller chercher le petit chaperon rose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lui demande de l’aider à préparer le repas 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600" dirty="0" smtClean="0"/>
              <a:t>Pour qui la grand-mère prépare t-elle le goûter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Pour le petit chaperon rose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Pour le loup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/>
              <a:t>P</a:t>
            </a:r>
            <a:r>
              <a:rPr lang="fr-FR" dirty="0" smtClean="0"/>
              <a:t>our les deux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chaperon rose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Illustrations : Déborah </a:t>
            </a:r>
            <a:r>
              <a:rPr lang="fr-FR" dirty="0" err="1" smtClean="0"/>
              <a:t>Mocellin</a:t>
            </a:r>
            <a:endParaRPr lang="fr-FR" dirty="0" smtClean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</a:t>
            </a:r>
          </a:p>
        </p:txBody>
      </p:sp>
      <p:pic>
        <p:nvPicPr>
          <p:cNvPr id="4" name="Espace réservé pour une image  3" descr="150_____PetitChaperon_30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08" b="-16908"/>
          <a:stretch>
            <a:fillRect/>
          </a:stretch>
        </p:blipFill>
        <p:spPr>
          <a:xfrm rot="20858168">
            <a:off x="225425" y="200025"/>
            <a:ext cx="1368425" cy="1574800"/>
          </a:xfrm>
        </p:spPr>
      </p:pic>
      <p:pic>
        <p:nvPicPr>
          <p:cNvPr id="10" name="Image 9" descr="loup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637">
            <a:off x="5830832" y="3594294"/>
            <a:ext cx="1050532" cy="13428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2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4" y="2375892"/>
            <a:ext cx="6814024" cy="669674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jour sommes-nous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lundi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mercredi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jeudi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fait la petite fille pour éviter la chose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Elle regarde ailleurs, par terre, en l’air, sur le côté.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ferme les yeux.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se pince le nez.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Qu’utiliser la petite fille pour l’affronter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épée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u="sng" dirty="0" smtClean="0"/>
              <a:t>Une fourchette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cuillère à soupe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petite fille utilise un antipoison, de quoi s’agit-il ? 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D’un verre de grenadine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dirty="0" smtClean="0"/>
              <a:t>D’un verre d’eau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produit toxique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De quoi la petite fille avait-elle peur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Du gros monstre vert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haricots verts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Des épinards dans son assiette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Verts de trouille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Catherine </a:t>
            </a:r>
            <a:r>
              <a:rPr lang="fr-FR" dirty="0" err="1" smtClean="0"/>
              <a:t>Latteux</a:t>
            </a:r>
            <a:endParaRPr lang="fr-FR" dirty="0" smtClean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3</a:t>
            </a:r>
          </a:p>
        </p:txBody>
      </p:sp>
      <p:pic>
        <p:nvPicPr>
          <p:cNvPr id="11" name="Espace réservé pour une image  10" descr="978235541019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66" b="-7266"/>
          <a:stretch>
            <a:fillRect/>
          </a:stretch>
        </p:blipFill>
        <p:spPr/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40" y="2375892"/>
            <a:ext cx="2321992" cy="11609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352" y="7344444"/>
            <a:ext cx="1440160" cy="16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4" y="2375892"/>
            <a:ext cx="6814024" cy="669674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 côté de qui Zoé se réveille-t-elle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doudou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monstre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Monsieur Gros-Cauchemar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Zoé s’est fait mal, qui vient la voir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Monsieur Gros-Bobo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maman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petit monstre de frère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Zoé pleur, qui vient la voir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meilleure amie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u="sng" dirty="0" smtClean="0"/>
              <a:t>Monsieur Gros-Chagrin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maman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fait un gros câlin à Zoé?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maman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u="sng" dirty="0" smtClean="0"/>
              <a:t>Monsieur Gros-Câlin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doudou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Contre qui se blottit-elle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Monsieur Gros-Dodo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ours en peluche préféré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Tous ses amis doudous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Zoé et les gros monstres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Thierry Laval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4</a:t>
            </a:r>
          </a:p>
        </p:txBody>
      </p:sp>
      <p:pic>
        <p:nvPicPr>
          <p:cNvPr id="7" name="Espace réservé pour une image  6" descr="zoeGro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 rot="20858168">
            <a:off x="225425" y="200025"/>
            <a:ext cx="1368425" cy="157480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40" y="6840388"/>
            <a:ext cx="2097956" cy="1830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89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53688" y="2303884"/>
            <a:ext cx="6814024" cy="6984776"/>
          </a:xfrm>
        </p:spPr>
        <p:txBody>
          <a:bodyPr rtlCol="0">
            <a:normAutofit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Mimolette la grenouille</a:t>
            </a:r>
            <a:endParaRPr lang="fr-FR" dirty="0"/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 smtClean="0"/>
              <a:t>1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</a:t>
            </a:r>
            <a:r>
              <a:rPr lang="fr-FR" sz="1800" dirty="0" smtClean="0"/>
              <a:t>       </a:t>
            </a:r>
            <a:r>
              <a:rPr lang="fr-FR" sz="1800" dirty="0"/>
              <a:t> </a:t>
            </a:r>
            <a:r>
              <a:rPr lang="fr-FR" sz="1800" b="1" dirty="0">
                <a:sym typeface="Wingdings"/>
              </a:rPr>
              <a:t></a:t>
            </a:r>
            <a:r>
              <a:rPr lang="en-GB" sz="1800" dirty="0"/>
              <a:t> </a:t>
            </a:r>
            <a:r>
              <a:rPr lang="fr-FR" sz="1800" dirty="0" smtClean="0"/>
              <a:t> 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 smtClean="0"/>
              <a:t>5   </a:t>
            </a:r>
            <a:r>
              <a:rPr lang="fr-FR" sz="1800" dirty="0" smtClean="0">
                <a:sym typeface="Webdings"/>
              </a:rPr>
              <a:t></a:t>
            </a:r>
            <a:r>
              <a:rPr lang="fr-FR" sz="1800" dirty="0" smtClean="0"/>
              <a:t>  </a:t>
            </a:r>
            <a:r>
              <a:rPr lang="fr-FR" sz="1800" dirty="0"/>
              <a:t>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</a:t>
            </a:r>
            <a:r>
              <a:rPr lang="fr-FR" sz="1800" dirty="0" smtClean="0"/>
              <a:t>9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Maurice le poussin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1       </a:t>
            </a:r>
            <a:r>
              <a:rPr lang="fr-FR" sz="1800" b="1" dirty="0">
                <a:sym typeface="Wingdings"/>
              </a:rPr>
              <a:t></a:t>
            </a:r>
            <a:r>
              <a:rPr lang="en-GB" sz="1800" dirty="0"/>
              <a:t> </a:t>
            </a:r>
            <a:r>
              <a:rPr lang="fr-FR" sz="1800" dirty="0" smtClean="0"/>
              <a:t>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5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9</a:t>
            </a:r>
            <a:endParaRPr lang="en-GB" sz="1800" dirty="0"/>
          </a:p>
          <a:p>
            <a:pPr defTabSz="1022299" fontAlgn="auto">
              <a:spcAft>
                <a:spcPts val="0"/>
              </a:spcAft>
              <a:defRPr/>
            </a:pPr>
            <a:endParaRPr lang="fr-FR" dirty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L’ours nounours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1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5  </a:t>
            </a:r>
            <a:r>
              <a:rPr lang="fr-FR" sz="1800" b="1" dirty="0">
                <a:sym typeface="Wingdings"/>
              </a:rPr>
              <a:t></a:t>
            </a:r>
            <a:r>
              <a:rPr lang="en-GB" sz="1800" dirty="0"/>
              <a:t> </a:t>
            </a:r>
            <a:r>
              <a:rPr lang="fr-FR" sz="1800" dirty="0" smtClean="0"/>
              <a:t>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9</a:t>
            </a:r>
            <a:endParaRPr lang="en-GB" sz="1800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Millimètre la girafe</a:t>
            </a:r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b="1" dirty="0">
                <a:sym typeface="Wingdings"/>
              </a:rPr>
              <a:t></a:t>
            </a:r>
            <a:r>
              <a:rPr lang="en-GB" sz="1800" dirty="0"/>
              <a:t> </a:t>
            </a:r>
            <a:r>
              <a:rPr lang="fr-FR" sz="1800" dirty="0" smtClean="0"/>
              <a:t>1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5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</a:t>
            </a:r>
            <a:r>
              <a:rPr lang="fr-FR" sz="1800" dirty="0" smtClean="0"/>
              <a:t>9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endParaRPr lang="en-GB" sz="18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/>
              <a:t>Camélia le zèbre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1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5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b="1" dirty="0">
                <a:sym typeface="Wingdings"/>
              </a:rPr>
              <a:t></a:t>
            </a:r>
            <a:r>
              <a:rPr lang="en-GB" sz="1800" dirty="0"/>
              <a:t> </a:t>
            </a:r>
            <a:r>
              <a:rPr lang="fr-FR" sz="1800" dirty="0" smtClean="0"/>
              <a:t>  </a:t>
            </a:r>
            <a:r>
              <a:rPr lang="fr-FR" sz="1800" dirty="0"/>
              <a:t>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</a:t>
            </a:r>
            <a:r>
              <a:rPr lang="fr-FR" sz="1800" dirty="0" smtClean="0"/>
              <a:t>9</a:t>
            </a:r>
            <a:endParaRPr lang="en-GB" sz="18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Zoé et les doudous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Thierry Laval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5</a:t>
            </a:r>
          </a:p>
        </p:txBody>
      </p:sp>
      <p:pic>
        <p:nvPicPr>
          <p:cNvPr id="3" name="Espace réservé pour une image  2" descr="500_____zoeDoudous_20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19" b="-17119"/>
          <a:stretch>
            <a:fillRect/>
          </a:stretch>
        </p:blipFill>
        <p:spPr/>
      </p:pic>
      <p:sp>
        <p:nvSpPr>
          <p:cNvPr id="7" name="ZoneTexte 6"/>
          <p:cNvSpPr txBox="1"/>
          <p:nvPr/>
        </p:nvSpPr>
        <p:spPr>
          <a:xfrm>
            <a:off x="376288" y="1727820"/>
            <a:ext cx="7002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Marker Felt"/>
                <a:cs typeface="Marker Felt"/>
              </a:rPr>
              <a:t>Retrouve l’ordre d’apparition de ces doudous</a:t>
            </a:r>
            <a:endParaRPr lang="fr-FR" u="sng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7690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0496" y="2375892"/>
            <a:ext cx="6814024" cy="6696744"/>
          </a:xfrm>
        </p:spPr>
        <p:txBody>
          <a:bodyPr rtlCol="0">
            <a:noAutofit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Quand se passe cette histoire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2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Le jour de Noël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u="sng" dirty="0" smtClean="0"/>
              <a:t>La nuit du jour de l’An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Le 14 juillet</a:t>
            </a:r>
            <a:endParaRPr lang="fr-FR" sz="18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Pourquoi la petite fille est-elle pieds nus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2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est trop pauvre pour s’en acheter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a donné ses pantoufles à un petit garçon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u="sng" dirty="0" smtClean="0"/>
              <a:t>Elle a perdu ses pantoufles en traversant la rue</a:t>
            </a:r>
            <a:endParaRPr lang="fr-FR" sz="1400" u="sng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Pourquoi a-t-elle peur de se faire battre par son père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2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u="sng" dirty="0" smtClean="0"/>
              <a:t>Elle n’a pas vendu d’allumettes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n’a plus ses chaussures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a perdu ses sous</a:t>
            </a:r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Que voit-elle sur la table lorsqu’elle frotte sa deuxième allumette?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2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u="sng" dirty="0" smtClean="0"/>
              <a:t>Une oie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Une dinde de Noël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Du chocolat</a:t>
            </a:r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Finalement la petite fille :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2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u="sng" dirty="0" smtClean="0"/>
              <a:t>Est morte de froid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Est rentrée chez elle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S’est réchauffée avec les allumettes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petite fille aux allumettes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Andersen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6</a:t>
            </a:r>
          </a:p>
        </p:txBody>
      </p:sp>
      <p:pic>
        <p:nvPicPr>
          <p:cNvPr id="3" name="Espace réservé pour une image  2" descr="160_____PetiteFilleAllumettes_306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r="12798"/>
          <a:stretch>
            <a:fillRect/>
          </a:stretch>
        </p:blipFill>
        <p:spPr>
          <a:xfrm rot="20858168">
            <a:off x="225425" y="200025"/>
            <a:ext cx="1368425" cy="1574800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296" y="7096837"/>
            <a:ext cx="2088232" cy="18317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88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0496" y="2231876"/>
            <a:ext cx="6814024" cy="7560840"/>
          </a:xfrm>
        </p:spPr>
        <p:txBody>
          <a:bodyPr rtlCol="0">
            <a:noAutofit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sz="1800" dirty="0" smtClean="0"/>
              <a:t>Où se passe cette histoire 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Au parc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Chez l’un des trois garçons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u="sng" dirty="0" smtClean="0"/>
              <a:t>Dans la cour de l’école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dirty="0" smtClean="0"/>
              <a:t>Pourquoi se disputent-ils 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u="sng" dirty="0" smtClean="0"/>
              <a:t>Pour une carte de super héros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Pour des petites voitures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Parce qu’ils n’arrivent pas à se mettre d’accord pour jouer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dirty="0" smtClean="0"/>
              <a:t>Que fait le méchant garçon avec la carte de son ami?</a:t>
            </a: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Il </a:t>
            </a:r>
            <a:r>
              <a:rPr lang="fr-FR" sz="1400" dirty="0"/>
              <a:t>l</a:t>
            </a:r>
            <a:r>
              <a:rPr lang="fr-FR" sz="1400" dirty="0" smtClean="0"/>
              <a:t>a met dans sa poche.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Il part en courant avec.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u="sng" dirty="0" smtClean="0"/>
              <a:t>Il la lui vole.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dirty="0"/>
              <a:t>Pourquoi le petit garçon </a:t>
            </a:r>
            <a:r>
              <a:rPr lang="fr-FR" sz="1800" dirty="0" smtClean="0"/>
              <a:t>pleure-t-il 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Parce qu’il n’a personne pour jouer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u="sng" dirty="0" smtClean="0"/>
              <a:t>Parce qu’on lui a volé sa carte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Parce que son ami ne l’aime plus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dirty="0"/>
              <a:t>Que propose le petit garçon </a:t>
            </a:r>
            <a:r>
              <a:rPr lang="fr-FR" sz="1800" dirty="0" smtClean="0"/>
              <a:t>à </a:t>
            </a:r>
            <a:r>
              <a:rPr lang="fr-FR" sz="1800" dirty="0" err="1" smtClean="0"/>
              <a:t>Zork</a:t>
            </a:r>
            <a:r>
              <a:rPr lang="fr-FR" sz="1800" dirty="0" smtClean="0"/>
              <a:t> et Zola pour </a:t>
            </a:r>
            <a:r>
              <a:rPr lang="fr-FR" sz="1800" dirty="0"/>
              <a:t>résoudre le conflit ?</a:t>
            </a:r>
            <a:endParaRPr lang="fr-FR" sz="1400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u="sng" dirty="0" smtClean="0"/>
              <a:t>De jouer aux super héros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De rendre la carte à Zigzag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D’échanger des cartes de super héros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Super </a:t>
            </a:r>
            <a:r>
              <a:rPr lang="fr-FR" dirty="0" err="1" smtClean="0"/>
              <a:t>Z’Héros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2073600" y="1008657"/>
            <a:ext cx="4136824" cy="566510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Mélanie Gaillot, Agnès </a:t>
            </a:r>
            <a:r>
              <a:rPr lang="fr-FR" dirty="0" err="1" smtClean="0"/>
              <a:t>Rosenstiehl</a:t>
            </a:r>
            <a:r>
              <a:rPr lang="fr-FR" dirty="0" smtClean="0"/>
              <a:t> et Lucie Gay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7</a:t>
            </a:r>
          </a:p>
        </p:txBody>
      </p:sp>
      <p:pic>
        <p:nvPicPr>
          <p:cNvPr id="4" name="Espace réservé pour une image  3" descr="160_____super_zheros_873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r="12798"/>
          <a:stretch>
            <a:fillRect/>
          </a:stretch>
        </p:blipFill>
        <p:spPr>
          <a:xfrm rot="20858168">
            <a:off x="225425" y="200025"/>
            <a:ext cx="1368425" cy="1574800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5559">
            <a:off x="4949007" y="5582459"/>
            <a:ext cx="2033960" cy="188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5496">
            <a:off x="5024651" y="2375892"/>
            <a:ext cx="1882674" cy="169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2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4" y="2375892"/>
            <a:ext cx="6814024" cy="669674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Qu’apporte le petit chaperon jaune à son grand père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canne à pêche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ciré jaune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tarte au citron et un jus d’ananas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le requin décide-t-il de manger la fillette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 très faim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veut se venger du grand-père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est méchante avec lui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le grand-père pour sauver sa petite fille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pêche le requin et le tue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dirty="0" smtClean="0"/>
              <a:t>Il pêche le requin et lui ouvre le ventre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plonge dans l’eau et tue le requin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vit le petit chaperon jaune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la montagne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Au bord de la mer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 village tout rose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a écrit ce livre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Déborah </a:t>
            </a:r>
            <a:r>
              <a:rPr lang="fr-FR" dirty="0" err="1" smtClean="0"/>
              <a:t>Mocellin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Les élèves de l’école élémentaire Jean Moulin de Grigny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Lire c’est Partir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chaperon jaune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Illustrations : Déborah </a:t>
            </a:r>
            <a:r>
              <a:rPr lang="fr-FR" dirty="0" err="1" smtClean="0"/>
              <a:t>Mocellin</a:t>
            </a:r>
            <a:endParaRPr lang="fr-FR" dirty="0" smtClean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2</a:t>
            </a:r>
          </a:p>
        </p:txBody>
      </p:sp>
      <p:pic>
        <p:nvPicPr>
          <p:cNvPr id="4" name="Espace réservé pour une image  3" descr="150_____PetitChaperon_30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1" b="-16921"/>
          <a:stretch>
            <a:fillRect/>
          </a:stretch>
        </p:blipFill>
        <p:spPr/>
      </p:pic>
      <p:pic>
        <p:nvPicPr>
          <p:cNvPr id="2" name="Image 1" descr="chaperon jaune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437">
            <a:off x="5030381" y="5782121"/>
            <a:ext cx="1793812" cy="226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56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4" y="2375892"/>
            <a:ext cx="6814024" cy="669674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Quel jour sommes-nous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lundi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mercredi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jeudi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Comment fait la petite fille pour éviter la chose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regarde ailleurs, par terre, en l’air, sur le côté.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ferme les yeux.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se pince le nez.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Qu’utilise la petite fille pour l’affronter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épée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dirty="0" smtClean="0"/>
              <a:t>Une fourchette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cuillère à soupe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petite fille utilise un antipoison, de quoi s’agit-il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D’un verre de grenadine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dirty="0" smtClean="0"/>
              <a:t>D’un verre d’eau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produit toxique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De quoi la petite fille avait-elle peur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Du gros monstre vert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 haricots verts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épinards dans son assiette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Vert de trouille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Catherine </a:t>
            </a:r>
            <a:r>
              <a:rPr lang="fr-FR" dirty="0" err="1" smtClean="0"/>
              <a:t>Latteux</a:t>
            </a:r>
            <a:endParaRPr lang="fr-FR" dirty="0" smtClean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3</a:t>
            </a:r>
          </a:p>
        </p:txBody>
      </p:sp>
      <p:pic>
        <p:nvPicPr>
          <p:cNvPr id="11" name="Espace réservé pour une image  10" descr="978235541019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66" b="-7266"/>
          <a:stretch>
            <a:fillRect/>
          </a:stretch>
        </p:blipFill>
        <p:spPr/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52" y="7344444"/>
            <a:ext cx="1440160" cy="16113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240" y="2375892"/>
            <a:ext cx="2321992" cy="11609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33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4" y="2375892"/>
            <a:ext cx="6814024" cy="669674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 côté de qui Zoé se réveille-t-elle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doudou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monstre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Monsieur Gros-Cauchemar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Zoé s’est fait mal, qui vient la voir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Monsieur Gros-Bobo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maman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petit monstre de frère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Zoé pleure, qui vient la voir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meilleure amie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dirty="0" smtClean="0"/>
              <a:t>Monsieur Gros-Chagrin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maman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fait un gros câlin à Zoé?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Sa maman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dirty="0" smtClean="0"/>
              <a:t>Monsieur Gros-Câlin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doudou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Contre qui se blottit-elle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Monsieur Gros-Dodo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Son ours en peluche préféré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Tous ses amis doudous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Zoé et les gros monstres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Thierry Laval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4</a:t>
            </a:r>
          </a:p>
        </p:txBody>
      </p:sp>
      <p:pic>
        <p:nvPicPr>
          <p:cNvPr id="7" name="Espace réservé pour une image  6" descr="zoeGro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 rot="20858168">
            <a:off x="225425" y="200025"/>
            <a:ext cx="1368425" cy="1574800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40" y="6840388"/>
            <a:ext cx="2097956" cy="1830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53688" y="2303884"/>
            <a:ext cx="6814024" cy="7416824"/>
          </a:xfrm>
        </p:spPr>
        <p:txBody>
          <a:bodyPr rtlCol="0">
            <a:normAutofit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Mimolette la grenouille</a:t>
            </a:r>
            <a:endParaRPr lang="fr-FR" dirty="0"/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 smtClean="0"/>
              <a:t>1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</a:t>
            </a:r>
            <a:r>
              <a:rPr lang="fr-FR" sz="1800" dirty="0" smtClean="0"/>
              <a:t>       </a:t>
            </a:r>
            <a:r>
              <a:rPr lang="fr-FR" sz="1800" dirty="0"/>
              <a:t>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</a:t>
            </a:r>
            <a:r>
              <a:rPr lang="fr-FR" sz="1800" dirty="0" smtClean="0"/>
              <a:t>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 smtClean="0"/>
              <a:t>5   </a:t>
            </a:r>
            <a:r>
              <a:rPr lang="fr-FR" sz="1800" dirty="0" smtClean="0">
                <a:sym typeface="Webdings"/>
              </a:rPr>
              <a:t></a:t>
            </a:r>
            <a:r>
              <a:rPr lang="fr-FR" sz="1800" dirty="0" smtClean="0"/>
              <a:t>  </a:t>
            </a:r>
            <a:r>
              <a:rPr lang="fr-FR" sz="1800" dirty="0"/>
              <a:t>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</a:t>
            </a:r>
            <a:r>
              <a:rPr lang="fr-FR" sz="1800" dirty="0" smtClean="0"/>
              <a:t>9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dirty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Maurice le poussin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1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5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9</a:t>
            </a:r>
            <a:endParaRPr lang="en-GB" sz="1800" dirty="0"/>
          </a:p>
          <a:p>
            <a:pPr defTabSz="1022299" fontAlgn="auto">
              <a:spcAft>
                <a:spcPts val="0"/>
              </a:spcAft>
              <a:defRPr/>
            </a:pPr>
            <a:endParaRPr lang="fr-FR" dirty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L’ours nounours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1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5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9</a:t>
            </a:r>
            <a:endParaRPr lang="en-GB" sz="1800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Millimètre la girafe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1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5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</a:t>
            </a:r>
            <a:r>
              <a:rPr lang="fr-FR" sz="1800" dirty="0" smtClean="0"/>
              <a:t>9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endParaRPr lang="en-GB" sz="18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/>
              <a:t>Camélia le zèbre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1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2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3  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4      </a:t>
            </a:r>
          </a:p>
          <a:p>
            <a:pPr marL="342900" indent="-342900" defTabSz="1022299" fontAlgn="auto">
              <a:spcAft>
                <a:spcPts val="0"/>
              </a:spcAft>
              <a:buFont typeface="Webdings" charset="0"/>
              <a:buChar char="c"/>
              <a:defRPr/>
            </a:pPr>
            <a:r>
              <a:rPr lang="fr-FR" sz="1800" dirty="0"/>
              <a:t>5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6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7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8        </a:t>
            </a:r>
            <a:r>
              <a:rPr lang="fr-FR" sz="1800" dirty="0">
                <a:sym typeface="Webdings"/>
              </a:rPr>
              <a:t></a:t>
            </a:r>
            <a:r>
              <a:rPr lang="fr-FR" sz="1800" dirty="0"/>
              <a:t>  </a:t>
            </a:r>
            <a:r>
              <a:rPr lang="fr-FR" sz="1800" dirty="0" smtClean="0"/>
              <a:t>9</a:t>
            </a:r>
            <a:endParaRPr lang="en-GB" sz="18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Zoé et les doudous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Thierry Laval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5</a:t>
            </a:r>
          </a:p>
        </p:txBody>
      </p:sp>
      <p:pic>
        <p:nvPicPr>
          <p:cNvPr id="3" name="Espace réservé pour une image  2" descr="500_____zoeDoudous_20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19" b="-17119"/>
          <a:stretch>
            <a:fillRect/>
          </a:stretch>
        </p:blipFill>
        <p:spPr/>
      </p:pic>
      <p:sp>
        <p:nvSpPr>
          <p:cNvPr id="7" name="ZoneTexte 6"/>
          <p:cNvSpPr txBox="1"/>
          <p:nvPr/>
        </p:nvSpPr>
        <p:spPr>
          <a:xfrm>
            <a:off x="376288" y="1727820"/>
            <a:ext cx="7002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Marker Felt"/>
                <a:cs typeface="Marker Felt"/>
              </a:rPr>
              <a:t>Retrouve l’ordre d’apparition de ces doudous</a:t>
            </a:r>
            <a:endParaRPr lang="fr-FR" u="sng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2647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0496" y="2375892"/>
            <a:ext cx="6814024" cy="6696744"/>
          </a:xfrm>
        </p:spPr>
        <p:txBody>
          <a:bodyPr rtlCol="0">
            <a:noAutofit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Quand se passe cette histoire 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Le jour de Noël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La nuit du jour de l’An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Le 14 juillet</a:t>
            </a:r>
          </a:p>
          <a:p>
            <a:pPr lvl="1" indent="0" defTabSz="1022299" fontAlgn="auto">
              <a:spcAft>
                <a:spcPts val="0"/>
              </a:spcAft>
              <a:buNone/>
              <a:defRPr/>
            </a:pPr>
            <a:endParaRPr lang="fr-FR" sz="105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Pourquoi la petite fille est-elle pieds nus 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est trop pauvre pour s’en acheter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a donné ses pantoufles à un petit garçon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a perdu ses pantoufles en traversant la rue</a:t>
            </a:r>
          </a:p>
          <a:p>
            <a:pPr lvl="1" indent="0" defTabSz="1022299" fontAlgn="auto">
              <a:spcAft>
                <a:spcPts val="0"/>
              </a:spcAft>
              <a:buNone/>
              <a:defRPr/>
            </a:pPr>
            <a:endParaRPr lang="fr-FR" sz="12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Pourquoi a-t-elle peur de se faire battre par son père 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n’a pas vendu d’allumettes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n’a plus ses chaussures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Elle a perdu ses sous</a:t>
            </a:r>
          </a:p>
          <a:p>
            <a:pPr lvl="1" indent="0" defTabSz="1022299" fontAlgn="auto">
              <a:spcAft>
                <a:spcPts val="0"/>
              </a:spcAft>
              <a:buNone/>
              <a:defRPr/>
            </a:pPr>
            <a:endParaRPr lang="fr-FR" sz="12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Que voit-elle sur la table lorsqu’elle frotte sa deuxième allumette?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Une oie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Une dinde de Noël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Du chocolat</a:t>
            </a:r>
          </a:p>
          <a:p>
            <a:pPr lvl="1" indent="0" defTabSz="1022299" fontAlgn="auto">
              <a:spcAft>
                <a:spcPts val="0"/>
              </a:spcAft>
              <a:buNone/>
              <a:defRPr/>
            </a:pPr>
            <a:endParaRPr lang="fr-FR" sz="12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700" dirty="0" smtClean="0"/>
              <a:t>Finalement la petite fille :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Est morte de froid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Est rentrée chez elle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500" dirty="0" smtClean="0"/>
              <a:t>S’est réchauffée avec les allumettes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La petite fille aux allumettes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Andersen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6</a:t>
            </a:r>
          </a:p>
        </p:txBody>
      </p:sp>
      <p:pic>
        <p:nvPicPr>
          <p:cNvPr id="3" name="Espace réservé pour une image  2" descr="160_____PetiteFilleAllumettes_306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r="12798"/>
          <a:stretch>
            <a:fillRect/>
          </a:stretch>
        </p:blipFill>
        <p:spPr>
          <a:xfrm rot="20858168">
            <a:off x="225425" y="200025"/>
            <a:ext cx="1368425" cy="1574800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296" y="7096837"/>
            <a:ext cx="2088232" cy="18317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82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0496" y="2231876"/>
            <a:ext cx="6814024" cy="7560840"/>
          </a:xfrm>
        </p:spPr>
        <p:txBody>
          <a:bodyPr rtlCol="0">
            <a:noAutofit/>
          </a:bodyPr>
          <a:lstStyle/>
          <a:p>
            <a:pPr defTabSz="1022299" fontAlgn="auto">
              <a:spcAft>
                <a:spcPts val="0"/>
              </a:spcAft>
              <a:defRPr/>
            </a:pPr>
            <a:endParaRPr lang="fr-FR" sz="2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dirty="0" smtClean="0"/>
              <a:t>Où se passe cette histoire 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Au parc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Chez l’un des trois garçons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Dans la cour de l’école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5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dirty="0" smtClean="0"/>
              <a:t>Pourquoi se disputent-ils 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Pour une carte de super héros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Pour des petites voitures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Parce qu’ils n’arrivent pas à se mettre d’accord pour jouer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dirty="0" smtClean="0"/>
              <a:t>Que fait le méchant garçon avec la carte de son ami?</a:t>
            </a: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Il la met dans sa poche.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Il part en courant avec.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Il la lui vole.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dirty="0"/>
              <a:t>Pourquoi le petit garçon </a:t>
            </a:r>
            <a:r>
              <a:rPr lang="fr-FR" sz="1800" dirty="0" smtClean="0"/>
              <a:t>pleure-t-il ?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Parce qu’il n’a personne pour jouer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Parce qu’on lui a volé sa carte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Parce que son ami ne l’aime plus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800" dirty="0"/>
              <a:t>Que propose le petit garçon </a:t>
            </a:r>
            <a:r>
              <a:rPr lang="fr-FR" sz="1800" dirty="0" smtClean="0"/>
              <a:t>à </a:t>
            </a:r>
            <a:r>
              <a:rPr lang="fr-FR" sz="1800" dirty="0" err="1" smtClean="0"/>
              <a:t>Zork</a:t>
            </a:r>
            <a:r>
              <a:rPr lang="fr-FR" sz="1800" dirty="0" smtClean="0"/>
              <a:t> et Zola pour </a:t>
            </a:r>
            <a:r>
              <a:rPr lang="fr-FR" sz="1800" dirty="0"/>
              <a:t>résoudre le conflit ?</a:t>
            </a:r>
            <a:endParaRPr lang="fr-FR" sz="1400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De jouer aux super héros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De rendre la carte à Zigzag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400" dirty="0" smtClean="0"/>
              <a:t>D’échanger des cartes de super héros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Super </a:t>
            </a:r>
            <a:r>
              <a:rPr lang="fr-FR" dirty="0" err="1" smtClean="0"/>
              <a:t>Z’Héros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2073600" y="1008657"/>
            <a:ext cx="4136824" cy="566510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Mélanie Gaillot, Agnès </a:t>
            </a:r>
            <a:r>
              <a:rPr lang="fr-FR" dirty="0" err="1" smtClean="0"/>
              <a:t>Rosenstiehl</a:t>
            </a:r>
            <a:r>
              <a:rPr lang="fr-FR" dirty="0" smtClean="0"/>
              <a:t> et Lucie Gay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7</a:t>
            </a:r>
          </a:p>
        </p:txBody>
      </p:sp>
      <p:pic>
        <p:nvPicPr>
          <p:cNvPr id="4" name="Espace réservé pour une image  3" descr="160_____super_zheros_873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r="12798"/>
          <a:stretch>
            <a:fillRect/>
          </a:stretch>
        </p:blipFill>
        <p:spPr>
          <a:xfrm rot="20858168">
            <a:off x="225425" y="200025"/>
            <a:ext cx="1368425" cy="157480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5559">
            <a:off x="4949007" y="5582459"/>
            <a:ext cx="2033960" cy="188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5496">
            <a:off x="5024651" y="2375892"/>
            <a:ext cx="1882674" cy="169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8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4" y="2375892"/>
            <a:ext cx="6814024" cy="669674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porte le petit chaperon rose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bonnet rose, des gants roses et une écharpe rose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Une robe rose, des chaussettes roses et des rubans roses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maillot de bain rose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Avec qui le loup confond-il le petit chaperon rose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petit chaperon vert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/>
              <a:t>Le petit chaperon </a:t>
            </a:r>
            <a:r>
              <a:rPr lang="fr-FR" u="sng" dirty="0" smtClean="0"/>
              <a:t>rouge</a:t>
            </a:r>
            <a:endParaRPr lang="fr-FR" u="sng" dirty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Le </a:t>
            </a:r>
            <a:r>
              <a:rPr lang="fr-FR" dirty="0"/>
              <a:t>petit chaperon </a:t>
            </a:r>
            <a:r>
              <a:rPr lang="fr-FR" dirty="0" smtClean="0"/>
              <a:t>noir</a:t>
            </a:r>
            <a:endParaRPr lang="fr-FR" dirty="0"/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Qu’apporte le petit chaperon rose à sa grand-mère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Des crêpes avec un pot de pâte à tartiner 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u="sng" dirty="0" smtClean="0"/>
              <a:t>Des bonbons, une galette au beurre, de la barbe à papa et du lait à la fraise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tarte aux fraises et un jus de grenadine 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la grand-mère lorsqu’elle voit le loup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Elle l’enferme dans un placard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lui propose d’aller chercher le petit chaperon rose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lui demande de l’aider à préparer le repas 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sz="1600" dirty="0" smtClean="0"/>
              <a:t>Pour qui la grand-mère prépare t-elle le goûter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Pour le petit chaperon rose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Pour le loup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/>
              <a:t>P</a:t>
            </a:r>
            <a:r>
              <a:rPr lang="fr-FR" u="sng" dirty="0" smtClean="0"/>
              <a:t>our les deux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chaperon rose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Illustrations : Déborah </a:t>
            </a:r>
            <a:r>
              <a:rPr lang="fr-FR" dirty="0" err="1" smtClean="0"/>
              <a:t>Mocellin</a:t>
            </a:r>
            <a:endParaRPr lang="fr-FR" dirty="0" smtClean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1</a:t>
            </a:r>
          </a:p>
        </p:txBody>
      </p:sp>
      <p:pic>
        <p:nvPicPr>
          <p:cNvPr id="4" name="Espace réservé pour une image  3" descr="150_____PetitChaperon_30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08" b="-16908"/>
          <a:stretch>
            <a:fillRect/>
          </a:stretch>
        </p:blipFill>
        <p:spPr>
          <a:xfrm rot="20858168">
            <a:off x="225425" y="200025"/>
            <a:ext cx="1368425" cy="1574800"/>
          </a:xfrm>
        </p:spPr>
      </p:pic>
      <p:pic>
        <p:nvPicPr>
          <p:cNvPr id="8" name="Image 7" descr="loup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637">
            <a:off x="5830832" y="3594294"/>
            <a:ext cx="1050532" cy="13428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28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49784" y="2375892"/>
            <a:ext cx="6814024" cy="6696744"/>
          </a:xfrm>
        </p:spPr>
        <p:txBody>
          <a:bodyPr rtlCol="0">
            <a:normAutofit fontScale="85000" lnSpcReduction="20000"/>
          </a:bodyPr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Qu’apporte le petit chaperon jaune à son grand père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Une canne à pêche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Un ciré jaune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Une tarte au citron et un jus d’ananas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Pourquoi le requin décide-t-il de manger la fillette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a très faim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Il veut se venger du grand-père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Elle est méchante avec lui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Que fait le grand-père pour sauver sa petite fille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pêche le requin et le tue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sz="1600" u="sng" dirty="0" smtClean="0"/>
              <a:t>Il pêche le requin et lui ouvre le ventre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Il plonge dans l’eau et tue le requin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Où vit le petit chaperon jaune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A la montagne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Au bord de la mer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Dans un village tout rose</a:t>
            </a:r>
          </a:p>
          <a:p>
            <a:pPr lvl="1" indent="0" defTabSz="1022299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 smtClean="0"/>
          </a:p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Qui a écrit ce livre ?</a:t>
            </a:r>
          </a:p>
          <a:p>
            <a:pPr defTabSz="1022299" fontAlgn="auto">
              <a:spcAft>
                <a:spcPts val="0"/>
              </a:spcAft>
              <a:defRPr/>
            </a:pPr>
            <a:endParaRPr lang="fr-FR" sz="1400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Déborah </a:t>
            </a:r>
            <a:r>
              <a:rPr lang="fr-FR" dirty="0" err="1" smtClean="0"/>
              <a:t>Mocellin</a:t>
            </a:r>
            <a:endParaRPr lang="fr-FR" dirty="0" smtClean="0"/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u="sng" dirty="0" smtClean="0"/>
              <a:t>Les élèves de l’école élémentaire Jean Moulin de Grigny</a:t>
            </a:r>
          </a:p>
          <a:p>
            <a:pPr marL="1166694" lvl="1" indent="-336076" defTabSz="1022299" fontAlgn="auto">
              <a:spcAft>
                <a:spcPts val="0"/>
              </a:spcAft>
              <a:defRPr/>
            </a:pPr>
            <a:r>
              <a:rPr lang="fr-FR" dirty="0" smtClean="0"/>
              <a:t>Lire c’est Partir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45928" y="215652"/>
            <a:ext cx="5296592" cy="822978"/>
          </a:xfrm>
        </p:spPr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Le petit chaperon jaune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defTabSz="1022299" fontAlgn="auto">
              <a:spcAft>
                <a:spcPts val="0"/>
              </a:spcAft>
              <a:defRPr/>
            </a:pPr>
            <a:r>
              <a:rPr lang="fr-FR" dirty="0" smtClean="0"/>
              <a:t>Illustrations : Déborah </a:t>
            </a:r>
            <a:r>
              <a:rPr lang="fr-FR" dirty="0" err="1" smtClean="0"/>
              <a:t>Mocellin</a:t>
            </a:r>
            <a:endParaRPr lang="fr-FR" dirty="0" smtClean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328717" y="1170806"/>
            <a:ext cx="414338" cy="425450"/>
          </a:xfrm>
        </p:spPr>
        <p:txBody>
          <a:bodyPr rtlCol="0">
            <a:normAutofit fontScale="70000" lnSpcReduction="20000"/>
          </a:bodyPr>
          <a:lstStyle/>
          <a:p>
            <a:pPr marL="0" indent="0" defTabSz="1022299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2</a:t>
            </a:r>
          </a:p>
        </p:txBody>
      </p:sp>
      <p:pic>
        <p:nvPicPr>
          <p:cNvPr id="4" name="Espace réservé pour une image  3" descr="150_____PetitChaperon_30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1" b="-16921"/>
          <a:stretch>
            <a:fillRect/>
          </a:stretch>
        </p:blipFill>
        <p:spPr/>
      </p:pic>
      <p:pic>
        <p:nvPicPr>
          <p:cNvPr id="8" name="Image 7" descr="chaperon jaune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437">
            <a:off x="5030381" y="5782121"/>
            <a:ext cx="1793812" cy="226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69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1709</Words>
  <Application>Microsoft Office PowerPoint</Application>
  <PresentationFormat>Personnalisé</PresentationFormat>
  <Paragraphs>412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Le petit chaperon rose</vt:lpstr>
      <vt:lpstr>Le petit chaperon jaune</vt:lpstr>
      <vt:lpstr>Vert de trouille</vt:lpstr>
      <vt:lpstr>Zoé et les gros monstres</vt:lpstr>
      <vt:lpstr>Zoé et les doudous</vt:lpstr>
      <vt:lpstr>La petite fille aux allumettes</vt:lpstr>
      <vt:lpstr>Super Z’Héros</vt:lpstr>
      <vt:lpstr>Le petit chaperon rose</vt:lpstr>
      <vt:lpstr>Le petit chaperon jaune</vt:lpstr>
      <vt:lpstr>Verts de trouille</vt:lpstr>
      <vt:lpstr>Zoé et les gros monstres</vt:lpstr>
      <vt:lpstr>Zoé et les doudous</vt:lpstr>
      <vt:lpstr>La petite fille aux allumettes</vt:lpstr>
      <vt:lpstr>Super Z’Héros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Gaelle48</cp:lastModifiedBy>
  <cp:revision>74</cp:revision>
  <cp:lastPrinted>2012-05-29T19:06:41Z</cp:lastPrinted>
  <dcterms:created xsi:type="dcterms:W3CDTF">2012-05-28T13:43:20Z</dcterms:created>
  <dcterms:modified xsi:type="dcterms:W3CDTF">2016-12-01T12:40:34Z</dcterms:modified>
</cp:coreProperties>
</file>