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</p:sldIdLst>
  <p:sldSz cx="7380288" cy="10512425"/>
  <p:notesSz cx="7099300" cy="10234613"/>
  <p:defaultTextStyle>
    <a:defPPr>
      <a:defRPr lang="fr-FR"/>
    </a:defPPr>
    <a:lvl1pPr algn="l" defTabSz="10207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509588" indent="-52388" algn="l" defTabSz="10207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1020763" indent="-106363" algn="l" defTabSz="10207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531938" indent="-160338" algn="l" defTabSz="10207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2043113" indent="-214313" algn="l" defTabSz="10207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>
        <p:scale>
          <a:sx n="95" d="100"/>
          <a:sy n="95" d="100"/>
        </p:scale>
        <p:origin x="-2760" y="504"/>
      </p:cViewPr>
      <p:guideLst>
        <p:guide orient="horz" pos="3311"/>
        <p:guide pos="23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575" cy="5111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9" y="0"/>
            <a:ext cx="3076575" cy="5111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A3EE8-32BD-4901-AA4F-78E3E2AC002F}" type="datetimeFigureOut">
              <a:rPr lang="fr-FR" smtClean="0"/>
              <a:pPr/>
              <a:t>01/12/2016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21850"/>
            <a:ext cx="3076575" cy="5111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9" y="9721850"/>
            <a:ext cx="3076575" cy="5111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43365-6AEB-44F2-8E49-5FBA43739FD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880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377776" y="1079500"/>
            <a:ext cx="0" cy="821213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 userDrawn="1"/>
        </p:nvCxnSpPr>
        <p:spPr>
          <a:xfrm>
            <a:off x="0" y="9291638"/>
            <a:ext cx="7380288" cy="0"/>
          </a:xfrm>
          <a:prstGeom prst="line">
            <a:avLst/>
          </a:prstGeom>
          <a:ln w="57150">
            <a:solidFill>
              <a:srgbClr val="003300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7"/>
          <p:cNvSpPr txBox="1">
            <a:spLocks noChangeArrowheads="1"/>
          </p:cNvSpPr>
          <p:nvPr userDrawn="1"/>
        </p:nvSpPr>
        <p:spPr bwMode="auto">
          <a:xfrm>
            <a:off x="0" y="9459913"/>
            <a:ext cx="2284413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20" tIns="44810" rIns="89620" bIns="44810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>
                <a:latin typeface="Pere Castor" pitchFamily="2" charset="0"/>
              </a:rPr>
              <a:t>5 bonnes réponses ? Bravo, tu obtiens </a:t>
            </a:r>
          </a:p>
          <a:p>
            <a:pPr algn="ctr"/>
            <a:r>
              <a:rPr lang="fr-FR" b="1">
                <a:latin typeface="Pere Castor" pitchFamily="2" charset="0"/>
              </a:rPr>
              <a:t>10 points</a:t>
            </a:r>
            <a:r>
              <a:rPr lang="fr-FR">
                <a:latin typeface="Pere Castor" pitchFamily="2" charset="0"/>
              </a:rPr>
              <a:t>.</a:t>
            </a:r>
          </a:p>
        </p:txBody>
      </p:sp>
      <p:sp>
        <p:nvSpPr>
          <p:cNvPr id="8" name="ZoneTexte 8"/>
          <p:cNvSpPr txBox="1">
            <a:spLocks noChangeArrowheads="1"/>
          </p:cNvSpPr>
          <p:nvPr userDrawn="1"/>
        </p:nvSpPr>
        <p:spPr bwMode="auto">
          <a:xfrm>
            <a:off x="2635250" y="9459913"/>
            <a:ext cx="2284413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20" tIns="44810" rIns="89620" bIns="44810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>
                <a:latin typeface="Pere Castor" pitchFamily="2" charset="0"/>
              </a:rPr>
              <a:t>4 ou 3 bonnes réponses ? C’est bien : tu obtiens </a:t>
            </a:r>
          </a:p>
          <a:p>
            <a:pPr algn="ctr"/>
            <a:r>
              <a:rPr lang="fr-FR" b="1">
                <a:latin typeface="Pere Castor" pitchFamily="2" charset="0"/>
              </a:rPr>
              <a:t>5 points</a:t>
            </a:r>
            <a:r>
              <a:rPr lang="fr-FR">
                <a:latin typeface="Pere Castor" pitchFamily="2" charset="0"/>
              </a:rPr>
              <a:t>.</a:t>
            </a:r>
          </a:p>
        </p:txBody>
      </p:sp>
      <p:sp>
        <p:nvSpPr>
          <p:cNvPr id="9" name="ZoneTexte 9"/>
          <p:cNvSpPr txBox="1">
            <a:spLocks noChangeArrowheads="1"/>
          </p:cNvSpPr>
          <p:nvPr userDrawn="1"/>
        </p:nvSpPr>
        <p:spPr bwMode="auto">
          <a:xfrm>
            <a:off x="5086350" y="9459913"/>
            <a:ext cx="228441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20" tIns="44810" rIns="89620" bIns="44810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>
                <a:latin typeface="Pere Castor" pitchFamily="2" charset="0"/>
              </a:rPr>
              <a:t>Moins de 3 bonnes réponses ? Relis le livre !</a:t>
            </a:r>
          </a:p>
        </p:txBody>
      </p:sp>
      <p:sp>
        <p:nvSpPr>
          <p:cNvPr id="10" name="Arrondir un rectangle avec un coin diagonal 9"/>
          <p:cNvSpPr/>
          <p:nvPr userDrawn="1"/>
        </p:nvSpPr>
        <p:spPr>
          <a:xfrm>
            <a:off x="161925" y="158750"/>
            <a:ext cx="7042150" cy="1203325"/>
          </a:xfrm>
          <a:prstGeom prst="round2DiagRect">
            <a:avLst/>
          </a:prstGeom>
          <a:solidFill>
            <a:srgbClr val="00B050"/>
          </a:solidFill>
          <a:ln>
            <a:solidFill>
              <a:srgbClr val="0033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20" tIns="44810" rIns="89620" bIns="44810" anchor="ctr"/>
          <a:lstStyle/>
          <a:p>
            <a:pPr algn="ctr" defTabSz="1022299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Ellipse 10"/>
          <p:cNvSpPr/>
          <p:nvPr userDrawn="1"/>
        </p:nvSpPr>
        <p:spPr>
          <a:xfrm>
            <a:off x="6227763" y="1079500"/>
            <a:ext cx="561975" cy="566738"/>
          </a:xfrm>
          <a:prstGeom prst="ellipse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89620" tIns="44810" rIns="89620" bIns="44810" anchor="ctr"/>
          <a:lstStyle/>
          <a:p>
            <a:pPr algn="ctr" defTabSz="1022299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ZoneTexte 12"/>
          <p:cNvSpPr txBox="1">
            <a:spLocks noChangeArrowheads="1"/>
          </p:cNvSpPr>
          <p:nvPr userDrawn="1"/>
        </p:nvSpPr>
        <p:spPr bwMode="auto">
          <a:xfrm>
            <a:off x="5026025" y="10140950"/>
            <a:ext cx="22844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20" tIns="44810" rIns="89620" bIns="44810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fr-FR" sz="1100" dirty="0">
                <a:solidFill>
                  <a:srgbClr val="A6A6A6"/>
                </a:solidFill>
              </a:rPr>
              <a:t>http://</a:t>
            </a:r>
            <a:r>
              <a:rPr lang="fr-FR" sz="1100" dirty="0" smtClean="0">
                <a:solidFill>
                  <a:srgbClr val="A6A6A6"/>
                </a:solidFill>
              </a:rPr>
              <a:t>www.mysticlolly.fr</a:t>
            </a:r>
            <a:endParaRPr lang="fr-FR" sz="1100" dirty="0">
              <a:solidFill>
                <a:srgbClr val="A6A6A6"/>
              </a:solidFill>
            </a:endParaRP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548526" y="2353850"/>
            <a:ext cx="6814026" cy="6724354"/>
          </a:xfrm>
        </p:spPr>
        <p:txBody>
          <a:bodyPr/>
          <a:lstStyle>
            <a:lvl1pPr marL="0" indent="0">
              <a:buFontTx/>
              <a:buNone/>
              <a:defRPr sz="2000">
                <a:latin typeface="Mia's Scribblings ~" pitchFamily="2" charset="0"/>
              </a:defRPr>
            </a:lvl1pPr>
            <a:lvl2pPr marL="830618" indent="-319468">
              <a:buClr>
                <a:srgbClr val="00B050"/>
              </a:buClr>
              <a:buFont typeface="Wingdings" pitchFamily="2" charset="2"/>
              <a:buChar char="o"/>
              <a:defRPr sz="1800" baseline="0">
                <a:latin typeface="Cursive standard" pitchFamily="2" charset="0"/>
              </a:defRPr>
            </a:lvl2pPr>
          </a:lstStyle>
          <a:p>
            <a:pPr lvl="0"/>
            <a:r>
              <a:rPr lang="fr-FR" dirty="0" smtClean="0"/>
              <a:t>Question 1</a:t>
            </a:r>
          </a:p>
          <a:p>
            <a:pPr lvl="1"/>
            <a:r>
              <a:rPr lang="fr-FR" dirty="0" smtClean="0"/>
              <a:t>Proposition 1</a:t>
            </a:r>
          </a:p>
          <a:p>
            <a:pPr lvl="1"/>
            <a:r>
              <a:rPr lang="fr-FR" dirty="0" smtClean="0"/>
              <a:t>Proposition 2</a:t>
            </a:r>
          </a:p>
          <a:p>
            <a:pPr lvl="1"/>
            <a:r>
              <a:rPr lang="fr-FR" dirty="0" smtClean="0"/>
              <a:t>Proposition 3</a:t>
            </a:r>
          </a:p>
          <a:p>
            <a:pPr lvl="0"/>
            <a:r>
              <a:rPr lang="fr-FR" dirty="0" smtClean="0"/>
              <a:t>Question 2</a:t>
            </a:r>
          </a:p>
          <a:p>
            <a:pPr lvl="1"/>
            <a:r>
              <a:rPr lang="fr-FR" dirty="0" smtClean="0"/>
              <a:t>Proposition 1</a:t>
            </a:r>
          </a:p>
          <a:p>
            <a:pPr lvl="1"/>
            <a:r>
              <a:rPr lang="fr-FR" dirty="0" smtClean="0"/>
              <a:t>Proposition 2</a:t>
            </a:r>
          </a:p>
          <a:p>
            <a:pPr lvl="1"/>
            <a:r>
              <a:rPr lang="fr-FR" dirty="0" smtClean="0"/>
              <a:t>Proposition 3</a:t>
            </a:r>
          </a:p>
          <a:p>
            <a:pPr lvl="0"/>
            <a:r>
              <a:rPr lang="fr-FR" dirty="0" smtClean="0"/>
              <a:t>Question 3</a:t>
            </a:r>
          </a:p>
          <a:p>
            <a:pPr lvl="1"/>
            <a:r>
              <a:rPr lang="fr-FR" dirty="0" smtClean="0"/>
              <a:t>Proposition 1</a:t>
            </a:r>
          </a:p>
          <a:p>
            <a:pPr lvl="1"/>
            <a:r>
              <a:rPr lang="fr-FR" dirty="0" smtClean="0"/>
              <a:t>Proposition 2</a:t>
            </a:r>
          </a:p>
          <a:p>
            <a:pPr lvl="1"/>
            <a:r>
              <a:rPr lang="fr-FR" dirty="0" smtClean="0"/>
              <a:t>Proposition 3</a:t>
            </a:r>
          </a:p>
          <a:p>
            <a:pPr lvl="0"/>
            <a:r>
              <a:rPr lang="fr-FR" dirty="0" smtClean="0"/>
              <a:t>Question 4</a:t>
            </a:r>
          </a:p>
          <a:p>
            <a:pPr lvl="1"/>
            <a:r>
              <a:rPr lang="fr-FR" dirty="0" smtClean="0"/>
              <a:t>Proposition 1</a:t>
            </a:r>
          </a:p>
          <a:p>
            <a:pPr lvl="1"/>
            <a:r>
              <a:rPr lang="fr-FR" dirty="0" smtClean="0"/>
              <a:t>Proposition 2</a:t>
            </a:r>
          </a:p>
          <a:p>
            <a:pPr lvl="1"/>
            <a:r>
              <a:rPr lang="fr-FR" dirty="0" smtClean="0"/>
              <a:t>Proposition 3</a:t>
            </a:r>
          </a:p>
          <a:p>
            <a:pPr lvl="0"/>
            <a:r>
              <a:rPr lang="fr-FR" dirty="0" smtClean="0"/>
              <a:t>Question 5</a:t>
            </a:r>
          </a:p>
          <a:p>
            <a:pPr lvl="1"/>
            <a:r>
              <a:rPr lang="fr-FR" dirty="0" smtClean="0"/>
              <a:t>Proposition 1</a:t>
            </a:r>
          </a:p>
          <a:p>
            <a:pPr lvl="1"/>
            <a:r>
              <a:rPr lang="fr-FR" dirty="0" smtClean="0"/>
              <a:t>Proposition 2</a:t>
            </a:r>
          </a:p>
          <a:p>
            <a:pPr lvl="1"/>
            <a:r>
              <a:rPr lang="fr-FR" dirty="0" smtClean="0"/>
              <a:t>Proposition 3</a:t>
            </a:r>
          </a:p>
          <a:p>
            <a:pPr lvl="1"/>
            <a:endParaRPr lang="fr-FR" dirty="0" smtClean="0"/>
          </a:p>
        </p:txBody>
      </p:sp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rot="20858168">
            <a:off x="225406" y="199818"/>
            <a:ext cx="1367826" cy="157442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fr-FR" noProof="0" dirty="0" smtClean="0"/>
          </a:p>
        </p:txBody>
      </p:sp>
      <p:sp>
        <p:nvSpPr>
          <p:cNvPr id="20" name="Titre 19"/>
          <p:cNvSpPr>
            <a:spLocks noGrp="1"/>
          </p:cNvSpPr>
          <p:nvPr>
            <p:ph type="title" hasCustomPrompt="1"/>
          </p:nvPr>
        </p:nvSpPr>
        <p:spPr>
          <a:xfrm>
            <a:off x="2082485" y="185874"/>
            <a:ext cx="5296592" cy="822978"/>
          </a:xfrm>
        </p:spPr>
        <p:txBody>
          <a:bodyPr>
            <a:noAutofit/>
          </a:bodyPr>
          <a:lstStyle>
            <a:lvl1pPr>
              <a:defRPr sz="27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2" hasCustomPrompt="1"/>
          </p:nvPr>
        </p:nvSpPr>
        <p:spPr>
          <a:xfrm>
            <a:off x="2073600" y="1008657"/>
            <a:ext cx="3381018" cy="56651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fr-FR" dirty="0" smtClean="0"/>
              <a:t>Auteur</a:t>
            </a:r>
          </a:p>
        </p:txBody>
      </p:sp>
      <p:sp>
        <p:nvSpPr>
          <p:cNvPr id="5" name="Ellipse 4"/>
          <p:cNvSpPr/>
          <p:nvPr userDrawn="1"/>
        </p:nvSpPr>
        <p:spPr>
          <a:xfrm>
            <a:off x="233933" y="2375892"/>
            <a:ext cx="287859" cy="288032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33760" y="2366367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Mia's Scribblings ~" pitchFamily="2" charset="0"/>
              </a:rPr>
              <a:t>1</a:t>
            </a:r>
            <a:endParaRPr lang="fr-FR" dirty="0">
              <a:solidFill>
                <a:schemeClr val="bg1"/>
              </a:solidFill>
              <a:latin typeface="Mia's Scribblings ~" pitchFamily="2" charset="0"/>
            </a:endParaRPr>
          </a:p>
        </p:txBody>
      </p:sp>
      <p:sp>
        <p:nvSpPr>
          <p:cNvPr id="18" name="Ellipse 17"/>
          <p:cNvSpPr/>
          <p:nvPr userDrawn="1"/>
        </p:nvSpPr>
        <p:spPr>
          <a:xfrm>
            <a:off x="233933" y="3703047"/>
            <a:ext cx="287859" cy="288032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 userDrawn="1"/>
        </p:nvSpPr>
        <p:spPr>
          <a:xfrm>
            <a:off x="233760" y="369352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Mia's Scribblings ~" pitchFamily="2" charset="0"/>
              </a:rPr>
              <a:t>2</a:t>
            </a:r>
            <a:endParaRPr lang="fr-FR" sz="1600" dirty="0">
              <a:solidFill>
                <a:schemeClr val="bg1"/>
              </a:solidFill>
              <a:latin typeface="Mia's Scribblings ~" pitchFamily="2" charset="0"/>
            </a:endParaRPr>
          </a:p>
        </p:txBody>
      </p:sp>
      <p:sp>
        <p:nvSpPr>
          <p:cNvPr id="22" name="Ellipse 21"/>
          <p:cNvSpPr/>
          <p:nvPr userDrawn="1"/>
        </p:nvSpPr>
        <p:spPr>
          <a:xfrm>
            <a:off x="232878" y="5071199"/>
            <a:ext cx="287859" cy="288032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 userDrawn="1"/>
        </p:nvSpPr>
        <p:spPr>
          <a:xfrm>
            <a:off x="232705" y="506167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Mia's Scribblings ~" pitchFamily="2" charset="0"/>
              </a:rPr>
              <a:t>3</a:t>
            </a:r>
            <a:endParaRPr lang="fr-FR" dirty="0">
              <a:solidFill>
                <a:schemeClr val="bg1"/>
              </a:solidFill>
              <a:latin typeface="Mia's Scribblings ~" pitchFamily="2" charset="0"/>
            </a:endParaRPr>
          </a:p>
        </p:txBody>
      </p:sp>
      <p:sp>
        <p:nvSpPr>
          <p:cNvPr id="24" name="Ellipse 23"/>
          <p:cNvSpPr/>
          <p:nvPr userDrawn="1"/>
        </p:nvSpPr>
        <p:spPr>
          <a:xfrm>
            <a:off x="233932" y="6417865"/>
            <a:ext cx="287859" cy="288032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 userDrawn="1"/>
        </p:nvSpPr>
        <p:spPr>
          <a:xfrm>
            <a:off x="233759" y="640834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Mia's Scribblings ~" pitchFamily="2" charset="0"/>
              </a:rPr>
              <a:t>4</a:t>
            </a:r>
            <a:endParaRPr lang="fr-FR" dirty="0">
              <a:solidFill>
                <a:schemeClr val="bg1"/>
              </a:solidFill>
              <a:latin typeface="Mia's Scribblings ~" pitchFamily="2" charset="0"/>
            </a:endParaRPr>
          </a:p>
        </p:txBody>
      </p:sp>
      <p:sp>
        <p:nvSpPr>
          <p:cNvPr id="26" name="Ellipse 25"/>
          <p:cNvSpPr/>
          <p:nvPr userDrawn="1"/>
        </p:nvSpPr>
        <p:spPr>
          <a:xfrm>
            <a:off x="233931" y="7786017"/>
            <a:ext cx="287859" cy="288032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 userDrawn="1"/>
        </p:nvSpPr>
        <p:spPr>
          <a:xfrm>
            <a:off x="233758" y="777649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Mia's Scribblings ~" pitchFamily="2" charset="0"/>
              </a:rPr>
              <a:t>5</a:t>
            </a:r>
            <a:endParaRPr lang="fr-FR" dirty="0">
              <a:solidFill>
                <a:schemeClr val="bg1"/>
              </a:solidFill>
              <a:latin typeface="Mia's Scribblings ~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664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56000-D0D5-4DA2-BD40-60F9EBE79A4F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9F079-F704-4C2B-801E-FFE7E8868C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60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013031" y="562124"/>
            <a:ext cx="1245424" cy="1195788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76762" y="562124"/>
            <a:ext cx="3613267" cy="1195788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F2C30-67BB-4CDF-B3A5-0E2F54E26DF7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0642-421B-4577-8023-F0BD7F06F4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55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1C1B2-FE34-483F-B194-60253F4DDBB5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C9CD8-6BEF-4E3D-8377-0773B75865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47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2992" y="6755207"/>
            <a:ext cx="6273245" cy="2087884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2992" y="4455616"/>
            <a:ext cx="6273245" cy="2299592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115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222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4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5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57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68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0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1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CD06D-AD23-47EB-B667-59824B0C1AF9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8261E-29BD-4837-8087-5B653732E3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06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6761" y="3270533"/>
            <a:ext cx="2429345" cy="924947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29111" y="3270533"/>
            <a:ext cx="2429345" cy="924947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88263-81B8-4B22-B2E4-BFDE509A5743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8462C-E6B4-46B2-A0CC-D4F81F6C21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432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015" y="420985"/>
            <a:ext cx="6642259" cy="1752071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9016" y="2353130"/>
            <a:ext cx="3260909" cy="98067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1150" indent="0">
              <a:buNone/>
              <a:defRPr sz="2300" b="1"/>
            </a:lvl2pPr>
            <a:lvl3pPr marL="1022299" indent="0">
              <a:buNone/>
              <a:defRPr sz="2100" b="1"/>
            </a:lvl3pPr>
            <a:lvl4pPr marL="1533449" indent="0">
              <a:buNone/>
              <a:defRPr sz="1800" b="1"/>
            </a:lvl4pPr>
            <a:lvl5pPr marL="2044598" indent="0">
              <a:buNone/>
              <a:defRPr sz="1800" b="1"/>
            </a:lvl5pPr>
            <a:lvl6pPr marL="2555748" indent="0">
              <a:buNone/>
              <a:defRPr sz="1800" b="1"/>
            </a:lvl6pPr>
            <a:lvl7pPr marL="3066898" indent="0">
              <a:buNone/>
              <a:defRPr sz="1800" b="1"/>
            </a:lvl7pPr>
            <a:lvl8pPr marL="3578047" indent="0">
              <a:buNone/>
              <a:defRPr sz="1800" b="1"/>
            </a:lvl8pPr>
            <a:lvl9pPr marL="4089197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9016" y="3333801"/>
            <a:ext cx="3260909" cy="6056812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49084" y="2353130"/>
            <a:ext cx="3262190" cy="98067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1150" indent="0">
              <a:buNone/>
              <a:defRPr sz="2300" b="1"/>
            </a:lvl2pPr>
            <a:lvl3pPr marL="1022299" indent="0">
              <a:buNone/>
              <a:defRPr sz="2100" b="1"/>
            </a:lvl3pPr>
            <a:lvl4pPr marL="1533449" indent="0">
              <a:buNone/>
              <a:defRPr sz="1800" b="1"/>
            </a:lvl4pPr>
            <a:lvl5pPr marL="2044598" indent="0">
              <a:buNone/>
              <a:defRPr sz="1800" b="1"/>
            </a:lvl5pPr>
            <a:lvl6pPr marL="2555748" indent="0">
              <a:buNone/>
              <a:defRPr sz="1800" b="1"/>
            </a:lvl6pPr>
            <a:lvl7pPr marL="3066898" indent="0">
              <a:buNone/>
              <a:defRPr sz="1800" b="1"/>
            </a:lvl7pPr>
            <a:lvl8pPr marL="3578047" indent="0">
              <a:buNone/>
              <a:defRPr sz="1800" b="1"/>
            </a:lvl8pPr>
            <a:lvl9pPr marL="4089197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749084" y="3333801"/>
            <a:ext cx="3262190" cy="6056812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40B7E-D00E-47F8-AB5D-083E3E1703FD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D393A-2CF3-4727-B74D-ACEC21310B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03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61CAD-C470-48C2-9139-ECDFFD3A90F5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8B0A1-D653-4CC5-944D-C70525D95E8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53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3B015-EDDE-4F3D-A816-102E0D7CDA7C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D81E9-9B50-40A4-ACF7-3A7D309674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814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015" y="418551"/>
            <a:ext cx="2428064" cy="178127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5488" y="418552"/>
            <a:ext cx="4125787" cy="897206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9015" y="2199823"/>
            <a:ext cx="2428064" cy="7190792"/>
          </a:xfrm>
        </p:spPr>
        <p:txBody>
          <a:bodyPr/>
          <a:lstStyle>
            <a:lvl1pPr marL="0" indent="0">
              <a:buNone/>
              <a:defRPr sz="1600"/>
            </a:lvl1pPr>
            <a:lvl2pPr marL="511150" indent="0">
              <a:buNone/>
              <a:defRPr sz="1400"/>
            </a:lvl2pPr>
            <a:lvl3pPr marL="1022299" indent="0">
              <a:buNone/>
              <a:defRPr sz="1100"/>
            </a:lvl3pPr>
            <a:lvl4pPr marL="1533449" indent="0">
              <a:buNone/>
              <a:defRPr sz="1000"/>
            </a:lvl4pPr>
            <a:lvl5pPr marL="2044598" indent="0">
              <a:buNone/>
              <a:defRPr sz="1000"/>
            </a:lvl5pPr>
            <a:lvl6pPr marL="2555748" indent="0">
              <a:buNone/>
              <a:defRPr sz="1000"/>
            </a:lvl6pPr>
            <a:lvl7pPr marL="3066898" indent="0">
              <a:buNone/>
              <a:defRPr sz="1000"/>
            </a:lvl7pPr>
            <a:lvl8pPr marL="3578047" indent="0">
              <a:buNone/>
              <a:defRPr sz="1000"/>
            </a:lvl8pPr>
            <a:lvl9pPr marL="4089197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867C5-4B14-47D0-B767-1376C72979A5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C1F96-E7E8-4AB1-9E1A-9D30702314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70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588" y="7358699"/>
            <a:ext cx="4428173" cy="86873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46588" y="939305"/>
            <a:ext cx="4428173" cy="6307455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1150" indent="0">
              <a:buNone/>
              <a:defRPr sz="3100"/>
            </a:lvl2pPr>
            <a:lvl3pPr marL="1022299" indent="0">
              <a:buNone/>
              <a:defRPr sz="2600"/>
            </a:lvl3pPr>
            <a:lvl4pPr marL="1533449" indent="0">
              <a:buNone/>
              <a:defRPr sz="2300"/>
            </a:lvl4pPr>
            <a:lvl5pPr marL="2044598" indent="0">
              <a:buNone/>
              <a:defRPr sz="2300"/>
            </a:lvl5pPr>
            <a:lvl6pPr marL="2555748" indent="0">
              <a:buNone/>
              <a:defRPr sz="2300"/>
            </a:lvl6pPr>
            <a:lvl7pPr marL="3066898" indent="0">
              <a:buNone/>
              <a:defRPr sz="2300"/>
            </a:lvl7pPr>
            <a:lvl8pPr marL="3578047" indent="0">
              <a:buNone/>
              <a:defRPr sz="2300"/>
            </a:lvl8pPr>
            <a:lvl9pPr marL="4089197" indent="0">
              <a:buNone/>
              <a:defRPr sz="23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46588" y="8227435"/>
            <a:ext cx="4428173" cy="1233749"/>
          </a:xfrm>
        </p:spPr>
        <p:txBody>
          <a:bodyPr/>
          <a:lstStyle>
            <a:lvl1pPr marL="0" indent="0">
              <a:buNone/>
              <a:defRPr sz="1600"/>
            </a:lvl1pPr>
            <a:lvl2pPr marL="511150" indent="0">
              <a:buNone/>
              <a:defRPr sz="1400"/>
            </a:lvl2pPr>
            <a:lvl3pPr marL="1022299" indent="0">
              <a:buNone/>
              <a:defRPr sz="1100"/>
            </a:lvl3pPr>
            <a:lvl4pPr marL="1533449" indent="0">
              <a:buNone/>
              <a:defRPr sz="1000"/>
            </a:lvl4pPr>
            <a:lvl5pPr marL="2044598" indent="0">
              <a:buNone/>
              <a:defRPr sz="1000"/>
            </a:lvl5pPr>
            <a:lvl6pPr marL="2555748" indent="0">
              <a:buNone/>
              <a:defRPr sz="1000"/>
            </a:lvl6pPr>
            <a:lvl7pPr marL="3066898" indent="0">
              <a:buNone/>
              <a:defRPr sz="1000"/>
            </a:lvl7pPr>
            <a:lvl8pPr marL="3578047" indent="0">
              <a:buNone/>
              <a:defRPr sz="1000"/>
            </a:lvl8pPr>
            <a:lvl9pPr marL="4089197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85ED5-CE89-425F-9DB2-2B4BFEE626D6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CBFD0-CF2C-4054-8EA6-F9003A3D12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31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68300" y="420688"/>
            <a:ext cx="66436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230" tIns="51115" rIns="102230" bIns="511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68300" y="2452688"/>
            <a:ext cx="6643688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230" tIns="51115" rIns="102230" bIns="51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8300" y="9744075"/>
            <a:ext cx="1722438" cy="558800"/>
          </a:xfrm>
          <a:prstGeom prst="rect">
            <a:avLst/>
          </a:prstGeom>
        </p:spPr>
        <p:txBody>
          <a:bodyPr vert="horz" lIns="102230" tIns="51115" rIns="102230" bIns="51115" rtlCol="0" anchor="ctr"/>
          <a:lstStyle>
            <a:lvl1pPr algn="l" defTabSz="1022299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9CCCDB-36BC-4143-8F92-FECE125FBA19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20950" y="9744075"/>
            <a:ext cx="2338388" cy="558800"/>
          </a:xfrm>
          <a:prstGeom prst="rect">
            <a:avLst/>
          </a:prstGeom>
        </p:spPr>
        <p:txBody>
          <a:bodyPr vert="horz" lIns="102230" tIns="51115" rIns="102230" bIns="51115" rtlCol="0" anchor="ctr"/>
          <a:lstStyle>
            <a:lvl1pPr algn="ctr" defTabSz="1022299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89550" y="9744075"/>
            <a:ext cx="1722438" cy="558800"/>
          </a:xfrm>
          <a:prstGeom prst="rect">
            <a:avLst/>
          </a:prstGeom>
        </p:spPr>
        <p:txBody>
          <a:bodyPr vert="horz" lIns="102230" tIns="51115" rIns="102230" bIns="51115" rtlCol="0" anchor="ctr"/>
          <a:lstStyle>
            <a:lvl1pPr algn="r" defTabSz="1022299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DCF1A9-C607-4036-BA95-1B983496641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defTabSz="1020763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207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207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207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207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207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207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207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207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defTabSz="1020763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263" indent="-319088" algn="l" defTabSz="1020763" rtl="0" fontAlgn="base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6350" indent="-254000" algn="l" defTabSz="1020763" rtl="0" fontAlgn="base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7525" indent="-254000" algn="l" defTabSz="1020763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700" indent="-254000" algn="l" defTabSz="1020763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323" indent="-255575" algn="l" defTabSz="102229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2472" indent="-255575" algn="l" defTabSz="102229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3622" indent="-255575" algn="l" defTabSz="102229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4772" indent="-255575" algn="l" defTabSz="102229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222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50" algn="l" defTabSz="10222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299" algn="l" defTabSz="10222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449" algn="l" defTabSz="10222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598" algn="l" defTabSz="10222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748" algn="l" defTabSz="10222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66898" algn="l" defTabSz="10222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047" algn="l" defTabSz="10222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197" algn="l" defTabSz="10222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donne l’autre tante à la fillette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Une barrette, un foulard, du gâteau et du vin.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ruban, du pain, du jambon et de l’huile.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chapeau, du papier, un couteau et du saucisson.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doit faire la fillette en attendant Baba </a:t>
            </a:r>
            <a:r>
              <a:rPr lang="fr-FR" dirty="0" err="1" smtClean="0"/>
              <a:t>Yaga</a:t>
            </a:r>
            <a:r>
              <a:rPr lang="fr-FR" dirty="0" smtClean="0"/>
              <a:t>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doit tisser.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doit tricoter.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doit repasser.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Comment Baba </a:t>
            </a:r>
            <a:r>
              <a:rPr lang="fr-FR" dirty="0" err="1" smtClean="0"/>
              <a:t>Yaga</a:t>
            </a:r>
            <a:r>
              <a:rPr lang="fr-FR" dirty="0" smtClean="0"/>
              <a:t> pourchasse-t-elle la fillette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Sur son balai magique en disant « abracadabra ».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Sur sa moto en tournant l’accélérateur.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Sur son mortier en ramant de son pilon.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se passe-t-il quand la fillette jette son peigne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Une forêt sombre et terrifiante apparait.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Baba </a:t>
            </a:r>
            <a:r>
              <a:rPr lang="fr-FR" dirty="0" err="1" smtClean="0"/>
              <a:t>Yaga</a:t>
            </a:r>
            <a:r>
              <a:rPr lang="fr-FR" dirty="0" smtClean="0"/>
              <a:t> trébuche dessus.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Une rivière immense se met à couler.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fait son père quand elle lui raconte ses mésaventures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punit la fillette.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chasse sa femme.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assomme la sorcière.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5" r="12745"/>
          <a:stretch>
            <a:fillRect/>
          </a:stretch>
        </p:blipFill>
        <p:spPr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Baba </a:t>
            </a:r>
            <a:r>
              <a:rPr lang="fr-FR" dirty="0" err="1" smtClean="0"/>
              <a:t>yaga</a:t>
            </a:r>
            <a:r>
              <a:rPr lang="fr-FR" dirty="0" smtClean="0"/>
              <a:t> la sorcière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err="1" smtClean="0"/>
              <a:t>Afanassiev</a:t>
            </a:r>
            <a:endParaRPr lang="fr-FR" dirty="0" smtClean="0"/>
          </a:p>
        </p:txBody>
      </p:sp>
      <p:sp>
        <p:nvSpPr>
          <p:cNvPr id="10" name="Espace réservé du texte 3"/>
          <p:cNvSpPr txBox="1">
            <a:spLocks/>
          </p:cNvSpPr>
          <p:nvPr/>
        </p:nvSpPr>
        <p:spPr bwMode="auto">
          <a:xfrm>
            <a:off x="6322624" y="1171575"/>
            <a:ext cx="4143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230" tIns="51115" rIns="102230" bIns="51115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82588" indent="-382588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0263" indent="-319088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6350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7525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8700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1323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247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362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4477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1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pic>
        <p:nvPicPr>
          <p:cNvPr id="2" name="Image 1" descr="Capture d’écra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9"/>
          <a:stretch/>
        </p:blipFill>
        <p:spPr>
          <a:xfrm>
            <a:off x="5611878" y="3748034"/>
            <a:ext cx="1678666" cy="1216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Quel est le but de l’alchimiste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Découvrir le secret de la pierre philosophale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Découvrir la potion de la vie éternelle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Découvrir le remède contre la grippe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Pourquoi cherche-t-il à vendre son vieux grimoire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Parce qu’il n’arrive pas à le lire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Pour avoir de quoi s’acheter à manger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Pour pouvoir acheter des habits neufs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poursuit le cavalier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petit voleur des rues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misérable mendiant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vieux loup borgne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Qu’a ramassé la chouette dans la rue ?</a:t>
            </a:r>
            <a:endParaRPr lang="fr-FR" dirty="0"/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gros rat gris</a:t>
            </a:r>
            <a:endParaRPr lang="fr-FR" dirty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Une bourse plein d’or</a:t>
            </a:r>
            <a:endParaRPr lang="fr-FR" dirty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Une petite souris blanche</a:t>
            </a:r>
            <a:endParaRPr lang="fr-FR" dirty="0"/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Comment l’alchimiste utilise-t-il l’or tombé du ciel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achète de quoi faire un festin avec tous les pauvres du quartier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le range précieusement dans un coffre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le distribue à tous les mendiants de son quartier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889944" y="185874"/>
            <a:ext cx="5296592" cy="822978"/>
          </a:xfrm>
        </p:spPr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La chouette de noël</a:t>
            </a:r>
            <a:endParaRPr lang="fr-FR" sz="3200" dirty="0" smtClean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Philippe Legendre-</a:t>
            </a:r>
            <a:r>
              <a:rPr lang="fr-FR" dirty="0" err="1" smtClean="0"/>
              <a:t>Kvater</a:t>
            </a:r>
            <a:endParaRPr lang="fr-FR" dirty="0" smtClean="0"/>
          </a:p>
        </p:txBody>
      </p:sp>
      <p:sp>
        <p:nvSpPr>
          <p:cNvPr id="10" name="Espace réservé du texte 3"/>
          <p:cNvSpPr txBox="1">
            <a:spLocks/>
          </p:cNvSpPr>
          <p:nvPr/>
        </p:nvSpPr>
        <p:spPr bwMode="auto">
          <a:xfrm>
            <a:off x="6273098" y="1171575"/>
            <a:ext cx="51339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230" tIns="51115" rIns="102230" bIns="51115" numCol="1" rtlCol="0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382588" indent="-382588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0263" indent="-319088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6350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7525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8700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1323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247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362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4477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10</a:t>
            </a:r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r="12606"/>
          <a:stretch>
            <a:fillRect/>
          </a:stretch>
        </p:blipFill>
        <p:spPr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574" y="4898362"/>
            <a:ext cx="1460914" cy="153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6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donne l’autre tante à la fillette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Une barrette, un foulard, du gâteau et du vin.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Un ruban, du pain, du jambon et de l’huile</a:t>
            </a:r>
            <a:r>
              <a:rPr lang="fr-FR" dirty="0" smtClean="0"/>
              <a:t>.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chapeau, du papier, un couteau et du saucisson.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doit faire la fillette en attendant Baba </a:t>
            </a:r>
            <a:r>
              <a:rPr lang="fr-FR" dirty="0" err="1" smtClean="0"/>
              <a:t>Yaga</a:t>
            </a:r>
            <a:r>
              <a:rPr lang="fr-FR" dirty="0" smtClean="0"/>
              <a:t>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Elle doit tisser</a:t>
            </a:r>
            <a:r>
              <a:rPr lang="fr-FR" dirty="0" smtClean="0"/>
              <a:t>.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doit tricoter.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doit repasser.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Comment Baba </a:t>
            </a:r>
            <a:r>
              <a:rPr lang="fr-FR" dirty="0" err="1" smtClean="0"/>
              <a:t>Yaga</a:t>
            </a:r>
            <a:r>
              <a:rPr lang="fr-FR" dirty="0" smtClean="0"/>
              <a:t> pourchasse-t-elle la fillette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Sur son balai magique en disant « abracadabra ».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Sur sa moto en tournant l’accélérateur.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Sur son mortier en ramant de son pilon</a:t>
            </a:r>
            <a:r>
              <a:rPr lang="fr-FR" dirty="0" smtClean="0"/>
              <a:t>.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se passe-t-il quand la fillette jette son peigne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Une forêt sombre et terrifiante apparait</a:t>
            </a:r>
            <a:r>
              <a:rPr lang="fr-FR" dirty="0" smtClean="0"/>
              <a:t>.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Baba </a:t>
            </a:r>
            <a:r>
              <a:rPr lang="fr-FR" dirty="0" err="1" smtClean="0"/>
              <a:t>Yaga</a:t>
            </a:r>
            <a:r>
              <a:rPr lang="fr-FR" dirty="0" smtClean="0"/>
              <a:t> trébuche dessus.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Une rivière immense se met à couler.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fait son père quand elle lui raconte ses mésaventures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punit la fillette.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Il chasse sa femme</a:t>
            </a:r>
            <a:r>
              <a:rPr lang="fr-FR" dirty="0" smtClean="0"/>
              <a:t>.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assomme la sorcière.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5" r="12745"/>
          <a:stretch>
            <a:fillRect/>
          </a:stretch>
        </p:blipFill>
        <p:spPr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Baba </a:t>
            </a:r>
            <a:r>
              <a:rPr lang="fr-FR" dirty="0" err="1" smtClean="0"/>
              <a:t>yaga</a:t>
            </a:r>
            <a:r>
              <a:rPr lang="fr-FR" dirty="0" smtClean="0"/>
              <a:t> la sorcière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err="1" smtClean="0"/>
              <a:t>Afanassiev</a:t>
            </a:r>
            <a:endParaRPr lang="fr-FR" dirty="0" smtClean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322624" y="1171575"/>
            <a:ext cx="414338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1</a:t>
            </a:r>
          </a:p>
        </p:txBody>
      </p:sp>
      <p:pic>
        <p:nvPicPr>
          <p:cNvPr id="7" name="Image 6" descr="Capture d’écra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9"/>
          <a:stretch/>
        </p:blipFill>
        <p:spPr>
          <a:xfrm>
            <a:off x="5611878" y="3748034"/>
            <a:ext cx="1678666" cy="121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2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Quel cadeau attire l’attention de Marie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Un petit bonhomme de bois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soldat de plomb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livre illustré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Qui vient chercher Casse-Noisette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Les soldats de plomb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Les rats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/>
              <a:t>Les </a:t>
            </a:r>
            <a:r>
              <a:rPr lang="fr-FR" b="1" u="sng" dirty="0" smtClean="0"/>
              <a:t>souris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Comment Marie renverse le Roi des souris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le pousse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Elle lance sa pantoufle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jette un caillou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Qui est Casse-Noisette en réalité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 frère du père de Marie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 fils du cousin de Marie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Le neveu du parrain de Marie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Comment Marie libère-t-elle Casse-Noisette de son sort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récite une formule magique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Elle l’aime malgré son apparence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demande au Roi des souris d’inverser le sort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6" r="12146"/>
          <a:stretch>
            <a:fillRect/>
          </a:stretch>
        </p:blipFill>
        <p:spPr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Casse-Noisette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Hoffmann</a:t>
            </a:r>
          </a:p>
        </p:txBody>
      </p:sp>
      <p:sp>
        <p:nvSpPr>
          <p:cNvPr id="10" name="Espace réservé du texte 3"/>
          <p:cNvSpPr txBox="1">
            <a:spLocks/>
          </p:cNvSpPr>
          <p:nvPr/>
        </p:nvSpPr>
        <p:spPr bwMode="auto">
          <a:xfrm>
            <a:off x="6322624" y="1171575"/>
            <a:ext cx="4143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230" tIns="51115" rIns="102230" bIns="51115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82588" indent="-382588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0263" indent="-319088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6350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7525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8700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1323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247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362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4477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2</a:t>
            </a:r>
          </a:p>
        </p:txBody>
      </p:sp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64" y="5832276"/>
            <a:ext cx="2204692" cy="141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propose l’ours aux deux fillettes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Des bonbons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De la bouillie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Du miel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Qu’aperçoivent-elles dans la maison de l’ogre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Le petit Poucet et ses 6 frères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Pinocchio dans une marmite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Les 7 chevreaux 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Qu’offre la sorcière aux fillettes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Du pain d’épice 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Une sucette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Une galette des rois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Comment est faite la maison du petit cochon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En briques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En paille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En bois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répond la grand-mère quand les fillettes toquent à sa porte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« Au loup ! »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« Un, deux, trois, nous irons au bois »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« Tire la chevillette et la bobinette cherra »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889944" y="185874"/>
            <a:ext cx="5296592" cy="822978"/>
          </a:xfrm>
        </p:spPr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Le Petit chaperon rouge </a:t>
            </a:r>
            <a:br>
              <a:rPr lang="fr-FR" dirty="0" smtClean="0"/>
            </a:br>
            <a:r>
              <a:rPr lang="fr-FR" dirty="0" smtClean="0"/>
              <a:t>et boucle d’or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Hoffmann</a:t>
            </a:r>
          </a:p>
        </p:txBody>
      </p:sp>
      <p:sp>
        <p:nvSpPr>
          <p:cNvPr id="10" name="Espace réservé du texte 3"/>
          <p:cNvSpPr txBox="1">
            <a:spLocks/>
          </p:cNvSpPr>
          <p:nvPr/>
        </p:nvSpPr>
        <p:spPr bwMode="auto">
          <a:xfrm>
            <a:off x="6322624" y="1171575"/>
            <a:ext cx="4143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230" tIns="51115" rIns="102230" bIns="51115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82588" indent="-382588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0263" indent="-319088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6350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7525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8700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1323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247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362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4477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3</a:t>
            </a:r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r="11853"/>
          <a:stretch>
            <a:fillRect/>
          </a:stretch>
        </p:blipFill>
        <p:spPr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484">
            <a:off x="5469646" y="4142818"/>
            <a:ext cx="1404993" cy="1991693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5871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Pourquoi les parents de Tim et Flore partent-ils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Ils vont rendre visite à leur famille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Ils vont chercher des graines et des baies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Ils vont chercher du bois pour le feu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Quel animale se laisse attendrir par leur histoire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Une dame cochon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monsieur coq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Une demoiselle vache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leur révèle Léon le pigeon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Leurs parents ont été capturés par les fermiers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n’y a plus aucune graine dans la ferme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Leurs parents sont dans la chambre du fils des fermiers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Qu’offre les mulots aux pigeons en échange de leur aide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Leurs graines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Leur amitié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lit bien chaud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faut-il pour être amis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Il faut que chacun soit libre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faut tout partager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ne faut pas avoir de secret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889944" y="185874"/>
            <a:ext cx="5296592" cy="822978"/>
          </a:xfrm>
        </p:spPr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Il faut sauver maman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Eric </a:t>
            </a:r>
            <a:r>
              <a:rPr lang="fr-FR" dirty="0" err="1" smtClean="0"/>
              <a:t>Frédouët</a:t>
            </a:r>
            <a:endParaRPr lang="fr-FR" dirty="0" smtClean="0"/>
          </a:p>
        </p:txBody>
      </p:sp>
      <p:sp>
        <p:nvSpPr>
          <p:cNvPr id="10" name="Espace réservé du texte 3"/>
          <p:cNvSpPr txBox="1">
            <a:spLocks/>
          </p:cNvSpPr>
          <p:nvPr/>
        </p:nvSpPr>
        <p:spPr bwMode="auto">
          <a:xfrm>
            <a:off x="6322624" y="1171575"/>
            <a:ext cx="4143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230" tIns="51115" rIns="102230" bIns="51115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82588" indent="-382588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0263" indent="-319088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6350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7525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8700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1323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247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362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4477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4</a:t>
            </a:r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5" r="12635"/>
          <a:stretch>
            <a:fillRect/>
          </a:stretch>
        </p:blipFill>
        <p:spPr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210" y="7488460"/>
            <a:ext cx="1665583" cy="127463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30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Pourquoi Quenotte ne peut pas devenir un petit rat de l’Opéra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n’a pas de tutu !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est bien trop maladroite !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Elle est bien trop petite !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découvre-t-elle sur le mur de la salle de danse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La photo de sa danseuse préférée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Les horaires des leçons de danse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L’affiche d’une audition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devient Quenotte à l’issue de l’audition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Elle devient la mascotte du corps de ballet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est retenue pour être la danseuse étoile du ballet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Toutes les danseuses se moquent d’elle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se passe-t-il pendant la grande première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Quenotte oublie la chorégraphie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Amélie se foule la cheville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Amélie a perdu ses chaussons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fait le professeur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annule la représentation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Elle laisse Quenotte remplacer Amélie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se met à pleurer devant ce gâchis 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889944" y="185874"/>
            <a:ext cx="5296592" cy="822978"/>
          </a:xfrm>
        </p:spPr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La petite rate de l’opéra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Laetitia Etienne</a:t>
            </a:r>
          </a:p>
        </p:txBody>
      </p:sp>
      <p:sp>
        <p:nvSpPr>
          <p:cNvPr id="10" name="Espace réservé du texte 3"/>
          <p:cNvSpPr txBox="1">
            <a:spLocks/>
          </p:cNvSpPr>
          <p:nvPr/>
        </p:nvSpPr>
        <p:spPr bwMode="auto">
          <a:xfrm>
            <a:off x="6322624" y="1171575"/>
            <a:ext cx="4143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230" tIns="51115" rIns="102230" bIns="51115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82588" indent="-382588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0263" indent="-319088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6350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7525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8700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1323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247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362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4477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5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r="12722"/>
          <a:stretch>
            <a:fillRect/>
          </a:stretch>
        </p:blipFill>
        <p:spPr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371" y="7344444"/>
            <a:ext cx="1297729" cy="14272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16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Avec quoi la petite sirène a-t-elle orné son jardinet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Des objets disparates tombés des navires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Une statuette de marbre d’un jeune garçon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Des dizaines de petits coquillages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fête le prince le soir du naufrage de son bateau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 mariage de ses parents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Sa victoire à la guerre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Son anniversaire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Pourquoi ne peut-elle pas rejoindre le monde des humains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Sa queue de poisson est trop laide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Son père ne veut pas la laisser partir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ne sait pas où se trouve le château du prince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donne-t-elle à la sorcière pour avoir des jambes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Son or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Sa voix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Ses fleurs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Pourquoi se transforme-t-elle en écume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refuse d’épouser le prince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La sorcière lui a jeté un sort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Le prince en épouse une autre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889944" y="185874"/>
            <a:ext cx="5296592" cy="822978"/>
          </a:xfrm>
        </p:spPr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La petite sirène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Ji-Young </a:t>
            </a:r>
            <a:r>
              <a:rPr lang="fr-FR" dirty="0" err="1" smtClean="0"/>
              <a:t>Yim</a:t>
            </a:r>
            <a:endParaRPr lang="fr-FR" dirty="0" smtClean="0"/>
          </a:p>
        </p:txBody>
      </p:sp>
      <p:sp>
        <p:nvSpPr>
          <p:cNvPr id="10" name="Espace réservé du texte 3"/>
          <p:cNvSpPr txBox="1">
            <a:spLocks/>
          </p:cNvSpPr>
          <p:nvPr/>
        </p:nvSpPr>
        <p:spPr bwMode="auto">
          <a:xfrm>
            <a:off x="6322624" y="1171575"/>
            <a:ext cx="4143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230" tIns="51115" rIns="102230" bIns="51115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82588" indent="-382588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0263" indent="-319088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6350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7525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8700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1323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247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362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4477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6</a:t>
            </a:r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0" r="11940"/>
          <a:stretch>
            <a:fillRect/>
          </a:stretch>
        </p:blipFill>
        <p:spPr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93" y="7243286"/>
            <a:ext cx="1594495" cy="125328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8112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Qui sont les parents du premier </a:t>
            </a:r>
            <a:r>
              <a:rPr lang="fr-FR" dirty="0" err="1" smtClean="0"/>
              <a:t>Walimou</a:t>
            </a:r>
            <a:r>
              <a:rPr lang="fr-FR" dirty="0" smtClean="0"/>
              <a:t>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 rhinocéros et la guenon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La girafe et l’éléphant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 perroquet et la grenouille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Qu’est-ce qui plait au rhinocéros chez la guenon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Sa souplesse et la malice de son regard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Sa force et sa beauté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La douceur de son chant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Comment réagissent les </a:t>
            </a:r>
            <a:r>
              <a:rPr lang="fr-FR" dirty="0" err="1" smtClean="0"/>
              <a:t>Walimous</a:t>
            </a:r>
            <a:r>
              <a:rPr lang="fr-FR" dirty="0" smtClean="0"/>
              <a:t> aux moqueries des autres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Ils se bagarrent pour les faire arrêter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Ils se mettent à pleurer toutes les larmes de leur corps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Ils les ignorent et sont fiers de leurs différences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font les 3 </a:t>
            </a:r>
            <a:r>
              <a:rPr lang="fr-FR" dirty="0" err="1" smtClean="0"/>
              <a:t>Walimous</a:t>
            </a:r>
            <a:r>
              <a:rPr lang="fr-FR" dirty="0" smtClean="0"/>
              <a:t> une fois devenus grands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Ils décident de voyager à travers le monde entier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Ils créent une école pour les </a:t>
            </a:r>
            <a:r>
              <a:rPr lang="fr-FR" dirty="0" err="1" smtClean="0"/>
              <a:t>Walimous</a:t>
            </a:r>
            <a:endParaRPr lang="fr-FR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Ils montent un spectacle pour divertir les autres animaux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Qui rencontrent-ils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D’autres </a:t>
            </a:r>
            <a:r>
              <a:rPr lang="fr-FR" dirty="0" err="1" smtClean="0"/>
              <a:t>Walimous</a:t>
            </a:r>
            <a:endParaRPr lang="fr-FR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Des extra-terrestres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Des </a:t>
            </a:r>
            <a:r>
              <a:rPr lang="fr-FR" dirty="0" err="1" smtClean="0"/>
              <a:t>Walidurs</a:t>
            </a: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889944" y="185874"/>
            <a:ext cx="5296592" cy="822978"/>
          </a:xfrm>
        </p:spPr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Histoire des </a:t>
            </a:r>
            <a:r>
              <a:rPr lang="fr-FR" dirty="0" err="1" smtClean="0"/>
              <a:t>walimous</a:t>
            </a:r>
            <a:endParaRPr lang="fr-FR" dirty="0" smtClean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Judith </a:t>
            </a:r>
            <a:r>
              <a:rPr lang="fr-FR" dirty="0" err="1" smtClean="0"/>
              <a:t>Pincemin</a:t>
            </a:r>
            <a:endParaRPr lang="fr-FR" dirty="0" smtClean="0"/>
          </a:p>
        </p:txBody>
      </p:sp>
      <p:sp>
        <p:nvSpPr>
          <p:cNvPr id="10" name="Espace réservé du texte 3"/>
          <p:cNvSpPr txBox="1">
            <a:spLocks/>
          </p:cNvSpPr>
          <p:nvPr/>
        </p:nvSpPr>
        <p:spPr bwMode="auto">
          <a:xfrm>
            <a:off x="6322624" y="1171575"/>
            <a:ext cx="4143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230" tIns="51115" rIns="102230" bIns="51115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82588" indent="-382588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0263" indent="-319088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6350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7525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8700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1323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247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362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4477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7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6" r="12896"/>
          <a:stretch>
            <a:fillRect/>
          </a:stretch>
        </p:blipFill>
        <p:spPr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10" y="7632476"/>
            <a:ext cx="2196852" cy="137701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415338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Quelle est la philosophie de </a:t>
            </a:r>
            <a:r>
              <a:rPr lang="fr-FR" dirty="0" err="1" smtClean="0"/>
              <a:t>Lucibelle</a:t>
            </a:r>
            <a:r>
              <a:rPr lang="fr-FR" dirty="0" smtClean="0"/>
              <a:t>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Je suis </a:t>
            </a:r>
            <a:r>
              <a:rPr lang="fr-FR" dirty="0" err="1" smtClean="0"/>
              <a:t>Lucibelle</a:t>
            </a:r>
            <a:r>
              <a:rPr lang="fr-FR" dirty="0" smtClean="0"/>
              <a:t> la fée et je suis la plus drôle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Je suis </a:t>
            </a:r>
            <a:r>
              <a:rPr lang="fr-FR" dirty="0" err="1" smtClean="0"/>
              <a:t>Lucibelle</a:t>
            </a:r>
            <a:r>
              <a:rPr lang="fr-FR" dirty="0" smtClean="0"/>
              <a:t> la fée et je suis la plus belle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Je suis </a:t>
            </a:r>
            <a:r>
              <a:rPr lang="fr-FR" b="1" u="sng" dirty="0" err="1" smtClean="0"/>
              <a:t>Lucibelle</a:t>
            </a:r>
            <a:r>
              <a:rPr lang="fr-FR" b="1" u="sng" dirty="0" smtClean="0"/>
              <a:t> la fée et je fais ce qu’il me plait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Pourquoi Martin le lutin se perd-il tout le temps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err="1" smtClean="0"/>
              <a:t>Lucibelle</a:t>
            </a:r>
            <a:r>
              <a:rPr lang="fr-FR" b="1" u="sng" dirty="0" smtClean="0"/>
              <a:t> change la couleur des fleurs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err="1" smtClean="0"/>
              <a:t>Lucibelle</a:t>
            </a:r>
            <a:r>
              <a:rPr lang="fr-FR" dirty="0" smtClean="0"/>
              <a:t> change le nom des panneaux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err="1" smtClean="0"/>
              <a:t>Lucibelle</a:t>
            </a:r>
            <a:r>
              <a:rPr lang="fr-FR" dirty="0" smtClean="0"/>
              <a:t> lui indique la mauvaise direction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fait Martin le lutin pour se venger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casse la baguette de </a:t>
            </a:r>
            <a:r>
              <a:rPr lang="fr-FR" dirty="0" err="1" smtClean="0"/>
              <a:t>Lucibelle</a:t>
            </a:r>
            <a:endParaRPr lang="fr-FR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fait du bruit tout les matins la réveiller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Il coupe les fleurs de </a:t>
            </a:r>
            <a:r>
              <a:rPr lang="fr-FR" b="1" u="sng" dirty="0" err="1" smtClean="0"/>
              <a:t>Lucibelle</a:t>
            </a:r>
            <a:endParaRPr lang="fr-FR" b="1" u="sng" dirty="0" smtClean="0"/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</a:t>
            </a:r>
            <a:r>
              <a:rPr lang="fr-FR" dirty="0"/>
              <a:t>fait la sorcière Paprika en les entendant se chamailler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/>
              <a:t>Elle transforme Martin en araignée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/>
              <a:t>Elle transforme </a:t>
            </a:r>
            <a:r>
              <a:rPr lang="fr-FR" b="1" u="sng" dirty="0" err="1"/>
              <a:t>Lucibelle</a:t>
            </a:r>
            <a:r>
              <a:rPr lang="fr-FR" b="1" u="sng" dirty="0"/>
              <a:t> en grenouille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/>
              <a:t>Elle confisque la baguette de </a:t>
            </a:r>
            <a:r>
              <a:rPr lang="fr-FR" dirty="0" err="1"/>
              <a:t>Lucibelle</a:t>
            </a:r>
            <a:endParaRPr lang="fr-FR" dirty="0"/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Comment Martin sauve-t-il </a:t>
            </a:r>
            <a:r>
              <a:rPr lang="fr-FR" dirty="0" err="1" smtClean="0"/>
              <a:t>Lucibelle</a:t>
            </a:r>
            <a:r>
              <a:rPr lang="fr-FR" dirty="0" smtClean="0"/>
              <a:t>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Il l’embrasse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lui offre une fleur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récite une formule magique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889944" y="185874"/>
            <a:ext cx="5296592" cy="822978"/>
          </a:xfrm>
        </p:spPr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La philosophie de la fée</a:t>
            </a:r>
            <a:br>
              <a:rPr lang="fr-FR" dirty="0" smtClean="0"/>
            </a:br>
            <a:r>
              <a:rPr lang="fr-FR" sz="1800" dirty="0" smtClean="0">
                <a:latin typeface="Pere Castor" pitchFamily="2" charset="0"/>
              </a:rPr>
              <a:t>La liberté des uns s’arrête là où celle des autres commence.</a:t>
            </a:r>
            <a:endParaRPr lang="fr-FR" sz="3200" dirty="0" smtClean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Bénédicte </a:t>
            </a:r>
            <a:r>
              <a:rPr lang="fr-FR" dirty="0" err="1" smtClean="0"/>
              <a:t>Carboneill</a:t>
            </a:r>
            <a:r>
              <a:rPr lang="fr-FR" dirty="0" smtClean="0"/>
              <a:t> </a:t>
            </a:r>
          </a:p>
        </p:txBody>
      </p:sp>
      <p:sp>
        <p:nvSpPr>
          <p:cNvPr id="10" name="Espace réservé du texte 3"/>
          <p:cNvSpPr txBox="1">
            <a:spLocks/>
          </p:cNvSpPr>
          <p:nvPr/>
        </p:nvSpPr>
        <p:spPr bwMode="auto">
          <a:xfrm>
            <a:off x="6322624" y="1171575"/>
            <a:ext cx="4143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230" tIns="51115" rIns="102230" bIns="51115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82588" indent="-382588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0263" indent="-319088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6350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7525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8700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1323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247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362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4477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8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3" r="10463"/>
          <a:stretch>
            <a:fillRect/>
          </a:stretch>
        </p:blipFill>
        <p:spPr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 7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5320">
            <a:off x="5571352" y="4303339"/>
            <a:ext cx="1255473" cy="177730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633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Par qui Lili Clic </a:t>
            </a:r>
            <a:r>
              <a:rPr lang="fr-FR" dirty="0" err="1" smtClean="0"/>
              <a:t>Clic</a:t>
            </a:r>
            <a:r>
              <a:rPr lang="fr-FR" dirty="0" smtClean="0"/>
              <a:t> est-elle réveillée un matin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Par le facteur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Par sa voisine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Par sa maman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Pourquoi </a:t>
            </a:r>
            <a:r>
              <a:rPr lang="fr-FR" dirty="0" err="1" smtClean="0"/>
              <a:t>Carlito</a:t>
            </a:r>
            <a:r>
              <a:rPr lang="fr-FR" dirty="0" smtClean="0"/>
              <a:t> a-t-il besoin de Lili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Son petit frère a disparu en Uruguay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Il y a des disparitions d’animaux en Uruguay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Ses parents ont disparu en Uruguay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font les </a:t>
            </a:r>
            <a:r>
              <a:rPr lang="fr-FR" dirty="0" err="1"/>
              <a:t>T</a:t>
            </a:r>
            <a:r>
              <a:rPr lang="fr-FR" dirty="0" err="1" smtClean="0"/>
              <a:t>ractosaures</a:t>
            </a:r>
            <a:r>
              <a:rPr lang="fr-FR" dirty="0" smtClean="0"/>
              <a:t>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Ils fabriquent une montagne de déchets toxiques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Ils détruisent le village de </a:t>
            </a:r>
            <a:r>
              <a:rPr lang="fr-FR" dirty="0" err="1" smtClean="0"/>
              <a:t>Carlito</a:t>
            </a:r>
            <a:endParaRPr lang="fr-FR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Ils chassent le bétail et les hommes pour semer du soja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Qui chasse les </a:t>
            </a:r>
            <a:r>
              <a:rPr lang="fr-FR" dirty="0" err="1" smtClean="0"/>
              <a:t>Tractosaures</a:t>
            </a:r>
            <a:r>
              <a:rPr lang="fr-FR" dirty="0" smtClean="0"/>
              <a:t> ?</a:t>
            </a:r>
            <a:endParaRPr lang="fr-FR" dirty="0"/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Les </a:t>
            </a:r>
            <a:r>
              <a:rPr lang="fr-FR" dirty="0" err="1" smtClean="0"/>
              <a:t>droitos</a:t>
            </a:r>
            <a:endParaRPr lang="fr-FR" dirty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Les gauchos</a:t>
            </a:r>
            <a:endParaRPr lang="fr-FR" b="1" u="sng" dirty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Les </a:t>
            </a:r>
            <a:r>
              <a:rPr lang="fr-FR" dirty="0" err="1" smtClean="0"/>
              <a:t>centros</a:t>
            </a:r>
            <a:endParaRPr lang="fr-FR" dirty="0"/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Quelle mission est confiée à Lili 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Montrer ses photos au monde pour expliquer le combat des gauchos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Ecrire un article dans la presse pour dénoncer les </a:t>
            </a:r>
            <a:r>
              <a:rPr lang="fr-FR" dirty="0" err="1" smtClean="0"/>
              <a:t>Tractosaures</a:t>
            </a:r>
            <a:endParaRPr lang="fr-FR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Prévenir la police pour qu’elle vienne défendre les gauchos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889944" y="185874"/>
            <a:ext cx="5296592" cy="822978"/>
          </a:xfrm>
        </p:spPr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Lili, reporter en </a:t>
            </a:r>
            <a:r>
              <a:rPr lang="fr-FR" dirty="0" err="1" smtClean="0"/>
              <a:t>uruguay</a:t>
            </a:r>
            <a:endParaRPr lang="fr-FR" sz="3200" dirty="0" smtClean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Viola Berlanda</a:t>
            </a:r>
          </a:p>
        </p:txBody>
      </p:sp>
      <p:sp>
        <p:nvSpPr>
          <p:cNvPr id="10" name="Espace réservé du texte 3"/>
          <p:cNvSpPr txBox="1">
            <a:spLocks/>
          </p:cNvSpPr>
          <p:nvPr/>
        </p:nvSpPr>
        <p:spPr bwMode="auto">
          <a:xfrm>
            <a:off x="6322624" y="1171575"/>
            <a:ext cx="4143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230" tIns="51115" rIns="102230" bIns="51115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82588" indent="-382588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0263" indent="-319088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6350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7525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8700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1323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247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362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4477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9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376"/>
          <a:stretch>
            <a:fillRect/>
          </a:stretch>
        </p:blipFill>
        <p:spPr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258">
            <a:off x="5661628" y="2639456"/>
            <a:ext cx="1321993" cy="154915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8510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Quel cadeau attire l’attention de Marie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petit bonhomme de bois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soldat de plomb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livre illustré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Qui vient chercher Casse-Noisette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Les soldats de plomb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Les rats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/>
              <a:t>Les </a:t>
            </a:r>
            <a:r>
              <a:rPr lang="fr-FR" dirty="0" smtClean="0"/>
              <a:t>souris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Comment Marie renverse le Roi des souris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le pousse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lance sa pantoufle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jette un caillou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Qui est Casse-Noisette en réalité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 frère du père de Marie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 fils du cousin de Marie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 neveu du parrain de Marie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Comment Marie libère-t-elle Casse-Noisette de son sort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récite une formule magique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l’aime malgré son apparence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demande au Roi des souris d’inverser le sort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6" r="12146"/>
          <a:stretch>
            <a:fillRect/>
          </a:stretch>
        </p:blipFill>
        <p:spPr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Casse-Noisette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Hoffmann</a:t>
            </a:r>
          </a:p>
        </p:txBody>
      </p:sp>
      <p:sp>
        <p:nvSpPr>
          <p:cNvPr id="10" name="Espace réservé du texte 3"/>
          <p:cNvSpPr txBox="1">
            <a:spLocks/>
          </p:cNvSpPr>
          <p:nvPr/>
        </p:nvSpPr>
        <p:spPr bwMode="auto">
          <a:xfrm>
            <a:off x="6322624" y="1171575"/>
            <a:ext cx="4143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230" tIns="51115" rIns="102230" bIns="51115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82588" indent="-382588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0263" indent="-319088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6350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7525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8700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1323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247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362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4477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2</a:t>
            </a:r>
          </a:p>
        </p:txBody>
      </p:sp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64" y="5832276"/>
            <a:ext cx="2204692" cy="141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0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Quel est le but de l’alchimiste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Découvrir le secret de la pierre philosophale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Découvrir la potion de la vie éternelle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Découvrir le remède contre la grippe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Pourquoi cherche-t-il à vendre son vieux grimoire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Parce qu’il n’arrive pas à le lire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Pour avoir de quoi s’acheter à manger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Pour pouvoir acheter des habits neufs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poursuit le cavalier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petit voleur des rues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misérable mendiant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Un vieux loup borgne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Qu’a ramassé la chouette dans la rue ?</a:t>
            </a:r>
            <a:endParaRPr lang="fr-FR" dirty="0"/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gros rat gris</a:t>
            </a:r>
            <a:endParaRPr lang="fr-FR" dirty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Une bourse plein d’or</a:t>
            </a:r>
            <a:endParaRPr lang="fr-FR" b="1" u="sng" dirty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Une petite souris blanche</a:t>
            </a:r>
            <a:endParaRPr lang="fr-FR" dirty="0"/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Comment l’alchimiste utilise-t-il l’or tombé du ciel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b="1" u="sng" dirty="0" smtClean="0"/>
              <a:t>Il achète de quoi faire un festin avec tous les pauvres du quartier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le range précieusement dans un coffre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le distribue à tous les mendiants de son quartier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889944" y="185874"/>
            <a:ext cx="5296592" cy="822978"/>
          </a:xfrm>
        </p:spPr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La chouette de noël</a:t>
            </a:r>
            <a:endParaRPr lang="fr-FR" sz="3200" dirty="0" smtClean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Philippe Legendre-</a:t>
            </a:r>
            <a:r>
              <a:rPr lang="fr-FR" dirty="0" err="1" smtClean="0"/>
              <a:t>Kvater</a:t>
            </a:r>
            <a:endParaRPr lang="fr-FR" dirty="0" smtClean="0"/>
          </a:p>
        </p:txBody>
      </p:sp>
      <p:sp>
        <p:nvSpPr>
          <p:cNvPr id="10" name="Espace réservé du texte 3"/>
          <p:cNvSpPr txBox="1">
            <a:spLocks/>
          </p:cNvSpPr>
          <p:nvPr/>
        </p:nvSpPr>
        <p:spPr bwMode="auto">
          <a:xfrm>
            <a:off x="6273098" y="1171575"/>
            <a:ext cx="51339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230" tIns="51115" rIns="102230" bIns="51115" numCol="1" rtlCol="0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382588" indent="-382588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0263" indent="-319088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6350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7525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8700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1323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247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362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4477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10</a:t>
            </a:r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r="12606"/>
          <a:stretch>
            <a:fillRect/>
          </a:stretch>
        </p:blipFill>
        <p:spPr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574" y="4898362"/>
            <a:ext cx="1460914" cy="153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6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propose l’ours aux deux fillettes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Des bonbons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De la bouillie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Du miel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Qu’aperçoivent-elles dans la maison de l’ogre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 petit Poucet et ses 6 frères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Pinocchio dans une marmite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Les 7 chevreaux 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Qu’offre la sorcière aux fillettes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Du pain d’épice 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Une sucette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Une galette des rois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Comment est faite la maison du petit cochon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En briques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En paille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En bois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répond la grand-mère quand les fillettes toquent à sa porte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« Au loup ! »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« Un, deux, trois, nous irons au bois »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« Tire la chevillette et la bobinette cherra »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889944" y="185874"/>
            <a:ext cx="5296592" cy="822978"/>
          </a:xfrm>
        </p:spPr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Le Petit chaperon rouge </a:t>
            </a:r>
            <a:br>
              <a:rPr lang="fr-FR" dirty="0" smtClean="0"/>
            </a:br>
            <a:r>
              <a:rPr lang="fr-FR" dirty="0" smtClean="0"/>
              <a:t>et boucle d’or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Hoffmann</a:t>
            </a:r>
          </a:p>
        </p:txBody>
      </p:sp>
      <p:sp>
        <p:nvSpPr>
          <p:cNvPr id="10" name="Espace réservé du texte 3"/>
          <p:cNvSpPr txBox="1">
            <a:spLocks/>
          </p:cNvSpPr>
          <p:nvPr/>
        </p:nvSpPr>
        <p:spPr bwMode="auto">
          <a:xfrm>
            <a:off x="6322624" y="1171575"/>
            <a:ext cx="4143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230" tIns="51115" rIns="102230" bIns="51115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82588" indent="-382588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0263" indent="-319088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6350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7525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8700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1323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247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362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4477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3</a:t>
            </a:r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r="11853"/>
          <a:stretch>
            <a:fillRect/>
          </a:stretch>
        </p:blipFill>
        <p:spPr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484">
            <a:off x="5469646" y="4142818"/>
            <a:ext cx="1404993" cy="1991693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5320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Pourquoi les parents de Tim et Flore partent-ils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Ils vont rendre visite à leur famille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Ils vont chercher des graines et des baies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Ils vont chercher du bois pour le feu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Quel animale se laisse attendrir par leur histoire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Une dame cochon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monsieur coq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Une demoiselle vache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leur révèle Léon le pigeon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Leurs parents ont été capturés par les fermiers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n’y a plus aucune graine dans la ferme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Leurs parents sont dans la chambre du fils des fermiers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Qu’offre les mulots aux pigeons en échange de leur aide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Leurs graines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Leur amitié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lit bien chaud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faut-il pour être amis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faut que chacun soit libre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faut tout partager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ne faut pas avoir de secret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889944" y="185874"/>
            <a:ext cx="5296592" cy="822978"/>
          </a:xfrm>
        </p:spPr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Il faut sauver maman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Eric </a:t>
            </a:r>
            <a:r>
              <a:rPr lang="fr-FR" dirty="0" err="1" smtClean="0"/>
              <a:t>Frédouët</a:t>
            </a:r>
            <a:endParaRPr lang="fr-FR" dirty="0" smtClean="0"/>
          </a:p>
        </p:txBody>
      </p:sp>
      <p:sp>
        <p:nvSpPr>
          <p:cNvPr id="10" name="Espace réservé du texte 3"/>
          <p:cNvSpPr txBox="1">
            <a:spLocks/>
          </p:cNvSpPr>
          <p:nvPr/>
        </p:nvSpPr>
        <p:spPr bwMode="auto">
          <a:xfrm>
            <a:off x="6322624" y="1171575"/>
            <a:ext cx="4143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230" tIns="51115" rIns="102230" bIns="51115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82588" indent="-382588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0263" indent="-319088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6350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7525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8700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1323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247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362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4477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4</a:t>
            </a:r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5" r="12635"/>
          <a:stretch>
            <a:fillRect/>
          </a:stretch>
        </p:blipFill>
        <p:spPr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210" y="7488460"/>
            <a:ext cx="1665583" cy="127463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5785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Pourquoi Quenotte ne peut pas devenir un petit rat de l’Opéra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n’a pas de tutu !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est bien trop maladroite !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est bien trop petite !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découvre-t-elle sur le mur de la salle de danse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La photo de sa danseuse préférée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Les horaires des leçons de danse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L’affiche d’une audition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devient Quenotte à l’issue de l’audition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devient la mascotte du corps de ballet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est retenue pour être la danseuse étoile du ballet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Toutes les danseuses se moquent d’elle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se passe-t-il pendant la grande première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Quenotte oublie la chorégraphie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Amélie se foule la cheville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Amélie a perdu ses chaussons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fait le professeur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annule la représentation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laisse Quenotte remplacer Amélie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se met à pleurer devant ce gâchis 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889944" y="185874"/>
            <a:ext cx="5296592" cy="822978"/>
          </a:xfrm>
        </p:spPr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La petite rate de l’opéra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Laetitia Etienne</a:t>
            </a:r>
          </a:p>
        </p:txBody>
      </p:sp>
      <p:sp>
        <p:nvSpPr>
          <p:cNvPr id="10" name="Espace réservé du texte 3"/>
          <p:cNvSpPr txBox="1">
            <a:spLocks/>
          </p:cNvSpPr>
          <p:nvPr/>
        </p:nvSpPr>
        <p:spPr bwMode="auto">
          <a:xfrm>
            <a:off x="6322624" y="1171575"/>
            <a:ext cx="4143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230" tIns="51115" rIns="102230" bIns="51115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82588" indent="-382588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0263" indent="-319088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6350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7525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8700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1323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247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362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4477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5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r="12722"/>
          <a:stretch>
            <a:fillRect/>
          </a:stretch>
        </p:blipFill>
        <p:spPr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371" y="7344444"/>
            <a:ext cx="1297729" cy="14272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24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Avec quoi la petite sirène a-t-elle orné son jardinet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Des objets disparates tombés des navires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Une statuette de marbre d’un jeune garçon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Des dizaines de petits coquillages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fête le prince le soir du naufrage de son bateau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 mariage de ses parents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Sa victoire à la guerre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Son anniversaire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Pourquoi ne peut-elle pas rejoindre le monde des humains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Sa queue de poisson est trop laide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Son père ne veut pas la laisser partir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ne sait pas où se trouve le château du prince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donne-t-elle à la sorcière pour avoir des jambes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Son or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Sa voix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Ses fleurs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Pourquoi se transforme-t-elle en écume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refuse d’épouser le prince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La sorcière lui a jeté un sort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 prince en épouse une autre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889944" y="185874"/>
            <a:ext cx="5296592" cy="822978"/>
          </a:xfrm>
        </p:spPr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La petite sirène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Ji-Young </a:t>
            </a:r>
            <a:r>
              <a:rPr lang="fr-FR" dirty="0" err="1" smtClean="0"/>
              <a:t>Yim</a:t>
            </a:r>
            <a:endParaRPr lang="fr-FR" dirty="0" smtClean="0"/>
          </a:p>
        </p:txBody>
      </p:sp>
      <p:sp>
        <p:nvSpPr>
          <p:cNvPr id="10" name="Espace réservé du texte 3"/>
          <p:cNvSpPr txBox="1">
            <a:spLocks/>
          </p:cNvSpPr>
          <p:nvPr/>
        </p:nvSpPr>
        <p:spPr bwMode="auto">
          <a:xfrm>
            <a:off x="6322624" y="1171575"/>
            <a:ext cx="4143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230" tIns="51115" rIns="102230" bIns="51115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82588" indent="-382588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0263" indent="-319088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6350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7525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8700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1323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247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362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4477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6</a:t>
            </a:r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0" r="11940"/>
          <a:stretch>
            <a:fillRect/>
          </a:stretch>
        </p:blipFill>
        <p:spPr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93" y="7243286"/>
            <a:ext cx="1594495" cy="125328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9532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Qui sont les parents du premier </a:t>
            </a:r>
            <a:r>
              <a:rPr lang="fr-FR" dirty="0" err="1" smtClean="0"/>
              <a:t>Walimou</a:t>
            </a:r>
            <a:r>
              <a:rPr lang="fr-FR" dirty="0" smtClean="0"/>
              <a:t>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 rhinocéros et la guenon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La girafe et l’éléphant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 perroquet et la grenouille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Qu’est-ce qui plait au rhinocéros chez la guenon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Sa souplesse et la malice de son regard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Sa force et sa beauté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La douceur de son chant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Comment réagissent les </a:t>
            </a:r>
            <a:r>
              <a:rPr lang="fr-FR" dirty="0" err="1" smtClean="0"/>
              <a:t>Walimous</a:t>
            </a:r>
            <a:r>
              <a:rPr lang="fr-FR" dirty="0" smtClean="0"/>
              <a:t> aux moqueries des autres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Ils se bagarrent pour les faire arrêter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Ils se mettent à pleurer toutes les larmes de leur corps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Ils les ignorent et sont fiers de leurs différences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font les 3 </a:t>
            </a:r>
            <a:r>
              <a:rPr lang="fr-FR" dirty="0" err="1" smtClean="0"/>
              <a:t>Walimous</a:t>
            </a:r>
            <a:r>
              <a:rPr lang="fr-FR" dirty="0" smtClean="0"/>
              <a:t> une fois devenus grands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Ils décident de voyager à travers le monde entier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Ils créent une école pour les </a:t>
            </a:r>
            <a:r>
              <a:rPr lang="fr-FR" dirty="0" err="1" smtClean="0"/>
              <a:t>Walimous</a:t>
            </a:r>
            <a:endParaRPr lang="fr-FR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Ils montent un spectacle pour divertir les autres animaux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Qui rencontrent-ils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D’autres </a:t>
            </a:r>
            <a:r>
              <a:rPr lang="fr-FR" dirty="0" err="1" smtClean="0"/>
              <a:t>Walimous</a:t>
            </a:r>
            <a:endParaRPr lang="fr-FR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Des extra-terrestres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Des </a:t>
            </a:r>
            <a:r>
              <a:rPr lang="fr-FR" dirty="0" err="1" smtClean="0"/>
              <a:t>Walidurs</a:t>
            </a: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889944" y="185874"/>
            <a:ext cx="5296592" cy="822978"/>
          </a:xfrm>
        </p:spPr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Histoire des </a:t>
            </a:r>
            <a:r>
              <a:rPr lang="fr-FR" dirty="0" err="1" smtClean="0"/>
              <a:t>walimous</a:t>
            </a:r>
            <a:endParaRPr lang="fr-FR" dirty="0" smtClean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Judith </a:t>
            </a:r>
            <a:r>
              <a:rPr lang="fr-FR" dirty="0" err="1" smtClean="0"/>
              <a:t>Pincemin</a:t>
            </a:r>
            <a:endParaRPr lang="fr-FR" dirty="0" smtClean="0"/>
          </a:p>
        </p:txBody>
      </p:sp>
      <p:sp>
        <p:nvSpPr>
          <p:cNvPr id="10" name="Espace réservé du texte 3"/>
          <p:cNvSpPr txBox="1">
            <a:spLocks/>
          </p:cNvSpPr>
          <p:nvPr/>
        </p:nvSpPr>
        <p:spPr bwMode="auto">
          <a:xfrm>
            <a:off x="6322624" y="1171575"/>
            <a:ext cx="4143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230" tIns="51115" rIns="102230" bIns="51115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82588" indent="-382588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0263" indent="-319088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6350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7525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8700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1323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247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362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4477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7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6" r="12896"/>
          <a:stretch>
            <a:fillRect/>
          </a:stretch>
        </p:blipFill>
        <p:spPr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10" y="7632476"/>
            <a:ext cx="2196852" cy="137701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73397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Quelle est la philosophie de </a:t>
            </a:r>
            <a:r>
              <a:rPr lang="fr-FR" dirty="0" err="1" smtClean="0"/>
              <a:t>Lucibelle</a:t>
            </a:r>
            <a:r>
              <a:rPr lang="fr-FR" dirty="0" smtClean="0"/>
              <a:t>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Je suis </a:t>
            </a:r>
            <a:r>
              <a:rPr lang="fr-FR" dirty="0" err="1" smtClean="0"/>
              <a:t>Lucibelle</a:t>
            </a:r>
            <a:r>
              <a:rPr lang="fr-FR" dirty="0" smtClean="0"/>
              <a:t> la fée et je suis la plus drôle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Je suis </a:t>
            </a:r>
            <a:r>
              <a:rPr lang="fr-FR" dirty="0" err="1" smtClean="0"/>
              <a:t>Lucibelle</a:t>
            </a:r>
            <a:r>
              <a:rPr lang="fr-FR" dirty="0" smtClean="0"/>
              <a:t> la fée et je suis la plus belle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Je suis </a:t>
            </a:r>
            <a:r>
              <a:rPr lang="fr-FR" dirty="0" err="1" smtClean="0"/>
              <a:t>Lucibelle</a:t>
            </a:r>
            <a:r>
              <a:rPr lang="fr-FR" dirty="0" smtClean="0"/>
              <a:t> la fée et je fais ce qu’il me plait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Pourquoi Martin le lutin se perd-il tout le temps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err="1" smtClean="0"/>
              <a:t>Lucibelle</a:t>
            </a:r>
            <a:r>
              <a:rPr lang="fr-FR" dirty="0" smtClean="0"/>
              <a:t> change la couleur des fleurs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err="1" smtClean="0"/>
              <a:t>Lucibelle</a:t>
            </a:r>
            <a:r>
              <a:rPr lang="fr-FR" dirty="0" smtClean="0"/>
              <a:t> change le nom des panneaux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err="1" smtClean="0"/>
              <a:t>Lucibelle</a:t>
            </a:r>
            <a:r>
              <a:rPr lang="fr-FR" dirty="0" smtClean="0"/>
              <a:t> lui indique la mauvaise direction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fait Martin le lutin pour se venger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casse la baguette de </a:t>
            </a:r>
            <a:r>
              <a:rPr lang="fr-FR" dirty="0" err="1" smtClean="0"/>
              <a:t>Lucibelle</a:t>
            </a:r>
            <a:endParaRPr lang="fr-FR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fait du bruit tout les matins la réveiller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coupe les fleurs de </a:t>
            </a:r>
            <a:r>
              <a:rPr lang="fr-FR" dirty="0" err="1" smtClean="0"/>
              <a:t>Lucibelle</a:t>
            </a: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</a:t>
            </a:r>
            <a:r>
              <a:rPr lang="fr-FR" dirty="0"/>
              <a:t>fait la sorcière Paprika en les entendant se chamailler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/>
              <a:t>Elle transforme Martin en araignée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/>
              <a:t>Elle transforme </a:t>
            </a:r>
            <a:r>
              <a:rPr lang="fr-FR" dirty="0" err="1"/>
              <a:t>Lucibelle</a:t>
            </a:r>
            <a:r>
              <a:rPr lang="fr-FR" dirty="0"/>
              <a:t> en grenouille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/>
              <a:t>Elle confisque la baguette de </a:t>
            </a:r>
            <a:r>
              <a:rPr lang="fr-FR" dirty="0" err="1"/>
              <a:t>Lucibelle</a:t>
            </a:r>
            <a:endParaRPr lang="fr-FR" dirty="0"/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Comment Martin sauve-t-il </a:t>
            </a:r>
            <a:r>
              <a:rPr lang="fr-FR" dirty="0" err="1" smtClean="0"/>
              <a:t>Lucibelle</a:t>
            </a:r>
            <a:r>
              <a:rPr lang="fr-FR" dirty="0" smtClean="0"/>
              <a:t>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l’embrasse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lui offre une fleur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récite une formule magique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889944" y="185874"/>
            <a:ext cx="5296592" cy="822978"/>
          </a:xfrm>
        </p:spPr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La philosophie de la fée</a:t>
            </a:r>
            <a:br>
              <a:rPr lang="fr-FR" dirty="0" smtClean="0"/>
            </a:br>
            <a:r>
              <a:rPr lang="fr-FR" sz="1800" dirty="0" smtClean="0">
                <a:latin typeface="Pere Castor" pitchFamily="2" charset="0"/>
              </a:rPr>
              <a:t>La liberté des uns s’arrête là où celle des autres commence.</a:t>
            </a:r>
            <a:endParaRPr lang="fr-FR" sz="3200" dirty="0" smtClean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Bénédicte </a:t>
            </a:r>
            <a:r>
              <a:rPr lang="fr-FR" dirty="0" err="1" smtClean="0"/>
              <a:t>Carboneill</a:t>
            </a:r>
            <a:r>
              <a:rPr lang="fr-FR" dirty="0" smtClean="0"/>
              <a:t> </a:t>
            </a:r>
          </a:p>
        </p:txBody>
      </p:sp>
      <p:sp>
        <p:nvSpPr>
          <p:cNvPr id="10" name="Espace réservé du texte 3"/>
          <p:cNvSpPr txBox="1">
            <a:spLocks/>
          </p:cNvSpPr>
          <p:nvPr/>
        </p:nvSpPr>
        <p:spPr bwMode="auto">
          <a:xfrm>
            <a:off x="6322624" y="1171575"/>
            <a:ext cx="4143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230" tIns="51115" rIns="102230" bIns="51115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82588" indent="-382588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0263" indent="-319088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6350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7525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8700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1323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247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362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4477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8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3" r="10463"/>
          <a:stretch>
            <a:fillRect/>
          </a:stretch>
        </p:blipFill>
        <p:spPr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 7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5320">
            <a:off x="5571352" y="4303339"/>
            <a:ext cx="1255473" cy="177730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4778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Par qui Lili Clic </a:t>
            </a:r>
            <a:r>
              <a:rPr lang="fr-FR" dirty="0" err="1" smtClean="0"/>
              <a:t>Clic</a:t>
            </a:r>
            <a:r>
              <a:rPr lang="fr-FR" dirty="0" smtClean="0"/>
              <a:t> est-elle réveillée un matin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Par le facteur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Par sa voisine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Par sa maman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Pourquoi </a:t>
            </a:r>
            <a:r>
              <a:rPr lang="fr-FR" dirty="0" err="1" smtClean="0"/>
              <a:t>Carlito</a:t>
            </a:r>
            <a:r>
              <a:rPr lang="fr-FR" dirty="0" smtClean="0"/>
              <a:t> a-t-il besoin de Lili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Son petit frère a disparu en Uruguay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y a des disparitions d’animaux en Uruguay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Ses parents ont disparu en Uruguay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font les </a:t>
            </a:r>
            <a:r>
              <a:rPr lang="fr-FR" dirty="0" err="1"/>
              <a:t>T</a:t>
            </a:r>
            <a:r>
              <a:rPr lang="fr-FR" dirty="0" err="1" smtClean="0"/>
              <a:t>ractosaures</a:t>
            </a:r>
            <a:r>
              <a:rPr lang="fr-FR" dirty="0" smtClean="0"/>
              <a:t>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Ils fabriquent une montagne de déchets toxiques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Ils détruisent le village de </a:t>
            </a:r>
            <a:r>
              <a:rPr lang="fr-FR" dirty="0" err="1" smtClean="0"/>
              <a:t>Carlito</a:t>
            </a:r>
            <a:endParaRPr lang="fr-FR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Ils chassent le bétail et les hommes pour semer du soja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Qui chasse les </a:t>
            </a:r>
            <a:r>
              <a:rPr lang="fr-FR" dirty="0" err="1" smtClean="0"/>
              <a:t>Tractosaure</a:t>
            </a:r>
            <a:r>
              <a:rPr lang="fr-FR" dirty="0" smtClean="0"/>
              <a:t> ?</a:t>
            </a:r>
            <a:endParaRPr lang="fr-FR" dirty="0"/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Les </a:t>
            </a:r>
            <a:r>
              <a:rPr lang="fr-FR" dirty="0" err="1" smtClean="0"/>
              <a:t>droitos</a:t>
            </a:r>
            <a:endParaRPr lang="fr-FR" dirty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Les gauchos</a:t>
            </a:r>
            <a:endParaRPr lang="fr-FR" dirty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Les </a:t>
            </a:r>
            <a:r>
              <a:rPr lang="fr-FR" dirty="0" err="1" smtClean="0"/>
              <a:t>centros</a:t>
            </a:r>
            <a:endParaRPr lang="fr-FR" dirty="0"/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Quelle mission est confiée à Lili 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Montrer ses photos au monde pour expliquer le combat des gauchos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Ecrire un article dans la presse pour dénoncer les </a:t>
            </a:r>
            <a:r>
              <a:rPr lang="fr-FR" dirty="0" err="1" smtClean="0"/>
              <a:t>Tractosaures</a:t>
            </a:r>
            <a:endParaRPr lang="fr-FR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Prévenir la police pour qu’elle vienne défendre les gauchos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889944" y="185874"/>
            <a:ext cx="5296592" cy="822978"/>
          </a:xfrm>
        </p:spPr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Lili, reporter en </a:t>
            </a:r>
            <a:r>
              <a:rPr lang="fr-FR" dirty="0" err="1" smtClean="0"/>
              <a:t>uruguay</a:t>
            </a:r>
            <a:endParaRPr lang="fr-FR" sz="3200" dirty="0" smtClean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Viola Berlanda</a:t>
            </a:r>
          </a:p>
        </p:txBody>
      </p:sp>
      <p:sp>
        <p:nvSpPr>
          <p:cNvPr id="10" name="Espace réservé du texte 3"/>
          <p:cNvSpPr txBox="1">
            <a:spLocks/>
          </p:cNvSpPr>
          <p:nvPr/>
        </p:nvSpPr>
        <p:spPr bwMode="auto">
          <a:xfrm>
            <a:off x="6322624" y="1171575"/>
            <a:ext cx="4143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230" tIns="51115" rIns="102230" bIns="51115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82588" indent="-382588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0263" indent="-319088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6350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7525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8700" indent="-254000" algn="l" defTabSz="10207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1323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247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362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44772" indent="-255575" algn="l" defTabSz="1022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9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376"/>
          <a:stretch>
            <a:fillRect/>
          </a:stretch>
        </p:blipFill>
        <p:spPr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258">
            <a:off x="5661628" y="2639456"/>
            <a:ext cx="1321993" cy="154915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58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2474</Words>
  <Application>Microsoft Office PowerPoint</Application>
  <PresentationFormat>Personnalisé</PresentationFormat>
  <Paragraphs>640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Baba yaga la sorcière</vt:lpstr>
      <vt:lpstr>Casse-Noisette</vt:lpstr>
      <vt:lpstr>Le Petit chaperon rouge  et boucle d’or</vt:lpstr>
      <vt:lpstr>Il faut sauver maman</vt:lpstr>
      <vt:lpstr>La petite rate de l’opéra</vt:lpstr>
      <vt:lpstr>La petite sirène</vt:lpstr>
      <vt:lpstr>Histoire des walimous</vt:lpstr>
      <vt:lpstr>La philosophie de la fée La liberté des uns s’arrête là où celle des autres commence.</vt:lpstr>
      <vt:lpstr>Lili, reporter en uruguay</vt:lpstr>
      <vt:lpstr>La chouette de noël</vt:lpstr>
      <vt:lpstr>Baba yaga la sorcière</vt:lpstr>
      <vt:lpstr>Casse-Noisette</vt:lpstr>
      <vt:lpstr>Le Petit chaperon rouge  et boucle d’or</vt:lpstr>
      <vt:lpstr>Il faut sauver maman</vt:lpstr>
      <vt:lpstr>La petite rate de l’opéra</vt:lpstr>
      <vt:lpstr>La petite sirène</vt:lpstr>
      <vt:lpstr>Histoire des walimous</vt:lpstr>
      <vt:lpstr>La philosophie de la fée La liberté des uns s’arrête là où celle des autres commence.</vt:lpstr>
      <vt:lpstr>Lili, reporter en uruguay</vt:lpstr>
      <vt:lpstr>La chouette de noël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Mysticlolly</dc:creator>
  <cp:lastModifiedBy>Gaelle48</cp:lastModifiedBy>
  <cp:revision>76</cp:revision>
  <cp:lastPrinted>2012-05-29T19:06:41Z</cp:lastPrinted>
  <dcterms:created xsi:type="dcterms:W3CDTF">2012-05-28T13:43:20Z</dcterms:created>
  <dcterms:modified xsi:type="dcterms:W3CDTF">2016-12-01T11:51:54Z</dcterms:modified>
</cp:coreProperties>
</file>