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92" r:id="rId2"/>
    <p:sldId id="293" r:id="rId3"/>
    <p:sldId id="256" r:id="rId4"/>
    <p:sldId id="290" r:id="rId5"/>
    <p:sldId id="300" r:id="rId6"/>
    <p:sldId id="289" r:id="rId7"/>
    <p:sldId id="257" r:id="rId8"/>
    <p:sldId id="258" r:id="rId9"/>
    <p:sldId id="294" r:id="rId10"/>
    <p:sldId id="260" r:id="rId11"/>
    <p:sldId id="261" r:id="rId12"/>
    <p:sldId id="262" r:id="rId13"/>
    <p:sldId id="301" r:id="rId14"/>
    <p:sldId id="263" r:id="rId15"/>
    <p:sldId id="282" r:id="rId16"/>
    <p:sldId id="283" r:id="rId17"/>
    <p:sldId id="295" r:id="rId18"/>
    <p:sldId id="284" r:id="rId19"/>
    <p:sldId id="285" r:id="rId20"/>
    <p:sldId id="286" r:id="rId21"/>
    <p:sldId id="287" r:id="rId22"/>
    <p:sldId id="297" r:id="rId23"/>
    <p:sldId id="296" r:id="rId24"/>
    <p:sldId id="264" r:id="rId25"/>
    <p:sldId id="265" r:id="rId26"/>
    <p:sldId id="266" r:id="rId27"/>
    <p:sldId id="268" r:id="rId28"/>
    <p:sldId id="269" r:id="rId29"/>
    <p:sldId id="270" r:id="rId30"/>
    <p:sldId id="271" r:id="rId31"/>
    <p:sldId id="298" r:id="rId32"/>
    <p:sldId id="273" r:id="rId33"/>
    <p:sldId id="274" r:id="rId34"/>
    <p:sldId id="275" r:id="rId35"/>
    <p:sldId id="299" r:id="rId36"/>
    <p:sldId id="277" r:id="rId37"/>
    <p:sldId id="278" r:id="rId38"/>
    <p:sldId id="279" r:id="rId39"/>
    <p:sldId id="281" r:id="rId40"/>
  </p:sldIdLst>
  <p:sldSz cx="6858000" cy="9906000" type="A4"/>
  <p:notesSz cx="6884988" cy="100187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7" autoAdjust="0"/>
    <p:restoredTop sz="99420" autoAdjust="0"/>
  </p:normalViewPr>
  <p:slideViewPr>
    <p:cSldViewPr>
      <p:cViewPr varScale="1">
        <p:scale>
          <a:sx n="81" d="100"/>
          <a:sy n="81" d="100"/>
        </p:scale>
        <p:origin x="-3252" y="-90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</inkml:traceFormat>
        <inkml:channelProperties>
          <inkml:channelProperty channel="X" name="resolution" value="2226.01904" units="1/cm"/>
          <inkml:channelProperty channel="Y" name="resolution" value="3561.63013" units="1/cm"/>
          <inkml:channelProperty channel="F" name="resolution" value="2.84167" units="1/cm"/>
        </inkml:channelProperties>
      </inkml:inkSource>
      <inkml:timestamp xml:id="ts0" timeString="2016-08-10T19:46:55.0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9EE81C4-DEA3-4D35-8544-6BD58BA2D304}" emma:medium="tactile" emma:mode="ink">
          <msink:context xmlns:msink="http://schemas.microsoft.com/ink/2010/main" type="writingRegion" rotatedBoundingBox="12711,6646 5633,7386 5321,4398 12399,3658"/>
        </emma:interpretation>
      </emma:emma>
    </inkml:annotationXML>
    <inkml:traceGroup>
      <inkml:annotationXML>
        <emma:emma xmlns:emma="http://www.w3.org/2003/04/emma" version="1.0">
          <emma:interpretation id="{2517153E-E47A-432E-8FE7-62313D75CFDD}" emma:medium="tactile" emma:mode="ink">
            <msink:context xmlns:msink="http://schemas.microsoft.com/ink/2010/main" type="paragraph" rotatedBoundingBox="12711,6646 5633,7386 5321,4398 12399,36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648FFB-46A8-4872-85EA-0CD434D2C591}" emma:medium="tactile" emma:mode="ink">
              <msink:context xmlns:msink="http://schemas.microsoft.com/ink/2010/main" type="line" rotatedBoundingBox="12711,6646 5633,7386 5321,4398 12399,3658"/>
            </emma:interpretation>
          </emma:emma>
        </inkml:annotationXML>
        <inkml:traceGroup>
          <inkml:annotationXML>
            <emma:emma xmlns:emma="http://www.w3.org/2003/04/emma" version="1.0">
              <emma:interpretation id="{A5244216-D4A1-485C-AEBC-6A7CDD86B92F}" emma:medium="tactile" emma:mode="ink">
                <msink:context xmlns:msink="http://schemas.microsoft.com/ink/2010/main" type="inkWord" rotatedBoundingBox="7398,6783 5590,6972 5351,4693 7160,4504"/>
              </emma:interpretation>
              <emma:one-of disjunction-type="recognition" id="oneOf0">
                <emma:interpretation id="interp0" emma:lang="fr-FR" emma:confidence="0">
                  <emma:literal>Miao</emma:literal>
                </emma:interpretation>
                <emma:interpretation id="interp1" emma:lang="fr-FR" emma:confidence="0">
                  <emma:literal>"EQP</emma:literal>
                </emma:interpretation>
                <emma:interpretation id="interp2" emma:lang="fr-FR" emma:confidence="0">
                  <emma:literal>Miaou</emma:literal>
                </emma:interpretation>
                <emma:interpretation id="interp3" emma:lang="fr-FR" emma:confidence="0">
                  <emma:literal>ciao</emma:literal>
                </emma:interpretation>
                <emma:interpretation id="interp4" emma:lang="fr-FR" emma:confidence="0">
                  <emma:literal>"iras</emma:literal>
                </emma:interpretation>
              </emma:one-of>
            </emma:emma>
          </inkml:annotationXML>
          <inkml:trace contextRef="#ctx0" brushRef="#br0">1093-425 3,'10'0'11,"-2"0"-8,-2 0 123,-6 0-75,0 0-12,0 0 4,0 0 11,0 0 7,0 0-9,0 0-5,0 0-9,0 0-5,0 0 0,0 0-11,0 0-8,-14 0-3,10 0-1,-10 0 3,10 0 1,-6 3 2,-3 5-1,-1-4-3,-19 7 1,7-6 0,3-1-4,-5 0-1,12-4-2,-9 6-2,-1-4 0,-1-2-1,-1 9 0,1 0-2,-6-6 2,7 5-2,-1-8-1,-5 14 3,5-12-3,-5 7 0,-5 3 1,2-8-1,3 3 0,5 3 1,-1-10-1,5 0 0,-7 0 1,1 0-1,3 4 1,3 0-2,-5 0 2,5 4-1,1-8 0,-1 4 0,1-4 0,4 0 0,-5 4 0,5-4 0,-9 0 0,-5 0 1,-5 0-1,6 0 0,3 5 0,1-5 0,5 0 0,0 0 0,-3 0 1,-6 0-1,5 0 0,-3 0 0,7 0 0,8 0 0,2 0 0,1 0 0,3 0 0,-6 0 0,0 0 0,5 2 0,-5 4 0,6-3 0,-2 2 0,2-5 0,0 0 0,1 0 0,3 3 0,0-3-1,4 0 2,-4 0-1,4 0 0,0 0-1,-6 0 2,2 0-1,4 0 1,-4 0-1,4 0 0,0 0 0,-4 9 2,4-9 0,0 4-1,0 0-1,0-4 0,0 8 1,0 1-1,-6-1 1,6 0 0,-4 0-1,4 4 1,-4 0-1,4 8 0,0-2 0,0 6 1,0-4-2,0 4 2,0 6-1,0 2 0,0-3 0,0-5 0,0 5 1,0-5-1,0 4 0,0 1 0,0-8 2,0 3-3,0-4 1,0 1 1,0 3 0,0 3-1,0 4 0,0-6 0,0 2 0,0-6 0,0 7 0,0-3 0,0 2 1,0 7-1,0-2-1,0-4 0,0 5 1,0 0 0,0 0 0,0-4 0,0-1 0,0-4 0,0-3 0,0 1 0,0-7 0,0 1 0,0-2 0,0 1 0,0 10 0,0-6 0,0 11 0,0-6 0,0 6 0,-9 1 0,-1-2 0,2 0 0,2-6 0,2-5 0,0-2 0,4 0-1,0 4 2,0 9-2,0-5 1,0 1 0,0-1 0,0-8 0,0-4-1,0-3 2,0 7-1,0 4 0,0 1 0,-4-5 1,4 1-1,0 0-1,0 1 1,0 8 0,0-1-1,0-1 2,0 4-2,0-7 1,0 1 0,0-7 0,0-3 1,0 1-1,0 3-1,0 5 3,0-2-4,0 2 2,0-4 0,8-6 0,2 5 0,-6-6-1,0 7 2,0-2-1,-4 5 0,6 4 0,-6-4 1,4-3-2,1-4 1,-1-5 0,0-4 0,2-1 0,-6 2-1,4-5 1,-4 0 1,0 0-1,0 0 0,0 0 0,0 0 0,0 5 0,0-5 1,0 3-2,4-3 1,-4 0 0,4 0-1,2 0 1,-2 0 0,-4 0 0,0 0 0,4 0-1,0 6 2,3-6-1,1 7-1,6-4 2,-2-3-1,-2 0 0,3 5 0,1-5-1,0 0 2,-2 0-1,13 0 0,-7 0 0,5 0 0,-5 0 0,-2 0-1,3 0 2,3 0-1,-4 0 0,11 0 0,-7 0 0,-3 0-1,3 0 2,1 0-1,-1 0 0,0 0 0,-3 0 0,-1 0 0,0 0 0,1-5 0,3 5 0,5-3 0,5-4 0,-5-2 0,1-4 0,-5 1 0,-1 4 1,-3 0-2,-1 8 1,-6-4 0,13 4 0,-13 0 0,6-4 0,5 4 0,5-8 0,7-10 1,-2 7-1,-7-6-1,-2 9 1,-11 8 1,1-4-2,0 4 1,-6 0 0,11 0 1,-1-4-2,9 0 1,5-5 0,-5 1 0,-1-3 0,-1-2 0,-13 0 0,2 13 0,5 0 0,-1 0 0,0 0 0,5 0 0,3 0 0,3 0 0,-7 0 1,1 0-2,-11 0 2,-2 0-2,-2 0 1,-2 0 0,-2 0 0,5 0 0,-5 0 0,6 0 0,-2 0 0,2 0 0,-2-2 0,3-4 1,-3 3-2,-4-6 1,2 9 1,-2 0-2,4-4 2,2 4-2,-6-4 1,11 4 0,-11-4 0,4 4 0,2 0 0,2 0-1,-2-4 2,-1 4-2,-3 0 0,-6 0 2,0-4-1,0 0 0,0-1 0,4 2-1,0 3 1,0-4 0,2 4 0,-2-4 1,-4-1-2,0 2 2,0-5-2,4-5 1,0 1 0,0-5 0,3 5 0,-7 0 1,0 3-2,0 6 2,4 3-2,-4 0 1,4 0-1,-4 0 0,0 0 1,4-5 0,-4 5 0,6-3 0,-6-5 1,0-5-1,0 0 1,0 2-1,0-6 0,0-3 0,0 3 0,0-4 0,0 2 0,0 2 0,0 5 0,0-5 0,0 5 1,0 0-1,0-4 0,0 0 0,0-6 0,0 2 0,0 6 0,0-8 0,0 9 0,0 3 0,0-10 0,0 5 1,0-1-2,0-4 2,0 4-1,0-6 0,0 2 0,0 5 0,0-10 0,0 8 0,0 1 0,0 0 0,0 1 0,0 1 0,0 2 0,0-4 1,0-5-2,0-3 2,-6-1-1,2 1 0,-4-1 0,1 5 0,-1 4 0,4 3 0,4 5 0,-4 0 0,-2-5 1,2 1-1,-4 4 1,8 0-1,0 0 0,-10-8 0,5-5 0,1 5 0,-2-9 0,2 17 0,4-9 0,-4 5 0,0-4 0,0-8 0,-2 3 0,2 1 1,0-1-1,4 0-1,-4 10 1,4-6 1,0 1-1,0 1 0,-6-1 0,6-6 0,-9 7 0,9 7 1,-4-4-2,4-1 2,0-3-2,0-9 1,0 5 0,0 7 0,0-3 0,0-5 0,0 2 0,0 2-1,0-4 2,0 9-1,0-5 0,0 1-1,0 4 2,0 0-2,0 3 2,0 1-2,-4-8 1,-2 3 0,6-3 0,-4 0 0,4 4 0,0 0 0,0 0 0,0 4 0,0-5-1,0 5 2,0-5-1,-4 2 0,0-6-1,4 1 1,-10 8 0,10-8 1,0-2-2,-4 2 2,4-4-2,0 0 1,-4 2 0,4 3-1,-11 7 2,7 3-1,4-3 0,-4 5 0,4-5 0,0 3 0,0 1 0,0 4 0,0-4 0,-4-4 0,4 0 0,-6-6 0,2 3 0,0-1 0,0 3 1,4 1-2,-6 4 1,6 0 0,0 1-1,0 3 2,-4 0-2,4-5 2,0 5-2,0 0 2,0-3-1,0-6 0,0 9-1,0-9 1,0 1 0,0 0 0,0 0 0,0 0 0,0 8 0,0 0 0,0 0 0,0 0 0,0 0 0,0-4 0,0-4 0,0 0 0,0-6-1,0 7 1,0-1 0,0 5 1,0 3-1,0 0 0,0 0 0,0 0 0,0 0 0,0 0 0,0 0 1,0 0-1,0 0-1,0 0 0,0 0-29,-13 0-47,-38 18-111</inkml:trace>
          <inkml:trace contextRef="#ctx0" brushRef="#br0" timeOffset="-10670.4188">508 790 51,'0'0'-7,"0"0"190,0 0-140,0 0 14,0 0-4,4 0-11,14 0-26,11 0 9,12 0 11,-1 0-6,13 0-5,6 0-4,7 0 1,-13 0-2,6 0-5,-8-4-2,-10 0-7,-5-4-2,-9-5-2,-1-3-1,11-4 1,4-9-1,4-1-17,-21-1-86,-24 18-122</inkml:trace>
          <inkml:trace contextRef="#ctx0" brushRef="#br0" timeOffset="-11107.2195">604 212 7,'14'-45'7,"-6"20"125,-8 8-88,0 5 21,0 0-17,0 4 1,0 0-7,0 1-4,0-2-8,0-1-1,-8-1-8,-15-2-4,-9-3 0,-5 4-6,-4 4-1,5 8-2,-5 0 6,-8 0-1,-14 8-3,4 25-4,-5-4-1,5 7-1,23 9-1,3 0 4,15 12-5,5 4-1,7 9 1,2 10-1,4-2 1,0 3 0,0-7 1,0-1-3,15-7 1,15 0 0,7-1-1,8-3 0,2-1-1,1-9 2,3-3-2,-2-12 2,-4-13-2,-4-11 2,10-10-1,-6-3 0,6 0 0,-2-11 1,-8-26-1,-1-8 0,1-5 1,-4 5 0,-5-11-1,-19-1 0,1-1 2,-10 7-2,2-8 0,-2 6 1,0-4-1,0 0 0,-4-1 2,0 8-2,0 3 1,0-1-1,-18 14 1,-13-2 0,-5 7-1,-1 1 2,4-5-2,7 4-1,8 2 1,9 2 0,-1 0 0,-2 8 0,6 1 0,-2 10 0,8 6 0,-9 0-37,-15 0-79,-2 0-194</inkml:trace>
          <inkml:trace contextRef="#ctx0" brushRef="#br0" timeOffset="-5772.0102">626 966 14,'0'0'9,"0"0"136,0 0-85,0 0-1,0 0-1,0 0 13,0 0-12,0 0-18,0 0-7,0 0 0,0 0-9,0 20-10,0 17 1,0 12-4,0-4-7,27 4 2,5 4-2,1-5 0,-7 2 1,1 3-3,-9-4-1,-4-8 2,-5-4-3,-3-13 2,2 4-2,-4-7-1,6-5 0,-2 1 1,2-9-2,-1 0 0,1-8-41,-10 0-76,0 0-168</inkml:trace>
          <inkml:trace contextRef="#ctx0" brushRef="#br0" timeOffset="-8548.8149">481 758 19,'0'-13'6,"-4"13"2,-2 0 103,6-4-69,-4 4 10,0-4-7,4 4-6,-4 0 11,4 0-5,0 0-13,0 12-7,0 16 2,0-2-8,0-2-4,0 0-2,0 5 0,0-4-5,0 3 0,0-3 2,0-3-5,4 16 1,4-11-4,2 0-1,-2-3 2,7-16-1,3 5-1,-4-10 1,9 1 0,-5-4 2,9 0-1,9 0-2,5-7 1,8-34-1,-8-7 0,-13-14-6,-28 12-108,0 26-366</inkml:trace>
          <inkml:trace contextRef="#ctx0" brushRef="#br0" timeOffset="-9391.2165">314 468 33,'249'109'6,"-245"-116"158,-4 7-82,0 0-4,0 0-21,0 0-31,-4 0-18,-6 0-7,2 0-8,-1 0-102,-9 3-205</inkml:trace>
          <inkml:trace contextRef="#ctx0" brushRef="#br0" timeOffset="-7160.4126">418 913 14,'4'0'8,"-4"0"-8,0 0 51,0 0-99</inkml:trace>
          <inkml:trace contextRef="#ctx0" brushRef="#br0" timeOffset="-6864.0121">418 913 50,'-33'73'123,"33"-73"-1,0 0-46,0 0-3,0 0-8,0 0-18,0 0-14,0 14-11,-8 17-4,-6 6 6,-4-1-2,-1 9 1,-3 4-4,0 13 0,-5 7 1,-6 3-8,7 8-5,-7-16 6,15-10-4,4-17-6,5-17-2,9-4 0,0-11-1,0-1 0,-4-4-1,4 0-29,0 0-57,0 0-53,0-4-169</inkml:trace>
          <inkml:trace contextRef="#ctx0" brushRef="#br0" timeOffset="-9594.0168">314 468 43,'-6'0'201,"-2"0"-129,4 0 29,-2 0-19,2 0-27,4 0-21,0 0-16,0 0-11,0 0-5,0 0-2,0 0-3,0 0-70,0 0-98,0 0-187</inkml:trace>
          <inkml:trace contextRef="#ctx0" brushRef="#br0" timeOffset="-10015.2176">304 581 35,'0'0'-7,"0"0"111,-4 0 29,-19 0-70,-5 0 2,-3-8-12,3-4-10,-13 8-9,6-8-9,-5 4 5,-7-6-8,6-4-3,-4 5-5,-6-11-7,2-1-2,8 10-3,9-1-1,13 4-1,19 6 0,0 2-6,7 4-103,33 0-133</inkml:trace>
          <inkml:trace contextRef="#ctx0" brushRef="#br0" timeOffset="197748.2593">4159-992 58,'0'-23'24,"0"16"98,0-1-83,0 3 37,0-2-17,0 4-8,0 0-14,0 1-2,0 0-6,0 2-5,0 0-5,0 0-1,0 0-1,0 0-1,0 0 1,0 7-6,0 2 0,0 0 0,0 3 2,0 0-1,0 6-5,0-3-3,0 5-1,0 5 0,0 5-1,0-1 0,0 4 2,-3-4-1,1 6-1,-2 2-1,-1 3 1,-1 3 1,1-4-1,-1-4 0,6-1-2,0 0 2,0-5-1,0 6-1,0-5 0,0 2 1,0 0-1,0-2 1,0 2 0,0-1 0,0-2-1,0 0 0,0 0 0,0-5 1,0-4-1,0 2 1,0-2-1,0 5 0,0 6 1,0 0-1,0 4 1,0 0 0,0-7 1,0 3 1,0-4 0,-3 0 0,1 1-1,-1-3-1,1-3-1,-4 0 2,6-1-1,0 3-1,-3 1 1,3 2 0,0 3 0,0-6-1,0 4 0,0-1 1,0 3-1,0-2 1,0-2-1,0-1 1,0-2-1,-2-4 0,-2 4 1,1 2-1,1 2 0,-3 3 0,1 0 0,-1 0 0,5-3 1,0-2-1,0 0 0,0-6 1,0-1-1,0-1 1,0-4-1,0 1 0,0 2 0,0-2 0,0 4 0,0-2 0,0 3 1,0 0-2,0 6 1,0 0 0,0 0 1,0 0-2,3-1 2,-3 1-1,2 3 0,2-3 0,-1-1 0,-3-3 0,2 1 0,-2-3 0,0 2-1,5 1 2,-5 0-1,0 7 0,4 7 0,-2-4 0,7 0 0,-4-2-1,6-3 1,-2-1 1,-4-7-2,1-4 2,-4-3-2,1 1 1,-3-3 1,2 0-1,1 8 0,-3 4 0,3 2 0,0 3 1,-1-4-1,5-3 0,-2-5-1,6-5 1,-3-8 0,0-2-1,-2 0 1,-3 0 1,-1 0-1,1 0 0,-3 0 1,0 0-1,3 0 1,0 0-1,2 0 0,3-2 0,6-1 0,-3 1 0,3 2 0,-3-3 0,0 1 1,-2 0-1,-2 2 0,2 0-1,0 0 1,-2 0 0,7-3 0,6-2 1,4 0-1,4 0 0,0 0 0,-3 5 1,2 0-1,1 0 0,-6 0 1,3 0-1,-3 0 0,3 0 0,2 0 0,-2 0 0,2 0 0,4 0 0,-4-3 1,12 3-2,-6 0 2,3-2-1,-2 2 0,-4-2 0,1-1-1,1-2 2,4-2 1,0-1-4,0-2 4,-5 6-2,-1-1-2,-3 5 2,1 0 2,0 0-2,5 0 0,-1-3 0,2-2 1,4 0-1,-4-3-1,-7 4 1,-2 1 1,-8 3-1,-3 0-1,-3 0 2,8 0-2,8 0 2,15 0-1,5 0 0,-3 0 0,-6 0 0,-4-5 0,-7 0 0,4 0 1,-1 2-2,3 1 1,1-2 1,-5-1-1,0 0-1,-4-1 2,-7 4-1,-4-1 0,3 1 0,-3 2-1,0 0 2,-1 0-1,-2 0 0,-2 0 0,-1 0 0,3 0 0,6 0 0,-1 0 0,4 0 0,-4 0 0,0-3 0,2 3 0,-5 0 0,3 0 0,1 0 0,-3 0 0,-4 0 0,-1 0 1,-3 0-1,-1 0-1,-2-2 2,0 2-1,0 0 0,2 0 0,4 0 0,4-3 0,3 3 0,2-4 0,-2-1 0,-5 0 0,-2 2 0,-4-2 0,-3 2 2,2 1-4,-4 2 2,2-2 2,3 2-2,1-3-2,-1 1 2,-2-1 0,1 3 0,-2-2 0,1-1 0,-3 1 2,0-3-2,0 2 0,2 1 0,-2 0 1,4-1-1,-2 3 0,1-3-1,-3 1 1,2-1 0,-2-4 1,0-1-2,0 1 1,0-3 1,0 0-1,0-3 0,0 1 0,0 0 1,0-1-1,0 0 0,0 1 0,0-5-1,0 2 1,0-4 1,0-4-1,0 3 0,0-4 0,0 6 0,0-3 0,0 5 1,0-9-1,0 0 0,0 3 0,0-6 0,0 9 1,0-4-1,0 1 0,-2-1 0,-1 1 0,1 0 0,-2-1 0,4-2 1,0 3-1,0-5 0,0 1 0,0-1 0,0 3 0,-2-2 0,2-1 1,0-2-1,0 1 0,0 1 0,0 3 1,0-2-1,0 1 1,0-2-1,0-3 1,0 0-1,0-3 1,0 2 0,-3-2 0,3 4-1,0-1 0,0 0 1,0 4 1,0-4-2,0 0 1,0 5 1,0-2-1,0 7 1,-2-4-1,-2 0-1,4 2 1,-3-2 0,3 1-1,-2 1 0,2-1-1,0 6 2,-3-3-2,3 1 2,0-4-1,0-2 0,0 6 0,0-5 1,0 5-1,0 0 0,0-7 0,0 4 0,0 0 2,0-5-2,0-1 0,-3-2 0,-2 0 0,5 5 0,-3 0 0,3 6 0,0-4 0,0-4 0,0 2 0,0-2 0,0 2 0,0-3 1,-2 4-1,-2-9 0,2 1 0,2-3-1,0 3 2,0 0-2,0 5 1,0 4 0,0 0-1,0 7 2,0-2-1,0 6 0,0-6 1,-3 1-1,1-3 0,-2-6 1,1-1-2,3 3 1,-2-1 0,2 7 0,0 6 1,0 8-1,-3-2 0,1 6 1,2-2 0,-4 2-1,4-3 0,0-2 0,-2-2 2,-1-3-2,-3-3-2,1 7 2,3-2 2,-5 4-4,7 4 4,-2-1-2,0 1 0,-1 0 1,-1-3 0,-1 3 0,-1 0-1,1 0 0,-6-2 0,0-3 0,-3 2 1,-2-2-2,-6 3 2,2-4 0,1 4-2,6-2 2,-2 1-1,1-2 0,1 2 0,-1-1 0,-2-2 0,-7 4 0,1-1 0,-8 3 1,-1 0-1,-2 0 0,1 0 0,-4 0 0,0 0 0,8 0 0,4 0 0,-1 0 0,2 0-1,1 0 2,-3 0-1,0-2-1,-8 0 2,-3 2-1,-11 0 0,1 0 0,4 0 0,3 0 0,6 0 0,3 0 0,2 0 0,3 0 0,4 0 0,1 0 0,-5 0 0,5 0 0,-5 0 0,1 0 0,3 0 0,-8 0 0,4 2 0,3-2 0,6 2 0,2 1 0,0-1 0,6-2 0,-3 0 0,-1 0 0,5 0 0,-2 0 0,-2 0 0,2 0 0,2 0 0,-10 0 1,-2 0-1,-3 0-1,-6 0 1,6 0 0,2 0 0,2 0 0,-5 0 0,1 0 1,0 0-2,-3 0 1,6 0 1,-3 0-1,2 0-1,-5 3 1,3 2 1,1-3-1,-1 1 0,5-3-1,6 2 2,0-2-1,0 0 0,0 0-1,-3 0 2,-6 0-1,7 0 0,-7 0 0,4 0 0,0 0 0,-4 0 0,1 0 0,-1 0 1,7 0-2,2 0 1,2 0 0,6 0 0,-2 0 0,-1 0 0,-1 0 0,1 0 0,-3 0 0,4 0 0,-1 0 0,3-2 0,-2 2 0,3-3 0,-2 1 0,2 2 0,-3-5 0,1 2-1,1 1 2,-2-1-2,3 3 2,-2 0-1,-1-2 0,-1 2 1,4 0-1,-1-2-1,1 2 1,2 0 1,0 0-2,-4 0 1,1 0 0,-2 0 0,-1-3 0,4 3 1,-1-2-1,-3 2-1,4 0 2,-1 0-1,3 0-1,-2 0 1,2 0 0,-3 0 0,-1 0 0,2 0 0,-3 0 0,1 0 0,-1 0 0,0 0 0,-3 0 0,-1 0 0,4 0 0,-4 0 0,4 0-1,-1 0 1,4 5 0,-1-3 1,3 0-1,-3-2-1,3 0 1,0 0 0,-3 3 0,3-3 0,-2 2 0,2 1-1,0-3 1,-3 0 1,3 0-2,0 0 2,0 0-1,0 0 0,0 0 0,0 3 0,0-3 0,-2 0 0,2 0-1,0 0 1,0 0 0,0 0 0,0 0 0,0 0 0,0 0 0,0 0-1,0 0 2,0 0-1,0 0-1,0 0-3,0 0-24,0 0-43,-15 0-85,-29 0-239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</inkml:traceFormat>
        <inkml:channelProperties>
          <inkml:channelProperty channel="X" name="resolution" value="2226.01904" units="1/cm"/>
          <inkml:channelProperty channel="Y" name="resolution" value="3561.63013" units="1/cm"/>
          <inkml:channelProperty channel="F" name="resolution" value="2.84167" units="1/cm"/>
        </inkml:channelProperties>
      </inkml:inkSource>
      <inkml:timestamp xml:id="ts0" timeString="2016-08-10T19:53:53.39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6DB89C9-3E5F-4F23-B4B5-89A06AAF0E1E}" emma:medium="tactile" emma:mode="ink">
          <msink:context xmlns:msink="http://schemas.microsoft.com/ink/2010/main" type="writingRegion" rotatedBoundingBox="13202,1220 18243,1220 18243,4920 13202,4920"/>
        </emma:interpretation>
      </emma:emma>
    </inkml:annotationXML>
    <inkml:traceGroup>
      <inkml:annotationXML>
        <emma:emma xmlns:emma="http://www.w3.org/2003/04/emma" version="1.0">
          <emma:interpretation id="{7DEE40F9-7221-4E5F-8DDE-96D7092389A7}" emma:medium="tactile" emma:mode="ink">
            <msink:context xmlns:msink="http://schemas.microsoft.com/ink/2010/main" type="paragraph" rotatedBoundingBox="13202,1220 18243,1220 18243,4920 13202,49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93C89B5-61BF-44BD-85CA-28A3257716DE}" emma:medium="tactile" emma:mode="ink">
              <msink:context xmlns:msink="http://schemas.microsoft.com/ink/2010/main" type="line" rotatedBoundingBox="13202,1220 18243,1220 18243,4920 13202,4920"/>
            </emma:interpretation>
          </emma:emma>
        </inkml:annotationXML>
        <inkml:traceGroup>
          <inkml:annotationXML>
            <emma:emma xmlns:emma="http://www.w3.org/2003/04/emma" version="1.0">
              <emma:interpretation id="{6D066182-38DA-437A-A3FD-A5FAC3E8473B}" emma:medium="tactile" emma:mode="ink">
                <msink:context xmlns:msink="http://schemas.microsoft.com/ink/2010/main" type="inkWord" rotatedBoundingBox="13202,1220 18243,1220 18243,4920 13202,4920"/>
              </emma:interpretation>
              <emma:one-of disjunction-type="recognition" id="oneOf0">
                <emma:interpretation id="interp0" emma:lang="fr-FR" emma:confidence="0">
                  <emma:literal>°</emma:literal>
                </emma:interpretation>
                <emma:interpretation id="interp1" emma:lang="fr-FR" emma:confidence="0">
                  <emma:literal>€</emma:literal>
                </emma:interpretation>
                <emma:interpretation id="interp2" emma:lang="fr-FR" emma:confidence="0">
                  <emma:literal>O</emma:literal>
                </emma:interpretation>
                <emma:interpretation id="interp3" emma:lang="fr-FR" emma:confidence="0">
                  <emma:literal>o</emma:literal>
                </emma:interpretation>
                <emma:interpretation id="interp4" emma:lang="fr-FR" emma:confidence="0">
                  <emma:literal>@</emma:literal>
                </emma:interpretation>
              </emma:one-of>
            </emma:emma>
          </inkml:annotationXML>
          <inkml:trace contextRef="#ctx0" brushRef="#br0">369 129 11,'-3'-10'9,"0"5"-7,1 3 1,-3-1 2,-4 1 98,3 2-93,-2-8 10,2 5 1,4 3 11,-1-4 6,3 4 0,0 0-6,-2 0 14,-2 0 10,4 2-3,-2 8-16,2-2-7,0-3-1,0-1-4,-3-2-1,3 4-2,-2 4-1,-1 3-5,3 9-6,-4 3-2,4 4 2,0 10-5,0 0 1,0 5-1,0 6-4,0 2 3,0 7 2,-5 3 0,-6 3-2,0 7 3,0-2-2,2-3-3,4 0 0,3 5-2,-1 8 0,-3 7 1,4 5 0,-5 0 0,5-3 1,-1 0-1,-5 6-1,-6-1 1,-2 0 0,-6 4 0,-1-9-1,5-7 0,-2-5 0,6-7 1,6-5-1,0-3 0,2-4 0,-3-2 1,7-2-1,-1 4 0,-3-1 1,4 2-1,-1-2 0,3 3 1,-2-2-1,-1-4 1,3-7-1,0-5 0,0-7 0,0-5 1,0 2-1,0 8 1,0-3-1,0 8 1,0 5-1,0-6 1,0 1-1,0-3 0,0-12-1,0-6 1,0-8-1,3-1 1,8-3-2,-4 1 1,11 2 1,-2 2 0,4-2-1,-2-2 1,0 1 0,0 0-1,2-5 1,7-2 0,1 1 0,3-5 0,5 1 1,2-1-1,9-1 1,5 1-1,4-1 2,5-2 0,2 0-1,3 0 0,3 5 0,-5 0-1,-4 0 1,1 3 1,0-3-2,8-1 0,11-4 0,8 0 0,1 0 0,-1 0 1,-13 0-1,-10 0 0,-6 2 1,-10 10-1,-2-8 0,3 3 0,2-4 0,12-3 1,7 0-3,7 0 1,-1-8 2,0-2-1,-5 2 1,-5 4 0,-10 2-1,-4 2 0,0-3 3,-4 1-4,3-4 2,2 2-4,-5-7 5,-2 2-4,3-1 4,-7 4-1,4 4-1,-2-3 1,5 5-2,2-5 1,4 0 1,4 0-1,4-2 0,-4-1 0,-8 1-1,-2 5 2,-11-3-1,-8 5 1,-4 0-1,-5-3-1,-3 0 1,1 3 1,4 0-1,7-2 0,2-1-1,0 1 2,-3-1-1,3 1 0,-2 2 1,5 0-2,5 0 2,6 0-1,3 0 1,-5 0-2,-7 0 1,-6 7 1,2-4-1,-3-3 0,-6 5 0,0-5 0,-1 3 0,4-3 0,5 0-1,3 0 1,5 0-1,0 0 1,-1-11-1,-13 1 3,-2 4-1,-7 0-1,2 4 1,7-3-1,7 5 0,4-5 1,1 2-1,-3 0 0,-8 1 1,-7 0 0,-9 2 0,-4-5 1,1 5-2,2-2 1,-1 2-1,5 0 0,3 0 0,5 0 0,-1 0 1,-3 0-1,-2 0 1,-1 0-2,-2 0 2,-5 0 0,-4 0-2,-2 0 1,2-3 1,-2 3 0,3-5 0,-4 2-1,-2 3 0,5-5-1,-1 5 0,-1-5 2,-1 5 0,-2-2 1,2 0-2,-2 2 1,3 0-1,1 0 1,-2 0-1,1 0-1,-1-5 1,2-3-1,1 0 1,0-1 2,-2-1-2,0-3 3,-3-4-2,0-1 2,0-1-2,0-1 2,0 0-2,0-2 0,0-6 1,0-2-1,0 3-1,2-3 0,1 0 0,1 6 0,-2-4 0,-2 6 1,0-1-1,0 4 0,0-1 1,0-1 0,0 0 1,0-2 0,0-2-2,0-2 1,0-3-1,0-2 0,0 2 0,0 3 0,0 4 0,0-2 0,0 3 0,0 0 1,0-6 0,0-1 1,0-4-2,0 1 2,0-3-2,3-4 0,3-4 0,1-2 0,-1-4 1,-1 4-2,-2-2 2,-3 5-1,0 2 1,0 0 0,0 0 0,0-2-1,0 0 0,4 0 1,-2-3-2,3 0 1,4 1 0,-4-4 0,-2 1 0,0 0 0,-3 0 0,0 2 2,0 0-2,0 1 0,0-1 1,0 0-2,0-5 2,2-2-1,3 2 0,2-4 0,-2 7 0,-2-1 1,-3 6-1,0 4 1,0 1-1,0 7 1,0 0-1,0-2 1,0 3-1,0-9 1,0-1-1,0-1-1,3-4 0,-1 1 0,1 3 1,-3 6 0,0 1 0,0 4 0,0-1 1,0 2-1,0 6 0,0 0 0,0-1 0,0-2 0,0 0-1,0-4 1,0 1 0,0-1 0,0 1-1,-3 5 2,-2 4-1,2 4 0,-2-2 0,-2 9 0,5-2-1,-1 6 3,1 4 0,2-3 0,0 3 0,0 0 1,0 0-1,-3 0 0,-3 0 3,-10-3-1,-4-2-1,-5 3-2,1-3-1,1 2 1,2 0-1,-5 2-1,-9-2 2,-4 3-1,-2-2 0,-6 2 0,-3 0 0,-4 0 0,-7 0 0,5 0 0,-2 5 0,3-1 0,-6-1 0,-6-3 1,-1 0-2,-13 0 1,-7 0 0,-8 0 0,-4 0 1,4 0-2,15 0 2,4 0-1,11 0-1,6 0 3,1-6-3,4-3 1,3-1 1,-1-3-1,-5 1 0,-3 2 0,3-2-1,-5 2 2,2 5-1,-2 0 0,2 5 0,6 0 0,11 0-1,10 0 3,9-4-3,7 4 2,-4-1-1,-1-2 0,-2 1-1,-6-3 1,2 0 0,-5-2 1,-2-1-2,-2-2 2,-9 0-1,0 0-1,-3 8 2,-5 2-2,3 0 1,3 0 0,4 0 0,4 0 0,5 0 0,8 5 0,-2-3 0,5-2 0,-2 0 1,-7 0-2,3 0 1,-1 0 1,-8 0-1,6 0-1,-2 0 2,5 0-2,3 0 2,3 0-2,1 0 1,1 2 0,-1 1 0,-4 0 1,-5-1-1,-1 3-1,-2 0 2,9 0-2,7-2 1,4-2 0,7-1 0,2 4 0,-4-4 1,0 0-1,-3 0 0,-3 0 0,-8 0-1,-7 0 2,-7 0-1,-8 0 0,0 0 0,8 0-1,1 0 2,4 0-1,3 0 0,7 0 0,-1 0 1,6 0-2,2-5 1,-2 2 0,2-2 1,1 0-2,0 3 1,7 2 0,4 0 0,-4 0-1,3 0 2,4 0-2,-3 0 2,-4 0-1,4 0-1,-4-3 2,3 3-2,1 0 2,0 0-1,-3 0 0,1-2 0,0 2 0,-2 0-1,4 0 2,-3 0-2,5 0 1,-6 0 0,1 0 0,3 0 0,-4 0 0,7 0 0,-7 0 0,6 0-1,-5 0 1,3 0-1,2 0 0,1 0 1,2 0 0,0 0 0,-6 0-1,1 0 2,-2 0-2,-4 0 2,4 0-2,1 0 1,-3 2-1,4 1 0,-4 1-1,2-1 0,1-1 1,3 1 0,-2-3 1,2 0 1,0 0-1,1 0-1,-1 0 1,-3 0 0,1 3 0,-6-3 0,2 0-1,0 1 0,-1-1-1,4 0 0,1 0 2,2 0-1,3 0 1,-5 0-1,2 0 2,-3 4-1,1-4 0,3 0-1,2 0 1,0 0-1,-4 0 1,4 0 0,0 0-1,0 0 1,0 0 0,0 0 1,0 0-1,0 0 0,0 0 0,0 0 0,0 0-1,-3 0 1,3 0 0,0 0-1,0 0 1,0 0 0,0 0 0,0 0 0,-2 0-1,2 0 2,0 0-1,-3 0-1,3 0 0,-3 2-1,0 3 2,1-2-1,-1 1 0,3 1 1,-2-2 0,2-3 0,0 0 0,-4 1 0,4-1 0,-2 4 0,2-4 0,0 5 0,-3-2 0,3 2-1,-2-1 1,2-1-1,-4-3 2,4 2-1,-3-2 0,3 0-1,-2 5 1,-3 3-2,-1-1 2,3 3-2,1-3 1,2-4 0,0-1-1,0 1 2,0-3-2,0 0 2,0 0 0,0 0-2,0 0-4,0 0-2,0 0-13,5 0-65,-5-13-81,-14-16-143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</inkml:traceFormat>
        <inkml:channelProperties>
          <inkml:channelProperty channel="X" name="resolution" value="2226.01904" units="1/cm"/>
          <inkml:channelProperty channel="Y" name="resolution" value="3561.63013" units="1/cm"/>
          <inkml:channelProperty channel="F" name="resolution" value="2.84167" units="1/cm"/>
        </inkml:channelProperties>
      </inkml:inkSource>
      <inkml:timestamp xml:id="ts0" timeString="2016-08-20T19:09:53.56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3979 52 60,'0'-3'195,"0"-1"-160,0 0 16,-6 1 4,-10 0 4,6 3-15,-7 0-9,-3 0-7,-8 0 4,-7-2-4,-3 0 2,-10 0-6,-3-2-3,-8 1-1,-6 0-8,2 2 1,-3-4 1,3 2-3,2-2 1,-4 4-1,2-2-3,1 3 0,0 0-1,0-2 2,-5 2-1,2 0 0,0 0-4,5 0 4,-5 0-3,-8 0-1,-6 0-3,-4 0 0,0 0 2,-1 0 2,5 0-3,0 5-1,3 1 0,0 3 0,-1 3-2,-9-1 2,1 4-1,-9 2 0,1 2 1,-2-3-1,10 0-1,12-3 3,8 0-3,9-1 1,1-1 0,-8 6 1,1 0-1,-1 2 0,2 1 2,2-4 1,8-1-2,2-2-1,10-1 1,8-1-1,1 0 0,-5 2 0,-7 1 0,-3 6 1,0 1-1,8 0 0,3-1 0,6-3 0,-3-2 0,0 2 1,6-1-1,-3 0 0,4-2 0,3-1 0,-3 4 1,8 2-1,5-2 0,4 6-1,7-1 1,0 2 0,0 4 0,9-1 0,20 0 0,10 2 0,1-2 12,1-3-11,8-1 0,-1-2 0,2-3 0,1 2-1,8-4 1,0 1-2,3-2 3,3 2-2,3 0 0,6-2 1,2-2-1,-10 1 0,2-1 2,-5-2-1,2-2-1,5-3 0,-5-4 0,-2 4 1,-5-4 0,-13 3-1,-3 1 0,-2 2 1,-4-3-1,4 6 0,3-1 0,2-2 1,2 5-1,6-5 0,-2 1 1,8 2-1,4-2 0,2 3 0,1-1 0,0 1 0,-4 0 0,3 2-1,-9-1 2,-2-3-3,-1 4 3,-2-2-1,-6 1 0,-2 2 0,-2 0 0,-6 4-1,-1 3 1,-3-3 0,-3 1 0,-3-3-1,-3 0 2,7-1-1,-2-1 0,-3 0-1,4-2 2,-8 6-2,5-1 1,6 4 0,-11 1 0,5-3 0,-11 4 0,-3 1 0,3 1 0,-5 1-1,2-1 2,0-3-2,-4-1 1,-1-1 0,-2-4 0,-1 1 1,-3 0-1,0-3-1,0-2 2,0 0-1,0-6 0,-7 1 2,-14 1-2,-7-1 0,-3 2 1,-3-3-1,-5 4 1,-5-5-2,3 1 1,-2-2 1,-2-1-1,0 1 0,-9 3 0,-8 0 0,1-3 0,8 2 0,2-5 0,-3 4 3,0-4 2,-2 0-4,4-1 1,5-1-1,5 0 1,0 0-2,-3 0 1,-3 0-1,-1 0 1,-6 0-2,4 3 2,-3 1-1,-2-1 1,0 2 0,4 1-1,2-1 0,8-2 1,-8 0-1,1-2 0,1 0 1,-8 1-1,2 2 0,-5-2 0,-3 3 0,6 0 1,1 1-2,-3 1 2,5 1-1,4 1 0,13-3 1,5 1-2,2-4 2,-5 2-1,-1 3-1,-3 0 2,0 2-2,-2-2 2,-3 2-1,-2 0 0,0 1 1,0-1-2,3 1 1,5 1 1,6-2-1,6-1 0,2 3 0,-8 0 0,-1 1 0,1 2 0,1 0 1,-6 1-2,4-2 2,-1 1 0,5 0 0,4 0-2,3 2 1,0 0 1,7 0-2,0 1 2,6-3-1,3-3 1,5 3-1,0-3 0,0 0 0,7 0 0,13-2 0,-2-3 0,-1 3 0,4-1 0,-1-1 1,5 3-1,-5-4 0,0 4 0,-2 2 0,3-4 1,3 4-1,1-4 0,3 1 0,-5-3-1,1 1 1,-2 3 1,-1-1-2,1 1 1,1 2 0,-7-4 0,5 0 0,-7-2-1,6-1 2,-1 2-2,-3-1 1,6 2 0,-9-2-1,1 1 2,0-1-2,3 2 1,-3-4 1,0 0-2,-5 1 2,-1-3-2,-1 1 2,-5 0-2,3-2 1,-2 0 0,-3-2 1,0 0-1,0 0-1,0 0 2,0 0-24,0 0-34,0-6-65,-20-3-286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</inkml:traceFormat>
        <inkml:channelProperties>
          <inkml:channelProperty channel="X" name="resolution" value="2226.01904" units="1/cm"/>
          <inkml:channelProperty channel="Y" name="resolution" value="3561.63013" units="1/cm"/>
          <inkml:channelProperty channel="F" name="resolution" value="2.84167" units="1/cm"/>
        </inkml:channelProperties>
      </inkml:inkSource>
      <inkml:timestamp xml:id="ts0" timeString="2016-08-20T19:10:27.2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3978 52 60,'0'-3'195,"0"-1"-160,0 0 16,-6 1 4,-10 0 4,6 3-15,-7 0-9,-3 0-7,-8 0 4,-7-2-4,-3 0 2,-10 0-6,-3-2-3,-8 1-1,-6 0-8,2 2 1,-3-4 1,3 2-3,2-2 1,-4 4-1,2-2-3,1 3 0,0 0-1,0-2 2,-4 2-1,0 0 0,1 0-4,5 0 4,-5 0-3,-7 0-1,-7 0-3,-5 0 0,1 0 2,-1 0 2,6 0-3,-1 5-1,2 1 0,1 3 0,0 3-2,-11-1 2,2 5-1,-9 0 0,2 3 1,-3-3-1,10 0-1,12-2 3,8-2-3,9 0 1,1-1 0,-8 6 1,0 0-1,1 2 0,1 1 2,2-4 1,7-1-2,4-2-1,9-1 1,8-1-1,0 0 0,-4 2 0,-6 1 0,-4 7 1,0-1-1,7 1 0,5-1 0,5-3 0,-3-2 0,0 2 1,6-1-1,-3 0 0,4-2 0,3-1 0,-3 4 1,8 2-1,5-2 0,4 6-1,7-1 1,0 3 0,0 3 0,9-2 0,20 1 0,10 2 0,1-2 12,1-2-11,8-3 0,-2-1 0,4-3 0,0 2-1,8-3 1,-1-1-2,5 0 3,2 1-2,3-1 0,6-1 1,2-2-1,-10 2 0,2-2 2,-6-3-1,3-1-1,6-3 0,-6-3 0,-3 2 1,-3-2 0,-14 2-1,-4 0 0,-1 3 1,-3-2-1,3 4 0,2 1 0,3-3 1,3 5-1,4-6 0,0 2 1,7 2-1,3-1 0,3 2 0,2-2 0,-1 2 0,-5 0 0,4 2-1,-8-1 2,-4-2-3,0 2 3,-2 0-1,-6 0 0,-2 2 0,-2 0 0,-6 4-1,-1 2 1,-3-2 0,-3 2 0,-3-4-1,-3-1 2,7 1-1,-1-3 0,-4 2-1,3-3 2,-7 5-2,5 1 1,6 3 0,-11 1 0,5-3 0,-11 3 0,-3 2 0,3 1 0,-5 2-1,2-3 2,1-1-2,-6-3 1,0 0 0,-2-3 0,0 0 1,-4 0-1,0-3-1,0-2 2,0-1-1,0-4 0,-8-1 2,-13 3-2,-7-3 0,-3 3 1,-3-2-1,-5 3 1,-4-6-2,1 3 1,0-4 1,-3 1-1,0 0 0,-9 3 0,-9 0 0,2-3 0,8 2 0,2-5 0,-3 3 3,0-3 2,-2 0-4,5 0 1,3-2-1,7 0 1,-2 0-2,-2 0 1,-2 0-1,-2 0 1,-6 0-2,4 3 2,-3 1-1,-3-2 1,1 4 0,5-1-1,1 1 0,7-4 1,-7 2-1,1-3 0,2 0 1,-10 1-1,4 1 0,-6-1 0,-4 4 0,8-1 1,0 1-2,-4 1 2,7 1-1,3 1 0,13-3 1,4 0-2,4-2 2,-6 1-1,-1 3-1,-3 0 2,-1 2-2,-1-2 2,-2 2-1,-3 0 0,0 1 1,0-1-2,3 0 1,5 3 1,5-3-1,7-1 0,3 3 0,-9 0 0,-1 1 0,1 2 0,1 0 1,-6 1-2,4-2 2,-1 1 0,5 0 0,4 0-2,3 2 1,0 0 1,7 0-2,0 1 2,6-3-1,3-3 1,5 3-1,0-4 0,0 2 0,7-1 0,13-2 0,-2-3 0,-1 2 0,4 1 0,-1-3 1,5 5-1,-5-5 0,0 4 0,-2 2 0,3-4 1,3 4-1,1-4 0,3 1 0,-5-3-1,1 1 1,-3 3 1,1-1-2,0 0 1,1 4 0,-7-5 0,5 0 0,-7-2-1,6-1 2,-1 2-2,-3-1 1,5 2 0,-7-2-1,0 1 2,0-1-2,3 2 1,-3-4 1,0 0-2,-5 1 2,-1-3-2,-1 1 2,-5 0-2,3-2 1,-2 0 0,-3-2 1,0 0-1,0 0-1,0 0 2,0 0-24,0 0-34,0-6-65,-20-3-286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0488" y="0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B71A2-5E17-4707-8AF4-28BDFE47209B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41538" y="750888"/>
            <a:ext cx="2601912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07038" cy="4508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5475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0488" y="9515475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AB6F3-6BE1-4E7A-9FB5-A3D4F8C09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55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AB6F3-6BE1-4E7A-9FB5-A3D4F8C0914C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868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 userDrawn="1"/>
        </p:nvSpPr>
        <p:spPr>
          <a:xfrm>
            <a:off x="5542644" y="9716955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bg1">
                    <a:lumMod val="65000"/>
                  </a:schemeClr>
                </a:solidFill>
              </a:rPr>
              <a:t>http://www.mysticlolly.fr</a:t>
            </a:r>
            <a:endParaRPr lang="fr-FR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6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8671"/>
              <a:ext cx="1944216" cy="50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18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785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8671"/>
              <a:ext cx="1944216" cy="50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561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535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8671"/>
              <a:ext cx="1944216" cy="50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182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187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chemeClr val="bg1">
              <a:lumMod val="65000"/>
            </a:schemeClr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8671"/>
              <a:ext cx="1944216" cy="50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chemeClr val="bg1">
              <a:lumMod val="65000"/>
            </a:schemeClr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638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chemeClr val="bg1">
              <a:lumMod val="65000"/>
            </a:schemeClr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chemeClr val="bg1">
              <a:lumMod val="65000"/>
            </a:schemeClr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4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732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195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 userDrawn="1"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14" name="Groupe 13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8" name="Rectangle à coins arrondis 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" name="Rectangle 14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83170" y="157605"/>
              <a:ext cx="2457798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18" name="Rectangle 17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/>
              <p:cNvSpPr/>
              <p:nvPr userDrawn="1"/>
            </p:nvSpPr>
            <p:spPr>
              <a:xfrm>
                <a:off x="2708920" y="2576735"/>
                <a:ext cx="1944216" cy="4967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Rectangle 22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6" name="Ellipse 25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2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068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478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076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067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702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033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163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9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81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chemeClr val="accent1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585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chemeClr val="accent1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chemeClr val="accent1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92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0014"/>
              <a:ext cx="1944216" cy="18767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6735"/>
              <a:ext cx="1944216" cy="501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133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0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8671"/>
              <a:ext cx="1944216" cy="50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543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61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23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0" r:id="rId2"/>
    <p:sldLayoutId id="2147483649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9" r:id="rId10"/>
    <p:sldLayoutId id="2147483670" r:id="rId11"/>
    <p:sldLayoutId id="2147483667" r:id="rId12"/>
    <p:sldLayoutId id="2147483668" r:id="rId13"/>
    <p:sldLayoutId id="2147483671" r:id="rId14"/>
    <p:sldLayoutId id="2147483672" r:id="rId15"/>
    <p:sldLayoutId id="2147483673" r:id="rId16"/>
    <p:sldLayoutId id="2147483674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5" Type="http://schemas.openxmlformats.org/officeDocument/2006/relationships/image" Target="../media/image63.jpe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21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png"/><Relationship Id="rId18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customXml" Target="../ink/ink1.xml"/><Relationship Id="rId12" Type="http://schemas.openxmlformats.org/officeDocument/2006/relationships/image" Target="../media/image76.emf"/><Relationship Id="rId17" Type="http://schemas.openxmlformats.org/officeDocument/2006/relationships/image" Target="../media/image81.png"/><Relationship Id="rId2" Type="http://schemas.openxmlformats.org/officeDocument/2006/relationships/image" Target="../media/image82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5" Type="http://schemas.openxmlformats.org/officeDocument/2006/relationships/image" Target="../media/image78.emf"/><Relationship Id="rId4" Type="http://schemas.openxmlformats.org/officeDocument/2006/relationships/image" Target="../media/image84.png"/><Relationship Id="rId1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77.png"/><Relationship Id="rId10" Type="http://schemas.openxmlformats.org/officeDocument/2006/relationships/image" Target="../media/image96.png"/><Relationship Id="rId4" Type="http://schemas.openxmlformats.org/officeDocument/2006/relationships/image" Target="../media/image92.jpeg"/><Relationship Id="rId9" Type="http://schemas.openxmlformats.org/officeDocument/2006/relationships/image" Target="../media/image88.png"/><Relationship Id="rId1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2.png"/><Relationship Id="rId5" Type="http://schemas.openxmlformats.org/officeDocument/2006/relationships/image" Target="../media/image65.png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9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2.png"/><Relationship Id="rId5" Type="http://schemas.openxmlformats.org/officeDocument/2006/relationships/image" Target="../media/image111.gif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4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3.png"/><Relationship Id="rId5" Type="http://schemas.openxmlformats.org/officeDocument/2006/relationships/image" Target="../media/image58.png"/><Relationship Id="rId4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6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1.png"/><Relationship Id="rId11" Type="http://schemas.openxmlformats.org/officeDocument/2006/relationships/image" Target="../media/image111.gif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152.png"/><Relationship Id="rId3" Type="http://schemas.openxmlformats.org/officeDocument/2006/relationships/image" Target="../media/image137.png"/><Relationship Id="rId21" Type="http://schemas.openxmlformats.org/officeDocument/2006/relationships/image" Target="../media/image155.png"/><Relationship Id="rId7" Type="http://schemas.openxmlformats.org/officeDocument/2006/relationships/image" Target="../media/image141.jpeg"/><Relationship Id="rId12" Type="http://schemas.openxmlformats.org/officeDocument/2006/relationships/image" Target="../media/image146.jpeg"/><Relationship Id="rId17" Type="http://schemas.openxmlformats.org/officeDocument/2006/relationships/image" Target="../media/image151.png"/><Relationship Id="rId2" Type="http://schemas.openxmlformats.org/officeDocument/2006/relationships/image" Target="../media/image127.png"/><Relationship Id="rId16" Type="http://schemas.openxmlformats.org/officeDocument/2006/relationships/image" Target="../media/image150.png"/><Relationship Id="rId20" Type="http://schemas.openxmlformats.org/officeDocument/2006/relationships/image" Target="../media/image15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0.jpeg"/><Relationship Id="rId11" Type="http://schemas.openxmlformats.org/officeDocument/2006/relationships/image" Target="../media/image145.jpeg"/><Relationship Id="rId5" Type="http://schemas.openxmlformats.org/officeDocument/2006/relationships/image" Target="../media/image139.jpeg"/><Relationship Id="rId15" Type="http://schemas.openxmlformats.org/officeDocument/2006/relationships/image" Target="../media/image149.jpeg"/><Relationship Id="rId23" Type="http://schemas.openxmlformats.org/officeDocument/2006/relationships/image" Target="../media/image157.png"/><Relationship Id="rId10" Type="http://schemas.openxmlformats.org/officeDocument/2006/relationships/image" Target="../media/image144.png"/><Relationship Id="rId19" Type="http://schemas.openxmlformats.org/officeDocument/2006/relationships/image" Target="../media/image153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Relationship Id="rId22" Type="http://schemas.openxmlformats.org/officeDocument/2006/relationships/image" Target="../media/image1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image" Target="../media/image158.png"/><Relationship Id="rId7" Type="http://schemas.openxmlformats.org/officeDocument/2006/relationships/customXml" Target="../ink/ink4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2.emf"/><Relationship Id="rId5" Type="http://schemas.openxmlformats.org/officeDocument/2006/relationships/customXml" Target="../ink/ink3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0.png"/><Relationship Id="rId7" Type="http://schemas.openxmlformats.org/officeDocument/2006/relationships/image" Target="../media/image58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2.png"/><Relationship Id="rId5" Type="http://schemas.openxmlformats.org/officeDocument/2006/relationships/image" Target="../media/image124.png"/><Relationship Id="rId10" Type="http://schemas.openxmlformats.org/officeDocument/2006/relationships/image" Target="../media/image164.png"/><Relationship Id="rId4" Type="http://schemas.openxmlformats.org/officeDocument/2006/relationships/image" Target="../media/image161.png"/><Relationship Id="rId9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17" Type="http://schemas.openxmlformats.org/officeDocument/2006/relationships/image" Target="../media/image44.png"/><Relationship Id="rId2" Type="http://schemas.openxmlformats.org/officeDocument/2006/relationships/image" Target="../media/image159.png"/><Relationship Id="rId16" Type="http://schemas.openxmlformats.org/officeDocument/2006/relationships/image" Target="../media/image17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5" Type="http://schemas.openxmlformats.org/officeDocument/2006/relationships/image" Target="../media/image17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image" Target="../media/image1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5.png"/><Relationship Id="rId5" Type="http://schemas.openxmlformats.org/officeDocument/2006/relationships/image" Target="../media/image184.jpe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90.png"/><Relationship Id="rId7" Type="http://schemas.openxmlformats.org/officeDocument/2006/relationships/image" Target="../media/image193.png"/><Relationship Id="rId12" Type="http://schemas.openxmlformats.org/officeDocument/2006/relationships/image" Target="../media/image198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11" Type="http://schemas.openxmlformats.org/officeDocument/2006/relationships/image" Target="../media/image197.png"/><Relationship Id="rId5" Type="http://schemas.openxmlformats.org/officeDocument/2006/relationships/image" Target="../media/image192.jpeg"/><Relationship Id="rId10" Type="http://schemas.openxmlformats.org/officeDocument/2006/relationships/image" Target="../media/image196.png"/><Relationship Id="rId4" Type="http://schemas.openxmlformats.org/officeDocument/2006/relationships/image" Target="../media/image191.png"/><Relationship Id="rId9" Type="http://schemas.openxmlformats.org/officeDocument/2006/relationships/image" Target="../media/image195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5.png"/><Relationship Id="rId3" Type="http://schemas.openxmlformats.org/officeDocument/2006/relationships/image" Target="../media/image199.png"/><Relationship Id="rId7" Type="http://schemas.openxmlformats.org/officeDocument/2006/relationships/image" Target="../media/image201.png"/><Relationship Id="rId12" Type="http://schemas.openxmlformats.org/officeDocument/2006/relationships/image" Target="../media/image204.png"/><Relationship Id="rId2" Type="http://schemas.openxmlformats.org/officeDocument/2006/relationships/image" Target="../media/image182.png"/><Relationship Id="rId16" Type="http://schemas.openxmlformats.org/officeDocument/2006/relationships/image" Target="../media/image207.tm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openxmlformats.org/officeDocument/2006/relationships/image" Target="../media/image203.png"/><Relationship Id="rId5" Type="http://schemas.openxmlformats.org/officeDocument/2006/relationships/image" Target="../media/image74.png"/><Relationship Id="rId1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200.png"/><Relationship Id="rId9" Type="http://schemas.openxmlformats.org/officeDocument/2006/relationships/image" Target="../media/image202.png"/><Relationship Id="rId14" Type="http://schemas.openxmlformats.org/officeDocument/2006/relationships/image" Target="../media/image20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21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454400" y="8961438"/>
            <a:ext cx="3303588" cy="6731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ZoneTexte 10"/>
          <p:cNvSpPr txBox="1">
            <a:spLocks noChangeArrowheads="1"/>
          </p:cNvSpPr>
          <p:nvPr/>
        </p:nvSpPr>
        <p:spPr bwMode="auto">
          <a:xfrm>
            <a:off x="3454400" y="9097963"/>
            <a:ext cx="3303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Prénom NOM</a:t>
            </a:r>
            <a:endParaRPr lang="fr-FR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4" name="Picture 11" descr="D:\Dropbox\Blog\Mystik's\Couleur\mystiks_accoud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8496300"/>
            <a:ext cx="16081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/>
          <p:nvPr/>
        </p:nvSpPr>
        <p:spPr>
          <a:xfrm>
            <a:off x="233363" y="379413"/>
            <a:ext cx="6413500" cy="3494087"/>
          </a:xfrm>
          <a:custGeom>
            <a:avLst/>
            <a:gdLst>
              <a:gd name="connsiteX0" fmla="*/ 0 w 5832648"/>
              <a:gd name="connsiteY0" fmla="*/ 0 h 2808312"/>
              <a:gd name="connsiteX1" fmla="*/ 5832648 w 5832648"/>
              <a:gd name="connsiteY1" fmla="*/ 0 h 2808312"/>
              <a:gd name="connsiteX2" fmla="*/ 5832648 w 5832648"/>
              <a:gd name="connsiteY2" fmla="*/ 2808312 h 2808312"/>
              <a:gd name="connsiteX3" fmla="*/ 0 w 5832648"/>
              <a:gd name="connsiteY3" fmla="*/ 2808312 h 2808312"/>
              <a:gd name="connsiteX4" fmla="*/ 0 w 5832648"/>
              <a:gd name="connsiteY4" fmla="*/ 0 h 2808312"/>
              <a:gd name="connsiteX0" fmla="*/ 171450 w 6004098"/>
              <a:gd name="connsiteY0" fmla="*/ 0 h 3046437"/>
              <a:gd name="connsiteX1" fmla="*/ 6004098 w 6004098"/>
              <a:gd name="connsiteY1" fmla="*/ 0 h 3046437"/>
              <a:gd name="connsiteX2" fmla="*/ 6004098 w 6004098"/>
              <a:gd name="connsiteY2" fmla="*/ 2808312 h 3046437"/>
              <a:gd name="connsiteX3" fmla="*/ 0 w 6004098"/>
              <a:gd name="connsiteY3" fmla="*/ 3046437 h 3046437"/>
              <a:gd name="connsiteX4" fmla="*/ 171450 w 6004098"/>
              <a:gd name="connsiteY4" fmla="*/ 0 h 3046437"/>
              <a:gd name="connsiteX0" fmla="*/ 171450 w 6280323"/>
              <a:gd name="connsiteY0" fmla="*/ 180975 h 3227412"/>
              <a:gd name="connsiteX1" fmla="*/ 6280323 w 6280323"/>
              <a:gd name="connsiteY1" fmla="*/ 0 h 3227412"/>
              <a:gd name="connsiteX2" fmla="*/ 6004098 w 6280323"/>
              <a:gd name="connsiteY2" fmla="*/ 2989287 h 3227412"/>
              <a:gd name="connsiteX3" fmla="*/ 0 w 6280323"/>
              <a:gd name="connsiteY3" fmla="*/ 3227412 h 3227412"/>
              <a:gd name="connsiteX4" fmla="*/ 171450 w 6280323"/>
              <a:gd name="connsiteY4" fmla="*/ 180975 h 3227412"/>
              <a:gd name="connsiteX0" fmla="*/ 857250 w 6280323"/>
              <a:gd name="connsiteY0" fmla="*/ 295275 h 3227412"/>
              <a:gd name="connsiteX1" fmla="*/ 6280323 w 6280323"/>
              <a:gd name="connsiteY1" fmla="*/ 0 h 3227412"/>
              <a:gd name="connsiteX2" fmla="*/ 6004098 w 6280323"/>
              <a:gd name="connsiteY2" fmla="*/ 2989287 h 3227412"/>
              <a:gd name="connsiteX3" fmla="*/ 0 w 6280323"/>
              <a:gd name="connsiteY3" fmla="*/ 3227412 h 3227412"/>
              <a:gd name="connsiteX4" fmla="*/ 857250 w 6280323"/>
              <a:gd name="connsiteY4" fmla="*/ 295275 h 3227412"/>
              <a:gd name="connsiteX0" fmla="*/ 857250 w 6413673"/>
              <a:gd name="connsiteY0" fmla="*/ 295275 h 3494112"/>
              <a:gd name="connsiteX1" fmla="*/ 6280323 w 6413673"/>
              <a:gd name="connsiteY1" fmla="*/ 0 h 3494112"/>
              <a:gd name="connsiteX2" fmla="*/ 6413673 w 6413673"/>
              <a:gd name="connsiteY2" fmla="*/ 3494112 h 3494112"/>
              <a:gd name="connsiteX3" fmla="*/ 0 w 6413673"/>
              <a:gd name="connsiteY3" fmla="*/ 3227412 h 3494112"/>
              <a:gd name="connsiteX4" fmla="*/ 857250 w 6413673"/>
              <a:gd name="connsiteY4" fmla="*/ 295275 h 349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3673" h="3494112">
                <a:moveTo>
                  <a:pt x="857250" y="295275"/>
                </a:moveTo>
                <a:lnTo>
                  <a:pt x="6280323" y="0"/>
                </a:lnTo>
                <a:lnTo>
                  <a:pt x="6413673" y="3494112"/>
                </a:lnTo>
                <a:lnTo>
                  <a:pt x="0" y="3227412"/>
                </a:lnTo>
                <a:lnTo>
                  <a:pt x="857250" y="295275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08050" y="776288"/>
            <a:ext cx="54737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" pitchFamily="2" charset="0"/>
              </a:rPr>
              <a:t>MON CARNET </a:t>
            </a:r>
          </a:p>
          <a:p>
            <a:pPr algn="ctr">
              <a:defRPr/>
            </a:pPr>
            <a:r>
              <a:rPr lang="fr-F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" pitchFamily="2" charset="0"/>
              </a:rPr>
              <a:t>DES REUSSITES - GS</a:t>
            </a:r>
            <a:endParaRPr lang="fr-F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" pitchFamily="2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04813" y="2720975"/>
            <a:ext cx="50879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400" dirty="0">
                <a:latin typeface="Daniel Black" pitchFamily="34" charset="0"/>
              </a:rPr>
              <a:t>Tout ce </a:t>
            </a:r>
            <a:r>
              <a:rPr lang="fr-FR" sz="2400" dirty="0" smtClean="0">
                <a:latin typeface="Daniel Black" pitchFamily="34" charset="0"/>
              </a:rPr>
              <a:t>que j’ai appris à faire </a:t>
            </a:r>
            <a:r>
              <a:rPr lang="fr-FR" sz="2400" dirty="0">
                <a:latin typeface="Daniel Black" pitchFamily="34" charset="0"/>
              </a:rPr>
              <a:t>cette année</a:t>
            </a:r>
          </a:p>
        </p:txBody>
      </p:sp>
      <p:sp>
        <p:nvSpPr>
          <p:cNvPr id="8" name="Rectangle 1"/>
          <p:cNvSpPr/>
          <p:nvPr/>
        </p:nvSpPr>
        <p:spPr>
          <a:xfrm>
            <a:off x="233363" y="385763"/>
            <a:ext cx="6413500" cy="3494087"/>
          </a:xfrm>
          <a:custGeom>
            <a:avLst/>
            <a:gdLst>
              <a:gd name="connsiteX0" fmla="*/ 0 w 5832648"/>
              <a:gd name="connsiteY0" fmla="*/ 0 h 2808312"/>
              <a:gd name="connsiteX1" fmla="*/ 5832648 w 5832648"/>
              <a:gd name="connsiteY1" fmla="*/ 0 h 2808312"/>
              <a:gd name="connsiteX2" fmla="*/ 5832648 w 5832648"/>
              <a:gd name="connsiteY2" fmla="*/ 2808312 h 2808312"/>
              <a:gd name="connsiteX3" fmla="*/ 0 w 5832648"/>
              <a:gd name="connsiteY3" fmla="*/ 2808312 h 2808312"/>
              <a:gd name="connsiteX4" fmla="*/ 0 w 5832648"/>
              <a:gd name="connsiteY4" fmla="*/ 0 h 2808312"/>
              <a:gd name="connsiteX0" fmla="*/ 171450 w 6004098"/>
              <a:gd name="connsiteY0" fmla="*/ 0 h 3046437"/>
              <a:gd name="connsiteX1" fmla="*/ 6004098 w 6004098"/>
              <a:gd name="connsiteY1" fmla="*/ 0 h 3046437"/>
              <a:gd name="connsiteX2" fmla="*/ 6004098 w 6004098"/>
              <a:gd name="connsiteY2" fmla="*/ 2808312 h 3046437"/>
              <a:gd name="connsiteX3" fmla="*/ 0 w 6004098"/>
              <a:gd name="connsiteY3" fmla="*/ 3046437 h 3046437"/>
              <a:gd name="connsiteX4" fmla="*/ 171450 w 6004098"/>
              <a:gd name="connsiteY4" fmla="*/ 0 h 3046437"/>
              <a:gd name="connsiteX0" fmla="*/ 171450 w 6280323"/>
              <a:gd name="connsiteY0" fmla="*/ 180975 h 3227412"/>
              <a:gd name="connsiteX1" fmla="*/ 6280323 w 6280323"/>
              <a:gd name="connsiteY1" fmla="*/ 0 h 3227412"/>
              <a:gd name="connsiteX2" fmla="*/ 6004098 w 6280323"/>
              <a:gd name="connsiteY2" fmla="*/ 2989287 h 3227412"/>
              <a:gd name="connsiteX3" fmla="*/ 0 w 6280323"/>
              <a:gd name="connsiteY3" fmla="*/ 3227412 h 3227412"/>
              <a:gd name="connsiteX4" fmla="*/ 171450 w 6280323"/>
              <a:gd name="connsiteY4" fmla="*/ 180975 h 3227412"/>
              <a:gd name="connsiteX0" fmla="*/ 857250 w 6280323"/>
              <a:gd name="connsiteY0" fmla="*/ 295275 h 3227412"/>
              <a:gd name="connsiteX1" fmla="*/ 6280323 w 6280323"/>
              <a:gd name="connsiteY1" fmla="*/ 0 h 3227412"/>
              <a:gd name="connsiteX2" fmla="*/ 6004098 w 6280323"/>
              <a:gd name="connsiteY2" fmla="*/ 2989287 h 3227412"/>
              <a:gd name="connsiteX3" fmla="*/ 0 w 6280323"/>
              <a:gd name="connsiteY3" fmla="*/ 3227412 h 3227412"/>
              <a:gd name="connsiteX4" fmla="*/ 857250 w 6280323"/>
              <a:gd name="connsiteY4" fmla="*/ 295275 h 3227412"/>
              <a:gd name="connsiteX0" fmla="*/ 857250 w 6413673"/>
              <a:gd name="connsiteY0" fmla="*/ 295275 h 3494112"/>
              <a:gd name="connsiteX1" fmla="*/ 6280323 w 6413673"/>
              <a:gd name="connsiteY1" fmla="*/ 0 h 3494112"/>
              <a:gd name="connsiteX2" fmla="*/ 6413673 w 6413673"/>
              <a:gd name="connsiteY2" fmla="*/ 3494112 h 3494112"/>
              <a:gd name="connsiteX3" fmla="*/ 0 w 6413673"/>
              <a:gd name="connsiteY3" fmla="*/ 3227412 h 3494112"/>
              <a:gd name="connsiteX4" fmla="*/ 857250 w 6413673"/>
              <a:gd name="connsiteY4" fmla="*/ 295275 h 349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3673" h="3494112">
                <a:moveTo>
                  <a:pt x="857250" y="295275"/>
                </a:moveTo>
                <a:lnTo>
                  <a:pt x="6280323" y="0"/>
                </a:lnTo>
                <a:lnTo>
                  <a:pt x="6413673" y="3494112"/>
                </a:lnTo>
                <a:lnTo>
                  <a:pt x="0" y="3227412"/>
                </a:lnTo>
                <a:lnTo>
                  <a:pt x="857250" y="295275"/>
                </a:lnTo>
                <a:close/>
              </a:path>
            </a:pathLst>
          </a:custGeom>
          <a:noFill/>
          <a:ln>
            <a:solidFill>
              <a:schemeClr val="tx1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9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2770188"/>
            <a:ext cx="191770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581072"/>
              </p:ext>
            </p:extLst>
          </p:nvPr>
        </p:nvGraphicFramePr>
        <p:xfrm>
          <a:off x="404813" y="5025008"/>
          <a:ext cx="6052266" cy="32403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017422"/>
                <a:gridCol w="2017422"/>
                <a:gridCol w="201742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effectLst/>
                        </a:rPr>
                        <a:t>Niveau</a:t>
                      </a:r>
                      <a:endParaRPr lang="fr-FR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effectLst/>
                        </a:rPr>
                        <a:t>Année scolaire</a:t>
                      </a:r>
                      <a:endParaRPr lang="fr-FR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effectLst/>
                        </a:rPr>
                        <a:t>Maitresse</a:t>
                      </a:r>
                      <a:endParaRPr lang="fr-FR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T</a:t>
                      </a:r>
                      <a:r>
                        <a:rPr lang="fr-FR" sz="1600" dirty="0" smtClean="0"/>
                        <a:t>oute </a:t>
                      </a:r>
                      <a:r>
                        <a:rPr lang="fr-FR" sz="1600" b="1" dirty="0" smtClean="0"/>
                        <a:t>P</a:t>
                      </a:r>
                      <a:r>
                        <a:rPr lang="fr-FR" sz="1600" dirty="0" smtClean="0"/>
                        <a:t>etite </a:t>
                      </a:r>
                      <a:r>
                        <a:rPr lang="fr-FR" sz="1600" b="1" dirty="0" smtClean="0"/>
                        <a:t>S</a:t>
                      </a:r>
                      <a:r>
                        <a:rPr lang="fr-FR" sz="1600" dirty="0" smtClean="0"/>
                        <a:t>ection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P</a:t>
                      </a:r>
                      <a:r>
                        <a:rPr lang="fr-FR" sz="1600" dirty="0" smtClean="0"/>
                        <a:t>etite </a:t>
                      </a:r>
                      <a:r>
                        <a:rPr lang="fr-FR" sz="1600" b="1" dirty="0" smtClean="0"/>
                        <a:t>S</a:t>
                      </a:r>
                      <a:r>
                        <a:rPr lang="fr-FR" sz="1600" dirty="0" smtClean="0"/>
                        <a:t>ection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M</a:t>
                      </a:r>
                      <a:r>
                        <a:rPr lang="fr-FR" sz="1600" dirty="0" smtClean="0"/>
                        <a:t>oyenne </a:t>
                      </a:r>
                      <a:r>
                        <a:rPr lang="fr-FR" sz="1600" b="1" dirty="0" smtClean="0"/>
                        <a:t>S</a:t>
                      </a:r>
                      <a:r>
                        <a:rPr lang="fr-FR" sz="1600" dirty="0" smtClean="0"/>
                        <a:t>ection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G</a:t>
                      </a:r>
                      <a:r>
                        <a:rPr lang="fr-FR" sz="1600" dirty="0" smtClean="0"/>
                        <a:t>rande </a:t>
                      </a:r>
                      <a:r>
                        <a:rPr lang="fr-FR" sz="1600" b="1" dirty="0" smtClean="0"/>
                        <a:t>S</a:t>
                      </a:r>
                      <a:r>
                        <a:rPr lang="fr-FR" sz="1600" dirty="0" smtClean="0"/>
                        <a:t>ection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518" y="5112106"/>
            <a:ext cx="573979" cy="44721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13" y="4808984"/>
            <a:ext cx="759147" cy="5267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153" y="5155922"/>
            <a:ext cx="576064" cy="35523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3" y="4808984"/>
            <a:ext cx="471374" cy="45087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0" y="8055556"/>
            <a:ext cx="696119" cy="37696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86" y="7977336"/>
            <a:ext cx="463255" cy="36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19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6753200"/>
            <a:ext cx="6760368" cy="3080792"/>
            <a:chOff x="116632" y="128464"/>
            <a:chExt cx="6616352" cy="3080792"/>
          </a:xfrm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6782341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764704" y="6897216"/>
            <a:ext cx="5832648" cy="2808312"/>
            <a:chOff x="764704" y="272480"/>
            <a:chExt cx="5832648" cy="2808312"/>
          </a:xfrm>
        </p:grpSpPr>
        <p:sp>
          <p:nvSpPr>
            <p:cNvPr id="23" name="Rectangle 2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Ellipse 28"/>
          <p:cNvSpPr/>
          <p:nvPr/>
        </p:nvSpPr>
        <p:spPr>
          <a:xfrm>
            <a:off x="2463766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407037" y="93474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6347044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-973709" y="7780186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53275" y="9201472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L9b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03269" y="6829905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Produire de l’écrit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764704" y="9284223"/>
            <a:ext cx="1699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sais repérer un mot connu dans le titre d’un livre.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707975" y="9218034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reconnaitre des mots connus dans un livre, une phrase ou un texte.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653136" y="924965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deviner un mot inconnu.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6667412"/>
            <a:ext cx="822369" cy="507113"/>
          </a:xfrm>
          <a:prstGeom prst="rect">
            <a:avLst/>
          </a:prstGeom>
        </p:spPr>
      </p:pic>
      <p:grpSp>
        <p:nvGrpSpPr>
          <p:cNvPr id="91" name="Groupe 90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</p:grpSpPr>
        <p:sp>
          <p:nvSpPr>
            <p:cNvPr id="92" name="Rectangle à coins arrondis 91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Rectangle 92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/>
          <p:cNvSpPr txBox="1"/>
          <p:nvPr/>
        </p:nvSpPr>
        <p:spPr>
          <a:xfrm rot="16200000">
            <a:off x="-973709" y="1157191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53275" y="2578477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L8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703269" y="20691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Comprendre un texte lu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820296" y="12628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Rectangle 98"/>
          <p:cNvSpPr/>
          <p:nvPr/>
        </p:nvSpPr>
        <p:spPr>
          <a:xfrm>
            <a:off x="820296" y="2360712"/>
            <a:ext cx="1437914" cy="70037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Rectangle 100"/>
          <p:cNvSpPr/>
          <p:nvPr/>
        </p:nvSpPr>
        <p:spPr>
          <a:xfrm>
            <a:off x="2258210" y="9169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Rectangle 101"/>
          <p:cNvSpPr/>
          <p:nvPr/>
        </p:nvSpPr>
        <p:spPr>
          <a:xfrm>
            <a:off x="3696124" y="6288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102"/>
          <p:cNvSpPr/>
          <p:nvPr/>
        </p:nvSpPr>
        <p:spPr>
          <a:xfrm>
            <a:off x="5134038" y="3393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/>
          <p:cNvSpPr/>
          <p:nvPr/>
        </p:nvSpPr>
        <p:spPr>
          <a:xfrm>
            <a:off x="2258930" y="2360712"/>
            <a:ext cx="1437914" cy="70037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Rectangle 104"/>
          <p:cNvSpPr/>
          <p:nvPr/>
        </p:nvSpPr>
        <p:spPr>
          <a:xfrm>
            <a:off x="3696844" y="2360712"/>
            <a:ext cx="1437914" cy="70037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Rectangle 105"/>
          <p:cNvSpPr/>
          <p:nvPr/>
        </p:nvSpPr>
        <p:spPr>
          <a:xfrm>
            <a:off x="5134038" y="2360712"/>
            <a:ext cx="1437914" cy="70230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/>
          <p:cNvSpPr/>
          <p:nvPr/>
        </p:nvSpPr>
        <p:spPr>
          <a:xfrm>
            <a:off x="3413344" y="25590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/>
          <p:cNvSpPr/>
          <p:nvPr/>
        </p:nvSpPr>
        <p:spPr>
          <a:xfrm>
            <a:off x="4850484" y="25590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/>
          <p:cNvSpPr/>
          <p:nvPr/>
        </p:nvSpPr>
        <p:spPr>
          <a:xfrm>
            <a:off x="1981598" y="25590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/>
          <p:cNvSpPr/>
          <p:nvPr/>
        </p:nvSpPr>
        <p:spPr>
          <a:xfrm>
            <a:off x="6287517" y="256208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ZoneTexte 110"/>
          <p:cNvSpPr txBox="1"/>
          <p:nvPr/>
        </p:nvSpPr>
        <p:spPr>
          <a:xfrm>
            <a:off x="845908" y="2360712"/>
            <a:ext cx="1166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suis capable d’écouter, de comprendre une histoire et de répondre à des questions.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2340510" y="2432720"/>
            <a:ext cx="11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repérer un personnage, un lieu… et en parler.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3727535" y="2432720"/>
            <a:ext cx="11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reconnais et je peux présenter un livre vu en classe.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5168197" y="2432720"/>
            <a:ext cx="11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peux comparer des livres qui se ressemblent.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115" name="Image 1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53398"/>
            <a:ext cx="822369" cy="507113"/>
          </a:xfrm>
          <a:prstGeom prst="rect">
            <a:avLst/>
          </a:prstGeom>
        </p:spPr>
      </p:pic>
      <p:grpSp>
        <p:nvGrpSpPr>
          <p:cNvPr id="116" name="Groupe 115"/>
          <p:cNvGrpSpPr/>
          <p:nvPr/>
        </p:nvGrpSpPr>
        <p:grpSpPr>
          <a:xfrm>
            <a:off x="44624" y="3440832"/>
            <a:ext cx="6760368" cy="3080792"/>
            <a:chOff x="116632" y="128464"/>
            <a:chExt cx="6616352" cy="3080792"/>
          </a:xfrm>
        </p:grpSpPr>
        <p:sp>
          <p:nvSpPr>
            <p:cNvPr id="117" name="Rectangle à coins arrondis 116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Rectangle 117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692696" y="347949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Rectangle 10"/>
          <p:cNvSpPr/>
          <p:nvPr/>
        </p:nvSpPr>
        <p:spPr>
          <a:xfrm>
            <a:off x="683170" y="3469973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1" name="Groupe 120"/>
          <p:cNvGrpSpPr/>
          <p:nvPr/>
        </p:nvGrpSpPr>
        <p:grpSpPr>
          <a:xfrm>
            <a:off x="764704" y="3584848"/>
            <a:ext cx="5832648" cy="2808312"/>
            <a:chOff x="764704" y="272480"/>
            <a:chExt cx="5832648" cy="2808312"/>
          </a:xfrm>
        </p:grpSpPr>
        <p:sp>
          <p:nvSpPr>
            <p:cNvPr id="122" name="Rectangle 121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Rectangle 122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Rectangle 123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Rectangle 124"/>
            <p:cNvSpPr/>
            <p:nvPr userDrawn="1"/>
          </p:nvSpPr>
          <p:spPr>
            <a:xfrm>
              <a:off x="764704" y="2360712"/>
              <a:ext cx="1944216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Rectangle 125"/>
            <p:cNvSpPr/>
            <p:nvPr userDrawn="1"/>
          </p:nvSpPr>
          <p:spPr>
            <a:xfrm>
              <a:off x="2708920" y="2360712"/>
              <a:ext cx="1944216" cy="7124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Rectangle 126"/>
            <p:cNvSpPr/>
            <p:nvPr userDrawn="1"/>
          </p:nvSpPr>
          <p:spPr>
            <a:xfrm>
              <a:off x="4653136" y="2360712"/>
              <a:ext cx="1944216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8" name="Ellipse 127"/>
          <p:cNvSpPr/>
          <p:nvPr/>
        </p:nvSpPr>
        <p:spPr>
          <a:xfrm>
            <a:off x="2463766" y="590042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/>
          <p:cNvSpPr/>
          <p:nvPr/>
        </p:nvSpPr>
        <p:spPr>
          <a:xfrm>
            <a:off x="4407037" y="590236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/>
          <p:cNvSpPr/>
          <p:nvPr/>
        </p:nvSpPr>
        <p:spPr>
          <a:xfrm>
            <a:off x="6347044" y="590042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ZoneTexte 130"/>
          <p:cNvSpPr txBox="1"/>
          <p:nvPr/>
        </p:nvSpPr>
        <p:spPr>
          <a:xfrm rot="16200000">
            <a:off x="-973709" y="4467818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53275" y="588910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L9a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133" name="ZoneTexte 132"/>
          <p:cNvSpPr txBox="1"/>
          <p:nvPr/>
        </p:nvSpPr>
        <p:spPr>
          <a:xfrm>
            <a:off x="764704" y="576715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J’utilise avec respect le coin bibliothèque et les livres et je sais les ranger.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2707975" y="574508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utiliser mon cahier de vie, mon carnet des réussites et les affichages.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35" name="ZoneTexte 134"/>
          <p:cNvSpPr txBox="1"/>
          <p:nvPr/>
        </p:nvSpPr>
        <p:spPr>
          <a:xfrm>
            <a:off x="4647982" y="584109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J’essaie de lire des mots inconnus.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36" name="ZoneTexte 135"/>
          <p:cNvSpPr txBox="1"/>
          <p:nvPr/>
        </p:nvSpPr>
        <p:spPr>
          <a:xfrm>
            <a:off x="703269" y="351753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Être curieux face à l’écrit</a:t>
            </a:r>
            <a:endParaRPr lang="fr-FR" sz="1400" dirty="0">
              <a:latin typeface="Amandine" pitchFamily="2" charset="0"/>
            </a:endParaRPr>
          </a:p>
        </p:txBody>
      </p:sp>
      <p:pic>
        <p:nvPicPr>
          <p:cNvPr id="137" name="Image 1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3355221"/>
            <a:ext cx="822369" cy="507113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1" y="1262818"/>
            <a:ext cx="1148605" cy="1148605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2168099" y="1695366"/>
            <a:ext cx="765075" cy="659175"/>
          </a:xfrm>
          <a:prstGeom prst="rect">
            <a:avLst/>
          </a:prstGeom>
        </p:spPr>
      </p:pic>
      <p:sp>
        <p:nvSpPr>
          <p:cNvPr id="73" name="Rectangle à coins arrondis 72"/>
          <p:cNvSpPr/>
          <p:nvPr/>
        </p:nvSpPr>
        <p:spPr>
          <a:xfrm>
            <a:off x="2327971" y="1019297"/>
            <a:ext cx="740989" cy="428892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C’est le loup qui est dans la forêt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28" y="999416"/>
            <a:ext cx="472940" cy="5911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47" y="1809850"/>
            <a:ext cx="688577" cy="550862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10"/>
          <a:stretch/>
        </p:blipFill>
        <p:spPr>
          <a:xfrm>
            <a:off x="5050273" y="1741730"/>
            <a:ext cx="778669" cy="611403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250"/>
          <a:stretch/>
        </p:blipFill>
        <p:spPr>
          <a:xfrm flipH="1">
            <a:off x="5931654" y="383119"/>
            <a:ext cx="547741" cy="556922"/>
          </a:xfrm>
          <a:prstGeom prst="rect">
            <a:avLst/>
          </a:prstGeom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614" y="927789"/>
            <a:ext cx="784204" cy="62355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à coins arrondis 78"/>
          <p:cNvSpPr/>
          <p:nvPr/>
        </p:nvSpPr>
        <p:spPr>
          <a:xfrm>
            <a:off x="5774829" y="1665830"/>
            <a:ext cx="740989" cy="622874"/>
          </a:xfrm>
          <a:prstGeom prst="wedgeRoundRectCallout">
            <a:avLst>
              <a:gd name="adj1" fmla="val -65353"/>
              <a:gd name="adj2" fmla="val -2757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C’est un peu comme le petit chaperon rouge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80" name="Picture 2" descr="Afficher l'image d'origi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060" y="691043"/>
            <a:ext cx="784204" cy="62355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3"/>
          <a:stretch/>
        </p:blipFill>
        <p:spPr>
          <a:xfrm>
            <a:off x="4306471" y="1685841"/>
            <a:ext cx="879723" cy="666745"/>
          </a:xfrm>
          <a:prstGeom prst="rect">
            <a:avLst/>
          </a:prstGeom>
        </p:spPr>
      </p:pic>
      <p:sp>
        <p:nvSpPr>
          <p:cNvPr id="82" name="Rectangle à coins arrondis 81"/>
          <p:cNvSpPr/>
          <p:nvPr/>
        </p:nvSpPr>
        <p:spPr>
          <a:xfrm>
            <a:off x="3774060" y="1384422"/>
            <a:ext cx="1266024" cy="256210"/>
          </a:xfrm>
          <a:prstGeom prst="wedgeRoundRectCallout">
            <a:avLst>
              <a:gd name="adj1" fmla="val 18489"/>
              <a:gd name="adj2" fmla="val 6405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C’est Mademoiselle Sauve-qui-peut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39" y="4652599"/>
            <a:ext cx="959946" cy="959946"/>
          </a:xfrm>
          <a:prstGeom prst="rect">
            <a:avLst/>
          </a:prstGeom>
        </p:spPr>
      </p:pic>
      <p:pic>
        <p:nvPicPr>
          <p:cNvPr id="84" name="Image 83" descr="Capture d’écr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636">
            <a:off x="2897396" y="4099700"/>
            <a:ext cx="461213" cy="6217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5" name="Image 84" descr="Capture d’écra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46" y="4111411"/>
            <a:ext cx="439850" cy="6255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6" name="Picture 8" descr="Afficher l'image d'origin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9" b="9777"/>
          <a:stretch/>
        </p:blipFill>
        <p:spPr bwMode="auto">
          <a:xfrm>
            <a:off x="3203051" y="4821183"/>
            <a:ext cx="986145" cy="7968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Image 8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3"/>
          <a:stretch/>
        </p:blipFill>
        <p:spPr>
          <a:xfrm>
            <a:off x="5717629" y="4999950"/>
            <a:ext cx="879723" cy="666745"/>
          </a:xfrm>
          <a:prstGeom prst="rect">
            <a:avLst/>
          </a:prstGeom>
        </p:spPr>
      </p:pic>
      <p:sp>
        <p:nvSpPr>
          <p:cNvPr id="88" name="Rectangle à coins arrondis 87"/>
          <p:cNvSpPr/>
          <p:nvPr/>
        </p:nvSpPr>
        <p:spPr>
          <a:xfrm>
            <a:off x="5185218" y="4592960"/>
            <a:ext cx="1266024" cy="361781"/>
          </a:xfrm>
          <a:prstGeom prst="wedgeRoundRectCallout">
            <a:avLst>
              <a:gd name="adj1" fmla="val 18489"/>
              <a:gd name="adj2" fmla="val 6405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Je reconnais PA, c’est écrit PAPA ?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85413" y="3822704"/>
            <a:ext cx="1496560" cy="369332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 Rounded MT Bold" pitchFamily="34" charset="0"/>
              </a:rPr>
              <a:t>PAPI</a:t>
            </a:r>
            <a:endParaRPr lang="fr-FR" dirty="0">
              <a:latin typeface="Arial Rounded MT Bold" pitchFamily="34" charset="0"/>
            </a:endParaRPr>
          </a:p>
        </p:txBody>
      </p:sp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80" y="8020662"/>
            <a:ext cx="864096" cy="10654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Image 1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3"/>
          <a:stretch/>
        </p:blipFill>
        <p:spPr>
          <a:xfrm>
            <a:off x="1848876" y="8522026"/>
            <a:ext cx="879723" cy="666745"/>
          </a:xfrm>
          <a:prstGeom prst="rect">
            <a:avLst/>
          </a:prstGeom>
        </p:spPr>
      </p:pic>
      <p:sp>
        <p:nvSpPr>
          <p:cNvPr id="139" name="Rectangle à coins arrondis 138"/>
          <p:cNvSpPr/>
          <p:nvPr/>
        </p:nvSpPr>
        <p:spPr>
          <a:xfrm>
            <a:off x="1949477" y="8102336"/>
            <a:ext cx="633012" cy="361781"/>
          </a:xfrm>
          <a:prstGeom prst="wedgeRoundRectCallout">
            <a:avLst>
              <a:gd name="adj1" fmla="val 18489"/>
              <a:gd name="adj2" fmla="val 6405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Je vois PAPA !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40" name="ZoneTexte 139"/>
          <p:cNvSpPr txBox="1"/>
          <p:nvPr/>
        </p:nvSpPr>
        <p:spPr>
          <a:xfrm>
            <a:off x="2773075" y="7374184"/>
            <a:ext cx="1741973" cy="276999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Arial Rounded MT Bold" pitchFamily="34" charset="0"/>
              </a:rPr>
              <a:t>BONNE FÊTE PAPA</a:t>
            </a:r>
            <a:endParaRPr lang="fr-FR" sz="1200" dirty="0">
              <a:latin typeface="Arial Rounded MT Bold" pitchFamily="34" charset="0"/>
            </a:endParaRPr>
          </a:p>
        </p:txBody>
      </p:sp>
      <p:pic>
        <p:nvPicPr>
          <p:cNvPr id="141" name="Image 14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3"/>
          <a:stretch/>
        </p:blipFill>
        <p:spPr>
          <a:xfrm>
            <a:off x="3727535" y="8522026"/>
            <a:ext cx="879723" cy="666745"/>
          </a:xfrm>
          <a:prstGeom prst="rect">
            <a:avLst/>
          </a:prstGeom>
        </p:spPr>
      </p:pic>
      <p:sp>
        <p:nvSpPr>
          <p:cNvPr id="142" name="Rectangle à coins arrondis 141"/>
          <p:cNvSpPr/>
          <p:nvPr/>
        </p:nvSpPr>
        <p:spPr>
          <a:xfrm>
            <a:off x="3828136" y="8102336"/>
            <a:ext cx="633012" cy="361781"/>
          </a:xfrm>
          <a:prstGeom prst="wedgeRoundRectCallout">
            <a:avLst>
              <a:gd name="adj1" fmla="val 18489"/>
              <a:gd name="adj2" fmla="val 6405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Je vois PAPA !</a:t>
            </a:r>
            <a:endParaRPr lang="fr-FR" sz="1000" dirty="0">
              <a:solidFill>
                <a:schemeClr val="tx1"/>
              </a:solidFill>
            </a:endParaRPr>
          </a:p>
        </p:txBody>
      </p:sp>
      <p:pic>
        <p:nvPicPr>
          <p:cNvPr id="143" name="Image 14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3"/>
          <a:stretch/>
        </p:blipFill>
        <p:spPr>
          <a:xfrm>
            <a:off x="5681727" y="8534048"/>
            <a:ext cx="879723" cy="666745"/>
          </a:xfrm>
          <a:prstGeom prst="rect">
            <a:avLst/>
          </a:prstGeom>
        </p:spPr>
      </p:pic>
      <p:sp>
        <p:nvSpPr>
          <p:cNvPr id="144" name="Rectangle à coins arrondis 143"/>
          <p:cNvSpPr/>
          <p:nvPr/>
        </p:nvSpPr>
        <p:spPr>
          <a:xfrm>
            <a:off x="4850484" y="7905328"/>
            <a:ext cx="1564856" cy="570811"/>
          </a:xfrm>
          <a:prstGeom prst="wedgeRoundRectCallout">
            <a:avLst>
              <a:gd name="adj1" fmla="val 18489"/>
              <a:gd name="adj2" fmla="val 6405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Il y a PA de PAPA et PI de PIRATE, c’est écrit PAPI !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45" name="ZoneTexte 144"/>
          <p:cNvSpPr txBox="1"/>
          <p:nvPr/>
        </p:nvSpPr>
        <p:spPr>
          <a:xfrm>
            <a:off x="4849511" y="7344102"/>
            <a:ext cx="1496560" cy="369332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 Rounded MT Bold" pitchFamily="34" charset="0"/>
              </a:rPr>
              <a:t>PAPI</a:t>
            </a:r>
            <a:endParaRPr lang="fr-FR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26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6753200"/>
            <a:ext cx="6760368" cy="3080792"/>
            <a:chOff x="116632" y="128464"/>
            <a:chExt cx="6616352" cy="3080792"/>
          </a:xfrm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6782341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-973709" y="7780186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53275" y="9201472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L11a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03269" y="6829905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Reconnaitre les prénoms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6915992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931471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93166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931471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9189947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reconnaitre tous les prénoms de la classe en capitales et en scripte.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925344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reconnaitre mon prénom en cursive.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64185" y="920458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reconnaitre tous les prénoms de la classe dans les trois écritures.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116" name="Image 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6667412"/>
            <a:ext cx="822369" cy="507113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</p:grpSpPr>
        <p:sp>
          <p:nvSpPr>
            <p:cNvPr id="78" name="Rectangle à coins arrondis 7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0" name="Rectangle 79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ZoneTexte 81"/>
          <p:cNvSpPr txBox="1"/>
          <p:nvPr/>
        </p:nvSpPr>
        <p:spPr>
          <a:xfrm rot="16200000">
            <a:off x="-973709" y="1157191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53275" y="2578477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L10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703269" y="20691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Produire de l’écrit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820296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/>
          <p:cNvSpPr/>
          <p:nvPr/>
        </p:nvSpPr>
        <p:spPr>
          <a:xfrm>
            <a:off x="820296" y="12628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/>
          <p:cNvSpPr/>
          <p:nvPr/>
        </p:nvSpPr>
        <p:spPr>
          <a:xfrm>
            <a:off x="2258210" y="9169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/>
          <p:cNvSpPr/>
          <p:nvPr/>
        </p:nvSpPr>
        <p:spPr>
          <a:xfrm>
            <a:off x="3696124" y="6288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92"/>
          <p:cNvSpPr/>
          <p:nvPr/>
        </p:nvSpPr>
        <p:spPr>
          <a:xfrm>
            <a:off x="5134038" y="3393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Rectangle 93"/>
          <p:cNvSpPr/>
          <p:nvPr/>
        </p:nvSpPr>
        <p:spPr>
          <a:xfrm>
            <a:off x="2258930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/>
          <p:cNvSpPr/>
          <p:nvPr/>
        </p:nvSpPr>
        <p:spPr>
          <a:xfrm>
            <a:off x="3696844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/>
          <p:cNvSpPr/>
          <p:nvPr/>
        </p:nvSpPr>
        <p:spPr>
          <a:xfrm>
            <a:off x="5134038" y="25589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/>
          <p:cNvSpPr/>
          <p:nvPr/>
        </p:nvSpPr>
        <p:spPr>
          <a:xfrm>
            <a:off x="3448350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/>
          <p:cNvSpPr/>
          <p:nvPr/>
        </p:nvSpPr>
        <p:spPr>
          <a:xfrm>
            <a:off x="4886264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/>
          <p:cNvSpPr/>
          <p:nvPr/>
        </p:nvSpPr>
        <p:spPr>
          <a:xfrm>
            <a:off x="2012682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/>
          <p:cNvSpPr/>
          <p:nvPr/>
        </p:nvSpPr>
        <p:spPr>
          <a:xfrm>
            <a:off x="6332113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ZoneTexte 116"/>
          <p:cNvSpPr txBox="1"/>
          <p:nvPr/>
        </p:nvSpPr>
        <p:spPr>
          <a:xfrm>
            <a:off x="853953" y="2520786"/>
            <a:ext cx="11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capable de proposer une phrase à écrire.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8" name="ZoneTexte 117"/>
          <p:cNvSpPr txBox="1"/>
          <p:nvPr/>
        </p:nvSpPr>
        <p:spPr>
          <a:xfrm>
            <a:off x="2289621" y="2536254"/>
            <a:ext cx="11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capable de faire une dictée à l’adulte.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9" name="ZoneTexte 118"/>
          <p:cNvSpPr txBox="1"/>
          <p:nvPr/>
        </p:nvSpPr>
        <p:spPr>
          <a:xfrm>
            <a:off x="3727535" y="2584469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corriger oralement des phrases mal construites</a:t>
            </a:r>
            <a:r>
              <a:rPr lang="fr-FR" sz="800" dirty="0"/>
              <a:t>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5173384" y="2531869"/>
            <a:ext cx="12667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fais une proposition d’écriture pour un mot.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121" name="Image 1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44594"/>
            <a:ext cx="822369" cy="507113"/>
          </a:xfrm>
          <a:prstGeom prst="rect">
            <a:avLst/>
          </a:prstGeom>
        </p:spPr>
      </p:pic>
      <p:grpSp>
        <p:nvGrpSpPr>
          <p:cNvPr id="122" name="Groupe 121"/>
          <p:cNvGrpSpPr/>
          <p:nvPr/>
        </p:nvGrpSpPr>
        <p:grpSpPr>
          <a:xfrm>
            <a:off x="44624" y="3456384"/>
            <a:ext cx="6760368" cy="3080792"/>
            <a:chOff x="116632" y="128464"/>
            <a:chExt cx="6616352" cy="3080792"/>
          </a:xfrm>
        </p:grpSpPr>
        <p:sp>
          <p:nvSpPr>
            <p:cNvPr id="123" name="Rectangle à coins arrondis 12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Rectangle 12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5" name="Rectangle 124"/>
          <p:cNvSpPr/>
          <p:nvPr/>
        </p:nvSpPr>
        <p:spPr>
          <a:xfrm>
            <a:off x="692696" y="349505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Rectangle 10"/>
          <p:cNvSpPr/>
          <p:nvPr/>
        </p:nvSpPr>
        <p:spPr>
          <a:xfrm>
            <a:off x="683170" y="348552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ZoneTexte 126"/>
          <p:cNvSpPr txBox="1"/>
          <p:nvPr/>
        </p:nvSpPr>
        <p:spPr>
          <a:xfrm rot="16200000">
            <a:off x="-973709" y="4483370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28" name="ZoneTexte 127"/>
          <p:cNvSpPr txBox="1"/>
          <p:nvPr/>
        </p:nvSpPr>
        <p:spPr>
          <a:xfrm>
            <a:off x="53275" y="590465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L10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129" name="ZoneTexte 128"/>
          <p:cNvSpPr txBox="1"/>
          <p:nvPr/>
        </p:nvSpPr>
        <p:spPr>
          <a:xfrm>
            <a:off x="849910" y="353308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les lettres de l’alphabet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820296" y="5883207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/>
          <p:cNvSpPr/>
          <p:nvPr/>
        </p:nvSpPr>
        <p:spPr>
          <a:xfrm>
            <a:off x="820296" y="4588998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Rectangle 131"/>
          <p:cNvSpPr/>
          <p:nvPr/>
        </p:nvSpPr>
        <p:spPr>
          <a:xfrm>
            <a:off x="2258210" y="4243086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Rectangle 132"/>
          <p:cNvSpPr/>
          <p:nvPr/>
        </p:nvSpPr>
        <p:spPr>
          <a:xfrm>
            <a:off x="3696124" y="3955054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Rectangle 133"/>
          <p:cNvSpPr/>
          <p:nvPr/>
        </p:nvSpPr>
        <p:spPr>
          <a:xfrm>
            <a:off x="5134038" y="3665529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Rectangle 134"/>
          <p:cNvSpPr/>
          <p:nvPr/>
        </p:nvSpPr>
        <p:spPr>
          <a:xfrm>
            <a:off x="2258930" y="5883207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/>
          <p:cNvSpPr/>
          <p:nvPr/>
        </p:nvSpPr>
        <p:spPr>
          <a:xfrm>
            <a:off x="3696844" y="5883207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/>
          <p:cNvSpPr/>
          <p:nvPr/>
        </p:nvSpPr>
        <p:spPr>
          <a:xfrm>
            <a:off x="5134038" y="5885142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/>
          <p:cNvSpPr/>
          <p:nvPr/>
        </p:nvSpPr>
        <p:spPr>
          <a:xfrm>
            <a:off x="3448350" y="602915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/>
          <p:cNvSpPr/>
          <p:nvPr/>
        </p:nvSpPr>
        <p:spPr>
          <a:xfrm>
            <a:off x="4886264" y="602915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/>
          <p:cNvSpPr/>
          <p:nvPr/>
        </p:nvSpPr>
        <p:spPr>
          <a:xfrm>
            <a:off x="2012682" y="60272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/>
          <p:cNvSpPr/>
          <p:nvPr/>
        </p:nvSpPr>
        <p:spPr>
          <a:xfrm>
            <a:off x="6332113" y="60272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ZoneTexte 141"/>
          <p:cNvSpPr txBox="1"/>
          <p:nvPr/>
        </p:nvSpPr>
        <p:spPr>
          <a:xfrm>
            <a:off x="853953" y="5846965"/>
            <a:ext cx="11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connais la plupart des lettres en capitales.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43" name="ZoneTexte 142"/>
          <p:cNvSpPr txBox="1"/>
          <p:nvPr/>
        </p:nvSpPr>
        <p:spPr>
          <a:xfrm>
            <a:off x="2289621" y="5862433"/>
            <a:ext cx="11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connais la plupart des lettres en </a:t>
            </a:r>
            <a:r>
              <a:rPr lang="fr-FR" sz="1000" b="1" dirty="0" smtClean="0"/>
              <a:t>scripte.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44" name="ZoneTexte 143"/>
          <p:cNvSpPr txBox="1"/>
          <p:nvPr/>
        </p:nvSpPr>
        <p:spPr>
          <a:xfrm>
            <a:off x="3727535" y="5849688"/>
            <a:ext cx="11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connais la plupart des lettres en </a:t>
            </a:r>
            <a:r>
              <a:rPr lang="fr-FR" sz="1000" b="1" dirty="0" smtClean="0"/>
              <a:t>cursive.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45" name="ZoneTexte 144"/>
          <p:cNvSpPr txBox="1"/>
          <p:nvPr/>
        </p:nvSpPr>
        <p:spPr>
          <a:xfrm>
            <a:off x="5173384" y="5933234"/>
            <a:ext cx="1266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réciter l’alphabet.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146" name="Image 1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3370773"/>
            <a:ext cx="822369" cy="507113"/>
          </a:xfrm>
          <a:prstGeom prst="rect">
            <a:avLst/>
          </a:prstGeom>
        </p:spPr>
      </p:pic>
      <p:pic>
        <p:nvPicPr>
          <p:cNvPr id="74" name="Image 73" descr="Capture d’écra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79" y="1808437"/>
            <a:ext cx="509847" cy="682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Image 7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703269" y="1772526"/>
            <a:ext cx="886425" cy="763728"/>
          </a:xfrm>
          <a:prstGeom prst="rect">
            <a:avLst/>
          </a:prstGeom>
        </p:spPr>
      </p:pic>
      <p:sp>
        <p:nvSpPr>
          <p:cNvPr id="76" name="Rectangle à coins arrondis 75"/>
          <p:cNvSpPr/>
          <p:nvPr/>
        </p:nvSpPr>
        <p:spPr>
          <a:xfrm>
            <a:off x="901701" y="1353323"/>
            <a:ext cx="1110982" cy="317278"/>
          </a:xfrm>
          <a:prstGeom prst="wedgeRoundRectCallout">
            <a:avLst>
              <a:gd name="adj1" fmla="val -13858"/>
              <a:gd name="adj2" fmla="val 78751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On a versé de la farine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43" y="1021845"/>
            <a:ext cx="1130611" cy="762803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9" name="Image 8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2136876" y="1905850"/>
            <a:ext cx="731682" cy="630404"/>
          </a:xfrm>
          <a:prstGeom prst="rect">
            <a:avLst/>
          </a:prstGeom>
        </p:spPr>
      </p:pic>
      <p:sp>
        <p:nvSpPr>
          <p:cNvPr id="90" name="Rectangle à coins arrondis 89"/>
          <p:cNvSpPr/>
          <p:nvPr/>
        </p:nvSpPr>
        <p:spPr>
          <a:xfrm>
            <a:off x="2800535" y="1905850"/>
            <a:ext cx="844489" cy="585281"/>
          </a:xfrm>
          <a:prstGeom prst="wedgeRoundRectCallout">
            <a:avLst>
              <a:gd name="adj1" fmla="val -55561"/>
              <a:gd name="adj2" fmla="val -2527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On faisait des ateliers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3580514" y="1767201"/>
            <a:ext cx="886425" cy="763728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3"/>
          <a:stretch/>
        </p:blipFill>
        <p:spPr>
          <a:xfrm>
            <a:off x="4254315" y="1864184"/>
            <a:ext cx="879723" cy="666745"/>
          </a:xfrm>
          <a:prstGeom prst="rect">
            <a:avLst/>
          </a:prstGeom>
        </p:spPr>
      </p:pic>
      <p:sp>
        <p:nvSpPr>
          <p:cNvPr id="114" name="Rectangle à coins arrondis 113"/>
          <p:cNvSpPr/>
          <p:nvPr/>
        </p:nvSpPr>
        <p:spPr>
          <a:xfrm>
            <a:off x="3790777" y="848544"/>
            <a:ext cx="1203499" cy="331478"/>
          </a:xfrm>
          <a:prstGeom prst="wedgeRoundRectCallout">
            <a:avLst>
              <a:gd name="adj1" fmla="val -36616"/>
              <a:gd name="adj2" fmla="val 140964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Mathieu il a tombé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15" name="Rectangle à coins arrondis 114"/>
          <p:cNvSpPr/>
          <p:nvPr/>
        </p:nvSpPr>
        <p:spPr>
          <a:xfrm>
            <a:off x="4254315" y="1408467"/>
            <a:ext cx="814373" cy="331478"/>
          </a:xfrm>
          <a:prstGeom prst="wedgeRoundRectCallout">
            <a:avLst>
              <a:gd name="adj1" fmla="val -16343"/>
              <a:gd name="adj2" fmla="val 87326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Il EST tombé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147" name="Image 1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3"/>
          <a:stretch/>
        </p:blipFill>
        <p:spPr>
          <a:xfrm>
            <a:off x="5733256" y="1864183"/>
            <a:ext cx="879723" cy="666745"/>
          </a:xfrm>
          <a:prstGeom prst="rect">
            <a:avLst/>
          </a:prstGeom>
        </p:spPr>
      </p:pic>
      <p:sp>
        <p:nvSpPr>
          <p:cNvPr id="148" name="Rectangle à coins arrondis 147"/>
          <p:cNvSpPr/>
          <p:nvPr/>
        </p:nvSpPr>
        <p:spPr>
          <a:xfrm>
            <a:off x="5240013" y="1562764"/>
            <a:ext cx="1266024" cy="256210"/>
          </a:xfrm>
          <a:prstGeom prst="wedgeRoundRectCallout">
            <a:avLst>
              <a:gd name="adj1" fmla="val 18489"/>
              <a:gd name="adj2" fmla="val 6405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PAPA ça finit par un A !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49" name="ZoneTexte 148"/>
          <p:cNvSpPr txBox="1"/>
          <p:nvPr/>
        </p:nvSpPr>
        <p:spPr>
          <a:xfrm>
            <a:off x="5240011" y="581260"/>
            <a:ext cx="1200113" cy="369332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 Rounded MT Bold" pitchFamily="34" charset="0"/>
              </a:rPr>
              <a:t>PAP _</a:t>
            </a:r>
            <a:endParaRPr lang="fr-FR" dirty="0">
              <a:latin typeface="Arial Rounded MT Bold" pitchFamily="34" charset="0"/>
            </a:endParaRPr>
          </a:p>
        </p:txBody>
      </p:sp>
      <p:sp>
        <p:nvSpPr>
          <p:cNvPr id="150" name="ZoneTexte 149"/>
          <p:cNvSpPr txBox="1"/>
          <p:nvPr/>
        </p:nvSpPr>
        <p:spPr>
          <a:xfrm>
            <a:off x="860384" y="4621521"/>
            <a:ext cx="1360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1200" spc="300" dirty="0" smtClean="0"/>
              <a:t>ABCDEFGHIJKLMNOPQRSTUVWXYZ</a:t>
            </a:r>
            <a:endParaRPr lang="fr-FR" sz="1200" spc="300" dirty="0"/>
          </a:p>
        </p:txBody>
      </p:sp>
      <p:sp>
        <p:nvSpPr>
          <p:cNvPr id="151" name="ZoneTexte 150"/>
          <p:cNvSpPr txBox="1"/>
          <p:nvPr/>
        </p:nvSpPr>
        <p:spPr>
          <a:xfrm>
            <a:off x="2282908" y="4462981"/>
            <a:ext cx="1360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1200" spc="300" dirty="0" err="1" smtClean="0"/>
              <a:t>abcdefghijklmnopqrstuvwxyz</a:t>
            </a:r>
            <a:endParaRPr lang="fr-FR" sz="1200" spc="300" dirty="0"/>
          </a:p>
        </p:txBody>
      </p:sp>
      <p:sp>
        <p:nvSpPr>
          <p:cNvPr id="152" name="ZoneTexte 151"/>
          <p:cNvSpPr txBox="1"/>
          <p:nvPr/>
        </p:nvSpPr>
        <p:spPr>
          <a:xfrm>
            <a:off x="3719272" y="4160912"/>
            <a:ext cx="136044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1600" spc="300" dirty="0" err="1" smtClean="0">
                <a:latin typeface="Cursive standard" pitchFamily="2" charset="0"/>
              </a:rPr>
              <a:t>abcdefghijklmnopqrstuvwxyz</a:t>
            </a:r>
            <a:endParaRPr lang="fr-FR" sz="1600" spc="300" dirty="0">
              <a:latin typeface="Cursive standard" pitchFamily="2" charset="0"/>
            </a:endParaRPr>
          </a:p>
        </p:txBody>
      </p:sp>
      <p:pic>
        <p:nvPicPr>
          <p:cNvPr id="153" name="Image 15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5031914" y="4806535"/>
            <a:ext cx="1225534" cy="1055898"/>
          </a:xfrm>
          <a:prstGeom prst="rect">
            <a:avLst/>
          </a:prstGeom>
        </p:spPr>
      </p:pic>
      <p:sp>
        <p:nvSpPr>
          <p:cNvPr id="154" name="Rectangle à coins arrondis 153"/>
          <p:cNvSpPr/>
          <p:nvPr/>
        </p:nvSpPr>
        <p:spPr>
          <a:xfrm>
            <a:off x="5240012" y="3888432"/>
            <a:ext cx="1200111" cy="733089"/>
          </a:xfrm>
          <a:prstGeom prst="wedgeRoundRectCallout">
            <a:avLst>
              <a:gd name="adj1" fmla="val -23382"/>
              <a:gd name="adj2" fmla="val 73554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A B C D E F G H I J K L M N O P Q R S T U V W</a:t>
            </a:r>
          </a:p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X Y Z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96" y="7957051"/>
            <a:ext cx="1456202" cy="702456"/>
          </a:xfrm>
          <a:prstGeom prst="rect">
            <a:avLst/>
          </a:prstGeom>
        </p:spPr>
      </p:pic>
      <p:sp>
        <p:nvSpPr>
          <p:cNvPr id="155" name="Rectangle à coins arrondis 154"/>
          <p:cNvSpPr/>
          <p:nvPr/>
        </p:nvSpPr>
        <p:spPr>
          <a:xfrm>
            <a:off x="1579638" y="8688401"/>
            <a:ext cx="1057756" cy="474971"/>
          </a:xfrm>
          <a:prstGeom prst="wedgeRoundRectCallout">
            <a:avLst>
              <a:gd name="adj1" fmla="val -57942"/>
              <a:gd name="adj2" fmla="val -12668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C’est Mathieu, Lina et Farid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156" name="Image 15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3" y="8431528"/>
            <a:ext cx="886425" cy="7637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5" y="7450890"/>
            <a:ext cx="1076881" cy="473214"/>
          </a:xfrm>
          <a:prstGeom prst="rect">
            <a:avLst/>
          </a:prstGeom>
        </p:spPr>
      </p:pic>
      <p:sp>
        <p:nvSpPr>
          <p:cNvPr id="157" name="Rectangle à coins arrondis 156"/>
          <p:cNvSpPr/>
          <p:nvPr/>
        </p:nvSpPr>
        <p:spPr>
          <a:xfrm>
            <a:off x="3487106" y="8200492"/>
            <a:ext cx="1057756" cy="474971"/>
          </a:xfrm>
          <a:prstGeom prst="wedgeRoundRectCallout">
            <a:avLst>
              <a:gd name="adj1" fmla="val -57942"/>
              <a:gd name="adj2" fmla="val -12668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C’est mon prénom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158" name="Image 15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7981" y="8426219"/>
            <a:ext cx="886425" cy="7637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58" y="7046713"/>
            <a:ext cx="1817811" cy="714599"/>
          </a:xfrm>
          <a:prstGeom prst="rect">
            <a:avLst/>
          </a:prstGeom>
        </p:spPr>
      </p:pic>
      <p:pic>
        <p:nvPicPr>
          <p:cNvPr id="159" name="Image 15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3"/>
          <a:stretch/>
        </p:blipFill>
        <p:spPr>
          <a:xfrm>
            <a:off x="5513717" y="8394229"/>
            <a:ext cx="1048344" cy="794543"/>
          </a:xfrm>
          <a:prstGeom prst="rect">
            <a:avLst/>
          </a:prstGeom>
        </p:spPr>
      </p:pic>
      <p:sp>
        <p:nvSpPr>
          <p:cNvPr id="160" name="Rectangle à coins arrondis 159"/>
          <p:cNvSpPr/>
          <p:nvPr/>
        </p:nvSpPr>
        <p:spPr>
          <a:xfrm>
            <a:off x="4885408" y="7924104"/>
            <a:ext cx="1508689" cy="389612"/>
          </a:xfrm>
          <a:prstGeom prst="wedgeRoundRectCallout">
            <a:avLst>
              <a:gd name="adj1" fmla="val 18489"/>
              <a:gd name="adj2" fmla="val 6405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C’est Mathieu, Lina et Farid !</a:t>
            </a:r>
          </a:p>
        </p:txBody>
      </p:sp>
    </p:spTree>
    <p:extLst>
      <p:ext uri="{BB962C8B-B14F-4D97-AF65-F5344CB8AC3E}">
        <p14:creationId xmlns:p14="http://schemas.microsoft.com/office/powerpoint/2010/main" val="3954352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-973709" y="4469559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53275" y="5890845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L12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03269" y="3519278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Ecrire son prénom et son nom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-973709" y="1157191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3275" y="257847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L11b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03269" y="20691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Copier à l’aide d’un clavier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20296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820296" y="12628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2258210" y="9169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3696124" y="6288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5134038" y="339349"/>
            <a:ext cx="1437914" cy="221961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/>
          <p:cNvSpPr/>
          <p:nvPr/>
        </p:nvSpPr>
        <p:spPr>
          <a:xfrm>
            <a:off x="2258930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3696844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5134038" y="2544320"/>
            <a:ext cx="1437914" cy="51676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3448350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4886264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/>
          <p:cNvSpPr/>
          <p:nvPr/>
        </p:nvSpPr>
        <p:spPr>
          <a:xfrm>
            <a:off x="2012682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6332113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/>
          <p:cNvSpPr txBox="1"/>
          <p:nvPr/>
        </p:nvSpPr>
        <p:spPr>
          <a:xfrm>
            <a:off x="853953" y="2610995"/>
            <a:ext cx="115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utiliser un clavier.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2258210" y="2544320"/>
            <a:ext cx="12401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taper les lettres dictées par un copain sur un clavier.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3727535" y="2576736"/>
            <a:ext cx="1157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copier les mots de la classe à l’aide du clavier..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5168197" y="2551191"/>
            <a:ext cx="1157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copier une phrase à l’aide d’un clavier.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89405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écrire mon prénom et mon nom en </a:t>
            </a:r>
            <a:r>
              <a:rPr lang="fr-FR" sz="1000" b="1" dirty="0" smtClean="0"/>
              <a:t>cursive avec </a:t>
            </a:r>
            <a:r>
              <a:rPr lang="fr-FR" sz="1000" b="1" dirty="0"/>
              <a:t>modèle.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97620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écrire mon prénom en </a:t>
            </a:r>
            <a:r>
              <a:rPr lang="fr-FR" sz="1000" b="1" dirty="0" smtClean="0"/>
              <a:t>cursive sans </a:t>
            </a:r>
            <a:r>
              <a:rPr lang="fr-FR" sz="1000" b="1" dirty="0"/>
              <a:t>modèle.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64185" y="5954915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écrire mon nom en </a:t>
            </a:r>
            <a:r>
              <a:rPr lang="fr-FR" sz="1000" b="1" dirty="0" smtClean="0"/>
              <a:t>cursive sans </a:t>
            </a:r>
            <a:r>
              <a:rPr lang="fr-FR" sz="1000" b="1" dirty="0"/>
              <a:t>modèle.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53398"/>
            <a:ext cx="822369" cy="507113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3355221"/>
            <a:ext cx="822369" cy="507113"/>
          </a:xfrm>
          <a:prstGeom prst="rect">
            <a:avLst/>
          </a:prstGeom>
        </p:spPr>
      </p:pic>
      <p:grpSp>
        <p:nvGrpSpPr>
          <p:cNvPr id="50" name="Groupe 49"/>
          <p:cNvGrpSpPr/>
          <p:nvPr/>
        </p:nvGrpSpPr>
        <p:grpSpPr>
          <a:xfrm>
            <a:off x="44624" y="6768752"/>
            <a:ext cx="6760368" cy="3080792"/>
            <a:chOff x="116632" y="128464"/>
            <a:chExt cx="6616352" cy="3080792"/>
          </a:xfrm>
        </p:grpSpPr>
        <p:sp>
          <p:nvSpPr>
            <p:cNvPr id="51" name="Rectangle à coins arrondis 5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692696" y="680741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10"/>
          <p:cNvSpPr/>
          <p:nvPr/>
        </p:nvSpPr>
        <p:spPr>
          <a:xfrm>
            <a:off x="683169" y="6797893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 rot="16200000">
            <a:off x="-973709" y="7795738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53275" y="921702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703269" y="684545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Ecrire seul ses premiers mots</a:t>
            </a:r>
            <a:endParaRPr lang="fr-FR" sz="1400" dirty="0">
              <a:latin typeface="Amandine" pitchFamily="2" charset="0"/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6681400"/>
            <a:ext cx="822369" cy="507113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827735" y="7870563"/>
            <a:ext cx="1437914" cy="111488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92"/>
          <p:cNvSpPr/>
          <p:nvPr/>
        </p:nvSpPr>
        <p:spPr>
          <a:xfrm>
            <a:off x="827735" y="8985448"/>
            <a:ext cx="1437914" cy="68338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/>
          <p:cNvSpPr/>
          <p:nvPr/>
        </p:nvSpPr>
        <p:spPr>
          <a:xfrm>
            <a:off x="2265649" y="7524651"/>
            <a:ext cx="1437914" cy="14607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/>
          <p:cNvSpPr/>
          <p:nvPr/>
        </p:nvSpPr>
        <p:spPr>
          <a:xfrm>
            <a:off x="3703563" y="7236619"/>
            <a:ext cx="1437914" cy="17488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/>
          <p:cNvSpPr/>
          <p:nvPr/>
        </p:nvSpPr>
        <p:spPr>
          <a:xfrm>
            <a:off x="5141477" y="6947094"/>
            <a:ext cx="1437914" cy="20383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110"/>
          <p:cNvSpPr/>
          <p:nvPr/>
        </p:nvSpPr>
        <p:spPr>
          <a:xfrm>
            <a:off x="2266369" y="8985448"/>
            <a:ext cx="1437914" cy="68338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Rectangle 111"/>
          <p:cNvSpPr/>
          <p:nvPr/>
        </p:nvSpPr>
        <p:spPr>
          <a:xfrm>
            <a:off x="3704283" y="8985448"/>
            <a:ext cx="1437914" cy="68338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Rectangle 112"/>
          <p:cNvSpPr/>
          <p:nvPr/>
        </p:nvSpPr>
        <p:spPr>
          <a:xfrm>
            <a:off x="5141477" y="8985448"/>
            <a:ext cx="1437914" cy="68531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/>
          <p:cNvSpPr/>
          <p:nvPr/>
        </p:nvSpPr>
        <p:spPr>
          <a:xfrm>
            <a:off x="3439090" y="92034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/>
          <p:cNvSpPr/>
          <p:nvPr/>
        </p:nvSpPr>
        <p:spPr>
          <a:xfrm>
            <a:off x="4877004" y="92034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/>
          <p:cNvSpPr/>
          <p:nvPr/>
        </p:nvSpPr>
        <p:spPr>
          <a:xfrm>
            <a:off x="2003422" y="920147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6322853" y="920147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ZoneTexte 117"/>
          <p:cNvSpPr txBox="1"/>
          <p:nvPr/>
        </p:nvSpPr>
        <p:spPr>
          <a:xfrm>
            <a:off x="844693" y="8938421"/>
            <a:ext cx="11578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Avec mes copains, on essaie d’écrire des mots en utilisant les mots de la classe.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9" name="ZoneTexte 118"/>
          <p:cNvSpPr txBox="1"/>
          <p:nvPr/>
        </p:nvSpPr>
        <p:spPr>
          <a:xfrm>
            <a:off x="2248950" y="9004913"/>
            <a:ext cx="1240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utiliser une syllabe connue pour écrire un nouveau mot.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3718275" y="9065873"/>
            <a:ext cx="1157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J’aime essayer d’écrire des mots tout seul.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5158937" y="9008688"/>
            <a:ext cx="115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J’ai compris comment fabriquer des syllabes avec des lettres.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06" y="1652422"/>
            <a:ext cx="863120" cy="53945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66" y="1640632"/>
            <a:ext cx="900850" cy="56303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5" t="52037" r="2750" b="24798"/>
          <a:stretch/>
        </p:blipFill>
        <p:spPr>
          <a:xfrm>
            <a:off x="2474953" y="1744518"/>
            <a:ext cx="788166" cy="794350"/>
          </a:xfrm>
          <a:prstGeom prst="rect">
            <a:avLst/>
          </a:prstGeom>
        </p:spPr>
      </p:pic>
      <p:sp>
        <p:nvSpPr>
          <p:cNvPr id="82" name="Rectangle à coins arrondis 81"/>
          <p:cNvSpPr/>
          <p:nvPr/>
        </p:nvSpPr>
        <p:spPr>
          <a:xfrm>
            <a:off x="2344155" y="1168398"/>
            <a:ext cx="1266024" cy="256210"/>
          </a:xfrm>
          <a:prstGeom prst="wedgeRoundRectCallout">
            <a:avLst>
              <a:gd name="adj1" fmla="val 44571"/>
              <a:gd name="adj2" fmla="val -9952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CHOCOLAT : C – H – O – C – O – L – A – T 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5" t="52037" r="2750" b="24798"/>
          <a:stretch/>
        </p:blipFill>
        <p:spPr>
          <a:xfrm>
            <a:off x="921038" y="1758166"/>
            <a:ext cx="788166" cy="794350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42" y="1640632"/>
            <a:ext cx="900850" cy="56303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5" name="Image 8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5" t="52037" r="2750" b="24798"/>
          <a:stretch/>
        </p:blipFill>
        <p:spPr>
          <a:xfrm>
            <a:off x="3690629" y="1744518"/>
            <a:ext cx="788166" cy="794350"/>
          </a:xfrm>
          <a:prstGeom prst="rect">
            <a:avLst/>
          </a:prstGeom>
        </p:spPr>
      </p:pic>
      <p:pic>
        <p:nvPicPr>
          <p:cNvPr id="86" name="Image 85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99" y="759412"/>
            <a:ext cx="759041" cy="5405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57" y="1640632"/>
            <a:ext cx="900850" cy="56303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22" name="Image 1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5" t="52037" r="2750" b="24798"/>
          <a:stretch/>
        </p:blipFill>
        <p:spPr>
          <a:xfrm>
            <a:off x="5140344" y="1744518"/>
            <a:ext cx="788166" cy="794350"/>
          </a:xfrm>
          <a:prstGeom prst="rect">
            <a:avLst/>
          </a:prstGeom>
        </p:spPr>
      </p:pic>
      <p:sp>
        <p:nvSpPr>
          <p:cNvPr id="123" name="ZoneTexte 122"/>
          <p:cNvSpPr txBox="1"/>
          <p:nvPr/>
        </p:nvSpPr>
        <p:spPr>
          <a:xfrm>
            <a:off x="5231927" y="474856"/>
            <a:ext cx="1252980" cy="954107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Arial Rounded MT Bold" pitchFamily="34" charset="0"/>
              </a:rPr>
              <a:t>C’est l’arbre qu’on a peint.</a:t>
            </a:r>
            <a:endParaRPr lang="fr-FR" sz="1400" dirty="0">
              <a:latin typeface="Arial Rounded MT Bold" pitchFamily="34" charset="0"/>
            </a:endParaRPr>
          </a:p>
        </p:txBody>
      </p:sp>
      <p:pic>
        <p:nvPicPr>
          <p:cNvPr id="124" name="Image 1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817900" y="8474112"/>
            <a:ext cx="578744" cy="498636"/>
          </a:xfrm>
          <a:prstGeom prst="rect">
            <a:avLst/>
          </a:prstGeom>
        </p:spPr>
      </p:pic>
      <p:pic>
        <p:nvPicPr>
          <p:cNvPr id="125" name="Image 1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3"/>
          <a:stretch/>
        </p:blipFill>
        <p:spPr>
          <a:xfrm>
            <a:off x="1677631" y="8535963"/>
            <a:ext cx="574368" cy="435315"/>
          </a:xfrm>
          <a:prstGeom prst="rect">
            <a:avLst/>
          </a:prstGeom>
        </p:spPr>
      </p:pic>
      <p:sp>
        <p:nvSpPr>
          <p:cNvPr id="126" name="Rectangle à coins arrondis 125"/>
          <p:cNvSpPr/>
          <p:nvPr/>
        </p:nvSpPr>
        <p:spPr>
          <a:xfrm>
            <a:off x="937157" y="7918646"/>
            <a:ext cx="772047" cy="461734"/>
          </a:xfrm>
          <a:prstGeom prst="wedgeRoundRectCallout">
            <a:avLst>
              <a:gd name="adj1" fmla="val -17750"/>
              <a:gd name="adj2" fmla="val 62034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SAPIN ça commence comme SAMEDI 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27" name="Image 1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3"/>
          <a:stretch/>
        </p:blipFill>
        <p:spPr>
          <a:xfrm>
            <a:off x="3161166" y="8535963"/>
            <a:ext cx="574368" cy="435315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1761874" y="8124825"/>
            <a:ext cx="121973" cy="188779"/>
          </a:xfrm>
          <a:custGeom>
            <a:avLst/>
            <a:gdLst>
              <a:gd name="connsiteX0" fmla="*/ 95501 w 121973"/>
              <a:gd name="connsiteY0" fmla="*/ 0 h 188779"/>
              <a:gd name="connsiteX1" fmla="*/ 9776 w 121973"/>
              <a:gd name="connsiteY1" fmla="*/ 19050 h 188779"/>
              <a:gd name="connsiteX2" fmla="*/ 9776 w 121973"/>
              <a:gd name="connsiteY2" fmla="*/ 76200 h 188779"/>
              <a:gd name="connsiteX3" fmla="*/ 38351 w 121973"/>
              <a:gd name="connsiteY3" fmla="*/ 85725 h 188779"/>
              <a:gd name="connsiteX4" fmla="*/ 95501 w 121973"/>
              <a:gd name="connsiteY4" fmla="*/ 95250 h 188779"/>
              <a:gd name="connsiteX5" fmla="*/ 105026 w 121973"/>
              <a:gd name="connsiteY5" fmla="*/ 171450 h 188779"/>
              <a:gd name="connsiteX6" fmla="*/ 28826 w 121973"/>
              <a:gd name="connsiteY6" fmla="*/ 152400 h 1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73" h="188779">
                <a:moveTo>
                  <a:pt x="95501" y="0"/>
                </a:moveTo>
                <a:cubicBezTo>
                  <a:pt x="66926" y="6350"/>
                  <a:pt x="35958" y="5959"/>
                  <a:pt x="9776" y="19050"/>
                </a:cubicBezTo>
                <a:cubicBezTo>
                  <a:pt x="-7157" y="27517"/>
                  <a:pt x="1309" y="67733"/>
                  <a:pt x="9776" y="76200"/>
                </a:cubicBezTo>
                <a:cubicBezTo>
                  <a:pt x="16876" y="83300"/>
                  <a:pt x="28550" y="83547"/>
                  <a:pt x="38351" y="85725"/>
                </a:cubicBezTo>
                <a:cubicBezTo>
                  <a:pt x="57204" y="89915"/>
                  <a:pt x="76451" y="92075"/>
                  <a:pt x="95501" y="95250"/>
                </a:cubicBezTo>
                <a:cubicBezTo>
                  <a:pt x="104032" y="108047"/>
                  <a:pt x="144372" y="153963"/>
                  <a:pt x="105026" y="171450"/>
                </a:cubicBezTo>
                <a:cubicBezTo>
                  <a:pt x="25676" y="206717"/>
                  <a:pt x="28826" y="181918"/>
                  <a:pt x="28826" y="15240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1962150" y="8115300"/>
            <a:ext cx="171450" cy="266700"/>
          </a:xfrm>
          <a:custGeom>
            <a:avLst/>
            <a:gdLst>
              <a:gd name="connsiteX0" fmla="*/ 0 w 171450"/>
              <a:gd name="connsiteY0" fmla="*/ 219075 h 266700"/>
              <a:gd name="connsiteX1" fmla="*/ 9525 w 171450"/>
              <a:gd name="connsiteY1" fmla="*/ 171450 h 266700"/>
              <a:gd name="connsiteX2" fmla="*/ 19050 w 171450"/>
              <a:gd name="connsiteY2" fmla="*/ 133350 h 266700"/>
              <a:gd name="connsiteX3" fmla="*/ 47625 w 171450"/>
              <a:gd name="connsiteY3" fmla="*/ 9525 h 266700"/>
              <a:gd name="connsiteX4" fmla="*/ 76200 w 171450"/>
              <a:gd name="connsiteY4" fmla="*/ 0 h 266700"/>
              <a:gd name="connsiteX5" fmla="*/ 114300 w 171450"/>
              <a:gd name="connsiteY5" fmla="*/ 85725 h 266700"/>
              <a:gd name="connsiteX6" fmla="*/ 133350 w 171450"/>
              <a:gd name="connsiteY6" fmla="*/ 161925 h 266700"/>
              <a:gd name="connsiteX7" fmla="*/ 152400 w 171450"/>
              <a:gd name="connsiteY7" fmla="*/ 190500 h 266700"/>
              <a:gd name="connsiteX8" fmla="*/ 161925 w 171450"/>
              <a:gd name="connsiteY8" fmla="*/ 219075 h 266700"/>
              <a:gd name="connsiteX9" fmla="*/ 171450 w 171450"/>
              <a:gd name="connsiteY9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450" h="266700">
                <a:moveTo>
                  <a:pt x="0" y="219075"/>
                </a:moveTo>
                <a:cubicBezTo>
                  <a:pt x="3175" y="203200"/>
                  <a:pt x="6013" y="187254"/>
                  <a:pt x="9525" y="171450"/>
                </a:cubicBezTo>
                <a:cubicBezTo>
                  <a:pt x="12365" y="158671"/>
                  <a:pt x="17199" y="146309"/>
                  <a:pt x="19050" y="133350"/>
                </a:cubicBezTo>
                <a:cubicBezTo>
                  <a:pt x="23309" y="103537"/>
                  <a:pt x="13173" y="37086"/>
                  <a:pt x="47625" y="9525"/>
                </a:cubicBezTo>
                <a:cubicBezTo>
                  <a:pt x="55465" y="3253"/>
                  <a:pt x="66675" y="3175"/>
                  <a:pt x="76200" y="0"/>
                </a:cubicBezTo>
                <a:cubicBezTo>
                  <a:pt x="101219" y="37529"/>
                  <a:pt x="100698" y="31317"/>
                  <a:pt x="114300" y="85725"/>
                </a:cubicBezTo>
                <a:cubicBezTo>
                  <a:pt x="120650" y="111125"/>
                  <a:pt x="118827" y="140140"/>
                  <a:pt x="133350" y="161925"/>
                </a:cubicBezTo>
                <a:cubicBezTo>
                  <a:pt x="139700" y="171450"/>
                  <a:pt x="147280" y="180261"/>
                  <a:pt x="152400" y="190500"/>
                </a:cubicBezTo>
                <a:cubicBezTo>
                  <a:pt x="156890" y="199480"/>
                  <a:pt x="159490" y="209335"/>
                  <a:pt x="161925" y="219075"/>
                </a:cubicBezTo>
                <a:cubicBezTo>
                  <a:pt x="165852" y="234781"/>
                  <a:pt x="171450" y="266700"/>
                  <a:pt x="171450" y="26670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1962150" y="8220068"/>
            <a:ext cx="114300" cy="9532"/>
          </a:xfrm>
          <a:custGeom>
            <a:avLst/>
            <a:gdLst>
              <a:gd name="connsiteX0" fmla="*/ 0 w 114300"/>
              <a:gd name="connsiteY0" fmla="*/ 9532 h 9532"/>
              <a:gd name="connsiteX1" fmla="*/ 114300 w 114300"/>
              <a:gd name="connsiteY1" fmla="*/ 7 h 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300" h="9532">
                <a:moveTo>
                  <a:pt x="0" y="9532"/>
                </a:moveTo>
                <a:cubicBezTo>
                  <a:pt x="101568" y="-625"/>
                  <a:pt x="63342" y="7"/>
                  <a:pt x="114300" y="7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9" name="Image 128" descr="Capture d’écra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90" y="7636264"/>
            <a:ext cx="517346" cy="372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0" name="Rectangle à coins arrondis 129"/>
          <p:cNvSpPr/>
          <p:nvPr/>
        </p:nvSpPr>
        <p:spPr>
          <a:xfrm>
            <a:off x="2933701" y="7842804"/>
            <a:ext cx="735168" cy="607277"/>
          </a:xfrm>
          <a:prstGeom prst="wedgeRoundRectCallout">
            <a:avLst>
              <a:gd name="adj1" fmla="val 17616"/>
              <a:gd name="adj2" fmla="val 5732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MAMAN ça commence comme MARDI !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2409725" y="8541421"/>
            <a:ext cx="171722" cy="269204"/>
          </a:xfrm>
          <a:custGeom>
            <a:avLst/>
            <a:gdLst>
              <a:gd name="connsiteX0" fmla="*/ 9625 w 171722"/>
              <a:gd name="connsiteY0" fmla="*/ 231104 h 269204"/>
              <a:gd name="connsiteX1" fmla="*/ 9625 w 171722"/>
              <a:gd name="connsiteY1" fmla="*/ 2504 h 269204"/>
              <a:gd name="connsiteX2" fmla="*/ 38200 w 171722"/>
              <a:gd name="connsiteY2" fmla="*/ 31079 h 269204"/>
              <a:gd name="connsiteX3" fmla="*/ 85825 w 171722"/>
              <a:gd name="connsiteY3" fmla="*/ 78704 h 269204"/>
              <a:gd name="connsiteX4" fmla="*/ 133450 w 171722"/>
              <a:gd name="connsiteY4" fmla="*/ 21554 h 269204"/>
              <a:gd name="connsiteX5" fmla="*/ 152500 w 171722"/>
              <a:gd name="connsiteY5" fmla="*/ 50129 h 269204"/>
              <a:gd name="connsiteX6" fmla="*/ 171550 w 171722"/>
              <a:gd name="connsiteY6" fmla="*/ 164429 h 269204"/>
              <a:gd name="connsiteX7" fmla="*/ 162025 w 171722"/>
              <a:gd name="connsiteY7" fmla="*/ 259679 h 269204"/>
              <a:gd name="connsiteX8" fmla="*/ 162025 w 171722"/>
              <a:gd name="connsiteY8" fmla="*/ 269204 h 26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722" h="269204">
                <a:moveTo>
                  <a:pt x="9625" y="231104"/>
                </a:moveTo>
                <a:cubicBezTo>
                  <a:pt x="9353" y="227020"/>
                  <a:pt x="-11896" y="34786"/>
                  <a:pt x="9625" y="2504"/>
                </a:cubicBezTo>
                <a:cubicBezTo>
                  <a:pt x="17097" y="-8704"/>
                  <a:pt x="29576" y="20731"/>
                  <a:pt x="38200" y="31079"/>
                </a:cubicBezTo>
                <a:cubicBezTo>
                  <a:pt x="77887" y="78704"/>
                  <a:pt x="33438" y="43779"/>
                  <a:pt x="85825" y="78704"/>
                </a:cubicBezTo>
                <a:cubicBezTo>
                  <a:pt x="91572" y="70084"/>
                  <a:pt x="121227" y="21554"/>
                  <a:pt x="133450" y="21554"/>
                </a:cubicBezTo>
                <a:cubicBezTo>
                  <a:pt x="144898" y="21554"/>
                  <a:pt x="146150" y="40604"/>
                  <a:pt x="152500" y="50129"/>
                </a:cubicBezTo>
                <a:cubicBezTo>
                  <a:pt x="158850" y="88229"/>
                  <a:pt x="169796" y="125843"/>
                  <a:pt x="171550" y="164429"/>
                </a:cubicBezTo>
                <a:cubicBezTo>
                  <a:pt x="172999" y="196304"/>
                  <a:pt x="164914" y="227902"/>
                  <a:pt x="162025" y="259679"/>
                </a:cubicBezTo>
                <a:cubicBezTo>
                  <a:pt x="161738" y="262841"/>
                  <a:pt x="162025" y="266029"/>
                  <a:pt x="162025" y="269204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Forme libre 130"/>
          <p:cNvSpPr/>
          <p:nvPr/>
        </p:nvSpPr>
        <p:spPr>
          <a:xfrm>
            <a:off x="2672166" y="8534400"/>
            <a:ext cx="171450" cy="266700"/>
          </a:xfrm>
          <a:custGeom>
            <a:avLst/>
            <a:gdLst>
              <a:gd name="connsiteX0" fmla="*/ 0 w 171450"/>
              <a:gd name="connsiteY0" fmla="*/ 219075 h 266700"/>
              <a:gd name="connsiteX1" fmla="*/ 9525 w 171450"/>
              <a:gd name="connsiteY1" fmla="*/ 171450 h 266700"/>
              <a:gd name="connsiteX2" fmla="*/ 19050 w 171450"/>
              <a:gd name="connsiteY2" fmla="*/ 133350 h 266700"/>
              <a:gd name="connsiteX3" fmla="*/ 47625 w 171450"/>
              <a:gd name="connsiteY3" fmla="*/ 9525 h 266700"/>
              <a:gd name="connsiteX4" fmla="*/ 76200 w 171450"/>
              <a:gd name="connsiteY4" fmla="*/ 0 h 266700"/>
              <a:gd name="connsiteX5" fmla="*/ 114300 w 171450"/>
              <a:gd name="connsiteY5" fmla="*/ 85725 h 266700"/>
              <a:gd name="connsiteX6" fmla="*/ 133350 w 171450"/>
              <a:gd name="connsiteY6" fmla="*/ 161925 h 266700"/>
              <a:gd name="connsiteX7" fmla="*/ 152400 w 171450"/>
              <a:gd name="connsiteY7" fmla="*/ 190500 h 266700"/>
              <a:gd name="connsiteX8" fmla="*/ 161925 w 171450"/>
              <a:gd name="connsiteY8" fmla="*/ 219075 h 266700"/>
              <a:gd name="connsiteX9" fmla="*/ 171450 w 171450"/>
              <a:gd name="connsiteY9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450" h="266700">
                <a:moveTo>
                  <a:pt x="0" y="219075"/>
                </a:moveTo>
                <a:cubicBezTo>
                  <a:pt x="3175" y="203200"/>
                  <a:pt x="6013" y="187254"/>
                  <a:pt x="9525" y="171450"/>
                </a:cubicBezTo>
                <a:cubicBezTo>
                  <a:pt x="12365" y="158671"/>
                  <a:pt x="17199" y="146309"/>
                  <a:pt x="19050" y="133350"/>
                </a:cubicBezTo>
                <a:cubicBezTo>
                  <a:pt x="23309" y="103537"/>
                  <a:pt x="13173" y="37086"/>
                  <a:pt x="47625" y="9525"/>
                </a:cubicBezTo>
                <a:cubicBezTo>
                  <a:pt x="55465" y="3253"/>
                  <a:pt x="66675" y="3175"/>
                  <a:pt x="76200" y="0"/>
                </a:cubicBezTo>
                <a:cubicBezTo>
                  <a:pt x="101219" y="37529"/>
                  <a:pt x="100698" y="31317"/>
                  <a:pt x="114300" y="85725"/>
                </a:cubicBezTo>
                <a:cubicBezTo>
                  <a:pt x="120650" y="111125"/>
                  <a:pt x="118827" y="140140"/>
                  <a:pt x="133350" y="161925"/>
                </a:cubicBezTo>
                <a:cubicBezTo>
                  <a:pt x="139700" y="171450"/>
                  <a:pt x="147280" y="180261"/>
                  <a:pt x="152400" y="190500"/>
                </a:cubicBezTo>
                <a:cubicBezTo>
                  <a:pt x="156890" y="199480"/>
                  <a:pt x="159490" y="209335"/>
                  <a:pt x="161925" y="219075"/>
                </a:cubicBezTo>
                <a:cubicBezTo>
                  <a:pt x="165852" y="234781"/>
                  <a:pt x="171450" y="266700"/>
                  <a:pt x="171450" y="26670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Forme libre 131"/>
          <p:cNvSpPr/>
          <p:nvPr/>
        </p:nvSpPr>
        <p:spPr>
          <a:xfrm>
            <a:off x="2672166" y="8639168"/>
            <a:ext cx="114300" cy="9532"/>
          </a:xfrm>
          <a:custGeom>
            <a:avLst/>
            <a:gdLst>
              <a:gd name="connsiteX0" fmla="*/ 0 w 114300"/>
              <a:gd name="connsiteY0" fmla="*/ 9532 h 9532"/>
              <a:gd name="connsiteX1" fmla="*/ 114300 w 114300"/>
              <a:gd name="connsiteY1" fmla="*/ 7 h 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300" h="9532">
                <a:moveTo>
                  <a:pt x="0" y="9532"/>
                </a:moveTo>
                <a:cubicBezTo>
                  <a:pt x="101568" y="-625"/>
                  <a:pt x="63342" y="7"/>
                  <a:pt x="114300" y="7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3" name="Image 1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3642666" y="8474112"/>
            <a:ext cx="578744" cy="498636"/>
          </a:xfrm>
          <a:prstGeom prst="rect">
            <a:avLst/>
          </a:prstGeom>
        </p:spPr>
      </p:pic>
      <p:sp>
        <p:nvSpPr>
          <p:cNvPr id="134" name="Rectangle à coins arrondis 133"/>
          <p:cNvSpPr/>
          <p:nvPr/>
        </p:nvSpPr>
        <p:spPr>
          <a:xfrm>
            <a:off x="4105960" y="8238617"/>
            <a:ext cx="987068" cy="236180"/>
          </a:xfrm>
          <a:prstGeom prst="wedgeRoundRectCallout">
            <a:avLst>
              <a:gd name="adj1" fmla="val -36423"/>
              <a:gd name="adj2" fmla="val 8152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J’ai écrit PIRATE !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3838575" y="7705725"/>
            <a:ext cx="171450" cy="257175"/>
          </a:xfrm>
          <a:custGeom>
            <a:avLst/>
            <a:gdLst>
              <a:gd name="connsiteX0" fmla="*/ 57150 w 171450"/>
              <a:gd name="connsiteY0" fmla="*/ 257175 h 257175"/>
              <a:gd name="connsiteX1" fmla="*/ 28575 w 171450"/>
              <a:gd name="connsiteY1" fmla="*/ 209550 h 257175"/>
              <a:gd name="connsiteX2" fmla="*/ 19050 w 171450"/>
              <a:gd name="connsiteY2" fmla="*/ 142875 h 257175"/>
              <a:gd name="connsiteX3" fmla="*/ 0 w 171450"/>
              <a:gd name="connsiteY3" fmla="*/ 66675 h 257175"/>
              <a:gd name="connsiteX4" fmla="*/ 9525 w 171450"/>
              <a:gd name="connsiteY4" fmla="*/ 19050 h 257175"/>
              <a:gd name="connsiteX5" fmla="*/ 66675 w 171450"/>
              <a:gd name="connsiteY5" fmla="*/ 0 h 257175"/>
              <a:gd name="connsiteX6" fmla="*/ 142875 w 171450"/>
              <a:gd name="connsiteY6" fmla="*/ 19050 h 257175"/>
              <a:gd name="connsiteX7" fmla="*/ 171450 w 171450"/>
              <a:gd name="connsiteY7" fmla="*/ 76200 h 257175"/>
              <a:gd name="connsiteX8" fmla="*/ 161925 w 171450"/>
              <a:gd name="connsiteY8" fmla="*/ 114300 h 257175"/>
              <a:gd name="connsiteX9" fmla="*/ 104775 w 171450"/>
              <a:gd name="connsiteY9" fmla="*/ 133350 h 257175"/>
              <a:gd name="connsiteX10" fmla="*/ 47625 w 171450"/>
              <a:gd name="connsiteY10" fmla="*/ 1428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50" h="257175">
                <a:moveTo>
                  <a:pt x="57150" y="257175"/>
                </a:moveTo>
                <a:cubicBezTo>
                  <a:pt x="47625" y="241300"/>
                  <a:pt x="34429" y="227113"/>
                  <a:pt x="28575" y="209550"/>
                </a:cubicBezTo>
                <a:cubicBezTo>
                  <a:pt x="21475" y="188251"/>
                  <a:pt x="22741" y="165020"/>
                  <a:pt x="19050" y="142875"/>
                </a:cubicBezTo>
                <a:cubicBezTo>
                  <a:pt x="11387" y="96899"/>
                  <a:pt x="12268" y="103480"/>
                  <a:pt x="0" y="66675"/>
                </a:cubicBezTo>
                <a:cubicBezTo>
                  <a:pt x="3175" y="50800"/>
                  <a:pt x="-1923" y="30498"/>
                  <a:pt x="9525" y="19050"/>
                </a:cubicBezTo>
                <a:cubicBezTo>
                  <a:pt x="23724" y="4851"/>
                  <a:pt x="66675" y="0"/>
                  <a:pt x="66675" y="0"/>
                </a:cubicBezTo>
                <a:cubicBezTo>
                  <a:pt x="69047" y="474"/>
                  <a:pt x="133112" y="11240"/>
                  <a:pt x="142875" y="19050"/>
                </a:cubicBezTo>
                <a:cubicBezTo>
                  <a:pt x="159661" y="32479"/>
                  <a:pt x="165175" y="57376"/>
                  <a:pt x="171450" y="76200"/>
                </a:cubicBezTo>
                <a:cubicBezTo>
                  <a:pt x="168275" y="88900"/>
                  <a:pt x="171864" y="105781"/>
                  <a:pt x="161925" y="114300"/>
                </a:cubicBezTo>
                <a:cubicBezTo>
                  <a:pt x="146679" y="127368"/>
                  <a:pt x="123825" y="127000"/>
                  <a:pt x="104775" y="133350"/>
                </a:cubicBezTo>
                <a:cubicBezTo>
                  <a:pt x="67164" y="145887"/>
                  <a:pt x="86240" y="142875"/>
                  <a:pt x="47625" y="142875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4277811" y="7694072"/>
            <a:ext cx="181724" cy="257175"/>
          </a:xfrm>
          <a:custGeom>
            <a:avLst/>
            <a:gdLst>
              <a:gd name="connsiteX0" fmla="*/ 38849 w 181724"/>
              <a:gd name="connsiteY0" fmla="*/ 257175 h 257175"/>
              <a:gd name="connsiteX1" fmla="*/ 10274 w 181724"/>
              <a:gd name="connsiteY1" fmla="*/ 209550 h 257175"/>
              <a:gd name="connsiteX2" fmla="*/ 10274 w 181724"/>
              <a:gd name="connsiteY2" fmla="*/ 9525 h 257175"/>
              <a:gd name="connsiteX3" fmla="*/ 38849 w 181724"/>
              <a:gd name="connsiteY3" fmla="*/ 0 h 257175"/>
              <a:gd name="connsiteX4" fmla="*/ 115049 w 181724"/>
              <a:gd name="connsiteY4" fmla="*/ 9525 h 257175"/>
              <a:gd name="connsiteX5" fmla="*/ 115049 w 181724"/>
              <a:gd name="connsiteY5" fmla="*/ 104775 h 257175"/>
              <a:gd name="connsiteX6" fmla="*/ 76949 w 181724"/>
              <a:gd name="connsiteY6" fmla="*/ 114300 h 257175"/>
              <a:gd name="connsiteX7" fmla="*/ 48374 w 181724"/>
              <a:gd name="connsiteY7" fmla="*/ 133350 h 257175"/>
              <a:gd name="connsiteX8" fmla="*/ 105524 w 181724"/>
              <a:gd name="connsiteY8" fmla="*/ 171450 h 257175"/>
              <a:gd name="connsiteX9" fmla="*/ 115049 w 181724"/>
              <a:gd name="connsiteY9" fmla="*/ 200025 h 257175"/>
              <a:gd name="connsiteX10" fmla="*/ 172199 w 181724"/>
              <a:gd name="connsiteY10" fmla="*/ 219075 h 257175"/>
              <a:gd name="connsiteX11" fmla="*/ 181724 w 181724"/>
              <a:gd name="connsiteY11" fmla="*/ 22860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724" h="257175">
                <a:moveTo>
                  <a:pt x="38849" y="257175"/>
                </a:moveTo>
                <a:cubicBezTo>
                  <a:pt x="29324" y="241300"/>
                  <a:pt x="16601" y="226949"/>
                  <a:pt x="10274" y="209550"/>
                </a:cubicBezTo>
                <a:cubicBezTo>
                  <a:pt x="-8334" y="158377"/>
                  <a:pt x="2520" y="40539"/>
                  <a:pt x="10274" y="9525"/>
                </a:cubicBezTo>
                <a:cubicBezTo>
                  <a:pt x="12709" y="-215"/>
                  <a:pt x="29324" y="3175"/>
                  <a:pt x="38849" y="0"/>
                </a:cubicBezTo>
                <a:cubicBezTo>
                  <a:pt x="64249" y="3175"/>
                  <a:pt x="92673" y="-2906"/>
                  <a:pt x="115049" y="9525"/>
                </a:cubicBezTo>
                <a:cubicBezTo>
                  <a:pt x="135667" y="20979"/>
                  <a:pt x="117271" y="101664"/>
                  <a:pt x="115049" y="104775"/>
                </a:cubicBezTo>
                <a:cubicBezTo>
                  <a:pt x="107440" y="115427"/>
                  <a:pt x="89649" y="111125"/>
                  <a:pt x="76949" y="114300"/>
                </a:cubicBezTo>
                <a:cubicBezTo>
                  <a:pt x="67424" y="120650"/>
                  <a:pt x="50619" y="122125"/>
                  <a:pt x="48374" y="133350"/>
                </a:cubicBezTo>
                <a:cubicBezTo>
                  <a:pt x="42109" y="164673"/>
                  <a:pt x="93570" y="168462"/>
                  <a:pt x="105524" y="171450"/>
                </a:cubicBezTo>
                <a:cubicBezTo>
                  <a:pt x="108699" y="180975"/>
                  <a:pt x="106879" y="194189"/>
                  <a:pt x="115049" y="200025"/>
                </a:cubicBezTo>
                <a:cubicBezTo>
                  <a:pt x="131389" y="211697"/>
                  <a:pt x="158000" y="204876"/>
                  <a:pt x="172199" y="219075"/>
                </a:cubicBezTo>
                <a:lnTo>
                  <a:pt x="181724" y="228600"/>
                </a:ln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4495800" y="7705725"/>
            <a:ext cx="200025" cy="0"/>
          </a:xfrm>
          <a:custGeom>
            <a:avLst/>
            <a:gdLst>
              <a:gd name="connsiteX0" fmla="*/ 0 w 200025"/>
              <a:gd name="connsiteY0" fmla="*/ 0 h 0"/>
              <a:gd name="connsiteX1" fmla="*/ 200025 w 2000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5">
                <a:moveTo>
                  <a:pt x="0" y="0"/>
                </a:moveTo>
                <a:lnTo>
                  <a:pt x="200025" y="0"/>
                </a:ln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4591050" y="7715250"/>
            <a:ext cx="38100" cy="200025"/>
          </a:xfrm>
          <a:custGeom>
            <a:avLst/>
            <a:gdLst>
              <a:gd name="connsiteX0" fmla="*/ 0 w 38100"/>
              <a:gd name="connsiteY0" fmla="*/ 0 h 200025"/>
              <a:gd name="connsiteX1" fmla="*/ 38100 w 38100"/>
              <a:gd name="connsiteY1" fmla="*/ 76200 h 200025"/>
              <a:gd name="connsiteX2" fmla="*/ 28575 w 38100"/>
              <a:gd name="connsiteY2" fmla="*/ 142875 h 200025"/>
              <a:gd name="connsiteX3" fmla="*/ 28575 w 38100"/>
              <a:gd name="connsiteY3" fmla="*/ 20002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" h="200025">
                <a:moveTo>
                  <a:pt x="0" y="0"/>
                </a:moveTo>
                <a:cubicBezTo>
                  <a:pt x="5382" y="8971"/>
                  <a:pt x="38100" y="55694"/>
                  <a:pt x="38100" y="76200"/>
                </a:cubicBezTo>
                <a:cubicBezTo>
                  <a:pt x="38100" y="98651"/>
                  <a:pt x="30297" y="120490"/>
                  <a:pt x="28575" y="142875"/>
                </a:cubicBezTo>
                <a:cubicBezTo>
                  <a:pt x="27114" y="161869"/>
                  <a:pt x="28575" y="180975"/>
                  <a:pt x="28575" y="200025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5" name="Image 1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10"/>
          <a:stretch/>
        </p:blipFill>
        <p:spPr>
          <a:xfrm>
            <a:off x="4940244" y="8042454"/>
            <a:ext cx="1188365" cy="933092"/>
          </a:xfrm>
          <a:prstGeom prst="rect">
            <a:avLst/>
          </a:prstGeom>
        </p:spPr>
      </p:pic>
      <p:sp>
        <p:nvSpPr>
          <p:cNvPr id="136" name="Rectangle à coins arrondis 135"/>
          <p:cNvSpPr/>
          <p:nvPr/>
        </p:nvSpPr>
        <p:spPr>
          <a:xfrm>
            <a:off x="5231927" y="7598289"/>
            <a:ext cx="1084883" cy="353183"/>
          </a:xfrm>
          <a:prstGeom prst="wedgeRoundRectCallout">
            <a:avLst>
              <a:gd name="adj1" fmla="val -17338"/>
              <a:gd name="adj2" fmla="val 69221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P et A ça fait la syllabe PA !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137" name="Forme libre 136"/>
          <p:cNvSpPr/>
          <p:nvPr/>
        </p:nvSpPr>
        <p:spPr>
          <a:xfrm>
            <a:off x="5633814" y="7153234"/>
            <a:ext cx="171450" cy="257175"/>
          </a:xfrm>
          <a:custGeom>
            <a:avLst/>
            <a:gdLst>
              <a:gd name="connsiteX0" fmla="*/ 57150 w 171450"/>
              <a:gd name="connsiteY0" fmla="*/ 257175 h 257175"/>
              <a:gd name="connsiteX1" fmla="*/ 28575 w 171450"/>
              <a:gd name="connsiteY1" fmla="*/ 209550 h 257175"/>
              <a:gd name="connsiteX2" fmla="*/ 19050 w 171450"/>
              <a:gd name="connsiteY2" fmla="*/ 142875 h 257175"/>
              <a:gd name="connsiteX3" fmla="*/ 0 w 171450"/>
              <a:gd name="connsiteY3" fmla="*/ 66675 h 257175"/>
              <a:gd name="connsiteX4" fmla="*/ 9525 w 171450"/>
              <a:gd name="connsiteY4" fmla="*/ 19050 h 257175"/>
              <a:gd name="connsiteX5" fmla="*/ 66675 w 171450"/>
              <a:gd name="connsiteY5" fmla="*/ 0 h 257175"/>
              <a:gd name="connsiteX6" fmla="*/ 142875 w 171450"/>
              <a:gd name="connsiteY6" fmla="*/ 19050 h 257175"/>
              <a:gd name="connsiteX7" fmla="*/ 171450 w 171450"/>
              <a:gd name="connsiteY7" fmla="*/ 76200 h 257175"/>
              <a:gd name="connsiteX8" fmla="*/ 161925 w 171450"/>
              <a:gd name="connsiteY8" fmla="*/ 114300 h 257175"/>
              <a:gd name="connsiteX9" fmla="*/ 104775 w 171450"/>
              <a:gd name="connsiteY9" fmla="*/ 133350 h 257175"/>
              <a:gd name="connsiteX10" fmla="*/ 47625 w 171450"/>
              <a:gd name="connsiteY10" fmla="*/ 1428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50" h="257175">
                <a:moveTo>
                  <a:pt x="57150" y="257175"/>
                </a:moveTo>
                <a:cubicBezTo>
                  <a:pt x="47625" y="241300"/>
                  <a:pt x="34429" y="227113"/>
                  <a:pt x="28575" y="209550"/>
                </a:cubicBezTo>
                <a:cubicBezTo>
                  <a:pt x="21475" y="188251"/>
                  <a:pt x="22741" y="165020"/>
                  <a:pt x="19050" y="142875"/>
                </a:cubicBezTo>
                <a:cubicBezTo>
                  <a:pt x="11387" y="96899"/>
                  <a:pt x="12268" y="103480"/>
                  <a:pt x="0" y="66675"/>
                </a:cubicBezTo>
                <a:cubicBezTo>
                  <a:pt x="3175" y="50800"/>
                  <a:pt x="-1923" y="30498"/>
                  <a:pt x="9525" y="19050"/>
                </a:cubicBezTo>
                <a:cubicBezTo>
                  <a:pt x="23724" y="4851"/>
                  <a:pt x="66675" y="0"/>
                  <a:pt x="66675" y="0"/>
                </a:cubicBezTo>
                <a:cubicBezTo>
                  <a:pt x="69047" y="474"/>
                  <a:pt x="133112" y="11240"/>
                  <a:pt x="142875" y="19050"/>
                </a:cubicBezTo>
                <a:cubicBezTo>
                  <a:pt x="159661" y="32479"/>
                  <a:pt x="165175" y="57376"/>
                  <a:pt x="171450" y="76200"/>
                </a:cubicBezTo>
                <a:cubicBezTo>
                  <a:pt x="168275" y="88900"/>
                  <a:pt x="171864" y="105781"/>
                  <a:pt x="161925" y="114300"/>
                </a:cubicBezTo>
                <a:cubicBezTo>
                  <a:pt x="146679" y="127368"/>
                  <a:pt x="123825" y="127000"/>
                  <a:pt x="104775" y="133350"/>
                </a:cubicBezTo>
                <a:cubicBezTo>
                  <a:pt x="67164" y="145887"/>
                  <a:pt x="86240" y="142875"/>
                  <a:pt x="47625" y="142875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Forme libre 139"/>
          <p:cNvSpPr/>
          <p:nvPr/>
        </p:nvSpPr>
        <p:spPr>
          <a:xfrm>
            <a:off x="5924311" y="7164165"/>
            <a:ext cx="171450" cy="266700"/>
          </a:xfrm>
          <a:custGeom>
            <a:avLst/>
            <a:gdLst>
              <a:gd name="connsiteX0" fmla="*/ 0 w 171450"/>
              <a:gd name="connsiteY0" fmla="*/ 219075 h 266700"/>
              <a:gd name="connsiteX1" fmla="*/ 9525 w 171450"/>
              <a:gd name="connsiteY1" fmla="*/ 171450 h 266700"/>
              <a:gd name="connsiteX2" fmla="*/ 19050 w 171450"/>
              <a:gd name="connsiteY2" fmla="*/ 133350 h 266700"/>
              <a:gd name="connsiteX3" fmla="*/ 47625 w 171450"/>
              <a:gd name="connsiteY3" fmla="*/ 9525 h 266700"/>
              <a:gd name="connsiteX4" fmla="*/ 76200 w 171450"/>
              <a:gd name="connsiteY4" fmla="*/ 0 h 266700"/>
              <a:gd name="connsiteX5" fmla="*/ 114300 w 171450"/>
              <a:gd name="connsiteY5" fmla="*/ 85725 h 266700"/>
              <a:gd name="connsiteX6" fmla="*/ 133350 w 171450"/>
              <a:gd name="connsiteY6" fmla="*/ 161925 h 266700"/>
              <a:gd name="connsiteX7" fmla="*/ 152400 w 171450"/>
              <a:gd name="connsiteY7" fmla="*/ 190500 h 266700"/>
              <a:gd name="connsiteX8" fmla="*/ 161925 w 171450"/>
              <a:gd name="connsiteY8" fmla="*/ 219075 h 266700"/>
              <a:gd name="connsiteX9" fmla="*/ 171450 w 171450"/>
              <a:gd name="connsiteY9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450" h="266700">
                <a:moveTo>
                  <a:pt x="0" y="219075"/>
                </a:moveTo>
                <a:cubicBezTo>
                  <a:pt x="3175" y="203200"/>
                  <a:pt x="6013" y="187254"/>
                  <a:pt x="9525" y="171450"/>
                </a:cubicBezTo>
                <a:cubicBezTo>
                  <a:pt x="12365" y="158671"/>
                  <a:pt x="17199" y="146309"/>
                  <a:pt x="19050" y="133350"/>
                </a:cubicBezTo>
                <a:cubicBezTo>
                  <a:pt x="23309" y="103537"/>
                  <a:pt x="13173" y="37086"/>
                  <a:pt x="47625" y="9525"/>
                </a:cubicBezTo>
                <a:cubicBezTo>
                  <a:pt x="55465" y="3253"/>
                  <a:pt x="66675" y="3175"/>
                  <a:pt x="76200" y="0"/>
                </a:cubicBezTo>
                <a:cubicBezTo>
                  <a:pt x="101219" y="37529"/>
                  <a:pt x="100698" y="31317"/>
                  <a:pt x="114300" y="85725"/>
                </a:cubicBezTo>
                <a:cubicBezTo>
                  <a:pt x="120650" y="111125"/>
                  <a:pt x="118827" y="140140"/>
                  <a:pt x="133350" y="161925"/>
                </a:cubicBezTo>
                <a:cubicBezTo>
                  <a:pt x="139700" y="171450"/>
                  <a:pt x="147280" y="180261"/>
                  <a:pt x="152400" y="190500"/>
                </a:cubicBezTo>
                <a:cubicBezTo>
                  <a:pt x="156890" y="199480"/>
                  <a:pt x="159490" y="209335"/>
                  <a:pt x="161925" y="219075"/>
                </a:cubicBezTo>
                <a:cubicBezTo>
                  <a:pt x="165852" y="234781"/>
                  <a:pt x="171450" y="266700"/>
                  <a:pt x="171450" y="26670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Forme libre 140"/>
          <p:cNvSpPr/>
          <p:nvPr/>
        </p:nvSpPr>
        <p:spPr>
          <a:xfrm>
            <a:off x="5924311" y="7268933"/>
            <a:ext cx="114300" cy="9532"/>
          </a:xfrm>
          <a:custGeom>
            <a:avLst/>
            <a:gdLst>
              <a:gd name="connsiteX0" fmla="*/ 0 w 114300"/>
              <a:gd name="connsiteY0" fmla="*/ 9532 h 9532"/>
              <a:gd name="connsiteX1" fmla="*/ 114300 w 114300"/>
              <a:gd name="connsiteY1" fmla="*/ 7 h 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300" h="9532">
                <a:moveTo>
                  <a:pt x="0" y="9532"/>
                </a:moveTo>
                <a:cubicBezTo>
                  <a:pt x="101568" y="-625"/>
                  <a:pt x="63342" y="7"/>
                  <a:pt x="114300" y="7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>
            <a:off x="4086225" y="7724775"/>
            <a:ext cx="19050" cy="228600"/>
          </a:xfrm>
          <a:custGeom>
            <a:avLst/>
            <a:gdLst>
              <a:gd name="connsiteX0" fmla="*/ 0 w 19050"/>
              <a:gd name="connsiteY0" fmla="*/ 0 h 228600"/>
              <a:gd name="connsiteX1" fmla="*/ 9525 w 19050"/>
              <a:gd name="connsiteY1" fmla="*/ 95250 h 228600"/>
              <a:gd name="connsiteX2" fmla="*/ 19050 w 19050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" h="228600">
                <a:moveTo>
                  <a:pt x="0" y="0"/>
                </a:moveTo>
                <a:cubicBezTo>
                  <a:pt x="3175" y="31750"/>
                  <a:pt x="6875" y="63452"/>
                  <a:pt x="9525" y="95250"/>
                </a:cubicBezTo>
                <a:cubicBezTo>
                  <a:pt x="13226" y="139659"/>
                  <a:pt x="19050" y="228600"/>
                  <a:pt x="19050" y="22860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223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143808"/>
            <a:ext cx="6760368" cy="3080792"/>
            <a:chOff x="116632" y="128464"/>
            <a:chExt cx="6616352" cy="3080792"/>
          </a:xfrm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182475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172949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-973709" y="1170794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53275" y="2592080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L12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03269" y="220513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Ecrire son prénom et son nom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06600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27053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270725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27053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2595287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connais les formes de base de l’écriture cursive et je sais les reproduire.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260018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commence à écrire de petits mots en écriture cursive.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64185" y="258581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commence à copier de petites phrases en écriture cursive.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56456"/>
            <a:ext cx="822369" cy="50711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724178" y="992560"/>
            <a:ext cx="197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ursive standard" pitchFamily="2" charset="0"/>
              </a:rPr>
              <a:t>elle   lui  maman</a:t>
            </a:r>
            <a:endParaRPr lang="fr-FR" dirty="0">
              <a:latin typeface="Cursive standard" pitchFamily="2" charset="0"/>
            </a:endParaRPr>
          </a:p>
        </p:txBody>
      </p:sp>
      <p:sp>
        <p:nvSpPr>
          <p:cNvPr id="128" name="ZoneTexte 127"/>
          <p:cNvSpPr txBox="1"/>
          <p:nvPr/>
        </p:nvSpPr>
        <p:spPr>
          <a:xfrm>
            <a:off x="4638180" y="518582"/>
            <a:ext cx="197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ursive standard" pitchFamily="2" charset="0"/>
              </a:rPr>
              <a:t>elle lit le matin.</a:t>
            </a:r>
            <a:endParaRPr lang="fr-FR" dirty="0">
              <a:latin typeface="Cursive standard" pitchFamily="2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53" y="1378993"/>
            <a:ext cx="332644" cy="116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018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91775" y="128464"/>
            <a:ext cx="6613217" cy="97210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484098" y="4665840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53398"/>
            <a:ext cx="822369" cy="50711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53953" y="156862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____________________________________</a:t>
            </a:r>
            <a:endParaRPr lang="fr-FR" sz="2400" dirty="0"/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 smtClean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982369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e 69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73" name="Rectangle à coins arrondis 7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1" name="Groupe 80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82" name="Rectangle à coins arrondis 81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Rectangle 82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4" name="Rectangle 83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10"/>
          <p:cNvSpPr/>
          <p:nvPr/>
        </p:nvSpPr>
        <p:spPr>
          <a:xfrm>
            <a:off x="683170" y="159346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ZoneTexte 91"/>
          <p:cNvSpPr txBox="1"/>
          <p:nvPr/>
        </p:nvSpPr>
        <p:spPr>
          <a:xfrm>
            <a:off x="703269" y="3526900"/>
            <a:ext cx="279511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000" dirty="0" smtClean="0">
                <a:latin typeface="Amandine" pitchFamily="2" charset="0"/>
              </a:rPr>
              <a:t>Sauter</a:t>
            </a:r>
            <a:endParaRPr lang="fr-FR" sz="2000" dirty="0">
              <a:latin typeface="Amandine" pitchFamily="2" charset="0"/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780907" y="175731"/>
            <a:ext cx="279280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000" dirty="0" smtClean="0">
                <a:latin typeface="Amandine" pitchFamily="2" charset="0"/>
              </a:rPr>
              <a:t>Courir</a:t>
            </a:r>
            <a:endParaRPr lang="fr-FR" sz="2000" dirty="0">
              <a:latin typeface="Amandine" pitchFamily="2" charset="0"/>
            </a:endParaRPr>
          </a:p>
        </p:txBody>
      </p:sp>
      <p:grpSp>
        <p:nvGrpSpPr>
          <p:cNvPr id="94" name="Groupe 93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5" name="Rectangle 94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95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Rectangle 10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Rectangle 11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Rectangle 12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Rectangle 12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4" name="Ellipse 12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ZoneTexte 126"/>
          <p:cNvSpPr txBox="1"/>
          <p:nvPr/>
        </p:nvSpPr>
        <p:spPr>
          <a:xfrm>
            <a:off x="780907" y="5942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capable de sauter dans toutes les directions.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8" name="ZoneTexte 127"/>
          <p:cNvSpPr txBox="1"/>
          <p:nvPr/>
        </p:nvSpPr>
        <p:spPr>
          <a:xfrm>
            <a:off x="2724178" y="58800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capable de sauter de près ou de loin, avec ou sans élan.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9" name="ZoneTexte 128"/>
          <p:cNvSpPr txBox="1"/>
          <p:nvPr/>
        </p:nvSpPr>
        <p:spPr>
          <a:xfrm>
            <a:off x="4683652" y="5875877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capable de sauter à pieds joints ou à cloche-pied.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130" name="Groupe 129"/>
          <p:cNvGrpSpPr/>
          <p:nvPr/>
        </p:nvGrpSpPr>
        <p:grpSpPr>
          <a:xfrm>
            <a:off x="780907" y="301149"/>
            <a:ext cx="5832648" cy="2800722"/>
            <a:chOff x="764704" y="272480"/>
            <a:chExt cx="5832648" cy="2800722"/>
          </a:xfrm>
        </p:grpSpPr>
        <p:sp>
          <p:nvSpPr>
            <p:cNvPr id="131" name="Rectangle 130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Rectangle 131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Rectangle 132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Rectangle 133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Rectangle 134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Rectangle 135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7" name="Ellipse 136"/>
          <p:cNvSpPr/>
          <p:nvPr/>
        </p:nvSpPr>
        <p:spPr>
          <a:xfrm>
            <a:off x="2484196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/>
          <p:cNvSpPr/>
          <p:nvPr/>
        </p:nvSpPr>
        <p:spPr>
          <a:xfrm>
            <a:off x="4427467" y="269054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/>
          <p:cNvSpPr/>
          <p:nvPr/>
        </p:nvSpPr>
        <p:spPr>
          <a:xfrm>
            <a:off x="6367474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ZoneTexte 139"/>
          <p:cNvSpPr txBox="1"/>
          <p:nvPr/>
        </p:nvSpPr>
        <p:spPr>
          <a:xfrm>
            <a:off x="785134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courir de différentes façons quand on me le demande.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41" name="ZoneTexte 140"/>
          <p:cNvSpPr txBox="1"/>
          <p:nvPr/>
        </p:nvSpPr>
        <p:spPr>
          <a:xfrm>
            <a:off x="2743645" y="2690555"/>
            <a:ext cx="1699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peux courir longtemps.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42" name="ZoneTexte 141"/>
          <p:cNvSpPr txBox="1"/>
          <p:nvPr/>
        </p:nvSpPr>
        <p:spPr>
          <a:xfrm>
            <a:off x="4683652" y="265345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faire des courses de relais.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3" name="Groupe 142"/>
          <p:cNvGrpSpPr/>
          <p:nvPr/>
        </p:nvGrpSpPr>
        <p:grpSpPr>
          <a:xfrm>
            <a:off x="44624" y="6752757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144" name="Rectangle à coins arrondis 14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Rectangle 14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6" name="Rectangle 145"/>
          <p:cNvSpPr/>
          <p:nvPr/>
        </p:nvSpPr>
        <p:spPr>
          <a:xfrm>
            <a:off x="692696" y="679142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Rectangle 10"/>
          <p:cNvSpPr/>
          <p:nvPr/>
        </p:nvSpPr>
        <p:spPr>
          <a:xfrm>
            <a:off x="683169" y="6781898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ZoneTexte 154"/>
          <p:cNvSpPr txBox="1"/>
          <p:nvPr/>
        </p:nvSpPr>
        <p:spPr>
          <a:xfrm>
            <a:off x="703269" y="6808696"/>
            <a:ext cx="279511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000" dirty="0" smtClean="0">
                <a:latin typeface="Amandine" pitchFamily="2" charset="0"/>
              </a:rPr>
              <a:t>Lancer</a:t>
            </a:r>
            <a:endParaRPr lang="fr-FR" sz="2000" dirty="0">
              <a:latin typeface="Amandine" pitchFamily="2" charset="0"/>
            </a:endParaRPr>
          </a:p>
        </p:txBody>
      </p:sp>
      <p:grpSp>
        <p:nvGrpSpPr>
          <p:cNvPr id="156" name="Groupe 155"/>
          <p:cNvGrpSpPr/>
          <p:nvPr/>
        </p:nvGrpSpPr>
        <p:grpSpPr>
          <a:xfrm>
            <a:off x="779800" y="9219805"/>
            <a:ext cx="5832648" cy="496466"/>
            <a:chOff x="764704" y="2576736"/>
            <a:chExt cx="5832648" cy="496466"/>
          </a:xfrm>
        </p:grpSpPr>
        <p:sp>
          <p:nvSpPr>
            <p:cNvPr id="166" name="Rectangle 16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Rectangle 16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Rectangle 167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9" name="Ellipse 168"/>
          <p:cNvSpPr/>
          <p:nvPr/>
        </p:nvSpPr>
        <p:spPr>
          <a:xfrm>
            <a:off x="2479969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/>
          <p:cNvSpPr/>
          <p:nvPr/>
        </p:nvSpPr>
        <p:spPr>
          <a:xfrm>
            <a:off x="4423240" y="931620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170"/>
          <p:cNvSpPr/>
          <p:nvPr/>
        </p:nvSpPr>
        <p:spPr>
          <a:xfrm>
            <a:off x="6363247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ZoneTexte 171"/>
          <p:cNvSpPr txBox="1"/>
          <p:nvPr/>
        </p:nvSpPr>
        <p:spPr>
          <a:xfrm>
            <a:off x="780907" y="92588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lancer et rattraper des objets.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73" name="ZoneTexte 172"/>
          <p:cNvSpPr txBox="1"/>
          <p:nvPr/>
        </p:nvSpPr>
        <p:spPr>
          <a:xfrm>
            <a:off x="2724178" y="9315291"/>
            <a:ext cx="1699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</a:t>
            </a:r>
            <a:r>
              <a:rPr lang="fr-FR" sz="1000" b="1" dirty="0" smtClean="0"/>
              <a:t>viser de loin.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74" name="ZoneTexte 173"/>
          <p:cNvSpPr txBox="1"/>
          <p:nvPr/>
        </p:nvSpPr>
        <p:spPr>
          <a:xfrm>
            <a:off x="4683652" y="92734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lancer dans différentes directions.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75" name="ZoneTexte 174"/>
          <p:cNvSpPr txBox="1"/>
          <p:nvPr/>
        </p:nvSpPr>
        <p:spPr>
          <a:xfrm rot="16200000">
            <a:off x="-656685" y="7912827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</a:p>
        </p:txBody>
      </p:sp>
      <p:sp>
        <p:nvSpPr>
          <p:cNvPr id="176" name="ZoneTexte 175"/>
          <p:cNvSpPr txBox="1"/>
          <p:nvPr/>
        </p:nvSpPr>
        <p:spPr>
          <a:xfrm>
            <a:off x="48254" y="91702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1c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177" name="ZoneTexte 176"/>
          <p:cNvSpPr txBox="1"/>
          <p:nvPr/>
        </p:nvSpPr>
        <p:spPr>
          <a:xfrm rot="16200000">
            <a:off x="-648002" y="4586920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</a:p>
        </p:txBody>
      </p:sp>
      <p:sp>
        <p:nvSpPr>
          <p:cNvPr id="178" name="ZoneTexte 177"/>
          <p:cNvSpPr txBox="1"/>
          <p:nvPr/>
        </p:nvSpPr>
        <p:spPr>
          <a:xfrm>
            <a:off x="56937" y="584434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1b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179" name="ZoneTexte 178"/>
          <p:cNvSpPr txBox="1"/>
          <p:nvPr/>
        </p:nvSpPr>
        <p:spPr>
          <a:xfrm rot="16200000">
            <a:off x="-656685" y="1354959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  <a:endParaRPr lang="fr-F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80" name="ZoneTexte 179"/>
          <p:cNvSpPr txBox="1"/>
          <p:nvPr/>
        </p:nvSpPr>
        <p:spPr>
          <a:xfrm>
            <a:off x="48254" y="261238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1a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81" name="Image 1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" y="6594878"/>
            <a:ext cx="823133" cy="641341"/>
          </a:xfrm>
          <a:prstGeom prst="rect">
            <a:avLst/>
          </a:prstGeom>
        </p:spPr>
      </p:pic>
      <p:pic>
        <p:nvPicPr>
          <p:cNvPr id="182" name="Image 1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" y="3284694"/>
            <a:ext cx="823133" cy="641341"/>
          </a:xfrm>
          <a:prstGeom prst="rect">
            <a:avLst/>
          </a:prstGeom>
        </p:spPr>
      </p:pic>
      <p:pic>
        <p:nvPicPr>
          <p:cNvPr id="183" name="Image 1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" y="40128"/>
            <a:ext cx="823133" cy="641341"/>
          </a:xfrm>
          <a:prstGeom prst="rect">
            <a:avLst/>
          </a:prstGeom>
        </p:spPr>
      </p:pic>
      <p:sp>
        <p:nvSpPr>
          <p:cNvPr id="184" name="Rectangle 183"/>
          <p:cNvSpPr/>
          <p:nvPr/>
        </p:nvSpPr>
        <p:spPr>
          <a:xfrm>
            <a:off x="776890" y="7350308"/>
            <a:ext cx="1944216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Rectangle 184"/>
          <p:cNvSpPr/>
          <p:nvPr/>
        </p:nvSpPr>
        <p:spPr>
          <a:xfrm>
            <a:off x="2721106" y="7350308"/>
            <a:ext cx="1947126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Rectangle 185"/>
          <p:cNvSpPr/>
          <p:nvPr/>
        </p:nvSpPr>
        <p:spPr>
          <a:xfrm>
            <a:off x="4668232" y="7350308"/>
            <a:ext cx="1945322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8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20" y="846339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37" y="812135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53" y="790532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635" y="5118319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52" y="4776281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068" y="4560257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68" y="180595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85" y="146391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01" y="124788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331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e 186"/>
          <p:cNvGrpSpPr/>
          <p:nvPr/>
        </p:nvGrpSpPr>
        <p:grpSpPr>
          <a:xfrm>
            <a:off x="44624" y="6768752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188" name="Rectangle à coins arrondis 18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Rectangle 18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0" name="Rectangle 189"/>
          <p:cNvSpPr/>
          <p:nvPr/>
        </p:nvSpPr>
        <p:spPr>
          <a:xfrm>
            <a:off x="692696" y="680741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Rectangle 10"/>
          <p:cNvSpPr/>
          <p:nvPr/>
        </p:nvSpPr>
        <p:spPr>
          <a:xfrm>
            <a:off x="683169" y="6797893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2" name="Groupe 191"/>
          <p:cNvGrpSpPr/>
          <p:nvPr/>
        </p:nvGrpSpPr>
        <p:grpSpPr>
          <a:xfrm>
            <a:off x="44624" y="3456384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193" name="Rectangle à coins arrondis 19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Rectangle 19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5" name="Rectangle 194"/>
          <p:cNvSpPr/>
          <p:nvPr/>
        </p:nvSpPr>
        <p:spPr>
          <a:xfrm>
            <a:off x="692696" y="349505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Rectangle 10"/>
          <p:cNvSpPr/>
          <p:nvPr/>
        </p:nvSpPr>
        <p:spPr>
          <a:xfrm>
            <a:off x="683170" y="3485525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ZoneTexte 196"/>
          <p:cNvSpPr txBox="1"/>
          <p:nvPr/>
        </p:nvSpPr>
        <p:spPr>
          <a:xfrm>
            <a:off x="703269" y="684545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Danser avec les autres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198" name="ZoneTexte 197"/>
          <p:cNvSpPr txBox="1"/>
          <p:nvPr/>
        </p:nvSpPr>
        <p:spPr>
          <a:xfrm>
            <a:off x="780907" y="3548076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Se déplacer avec aisance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99" name="Groupe 198"/>
          <p:cNvGrpSpPr/>
          <p:nvPr/>
        </p:nvGrpSpPr>
        <p:grpSpPr>
          <a:xfrm>
            <a:off x="779800" y="6931544"/>
            <a:ext cx="5832648" cy="2800722"/>
            <a:chOff x="764704" y="272480"/>
            <a:chExt cx="5832648" cy="2800722"/>
          </a:xfrm>
        </p:grpSpPr>
        <p:sp>
          <p:nvSpPr>
            <p:cNvPr id="200" name="Rectangle 199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" name="Rectangle 200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" name="Rectangle 20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" name="Rectangle 20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" name="Rectangle 20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" name="Rectangle 20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6" name="Ellipse 205"/>
          <p:cNvSpPr/>
          <p:nvPr/>
        </p:nvSpPr>
        <p:spPr>
          <a:xfrm>
            <a:off x="2479969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Ellipse 206"/>
          <p:cNvSpPr/>
          <p:nvPr/>
        </p:nvSpPr>
        <p:spPr>
          <a:xfrm>
            <a:off x="4423240" y="93321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Ellipse 207"/>
          <p:cNvSpPr/>
          <p:nvPr/>
        </p:nvSpPr>
        <p:spPr>
          <a:xfrm>
            <a:off x="6363247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ZoneTexte 208"/>
          <p:cNvSpPr txBox="1"/>
          <p:nvPr/>
        </p:nvSpPr>
        <p:spPr>
          <a:xfrm>
            <a:off x="780907" y="9218199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refaire un mouvement qu’on me montre.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10" name="ZoneTexte 209"/>
          <p:cNvSpPr txBox="1"/>
          <p:nvPr/>
        </p:nvSpPr>
        <p:spPr>
          <a:xfrm>
            <a:off x="2724178" y="9206215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capable d’inventer et d’enchainer des mouvements.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11" name="ZoneTexte 210"/>
          <p:cNvSpPr txBox="1"/>
          <p:nvPr/>
        </p:nvSpPr>
        <p:spPr>
          <a:xfrm>
            <a:off x="4683652" y="9211091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mets en commun mes mouvements avec ceux de mes copains pour créer une danse.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212" name="Groupe 211"/>
          <p:cNvGrpSpPr/>
          <p:nvPr/>
        </p:nvGrpSpPr>
        <p:grpSpPr>
          <a:xfrm>
            <a:off x="780907" y="3627328"/>
            <a:ext cx="5832648" cy="2800722"/>
            <a:chOff x="764704" y="272480"/>
            <a:chExt cx="5832648" cy="2800722"/>
          </a:xfrm>
        </p:grpSpPr>
        <p:sp>
          <p:nvSpPr>
            <p:cNvPr id="213" name="Rectangle 21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" name="Rectangle 213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" name="Rectangle 214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Rectangle 21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" name="Rectangle 21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" name="Rectangle 217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9" name="Ellipse 218"/>
          <p:cNvSpPr/>
          <p:nvPr/>
        </p:nvSpPr>
        <p:spPr>
          <a:xfrm>
            <a:off x="2484196" y="601478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Ellipse 219"/>
          <p:cNvSpPr/>
          <p:nvPr/>
        </p:nvSpPr>
        <p:spPr>
          <a:xfrm>
            <a:off x="4427467" y="601672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Ellipse 220"/>
          <p:cNvSpPr/>
          <p:nvPr/>
        </p:nvSpPr>
        <p:spPr>
          <a:xfrm>
            <a:off x="6367474" y="601478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2" name="ZoneTexte 221"/>
          <p:cNvSpPr txBox="1"/>
          <p:nvPr/>
        </p:nvSpPr>
        <p:spPr>
          <a:xfrm>
            <a:off x="785134" y="5974923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me sens à l’aise pour me déplacer dans la nature.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23" name="ZoneTexte 222"/>
          <p:cNvSpPr txBox="1"/>
          <p:nvPr/>
        </p:nvSpPr>
        <p:spPr>
          <a:xfrm>
            <a:off x="2743645" y="596693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faire attention en fonction de là où je marche.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24" name="ZoneTexte 223"/>
          <p:cNvSpPr txBox="1"/>
          <p:nvPr/>
        </p:nvSpPr>
        <p:spPr>
          <a:xfrm>
            <a:off x="4683652" y="5979636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capable d’aller là où la maitresse me demande.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25" name="ZoneTexte 224"/>
          <p:cNvSpPr txBox="1"/>
          <p:nvPr/>
        </p:nvSpPr>
        <p:spPr>
          <a:xfrm rot="16200000">
            <a:off x="-648002" y="7913099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</a:p>
        </p:txBody>
      </p:sp>
      <p:sp>
        <p:nvSpPr>
          <p:cNvPr id="226" name="ZoneTexte 225"/>
          <p:cNvSpPr txBox="1"/>
          <p:nvPr/>
        </p:nvSpPr>
        <p:spPr>
          <a:xfrm>
            <a:off x="56937" y="9170525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AP4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227" name="ZoneTexte 226"/>
          <p:cNvSpPr txBox="1"/>
          <p:nvPr/>
        </p:nvSpPr>
        <p:spPr>
          <a:xfrm rot="16200000">
            <a:off x="-656685" y="4681138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  <a:endParaRPr lang="fr-F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28" name="ZoneTexte 227"/>
          <p:cNvSpPr txBox="1"/>
          <p:nvPr/>
        </p:nvSpPr>
        <p:spPr>
          <a:xfrm>
            <a:off x="48254" y="593856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AP3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229" name="Image 2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" y="6610873"/>
            <a:ext cx="823133" cy="641341"/>
          </a:xfrm>
          <a:prstGeom prst="rect">
            <a:avLst/>
          </a:prstGeom>
        </p:spPr>
      </p:pic>
      <p:pic>
        <p:nvPicPr>
          <p:cNvPr id="230" name="Image 2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" y="3366307"/>
            <a:ext cx="823133" cy="641341"/>
          </a:xfrm>
          <a:prstGeom prst="rect">
            <a:avLst/>
          </a:prstGeom>
        </p:spPr>
      </p:pic>
      <p:grpSp>
        <p:nvGrpSpPr>
          <p:cNvPr id="231" name="Groupe 230"/>
          <p:cNvGrpSpPr/>
          <p:nvPr/>
        </p:nvGrpSpPr>
        <p:grpSpPr>
          <a:xfrm>
            <a:off x="48851" y="144016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232" name="Rectangle à coins arrondis 231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3" name="Rectangle 232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4" name="Rectangle 233"/>
          <p:cNvSpPr/>
          <p:nvPr/>
        </p:nvSpPr>
        <p:spPr>
          <a:xfrm>
            <a:off x="696923" y="18268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5" name="Rectangle 10"/>
          <p:cNvSpPr/>
          <p:nvPr/>
        </p:nvSpPr>
        <p:spPr>
          <a:xfrm>
            <a:off x="687397" y="173157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6" name="ZoneTexte 235"/>
          <p:cNvSpPr txBox="1"/>
          <p:nvPr/>
        </p:nvSpPr>
        <p:spPr>
          <a:xfrm>
            <a:off x="785134" y="235708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Enchainer des actions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237" name="Groupe 236"/>
          <p:cNvGrpSpPr/>
          <p:nvPr/>
        </p:nvGrpSpPr>
        <p:grpSpPr>
          <a:xfrm>
            <a:off x="785134" y="314960"/>
            <a:ext cx="5832648" cy="2800722"/>
            <a:chOff x="764704" y="272480"/>
            <a:chExt cx="5832648" cy="2800722"/>
          </a:xfrm>
        </p:grpSpPr>
        <p:sp>
          <p:nvSpPr>
            <p:cNvPr id="238" name="Rectangle 23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9" name="Rectangle 23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0" name="Rectangle 23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1" name="Rectangle 24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2" name="Rectangle 24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3" name="Rectangle 24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4" name="Ellipse 243"/>
          <p:cNvSpPr/>
          <p:nvPr/>
        </p:nvSpPr>
        <p:spPr>
          <a:xfrm>
            <a:off x="2488423" y="270241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Ellipse 244"/>
          <p:cNvSpPr/>
          <p:nvPr/>
        </p:nvSpPr>
        <p:spPr>
          <a:xfrm>
            <a:off x="4431694" y="270435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6" name="Ellipse 245"/>
          <p:cNvSpPr/>
          <p:nvPr/>
        </p:nvSpPr>
        <p:spPr>
          <a:xfrm>
            <a:off x="6371701" y="270241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7" name="ZoneTexte 246"/>
          <p:cNvSpPr txBox="1"/>
          <p:nvPr/>
        </p:nvSpPr>
        <p:spPr>
          <a:xfrm>
            <a:off x="789361" y="2595320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J’ai plaisir à trouver des solutions pour me déplacer ou lancer.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48" name="ZoneTexte 247"/>
          <p:cNvSpPr txBox="1"/>
          <p:nvPr/>
        </p:nvSpPr>
        <p:spPr>
          <a:xfrm>
            <a:off x="2747872" y="2654569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partage mes idées pour construire un parcours.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49" name="ZoneTexte 248"/>
          <p:cNvSpPr txBox="1"/>
          <p:nvPr/>
        </p:nvSpPr>
        <p:spPr>
          <a:xfrm>
            <a:off x="4687879" y="264874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J’invente un parcours pour les copains.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50" name="ZoneTexte 249"/>
          <p:cNvSpPr txBox="1"/>
          <p:nvPr/>
        </p:nvSpPr>
        <p:spPr>
          <a:xfrm rot="16200000">
            <a:off x="-652458" y="1368770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  <a:endParaRPr lang="fr-F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51" name="ZoneTexte 250"/>
          <p:cNvSpPr txBox="1"/>
          <p:nvPr/>
        </p:nvSpPr>
        <p:spPr>
          <a:xfrm>
            <a:off x="52481" y="262619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AP2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252" name="Image 2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" y="53939"/>
            <a:ext cx="823133" cy="641341"/>
          </a:xfrm>
          <a:prstGeom prst="rect">
            <a:avLst/>
          </a:prstGeom>
        </p:spPr>
      </p:pic>
      <p:pic>
        <p:nvPicPr>
          <p:cNvPr id="68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20" y="846339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37" y="812135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53" y="790532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635" y="5118319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52" y="4776281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068" y="4560257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68" y="180595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85" y="146391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01" y="124788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731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e 191"/>
          <p:cNvGrpSpPr/>
          <p:nvPr/>
        </p:nvGrpSpPr>
        <p:grpSpPr>
          <a:xfrm>
            <a:off x="44624" y="3456384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193" name="Rectangle à coins arrondis 19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Rectangle 19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5" name="Rectangle 194"/>
          <p:cNvSpPr/>
          <p:nvPr/>
        </p:nvSpPr>
        <p:spPr>
          <a:xfrm>
            <a:off x="692696" y="349505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Rectangle 10"/>
          <p:cNvSpPr/>
          <p:nvPr/>
        </p:nvSpPr>
        <p:spPr>
          <a:xfrm>
            <a:off x="683170" y="3485525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8" name="ZoneTexte 197"/>
          <p:cNvSpPr txBox="1"/>
          <p:nvPr/>
        </p:nvSpPr>
        <p:spPr>
          <a:xfrm>
            <a:off x="780907" y="3548076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Jeux collectifs et individuels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212" name="Groupe 211"/>
          <p:cNvGrpSpPr/>
          <p:nvPr/>
        </p:nvGrpSpPr>
        <p:grpSpPr>
          <a:xfrm>
            <a:off x="780907" y="3627328"/>
            <a:ext cx="5832648" cy="2800722"/>
            <a:chOff x="764704" y="272480"/>
            <a:chExt cx="5832648" cy="2800722"/>
          </a:xfrm>
        </p:grpSpPr>
        <p:sp>
          <p:nvSpPr>
            <p:cNvPr id="213" name="Rectangle 21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" name="Rectangle 213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" name="Rectangle 214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Rectangle 21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" name="Rectangle 21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" name="Rectangle 217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9" name="Ellipse 218"/>
          <p:cNvSpPr/>
          <p:nvPr/>
        </p:nvSpPr>
        <p:spPr>
          <a:xfrm>
            <a:off x="2484196" y="601478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Ellipse 219"/>
          <p:cNvSpPr/>
          <p:nvPr/>
        </p:nvSpPr>
        <p:spPr>
          <a:xfrm>
            <a:off x="4427467" y="601672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Ellipse 220"/>
          <p:cNvSpPr/>
          <p:nvPr/>
        </p:nvSpPr>
        <p:spPr>
          <a:xfrm>
            <a:off x="6367474" y="601478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2" name="ZoneTexte 221"/>
          <p:cNvSpPr txBox="1"/>
          <p:nvPr/>
        </p:nvSpPr>
        <p:spPr>
          <a:xfrm>
            <a:off x="785134" y="5974923"/>
            <a:ext cx="1699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respecter les règles d’un jeu.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23" name="ZoneTexte 222"/>
          <p:cNvSpPr txBox="1"/>
          <p:nvPr/>
        </p:nvSpPr>
        <p:spPr>
          <a:xfrm>
            <a:off x="2743645" y="6033120"/>
            <a:ext cx="16990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J’ose être actif dans le jeu.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24" name="ZoneTexte 223"/>
          <p:cNvSpPr txBox="1"/>
          <p:nvPr/>
        </p:nvSpPr>
        <p:spPr>
          <a:xfrm>
            <a:off x="4683652" y="5979636"/>
            <a:ext cx="1699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comprends mon rôle dans l’équipe.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27" name="ZoneTexte 226"/>
          <p:cNvSpPr txBox="1"/>
          <p:nvPr/>
        </p:nvSpPr>
        <p:spPr>
          <a:xfrm rot="16200000">
            <a:off x="-656685" y="4681138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  <a:endParaRPr lang="fr-F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28" name="ZoneTexte 227"/>
          <p:cNvSpPr txBox="1"/>
          <p:nvPr/>
        </p:nvSpPr>
        <p:spPr>
          <a:xfrm>
            <a:off x="48254" y="593856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AP6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230" name="Image 2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" y="3366307"/>
            <a:ext cx="823133" cy="641341"/>
          </a:xfrm>
          <a:prstGeom prst="rect">
            <a:avLst/>
          </a:prstGeom>
        </p:spPr>
      </p:pic>
      <p:grpSp>
        <p:nvGrpSpPr>
          <p:cNvPr id="231" name="Groupe 230"/>
          <p:cNvGrpSpPr/>
          <p:nvPr/>
        </p:nvGrpSpPr>
        <p:grpSpPr>
          <a:xfrm>
            <a:off x="48851" y="144016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232" name="Rectangle à coins arrondis 231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3" name="Rectangle 232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4" name="Rectangle 233"/>
          <p:cNvSpPr/>
          <p:nvPr/>
        </p:nvSpPr>
        <p:spPr>
          <a:xfrm>
            <a:off x="696923" y="18268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5" name="Rectangle 10"/>
          <p:cNvSpPr/>
          <p:nvPr/>
        </p:nvSpPr>
        <p:spPr>
          <a:xfrm>
            <a:off x="687397" y="173157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6" name="ZoneTexte 235"/>
          <p:cNvSpPr txBox="1"/>
          <p:nvPr/>
        </p:nvSpPr>
        <p:spPr>
          <a:xfrm>
            <a:off x="785134" y="235708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Participer à des rondes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237" name="Groupe 236"/>
          <p:cNvGrpSpPr/>
          <p:nvPr/>
        </p:nvGrpSpPr>
        <p:grpSpPr>
          <a:xfrm>
            <a:off x="785134" y="314960"/>
            <a:ext cx="5832648" cy="2800722"/>
            <a:chOff x="764704" y="272480"/>
            <a:chExt cx="5832648" cy="2800722"/>
          </a:xfrm>
        </p:grpSpPr>
        <p:sp>
          <p:nvSpPr>
            <p:cNvPr id="238" name="Rectangle 23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9" name="Rectangle 23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0" name="Rectangle 23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1" name="Rectangle 24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2" name="Rectangle 24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3" name="Rectangle 24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4" name="Ellipse 243"/>
          <p:cNvSpPr/>
          <p:nvPr/>
        </p:nvSpPr>
        <p:spPr>
          <a:xfrm>
            <a:off x="2488423" y="270241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Ellipse 244"/>
          <p:cNvSpPr/>
          <p:nvPr/>
        </p:nvSpPr>
        <p:spPr>
          <a:xfrm>
            <a:off x="4431694" y="270435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6" name="Ellipse 245"/>
          <p:cNvSpPr/>
          <p:nvPr/>
        </p:nvSpPr>
        <p:spPr>
          <a:xfrm>
            <a:off x="6371701" y="270241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7" name="ZoneTexte 246"/>
          <p:cNvSpPr txBox="1"/>
          <p:nvPr/>
        </p:nvSpPr>
        <p:spPr>
          <a:xfrm>
            <a:off x="789361" y="26334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faire une ronde sans donner la main aux copains.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48" name="ZoneTexte 247"/>
          <p:cNvSpPr txBox="1"/>
          <p:nvPr/>
        </p:nvSpPr>
        <p:spPr>
          <a:xfrm>
            <a:off x="2747872" y="2591069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faire des gestes et chanter en faisant une ronde.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49" name="ZoneTexte 248"/>
          <p:cNvSpPr txBox="1"/>
          <p:nvPr/>
        </p:nvSpPr>
        <p:spPr>
          <a:xfrm>
            <a:off x="4687879" y="258524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faire une ronde dansée et chantée sans l’aide de l’adulte.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50" name="ZoneTexte 249"/>
          <p:cNvSpPr txBox="1"/>
          <p:nvPr/>
        </p:nvSpPr>
        <p:spPr>
          <a:xfrm rot="16200000">
            <a:off x="-652458" y="1368770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  <a:endParaRPr lang="fr-F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51" name="ZoneTexte 250"/>
          <p:cNvSpPr txBox="1"/>
          <p:nvPr/>
        </p:nvSpPr>
        <p:spPr>
          <a:xfrm>
            <a:off x="52481" y="262619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AP5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252" name="Image 2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" y="53939"/>
            <a:ext cx="823133" cy="641341"/>
          </a:xfrm>
          <a:prstGeom prst="rect">
            <a:avLst/>
          </a:prstGeom>
        </p:spPr>
      </p:pic>
      <p:pic>
        <p:nvPicPr>
          <p:cNvPr id="46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79" y="5149631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96" y="4807593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12" y="4591569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79" y="1839864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96" y="1497826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12" y="128180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066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290988" y="4982059"/>
            <a:ext cx="933485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" y="40128"/>
            <a:ext cx="823133" cy="64134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853953" y="156862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____________________________________</a:t>
            </a:r>
            <a:endParaRPr lang="fr-FR" sz="2400" dirty="0"/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 smtClean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89818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519278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Faire du graphisme décoratif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221897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Dessiner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942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J’utilise des graphismes simples.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96111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réutilise des graphismes connus dans ma production.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596111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inventer des nouveaux graphismes.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77" name="Groupe 76"/>
          <p:cNvGrpSpPr/>
          <p:nvPr/>
        </p:nvGrpSpPr>
        <p:grpSpPr>
          <a:xfrm>
            <a:off x="780907" y="301149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269054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264874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ce que j’ai dessiné.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257725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dessiner en respectant le réel ou un modèle.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265345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dessiner en inventant.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7" name="Groupe 146"/>
          <p:cNvGrpSpPr/>
          <p:nvPr/>
        </p:nvGrpSpPr>
        <p:grpSpPr>
          <a:xfrm>
            <a:off x="44624" y="6752757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679142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0"/>
          <p:cNvSpPr/>
          <p:nvPr/>
        </p:nvSpPr>
        <p:spPr>
          <a:xfrm>
            <a:off x="683169" y="6781898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993926" y="6854862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Choisir mes outils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779800" y="9219805"/>
            <a:ext cx="5832648" cy="496466"/>
            <a:chOff x="764704" y="2576736"/>
            <a:chExt cx="5832648" cy="496466"/>
          </a:xfrm>
        </p:grpSpPr>
        <p:sp>
          <p:nvSpPr>
            <p:cNvPr id="157" name="Rectangle 15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0" name="Ellipse 159"/>
          <p:cNvSpPr/>
          <p:nvPr/>
        </p:nvSpPr>
        <p:spPr>
          <a:xfrm>
            <a:off x="2479969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423240" y="931620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6363247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780907" y="92588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utiliser différents outils.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2724178" y="920147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capable de choisir plusieurs outils pour un projet.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83652" y="9197280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capable de choisir et d’utiliser plusieurs outils pour résoudre un problème.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 rot="16200000">
            <a:off x="-744712" y="7895737"/>
            <a:ext cx="2232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productions plastiques et visuelles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48254" y="91702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 rot="16200000">
            <a:off x="-740867" y="4588225"/>
            <a:ext cx="2241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productions plastiques et visuelles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6937" y="584434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AA2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776823" y="1399177"/>
            <a:ext cx="2296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productions plastiques et visuelles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48254" y="2612385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79800" y="7929589"/>
            <a:ext cx="1944216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/>
          <p:cNvSpPr/>
          <p:nvPr/>
        </p:nvSpPr>
        <p:spPr>
          <a:xfrm>
            <a:off x="2724016" y="7343999"/>
            <a:ext cx="1944216" cy="188173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4668232" y="6921477"/>
            <a:ext cx="1944216" cy="23042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24" y="4709362"/>
            <a:ext cx="1769981" cy="11062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16" y="4259549"/>
            <a:ext cx="1542830" cy="14184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56" y="4084934"/>
            <a:ext cx="1542830" cy="1418408"/>
          </a:xfrm>
          <a:prstGeom prst="rect">
            <a:avLst/>
          </a:prstGeom>
        </p:spPr>
      </p:pic>
      <p:sp>
        <p:nvSpPr>
          <p:cNvPr id="39" name="Rectangle à coins arrondis 38"/>
          <p:cNvSpPr/>
          <p:nvPr/>
        </p:nvSpPr>
        <p:spPr>
          <a:xfrm>
            <a:off x="873089" y="1381269"/>
            <a:ext cx="1043744" cy="475387"/>
          </a:xfrm>
          <a:prstGeom prst="wedgeRoundRectCallou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931580" y="1401748"/>
            <a:ext cx="936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/>
              <a:t>J’ai dessiné mon papa !</a:t>
            </a:r>
            <a:endParaRPr lang="fr-FR" sz="1100" dirty="0"/>
          </a:p>
        </p:txBody>
      </p:sp>
      <p:pic>
        <p:nvPicPr>
          <p:cNvPr id="41" name="Image 40" descr="Capture d’écr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16" y="894025"/>
            <a:ext cx="532650" cy="639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1533205"/>
            <a:ext cx="762594" cy="8363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4" name="Encre 43"/>
              <p14:cNvContentPartPr/>
              <p14:nvPr/>
            </p14:nvContentPartPr>
            <p14:xfrm>
              <a:off x="2000905" y="1399680"/>
              <a:ext cx="2504135" cy="1095085"/>
            </p14:xfrm>
          </p:contentPart>
        </mc:Choice>
        <mc:Fallback xmlns="">
          <p:pic>
            <p:nvPicPr>
              <p:cNvPr id="44" name="Encre 4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88665" y="1387080"/>
                <a:ext cx="2528255" cy="1119924"/>
              </a:xfrm>
              <a:prstGeom prst="rect">
                <a:avLst/>
              </a:prstGeom>
            </p:spPr>
          </p:pic>
        </mc:Fallback>
      </mc:AlternateContent>
      <p:pic>
        <p:nvPicPr>
          <p:cNvPr id="45" name="Imag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78" y="512542"/>
            <a:ext cx="1435890" cy="13200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8" name="Encre 47"/>
              <p14:cNvContentPartPr/>
              <p14:nvPr/>
            </p14:nvContentPartPr>
            <p14:xfrm>
              <a:off x="4739040" y="439500"/>
              <a:ext cx="1838880" cy="1331640"/>
            </p14:xfrm>
          </p:contentPart>
        </mc:Choice>
        <mc:Fallback xmlns="">
          <p:pic>
            <p:nvPicPr>
              <p:cNvPr id="48" name="Encre 4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27160" y="426540"/>
                <a:ext cx="1863360" cy="1356480"/>
              </a:xfrm>
              <a:prstGeom prst="rect">
                <a:avLst/>
              </a:prstGeom>
            </p:spPr>
          </p:pic>
        </mc:Fallback>
      </mc:AlternateContent>
      <p:sp>
        <p:nvSpPr>
          <p:cNvPr id="111" name="Rectangle à coins arrondis 110"/>
          <p:cNvSpPr/>
          <p:nvPr/>
        </p:nvSpPr>
        <p:spPr>
          <a:xfrm>
            <a:off x="5513585" y="1856656"/>
            <a:ext cx="1043744" cy="475387"/>
          </a:xfrm>
          <a:prstGeom prst="wedgeRoundRectCallout">
            <a:avLst>
              <a:gd name="adj1" fmla="val -65367"/>
              <a:gd name="adj2" fmla="val 38456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ZoneTexte 121"/>
          <p:cNvSpPr txBox="1"/>
          <p:nvPr/>
        </p:nvSpPr>
        <p:spPr>
          <a:xfrm>
            <a:off x="5572992" y="1878905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C’est la maison que j’aurai quand je serai grand !</a:t>
            </a:r>
            <a:endParaRPr lang="fr-FR" sz="800" dirty="0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755391" y="1957333"/>
            <a:ext cx="741694" cy="639030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2716772" y="1957333"/>
            <a:ext cx="741694" cy="639030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4639264" y="1957333"/>
            <a:ext cx="741694" cy="639030"/>
          </a:xfrm>
          <a:prstGeom prst="rect">
            <a:avLst/>
          </a:prstGeom>
        </p:spPr>
      </p:pic>
      <p:pic>
        <p:nvPicPr>
          <p:cNvPr id="84" name="Picture 4" descr="Afficher l'image d'origin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20" y="8431554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Afficher l'image d'origin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37" y="8089516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Afficher l'image d'origin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53" y="787349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88111"/>
            <a:ext cx="656691" cy="538823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" y="3288232"/>
            <a:ext cx="656691" cy="538823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9" y="6652065"/>
            <a:ext cx="656691" cy="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40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88640" y="128464"/>
            <a:ext cx="6480720" cy="9577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  <a:prstDash val="sysDash"/>
          </a:ln>
          <a:effectLst>
            <a:outerShdw blurRad="63500" sx="101000" sy="101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à coins arrondis 1"/>
          <p:cNvSpPr/>
          <p:nvPr/>
        </p:nvSpPr>
        <p:spPr>
          <a:xfrm>
            <a:off x="332656" y="272480"/>
            <a:ext cx="6192688" cy="92890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20688" y="848544"/>
            <a:ext cx="5544616" cy="798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dirty="0" smtClean="0">
                <a:latin typeface="Amandine" pitchFamily="2" charset="0"/>
              </a:rPr>
              <a:t>Chers parents,</a:t>
            </a:r>
          </a:p>
          <a:p>
            <a:pPr algn="just">
              <a:lnSpc>
                <a:spcPct val="150000"/>
              </a:lnSpc>
            </a:pPr>
            <a:endParaRPr lang="fr-FR" dirty="0" smtClean="0">
              <a:latin typeface="Amandine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 smtClean="0">
                <a:latin typeface="Amandine" pitchFamily="2" charset="0"/>
              </a:rPr>
              <a:t>Ce </a:t>
            </a:r>
            <a:r>
              <a:rPr lang="fr-FR" dirty="0">
                <a:latin typeface="Amandine" pitchFamily="2" charset="0"/>
              </a:rPr>
              <a:t>cahier de progrès, réalisé à partir des nouveaux programmes pour la maternelle de 2015, va suivre votre enfant durant </a:t>
            </a:r>
            <a:r>
              <a:rPr lang="fr-FR" dirty="0" smtClean="0">
                <a:latin typeface="Amandine" pitchFamily="2" charset="0"/>
              </a:rPr>
              <a:t>son année scolaire.</a:t>
            </a:r>
            <a:endParaRPr lang="fr-FR" dirty="0">
              <a:latin typeface="Amandine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>
                <a:latin typeface="Amandine" pitchFamily="2" charset="0"/>
              </a:rPr>
              <a:t>Chaque fois qu’il franchira une </a:t>
            </a:r>
            <a:r>
              <a:rPr lang="fr-FR" dirty="0" smtClean="0">
                <a:latin typeface="Amandine" pitchFamily="2" charset="0"/>
              </a:rPr>
              <a:t>étape, sera coloriée la pastille de la </a:t>
            </a:r>
            <a:r>
              <a:rPr lang="fr-FR" dirty="0">
                <a:latin typeface="Amandine" pitchFamily="2" charset="0"/>
              </a:rPr>
              <a:t>marche </a:t>
            </a:r>
            <a:r>
              <a:rPr lang="fr-FR" dirty="0" smtClean="0">
                <a:latin typeface="Amandine" pitchFamily="2" charset="0"/>
              </a:rPr>
              <a:t>validée. L’enfant pourra intervenir lui-même sur son carnet et déposer une trace témoignage de sa réussite. </a:t>
            </a:r>
            <a:r>
              <a:rPr lang="fr-FR" dirty="0">
                <a:latin typeface="Amandine" pitchFamily="2" charset="0"/>
              </a:rPr>
              <a:t>Cela lui permettra de voir d’une part qu’il a progressé et d’autre part le chemin </a:t>
            </a:r>
            <a:r>
              <a:rPr lang="fr-FR" dirty="0" smtClean="0">
                <a:latin typeface="Amandine" pitchFamily="2" charset="0"/>
              </a:rPr>
              <a:t>qu’il </a:t>
            </a:r>
            <a:r>
              <a:rPr lang="fr-FR" dirty="0">
                <a:latin typeface="Amandine" pitchFamily="2" charset="0"/>
              </a:rPr>
              <a:t>lui reste à parcourir. </a:t>
            </a:r>
          </a:p>
          <a:p>
            <a:pPr algn="just">
              <a:lnSpc>
                <a:spcPct val="150000"/>
              </a:lnSpc>
            </a:pPr>
            <a:r>
              <a:rPr lang="fr-FR" dirty="0" smtClean="0">
                <a:latin typeface="Amandine" pitchFamily="2" charset="0"/>
              </a:rPr>
              <a:t>Ce </a:t>
            </a:r>
            <a:r>
              <a:rPr lang="fr-FR" dirty="0">
                <a:latin typeface="Amandine" pitchFamily="2" charset="0"/>
              </a:rPr>
              <a:t>cahier vous sera confié à chaque période de vacances scolaires. Regardez-le avec votre enfant afin qu’il vous montre et vous explique ses progrès. Il sera fier et cela participera à sa progression. 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latin typeface="Amandine" pitchFamily="2" charset="0"/>
              </a:rPr>
              <a:t>Prenez-en soin et rapportez-le à l’école au retour des vacances</a:t>
            </a:r>
            <a:r>
              <a:rPr lang="fr-FR" dirty="0" smtClean="0">
                <a:latin typeface="Amandine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r-FR" dirty="0">
              <a:latin typeface="Amandine" pitchFamily="2" charset="0"/>
            </a:endParaRPr>
          </a:p>
          <a:p>
            <a:pPr algn="r">
              <a:lnSpc>
                <a:spcPct val="150000"/>
              </a:lnSpc>
            </a:pPr>
            <a:r>
              <a:rPr lang="fr-FR" dirty="0" smtClean="0">
                <a:latin typeface="Amandine" pitchFamily="2" charset="0"/>
              </a:rPr>
              <a:t>La maitresse</a:t>
            </a:r>
            <a:endParaRPr lang="fr-FR" dirty="0">
              <a:latin typeface="Amandine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95" y="104006"/>
            <a:ext cx="1988840" cy="14890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00" y="7469858"/>
            <a:ext cx="2751499" cy="22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0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519278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Observer et analyser une œuvre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221897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Réaliser des productions plastiques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942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J’aime bien regarder des images et dire ce que je vois.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87221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utiliser des mots que j’ai appris pour décrire ce que je vois.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585951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ressens des émotions en regardant une image et je suis capable d’en parler.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77" name="Groupe 76"/>
          <p:cNvGrpSpPr/>
          <p:nvPr/>
        </p:nvGrpSpPr>
        <p:grpSpPr>
          <a:xfrm>
            <a:off x="780907" y="301149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269054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utiliser les matériaux, les couleurs et les objets pour fabriquer une œuvre.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2602658"/>
            <a:ext cx="1699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</a:t>
            </a:r>
            <a:r>
              <a:rPr lang="fr-FR" sz="800" b="1" dirty="0" smtClean="0"/>
              <a:t>sais participer à la composition d’une </a:t>
            </a:r>
            <a:r>
              <a:rPr lang="fr-FR" sz="800" b="1" dirty="0"/>
              <a:t>œuvre plane ou en volume avec mes copains.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trouve et j’utilise des idées données par les artistes pour mon œuvre.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7" name="Groupe 146"/>
          <p:cNvGrpSpPr/>
          <p:nvPr/>
        </p:nvGrpSpPr>
        <p:grpSpPr>
          <a:xfrm>
            <a:off x="44624" y="6752757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679142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0"/>
          <p:cNvSpPr/>
          <p:nvPr/>
        </p:nvSpPr>
        <p:spPr>
          <a:xfrm>
            <a:off x="683169" y="6781898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779800" y="6870251"/>
            <a:ext cx="300924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Chanter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 rot="16200000">
            <a:off x="-744712" y="7801718"/>
            <a:ext cx="223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UNIVERS SONORES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48254" y="91702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6a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 rot="16200000">
            <a:off x="-708412" y="4653959"/>
            <a:ext cx="2177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productions plastiques et visuelles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6937" y="584434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AA5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719627" y="1456373"/>
            <a:ext cx="218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productions plastiques et visuelles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48254" y="261238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AA4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27615" y="7538719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2265529" y="7538719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3703443" y="7538719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/>
          <p:cNvSpPr/>
          <p:nvPr/>
        </p:nvSpPr>
        <p:spPr>
          <a:xfrm>
            <a:off x="5141357" y="753871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/>
          <p:cNvSpPr/>
          <p:nvPr/>
        </p:nvSpPr>
        <p:spPr>
          <a:xfrm>
            <a:off x="828947" y="918002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/>
          <p:cNvSpPr/>
          <p:nvPr/>
        </p:nvSpPr>
        <p:spPr>
          <a:xfrm>
            <a:off x="2267581" y="918002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/>
          <p:cNvSpPr/>
          <p:nvPr/>
        </p:nvSpPr>
        <p:spPr>
          <a:xfrm>
            <a:off x="3705495" y="918002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/>
          <p:cNvSpPr/>
          <p:nvPr/>
        </p:nvSpPr>
        <p:spPr>
          <a:xfrm>
            <a:off x="5142689" y="918195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/>
          <p:cNvSpPr/>
          <p:nvPr/>
        </p:nvSpPr>
        <p:spPr>
          <a:xfrm>
            <a:off x="3455669" y="932479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/>
          <p:cNvSpPr/>
          <p:nvPr/>
        </p:nvSpPr>
        <p:spPr>
          <a:xfrm>
            <a:off x="4893583" y="932479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/>
          <p:cNvSpPr/>
          <p:nvPr/>
        </p:nvSpPr>
        <p:spPr>
          <a:xfrm>
            <a:off x="2020001" y="932285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/>
        </p:nvSpPr>
        <p:spPr>
          <a:xfrm>
            <a:off x="6339432" y="932285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ZoneTexte 83"/>
          <p:cNvSpPr txBox="1"/>
          <p:nvPr/>
        </p:nvSpPr>
        <p:spPr>
          <a:xfrm>
            <a:off x="842711" y="9147663"/>
            <a:ext cx="12406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jouer avec ma voix en parlant ou en chantant.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2297796" y="9150644"/>
            <a:ext cx="1157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propose des interprétations pour les comptines ou les chansons.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3696125" y="9149900"/>
            <a:ext cx="1260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participe à des jeux vocaux et je sais jouer avec grave/aigu, fort/faible, court/long...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5239759" y="9226872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participe à un paysage sonore, à la création d’un bruitage.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70" name="Image 69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3974" y="1230104"/>
            <a:ext cx="964334" cy="14544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Image 75" descr="Capture d’écra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59" y="855447"/>
            <a:ext cx="1206330" cy="16125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" t="12239" b="19238"/>
          <a:stretch/>
        </p:blipFill>
        <p:spPr bwMode="auto">
          <a:xfrm>
            <a:off x="4781581" y="438410"/>
            <a:ext cx="1717517" cy="93235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à coins arrondis 92"/>
          <p:cNvSpPr/>
          <p:nvPr/>
        </p:nvSpPr>
        <p:spPr>
          <a:xfrm>
            <a:off x="4802997" y="1568436"/>
            <a:ext cx="1043744" cy="777794"/>
          </a:xfrm>
          <a:prstGeom prst="wedgeRoundRectCallout">
            <a:avLst>
              <a:gd name="adj1" fmla="val 59474"/>
              <a:gd name="adj2" fmla="val -15876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On a fait comme Niki de Saint </a:t>
            </a:r>
            <a:r>
              <a:rPr lang="fr-FR" sz="1200" dirty="0" err="1" smtClean="0">
                <a:solidFill>
                  <a:schemeClr val="tx1"/>
                </a:solidFill>
              </a:rPr>
              <a:t>Phalle</a:t>
            </a:r>
            <a:r>
              <a:rPr lang="fr-FR" sz="1200" dirty="0" smtClean="0">
                <a:solidFill>
                  <a:schemeClr val="tx1"/>
                </a:solidFill>
              </a:rPr>
              <a:t> !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3"/>
          <a:stretch/>
        </p:blipFill>
        <p:spPr>
          <a:xfrm>
            <a:off x="5705375" y="1869357"/>
            <a:ext cx="950096" cy="720080"/>
          </a:xfrm>
          <a:prstGeom prst="rect">
            <a:avLst/>
          </a:prstGeom>
        </p:spPr>
      </p:pic>
      <p:pic>
        <p:nvPicPr>
          <p:cNvPr id="96" name="Image 95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70" y="3686629"/>
            <a:ext cx="1192496" cy="815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0" name="Image 109" descr="Capture d’écr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32" y="4094351"/>
            <a:ext cx="840694" cy="574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" name="Image 110" descr="Capture d’écr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32" y="4669228"/>
            <a:ext cx="659635" cy="451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" name="Image 1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876209" y="5260107"/>
            <a:ext cx="741694" cy="639030"/>
          </a:xfrm>
          <a:prstGeom prst="rect">
            <a:avLst/>
          </a:prstGeom>
        </p:spPr>
      </p:pic>
      <p:sp>
        <p:nvSpPr>
          <p:cNvPr id="123" name="Rectangle à coins arrondis 122"/>
          <p:cNvSpPr/>
          <p:nvPr/>
        </p:nvSpPr>
        <p:spPr>
          <a:xfrm>
            <a:off x="810420" y="4675868"/>
            <a:ext cx="941488" cy="444427"/>
          </a:xfrm>
          <a:prstGeom prst="wedgeRoundRectCallout">
            <a:avLst>
              <a:gd name="adj1" fmla="val -17474"/>
              <a:gd name="adj2" fmla="val 7803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La dame et le monsieur ils font la sieste !</a:t>
            </a:r>
            <a:endParaRPr lang="fr-FR" sz="900" dirty="0">
              <a:solidFill>
                <a:schemeClr val="tx1"/>
              </a:solidFill>
            </a:endParaRPr>
          </a:p>
        </p:txBody>
      </p:sp>
      <p:pic>
        <p:nvPicPr>
          <p:cNvPr id="124" name="Image 1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2841748" y="5249512"/>
            <a:ext cx="741694" cy="639030"/>
          </a:xfrm>
          <a:prstGeom prst="rect">
            <a:avLst/>
          </a:prstGeom>
        </p:spPr>
      </p:pic>
      <p:sp>
        <p:nvSpPr>
          <p:cNvPr id="125" name="Rectangle à coins arrondis 124"/>
          <p:cNvSpPr/>
          <p:nvPr/>
        </p:nvSpPr>
        <p:spPr>
          <a:xfrm>
            <a:off x="3589764" y="4887486"/>
            <a:ext cx="941488" cy="692136"/>
          </a:xfrm>
          <a:prstGeom prst="wedgeRoundRectCallout">
            <a:avLst>
              <a:gd name="adj1" fmla="val -68733"/>
              <a:gd name="adj2" fmla="val -4536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Ils sont au premier plan !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127" name="Rectangle à coins arrondis 126"/>
          <p:cNvSpPr/>
          <p:nvPr/>
        </p:nvSpPr>
        <p:spPr>
          <a:xfrm>
            <a:off x="4781581" y="4794136"/>
            <a:ext cx="1023833" cy="692136"/>
          </a:xfrm>
          <a:prstGeom prst="wedgeRoundRectCallout">
            <a:avLst>
              <a:gd name="adj1" fmla="val 59415"/>
              <a:gd name="adj2" fmla="val 3032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Ils me donnent envie de faire la sieste !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128" name="Image 1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3"/>
          <a:stretch/>
        </p:blipFill>
        <p:spPr>
          <a:xfrm>
            <a:off x="5705375" y="5155762"/>
            <a:ext cx="950096" cy="720080"/>
          </a:xfrm>
          <a:prstGeom prst="rect">
            <a:avLst/>
          </a:prstGeom>
        </p:spPr>
      </p:pic>
      <p:pic>
        <p:nvPicPr>
          <p:cNvPr id="129" name="Image 1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190" y="7681881"/>
            <a:ext cx="876701" cy="1355732"/>
          </a:xfrm>
          <a:prstGeom prst="rect">
            <a:avLst/>
          </a:prstGeom>
        </p:spPr>
      </p:pic>
      <p:pic>
        <p:nvPicPr>
          <p:cNvPr id="130" name="Image 1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6467" y="8144803"/>
            <a:ext cx="851202" cy="1126055"/>
          </a:xfrm>
          <a:prstGeom prst="rect">
            <a:avLst/>
          </a:prstGeom>
        </p:spPr>
      </p:pic>
      <p:sp>
        <p:nvSpPr>
          <p:cNvPr id="131" name="Rectangle à coins arrondis 130"/>
          <p:cNvSpPr/>
          <p:nvPr/>
        </p:nvSpPr>
        <p:spPr>
          <a:xfrm>
            <a:off x="2380120" y="7592122"/>
            <a:ext cx="1213056" cy="532761"/>
          </a:xfrm>
          <a:prstGeom prst="wedgeRoundRectCallout">
            <a:avLst>
              <a:gd name="adj1" fmla="val 22351"/>
              <a:gd name="adj2" fmla="val 5982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On peut lever les bras quand le loup arrive !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132" name="Rectangle à coins arrondis 131"/>
          <p:cNvSpPr/>
          <p:nvPr/>
        </p:nvSpPr>
        <p:spPr>
          <a:xfrm>
            <a:off x="3856469" y="7681881"/>
            <a:ext cx="1150579" cy="577599"/>
          </a:xfrm>
          <a:prstGeom prst="wedgeRoundRectCallout">
            <a:avLst>
              <a:gd name="adj1" fmla="val -19772"/>
              <a:gd name="adj2" fmla="val 7697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A</a:t>
            </a:r>
            <a:r>
              <a:rPr lang="fr-FR" sz="1100" dirty="0" smtClean="0">
                <a:solidFill>
                  <a:schemeClr val="tx1"/>
                </a:solidFill>
              </a:rPr>
              <a:t>A</a:t>
            </a:r>
            <a:r>
              <a:rPr lang="fr-FR" sz="1200" dirty="0" smtClean="0">
                <a:solidFill>
                  <a:schemeClr val="tx1"/>
                </a:solidFill>
              </a:rPr>
              <a:t>AA</a:t>
            </a:r>
            <a:r>
              <a:rPr lang="fr-FR" sz="1400" dirty="0" smtClean="0">
                <a:solidFill>
                  <a:schemeClr val="tx1"/>
                </a:solidFill>
              </a:rPr>
              <a:t>AA</a:t>
            </a:r>
            <a:r>
              <a:rPr lang="fr-FR" sz="1600" dirty="0" smtClean="0">
                <a:solidFill>
                  <a:schemeClr val="tx1"/>
                </a:solidFill>
              </a:rPr>
              <a:t>AA</a:t>
            </a:r>
            <a:r>
              <a:rPr lang="fr-FR" dirty="0" smtClean="0">
                <a:solidFill>
                  <a:schemeClr val="tx1"/>
                </a:solidFill>
              </a:rPr>
              <a:t>AA</a:t>
            </a:r>
            <a:r>
              <a:rPr lang="fr-FR" sz="1600" dirty="0" smtClean="0">
                <a:solidFill>
                  <a:schemeClr val="tx1"/>
                </a:solidFill>
              </a:rPr>
              <a:t>AA</a:t>
            </a:r>
            <a:r>
              <a:rPr lang="fr-FR" sz="1400" dirty="0" smtClean="0">
                <a:solidFill>
                  <a:schemeClr val="tx1"/>
                </a:solidFill>
              </a:rPr>
              <a:t>AA</a:t>
            </a:r>
            <a:r>
              <a:rPr lang="fr-FR" sz="1200" dirty="0" smtClean="0">
                <a:solidFill>
                  <a:schemeClr val="tx1"/>
                </a:solidFill>
              </a:rPr>
              <a:t>A</a:t>
            </a:r>
            <a:r>
              <a:rPr lang="fr-FR" sz="1050" dirty="0" smtClean="0">
                <a:solidFill>
                  <a:schemeClr val="tx1"/>
                </a:solidFill>
              </a:rPr>
              <a:t> !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13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846" y="8543518"/>
            <a:ext cx="1145202" cy="54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398" y="8543518"/>
            <a:ext cx="1180712" cy="56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" name="Rectangle à coins arrondis 134"/>
          <p:cNvSpPr/>
          <p:nvPr/>
        </p:nvSpPr>
        <p:spPr>
          <a:xfrm>
            <a:off x="5254600" y="7687769"/>
            <a:ext cx="1197695" cy="577599"/>
          </a:xfrm>
          <a:prstGeom prst="wedgeRoundRectCallout">
            <a:avLst>
              <a:gd name="adj1" fmla="val -17829"/>
              <a:gd name="adj2" fmla="val 8796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err="1" smtClean="0">
                <a:solidFill>
                  <a:schemeClr val="tx1"/>
                </a:solidFill>
              </a:rPr>
              <a:t>Vrrrr</a:t>
            </a:r>
            <a:r>
              <a:rPr lang="fr-FR" sz="1050" dirty="0" smtClean="0">
                <a:solidFill>
                  <a:schemeClr val="tx1"/>
                </a:solidFill>
              </a:rPr>
              <a:t> …. Tac-a-tac…</a:t>
            </a:r>
            <a:r>
              <a:rPr lang="fr-FR" sz="1050" dirty="0" err="1" smtClean="0">
                <a:solidFill>
                  <a:schemeClr val="tx1"/>
                </a:solidFill>
              </a:rPr>
              <a:t>pshhh</a:t>
            </a:r>
            <a:r>
              <a:rPr lang="fr-FR" sz="1050" dirty="0" smtClean="0">
                <a:solidFill>
                  <a:schemeClr val="tx1"/>
                </a:solidFill>
              </a:rPr>
              <a:t>… </a:t>
            </a:r>
            <a:r>
              <a:rPr lang="fr-FR" sz="1050" dirty="0" err="1" smtClean="0">
                <a:solidFill>
                  <a:schemeClr val="tx1"/>
                </a:solidFill>
              </a:rPr>
              <a:t>wiiiiiizzz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94" name="Image 9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88111"/>
            <a:ext cx="656691" cy="538823"/>
          </a:xfrm>
          <a:prstGeom prst="rect">
            <a:avLst/>
          </a:prstGeom>
        </p:spPr>
      </p:pic>
      <p:pic>
        <p:nvPicPr>
          <p:cNvPr id="126" name="Image 1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" y="3288232"/>
            <a:ext cx="656691" cy="538823"/>
          </a:xfrm>
          <a:prstGeom prst="rect">
            <a:avLst/>
          </a:prstGeom>
        </p:spPr>
      </p:pic>
      <p:pic>
        <p:nvPicPr>
          <p:cNvPr id="136" name="Image 1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9" y="6652065"/>
            <a:ext cx="656691" cy="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62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6768752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680741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6797893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3456384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349505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3485525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6860845"/>
            <a:ext cx="279511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>
                <a:latin typeface="Amandine" pitchFamily="2" charset="0"/>
              </a:rPr>
              <a:t>Ecouter et analyser un extrait musical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780907" y="3548076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Jouer avec les rythmes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6931544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93321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9200759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attentif lorsqu’on me demande d’écouter de la musique.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9277411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peux parler de cette musique.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9287291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peux comparer des musiques.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77" name="Groupe 76"/>
          <p:cNvGrpSpPr/>
          <p:nvPr/>
        </p:nvGrpSpPr>
        <p:grpSpPr>
          <a:xfrm>
            <a:off x="780907" y="3627328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601478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601672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601478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5920331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suis capable de refaire des rythmes qu’on me montre avec mon corps ou un instrument.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5974923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capable de marquer la pulsation.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5979636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capable d’inventer des rythmes.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 rot="16200000">
            <a:off x="-740867" y="7797152"/>
            <a:ext cx="224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 SPECTACLE VIVANT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56937" y="917052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8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836524" y="4604100"/>
            <a:ext cx="241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UNIVERS SONORES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48254" y="5938564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</a:t>
            </a:r>
          </a:p>
          <a:p>
            <a:pPr algn="ctr"/>
            <a:r>
              <a:rPr lang="fr-FR" dirty="0">
                <a:latin typeface="Kingthings Lupineless" pitchFamily="2" charset="0"/>
              </a:rPr>
              <a:t>7</a:t>
            </a:r>
          </a:p>
        </p:txBody>
      </p:sp>
      <p:grpSp>
        <p:nvGrpSpPr>
          <p:cNvPr id="44" name="Groupe 43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45" name="Rectangle à coins arrondis 44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10"/>
          <p:cNvSpPr/>
          <p:nvPr/>
        </p:nvSpPr>
        <p:spPr>
          <a:xfrm>
            <a:off x="683169" y="157605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/>
          <p:cNvSpPr txBox="1"/>
          <p:nvPr/>
        </p:nvSpPr>
        <p:spPr>
          <a:xfrm>
            <a:off x="779800" y="245958"/>
            <a:ext cx="300924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Connaitre des chansons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 rot="16200000">
            <a:off x="-744712" y="1177425"/>
            <a:ext cx="223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UNIVERS SONORES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48254" y="2545960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6b</a:t>
            </a:r>
            <a:endParaRPr lang="fr-FR" dirty="0">
              <a:latin typeface="Kingthings Lupineless" pitchFamily="2" charset="0"/>
            </a:endParaRPr>
          </a:p>
        </p:txBody>
      </p:sp>
      <p:grpSp>
        <p:nvGrpSpPr>
          <p:cNvPr id="70" name="Groupe 69"/>
          <p:cNvGrpSpPr/>
          <p:nvPr/>
        </p:nvGrpSpPr>
        <p:grpSpPr>
          <a:xfrm>
            <a:off x="780907" y="280070"/>
            <a:ext cx="5832648" cy="2800722"/>
            <a:chOff x="764704" y="272480"/>
            <a:chExt cx="5832648" cy="2800722"/>
          </a:xfrm>
        </p:grpSpPr>
        <p:sp>
          <p:nvSpPr>
            <p:cNvPr id="73" name="Rectangle 7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81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3" name="Ellipse 82"/>
          <p:cNvSpPr/>
          <p:nvPr/>
        </p:nvSpPr>
        <p:spPr>
          <a:xfrm>
            <a:off x="2484196" y="267727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4427467" y="267920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/>
          <p:cNvSpPr/>
          <p:nvPr/>
        </p:nvSpPr>
        <p:spPr>
          <a:xfrm>
            <a:off x="6367474" y="267727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ZoneTexte 85"/>
          <p:cNvSpPr txBox="1"/>
          <p:nvPr/>
        </p:nvSpPr>
        <p:spPr>
          <a:xfrm>
            <a:off x="785134" y="26374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connais une dizaine de chansons.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2743645" y="255552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 suis capable de chanter tout seul devant mes copains.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4683652" y="2560235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suis capable de jouer plusieurs rôles dans la chorale. (chef d’orchestre, duo...)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65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68" y="180595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85" y="146391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01" y="124788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31" y="5133879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48" y="4791841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64" y="4575817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91" y="8659143"/>
            <a:ext cx="1077351" cy="51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7961582"/>
            <a:ext cx="936104" cy="74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Image 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2592208" y="8210503"/>
            <a:ext cx="1169588" cy="1007696"/>
          </a:xfrm>
          <a:prstGeom prst="rect">
            <a:avLst/>
          </a:prstGeom>
        </p:spPr>
      </p:pic>
      <p:sp>
        <p:nvSpPr>
          <p:cNvPr id="94" name="Rectangle à coins arrondis 93"/>
          <p:cNvSpPr/>
          <p:nvPr/>
        </p:nvSpPr>
        <p:spPr>
          <a:xfrm>
            <a:off x="3669383" y="8335841"/>
            <a:ext cx="941488" cy="834684"/>
          </a:xfrm>
          <a:prstGeom prst="wedgeRoundRectCallout">
            <a:avLst>
              <a:gd name="adj1" fmla="val -61989"/>
              <a:gd name="adj2" fmla="val -17888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Au début on entend la flûte mais plus à la fin  !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95" name="Picture 2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3" y="7354066"/>
            <a:ext cx="1059290" cy="8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Image 9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4535762" y="8201498"/>
            <a:ext cx="1169588" cy="1007696"/>
          </a:xfrm>
          <a:prstGeom prst="rect">
            <a:avLst/>
          </a:prstGeom>
        </p:spPr>
      </p:pic>
      <p:sp>
        <p:nvSpPr>
          <p:cNvPr id="110" name="Rectangle à coins arrondis 109"/>
          <p:cNvSpPr/>
          <p:nvPr/>
        </p:nvSpPr>
        <p:spPr>
          <a:xfrm>
            <a:off x="5612937" y="8134912"/>
            <a:ext cx="941488" cy="779922"/>
          </a:xfrm>
          <a:prstGeom prst="wedgeRoundRectCallout">
            <a:avLst>
              <a:gd name="adj1" fmla="val -61989"/>
              <a:gd name="adj2" fmla="val 30801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C’est un peu comme « Pierre et le loup » !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111" name="Picture 2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77" y="7050144"/>
            <a:ext cx="1092503" cy="87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Image 1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88111"/>
            <a:ext cx="656691" cy="538823"/>
          </a:xfrm>
          <a:prstGeom prst="rect">
            <a:avLst/>
          </a:prstGeom>
        </p:spPr>
      </p:pic>
      <p:pic>
        <p:nvPicPr>
          <p:cNvPr id="123" name="Image 1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" y="3288232"/>
            <a:ext cx="656691" cy="538823"/>
          </a:xfrm>
          <a:prstGeom prst="rect">
            <a:avLst/>
          </a:prstGeom>
        </p:spPr>
      </p:pic>
      <p:pic>
        <p:nvPicPr>
          <p:cNvPr id="124" name="Image 1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9" y="6652065"/>
            <a:ext cx="656691" cy="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97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 43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45" name="Rectangle à coins arrondis 44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10"/>
          <p:cNvSpPr/>
          <p:nvPr/>
        </p:nvSpPr>
        <p:spPr>
          <a:xfrm>
            <a:off x="683169" y="157605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/>
          <p:cNvSpPr txBox="1"/>
          <p:nvPr/>
        </p:nvSpPr>
        <p:spPr>
          <a:xfrm>
            <a:off x="779800" y="245958"/>
            <a:ext cx="300924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Participer à un spectacle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 rot="16200000">
            <a:off x="-744712" y="1177425"/>
            <a:ext cx="223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UNIVERS SONORES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48254" y="2545960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10</a:t>
            </a:r>
            <a:endParaRPr lang="fr-FR" dirty="0">
              <a:latin typeface="Kingthings Lupineless" pitchFamily="2" charset="0"/>
            </a:endParaRPr>
          </a:p>
        </p:txBody>
      </p:sp>
      <p:grpSp>
        <p:nvGrpSpPr>
          <p:cNvPr id="70" name="Groupe 69"/>
          <p:cNvGrpSpPr/>
          <p:nvPr/>
        </p:nvGrpSpPr>
        <p:grpSpPr>
          <a:xfrm>
            <a:off x="780907" y="280070"/>
            <a:ext cx="5832648" cy="2800722"/>
            <a:chOff x="764704" y="272480"/>
            <a:chExt cx="5832648" cy="2800722"/>
          </a:xfrm>
        </p:grpSpPr>
        <p:sp>
          <p:nvSpPr>
            <p:cNvPr id="73" name="Rectangle 7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81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3" name="Ellipse 82"/>
          <p:cNvSpPr/>
          <p:nvPr/>
        </p:nvSpPr>
        <p:spPr>
          <a:xfrm>
            <a:off x="2484196" y="267727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4427467" y="267920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/>
          <p:cNvSpPr/>
          <p:nvPr/>
        </p:nvSpPr>
        <p:spPr>
          <a:xfrm>
            <a:off x="6367474" y="267727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ZoneTexte 85"/>
          <p:cNvSpPr txBox="1"/>
          <p:nvPr/>
        </p:nvSpPr>
        <p:spPr>
          <a:xfrm>
            <a:off x="785134" y="260867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J’aime voir et participer à des spectacles.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2743645" y="260867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J’accepte de jouer un rôle dans un spectacle. 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4683652" y="2639452"/>
            <a:ext cx="169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sais réutiliser des éléments vus ou appris.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05" y="1340144"/>
            <a:ext cx="829935" cy="761156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038487"/>
            <a:ext cx="1221454" cy="57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39" y="1426394"/>
            <a:ext cx="1055977" cy="968465"/>
          </a:xfrm>
          <a:prstGeom prst="rect">
            <a:avLst/>
          </a:prstGeom>
        </p:spPr>
      </p:pic>
      <p:sp>
        <p:nvSpPr>
          <p:cNvPr id="26" name="Rectangle à coins arrondis 25"/>
          <p:cNvSpPr/>
          <p:nvPr/>
        </p:nvSpPr>
        <p:spPr>
          <a:xfrm>
            <a:off x="3158700" y="840958"/>
            <a:ext cx="1272911" cy="433994"/>
          </a:xfrm>
          <a:prstGeom prst="wedgeRoundRectCallout">
            <a:avLst>
              <a:gd name="adj1" fmla="val 5154"/>
              <a:gd name="adj2" fmla="val 12760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Je suis une fée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r="12407" b="9099"/>
          <a:stretch/>
        </p:blipFill>
        <p:spPr>
          <a:xfrm>
            <a:off x="4868830" y="873617"/>
            <a:ext cx="1328705" cy="1652042"/>
          </a:xfrm>
          <a:prstGeom prst="rect">
            <a:avLst/>
          </a:prstGeom>
        </p:spPr>
      </p:pic>
      <p:sp>
        <p:nvSpPr>
          <p:cNvPr id="28" name="Rectangle à coins arrondis 27"/>
          <p:cNvSpPr/>
          <p:nvPr/>
        </p:nvSpPr>
        <p:spPr>
          <a:xfrm>
            <a:off x="4832185" y="378402"/>
            <a:ext cx="1643302" cy="433994"/>
          </a:xfrm>
          <a:prstGeom prst="wedgeRoundRectCallout">
            <a:avLst>
              <a:gd name="adj1" fmla="val 11140"/>
              <a:gd name="adj2" fmla="val 101264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>
                <a:solidFill>
                  <a:schemeClr val="tx1"/>
                </a:solidFill>
              </a:rPr>
              <a:t>Bouuuh</a:t>
            </a:r>
            <a:r>
              <a:rPr lang="fr-FR" sz="1100" dirty="0" smtClean="0">
                <a:solidFill>
                  <a:schemeClr val="tx1"/>
                </a:solidFill>
              </a:rPr>
              <a:t> ! Je suis le loup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88111"/>
            <a:ext cx="656691" cy="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94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290988" y="4997448"/>
            <a:ext cx="93348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 ET S’EXPRIMER, COMPRENDRE A TRAVERS LES ACTIVITES ARTISTIQUES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88111"/>
            <a:ext cx="656691" cy="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05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3" name="Rectangle à coins arrondis 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8" name="Rectangle 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Ellipse 13"/>
          <p:cNvSpPr/>
          <p:nvPr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44624" y="6753200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6782341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764704" y="6897216"/>
            <a:ext cx="5832648" cy="2808312"/>
            <a:chOff x="764704" y="272480"/>
            <a:chExt cx="5832648" cy="2808312"/>
          </a:xfrm>
        </p:grpSpPr>
        <p:sp>
          <p:nvSpPr>
            <p:cNvPr id="23" name="Rectangle 2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Ellipse 28"/>
          <p:cNvSpPr/>
          <p:nvPr/>
        </p:nvSpPr>
        <p:spPr>
          <a:xfrm>
            <a:off x="2463766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407037" y="93474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6347044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6829905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Donner l’ordre des positions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764704" y="9169205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si un objet est placé avant ou après un autre.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707975" y="924153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donner la position d’un objet dans un rang.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653136" y="924965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comparer des positions dans un rang.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 rot="16200000">
            <a:off x="-781468" y="1301522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3275" y="257673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03269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Evaluer et comparer des collections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64704" y="256685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reconnaitre combien il y a d’objets sans compter jusqu’à </a:t>
            </a:r>
            <a:r>
              <a:rPr lang="fr-FR" sz="1000" b="1" dirty="0" smtClean="0"/>
              <a:t>10.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707975" y="2532024"/>
            <a:ext cx="169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dire s’il y a plus, moins ou autant d’objets dans 2 collections ne dépassant pas </a:t>
            </a:r>
            <a:r>
              <a:rPr lang="fr-FR" sz="800" b="1" dirty="0" smtClean="0"/>
              <a:t>10 </a:t>
            </a:r>
            <a:r>
              <a:rPr lang="fr-FR" sz="800" b="1" dirty="0"/>
              <a:t>objets sans compter.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647982" y="254567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comparer deux collections ayant  jusqu’à </a:t>
            </a:r>
            <a:r>
              <a:rPr lang="fr-FR" sz="1000" b="1" dirty="0" smtClean="0"/>
              <a:t>20 </a:t>
            </a:r>
            <a:r>
              <a:rPr lang="fr-FR" sz="1000" b="1" dirty="0"/>
              <a:t>objets en comptant.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70" name="ZoneTexte 69"/>
          <p:cNvSpPr txBox="1"/>
          <p:nvPr/>
        </p:nvSpPr>
        <p:spPr>
          <a:xfrm rot="16200000">
            <a:off x="-781468" y="7864847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53275" y="9140061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CP03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99" name="Image 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76754"/>
            <a:ext cx="621639" cy="483758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4" y="6635354"/>
            <a:ext cx="621639" cy="483758"/>
          </a:xfrm>
          <a:prstGeom prst="rect">
            <a:avLst/>
          </a:prstGeom>
        </p:spPr>
      </p:pic>
      <p:grpSp>
        <p:nvGrpSpPr>
          <p:cNvPr id="137" name="Groupe 136"/>
          <p:cNvGrpSpPr/>
          <p:nvPr/>
        </p:nvGrpSpPr>
        <p:grpSpPr>
          <a:xfrm>
            <a:off x="26309" y="3414662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138" name="Rectangle à coins arrondis 13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Rectangle 13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674381" y="3453329"/>
            <a:ext cx="5976664" cy="298566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Rectangle 10"/>
          <p:cNvSpPr/>
          <p:nvPr/>
        </p:nvSpPr>
        <p:spPr>
          <a:xfrm>
            <a:off x="664854" y="3443803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ZoneTexte 141"/>
          <p:cNvSpPr txBox="1"/>
          <p:nvPr/>
        </p:nvSpPr>
        <p:spPr>
          <a:xfrm>
            <a:off x="684954" y="349136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Réaliser une collection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143" name="ZoneTexte 142"/>
          <p:cNvSpPr txBox="1"/>
          <p:nvPr/>
        </p:nvSpPr>
        <p:spPr>
          <a:xfrm rot="16200000">
            <a:off x="-799783" y="4526309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44" name="ZoneTexte 143"/>
          <p:cNvSpPr txBox="1"/>
          <p:nvPr/>
        </p:nvSpPr>
        <p:spPr>
          <a:xfrm>
            <a:off x="34960" y="580152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CP02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45" name="Image 1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9" y="3296816"/>
            <a:ext cx="621639" cy="483758"/>
          </a:xfrm>
          <a:prstGeom prst="rect">
            <a:avLst/>
          </a:prstGeom>
        </p:spPr>
      </p:pic>
      <p:sp>
        <p:nvSpPr>
          <p:cNvPr id="146" name="Rectangle 145"/>
          <p:cNvSpPr/>
          <p:nvPr/>
        </p:nvSpPr>
        <p:spPr>
          <a:xfrm>
            <a:off x="3696844" y="5673080"/>
            <a:ext cx="1437914" cy="6986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Rectangle 146"/>
          <p:cNvSpPr/>
          <p:nvPr/>
        </p:nvSpPr>
        <p:spPr>
          <a:xfrm>
            <a:off x="820296" y="5673080"/>
            <a:ext cx="1437914" cy="6986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Rectangle 147"/>
          <p:cNvSpPr/>
          <p:nvPr/>
        </p:nvSpPr>
        <p:spPr>
          <a:xfrm>
            <a:off x="820296" y="4573446"/>
            <a:ext cx="1437914" cy="109963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Rectangle 148"/>
          <p:cNvSpPr/>
          <p:nvPr/>
        </p:nvSpPr>
        <p:spPr>
          <a:xfrm>
            <a:off x="2258210" y="4227535"/>
            <a:ext cx="1437914" cy="144554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Rectangle 149"/>
          <p:cNvSpPr/>
          <p:nvPr/>
        </p:nvSpPr>
        <p:spPr>
          <a:xfrm>
            <a:off x="3696124" y="3939502"/>
            <a:ext cx="1437914" cy="173357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50"/>
          <p:cNvSpPr/>
          <p:nvPr/>
        </p:nvSpPr>
        <p:spPr>
          <a:xfrm>
            <a:off x="5134038" y="3649977"/>
            <a:ext cx="1437914" cy="202310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Rectangle 151"/>
          <p:cNvSpPr/>
          <p:nvPr/>
        </p:nvSpPr>
        <p:spPr>
          <a:xfrm>
            <a:off x="2258930" y="5673080"/>
            <a:ext cx="1437914" cy="6986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Rectangle 152"/>
          <p:cNvSpPr/>
          <p:nvPr/>
        </p:nvSpPr>
        <p:spPr>
          <a:xfrm>
            <a:off x="5134038" y="5673081"/>
            <a:ext cx="1437914" cy="7005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/>
          <p:cNvSpPr/>
          <p:nvPr/>
        </p:nvSpPr>
        <p:spPr>
          <a:xfrm>
            <a:off x="3448350" y="601360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/>
          <p:cNvSpPr/>
          <p:nvPr/>
        </p:nvSpPr>
        <p:spPr>
          <a:xfrm>
            <a:off x="4886264" y="601360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/>
          <p:cNvSpPr/>
          <p:nvPr/>
        </p:nvSpPr>
        <p:spPr>
          <a:xfrm>
            <a:off x="2012682" y="601167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/>
          <p:cNvSpPr/>
          <p:nvPr/>
        </p:nvSpPr>
        <p:spPr>
          <a:xfrm>
            <a:off x="6332113" y="601167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ZoneTexte 157"/>
          <p:cNvSpPr txBox="1"/>
          <p:nvPr/>
        </p:nvSpPr>
        <p:spPr>
          <a:xfrm>
            <a:off x="853953" y="5736377"/>
            <a:ext cx="1157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prendre le bon nombre d’objets pour reproduire un modèle jusqu’à 2</a:t>
            </a:r>
            <a:r>
              <a:rPr lang="fr-FR" sz="800" b="1" dirty="0" smtClean="0"/>
              <a:t>0 </a:t>
            </a:r>
            <a:r>
              <a:rPr lang="fr-FR" sz="800" b="1" dirty="0"/>
              <a:t>objets.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59" name="ZoneTexte 158"/>
          <p:cNvSpPr txBox="1"/>
          <p:nvPr/>
        </p:nvSpPr>
        <p:spPr>
          <a:xfrm>
            <a:off x="2289621" y="5787479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rapporter autant d’objets qu’on me demande (≤ 2</a:t>
            </a:r>
            <a:r>
              <a:rPr lang="fr-FR" sz="800" b="1" dirty="0" smtClean="0"/>
              <a:t>0</a:t>
            </a:r>
            <a:r>
              <a:rPr lang="fr-FR" sz="800" b="1" dirty="0"/>
              <a:t>).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60" name="ZoneTexte 159"/>
          <p:cNvSpPr txBox="1"/>
          <p:nvPr/>
        </p:nvSpPr>
        <p:spPr>
          <a:xfrm>
            <a:off x="3727535" y="5673080"/>
            <a:ext cx="1157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prendre le bon nombre d’objets à partir d’une représentation des doigts ou du dé (≤ 2</a:t>
            </a:r>
            <a:r>
              <a:rPr lang="fr-FR" sz="800" b="1" dirty="0" smtClean="0"/>
              <a:t>0</a:t>
            </a:r>
            <a:r>
              <a:rPr lang="fr-FR" sz="800" b="1" dirty="0"/>
              <a:t>).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61" name="ZoneTexte 160"/>
          <p:cNvSpPr txBox="1"/>
          <p:nvPr/>
        </p:nvSpPr>
        <p:spPr>
          <a:xfrm>
            <a:off x="5173384" y="5627966"/>
            <a:ext cx="11578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sais prendre le bon nombre d’objets à partir d’un chiffre donné (≤ </a:t>
            </a:r>
            <a:r>
              <a:rPr lang="fr-FR" sz="900" b="1" dirty="0" smtClean="0"/>
              <a:t>20</a:t>
            </a:r>
            <a:r>
              <a:rPr lang="fr-FR" sz="900" b="1" dirty="0"/>
              <a:t>).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20296" y="4573446"/>
            <a:ext cx="1437914" cy="109963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68" y="4000109"/>
            <a:ext cx="276769" cy="376827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2861" y="4010637"/>
            <a:ext cx="352405" cy="366299"/>
          </a:xfrm>
          <a:prstGeom prst="rect">
            <a:avLst/>
          </a:prstGeom>
        </p:spPr>
      </p:pic>
      <p:sp>
        <p:nvSpPr>
          <p:cNvPr id="75" name="Cube 74"/>
          <p:cNvSpPr/>
          <p:nvPr/>
        </p:nvSpPr>
        <p:spPr>
          <a:xfrm>
            <a:off x="4047448" y="4806290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Cube 75"/>
          <p:cNvSpPr/>
          <p:nvPr/>
        </p:nvSpPr>
        <p:spPr>
          <a:xfrm>
            <a:off x="4352248" y="4715846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ube 76"/>
          <p:cNvSpPr/>
          <p:nvPr/>
        </p:nvSpPr>
        <p:spPr>
          <a:xfrm>
            <a:off x="4236006" y="5033365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Cube 77"/>
          <p:cNvSpPr/>
          <p:nvPr/>
        </p:nvSpPr>
        <p:spPr>
          <a:xfrm>
            <a:off x="4545214" y="4906133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ube 78"/>
          <p:cNvSpPr/>
          <p:nvPr/>
        </p:nvSpPr>
        <p:spPr>
          <a:xfrm>
            <a:off x="3950473" y="5188370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ube 79"/>
          <p:cNvSpPr/>
          <p:nvPr/>
        </p:nvSpPr>
        <p:spPr>
          <a:xfrm>
            <a:off x="4251091" y="5368165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Cube 80"/>
          <p:cNvSpPr/>
          <p:nvPr/>
        </p:nvSpPr>
        <p:spPr>
          <a:xfrm>
            <a:off x="4635111" y="5215863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ZoneTexte 81"/>
          <p:cNvSpPr txBox="1"/>
          <p:nvPr/>
        </p:nvSpPr>
        <p:spPr>
          <a:xfrm>
            <a:off x="5173384" y="3737732"/>
            <a:ext cx="57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12</a:t>
            </a:r>
            <a:endParaRPr lang="fr-FR" sz="2400" dirty="0">
              <a:latin typeface="Arial Rounded MT Bold" pitchFamily="34" charset="0"/>
            </a:endParaRPr>
          </a:p>
        </p:txBody>
      </p:sp>
      <p:pic>
        <p:nvPicPr>
          <p:cNvPr id="83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737" y="4487609"/>
            <a:ext cx="260223" cy="17753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826" y="4715847"/>
            <a:ext cx="260223" cy="17753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246" y="4716978"/>
            <a:ext cx="260223" cy="17753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134" y="4923208"/>
            <a:ext cx="260223" cy="17753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73" y="4475808"/>
            <a:ext cx="260223" cy="17753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/>
          <p:cNvSpPr/>
          <p:nvPr/>
        </p:nvSpPr>
        <p:spPr>
          <a:xfrm>
            <a:off x="908720" y="4661529"/>
            <a:ext cx="1211973" cy="2625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Cube 88"/>
          <p:cNvSpPr/>
          <p:nvPr/>
        </p:nvSpPr>
        <p:spPr>
          <a:xfrm>
            <a:off x="980728" y="470292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Cube 89"/>
          <p:cNvSpPr/>
          <p:nvPr/>
        </p:nvSpPr>
        <p:spPr>
          <a:xfrm>
            <a:off x="1223025" y="470292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Cube 90"/>
          <p:cNvSpPr/>
          <p:nvPr/>
        </p:nvSpPr>
        <p:spPr>
          <a:xfrm>
            <a:off x="1434440" y="470292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Cube 91"/>
          <p:cNvSpPr/>
          <p:nvPr/>
        </p:nvSpPr>
        <p:spPr>
          <a:xfrm>
            <a:off x="1646914" y="470292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Cube 92"/>
          <p:cNvSpPr/>
          <p:nvPr/>
        </p:nvSpPr>
        <p:spPr>
          <a:xfrm>
            <a:off x="1874519" y="470956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ube 93"/>
          <p:cNvSpPr/>
          <p:nvPr/>
        </p:nvSpPr>
        <p:spPr>
          <a:xfrm>
            <a:off x="947964" y="5211828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Cube 94"/>
          <p:cNvSpPr/>
          <p:nvPr/>
        </p:nvSpPr>
        <p:spPr>
          <a:xfrm>
            <a:off x="1223025" y="515195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Cube 95"/>
          <p:cNvSpPr/>
          <p:nvPr/>
        </p:nvSpPr>
        <p:spPr>
          <a:xfrm>
            <a:off x="1434440" y="5322698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Cube 96"/>
          <p:cNvSpPr/>
          <p:nvPr/>
        </p:nvSpPr>
        <p:spPr>
          <a:xfrm>
            <a:off x="1693046" y="5217991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Cube 97"/>
          <p:cNvSpPr/>
          <p:nvPr/>
        </p:nvSpPr>
        <p:spPr>
          <a:xfrm>
            <a:off x="1921031" y="5301725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Étoile à 5 branches 99"/>
          <p:cNvSpPr/>
          <p:nvPr/>
        </p:nvSpPr>
        <p:spPr>
          <a:xfrm>
            <a:off x="2400356" y="5257294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Étoile à 5 branches 101"/>
          <p:cNvSpPr/>
          <p:nvPr/>
        </p:nvSpPr>
        <p:spPr>
          <a:xfrm>
            <a:off x="2868558" y="5097016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Étoile à 5 branches 102"/>
          <p:cNvSpPr/>
          <p:nvPr/>
        </p:nvSpPr>
        <p:spPr>
          <a:xfrm>
            <a:off x="3208879" y="5368165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Étoile à 5 branches 103"/>
          <p:cNvSpPr/>
          <p:nvPr/>
        </p:nvSpPr>
        <p:spPr>
          <a:xfrm>
            <a:off x="3257134" y="4975734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Étoile à 5 branches 104"/>
          <p:cNvSpPr/>
          <p:nvPr/>
        </p:nvSpPr>
        <p:spPr>
          <a:xfrm>
            <a:off x="2548745" y="4905877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Étoile à 5 branches 105"/>
          <p:cNvSpPr/>
          <p:nvPr/>
        </p:nvSpPr>
        <p:spPr>
          <a:xfrm>
            <a:off x="2731160" y="5370980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Rectangle à coins arrondis 106"/>
          <p:cNvSpPr/>
          <p:nvPr/>
        </p:nvSpPr>
        <p:spPr>
          <a:xfrm>
            <a:off x="2964969" y="4302982"/>
            <a:ext cx="697744" cy="433994"/>
          </a:xfrm>
          <a:prstGeom prst="wedgeRoundRectCallout">
            <a:avLst>
              <a:gd name="adj1" fmla="val -60148"/>
              <a:gd name="adj2" fmla="val -1475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Rapporte Moi 6 étoiles.</a:t>
            </a:r>
            <a:endParaRPr lang="fr-FR" sz="900" dirty="0">
              <a:solidFill>
                <a:schemeClr val="tx1"/>
              </a:solidFill>
            </a:endParaRPr>
          </a:p>
        </p:txBody>
      </p:sp>
      <p:pic>
        <p:nvPicPr>
          <p:cNvPr id="108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93" y="4610439"/>
            <a:ext cx="260223" cy="17753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82" y="4838677"/>
            <a:ext cx="260223" cy="17753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02" y="4839808"/>
            <a:ext cx="260223" cy="17753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890" y="5046038"/>
            <a:ext cx="260223" cy="17753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29" y="4598638"/>
            <a:ext cx="260223" cy="17753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784" y="5185704"/>
            <a:ext cx="260223" cy="17753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72" y="5391934"/>
            <a:ext cx="260223" cy="17753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Cube 114"/>
          <p:cNvSpPr/>
          <p:nvPr/>
        </p:nvSpPr>
        <p:spPr>
          <a:xfrm>
            <a:off x="1834008" y="1504106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Cube 115"/>
          <p:cNvSpPr/>
          <p:nvPr/>
        </p:nvSpPr>
        <p:spPr>
          <a:xfrm>
            <a:off x="2138808" y="1413662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Cube 116"/>
          <p:cNvSpPr/>
          <p:nvPr/>
        </p:nvSpPr>
        <p:spPr>
          <a:xfrm>
            <a:off x="2022566" y="1731181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Cube 117"/>
          <p:cNvSpPr/>
          <p:nvPr/>
        </p:nvSpPr>
        <p:spPr>
          <a:xfrm>
            <a:off x="2331774" y="1603949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Cube 118"/>
          <p:cNvSpPr/>
          <p:nvPr/>
        </p:nvSpPr>
        <p:spPr>
          <a:xfrm>
            <a:off x="1737033" y="1886186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Cube 119"/>
          <p:cNvSpPr/>
          <p:nvPr/>
        </p:nvSpPr>
        <p:spPr>
          <a:xfrm>
            <a:off x="2037651" y="2065981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Forme libre 120"/>
          <p:cNvSpPr/>
          <p:nvPr/>
        </p:nvSpPr>
        <p:spPr>
          <a:xfrm>
            <a:off x="1532965" y="1331259"/>
            <a:ext cx="1102659" cy="1008529"/>
          </a:xfrm>
          <a:custGeom>
            <a:avLst/>
            <a:gdLst>
              <a:gd name="connsiteX0" fmla="*/ 941294 w 1102659"/>
              <a:gd name="connsiteY0" fmla="*/ 53788 h 1008529"/>
              <a:gd name="connsiteX1" fmla="*/ 779929 w 1102659"/>
              <a:gd name="connsiteY1" fmla="*/ 13447 h 1008529"/>
              <a:gd name="connsiteX2" fmla="*/ 739588 w 1102659"/>
              <a:gd name="connsiteY2" fmla="*/ 0 h 1008529"/>
              <a:gd name="connsiteX3" fmla="*/ 551329 w 1102659"/>
              <a:gd name="connsiteY3" fmla="*/ 26894 h 1008529"/>
              <a:gd name="connsiteX4" fmla="*/ 470647 w 1102659"/>
              <a:gd name="connsiteY4" fmla="*/ 40341 h 1008529"/>
              <a:gd name="connsiteX5" fmla="*/ 389964 w 1102659"/>
              <a:gd name="connsiteY5" fmla="*/ 67235 h 1008529"/>
              <a:gd name="connsiteX6" fmla="*/ 295835 w 1102659"/>
              <a:gd name="connsiteY6" fmla="*/ 94129 h 1008529"/>
              <a:gd name="connsiteX7" fmla="*/ 174811 w 1102659"/>
              <a:gd name="connsiteY7" fmla="*/ 161365 h 1008529"/>
              <a:gd name="connsiteX8" fmla="*/ 147917 w 1102659"/>
              <a:gd name="connsiteY8" fmla="*/ 201706 h 1008529"/>
              <a:gd name="connsiteX9" fmla="*/ 107576 w 1102659"/>
              <a:gd name="connsiteY9" fmla="*/ 228600 h 1008529"/>
              <a:gd name="connsiteX10" fmla="*/ 94129 w 1102659"/>
              <a:gd name="connsiteY10" fmla="*/ 268941 h 1008529"/>
              <a:gd name="connsiteX11" fmla="*/ 40341 w 1102659"/>
              <a:gd name="connsiteY11" fmla="*/ 349623 h 1008529"/>
              <a:gd name="connsiteX12" fmla="*/ 13447 w 1102659"/>
              <a:gd name="connsiteY12" fmla="*/ 578223 h 1008529"/>
              <a:gd name="connsiteX13" fmla="*/ 0 w 1102659"/>
              <a:gd name="connsiteY13" fmla="*/ 632012 h 1008529"/>
              <a:gd name="connsiteX14" fmla="*/ 13447 w 1102659"/>
              <a:gd name="connsiteY14" fmla="*/ 726141 h 1008529"/>
              <a:gd name="connsiteX15" fmla="*/ 134470 w 1102659"/>
              <a:gd name="connsiteY15" fmla="*/ 806823 h 1008529"/>
              <a:gd name="connsiteX16" fmla="*/ 228600 w 1102659"/>
              <a:gd name="connsiteY16" fmla="*/ 860612 h 1008529"/>
              <a:gd name="connsiteX17" fmla="*/ 268941 w 1102659"/>
              <a:gd name="connsiteY17" fmla="*/ 887506 h 1008529"/>
              <a:gd name="connsiteX18" fmla="*/ 349623 w 1102659"/>
              <a:gd name="connsiteY18" fmla="*/ 914400 h 1008529"/>
              <a:gd name="connsiteX19" fmla="*/ 389964 w 1102659"/>
              <a:gd name="connsiteY19" fmla="*/ 941294 h 1008529"/>
              <a:gd name="connsiteX20" fmla="*/ 470647 w 1102659"/>
              <a:gd name="connsiteY20" fmla="*/ 968188 h 1008529"/>
              <a:gd name="connsiteX21" fmla="*/ 605117 w 1102659"/>
              <a:gd name="connsiteY21" fmla="*/ 1008529 h 1008529"/>
              <a:gd name="connsiteX22" fmla="*/ 753035 w 1102659"/>
              <a:gd name="connsiteY22" fmla="*/ 995082 h 1008529"/>
              <a:gd name="connsiteX23" fmla="*/ 793376 w 1102659"/>
              <a:gd name="connsiteY23" fmla="*/ 968188 h 1008529"/>
              <a:gd name="connsiteX24" fmla="*/ 900953 w 1102659"/>
              <a:gd name="connsiteY24" fmla="*/ 847165 h 1008529"/>
              <a:gd name="connsiteX25" fmla="*/ 927847 w 1102659"/>
              <a:gd name="connsiteY25" fmla="*/ 820270 h 1008529"/>
              <a:gd name="connsiteX26" fmla="*/ 981635 w 1102659"/>
              <a:gd name="connsiteY26" fmla="*/ 726141 h 1008529"/>
              <a:gd name="connsiteX27" fmla="*/ 1021976 w 1102659"/>
              <a:gd name="connsiteY27" fmla="*/ 605117 h 1008529"/>
              <a:gd name="connsiteX28" fmla="*/ 1035423 w 1102659"/>
              <a:gd name="connsiteY28" fmla="*/ 564776 h 1008529"/>
              <a:gd name="connsiteX29" fmla="*/ 1062317 w 1102659"/>
              <a:gd name="connsiteY29" fmla="*/ 524435 h 1008529"/>
              <a:gd name="connsiteX30" fmla="*/ 1102659 w 1102659"/>
              <a:gd name="connsiteY30" fmla="*/ 457200 h 1008529"/>
              <a:gd name="connsiteX31" fmla="*/ 1062317 w 1102659"/>
              <a:gd name="connsiteY31" fmla="*/ 242047 h 1008529"/>
              <a:gd name="connsiteX32" fmla="*/ 1062317 w 1102659"/>
              <a:gd name="connsiteY32" fmla="*/ 242047 h 1008529"/>
              <a:gd name="connsiteX33" fmla="*/ 1048870 w 1102659"/>
              <a:gd name="connsiteY33" fmla="*/ 161365 h 1008529"/>
              <a:gd name="connsiteX34" fmla="*/ 981635 w 1102659"/>
              <a:gd name="connsiteY34" fmla="*/ 121023 h 1008529"/>
              <a:gd name="connsiteX35" fmla="*/ 941294 w 1102659"/>
              <a:gd name="connsiteY35" fmla="*/ 53788 h 100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2659" h="1008529">
                <a:moveTo>
                  <a:pt x="941294" y="53788"/>
                </a:moveTo>
                <a:cubicBezTo>
                  <a:pt x="832648" y="35681"/>
                  <a:pt x="886477" y="48963"/>
                  <a:pt x="779929" y="13447"/>
                </a:cubicBezTo>
                <a:lnTo>
                  <a:pt x="739588" y="0"/>
                </a:lnTo>
                <a:lnTo>
                  <a:pt x="551329" y="26894"/>
                </a:lnTo>
                <a:cubicBezTo>
                  <a:pt x="524366" y="30938"/>
                  <a:pt x="497098" y="33728"/>
                  <a:pt x="470647" y="40341"/>
                </a:cubicBezTo>
                <a:cubicBezTo>
                  <a:pt x="443144" y="47217"/>
                  <a:pt x="417467" y="60359"/>
                  <a:pt x="389964" y="67235"/>
                </a:cubicBezTo>
                <a:cubicBezTo>
                  <a:pt x="377303" y="70400"/>
                  <a:pt x="311619" y="85360"/>
                  <a:pt x="295835" y="94129"/>
                </a:cubicBezTo>
                <a:cubicBezTo>
                  <a:pt x="157117" y="171194"/>
                  <a:pt x="266096" y="130935"/>
                  <a:pt x="174811" y="161365"/>
                </a:cubicBezTo>
                <a:cubicBezTo>
                  <a:pt x="165846" y="174812"/>
                  <a:pt x="159345" y="190278"/>
                  <a:pt x="147917" y="201706"/>
                </a:cubicBezTo>
                <a:cubicBezTo>
                  <a:pt x="136489" y="213134"/>
                  <a:pt x="117672" y="215980"/>
                  <a:pt x="107576" y="228600"/>
                </a:cubicBezTo>
                <a:cubicBezTo>
                  <a:pt x="98721" y="239668"/>
                  <a:pt x="101013" y="256550"/>
                  <a:pt x="94129" y="268941"/>
                </a:cubicBezTo>
                <a:cubicBezTo>
                  <a:pt x="78432" y="297196"/>
                  <a:pt x="40341" y="349623"/>
                  <a:pt x="40341" y="349623"/>
                </a:cubicBezTo>
                <a:cubicBezTo>
                  <a:pt x="8019" y="478912"/>
                  <a:pt x="43176" y="325526"/>
                  <a:pt x="13447" y="578223"/>
                </a:cubicBezTo>
                <a:cubicBezTo>
                  <a:pt x="11288" y="596578"/>
                  <a:pt x="4482" y="614082"/>
                  <a:pt x="0" y="632012"/>
                </a:cubicBezTo>
                <a:cubicBezTo>
                  <a:pt x="4482" y="663388"/>
                  <a:pt x="-3569" y="699401"/>
                  <a:pt x="13447" y="726141"/>
                </a:cubicBezTo>
                <a:lnTo>
                  <a:pt x="134470" y="806823"/>
                </a:lnTo>
                <a:cubicBezTo>
                  <a:pt x="232754" y="872345"/>
                  <a:pt x="109174" y="792368"/>
                  <a:pt x="228600" y="860612"/>
                </a:cubicBezTo>
                <a:cubicBezTo>
                  <a:pt x="242632" y="868630"/>
                  <a:pt x="254173" y="880942"/>
                  <a:pt x="268941" y="887506"/>
                </a:cubicBezTo>
                <a:cubicBezTo>
                  <a:pt x="294846" y="899020"/>
                  <a:pt x="326035" y="898675"/>
                  <a:pt x="349623" y="914400"/>
                </a:cubicBezTo>
                <a:cubicBezTo>
                  <a:pt x="363070" y="923365"/>
                  <a:pt x="375196" y="934730"/>
                  <a:pt x="389964" y="941294"/>
                </a:cubicBezTo>
                <a:cubicBezTo>
                  <a:pt x="415870" y="952808"/>
                  <a:pt x="443389" y="960400"/>
                  <a:pt x="470647" y="968188"/>
                </a:cubicBezTo>
                <a:cubicBezTo>
                  <a:pt x="578405" y="998976"/>
                  <a:pt x="533819" y="984763"/>
                  <a:pt x="605117" y="1008529"/>
                </a:cubicBezTo>
                <a:cubicBezTo>
                  <a:pt x="654423" y="1004047"/>
                  <a:pt x="704625" y="1005456"/>
                  <a:pt x="753035" y="995082"/>
                </a:cubicBezTo>
                <a:cubicBezTo>
                  <a:pt x="768838" y="991696"/>
                  <a:pt x="781297" y="978925"/>
                  <a:pt x="793376" y="968188"/>
                </a:cubicBezTo>
                <a:cubicBezTo>
                  <a:pt x="935329" y="842009"/>
                  <a:pt x="831783" y="933629"/>
                  <a:pt x="900953" y="847165"/>
                </a:cubicBezTo>
                <a:cubicBezTo>
                  <a:pt x="908873" y="837265"/>
                  <a:pt x="919927" y="830170"/>
                  <a:pt x="927847" y="820270"/>
                </a:cubicBezTo>
                <a:cubicBezTo>
                  <a:pt x="947254" y="796011"/>
                  <a:pt x="970592" y="753749"/>
                  <a:pt x="981635" y="726141"/>
                </a:cubicBezTo>
                <a:cubicBezTo>
                  <a:pt x="981641" y="726127"/>
                  <a:pt x="1015250" y="625294"/>
                  <a:pt x="1021976" y="605117"/>
                </a:cubicBezTo>
                <a:cubicBezTo>
                  <a:pt x="1026458" y="591670"/>
                  <a:pt x="1027560" y="576570"/>
                  <a:pt x="1035423" y="564776"/>
                </a:cubicBezTo>
                <a:cubicBezTo>
                  <a:pt x="1044388" y="551329"/>
                  <a:pt x="1055089" y="538890"/>
                  <a:pt x="1062317" y="524435"/>
                </a:cubicBezTo>
                <a:cubicBezTo>
                  <a:pt x="1097229" y="454612"/>
                  <a:pt x="1050128" y="509729"/>
                  <a:pt x="1102659" y="457200"/>
                </a:cubicBezTo>
                <a:cubicBezTo>
                  <a:pt x="1086390" y="294521"/>
                  <a:pt x="1103456" y="365465"/>
                  <a:pt x="1062317" y="242047"/>
                </a:cubicBezTo>
                <a:lnTo>
                  <a:pt x="1062317" y="242047"/>
                </a:lnTo>
                <a:cubicBezTo>
                  <a:pt x="1057835" y="215153"/>
                  <a:pt x="1058443" y="186894"/>
                  <a:pt x="1048870" y="161365"/>
                </a:cubicBezTo>
                <a:cubicBezTo>
                  <a:pt x="1036747" y="129037"/>
                  <a:pt x="1006284" y="133347"/>
                  <a:pt x="981635" y="121023"/>
                </a:cubicBezTo>
                <a:cubicBezTo>
                  <a:pt x="951225" y="105818"/>
                  <a:pt x="946758" y="99593"/>
                  <a:pt x="941294" y="5378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Rectangle à coins arrondis 121"/>
          <p:cNvSpPr/>
          <p:nvPr/>
        </p:nvSpPr>
        <p:spPr>
          <a:xfrm>
            <a:off x="816962" y="1349750"/>
            <a:ext cx="697744" cy="433994"/>
          </a:xfrm>
          <a:prstGeom prst="wedgeRoundRectCallout">
            <a:avLst>
              <a:gd name="adj1" fmla="val 11159"/>
              <a:gd name="adj2" fmla="val 7200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Il y a 6 cubes !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23" name="Forme libre 122"/>
          <p:cNvSpPr/>
          <p:nvPr/>
        </p:nvSpPr>
        <p:spPr>
          <a:xfrm>
            <a:off x="2809795" y="812549"/>
            <a:ext cx="854580" cy="1008529"/>
          </a:xfrm>
          <a:custGeom>
            <a:avLst/>
            <a:gdLst>
              <a:gd name="connsiteX0" fmla="*/ 941294 w 1102659"/>
              <a:gd name="connsiteY0" fmla="*/ 53788 h 1008529"/>
              <a:gd name="connsiteX1" fmla="*/ 779929 w 1102659"/>
              <a:gd name="connsiteY1" fmla="*/ 13447 h 1008529"/>
              <a:gd name="connsiteX2" fmla="*/ 739588 w 1102659"/>
              <a:gd name="connsiteY2" fmla="*/ 0 h 1008529"/>
              <a:gd name="connsiteX3" fmla="*/ 551329 w 1102659"/>
              <a:gd name="connsiteY3" fmla="*/ 26894 h 1008529"/>
              <a:gd name="connsiteX4" fmla="*/ 470647 w 1102659"/>
              <a:gd name="connsiteY4" fmla="*/ 40341 h 1008529"/>
              <a:gd name="connsiteX5" fmla="*/ 389964 w 1102659"/>
              <a:gd name="connsiteY5" fmla="*/ 67235 h 1008529"/>
              <a:gd name="connsiteX6" fmla="*/ 295835 w 1102659"/>
              <a:gd name="connsiteY6" fmla="*/ 94129 h 1008529"/>
              <a:gd name="connsiteX7" fmla="*/ 174811 w 1102659"/>
              <a:gd name="connsiteY7" fmla="*/ 161365 h 1008529"/>
              <a:gd name="connsiteX8" fmla="*/ 147917 w 1102659"/>
              <a:gd name="connsiteY8" fmla="*/ 201706 h 1008529"/>
              <a:gd name="connsiteX9" fmla="*/ 107576 w 1102659"/>
              <a:gd name="connsiteY9" fmla="*/ 228600 h 1008529"/>
              <a:gd name="connsiteX10" fmla="*/ 94129 w 1102659"/>
              <a:gd name="connsiteY10" fmla="*/ 268941 h 1008529"/>
              <a:gd name="connsiteX11" fmla="*/ 40341 w 1102659"/>
              <a:gd name="connsiteY11" fmla="*/ 349623 h 1008529"/>
              <a:gd name="connsiteX12" fmla="*/ 13447 w 1102659"/>
              <a:gd name="connsiteY12" fmla="*/ 578223 h 1008529"/>
              <a:gd name="connsiteX13" fmla="*/ 0 w 1102659"/>
              <a:gd name="connsiteY13" fmla="*/ 632012 h 1008529"/>
              <a:gd name="connsiteX14" fmla="*/ 13447 w 1102659"/>
              <a:gd name="connsiteY14" fmla="*/ 726141 h 1008529"/>
              <a:gd name="connsiteX15" fmla="*/ 134470 w 1102659"/>
              <a:gd name="connsiteY15" fmla="*/ 806823 h 1008529"/>
              <a:gd name="connsiteX16" fmla="*/ 228600 w 1102659"/>
              <a:gd name="connsiteY16" fmla="*/ 860612 h 1008529"/>
              <a:gd name="connsiteX17" fmla="*/ 268941 w 1102659"/>
              <a:gd name="connsiteY17" fmla="*/ 887506 h 1008529"/>
              <a:gd name="connsiteX18" fmla="*/ 349623 w 1102659"/>
              <a:gd name="connsiteY18" fmla="*/ 914400 h 1008529"/>
              <a:gd name="connsiteX19" fmla="*/ 389964 w 1102659"/>
              <a:gd name="connsiteY19" fmla="*/ 941294 h 1008529"/>
              <a:gd name="connsiteX20" fmla="*/ 470647 w 1102659"/>
              <a:gd name="connsiteY20" fmla="*/ 968188 h 1008529"/>
              <a:gd name="connsiteX21" fmla="*/ 605117 w 1102659"/>
              <a:gd name="connsiteY21" fmla="*/ 1008529 h 1008529"/>
              <a:gd name="connsiteX22" fmla="*/ 753035 w 1102659"/>
              <a:gd name="connsiteY22" fmla="*/ 995082 h 1008529"/>
              <a:gd name="connsiteX23" fmla="*/ 793376 w 1102659"/>
              <a:gd name="connsiteY23" fmla="*/ 968188 h 1008529"/>
              <a:gd name="connsiteX24" fmla="*/ 900953 w 1102659"/>
              <a:gd name="connsiteY24" fmla="*/ 847165 h 1008529"/>
              <a:gd name="connsiteX25" fmla="*/ 927847 w 1102659"/>
              <a:gd name="connsiteY25" fmla="*/ 820270 h 1008529"/>
              <a:gd name="connsiteX26" fmla="*/ 981635 w 1102659"/>
              <a:gd name="connsiteY26" fmla="*/ 726141 h 1008529"/>
              <a:gd name="connsiteX27" fmla="*/ 1021976 w 1102659"/>
              <a:gd name="connsiteY27" fmla="*/ 605117 h 1008529"/>
              <a:gd name="connsiteX28" fmla="*/ 1035423 w 1102659"/>
              <a:gd name="connsiteY28" fmla="*/ 564776 h 1008529"/>
              <a:gd name="connsiteX29" fmla="*/ 1062317 w 1102659"/>
              <a:gd name="connsiteY29" fmla="*/ 524435 h 1008529"/>
              <a:gd name="connsiteX30" fmla="*/ 1102659 w 1102659"/>
              <a:gd name="connsiteY30" fmla="*/ 457200 h 1008529"/>
              <a:gd name="connsiteX31" fmla="*/ 1062317 w 1102659"/>
              <a:gd name="connsiteY31" fmla="*/ 242047 h 1008529"/>
              <a:gd name="connsiteX32" fmla="*/ 1062317 w 1102659"/>
              <a:gd name="connsiteY32" fmla="*/ 242047 h 1008529"/>
              <a:gd name="connsiteX33" fmla="*/ 1048870 w 1102659"/>
              <a:gd name="connsiteY33" fmla="*/ 161365 h 1008529"/>
              <a:gd name="connsiteX34" fmla="*/ 981635 w 1102659"/>
              <a:gd name="connsiteY34" fmla="*/ 121023 h 1008529"/>
              <a:gd name="connsiteX35" fmla="*/ 941294 w 1102659"/>
              <a:gd name="connsiteY35" fmla="*/ 53788 h 100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2659" h="1008529">
                <a:moveTo>
                  <a:pt x="941294" y="53788"/>
                </a:moveTo>
                <a:cubicBezTo>
                  <a:pt x="832648" y="35681"/>
                  <a:pt x="886477" y="48963"/>
                  <a:pt x="779929" y="13447"/>
                </a:cubicBezTo>
                <a:lnTo>
                  <a:pt x="739588" y="0"/>
                </a:lnTo>
                <a:lnTo>
                  <a:pt x="551329" y="26894"/>
                </a:lnTo>
                <a:cubicBezTo>
                  <a:pt x="524366" y="30938"/>
                  <a:pt x="497098" y="33728"/>
                  <a:pt x="470647" y="40341"/>
                </a:cubicBezTo>
                <a:cubicBezTo>
                  <a:pt x="443144" y="47217"/>
                  <a:pt x="417467" y="60359"/>
                  <a:pt x="389964" y="67235"/>
                </a:cubicBezTo>
                <a:cubicBezTo>
                  <a:pt x="377303" y="70400"/>
                  <a:pt x="311619" y="85360"/>
                  <a:pt x="295835" y="94129"/>
                </a:cubicBezTo>
                <a:cubicBezTo>
                  <a:pt x="157117" y="171194"/>
                  <a:pt x="266096" y="130935"/>
                  <a:pt x="174811" y="161365"/>
                </a:cubicBezTo>
                <a:cubicBezTo>
                  <a:pt x="165846" y="174812"/>
                  <a:pt x="159345" y="190278"/>
                  <a:pt x="147917" y="201706"/>
                </a:cubicBezTo>
                <a:cubicBezTo>
                  <a:pt x="136489" y="213134"/>
                  <a:pt x="117672" y="215980"/>
                  <a:pt x="107576" y="228600"/>
                </a:cubicBezTo>
                <a:cubicBezTo>
                  <a:pt x="98721" y="239668"/>
                  <a:pt x="101013" y="256550"/>
                  <a:pt x="94129" y="268941"/>
                </a:cubicBezTo>
                <a:cubicBezTo>
                  <a:pt x="78432" y="297196"/>
                  <a:pt x="40341" y="349623"/>
                  <a:pt x="40341" y="349623"/>
                </a:cubicBezTo>
                <a:cubicBezTo>
                  <a:pt x="8019" y="478912"/>
                  <a:pt x="43176" y="325526"/>
                  <a:pt x="13447" y="578223"/>
                </a:cubicBezTo>
                <a:cubicBezTo>
                  <a:pt x="11288" y="596578"/>
                  <a:pt x="4482" y="614082"/>
                  <a:pt x="0" y="632012"/>
                </a:cubicBezTo>
                <a:cubicBezTo>
                  <a:pt x="4482" y="663388"/>
                  <a:pt x="-3569" y="699401"/>
                  <a:pt x="13447" y="726141"/>
                </a:cubicBezTo>
                <a:lnTo>
                  <a:pt x="134470" y="806823"/>
                </a:lnTo>
                <a:cubicBezTo>
                  <a:pt x="232754" y="872345"/>
                  <a:pt x="109174" y="792368"/>
                  <a:pt x="228600" y="860612"/>
                </a:cubicBezTo>
                <a:cubicBezTo>
                  <a:pt x="242632" y="868630"/>
                  <a:pt x="254173" y="880942"/>
                  <a:pt x="268941" y="887506"/>
                </a:cubicBezTo>
                <a:cubicBezTo>
                  <a:pt x="294846" y="899020"/>
                  <a:pt x="326035" y="898675"/>
                  <a:pt x="349623" y="914400"/>
                </a:cubicBezTo>
                <a:cubicBezTo>
                  <a:pt x="363070" y="923365"/>
                  <a:pt x="375196" y="934730"/>
                  <a:pt x="389964" y="941294"/>
                </a:cubicBezTo>
                <a:cubicBezTo>
                  <a:pt x="415870" y="952808"/>
                  <a:pt x="443389" y="960400"/>
                  <a:pt x="470647" y="968188"/>
                </a:cubicBezTo>
                <a:cubicBezTo>
                  <a:pt x="578405" y="998976"/>
                  <a:pt x="533819" y="984763"/>
                  <a:pt x="605117" y="1008529"/>
                </a:cubicBezTo>
                <a:cubicBezTo>
                  <a:pt x="654423" y="1004047"/>
                  <a:pt x="704625" y="1005456"/>
                  <a:pt x="753035" y="995082"/>
                </a:cubicBezTo>
                <a:cubicBezTo>
                  <a:pt x="768838" y="991696"/>
                  <a:pt x="781297" y="978925"/>
                  <a:pt x="793376" y="968188"/>
                </a:cubicBezTo>
                <a:cubicBezTo>
                  <a:pt x="935329" y="842009"/>
                  <a:pt x="831783" y="933629"/>
                  <a:pt x="900953" y="847165"/>
                </a:cubicBezTo>
                <a:cubicBezTo>
                  <a:pt x="908873" y="837265"/>
                  <a:pt x="919927" y="830170"/>
                  <a:pt x="927847" y="820270"/>
                </a:cubicBezTo>
                <a:cubicBezTo>
                  <a:pt x="947254" y="796011"/>
                  <a:pt x="970592" y="753749"/>
                  <a:pt x="981635" y="726141"/>
                </a:cubicBezTo>
                <a:cubicBezTo>
                  <a:pt x="981641" y="726127"/>
                  <a:pt x="1015250" y="625294"/>
                  <a:pt x="1021976" y="605117"/>
                </a:cubicBezTo>
                <a:cubicBezTo>
                  <a:pt x="1026458" y="591670"/>
                  <a:pt x="1027560" y="576570"/>
                  <a:pt x="1035423" y="564776"/>
                </a:cubicBezTo>
                <a:cubicBezTo>
                  <a:pt x="1044388" y="551329"/>
                  <a:pt x="1055089" y="538890"/>
                  <a:pt x="1062317" y="524435"/>
                </a:cubicBezTo>
                <a:cubicBezTo>
                  <a:pt x="1097229" y="454612"/>
                  <a:pt x="1050128" y="509729"/>
                  <a:pt x="1102659" y="457200"/>
                </a:cubicBezTo>
                <a:cubicBezTo>
                  <a:pt x="1086390" y="294521"/>
                  <a:pt x="1103456" y="365465"/>
                  <a:pt x="1062317" y="242047"/>
                </a:cubicBezTo>
                <a:lnTo>
                  <a:pt x="1062317" y="242047"/>
                </a:lnTo>
                <a:cubicBezTo>
                  <a:pt x="1057835" y="215153"/>
                  <a:pt x="1058443" y="186894"/>
                  <a:pt x="1048870" y="161365"/>
                </a:cubicBezTo>
                <a:cubicBezTo>
                  <a:pt x="1036747" y="129037"/>
                  <a:pt x="1006284" y="133347"/>
                  <a:pt x="981635" y="121023"/>
                </a:cubicBezTo>
                <a:cubicBezTo>
                  <a:pt x="951225" y="105818"/>
                  <a:pt x="946758" y="99593"/>
                  <a:pt x="941294" y="5378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Forme libre 123"/>
          <p:cNvSpPr/>
          <p:nvPr/>
        </p:nvSpPr>
        <p:spPr>
          <a:xfrm>
            <a:off x="3728785" y="812548"/>
            <a:ext cx="854580" cy="1008529"/>
          </a:xfrm>
          <a:custGeom>
            <a:avLst/>
            <a:gdLst>
              <a:gd name="connsiteX0" fmla="*/ 941294 w 1102659"/>
              <a:gd name="connsiteY0" fmla="*/ 53788 h 1008529"/>
              <a:gd name="connsiteX1" fmla="*/ 779929 w 1102659"/>
              <a:gd name="connsiteY1" fmla="*/ 13447 h 1008529"/>
              <a:gd name="connsiteX2" fmla="*/ 739588 w 1102659"/>
              <a:gd name="connsiteY2" fmla="*/ 0 h 1008529"/>
              <a:gd name="connsiteX3" fmla="*/ 551329 w 1102659"/>
              <a:gd name="connsiteY3" fmla="*/ 26894 h 1008529"/>
              <a:gd name="connsiteX4" fmla="*/ 470647 w 1102659"/>
              <a:gd name="connsiteY4" fmla="*/ 40341 h 1008529"/>
              <a:gd name="connsiteX5" fmla="*/ 389964 w 1102659"/>
              <a:gd name="connsiteY5" fmla="*/ 67235 h 1008529"/>
              <a:gd name="connsiteX6" fmla="*/ 295835 w 1102659"/>
              <a:gd name="connsiteY6" fmla="*/ 94129 h 1008529"/>
              <a:gd name="connsiteX7" fmla="*/ 174811 w 1102659"/>
              <a:gd name="connsiteY7" fmla="*/ 161365 h 1008529"/>
              <a:gd name="connsiteX8" fmla="*/ 147917 w 1102659"/>
              <a:gd name="connsiteY8" fmla="*/ 201706 h 1008529"/>
              <a:gd name="connsiteX9" fmla="*/ 107576 w 1102659"/>
              <a:gd name="connsiteY9" fmla="*/ 228600 h 1008529"/>
              <a:gd name="connsiteX10" fmla="*/ 94129 w 1102659"/>
              <a:gd name="connsiteY10" fmla="*/ 268941 h 1008529"/>
              <a:gd name="connsiteX11" fmla="*/ 40341 w 1102659"/>
              <a:gd name="connsiteY11" fmla="*/ 349623 h 1008529"/>
              <a:gd name="connsiteX12" fmla="*/ 13447 w 1102659"/>
              <a:gd name="connsiteY12" fmla="*/ 578223 h 1008529"/>
              <a:gd name="connsiteX13" fmla="*/ 0 w 1102659"/>
              <a:gd name="connsiteY13" fmla="*/ 632012 h 1008529"/>
              <a:gd name="connsiteX14" fmla="*/ 13447 w 1102659"/>
              <a:gd name="connsiteY14" fmla="*/ 726141 h 1008529"/>
              <a:gd name="connsiteX15" fmla="*/ 134470 w 1102659"/>
              <a:gd name="connsiteY15" fmla="*/ 806823 h 1008529"/>
              <a:gd name="connsiteX16" fmla="*/ 228600 w 1102659"/>
              <a:gd name="connsiteY16" fmla="*/ 860612 h 1008529"/>
              <a:gd name="connsiteX17" fmla="*/ 268941 w 1102659"/>
              <a:gd name="connsiteY17" fmla="*/ 887506 h 1008529"/>
              <a:gd name="connsiteX18" fmla="*/ 349623 w 1102659"/>
              <a:gd name="connsiteY18" fmla="*/ 914400 h 1008529"/>
              <a:gd name="connsiteX19" fmla="*/ 389964 w 1102659"/>
              <a:gd name="connsiteY19" fmla="*/ 941294 h 1008529"/>
              <a:gd name="connsiteX20" fmla="*/ 470647 w 1102659"/>
              <a:gd name="connsiteY20" fmla="*/ 968188 h 1008529"/>
              <a:gd name="connsiteX21" fmla="*/ 605117 w 1102659"/>
              <a:gd name="connsiteY21" fmla="*/ 1008529 h 1008529"/>
              <a:gd name="connsiteX22" fmla="*/ 753035 w 1102659"/>
              <a:gd name="connsiteY22" fmla="*/ 995082 h 1008529"/>
              <a:gd name="connsiteX23" fmla="*/ 793376 w 1102659"/>
              <a:gd name="connsiteY23" fmla="*/ 968188 h 1008529"/>
              <a:gd name="connsiteX24" fmla="*/ 900953 w 1102659"/>
              <a:gd name="connsiteY24" fmla="*/ 847165 h 1008529"/>
              <a:gd name="connsiteX25" fmla="*/ 927847 w 1102659"/>
              <a:gd name="connsiteY25" fmla="*/ 820270 h 1008529"/>
              <a:gd name="connsiteX26" fmla="*/ 981635 w 1102659"/>
              <a:gd name="connsiteY26" fmla="*/ 726141 h 1008529"/>
              <a:gd name="connsiteX27" fmla="*/ 1021976 w 1102659"/>
              <a:gd name="connsiteY27" fmla="*/ 605117 h 1008529"/>
              <a:gd name="connsiteX28" fmla="*/ 1035423 w 1102659"/>
              <a:gd name="connsiteY28" fmla="*/ 564776 h 1008529"/>
              <a:gd name="connsiteX29" fmla="*/ 1062317 w 1102659"/>
              <a:gd name="connsiteY29" fmla="*/ 524435 h 1008529"/>
              <a:gd name="connsiteX30" fmla="*/ 1102659 w 1102659"/>
              <a:gd name="connsiteY30" fmla="*/ 457200 h 1008529"/>
              <a:gd name="connsiteX31" fmla="*/ 1062317 w 1102659"/>
              <a:gd name="connsiteY31" fmla="*/ 242047 h 1008529"/>
              <a:gd name="connsiteX32" fmla="*/ 1062317 w 1102659"/>
              <a:gd name="connsiteY32" fmla="*/ 242047 h 1008529"/>
              <a:gd name="connsiteX33" fmla="*/ 1048870 w 1102659"/>
              <a:gd name="connsiteY33" fmla="*/ 161365 h 1008529"/>
              <a:gd name="connsiteX34" fmla="*/ 981635 w 1102659"/>
              <a:gd name="connsiteY34" fmla="*/ 121023 h 1008529"/>
              <a:gd name="connsiteX35" fmla="*/ 941294 w 1102659"/>
              <a:gd name="connsiteY35" fmla="*/ 53788 h 100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2659" h="1008529">
                <a:moveTo>
                  <a:pt x="941294" y="53788"/>
                </a:moveTo>
                <a:cubicBezTo>
                  <a:pt x="832648" y="35681"/>
                  <a:pt x="886477" y="48963"/>
                  <a:pt x="779929" y="13447"/>
                </a:cubicBezTo>
                <a:lnTo>
                  <a:pt x="739588" y="0"/>
                </a:lnTo>
                <a:lnTo>
                  <a:pt x="551329" y="26894"/>
                </a:lnTo>
                <a:cubicBezTo>
                  <a:pt x="524366" y="30938"/>
                  <a:pt x="497098" y="33728"/>
                  <a:pt x="470647" y="40341"/>
                </a:cubicBezTo>
                <a:cubicBezTo>
                  <a:pt x="443144" y="47217"/>
                  <a:pt x="417467" y="60359"/>
                  <a:pt x="389964" y="67235"/>
                </a:cubicBezTo>
                <a:cubicBezTo>
                  <a:pt x="377303" y="70400"/>
                  <a:pt x="311619" y="85360"/>
                  <a:pt x="295835" y="94129"/>
                </a:cubicBezTo>
                <a:cubicBezTo>
                  <a:pt x="157117" y="171194"/>
                  <a:pt x="266096" y="130935"/>
                  <a:pt x="174811" y="161365"/>
                </a:cubicBezTo>
                <a:cubicBezTo>
                  <a:pt x="165846" y="174812"/>
                  <a:pt x="159345" y="190278"/>
                  <a:pt x="147917" y="201706"/>
                </a:cubicBezTo>
                <a:cubicBezTo>
                  <a:pt x="136489" y="213134"/>
                  <a:pt x="117672" y="215980"/>
                  <a:pt x="107576" y="228600"/>
                </a:cubicBezTo>
                <a:cubicBezTo>
                  <a:pt x="98721" y="239668"/>
                  <a:pt x="101013" y="256550"/>
                  <a:pt x="94129" y="268941"/>
                </a:cubicBezTo>
                <a:cubicBezTo>
                  <a:pt x="78432" y="297196"/>
                  <a:pt x="40341" y="349623"/>
                  <a:pt x="40341" y="349623"/>
                </a:cubicBezTo>
                <a:cubicBezTo>
                  <a:pt x="8019" y="478912"/>
                  <a:pt x="43176" y="325526"/>
                  <a:pt x="13447" y="578223"/>
                </a:cubicBezTo>
                <a:cubicBezTo>
                  <a:pt x="11288" y="596578"/>
                  <a:pt x="4482" y="614082"/>
                  <a:pt x="0" y="632012"/>
                </a:cubicBezTo>
                <a:cubicBezTo>
                  <a:pt x="4482" y="663388"/>
                  <a:pt x="-3569" y="699401"/>
                  <a:pt x="13447" y="726141"/>
                </a:cubicBezTo>
                <a:lnTo>
                  <a:pt x="134470" y="806823"/>
                </a:lnTo>
                <a:cubicBezTo>
                  <a:pt x="232754" y="872345"/>
                  <a:pt x="109174" y="792368"/>
                  <a:pt x="228600" y="860612"/>
                </a:cubicBezTo>
                <a:cubicBezTo>
                  <a:pt x="242632" y="868630"/>
                  <a:pt x="254173" y="880942"/>
                  <a:pt x="268941" y="887506"/>
                </a:cubicBezTo>
                <a:cubicBezTo>
                  <a:pt x="294846" y="899020"/>
                  <a:pt x="326035" y="898675"/>
                  <a:pt x="349623" y="914400"/>
                </a:cubicBezTo>
                <a:cubicBezTo>
                  <a:pt x="363070" y="923365"/>
                  <a:pt x="375196" y="934730"/>
                  <a:pt x="389964" y="941294"/>
                </a:cubicBezTo>
                <a:cubicBezTo>
                  <a:pt x="415870" y="952808"/>
                  <a:pt x="443389" y="960400"/>
                  <a:pt x="470647" y="968188"/>
                </a:cubicBezTo>
                <a:cubicBezTo>
                  <a:pt x="578405" y="998976"/>
                  <a:pt x="533819" y="984763"/>
                  <a:pt x="605117" y="1008529"/>
                </a:cubicBezTo>
                <a:cubicBezTo>
                  <a:pt x="654423" y="1004047"/>
                  <a:pt x="704625" y="1005456"/>
                  <a:pt x="753035" y="995082"/>
                </a:cubicBezTo>
                <a:cubicBezTo>
                  <a:pt x="768838" y="991696"/>
                  <a:pt x="781297" y="978925"/>
                  <a:pt x="793376" y="968188"/>
                </a:cubicBezTo>
                <a:cubicBezTo>
                  <a:pt x="935329" y="842009"/>
                  <a:pt x="831783" y="933629"/>
                  <a:pt x="900953" y="847165"/>
                </a:cubicBezTo>
                <a:cubicBezTo>
                  <a:pt x="908873" y="837265"/>
                  <a:pt x="919927" y="830170"/>
                  <a:pt x="927847" y="820270"/>
                </a:cubicBezTo>
                <a:cubicBezTo>
                  <a:pt x="947254" y="796011"/>
                  <a:pt x="970592" y="753749"/>
                  <a:pt x="981635" y="726141"/>
                </a:cubicBezTo>
                <a:cubicBezTo>
                  <a:pt x="981641" y="726127"/>
                  <a:pt x="1015250" y="625294"/>
                  <a:pt x="1021976" y="605117"/>
                </a:cubicBezTo>
                <a:cubicBezTo>
                  <a:pt x="1026458" y="591670"/>
                  <a:pt x="1027560" y="576570"/>
                  <a:pt x="1035423" y="564776"/>
                </a:cubicBezTo>
                <a:cubicBezTo>
                  <a:pt x="1044388" y="551329"/>
                  <a:pt x="1055089" y="538890"/>
                  <a:pt x="1062317" y="524435"/>
                </a:cubicBezTo>
                <a:cubicBezTo>
                  <a:pt x="1097229" y="454612"/>
                  <a:pt x="1050128" y="509729"/>
                  <a:pt x="1102659" y="457200"/>
                </a:cubicBezTo>
                <a:cubicBezTo>
                  <a:pt x="1086390" y="294521"/>
                  <a:pt x="1103456" y="365465"/>
                  <a:pt x="1062317" y="242047"/>
                </a:cubicBezTo>
                <a:lnTo>
                  <a:pt x="1062317" y="242047"/>
                </a:lnTo>
                <a:cubicBezTo>
                  <a:pt x="1057835" y="215153"/>
                  <a:pt x="1058443" y="186894"/>
                  <a:pt x="1048870" y="161365"/>
                </a:cubicBezTo>
                <a:cubicBezTo>
                  <a:pt x="1036747" y="129037"/>
                  <a:pt x="1006284" y="133347"/>
                  <a:pt x="981635" y="121023"/>
                </a:cubicBezTo>
                <a:cubicBezTo>
                  <a:pt x="951225" y="105818"/>
                  <a:pt x="946758" y="99593"/>
                  <a:pt x="941294" y="5378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Étoile à 5 branches 124"/>
          <p:cNvSpPr/>
          <p:nvPr/>
        </p:nvSpPr>
        <p:spPr>
          <a:xfrm>
            <a:off x="4255838" y="1231788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Étoile à 5 branches 125"/>
          <p:cNvSpPr/>
          <p:nvPr/>
        </p:nvSpPr>
        <p:spPr>
          <a:xfrm>
            <a:off x="3936025" y="1040649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Étoile à 5 branches 126"/>
          <p:cNvSpPr/>
          <p:nvPr/>
        </p:nvSpPr>
        <p:spPr>
          <a:xfrm>
            <a:off x="4118440" y="1505752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8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95" y="921610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91" y="1149848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52" y="1430032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469" y="1225561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à coins arrondis 131"/>
          <p:cNvSpPr/>
          <p:nvPr/>
        </p:nvSpPr>
        <p:spPr>
          <a:xfrm>
            <a:off x="3847470" y="1934399"/>
            <a:ext cx="697744" cy="433994"/>
          </a:xfrm>
          <a:prstGeom prst="wedgeRoundRectCallout">
            <a:avLst>
              <a:gd name="adj1" fmla="val -72568"/>
              <a:gd name="adj2" fmla="val 1640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Il y a plus de boules 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33" name="Cube 132"/>
          <p:cNvSpPr/>
          <p:nvPr/>
        </p:nvSpPr>
        <p:spPr>
          <a:xfrm>
            <a:off x="4866792" y="542856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Cube 133"/>
          <p:cNvSpPr/>
          <p:nvPr/>
        </p:nvSpPr>
        <p:spPr>
          <a:xfrm>
            <a:off x="5141853" y="482987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Cube 134"/>
          <p:cNvSpPr/>
          <p:nvPr/>
        </p:nvSpPr>
        <p:spPr>
          <a:xfrm>
            <a:off x="5353268" y="653726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Cube 135"/>
          <p:cNvSpPr/>
          <p:nvPr/>
        </p:nvSpPr>
        <p:spPr>
          <a:xfrm>
            <a:off x="5611874" y="54901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Cube 161"/>
          <p:cNvSpPr/>
          <p:nvPr/>
        </p:nvSpPr>
        <p:spPr>
          <a:xfrm>
            <a:off x="5839859" y="632753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Cube 162"/>
          <p:cNvSpPr/>
          <p:nvPr/>
        </p:nvSpPr>
        <p:spPr>
          <a:xfrm>
            <a:off x="4728704" y="1141891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Cube 163"/>
          <p:cNvSpPr/>
          <p:nvPr/>
        </p:nvSpPr>
        <p:spPr>
          <a:xfrm>
            <a:off x="5003765" y="1082022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Cube 164"/>
          <p:cNvSpPr/>
          <p:nvPr/>
        </p:nvSpPr>
        <p:spPr>
          <a:xfrm>
            <a:off x="5215180" y="1252761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Cube 165"/>
          <p:cNvSpPr/>
          <p:nvPr/>
        </p:nvSpPr>
        <p:spPr>
          <a:xfrm>
            <a:off x="5473786" y="1148054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Cube 166"/>
          <p:cNvSpPr/>
          <p:nvPr/>
        </p:nvSpPr>
        <p:spPr>
          <a:xfrm>
            <a:off x="5701771" y="1231788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Cube 167"/>
          <p:cNvSpPr/>
          <p:nvPr/>
        </p:nvSpPr>
        <p:spPr>
          <a:xfrm>
            <a:off x="5991658" y="1392995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Cube 168"/>
          <p:cNvSpPr/>
          <p:nvPr/>
        </p:nvSpPr>
        <p:spPr>
          <a:xfrm>
            <a:off x="6016624" y="1137869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Cube 169"/>
          <p:cNvSpPr/>
          <p:nvPr/>
        </p:nvSpPr>
        <p:spPr>
          <a:xfrm>
            <a:off x="6244609" y="1221603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Rectangle à coins arrondis 170"/>
          <p:cNvSpPr/>
          <p:nvPr/>
        </p:nvSpPr>
        <p:spPr>
          <a:xfrm>
            <a:off x="5462209" y="1800808"/>
            <a:ext cx="1060081" cy="703920"/>
          </a:xfrm>
          <a:prstGeom prst="wedgeRoundRectCallout">
            <a:avLst>
              <a:gd name="adj1" fmla="val -68756"/>
              <a:gd name="adj2" fmla="val -13963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Il y a 5 cubes violets et 8 cubes verts, donc il y a plus de cubes verts !</a:t>
            </a:r>
            <a:endParaRPr lang="fr-FR" sz="900" dirty="0">
              <a:solidFill>
                <a:schemeClr val="tx1"/>
              </a:solidFill>
            </a:endParaRPr>
          </a:p>
        </p:txBody>
      </p:sp>
      <p:cxnSp>
        <p:nvCxnSpPr>
          <p:cNvPr id="172" name="Connecteur droit avec flèche 171"/>
          <p:cNvCxnSpPr/>
          <p:nvPr/>
        </p:nvCxnSpPr>
        <p:spPr>
          <a:xfrm>
            <a:off x="947964" y="8151001"/>
            <a:ext cx="167145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Ellipse 172"/>
          <p:cNvSpPr/>
          <p:nvPr/>
        </p:nvSpPr>
        <p:spPr>
          <a:xfrm>
            <a:off x="1052756" y="8033418"/>
            <a:ext cx="251283" cy="251283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/>
          <p:cNvSpPr/>
          <p:nvPr/>
        </p:nvSpPr>
        <p:spPr>
          <a:xfrm>
            <a:off x="1395661" y="8033417"/>
            <a:ext cx="251283" cy="2512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/>
          <p:cNvSpPr/>
          <p:nvPr/>
        </p:nvSpPr>
        <p:spPr>
          <a:xfrm>
            <a:off x="1727684" y="8033418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llipse 175"/>
          <p:cNvSpPr/>
          <p:nvPr/>
        </p:nvSpPr>
        <p:spPr>
          <a:xfrm>
            <a:off x="2066053" y="8033418"/>
            <a:ext cx="251283" cy="25128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Rectangle à coins arrondis 176"/>
          <p:cNvSpPr/>
          <p:nvPr/>
        </p:nvSpPr>
        <p:spPr>
          <a:xfrm>
            <a:off x="1536012" y="8436140"/>
            <a:ext cx="1060081" cy="477299"/>
          </a:xfrm>
          <a:prstGeom prst="wedgeRoundRectCallout">
            <a:avLst>
              <a:gd name="adj1" fmla="val -68756"/>
              <a:gd name="adj2" fmla="val -13963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La boule jaune est avant la boule verte !</a:t>
            </a:r>
            <a:endParaRPr lang="fr-FR" sz="900" dirty="0">
              <a:solidFill>
                <a:schemeClr val="tx1"/>
              </a:solidFill>
            </a:endParaRPr>
          </a:p>
        </p:txBody>
      </p:sp>
      <p:cxnSp>
        <p:nvCxnSpPr>
          <p:cNvPr id="178" name="Connecteur droit avec flèche 177"/>
          <p:cNvCxnSpPr/>
          <p:nvPr/>
        </p:nvCxnSpPr>
        <p:spPr>
          <a:xfrm>
            <a:off x="2861906" y="7592019"/>
            <a:ext cx="167145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Ellipse 178"/>
          <p:cNvSpPr/>
          <p:nvPr/>
        </p:nvSpPr>
        <p:spPr>
          <a:xfrm>
            <a:off x="2966698" y="7474436"/>
            <a:ext cx="251283" cy="251283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3309603" y="7474435"/>
            <a:ext cx="251283" cy="2512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/>
          <p:cNvSpPr/>
          <p:nvPr/>
        </p:nvSpPr>
        <p:spPr>
          <a:xfrm>
            <a:off x="3641626" y="7474436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/>
          <p:cNvSpPr/>
          <p:nvPr/>
        </p:nvSpPr>
        <p:spPr>
          <a:xfrm>
            <a:off x="3979995" y="7474436"/>
            <a:ext cx="251283" cy="25128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Rectangle à coins arrondis 182"/>
          <p:cNvSpPr/>
          <p:nvPr/>
        </p:nvSpPr>
        <p:spPr>
          <a:xfrm>
            <a:off x="3486953" y="7905329"/>
            <a:ext cx="1060081" cy="648072"/>
          </a:xfrm>
          <a:prstGeom prst="wedgeRoundRectCallout">
            <a:avLst>
              <a:gd name="adj1" fmla="val -63964"/>
              <a:gd name="adj2" fmla="val 36988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La boule jaune est la 3</a:t>
            </a:r>
            <a:r>
              <a:rPr lang="fr-FR" sz="900" baseline="30000" dirty="0" smtClean="0">
                <a:solidFill>
                  <a:schemeClr val="tx1"/>
                </a:solidFill>
              </a:rPr>
              <a:t>ème</a:t>
            </a:r>
            <a:r>
              <a:rPr lang="fr-FR" sz="900" dirty="0" smtClean="0">
                <a:solidFill>
                  <a:schemeClr val="tx1"/>
                </a:solidFill>
              </a:rPr>
              <a:t> et la boule verte est la 1</a:t>
            </a:r>
            <a:r>
              <a:rPr lang="fr-FR" sz="900" baseline="30000" dirty="0" smtClean="0">
                <a:solidFill>
                  <a:schemeClr val="tx1"/>
                </a:solidFill>
              </a:rPr>
              <a:t>ère</a:t>
            </a:r>
            <a:r>
              <a:rPr lang="fr-FR" sz="900" dirty="0" smtClean="0">
                <a:solidFill>
                  <a:schemeClr val="tx1"/>
                </a:solidFill>
              </a:rPr>
              <a:t> !</a:t>
            </a:r>
            <a:endParaRPr lang="fr-FR" sz="900" dirty="0">
              <a:solidFill>
                <a:schemeClr val="tx1"/>
              </a:solidFill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43" y="7905328"/>
            <a:ext cx="968236" cy="1324701"/>
          </a:xfrm>
          <a:prstGeom prst="rect">
            <a:avLst/>
          </a:prstGeom>
        </p:spPr>
      </p:pic>
      <p:sp>
        <p:nvSpPr>
          <p:cNvPr id="184" name="Rectangle à coins arrondis 183"/>
          <p:cNvSpPr/>
          <p:nvPr/>
        </p:nvSpPr>
        <p:spPr>
          <a:xfrm>
            <a:off x="4886265" y="7076270"/>
            <a:ext cx="1585754" cy="648072"/>
          </a:xfrm>
          <a:prstGeom prst="wedgeRoundRectCallout">
            <a:avLst>
              <a:gd name="adj1" fmla="val -22281"/>
              <a:gd name="adj2" fmla="val 72379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Je suis arrivée la 1</a:t>
            </a:r>
            <a:r>
              <a:rPr lang="fr-FR" sz="900" baseline="30000" dirty="0" smtClean="0">
                <a:solidFill>
                  <a:schemeClr val="tx1"/>
                </a:solidFill>
              </a:rPr>
              <a:t>ère</a:t>
            </a:r>
            <a:r>
              <a:rPr lang="fr-FR" sz="900" dirty="0" smtClean="0">
                <a:solidFill>
                  <a:schemeClr val="tx1"/>
                </a:solidFill>
              </a:rPr>
              <a:t>, Mathieu le 2</a:t>
            </a:r>
            <a:r>
              <a:rPr lang="fr-FR" sz="900" baseline="30000" dirty="0" smtClean="0">
                <a:solidFill>
                  <a:schemeClr val="tx1"/>
                </a:solidFill>
              </a:rPr>
              <a:t>ème</a:t>
            </a:r>
            <a:r>
              <a:rPr lang="fr-FR" sz="900" dirty="0" smtClean="0">
                <a:solidFill>
                  <a:schemeClr val="tx1"/>
                </a:solidFill>
              </a:rPr>
              <a:t> et Anaïs est 4</a:t>
            </a:r>
            <a:r>
              <a:rPr lang="fr-FR" sz="900" baseline="30000" dirty="0" smtClean="0">
                <a:solidFill>
                  <a:schemeClr val="tx1"/>
                </a:solidFill>
              </a:rPr>
              <a:t>ème</a:t>
            </a:r>
            <a:r>
              <a:rPr lang="fr-FR" sz="900" dirty="0" smtClean="0">
                <a:solidFill>
                  <a:schemeClr val="tx1"/>
                </a:solidFill>
              </a:rPr>
              <a:t> !</a:t>
            </a:r>
            <a:endParaRPr lang="fr-FR" sz="900" dirty="0">
              <a:solidFill>
                <a:schemeClr val="tx1"/>
              </a:solidFill>
            </a:endParaRPr>
          </a:p>
        </p:txBody>
      </p:sp>
      <p:pic>
        <p:nvPicPr>
          <p:cNvPr id="185" name="Image 18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4"/>
          <a:stretch/>
        </p:blipFill>
        <p:spPr>
          <a:xfrm flipH="1">
            <a:off x="754557" y="1916263"/>
            <a:ext cx="722741" cy="62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Image 18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4"/>
          <a:stretch/>
        </p:blipFill>
        <p:spPr>
          <a:xfrm flipH="1">
            <a:off x="2757327" y="1916263"/>
            <a:ext cx="722741" cy="62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Image 18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4"/>
          <a:stretch/>
        </p:blipFill>
        <p:spPr>
          <a:xfrm flipH="1">
            <a:off x="4637878" y="1916263"/>
            <a:ext cx="722741" cy="62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Image 18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649613" y="8436140"/>
            <a:ext cx="864895" cy="745178"/>
          </a:xfrm>
          <a:prstGeom prst="rect">
            <a:avLst/>
          </a:prstGeom>
        </p:spPr>
      </p:pic>
      <p:pic>
        <p:nvPicPr>
          <p:cNvPr id="189" name="Image 18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2679790" y="8436140"/>
            <a:ext cx="864895" cy="7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45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3" name="Rectangle à coins arrondis 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8" name="Rectangle 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Ellipse 13"/>
          <p:cNvSpPr/>
          <p:nvPr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44624" y="6753200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6782341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764704" y="6897216"/>
            <a:ext cx="5832648" cy="2808312"/>
            <a:chOff x="764704" y="272480"/>
            <a:chExt cx="5832648" cy="2808312"/>
          </a:xfrm>
        </p:grpSpPr>
        <p:sp>
          <p:nvSpPr>
            <p:cNvPr id="23" name="Rectangle 2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Ellipse 28"/>
          <p:cNvSpPr/>
          <p:nvPr/>
        </p:nvSpPr>
        <p:spPr>
          <a:xfrm>
            <a:off x="2463766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407037" y="93474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6347044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6845294"/>
            <a:ext cx="279511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>
                <a:latin typeface="Amandine" pitchFamily="2" charset="0"/>
              </a:rPr>
              <a:t>Quantifier et décomposer des collections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764704" y="92334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ajouter des objets 1 à 1 pour arriver jusqu’à </a:t>
            </a:r>
            <a:r>
              <a:rPr lang="fr-FR" sz="1000" b="1" dirty="0" smtClean="0"/>
              <a:t>10.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707975" y="916580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compléter une collection d’objets pour qu’il y en </a:t>
            </a:r>
            <a:r>
              <a:rPr lang="fr-FR" sz="1000" b="1" dirty="0" smtClean="0"/>
              <a:t>ait 10.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653136" y="917237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enlever les objets en trop pour qu’il n’y en ait que </a:t>
            </a:r>
            <a:r>
              <a:rPr lang="fr-FR" sz="1000" b="1" dirty="0" smtClean="0"/>
              <a:t>10.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 rot="16200000">
            <a:off x="-781468" y="1301522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3275" y="257673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CP04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03269" y="220558"/>
            <a:ext cx="279511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>
                <a:latin typeface="Amandine" pitchFamily="2" charset="0"/>
              </a:rPr>
              <a:t>Reconnaitre les symboles des quantités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764704" y="264874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combien il y a de doigts jusqu’à </a:t>
            </a:r>
            <a:r>
              <a:rPr lang="fr-FR" sz="1000" b="1" dirty="0" smtClean="0"/>
              <a:t>10.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707975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combien il y a de points sur le dé jusqu’à </a:t>
            </a:r>
            <a:r>
              <a:rPr lang="fr-FR" sz="1000" b="1" dirty="0" smtClean="0"/>
              <a:t>12.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647982" y="263597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montrer une quantité sur mes doigts jusqu’à </a:t>
            </a:r>
            <a:r>
              <a:rPr lang="fr-FR" sz="1000" b="1" dirty="0" smtClean="0"/>
              <a:t>10.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70" name="ZoneTexte 69"/>
          <p:cNvSpPr txBox="1"/>
          <p:nvPr/>
        </p:nvSpPr>
        <p:spPr>
          <a:xfrm rot="16200000">
            <a:off x="-781468" y="7864847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53275" y="9140061"/>
            <a:ext cx="629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</a:t>
            </a:r>
            <a:r>
              <a:rPr lang="fr-FR" sz="1200" dirty="0" smtClean="0">
                <a:latin typeface="Kingthings Lupineless" pitchFamily="2" charset="0"/>
              </a:rPr>
              <a:t>6-7-8</a:t>
            </a:r>
            <a:endParaRPr lang="fr-FR" dirty="0">
              <a:latin typeface="Kingthings Lupineless" pitchFamily="2" charset="0"/>
            </a:endParaRPr>
          </a:p>
        </p:txBody>
      </p:sp>
      <p:grpSp>
        <p:nvGrpSpPr>
          <p:cNvPr id="72" name="Groupe 71"/>
          <p:cNvGrpSpPr/>
          <p:nvPr/>
        </p:nvGrpSpPr>
        <p:grpSpPr>
          <a:xfrm>
            <a:off x="44624" y="3440832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73" name="Rectangle à coins arrondis 7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692696" y="347949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10"/>
          <p:cNvSpPr/>
          <p:nvPr/>
        </p:nvSpPr>
        <p:spPr>
          <a:xfrm>
            <a:off x="683170" y="3469973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ZoneTexte 78"/>
          <p:cNvSpPr txBox="1"/>
          <p:nvPr/>
        </p:nvSpPr>
        <p:spPr>
          <a:xfrm>
            <a:off x="703269" y="351753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Conservation des quantités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7" name="ZoneTexte 96"/>
          <p:cNvSpPr txBox="1"/>
          <p:nvPr/>
        </p:nvSpPr>
        <p:spPr>
          <a:xfrm rot="16200000">
            <a:off x="-781468" y="4543623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53275" y="581883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CP05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99" name="Image 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76754"/>
            <a:ext cx="621639" cy="483758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7" y="3341556"/>
            <a:ext cx="621639" cy="483758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4" y="6635354"/>
            <a:ext cx="621639" cy="483758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764704" y="3585864"/>
            <a:ext cx="5832648" cy="2808312"/>
            <a:chOff x="764704" y="272480"/>
            <a:chExt cx="5832648" cy="280831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95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10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6" name="Ellipse 105"/>
          <p:cNvSpPr/>
          <p:nvPr/>
        </p:nvSpPr>
        <p:spPr>
          <a:xfrm>
            <a:off x="2467167" y="603311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/>
          <p:cNvSpPr/>
          <p:nvPr/>
        </p:nvSpPr>
        <p:spPr>
          <a:xfrm>
            <a:off x="4410438" y="60350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/>
          <p:cNvSpPr/>
          <p:nvPr/>
        </p:nvSpPr>
        <p:spPr>
          <a:xfrm>
            <a:off x="6350445" y="603311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ZoneTexte 108"/>
          <p:cNvSpPr txBox="1"/>
          <p:nvPr/>
        </p:nvSpPr>
        <p:spPr>
          <a:xfrm>
            <a:off x="767849" y="5862269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qu’il y a la même quantité d’objets si on change les objets.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2711376" y="5860927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qu’il y a toujours autant d’objets si on les espace.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4603301" y="5862269"/>
            <a:ext cx="17985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qu’il y a toujours autant d’objets si on les change de position.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56" y="1481226"/>
            <a:ext cx="579782" cy="602640"/>
          </a:xfrm>
          <a:prstGeom prst="rect">
            <a:avLst/>
          </a:prstGeom>
        </p:spPr>
      </p:pic>
      <p:sp>
        <p:nvSpPr>
          <p:cNvPr id="69" name="Rectangle à coins arrondis 68"/>
          <p:cNvSpPr/>
          <p:nvPr/>
        </p:nvSpPr>
        <p:spPr>
          <a:xfrm>
            <a:off x="1062770" y="1409618"/>
            <a:ext cx="697744" cy="433994"/>
          </a:xfrm>
          <a:prstGeom prst="wedgeRoundRectCallout">
            <a:avLst>
              <a:gd name="adj1" fmla="val -18544"/>
              <a:gd name="adj2" fmla="val 85576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C’est 5 !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64" y="845881"/>
            <a:ext cx="506719" cy="506719"/>
          </a:xfrm>
          <a:prstGeom prst="rect">
            <a:avLst/>
          </a:prstGeom>
        </p:spPr>
      </p:pic>
      <p:sp>
        <p:nvSpPr>
          <p:cNvPr id="81" name="Rectangle à coins arrondis 80"/>
          <p:cNvSpPr/>
          <p:nvPr/>
        </p:nvSpPr>
        <p:spPr>
          <a:xfrm>
            <a:off x="2752831" y="903039"/>
            <a:ext cx="1062563" cy="433994"/>
          </a:xfrm>
          <a:prstGeom prst="wedgeRoundRectCallout">
            <a:avLst>
              <a:gd name="adj1" fmla="val -18544"/>
              <a:gd name="adj2" fmla="val 85576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J’ai fait 6 !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82" name="Imag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938" y="448839"/>
            <a:ext cx="263527" cy="336352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4852" y="448839"/>
            <a:ext cx="323593" cy="336352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355" y="920552"/>
            <a:ext cx="281949" cy="383881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1890" y="931064"/>
            <a:ext cx="323593" cy="336352"/>
          </a:xfrm>
          <a:prstGeom prst="rect">
            <a:avLst/>
          </a:prstGeom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26" y="1407142"/>
            <a:ext cx="281949" cy="362711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7261" y="1407069"/>
            <a:ext cx="323593" cy="336352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71" y="1685759"/>
            <a:ext cx="281949" cy="350359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8406" y="1679510"/>
            <a:ext cx="323593" cy="336352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522" y="2081010"/>
            <a:ext cx="281949" cy="293065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5057" y="2046114"/>
            <a:ext cx="323593" cy="336352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53" y="4664968"/>
            <a:ext cx="306406" cy="427218"/>
          </a:xfrm>
          <a:prstGeom prst="rect">
            <a:avLst/>
          </a:prstGeom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39" y="4684738"/>
            <a:ext cx="306406" cy="427218"/>
          </a:xfrm>
          <a:prstGeom prst="rect">
            <a:avLst/>
          </a:prstGeom>
        </p:spPr>
      </p:pic>
      <p:pic>
        <p:nvPicPr>
          <p:cNvPr id="94" name="Image 9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07" y="4656830"/>
            <a:ext cx="306406" cy="427218"/>
          </a:xfrm>
          <a:prstGeom prst="rect">
            <a:avLst/>
          </a:prstGeom>
        </p:spPr>
      </p:pic>
      <p:pic>
        <p:nvPicPr>
          <p:cNvPr id="95" name="Image 9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61" y="4684738"/>
            <a:ext cx="306406" cy="427218"/>
          </a:xfrm>
          <a:prstGeom prst="rect">
            <a:avLst/>
          </a:prstGeom>
        </p:spPr>
      </p:pic>
      <p:sp>
        <p:nvSpPr>
          <p:cNvPr id="112" name="Ellipse 111"/>
          <p:cNvSpPr/>
          <p:nvPr/>
        </p:nvSpPr>
        <p:spPr>
          <a:xfrm>
            <a:off x="881514" y="5509826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/>
          <p:cNvSpPr/>
          <p:nvPr/>
        </p:nvSpPr>
        <p:spPr>
          <a:xfrm>
            <a:off x="1331995" y="5509825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/>
          <p:cNvSpPr/>
          <p:nvPr/>
        </p:nvSpPr>
        <p:spPr>
          <a:xfrm>
            <a:off x="1771594" y="5509826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/>
          <p:cNvSpPr/>
          <p:nvPr/>
        </p:nvSpPr>
        <p:spPr>
          <a:xfrm>
            <a:off x="2177198" y="5509826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6" name="Connecteur droit avec flèche 115"/>
          <p:cNvCxnSpPr/>
          <p:nvPr/>
        </p:nvCxnSpPr>
        <p:spPr>
          <a:xfrm flipV="1">
            <a:off x="2350839" y="5195243"/>
            <a:ext cx="0" cy="2223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/>
          <p:nvPr/>
        </p:nvCxnSpPr>
        <p:spPr>
          <a:xfrm flipV="1">
            <a:off x="1897235" y="5159580"/>
            <a:ext cx="0" cy="2223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/>
          <p:cNvCxnSpPr/>
          <p:nvPr/>
        </p:nvCxnSpPr>
        <p:spPr>
          <a:xfrm flipV="1">
            <a:off x="1454170" y="5159581"/>
            <a:ext cx="0" cy="2223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/>
          <p:cNvCxnSpPr/>
          <p:nvPr/>
        </p:nvCxnSpPr>
        <p:spPr>
          <a:xfrm flipV="1">
            <a:off x="1003689" y="5195242"/>
            <a:ext cx="0" cy="2223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lipse 119"/>
          <p:cNvSpPr/>
          <p:nvPr/>
        </p:nvSpPr>
        <p:spPr>
          <a:xfrm>
            <a:off x="2812595" y="4120571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/>
          <p:cNvSpPr/>
          <p:nvPr/>
        </p:nvSpPr>
        <p:spPr>
          <a:xfrm>
            <a:off x="3155500" y="4120570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/>
          <p:cNvSpPr/>
          <p:nvPr/>
        </p:nvSpPr>
        <p:spPr>
          <a:xfrm>
            <a:off x="3487523" y="4120571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/>
          <p:cNvSpPr/>
          <p:nvPr/>
        </p:nvSpPr>
        <p:spPr>
          <a:xfrm>
            <a:off x="3825892" y="4120571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Rectangle à coins arrondis 123"/>
          <p:cNvSpPr/>
          <p:nvPr/>
        </p:nvSpPr>
        <p:spPr>
          <a:xfrm>
            <a:off x="2782670" y="4467741"/>
            <a:ext cx="863305" cy="270251"/>
          </a:xfrm>
          <a:prstGeom prst="wedgeRoundRectCallout">
            <a:avLst>
              <a:gd name="adj1" fmla="val 90490"/>
              <a:gd name="adj2" fmla="val 2089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Il y en a 4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25" name="Ellipse 124"/>
          <p:cNvSpPr/>
          <p:nvPr/>
        </p:nvSpPr>
        <p:spPr>
          <a:xfrm>
            <a:off x="2777336" y="5097016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/>
          <p:cNvSpPr/>
          <p:nvPr/>
        </p:nvSpPr>
        <p:spPr>
          <a:xfrm>
            <a:off x="3329547" y="5075425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/>
          <p:cNvSpPr/>
          <p:nvPr/>
        </p:nvSpPr>
        <p:spPr>
          <a:xfrm>
            <a:off x="3851694" y="5091715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/>
          <p:cNvSpPr/>
          <p:nvPr/>
        </p:nvSpPr>
        <p:spPr>
          <a:xfrm>
            <a:off x="4284796" y="5078380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Rectangle à coins arrondis 128"/>
          <p:cNvSpPr/>
          <p:nvPr/>
        </p:nvSpPr>
        <p:spPr>
          <a:xfrm>
            <a:off x="2768889" y="5492417"/>
            <a:ext cx="1334087" cy="270251"/>
          </a:xfrm>
          <a:prstGeom prst="wedgeRoundRectCallout">
            <a:avLst>
              <a:gd name="adj1" fmla="val 75261"/>
              <a:gd name="adj2" fmla="val 5964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Il y en a toujours 4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30" name="Ellipse 129"/>
          <p:cNvSpPr/>
          <p:nvPr/>
        </p:nvSpPr>
        <p:spPr>
          <a:xfrm>
            <a:off x="4885272" y="3699672"/>
            <a:ext cx="251283" cy="251283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/>
          <p:cNvSpPr/>
          <p:nvPr/>
        </p:nvSpPr>
        <p:spPr>
          <a:xfrm>
            <a:off x="5228177" y="3699671"/>
            <a:ext cx="251283" cy="2512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/>
          <p:cNvSpPr/>
          <p:nvPr/>
        </p:nvSpPr>
        <p:spPr>
          <a:xfrm>
            <a:off x="5560200" y="3699672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/>
          <p:cNvSpPr/>
          <p:nvPr/>
        </p:nvSpPr>
        <p:spPr>
          <a:xfrm>
            <a:off x="5898569" y="3699672"/>
            <a:ext cx="251283" cy="25128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Rectangle à coins arrondis 133"/>
          <p:cNvSpPr/>
          <p:nvPr/>
        </p:nvSpPr>
        <p:spPr>
          <a:xfrm>
            <a:off x="4855347" y="4046842"/>
            <a:ext cx="863305" cy="270251"/>
          </a:xfrm>
          <a:prstGeom prst="wedgeRoundRectCallout">
            <a:avLst>
              <a:gd name="adj1" fmla="val 90490"/>
              <a:gd name="adj2" fmla="val 2089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Il y en a 4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35" name="Ellipse 134"/>
          <p:cNvSpPr/>
          <p:nvPr/>
        </p:nvSpPr>
        <p:spPr>
          <a:xfrm>
            <a:off x="5898568" y="4821890"/>
            <a:ext cx="251283" cy="251283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/>
          <p:cNvSpPr/>
          <p:nvPr/>
        </p:nvSpPr>
        <p:spPr>
          <a:xfrm>
            <a:off x="4890848" y="4821891"/>
            <a:ext cx="251283" cy="2512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/>
          <p:cNvSpPr/>
          <p:nvPr/>
        </p:nvSpPr>
        <p:spPr>
          <a:xfrm>
            <a:off x="5586958" y="4823610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/>
          <p:cNvSpPr/>
          <p:nvPr/>
        </p:nvSpPr>
        <p:spPr>
          <a:xfrm>
            <a:off x="5251384" y="4823610"/>
            <a:ext cx="251283" cy="25128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Rectangle à coins arrondis 138"/>
          <p:cNvSpPr/>
          <p:nvPr/>
        </p:nvSpPr>
        <p:spPr>
          <a:xfrm>
            <a:off x="4726893" y="5306438"/>
            <a:ext cx="1334087" cy="270251"/>
          </a:xfrm>
          <a:prstGeom prst="wedgeRoundRectCallout">
            <a:avLst>
              <a:gd name="adj1" fmla="val 75261"/>
              <a:gd name="adj2" fmla="val 5964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Il y en a toujours 4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40" name="Cube 139"/>
          <p:cNvSpPr/>
          <p:nvPr/>
        </p:nvSpPr>
        <p:spPr>
          <a:xfrm>
            <a:off x="916250" y="7982041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Cube 140"/>
          <p:cNvSpPr/>
          <p:nvPr/>
        </p:nvSpPr>
        <p:spPr>
          <a:xfrm>
            <a:off x="1198473" y="7964156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Cube 141"/>
          <p:cNvSpPr/>
          <p:nvPr/>
        </p:nvSpPr>
        <p:spPr>
          <a:xfrm>
            <a:off x="1561556" y="7985844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Rectangle à coins arrondis 142"/>
          <p:cNvSpPr/>
          <p:nvPr/>
        </p:nvSpPr>
        <p:spPr>
          <a:xfrm>
            <a:off x="1547012" y="8553400"/>
            <a:ext cx="1107377" cy="576064"/>
          </a:xfrm>
          <a:prstGeom prst="wedgeRoundRectCallout">
            <a:avLst>
              <a:gd name="adj1" fmla="val -60148"/>
              <a:gd name="adj2" fmla="val -1475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9 cubes plus encore 1 cube ça fait 10 cubes !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44" name="Cube 143"/>
          <p:cNvSpPr/>
          <p:nvPr/>
        </p:nvSpPr>
        <p:spPr>
          <a:xfrm>
            <a:off x="1901468" y="7964156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Cube 144"/>
          <p:cNvSpPr/>
          <p:nvPr/>
        </p:nvSpPr>
        <p:spPr>
          <a:xfrm>
            <a:off x="2264551" y="7985844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Cube 145"/>
          <p:cNvSpPr/>
          <p:nvPr/>
        </p:nvSpPr>
        <p:spPr>
          <a:xfrm>
            <a:off x="868920" y="8271393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Cube 146"/>
          <p:cNvSpPr/>
          <p:nvPr/>
        </p:nvSpPr>
        <p:spPr>
          <a:xfrm>
            <a:off x="1151143" y="8253508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Cube 147"/>
          <p:cNvSpPr/>
          <p:nvPr/>
        </p:nvSpPr>
        <p:spPr>
          <a:xfrm>
            <a:off x="1514226" y="8275196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Cube 148"/>
          <p:cNvSpPr/>
          <p:nvPr/>
        </p:nvSpPr>
        <p:spPr>
          <a:xfrm>
            <a:off x="1854138" y="8253508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Cube 149"/>
          <p:cNvSpPr/>
          <p:nvPr/>
        </p:nvSpPr>
        <p:spPr>
          <a:xfrm>
            <a:off x="2217221" y="8275196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Cube 150"/>
          <p:cNvSpPr/>
          <p:nvPr/>
        </p:nvSpPr>
        <p:spPr>
          <a:xfrm>
            <a:off x="2936495" y="7543437"/>
            <a:ext cx="211260" cy="211260"/>
          </a:xfrm>
          <a:prstGeom prst="cube">
            <a:avLst/>
          </a:prstGeom>
          <a:solidFill>
            <a:srgbClr val="FF5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Cube 151"/>
          <p:cNvSpPr/>
          <p:nvPr/>
        </p:nvSpPr>
        <p:spPr>
          <a:xfrm>
            <a:off x="3218718" y="7525552"/>
            <a:ext cx="211260" cy="211260"/>
          </a:xfrm>
          <a:prstGeom prst="cube">
            <a:avLst/>
          </a:prstGeom>
          <a:solidFill>
            <a:srgbClr val="FF5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Cube 152"/>
          <p:cNvSpPr/>
          <p:nvPr/>
        </p:nvSpPr>
        <p:spPr>
          <a:xfrm>
            <a:off x="3581801" y="7547240"/>
            <a:ext cx="211260" cy="211260"/>
          </a:xfrm>
          <a:prstGeom prst="cube">
            <a:avLst/>
          </a:prstGeom>
          <a:solidFill>
            <a:srgbClr val="FF5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Cube 153"/>
          <p:cNvSpPr/>
          <p:nvPr/>
        </p:nvSpPr>
        <p:spPr>
          <a:xfrm>
            <a:off x="3921713" y="7525552"/>
            <a:ext cx="211260" cy="211260"/>
          </a:xfrm>
          <a:prstGeom prst="cub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Cube 154"/>
          <p:cNvSpPr/>
          <p:nvPr/>
        </p:nvSpPr>
        <p:spPr>
          <a:xfrm>
            <a:off x="4284796" y="7547240"/>
            <a:ext cx="211260" cy="211260"/>
          </a:xfrm>
          <a:prstGeom prst="cub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Cube 155"/>
          <p:cNvSpPr/>
          <p:nvPr/>
        </p:nvSpPr>
        <p:spPr>
          <a:xfrm>
            <a:off x="2889165" y="7832789"/>
            <a:ext cx="211260" cy="211260"/>
          </a:xfrm>
          <a:prstGeom prst="cube">
            <a:avLst/>
          </a:prstGeom>
          <a:solidFill>
            <a:srgbClr val="FF5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Cube 156"/>
          <p:cNvSpPr/>
          <p:nvPr/>
        </p:nvSpPr>
        <p:spPr>
          <a:xfrm>
            <a:off x="3171388" y="7814904"/>
            <a:ext cx="211260" cy="211260"/>
          </a:xfrm>
          <a:prstGeom prst="cube">
            <a:avLst/>
          </a:prstGeom>
          <a:solidFill>
            <a:srgbClr val="FF5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Cube 157"/>
          <p:cNvSpPr/>
          <p:nvPr/>
        </p:nvSpPr>
        <p:spPr>
          <a:xfrm>
            <a:off x="3534471" y="7836592"/>
            <a:ext cx="211260" cy="211260"/>
          </a:xfrm>
          <a:prstGeom prst="cube">
            <a:avLst/>
          </a:prstGeom>
          <a:solidFill>
            <a:srgbClr val="FF5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Cube 158"/>
          <p:cNvSpPr/>
          <p:nvPr/>
        </p:nvSpPr>
        <p:spPr>
          <a:xfrm>
            <a:off x="3874383" y="7814904"/>
            <a:ext cx="211260" cy="211260"/>
          </a:xfrm>
          <a:prstGeom prst="cub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Cube 159"/>
          <p:cNvSpPr/>
          <p:nvPr/>
        </p:nvSpPr>
        <p:spPr>
          <a:xfrm>
            <a:off x="4237466" y="7836592"/>
            <a:ext cx="211260" cy="211260"/>
          </a:xfrm>
          <a:prstGeom prst="cub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Rectangle à coins arrondis 160"/>
          <p:cNvSpPr/>
          <p:nvPr/>
        </p:nvSpPr>
        <p:spPr>
          <a:xfrm>
            <a:off x="3752633" y="8460485"/>
            <a:ext cx="785705" cy="668979"/>
          </a:xfrm>
          <a:prstGeom prst="wedgeRoundRectCallout">
            <a:avLst>
              <a:gd name="adj1" fmla="val -60148"/>
              <a:gd name="adj2" fmla="val -1475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Il manque 4 cubes pour en avoir 10 !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62" name="Cube 161"/>
          <p:cNvSpPr/>
          <p:nvPr/>
        </p:nvSpPr>
        <p:spPr>
          <a:xfrm>
            <a:off x="4854244" y="7195225"/>
            <a:ext cx="211260" cy="211260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Cube 162"/>
          <p:cNvSpPr/>
          <p:nvPr/>
        </p:nvSpPr>
        <p:spPr>
          <a:xfrm>
            <a:off x="5136467" y="7177340"/>
            <a:ext cx="211260" cy="211260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Cube 163"/>
          <p:cNvSpPr/>
          <p:nvPr/>
        </p:nvSpPr>
        <p:spPr>
          <a:xfrm>
            <a:off x="5499550" y="7199028"/>
            <a:ext cx="211260" cy="211260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Cube 164"/>
          <p:cNvSpPr/>
          <p:nvPr/>
        </p:nvSpPr>
        <p:spPr>
          <a:xfrm>
            <a:off x="5839462" y="7177340"/>
            <a:ext cx="211260" cy="211260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Cube 165"/>
          <p:cNvSpPr/>
          <p:nvPr/>
        </p:nvSpPr>
        <p:spPr>
          <a:xfrm>
            <a:off x="6202545" y="7199028"/>
            <a:ext cx="211260" cy="211260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Cube 166"/>
          <p:cNvSpPr/>
          <p:nvPr/>
        </p:nvSpPr>
        <p:spPr>
          <a:xfrm>
            <a:off x="4806914" y="7484577"/>
            <a:ext cx="211260" cy="211260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Cube 167"/>
          <p:cNvSpPr/>
          <p:nvPr/>
        </p:nvSpPr>
        <p:spPr>
          <a:xfrm>
            <a:off x="5089137" y="7466692"/>
            <a:ext cx="211260" cy="211260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Cube 168"/>
          <p:cNvSpPr/>
          <p:nvPr/>
        </p:nvSpPr>
        <p:spPr>
          <a:xfrm>
            <a:off x="5452220" y="7488380"/>
            <a:ext cx="211260" cy="211260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Cube 169"/>
          <p:cNvSpPr/>
          <p:nvPr/>
        </p:nvSpPr>
        <p:spPr>
          <a:xfrm>
            <a:off x="5792132" y="7466692"/>
            <a:ext cx="211260" cy="211260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Cube 170"/>
          <p:cNvSpPr/>
          <p:nvPr/>
        </p:nvSpPr>
        <p:spPr>
          <a:xfrm>
            <a:off x="6155215" y="7488380"/>
            <a:ext cx="211260" cy="211260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Cube 171"/>
          <p:cNvSpPr/>
          <p:nvPr/>
        </p:nvSpPr>
        <p:spPr>
          <a:xfrm>
            <a:off x="5089137" y="7825440"/>
            <a:ext cx="211260" cy="211260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Cube 172"/>
          <p:cNvSpPr/>
          <p:nvPr/>
        </p:nvSpPr>
        <p:spPr>
          <a:xfrm>
            <a:off x="5452220" y="7847128"/>
            <a:ext cx="211260" cy="211260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Cube 173"/>
          <p:cNvSpPr/>
          <p:nvPr/>
        </p:nvSpPr>
        <p:spPr>
          <a:xfrm>
            <a:off x="5792132" y="7825440"/>
            <a:ext cx="211260" cy="211260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ZoneTexte 174"/>
          <p:cNvSpPr txBox="1"/>
          <p:nvPr/>
        </p:nvSpPr>
        <p:spPr>
          <a:xfrm>
            <a:off x="4977911" y="7634954"/>
            <a:ext cx="423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X</a:t>
            </a:r>
            <a:endParaRPr lang="fr-FR" sz="3200" b="1" dirty="0"/>
          </a:p>
        </p:txBody>
      </p:sp>
      <p:sp>
        <p:nvSpPr>
          <p:cNvPr id="176" name="ZoneTexte 175"/>
          <p:cNvSpPr txBox="1"/>
          <p:nvPr/>
        </p:nvSpPr>
        <p:spPr>
          <a:xfrm>
            <a:off x="5333560" y="7644592"/>
            <a:ext cx="423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X</a:t>
            </a:r>
            <a:endParaRPr lang="fr-FR" sz="3200" b="1" dirty="0"/>
          </a:p>
        </p:txBody>
      </p:sp>
      <p:sp>
        <p:nvSpPr>
          <p:cNvPr id="177" name="ZoneTexte 176"/>
          <p:cNvSpPr txBox="1"/>
          <p:nvPr/>
        </p:nvSpPr>
        <p:spPr>
          <a:xfrm>
            <a:off x="5687292" y="7636237"/>
            <a:ext cx="423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X</a:t>
            </a:r>
            <a:endParaRPr lang="fr-FR" sz="3200" b="1" dirty="0"/>
          </a:p>
        </p:txBody>
      </p:sp>
      <p:sp>
        <p:nvSpPr>
          <p:cNvPr id="178" name="Rectangle à coins arrondis 177"/>
          <p:cNvSpPr/>
          <p:nvPr/>
        </p:nvSpPr>
        <p:spPr>
          <a:xfrm>
            <a:off x="5787760" y="8460485"/>
            <a:ext cx="629572" cy="668979"/>
          </a:xfrm>
          <a:prstGeom prst="wedgeRoundRectCallout">
            <a:avLst>
              <a:gd name="adj1" fmla="val -60148"/>
              <a:gd name="adj2" fmla="val -1475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Il y a 3 cube en trop !</a:t>
            </a:r>
            <a:endParaRPr lang="fr-FR" sz="900" dirty="0">
              <a:solidFill>
                <a:schemeClr val="tx1"/>
              </a:solidFill>
            </a:endParaRPr>
          </a:p>
        </p:txBody>
      </p:sp>
      <p:pic>
        <p:nvPicPr>
          <p:cNvPr id="179" name="Image 17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247092" y="1393757"/>
            <a:ext cx="722741" cy="118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Image 17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4"/>
          <a:stretch/>
        </p:blipFill>
        <p:spPr>
          <a:xfrm flipH="1">
            <a:off x="1259471" y="1928665"/>
            <a:ext cx="722741" cy="62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Image 18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639253" y="8365660"/>
            <a:ext cx="955349" cy="823112"/>
          </a:xfrm>
          <a:prstGeom prst="rect">
            <a:avLst/>
          </a:prstGeom>
        </p:spPr>
      </p:pic>
      <p:pic>
        <p:nvPicPr>
          <p:cNvPr id="182" name="Image 18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2691653" y="8365660"/>
            <a:ext cx="955349" cy="823112"/>
          </a:xfrm>
          <a:prstGeom prst="rect">
            <a:avLst/>
          </a:prstGeom>
        </p:spPr>
      </p:pic>
      <p:pic>
        <p:nvPicPr>
          <p:cNvPr id="183" name="Image 18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4678284" y="8364674"/>
            <a:ext cx="955349" cy="8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24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3" name="Rectangle à coins arrondis 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8" name="Rectangle 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Ellipse 13"/>
          <p:cNvSpPr/>
          <p:nvPr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 rot="16200000">
            <a:off x="-781468" y="1301522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3275" y="257673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CP09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03269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la comptine numérique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64704" y="264874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réciter la comptine numérique jusqu’à </a:t>
            </a:r>
            <a:r>
              <a:rPr lang="fr-FR" sz="1000" b="1" dirty="0" smtClean="0"/>
              <a:t>10.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707975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réciter la comptine numérique jusqu’à </a:t>
            </a:r>
            <a:r>
              <a:rPr lang="fr-FR" sz="1000" b="1" dirty="0" smtClean="0"/>
              <a:t>20.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647982" y="266142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réciter la comptine numérique jusqu’à </a:t>
            </a:r>
            <a:r>
              <a:rPr lang="fr-FR" sz="1000" b="1" dirty="0" smtClean="0"/>
              <a:t>30.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72" name="Groupe 71"/>
          <p:cNvGrpSpPr/>
          <p:nvPr/>
        </p:nvGrpSpPr>
        <p:grpSpPr>
          <a:xfrm>
            <a:off x="44624" y="3440832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73" name="Rectangle à coins arrondis 7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692696" y="347949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10"/>
          <p:cNvSpPr/>
          <p:nvPr/>
        </p:nvSpPr>
        <p:spPr>
          <a:xfrm>
            <a:off x="683170" y="3469973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ZoneTexte 78"/>
          <p:cNvSpPr txBox="1"/>
          <p:nvPr/>
        </p:nvSpPr>
        <p:spPr>
          <a:xfrm>
            <a:off x="703269" y="351753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Lire et écrire les chiffres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7" name="ZoneTexte 96"/>
          <p:cNvSpPr txBox="1"/>
          <p:nvPr/>
        </p:nvSpPr>
        <p:spPr>
          <a:xfrm rot="16200000">
            <a:off x="-781468" y="4543623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53275" y="581883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10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99" name="Image 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76754"/>
            <a:ext cx="621639" cy="483758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7" y="3341556"/>
            <a:ext cx="621639" cy="483758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771364" y="3611670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95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10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6" name="Ellipse 105"/>
          <p:cNvSpPr/>
          <p:nvPr/>
        </p:nvSpPr>
        <p:spPr>
          <a:xfrm>
            <a:off x="2460987" y="604484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/>
          <p:cNvSpPr/>
          <p:nvPr/>
        </p:nvSpPr>
        <p:spPr>
          <a:xfrm>
            <a:off x="4404258" y="604677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/>
          <p:cNvSpPr/>
          <p:nvPr/>
        </p:nvSpPr>
        <p:spPr>
          <a:xfrm>
            <a:off x="6344265" y="604484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ZoneTexte 108"/>
          <p:cNvSpPr txBox="1"/>
          <p:nvPr/>
        </p:nvSpPr>
        <p:spPr>
          <a:xfrm>
            <a:off x="761925" y="594564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lire et écrire les chiffres </a:t>
            </a:r>
            <a:r>
              <a:rPr lang="fr-FR" sz="1000" b="1" dirty="0" smtClean="0"/>
              <a:t>6 et 7.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2705196" y="5954541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lire et écrire les chiffres </a:t>
            </a:r>
            <a:r>
              <a:rPr lang="fr-FR" sz="1000" b="1" dirty="0" smtClean="0"/>
              <a:t>8 et 9.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4650357" y="6044843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lire </a:t>
            </a:r>
            <a:r>
              <a:rPr lang="fr-FR" sz="1000" b="1" dirty="0" smtClean="0"/>
              <a:t>et écrire le nombre 10.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1340768" y="1336365"/>
            <a:ext cx="1231010" cy="332495"/>
          </a:xfrm>
          <a:prstGeom prst="wedgeRoundRectCallout">
            <a:avLst>
              <a:gd name="adj1" fmla="val -32431"/>
              <a:gd name="adj2" fmla="val 79652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1, 2, 3 …., 9, 10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47" name="Rectangle à coins arrondis 46"/>
          <p:cNvSpPr/>
          <p:nvPr/>
        </p:nvSpPr>
        <p:spPr>
          <a:xfrm>
            <a:off x="3354328" y="848544"/>
            <a:ext cx="1231010" cy="332495"/>
          </a:xfrm>
          <a:prstGeom prst="wedgeRoundRectCallout">
            <a:avLst>
              <a:gd name="adj1" fmla="val -26888"/>
              <a:gd name="adj2" fmla="val 10017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1, 2, 3 …., 19, 20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48" name="Rectangle à coins arrondis 47"/>
          <p:cNvSpPr/>
          <p:nvPr/>
        </p:nvSpPr>
        <p:spPr>
          <a:xfrm>
            <a:off x="5224046" y="382311"/>
            <a:ext cx="1231010" cy="332495"/>
          </a:xfrm>
          <a:prstGeom prst="wedgeRoundRectCallout">
            <a:avLst>
              <a:gd name="adj1" fmla="val -20282"/>
              <a:gd name="adj2" fmla="val 106846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1, 2, 3 …., 29, 30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1611456" y="4658063"/>
            <a:ext cx="960321" cy="715089"/>
          </a:xfrm>
          <a:prstGeom prst="wedgeRoundRectCallout">
            <a:avLst>
              <a:gd name="adj1" fmla="val -64475"/>
              <a:gd name="adj2" fmla="val 23428"/>
              <a:gd name="adj3" fmla="val 166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latin typeface="Arial Rounded MT Bold" pitchFamily="34" charset="0"/>
              </a:rPr>
              <a:t>6 7</a:t>
            </a:r>
            <a:endParaRPr lang="fr-FR" sz="3600" dirty="0">
              <a:latin typeface="Arial Rounded MT Bold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3557506" y="4074212"/>
            <a:ext cx="934637" cy="715089"/>
          </a:xfrm>
          <a:prstGeom prst="wedgeRoundRectCallout">
            <a:avLst>
              <a:gd name="adj1" fmla="val -46650"/>
              <a:gd name="adj2" fmla="val 66052"/>
              <a:gd name="adj3" fmla="val 166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latin typeface="Arial Rounded MT Bold" pitchFamily="34" charset="0"/>
              </a:rPr>
              <a:t>8 9</a:t>
            </a:r>
            <a:endParaRPr lang="fr-FR" sz="3600" dirty="0">
              <a:latin typeface="Arial Rounded MT Bold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4735783" y="3689140"/>
            <a:ext cx="878373" cy="715089"/>
          </a:xfrm>
          <a:prstGeom prst="wedgeRoundRectCallou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latin typeface="Arial Rounded MT Bold" pitchFamily="34" charset="0"/>
              </a:rPr>
              <a:t>10</a:t>
            </a:r>
            <a:endParaRPr lang="fr-FR" sz="3600" dirty="0">
              <a:latin typeface="Arial Rounded MT Bold" pitchFamily="34" charset="0"/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658886" y="5092814"/>
            <a:ext cx="955349" cy="823112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2568999" y="5092814"/>
            <a:ext cx="940609" cy="810412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4515049" y="5092814"/>
            <a:ext cx="940609" cy="810412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173560" y="1023756"/>
            <a:ext cx="881192" cy="144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Image 6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247092" y="1393757"/>
            <a:ext cx="722741" cy="118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97076" y="1697494"/>
            <a:ext cx="517178" cy="846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542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484098" y="4758172"/>
            <a:ext cx="97210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  <a:endParaRPr lang="fr-FR" sz="2400" dirty="0">
              <a:latin typeface="+mj-lt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76754"/>
            <a:ext cx="621639" cy="48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78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1032083" y="3547367"/>
            <a:ext cx="24663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Reconnaitre et nommer les couleurs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-986409" y="1111024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3275" y="257673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CPO11a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03269" y="20691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Classer les objets selon…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20296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820296" y="12628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2258210" y="9169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3696124" y="6288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5134038" y="3393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/>
          <p:cNvSpPr/>
          <p:nvPr/>
        </p:nvSpPr>
        <p:spPr>
          <a:xfrm>
            <a:off x="2258930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3696844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5134038" y="25589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3448350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4886264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/>
          <p:cNvSpPr/>
          <p:nvPr/>
        </p:nvSpPr>
        <p:spPr>
          <a:xfrm>
            <a:off x="2012682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6332113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/>
          <p:cNvSpPr txBox="1"/>
          <p:nvPr/>
        </p:nvSpPr>
        <p:spPr>
          <a:xfrm>
            <a:off x="853953" y="2608178"/>
            <a:ext cx="115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classer selon la couleur.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2340510" y="2608178"/>
            <a:ext cx="115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classer selon la forme.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3727535" y="2610585"/>
            <a:ext cx="115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classer selon la taille.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5168197" y="2538312"/>
            <a:ext cx="11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classer selon plusieurs critères.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4027887"/>
            <a:ext cx="5832648" cy="2378200"/>
            <a:chOff x="764704" y="695002"/>
            <a:chExt cx="5832648" cy="2378200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695002"/>
              <a:ext cx="5832648" cy="18817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764704" y="2576736"/>
              <a:ext cx="5832648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ZoneTexte 108"/>
          <p:cNvSpPr txBox="1"/>
          <p:nvPr/>
        </p:nvSpPr>
        <p:spPr>
          <a:xfrm>
            <a:off x="943563" y="6033120"/>
            <a:ext cx="5419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</a:t>
            </a:r>
            <a:r>
              <a:rPr lang="fr-FR" sz="1000" b="1" dirty="0" smtClean="0"/>
              <a:t>reconnais </a:t>
            </a:r>
            <a:r>
              <a:rPr lang="fr-FR" sz="1000" b="1" dirty="0"/>
              <a:t>les nuances des </a:t>
            </a:r>
            <a:r>
              <a:rPr lang="fr-FR" sz="1000" b="1" dirty="0" smtClean="0"/>
              <a:t>couleurs et je les nomme.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53275" y="6753200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51" name="Rectangle à coins arrondis 5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701347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10"/>
          <p:cNvSpPr/>
          <p:nvPr/>
        </p:nvSpPr>
        <p:spPr>
          <a:xfrm>
            <a:off x="691821" y="6782341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1040734" y="6784711"/>
            <a:ext cx="24663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Reconnaitre et nommer des formes simples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28947" y="918002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828947" y="7539902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/>
        </p:nvSpPr>
        <p:spPr>
          <a:xfrm>
            <a:off x="2266861" y="7539902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3704775" y="7539902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/>
          <p:cNvSpPr/>
          <p:nvPr/>
        </p:nvSpPr>
        <p:spPr>
          <a:xfrm>
            <a:off x="5142689" y="7539901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/>
          <p:cNvSpPr/>
          <p:nvPr/>
        </p:nvSpPr>
        <p:spPr>
          <a:xfrm>
            <a:off x="2267581" y="918002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3705495" y="918002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/>
          <p:cNvSpPr/>
          <p:nvPr/>
        </p:nvSpPr>
        <p:spPr>
          <a:xfrm>
            <a:off x="5142689" y="918195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/>
        </p:nvSpPr>
        <p:spPr>
          <a:xfrm>
            <a:off x="3457001" y="932597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4894915" y="932597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/>
          <p:cNvSpPr/>
          <p:nvPr/>
        </p:nvSpPr>
        <p:spPr>
          <a:xfrm>
            <a:off x="2021333" y="932403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/>
          <p:cNvSpPr/>
          <p:nvPr/>
        </p:nvSpPr>
        <p:spPr>
          <a:xfrm>
            <a:off x="6340764" y="932403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ZoneTexte 86"/>
          <p:cNvSpPr txBox="1"/>
          <p:nvPr/>
        </p:nvSpPr>
        <p:spPr>
          <a:xfrm>
            <a:off x="862604" y="9150054"/>
            <a:ext cx="115787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Je reconnais et nommes les formes simples.</a:t>
            </a:r>
            <a:endParaRPr lang="fr-FR" sz="105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2349161" y="9231173"/>
            <a:ext cx="115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tracer les formes simples.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3736186" y="9192466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connais le cube, la boule, la pyramide et le cylindre.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5176848" y="9137874"/>
            <a:ext cx="1157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connais le vocabulaire adapté : côté, sommet, face et arrête.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6" name="ZoneTexte 95"/>
          <p:cNvSpPr txBox="1"/>
          <p:nvPr/>
        </p:nvSpPr>
        <p:spPr>
          <a:xfrm rot="16200000">
            <a:off x="-986409" y="4425133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53275" y="589084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CPO11b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 rot="16200000">
            <a:off x="-995060" y="7714311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44624" y="9180023"/>
            <a:ext cx="629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</a:t>
            </a:r>
            <a:r>
              <a:rPr lang="fr-FR" sz="1400" dirty="0" smtClean="0">
                <a:latin typeface="Kingthings Lupineless" pitchFamily="2" charset="0"/>
              </a:rPr>
              <a:t>12/15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6" y="59645"/>
            <a:ext cx="840308" cy="455041"/>
          </a:xfrm>
          <a:prstGeom prst="rect">
            <a:avLst/>
          </a:prstGeom>
        </p:spPr>
      </p:pic>
      <p:pic>
        <p:nvPicPr>
          <p:cNvPr id="113" name="Image 1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5" y="3372014"/>
            <a:ext cx="840308" cy="455041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6" y="6682641"/>
            <a:ext cx="840308" cy="455041"/>
          </a:xfrm>
          <a:prstGeom prst="rect">
            <a:avLst/>
          </a:prstGeom>
        </p:spPr>
      </p:pic>
      <p:sp>
        <p:nvSpPr>
          <p:cNvPr id="116" name="Ellipse 2"/>
          <p:cNvSpPr/>
          <p:nvPr/>
        </p:nvSpPr>
        <p:spPr>
          <a:xfrm>
            <a:off x="3107470" y="4708755"/>
            <a:ext cx="383865" cy="349293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2"/>
          <p:cNvSpPr/>
          <p:nvPr/>
        </p:nvSpPr>
        <p:spPr>
          <a:xfrm>
            <a:off x="5872994" y="4579976"/>
            <a:ext cx="383865" cy="349293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2"/>
          <p:cNvSpPr/>
          <p:nvPr/>
        </p:nvSpPr>
        <p:spPr>
          <a:xfrm>
            <a:off x="4016761" y="4404329"/>
            <a:ext cx="383865" cy="349293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2"/>
          <p:cNvSpPr/>
          <p:nvPr/>
        </p:nvSpPr>
        <p:spPr>
          <a:xfrm>
            <a:off x="5241137" y="5058048"/>
            <a:ext cx="383865" cy="349293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2"/>
          <p:cNvSpPr/>
          <p:nvPr/>
        </p:nvSpPr>
        <p:spPr>
          <a:xfrm>
            <a:off x="4095685" y="5246895"/>
            <a:ext cx="383865" cy="349293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8" y="1434715"/>
            <a:ext cx="237379" cy="230938"/>
          </a:xfrm>
          <a:prstGeom prst="rect">
            <a:avLst/>
          </a:prstGeom>
        </p:spPr>
      </p:pic>
      <p:pic>
        <p:nvPicPr>
          <p:cNvPr id="129" name="Image 1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44" y="1299419"/>
            <a:ext cx="237379" cy="230938"/>
          </a:xfrm>
          <a:prstGeom prst="rect">
            <a:avLst/>
          </a:prstGeom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89" y="1522737"/>
            <a:ext cx="237379" cy="230938"/>
          </a:xfrm>
          <a:prstGeom prst="rect">
            <a:avLst/>
          </a:prstGeom>
        </p:spPr>
      </p:pic>
      <p:pic>
        <p:nvPicPr>
          <p:cNvPr id="131" name="Image 1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2128674"/>
            <a:ext cx="237378" cy="230938"/>
          </a:xfrm>
          <a:prstGeom prst="rect">
            <a:avLst/>
          </a:prstGeom>
        </p:spPr>
      </p:pic>
      <p:pic>
        <p:nvPicPr>
          <p:cNvPr id="132" name="Image 1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06" y="1993378"/>
            <a:ext cx="237378" cy="230938"/>
          </a:xfrm>
          <a:prstGeom prst="rect">
            <a:avLst/>
          </a:prstGeom>
        </p:spPr>
      </p:pic>
      <p:pic>
        <p:nvPicPr>
          <p:cNvPr id="133" name="Image 1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51" y="2216696"/>
            <a:ext cx="237378" cy="230938"/>
          </a:xfrm>
          <a:prstGeom prst="rect">
            <a:avLst/>
          </a:prstGeom>
        </p:spPr>
      </p:pic>
      <p:pic>
        <p:nvPicPr>
          <p:cNvPr id="134" name="Image 1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1" y="1504929"/>
            <a:ext cx="237378" cy="230938"/>
          </a:xfrm>
          <a:prstGeom prst="rect">
            <a:avLst/>
          </a:prstGeom>
        </p:spPr>
      </p:pic>
      <p:pic>
        <p:nvPicPr>
          <p:cNvPr id="135" name="Image 1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77" y="1369633"/>
            <a:ext cx="237378" cy="230938"/>
          </a:xfrm>
          <a:prstGeom prst="rect">
            <a:avLst/>
          </a:prstGeom>
        </p:spPr>
      </p:pic>
      <p:pic>
        <p:nvPicPr>
          <p:cNvPr id="136" name="Image 1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22" y="1592951"/>
            <a:ext cx="237378" cy="2309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88772" y="1064568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/>
          <p:cNvSpPr/>
          <p:nvPr/>
        </p:nvSpPr>
        <p:spPr>
          <a:xfrm>
            <a:off x="2692629" y="1160571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Rectangle 137"/>
          <p:cNvSpPr/>
          <p:nvPr/>
        </p:nvSpPr>
        <p:spPr>
          <a:xfrm>
            <a:off x="2414401" y="1323528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414401" y="2216696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/>
          <p:cNvSpPr/>
          <p:nvPr/>
        </p:nvSpPr>
        <p:spPr>
          <a:xfrm>
            <a:off x="2568607" y="2050736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/>
          <p:cNvSpPr/>
          <p:nvPr/>
        </p:nvSpPr>
        <p:spPr>
          <a:xfrm>
            <a:off x="2605839" y="2283288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riangle isocèle 6"/>
          <p:cNvSpPr/>
          <p:nvPr/>
        </p:nvSpPr>
        <p:spPr>
          <a:xfrm>
            <a:off x="3107470" y="1064568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Triangle isocèle 140"/>
          <p:cNvSpPr/>
          <p:nvPr/>
        </p:nvSpPr>
        <p:spPr>
          <a:xfrm>
            <a:off x="3321572" y="1284910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Triangle isocèle 141"/>
          <p:cNvSpPr/>
          <p:nvPr/>
        </p:nvSpPr>
        <p:spPr>
          <a:xfrm>
            <a:off x="3028546" y="1390515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3" name="Image 1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30" y="1658807"/>
            <a:ext cx="174685" cy="169945"/>
          </a:xfrm>
          <a:prstGeom prst="rect">
            <a:avLst/>
          </a:prstGeom>
        </p:spPr>
      </p:pic>
      <p:pic>
        <p:nvPicPr>
          <p:cNvPr id="144" name="Image 1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34" y="687132"/>
            <a:ext cx="340307" cy="331073"/>
          </a:xfrm>
          <a:prstGeom prst="rect">
            <a:avLst/>
          </a:prstGeom>
        </p:spPr>
      </p:pic>
      <p:pic>
        <p:nvPicPr>
          <p:cNvPr id="145" name="Image 1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97" y="2050736"/>
            <a:ext cx="489107" cy="475835"/>
          </a:xfrm>
          <a:prstGeom prst="rect">
            <a:avLst/>
          </a:prstGeom>
        </p:spPr>
      </p:pic>
      <p:sp>
        <p:nvSpPr>
          <p:cNvPr id="146" name="Rectangle 145"/>
          <p:cNvSpPr/>
          <p:nvPr/>
        </p:nvSpPr>
        <p:spPr>
          <a:xfrm>
            <a:off x="5245119" y="432451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Rectangle 146"/>
          <p:cNvSpPr/>
          <p:nvPr/>
        </p:nvSpPr>
        <p:spPr>
          <a:xfrm>
            <a:off x="5548976" y="528454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Rectangle 147"/>
          <p:cNvSpPr/>
          <p:nvPr/>
        </p:nvSpPr>
        <p:spPr>
          <a:xfrm>
            <a:off x="5270748" y="691411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/>
          <p:cNvSpPr/>
          <p:nvPr/>
        </p:nvSpPr>
        <p:spPr>
          <a:xfrm>
            <a:off x="5270748" y="1439569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/>
          <p:cNvSpPr/>
          <p:nvPr/>
        </p:nvSpPr>
        <p:spPr>
          <a:xfrm>
            <a:off x="5424954" y="1273609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/>
          <p:cNvSpPr/>
          <p:nvPr/>
        </p:nvSpPr>
        <p:spPr>
          <a:xfrm>
            <a:off x="5462186" y="1506161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Triangle isocèle 151"/>
          <p:cNvSpPr/>
          <p:nvPr/>
        </p:nvSpPr>
        <p:spPr>
          <a:xfrm>
            <a:off x="5985986" y="1897870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Triangle isocèle 152"/>
          <p:cNvSpPr/>
          <p:nvPr/>
        </p:nvSpPr>
        <p:spPr>
          <a:xfrm>
            <a:off x="6200088" y="2118212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Triangle isocèle 153"/>
          <p:cNvSpPr/>
          <p:nvPr/>
        </p:nvSpPr>
        <p:spPr>
          <a:xfrm>
            <a:off x="5907062" y="2223817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Rectangle 154"/>
          <p:cNvSpPr/>
          <p:nvPr/>
        </p:nvSpPr>
        <p:spPr>
          <a:xfrm>
            <a:off x="5957191" y="1178070"/>
            <a:ext cx="199209" cy="19920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Rectangle 155"/>
          <p:cNvSpPr/>
          <p:nvPr/>
        </p:nvSpPr>
        <p:spPr>
          <a:xfrm>
            <a:off x="6261048" y="1274073"/>
            <a:ext cx="199209" cy="19920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Rectangle 156"/>
          <p:cNvSpPr/>
          <p:nvPr/>
        </p:nvSpPr>
        <p:spPr>
          <a:xfrm>
            <a:off x="5982820" y="1437030"/>
            <a:ext cx="199209" cy="19920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/>
          <p:cNvSpPr/>
          <p:nvPr/>
        </p:nvSpPr>
        <p:spPr>
          <a:xfrm>
            <a:off x="6039463" y="650448"/>
            <a:ext cx="173580" cy="173580"/>
          </a:xfrm>
          <a:prstGeom prst="ellipse">
            <a:avLst/>
          </a:prstGeom>
          <a:solidFill>
            <a:srgbClr val="CC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/>
          <p:cNvSpPr/>
          <p:nvPr/>
        </p:nvSpPr>
        <p:spPr>
          <a:xfrm>
            <a:off x="6193669" y="484488"/>
            <a:ext cx="173580" cy="173580"/>
          </a:xfrm>
          <a:prstGeom prst="ellipse">
            <a:avLst/>
          </a:prstGeom>
          <a:solidFill>
            <a:srgbClr val="CC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/>
          <p:cNvSpPr/>
          <p:nvPr/>
        </p:nvSpPr>
        <p:spPr>
          <a:xfrm>
            <a:off x="6230901" y="717040"/>
            <a:ext cx="173580" cy="173580"/>
          </a:xfrm>
          <a:prstGeom prst="ellipse">
            <a:avLst/>
          </a:prstGeom>
          <a:solidFill>
            <a:srgbClr val="CC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Triangle isocèle 160"/>
          <p:cNvSpPr/>
          <p:nvPr/>
        </p:nvSpPr>
        <p:spPr>
          <a:xfrm>
            <a:off x="5297642" y="1902376"/>
            <a:ext cx="270857" cy="214230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Triangle isocèle 161"/>
          <p:cNvSpPr/>
          <p:nvPr/>
        </p:nvSpPr>
        <p:spPr>
          <a:xfrm>
            <a:off x="5511744" y="2122718"/>
            <a:ext cx="270857" cy="214230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Triangle isocèle 162"/>
          <p:cNvSpPr/>
          <p:nvPr/>
        </p:nvSpPr>
        <p:spPr>
          <a:xfrm>
            <a:off x="5218718" y="2228323"/>
            <a:ext cx="270857" cy="214230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4" name="Image 1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95" y="1645667"/>
            <a:ext cx="489107" cy="475835"/>
          </a:xfrm>
          <a:prstGeom prst="rect">
            <a:avLst/>
          </a:prstGeom>
        </p:spPr>
      </p:pic>
      <p:pic>
        <p:nvPicPr>
          <p:cNvPr id="165" name="Image 1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68" y="2050736"/>
            <a:ext cx="489107" cy="475835"/>
          </a:xfrm>
          <a:prstGeom prst="rect">
            <a:avLst/>
          </a:prstGeom>
        </p:spPr>
      </p:pic>
      <p:pic>
        <p:nvPicPr>
          <p:cNvPr id="166" name="Image 1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14" y="961205"/>
            <a:ext cx="340307" cy="331073"/>
          </a:xfrm>
          <a:prstGeom prst="rect">
            <a:avLst/>
          </a:prstGeom>
        </p:spPr>
      </p:pic>
      <p:pic>
        <p:nvPicPr>
          <p:cNvPr id="167" name="Image 1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19" y="677577"/>
            <a:ext cx="340307" cy="331073"/>
          </a:xfrm>
          <a:prstGeom prst="rect">
            <a:avLst/>
          </a:prstGeom>
        </p:spPr>
      </p:pic>
      <p:pic>
        <p:nvPicPr>
          <p:cNvPr id="169" name="Image 1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33" y="1473281"/>
            <a:ext cx="174685" cy="169945"/>
          </a:xfrm>
          <a:prstGeom prst="rect">
            <a:avLst/>
          </a:prstGeom>
        </p:spPr>
      </p:pic>
      <p:pic>
        <p:nvPicPr>
          <p:cNvPr id="170" name="Image 1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73" y="1392712"/>
            <a:ext cx="174685" cy="169945"/>
          </a:xfrm>
          <a:prstGeom prst="rect">
            <a:avLst/>
          </a:prstGeom>
        </p:spPr>
      </p:pic>
      <p:sp>
        <p:nvSpPr>
          <p:cNvPr id="168" name="Ellipse 2"/>
          <p:cNvSpPr/>
          <p:nvPr/>
        </p:nvSpPr>
        <p:spPr>
          <a:xfrm>
            <a:off x="1327428" y="4434703"/>
            <a:ext cx="383865" cy="349293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2"/>
          <p:cNvSpPr/>
          <p:nvPr/>
        </p:nvSpPr>
        <p:spPr>
          <a:xfrm>
            <a:off x="2655397" y="5348282"/>
            <a:ext cx="383865" cy="349293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2"/>
          <p:cNvSpPr/>
          <p:nvPr/>
        </p:nvSpPr>
        <p:spPr>
          <a:xfrm>
            <a:off x="2148577" y="4522887"/>
            <a:ext cx="383865" cy="349293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2"/>
          <p:cNvSpPr/>
          <p:nvPr/>
        </p:nvSpPr>
        <p:spPr>
          <a:xfrm>
            <a:off x="1022487" y="5161112"/>
            <a:ext cx="383865" cy="349293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2"/>
          <p:cNvSpPr/>
          <p:nvPr/>
        </p:nvSpPr>
        <p:spPr>
          <a:xfrm>
            <a:off x="4764709" y="4320700"/>
            <a:ext cx="383865" cy="349293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5" name="Image 1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39" y="2135968"/>
            <a:ext cx="237378" cy="230937"/>
          </a:xfrm>
          <a:prstGeom prst="rect">
            <a:avLst/>
          </a:prstGeom>
        </p:spPr>
      </p:pic>
      <p:pic>
        <p:nvPicPr>
          <p:cNvPr id="176" name="Image 17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525" y="2000672"/>
            <a:ext cx="237378" cy="230937"/>
          </a:xfrm>
          <a:prstGeom prst="rect">
            <a:avLst/>
          </a:prstGeom>
        </p:spPr>
      </p:pic>
      <p:pic>
        <p:nvPicPr>
          <p:cNvPr id="177" name="Image 1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470" y="2223990"/>
            <a:ext cx="237378" cy="23093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3107470" y="1850099"/>
            <a:ext cx="270857" cy="21423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Rectangle 178"/>
          <p:cNvSpPr/>
          <p:nvPr/>
        </p:nvSpPr>
        <p:spPr>
          <a:xfrm>
            <a:off x="3348868" y="2070441"/>
            <a:ext cx="270857" cy="21423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Rectangle 179"/>
          <p:cNvSpPr/>
          <p:nvPr/>
        </p:nvSpPr>
        <p:spPr>
          <a:xfrm>
            <a:off x="3028546" y="2176046"/>
            <a:ext cx="270857" cy="21423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1" name="Image 1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97" y="916907"/>
            <a:ext cx="265350" cy="258150"/>
          </a:xfrm>
          <a:prstGeom prst="rect">
            <a:avLst/>
          </a:prstGeom>
        </p:spPr>
      </p:pic>
      <p:pic>
        <p:nvPicPr>
          <p:cNvPr id="182" name="Image 18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70" y="694953"/>
            <a:ext cx="265350" cy="258150"/>
          </a:xfrm>
          <a:prstGeom prst="rect">
            <a:avLst/>
          </a:prstGeom>
        </p:spPr>
      </p:pic>
      <p:pic>
        <p:nvPicPr>
          <p:cNvPr id="183" name="Image 1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67" y="998646"/>
            <a:ext cx="265350" cy="258150"/>
          </a:xfrm>
          <a:prstGeom prst="rect">
            <a:avLst/>
          </a:prstGeom>
        </p:spPr>
      </p:pic>
      <p:sp>
        <p:nvSpPr>
          <p:cNvPr id="184" name="Triangle isocèle 183"/>
          <p:cNvSpPr/>
          <p:nvPr/>
        </p:nvSpPr>
        <p:spPr>
          <a:xfrm>
            <a:off x="1668063" y="8446131"/>
            <a:ext cx="422547" cy="450995"/>
          </a:xfrm>
          <a:prstGeom prst="triangle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Rectangle 184"/>
          <p:cNvSpPr/>
          <p:nvPr/>
        </p:nvSpPr>
        <p:spPr>
          <a:xfrm>
            <a:off x="948998" y="7797274"/>
            <a:ext cx="570362" cy="3430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/>
          <p:cNvSpPr/>
          <p:nvPr/>
        </p:nvSpPr>
        <p:spPr>
          <a:xfrm>
            <a:off x="1744466" y="7682759"/>
            <a:ext cx="400884" cy="400884"/>
          </a:xfrm>
          <a:prstGeom prst="ellipse">
            <a:avLst/>
          </a:prstGeom>
          <a:solidFill>
            <a:schemeClr val="bg1"/>
          </a:solidFill>
          <a:ln>
            <a:solidFill>
              <a:srgbClr val="D6009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Rectangle 186"/>
          <p:cNvSpPr/>
          <p:nvPr/>
        </p:nvSpPr>
        <p:spPr>
          <a:xfrm>
            <a:off x="945403" y="8446131"/>
            <a:ext cx="448116" cy="448116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Cube 187"/>
          <p:cNvSpPr/>
          <p:nvPr/>
        </p:nvSpPr>
        <p:spPr>
          <a:xfrm>
            <a:off x="3790340" y="7643009"/>
            <a:ext cx="497277" cy="497277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9" name="Picture 2" descr="Afficher l'image d'origin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643" y="7622511"/>
            <a:ext cx="741600" cy="50593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" name="Cylindre 189"/>
          <p:cNvSpPr/>
          <p:nvPr/>
        </p:nvSpPr>
        <p:spPr>
          <a:xfrm>
            <a:off x="4596578" y="8360930"/>
            <a:ext cx="304467" cy="539242"/>
          </a:xfrm>
          <a:prstGeom prst="can">
            <a:avLst/>
          </a:prstGeom>
          <a:solidFill>
            <a:srgbClr val="FFC000"/>
          </a:solidFill>
          <a:ln>
            <a:noFill/>
          </a:ln>
          <a:effectLst>
            <a:outerShdw blurRad="76200" dir="42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1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r="12346"/>
          <a:stretch/>
        </p:blipFill>
        <p:spPr bwMode="auto">
          <a:xfrm>
            <a:off x="3841543" y="8359962"/>
            <a:ext cx="445647" cy="59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Cube 191"/>
          <p:cNvSpPr/>
          <p:nvPr/>
        </p:nvSpPr>
        <p:spPr>
          <a:xfrm>
            <a:off x="5290441" y="8359961"/>
            <a:ext cx="497277" cy="497277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Rectangle 192"/>
          <p:cNvSpPr/>
          <p:nvPr/>
        </p:nvSpPr>
        <p:spPr>
          <a:xfrm>
            <a:off x="5397395" y="7761576"/>
            <a:ext cx="358389" cy="35838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5985986" y="8083643"/>
            <a:ext cx="294473" cy="362488"/>
          </a:xfrm>
          <a:prstGeom prst="line">
            <a:avLst/>
          </a:prstGeom>
          <a:ln w="28575"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892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e 114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116" name="Rectangle à coins arrondis 115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Rectangle 116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8" name="Rectangle 117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0" name="Groupe 119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121" name="Rectangle à coins arrondis 12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Rectangle 12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ZoneTexte 124"/>
          <p:cNvSpPr txBox="1"/>
          <p:nvPr/>
        </p:nvSpPr>
        <p:spPr>
          <a:xfrm>
            <a:off x="1032083" y="3531978"/>
            <a:ext cx="24663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Reproduire des assemblages</a:t>
            </a:r>
          </a:p>
        </p:txBody>
      </p:sp>
      <p:sp>
        <p:nvSpPr>
          <p:cNvPr id="127" name="ZoneTexte 126"/>
          <p:cNvSpPr txBox="1"/>
          <p:nvPr/>
        </p:nvSpPr>
        <p:spPr>
          <a:xfrm>
            <a:off x="53275" y="257673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128" name="ZoneTexte 127"/>
          <p:cNvSpPr txBox="1"/>
          <p:nvPr/>
        </p:nvSpPr>
        <p:spPr>
          <a:xfrm>
            <a:off x="703269" y="20691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Ranger des </a:t>
            </a:r>
            <a:r>
              <a:rPr lang="fr-FR" sz="1400" dirty="0">
                <a:latin typeface="Amandine" pitchFamily="2" charset="0"/>
              </a:rPr>
              <a:t>objets selon...</a:t>
            </a:r>
          </a:p>
        </p:txBody>
      </p:sp>
      <p:grpSp>
        <p:nvGrpSpPr>
          <p:cNvPr id="129" name="Groupe 128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130" name="Rectangle 129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Rectangle 130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Rectangle 13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Rectangle 13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Rectangle 13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Rectangle 13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6" name="Ellipse 135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ZoneTexte 138"/>
          <p:cNvSpPr txBox="1"/>
          <p:nvPr/>
        </p:nvSpPr>
        <p:spPr>
          <a:xfrm>
            <a:off x="780907" y="596111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reproduire un pavage.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40" name="ZoneTexte 139"/>
          <p:cNvSpPr txBox="1"/>
          <p:nvPr/>
        </p:nvSpPr>
        <p:spPr>
          <a:xfrm>
            <a:off x="2724178" y="596111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reproduire un assemblage de solides.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41" name="ZoneTexte 140"/>
          <p:cNvSpPr txBox="1"/>
          <p:nvPr/>
        </p:nvSpPr>
        <p:spPr>
          <a:xfrm>
            <a:off x="4664185" y="587545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reproduire un </a:t>
            </a:r>
            <a:r>
              <a:rPr lang="fr-FR" sz="1000" b="1" dirty="0" smtClean="0"/>
              <a:t>Tangram </a:t>
            </a:r>
            <a:r>
              <a:rPr lang="fr-FR" sz="1000" b="1" dirty="0"/>
              <a:t>avec </a:t>
            </a:r>
            <a:r>
              <a:rPr lang="fr-FR" sz="1000" b="1" dirty="0" smtClean="0"/>
              <a:t>le modèle réduit.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43" name="ZoneTexte 142"/>
          <p:cNvSpPr txBox="1"/>
          <p:nvPr/>
        </p:nvSpPr>
        <p:spPr>
          <a:xfrm>
            <a:off x="53275" y="589084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CPO14a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44" name="Image 1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6" y="59645"/>
            <a:ext cx="840308" cy="455041"/>
          </a:xfrm>
          <a:prstGeom prst="rect">
            <a:avLst/>
          </a:prstGeom>
        </p:spPr>
      </p:pic>
      <p:pic>
        <p:nvPicPr>
          <p:cNvPr id="145" name="Image 1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5" y="3372014"/>
            <a:ext cx="840308" cy="455041"/>
          </a:xfrm>
          <a:prstGeom prst="rect">
            <a:avLst/>
          </a:prstGeom>
        </p:spPr>
      </p:pic>
      <p:grpSp>
        <p:nvGrpSpPr>
          <p:cNvPr id="146" name="Groupe 145"/>
          <p:cNvGrpSpPr/>
          <p:nvPr/>
        </p:nvGrpSpPr>
        <p:grpSpPr>
          <a:xfrm>
            <a:off x="780907" y="272480"/>
            <a:ext cx="5832648" cy="2800722"/>
            <a:chOff x="764704" y="272480"/>
            <a:chExt cx="5832648" cy="2800722"/>
          </a:xfrm>
        </p:grpSpPr>
        <p:sp>
          <p:nvSpPr>
            <p:cNvPr id="147" name="Rectangle 146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Rectangle 14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Rectangle 149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Rectangle 150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Rectangle 151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53" name="Image 1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27" y="1856656"/>
            <a:ext cx="578936" cy="650131"/>
          </a:xfrm>
          <a:prstGeom prst="rect">
            <a:avLst/>
          </a:prstGeom>
        </p:spPr>
      </p:pic>
      <p:pic>
        <p:nvPicPr>
          <p:cNvPr id="154" name="Image 1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02" y="1983833"/>
            <a:ext cx="1085498" cy="587815"/>
          </a:xfrm>
          <a:prstGeom prst="rect">
            <a:avLst/>
          </a:prstGeom>
        </p:spPr>
      </p:pic>
      <p:pic>
        <p:nvPicPr>
          <p:cNvPr id="155" name="Image 1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42" y="958259"/>
            <a:ext cx="423050" cy="390508"/>
          </a:xfrm>
          <a:prstGeom prst="rect">
            <a:avLst/>
          </a:prstGeom>
        </p:spPr>
      </p:pic>
      <p:pic>
        <p:nvPicPr>
          <p:cNvPr id="156" name="Image 1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27" y="1917165"/>
            <a:ext cx="446887" cy="399236"/>
          </a:xfrm>
          <a:prstGeom prst="rect">
            <a:avLst/>
          </a:prstGeom>
        </p:spPr>
      </p:pic>
      <p:pic>
        <p:nvPicPr>
          <p:cNvPr id="157" name="Image 1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02" y="784977"/>
            <a:ext cx="360040" cy="260753"/>
          </a:xfrm>
          <a:prstGeom prst="rect">
            <a:avLst/>
          </a:prstGeom>
        </p:spPr>
      </p:pic>
      <p:pic>
        <p:nvPicPr>
          <p:cNvPr id="15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500" y="852249"/>
            <a:ext cx="418877" cy="60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78" y="1960867"/>
            <a:ext cx="352290" cy="37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13" y="1348767"/>
            <a:ext cx="405966" cy="45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1" name="Connecteur droit 160"/>
          <p:cNvCxnSpPr/>
          <p:nvPr/>
        </p:nvCxnSpPr>
        <p:spPr>
          <a:xfrm flipH="1">
            <a:off x="908720" y="1424608"/>
            <a:ext cx="1633677" cy="7810"/>
          </a:xfrm>
          <a:prstGeom prst="line">
            <a:avLst/>
          </a:prstGeom>
          <a:ln w="28575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161"/>
          <p:cNvCxnSpPr/>
          <p:nvPr/>
        </p:nvCxnSpPr>
        <p:spPr>
          <a:xfrm flipH="1">
            <a:off x="1368797" y="1657802"/>
            <a:ext cx="1183670" cy="6399"/>
          </a:xfrm>
          <a:prstGeom prst="line">
            <a:avLst/>
          </a:prstGeom>
          <a:ln w="28575"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162"/>
          <p:cNvCxnSpPr/>
          <p:nvPr/>
        </p:nvCxnSpPr>
        <p:spPr>
          <a:xfrm flipH="1">
            <a:off x="2132856" y="2302877"/>
            <a:ext cx="356914" cy="98"/>
          </a:xfrm>
          <a:prstGeom prst="line">
            <a:avLst/>
          </a:prstGeom>
          <a:ln w="28575"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Ellipse 163"/>
          <p:cNvSpPr/>
          <p:nvPr/>
        </p:nvSpPr>
        <p:spPr>
          <a:xfrm>
            <a:off x="2391088" y="27178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/>
          <p:cNvSpPr/>
          <p:nvPr/>
        </p:nvSpPr>
        <p:spPr>
          <a:xfrm>
            <a:off x="4356803" y="27178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/>
          <p:cNvSpPr/>
          <p:nvPr/>
        </p:nvSpPr>
        <p:spPr>
          <a:xfrm>
            <a:off x="6320287" y="27178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ZoneTexte 166"/>
          <p:cNvSpPr txBox="1"/>
          <p:nvPr/>
        </p:nvSpPr>
        <p:spPr>
          <a:xfrm>
            <a:off x="775671" y="2616731"/>
            <a:ext cx="1615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ranger 5 objets du plus court au plus long.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68" name="ZoneTexte 167"/>
          <p:cNvSpPr txBox="1"/>
          <p:nvPr/>
        </p:nvSpPr>
        <p:spPr>
          <a:xfrm>
            <a:off x="2719887" y="2622121"/>
            <a:ext cx="1636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</a:t>
            </a:r>
            <a:r>
              <a:rPr lang="fr-FR" sz="1000" b="1" dirty="0" smtClean="0"/>
              <a:t>ranger 5 </a:t>
            </a:r>
            <a:r>
              <a:rPr lang="fr-FR" sz="1000" b="1" dirty="0"/>
              <a:t>objets </a:t>
            </a:r>
            <a:r>
              <a:rPr lang="fr-FR" sz="1000" b="1" dirty="0" smtClean="0"/>
              <a:t>du plus léger au plus lourd.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69" name="ZoneTexte 168"/>
          <p:cNvSpPr txBox="1"/>
          <p:nvPr/>
        </p:nvSpPr>
        <p:spPr>
          <a:xfrm>
            <a:off x="4661355" y="262749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ranger 5 contenants du plus petit au plus grand.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cxnSp>
        <p:nvCxnSpPr>
          <p:cNvPr id="170" name="Connecteur droit 169"/>
          <p:cNvCxnSpPr/>
          <p:nvPr/>
        </p:nvCxnSpPr>
        <p:spPr>
          <a:xfrm flipH="1">
            <a:off x="1725558" y="1856656"/>
            <a:ext cx="816839" cy="0"/>
          </a:xfrm>
          <a:prstGeom prst="line">
            <a:avLst/>
          </a:prstGeom>
          <a:ln w="28575">
            <a:solidFill>
              <a:srgbClr val="CC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170"/>
          <p:cNvCxnSpPr/>
          <p:nvPr/>
        </p:nvCxnSpPr>
        <p:spPr>
          <a:xfrm flipH="1">
            <a:off x="1988840" y="2072680"/>
            <a:ext cx="522464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05" y="1531639"/>
            <a:ext cx="396088" cy="383938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48" y="1247864"/>
            <a:ext cx="385153" cy="3754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46" y="2081315"/>
            <a:ext cx="460533" cy="22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t="20449" b="19577"/>
          <a:stretch/>
        </p:blipFill>
        <p:spPr bwMode="auto">
          <a:xfrm>
            <a:off x="5434758" y="503955"/>
            <a:ext cx="885529" cy="49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Afficher l'image d'origin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88" y="4714845"/>
            <a:ext cx="1412494" cy="109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Image 17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158" y="4902392"/>
            <a:ext cx="1206752" cy="905860"/>
          </a:xfrm>
          <a:prstGeom prst="rect">
            <a:avLst/>
          </a:prstGeom>
        </p:spPr>
      </p:pic>
      <p:pic>
        <p:nvPicPr>
          <p:cNvPr id="30" name="Image 29" descr="Capture d’écra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237" y="4211004"/>
            <a:ext cx="649200" cy="4487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4" name="Image 173" descr="Capture d’écra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59" y="4297854"/>
            <a:ext cx="892931" cy="1341797"/>
          </a:xfrm>
          <a:prstGeom prst="rect">
            <a:avLst/>
          </a:prstGeom>
        </p:spPr>
      </p:pic>
      <p:pic>
        <p:nvPicPr>
          <p:cNvPr id="175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248" y="3839755"/>
            <a:ext cx="444688" cy="55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6" name="Groupe 175"/>
          <p:cNvGrpSpPr/>
          <p:nvPr/>
        </p:nvGrpSpPr>
        <p:grpSpPr>
          <a:xfrm>
            <a:off x="53275" y="6753200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177" name="Rectangle à coins arrondis 176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Rectangle 177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9" name="Rectangle 178"/>
          <p:cNvSpPr/>
          <p:nvPr/>
        </p:nvSpPr>
        <p:spPr>
          <a:xfrm>
            <a:off x="701347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Rectangle 10"/>
          <p:cNvSpPr/>
          <p:nvPr/>
        </p:nvSpPr>
        <p:spPr>
          <a:xfrm>
            <a:off x="691821" y="6782341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ZoneTexte 181"/>
          <p:cNvSpPr txBox="1"/>
          <p:nvPr/>
        </p:nvSpPr>
        <p:spPr>
          <a:xfrm>
            <a:off x="44624" y="918002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CPO14b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83" name="Image 1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6" y="6682641"/>
            <a:ext cx="840308" cy="455041"/>
          </a:xfrm>
          <a:prstGeom prst="rect">
            <a:avLst/>
          </a:prstGeom>
        </p:spPr>
      </p:pic>
      <p:sp>
        <p:nvSpPr>
          <p:cNvPr id="184" name="ZoneTexte 183"/>
          <p:cNvSpPr txBox="1"/>
          <p:nvPr/>
        </p:nvSpPr>
        <p:spPr>
          <a:xfrm>
            <a:off x="1040734" y="6861655"/>
            <a:ext cx="24663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Reproduire des puzzles</a:t>
            </a:r>
          </a:p>
        </p:txBody>
      </p:sp>
      <p:grpSp>
        <p:nvGrpSpPr>
          <p:cNvPr id="185" name="Groupe 184"/>
          <p:cNvGrpSpPr/>
          <p:nvPr/>
        </p:nvGrpSpPr>
        <p:grpSpPr>
          <a:xfrm>
            <a:off x="771364" y="6897216"/>
            <a:ext cx="5832648" cy="2808312"/>
            <a:chOff x="764704" y="272480"/>
            <a:chExt cx="5832648" cy="2808312"/>
          </a:xfrm>
        </p:grpSpPr>
        <p:sp>
          <p:nvSpPr>
            <p:cNvPr id="186" name="Rectangle 185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Rectangle 186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" name="Rectangle 187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Rectangle 188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Rectangle 189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Rectangle 19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2" name="Ellipse 191"/>
          <p:cNvSpPr/>
          <p:nvPr/>
        </p:nvSpPr>
        <p:spPr>
          <a:xfrm>
            <a:off x="2463766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/>
          <p:cNvSpPr/>
          <p:nvPr/>
        </p:nvSpPr>
        <p:spPr>
          <a:xfrm>
            <a:off x="4407037" y="93474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/>
          <p:cNvSpPr/>
          <p:nvPr/>
        </p:nvSpPr>
        <p:spPr>
          <a:xfrm>
            <a:off x="6347044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ZoneTexte 194"/>
          <p:cNvSpPr txBox="1"/>
          <p:nvPr/>
        </p:nvSpPr>
        <p:spPr>
          <a:xfrm>
            <a:off x="764704" y="9165170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un puzzle de 48 pièces et plus avec modèle.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96" name="ZoneTexte 195"/>
          <p:cNvSpPr txBox="1"/>
          <p:nvPr/>
        </p:nvSpPr>
        <p:spPr>
          <a:xfrm>
            <a:off x="2707975" y="917881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un puzzle </a:t>
            </a:r>
            <a:r>
              <a:rPr lang="fr-FR" sz="1000" b="1" smtClean="0"/>
              <a:t>de 48 pièces </a:t>
            </a:r>
            <a:r>
              <a:rPr lang="fr-FR" sz="1000" b="1" dirty="0" smtClean="0"/>
              <a:t>et plus sans modèle.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97" name="ZoneTexte 196"/>
          <p:cNvSpPr txBox="1"/>
          <p:nvPr/>
        </p:nvSpPr>
        <p:spPr>
          <a:xfrm>
            <a:off x="4653136" y="9178617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J’utilise des stratégies pour reconstituer un puzzle : coins, bords...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3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8" b="21258"/>
          <a:stretch/>
        </p:blipFill>
        <p:spPr bwMode="auto">
          <a:xfrm>
            <a:off x="4716637" y="7568962"/>
            <a:ext cx="1820066" cy="105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87" y="7689304"/>
            <a:ext cx="1734265" cy="1189706"/>
          </a:xfrm>
          <a:prstGeom prst="rect">
            <a:avLst/>
          </a:prstGeom>
        </p:spPr>
      </p:pic>
      <p:pic>
        <p:nvPicPr>
          <p:cNvPr id="93" name="Image 92" descr="Capture d’écran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54" y="8403677"/>
            <a:ext cx="1085386" cy="744575"/>
          </a:xfrm>
          <a:prstGeom prst="rect">
            <a:avLst/>
          </a:prstGeom>
        </p:spPr>
      </p:pic>
      <p:pic>
        <p:nvPicPr>
          <p:cNvPr id="94" name="Image 9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27" y="7992938"/>
            <a:ext cx="468340" cy="323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5" name="ZoneTexte 94"/>
          <p:cNvSpPr txBox="1"/>
          <p:nvPr/>
        </p:nvSpPr>
        <p:spPr>
          <a:xfrm rot="16200000">
            <a:off x="-986409" y="1111024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6" name="ZoneTexte 95"/>
          <p:cNvSpPr txBox="1"/>
          <p:nvPr/>
        </p:nvSpPr>
        <p:spPr>
          <a:xfrm rot="16200000">
            <a:off x="-986409" y="4425133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7" name="ZoneTexte 96"/>
          <p:cNvSpPr txBox="1"/>
          <p:nvPr/>
        </p:nvSpPr>
        <p:spPr>
          <a:xfrm rot="16200000">
            <a:off x="-995060" y="7714311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08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5" name="Groupe 4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18" name="Rectangle à coins arrondis 1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 5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12" name="Rectangle 11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Ellipse 8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 rot="16200000">
            <a:off x="-755113" y="1327588"/>
            <a:ext cx="22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POUR VIVRE ENSEMBLE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275" y="2783468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VE1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34775" y="162141"/>
            <a:ext cx="236360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Reconnaitre les gens qui m’entourent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64704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reconnaitre ma maitresse et mon ATSEM.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707975" y="2570587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reconnaitre mes copains de </a:t>
            </a:r>
            <a:r>
              <a:rPr lang="fr-FR" sz="1000" b="1" dirty="0" smtClean="0"/>
              <a:t>classe et ceux des autres classes.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647982" y="266142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reconnaitre tous les adultes de l’école.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44624" y="3440832"/>
            <a:ext cx="6760368" cy="3080792"/>
            <a:chOff x="44624" y="128464"/>
            <a:chExt cx="6760368" cy="3080792"/>
          </a:xfrm>
        </p:grpSpPr>
        <p:grpSp>
          <p:nvGrpSpPr>
            <p:cNvPr id="27" name="Groupe 26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40" name="Rectangle à coins arrondis 39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8" name="Rectangle 27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0" name="Groupe 29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1" name="Ellipse 30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53275" y="609583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VE2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1126123" y="3480349"/>
            <a:ext cx="237225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Respecter les règles de la vie en collectivité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64704" y="5907102"/>
            <a:ext cx="1699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que j’ai le droit de me tromper, de jouer, d’apprendre, d’être protégé et aidé.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707975" y="5869539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attendre mon tour et partager le matériel et les jeux.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647982" y="5875620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participer à l’élaboration des règles de vie et je les respecte.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48" name="Groupe 47"/>
          <p:cNvGrpSpPr/>
          <p:nvPr/>
        </p:nvGrpSpPr>
        <p:grpSpPr>
          <a:xfrm>
            <a:off x="44624" y="6753200"/>
            <a:ext cx="6760368" cy="3080792"/>
            <a:chOff x="44624" y="128464"/>
            <a:chExt cx="6760368" cy="3080792"/>
          </a:xfrm>
        </p:grpSpPr>
        <p:grpSp>
          <p:nvGrpSpPr>
            <p:cNvPr id="49" name="Groupe 48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62" name="Rectangle à coins arrondis 61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0" name="Rectangle 49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 51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56" name="Rectangle 55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Rectangle 59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Rectangle 60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3" name="Ellipse 52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5" name="ZoneTexte 64"/>
          <p:cNvSpPr txBox="1"/>
          <p:nvPr/>
        </p:nvSpPr>
        <p:spPr>
          <a:xfrm>
            <a:off x="53275" y="940820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VE3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1126123" y="6829905"/>
            <a:ext cx="237226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Aimer apprendre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764704" y="92734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ea typeface="Andika" pitchFamily="2" charset="0"/>
                <a:cs typeface="Arial" pitchFamily="34" charset="0"/>
              </a:rPr>
              <a:t>Je sais être attentif en classe.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2707975" y="92734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ea typeface="Andika" pitchFamily="2" charset="0"/>
                <a:cs typeface="Arial" pitchFamily="34" charset="0"/>
              </a:rPr>
              <a:t>Je sais m’appliquer quand je travaille.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647982" y="9250606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cs typeface="Arial" pitchFamily="34" charset="0"/>
              </a:rPr>
              <a:t>Je sais terminer mon travail en respectant la consigne.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73" name="ZoneTexte 72"/>
          <p:cNvSpPr txBox="1"/>
          <p:nvPr/>
        </p:nvSpPr>
        <p:spPr>
          <a:xfrm rot="16200000">
            <a:off x="-763332" y="4639956"/>
            <a:ext cx="22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ET VIVRE ENSEMBLE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763332" y="7921838"/>
            <a:ext cx="22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ET VIVRE ENSEMBLE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" y="26144"/>
            <a:ext cx="1081500" cy="750392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3338512"/>
            <a:ext cx="1081500" cy="750392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" y="6650880"/>
            <a:ext cx="1081500" cy="750392"/>
          </a:xfrm>
          <a:prstGeom prst="rect">
            <a:avLst/>
          </a:prstGeom>
        </p:spPr>
      </p:pic>
      <p:pic>
        <p:nvPicPr>
          <p:cNvPr id="94" name="Image 9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764704" y="1907433"/>
            <a:ext cx="769460" cy="662953"/>
          </a:xfrm>
          <a:prstGeom prst="rect">
            <a:avLst/>
          </a:prstGeom>
        </p:spPr>
      </p:pic>
      <p:sp>
        <p:nvSpPr>
          <p:cNvPr id="95" name="Rectangle à coins arrondis 94"/>
          <p:cNvSpPr/>
          <p:nvPr/>
        </p:nvSpPr>
        <p:spPr>
          <a:xfrm>
            <a:off x="3051648" y="1531785"/>
            <a:ext cx="1014249" cy="358652"/>
          </a:xfrm>
          <a:prstGeom prst="wedgeRoundRectCallout">
            <a:avLst>
              <a:gd name="adj1" fmla="val 4504"/>
              <a:gd name="adj2" fmla="val 9388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/>
          <p:cNvSpPr txBox="1"/>
          <p:nvPr/>
        </p:nvSpPr>
        <p:spPr>
          <a:xfrm>
            <a:off x="3022154" y="1557810"/>
            <a:ext cx="1054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Louisa, Sami, Mehdi, Aminata…</a:t>
            </a:r>
            <a:endParaRPr lang="fr-FR" sz="800" dirty="0"/>
          </a:p>
        </p:txBody>
      </p:sp>
      <p:pic>
        <p:nvPicPr>
          <p:cNvPr id="97" name="Image 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31" y="520778"/>
            <a:ext cx="424069" cy="842720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32" y="415233"/>
            <a:ext cx="379759" cy="875472"/>
          </a:xfrm>
          <a:prstGeom prst="rect">
            <a:avLst/>
          </a:prstGeom>
        </p:spPr>
      </p:pic>
      <p:pic>
        <p:nvPicPr>
          <p:cNvPr id="99" name="Image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8960" y="437683"/>
            <a:ext cx="361760" cy="932537"/>
          </a:xfrm>
          <a:prstGeom prst="rect">
            <a:avLst/>
          </a:prstGeom>
        </p:spPr>
      </p:pic>
      <p:sp>
        <p:nvSpPr>
          <p:cNvPr id="100" name="Rectangle à coins arrondis 99"/>
          <p:cNvSpPr/>
          <p:nvPr/>
        </p:nvSpPr>
        <p:spPr>
          <a:xfrm>
            <a:off x="4815148" y="1532727"/>
            <a:ext cx="1639908" cy="358652"/>
          </a:xfrm>
          <a:prstGeom prst="wedgeRoundRectCallout">
            <a:avLst>
              <a:gd name="adj1" fmla="val 2181"/>
              <a:gd name="adj2" fmla="val 9388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Rectangle à coins arrondis 100"/>
          <p:cNvSpPr/>
          <p:nvPr/>
        </p:nvSpPr>
        <p:spPr>
          <a:xfrm>
            <a:off x="967645" y="1640631"/>
            <a:ext cx="1014249" cy="250747"/>
          </a:xfrm>
          <a:prstGeom prst="wedgeRoundRectCallout">
            <a:avLst>
              <a:gd name="adj1" fmla="val 4504"/>
              <a:gd name="adj2" fmla="val 9388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ZoneTexte 101"/>
          <p:cNvSpPr txBox="1"/>
          <p:nvPr/>
        </p:nvSpPr>
        <p:spPr>
          <a:xfrm>
            <a:off x="938151" y="1640632"/>
            <a:ext cx="10549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Maitresse !</a:t>
            </a:r>
            <a:endParaRPr lang="fr-FR" sz="800" dirty="0"/>
          </a:p>
        </p:txBody>
      </p:sp>
      <p:pic>
        <p:nvPicPr>
          <p:cNvPr id="103" name="Image 10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2669687" y="1904257"/>
            <a:ext cx="769460" cy="662953"/>
          </a:xfrm>
          <a:prstGeom prst="rect">
            <a:avLst/>
          </a:prstGeom>
        </p:spPr>
      </p:pic>
      <p:pic>
        <p:nvPicPr>
          <p:cNvPr id="104" name="Image 10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4596966" y="1904257"/>
            <a:ext cx="769460" cy="662953"/>
          </a:xfrm>
          <a:prstGeom prst="rect">
            <a:avLst/>
          </a:prstGeom>
        </p:spPr>
      </p:pic>
      <p:pic>
        <p:nvPicPr>
          <p:cNvPr id="105" name="Image 10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8381" y="1333020"/>
            <a:ext cx="547741" cy="1191287"/>
          </a:xfrm>
          <a:prstGeom prst="rect">
            <a:avLst/>
          </a:prstGeom>
        </p:spPr>
      </p:pic>
      <p:pic>
        <p:nvPicPr>
          <p:cNvPr id="106" name="Image 10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68" y="631426"/>
            <a:ext cx="1202610" cy="940430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69" y="4612258"/>
            <a:ext cx="1539390" cy="1231512"/>
          </a:xfrm>
          <a:prstGeom prst="rect">
            <a:avLst/>
          </a:prstGeom>
        </p:spPr>
      </p:pic>
      <p:pic>
        <p:nvPicPr>
          <p:cNvPr id="108" name="Image 10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47" y="4168292"/>
            <a:ext cx="1188365" cy="1625872"/>
          </a:xfrm>
          <a:prstGeom prst="rect">
            <a:avLst/>
          </a:prstGeom>
        </p:spPr>
      </p:pic>
      <p:pic>
        <p:nvPicPr>
          <p:cNvPr id="109" name="Image 10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72" y="4022998"/>
            <a:ext cx="1048224" cy="1048224"/>
          </a:xfrm>
          <a:prstGeom prst="rect">
            <a:avLst/>
          </a:prstGeom>
        </p:spPr>
      </p:pic>
      <p:pic>
        <p:nvPicPr>
          <p:cNvPr id="110" name="Image 10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23" y="4170536"/>
            <a:ext cx="1826442" cy="1132880"/>
          </a:xfrm>
          <a:prstGeom prst="rect">
            <a:avLst/>
          </a:prstGeom>
        </p:spPr>
      </p:pic>
      <p:pic>
        <p:nvPicPr>
          <p:cNvPr id="111" name="Image 1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t="16772" r="18463" b="14382"/>
          <a:stretch/>
        </p:blipFill>
        <p:spPr>
          <a:xfrm>
            <a:off x="2912158" y="7500597"/>
            <a:ext cx="1431419" cy="1490519"/>
          </a:xfrm>
          <a:prstGeom prst="rect">
            <a:avLst/>
          </a:prstGeom>
        </p:spPr>
      </p:pic>
      <p:pic>
        <p:nvPicPr>
          <p:cNvPr id="112" name="Image 11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1" b="6974"/>
          <a:stretch/>
        </p:blipFill>
        <p:spPr>
          <a:xfrm>
            <a:off x="4604204" y="7503173"/>
            <a:ext cx="2065156" cy="1698299"/>
          </a:xfrm>
          <a:prstGeom prst="rect">
            <a:avLst/>
          </a:prstGeom>
        </p:spPr>
      </p:pic>
      <p:sp>
        <p:nvSpPr>
          <p:cNvPr id="113" name="Rectangle à coins arrondis 112"/>
          <p:cNvSpPr/>
          <p:nvPr/>
        </p:nvSpPr>
        <p:spPr>
          <a:xfrm>
            <a:off x="5485135" y="6958356"/>
            <a:ext cx="1014249" cy="358652"/>
          </a:xfrm>
          <a:prstGeom prst="wedgeRoundRectCallout">
            <a:avLst>
              <a:gd name="adj1" fmla="val -24922"/>
              <a:gd name="adj2" fmla="val 69096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Maitresse, j’ai terminé mon travail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4" name="Image 1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65" y="7814486"/>
            <a:ext cx="1202610" cy="940430"/>
          </a:xfrm>
          <a:prstGeom prst="rect">
            <a:avLst/>
          </a:prstGeom>
        </p:spPr>
      </p:pic>
      <p:pic>
        <p:nvPicPr>
          <p:cNvPr id="115" name="Image 1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2" y="8045085"/>
            <a:ext cx="547741" cy="1191287"/>
          </a:xfrm>
          <a:prstGeom prst="rect">
            <a:avLst/>
          </a:prstGeom>
        </p:spPr>
      </p:pic>
      <p:sp>
        <p:nvSpPr>
          <p:cNvPr id="116" name="ZoneTexte 115"/>
          <p:cNvSpPr txBox="1"/>
          <p:nvPr/>
        </p:nvSpPr>
        <p:spPr>
          <a:xfrm>
            <a:off x="4785654" y="1552824"/>
            <a:ext cx="1705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La directrice, la dame de la cantine, le maitre des grands…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48192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e 76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78" name="Rectangle à coins arrondis 7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0" name="Rectangle 79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10"/>
          <p:cNvSpPr/>
          <p:nvPr/>
        </p:nvSpPr>
        <p:spPr>
          <a:xfrm>
            <a:off x="683169" y="159346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ZoneTexte 81"/>
          <p:cNvSpPr txBox="1"/>
          <p:nvPr/>
        </p:nvSpPr>
        <p:spPr>
          <a:xfrm>
            <a:off x="1032083" y="158055"/>
            <a:ext cx="24663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 dirty="0" smtClean="0">
                <a:latin typeface="Amandine" pitchFamily="2" charset="0"/>
              </a:rPr>
              <a:t>Reproduire et poursuivre un algorithme</a:t>
            </a:r>
            <a:endParaRPr lang="fr-FR" sz="1100" dirty="0">
              <a:latin typeface="Amandine" pitchFamily="2" charset="0"/>
            </a:endParaRPr>
          </a:p>
        </p:txBody>
      </p:sp>
      <p:grpSp>
        <p:nvGrpSpPr>
          <p:cNvPr id="83" name="Groupe 82"/>
          <p:cNvGrpSpPr/>
          <p:nvPr/>
        </p:nvGrpSpPr>
        <p:grpSpPr>
          <a:xfrm>
            <a:off x="779800" y="292997"/>
            <a:ext cx="5832648" cy="2800722"/>
            <a:chOff x="764704" y="272480"/>
            <a:chExt cx="5832648" cy="2800722"/>
          </a:xfrm>
        </p:grpSpPr>
        <p:sp>
          <p:nvSpPr>
            <p:cNvPr id="84" name="Rectangle 83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Rectangle 84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Rectangle 9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4" name="Ellipse 93"/>
          <p:cNvSpPr/>
          <p:nvPr/>
        </p:nvSpPr>
        <p:spPr>
          <a:xfrm>
            <a:off x="2479969" y="269171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4423240" y="26936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/>
          <p:cNvSpPr/>
          <p:nvPr/>
        </p:nvSpPr>
        <p:spPr>
          <a:xfrm>
            <a:off x="6363247" y="269171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ZoneTexte 111"/>
          <p:cNvSpPr txBox="1"/>
          <p:nvPr/>
        </p:nvSpPr>
        <p:spPr>
          <a:xfrm>
            <a:off x="780907" y="2549440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reproduire et continuer des algorithmes </a:t>
            </a:r>
            <a:r>
              <a:rPr lang="fr-FR" sz="1000" b="1" dirty="0" smtClean="0"/>
              <a:t>difficiles</a:t>
            </a:r>
            <a:r>
              <a:rPr lang="fr-FR" sz="1000" b="1" dirty="0"/>
              <a:t>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2724178" y="264874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inventer des algorithmes difficiles.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5" name="ZoneTexte 114"/>
          <p:cNvSpPr txBox="1"/>
          <p:nvPr/>
        </p:nvSpPr>
        <p:spPr>
          <a:xfrm>
            <a:off x="4664185" y="260867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corriger un algorithme difficile.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6" name="ZoneTexte 115"/>
          <p:cNvSpPr txBox="1"/>
          <p:nvPr/>
        </p:nvSpPr>
        <p:spPr>
          <a:xfrm rot="16200000">
            <a:off x="-986409" y="1112765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17" name="ZoneTexte 116"/>
          <p:cNvSpPr txBox="1"/>
          <p:nvPr/>
        </p:nvSpPr>
        <p:spPr>
          <a:xfrm>
            <a:off x="53275" y="257847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CPO16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18" name="Image 1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5" y="59646"/>
            <a:ext cx="840308" cy="455041"/>
          </a:xfrm>
          <a:prstGeom prst="rect">
            <a:avLst/>
          </a:prstGeom>
        </p:spPr>
      </p:pic>
      <p:sp>
        <p:nvSpPr>
          <p:cNvPr id="24" name="Pensées 23"/>
          <p:cNvSpPr/>
          <p:nvPr/>
        </p:nvSpPr>
        <p:spPr>
          <a:xfrm>
            <a:off x="2924945" y="715519"/>
            <a:ext cx="1606308" cy="796737"/>
          </a:xfrm>
          <a:prstGeom prst="cloudCallout">
            <a:avLst>
              <a:gd name="adj1" fmla="val -22028"/>
              <a:gd name="adj2" fmla="val 77839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0401">
            <a:off x="3384089" y="781929"/>
            <a:ext cx="593878" cy="74302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2"/>
          <a:stretch/>
        </p:blipFill>
        <p:spPr>
          <a:xfrm>
            <a:off x="3264215" y="1262288"/>
            <a:ext cx="1625713" cy="13249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Encre 26"/>
              <p14:cNvContentPartPr/>
              <p14:nvPr/>
            </p14:nvContentPartPr>
            <p14:xfrm>
              <a:off x="1158141" y="1482096"/>
              <a:ext cx="1429839" cy="1020417"/>
            </p14:xfrm>
          </p:contentPart>
        </mc:Choice>
        <mc:Fallback xmlns="">
          <p:pic>
            <p:nvPicPr>
              <p:cNvPr id="27" name="Encre 2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4462" y="1469134"/>
                <a:ext cx="1449998" cy="1047062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Étoile à 5 branches 27"/>
          <p:cNvSpPr/>
          <p:nvPr/>
        </p:nvSpPr>
        <p:spPr>
          <a:xfrm>
            <a:off x="1086238" y="2263876"/>
            <a:ext cx="270928" cy="236542"/>
          </a:xfrm>
          <a:prstGeom prst="star5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toile à 7 branches 28"/>
          <p:cNvSpPr/>
          <p:nvPr/>
        </p:nvSpPr>
        <p:spPr>
          <a:xfrm>
            <a:off x="1383607" y="2079798"/>
            <a:ext cx="270928" cy="236542"/>
          </a:xfrm>
          <a:prstGeom prst="star7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Nuage 29"/>
          <p:cNvSpPr/>
          <p:nvPr/>
        </p:nvSpPr>
        <p:spPr>
          <a:xfrm>
            <a:off x="1823779" y="2079798"/>
            <a:ext cx="320520" cy="236542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moticône 30"/>
          <p:cNvSpPr/>
          <p:nvPr/>
        </p:nvSpPr>
        <p:spPr>
          <a:xfrm>
            <a:off x="2015446" y="1853379"/>
            <a:ext cx="240301" cy="226419"/>
          </a:xfrm>
          <a:prstGeom prst="smileyFac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Étoile à 5 branches 31"/>
          <p:cNvSpPr/>
          <p:nvPr/>
        </p:nvSpPr>
        <p:spPr>
          <a:xfrm>
            <a:off x="1688315" y="1740305"/>
            <a:ext cx="270928" cy="236542"/>
          </a:xfrm>
          <a:prstGeom prst="star5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Étoile à 7 branches 32"/>
          <p:cNvSpPr/>
          <p:nvPr/>
        </p:nvSpPr>
        <p:spPr>
          <a:xfrm>
            <a:off x="1245368" y="1670159"/>
            <a:ext cx="270928" cy="236542"/>
          </a:xfrm>
          <a:prstGeom prst="star7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Nuage 33"/>
          <p:cNvSpPr/>
          <p:nvPr/>
        </p:nvSpPr>
        <p:spPr>
          <a:xfrm>
            <a:off x="2104973" y="1363825"/>
            <a:ext cx="320520" cy="236542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5" name="Encre 34"/>
              <p14:cNvContentPartPr/>
              <p14:nvPr/>
            </p14:nvContentPartPr>
            <p14:xfrm>
              <a:off x="4925420" y="1160392"/>
              <a:ext cx="1429839" cy="1020417"/>
            </p14:xfrm>
          </p:contentPart>
        </mc:Choice>
        <mc:Fallback xmlns="">
          <p:pic>
            <p:nvPicPr>
              <p:cNvPr id="35" name="Encre 3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11737" y="1147434"/>
                <a:ext cx="1450003" cy="1047052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Étoile à 5 branches 35"/>
          <p:cNvSpPr/>
          <p:nvPr/>
        </p:nvSpPr>
        <p:spPr>
          <a:xfrm>
            <a:off x="4853517" y="1942172"/>
            <a:ext cx="270928" cy="236542"/>
          </a:xfrm>
          <a:prstGeom prst="star5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7 branches 36"/>
          <p:cNvSpPr/>
          <p:nvPr/>
        </p:nvSpPr>
        <p:spPr>
          <a:xfrm>
            <a:off x="5150886" y="1758094"/>
            <a:ext cx="270928" cy="236542"/>
          </a:xfrm>
          <a:prstGeom prst="star7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Nuage 37"/>
          <p:cNvSpPr/>
          <p:nvPr/>
        </p:nvSpPr>
        <p:spPr>
          <a:xfrm>
            <a:off x="5591058" y="1758094"/>
            <a:ext cx="320520" cy="236542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moticône 38"/>
          <p:cNvSpPr/>
          <p:nvPr/>
        </p:nvSpPr>
        <p:spPr>
          <a:xfrm>
            <a:off x="5782725" y="1531675"/>
            <a:ext cx="240301" cy="226419"/>
          </a:xfrm>
          <a:prstGeom prst="smileyFac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Étoile à 5 branches 39"/>
          <p:cNvSpPr/>
          <p:nvPr/>
        </p:nvSpPr>
        <p:spPr>
          <a:xfrm>
            <a:off x="5455594" y="1418601"/>
            <a:ext cx="270928" cy="236542"/>
          </a:xfrm>
          <a:prstGeom prst="star5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Étoile à 7 branches 40"/>
          <p:cNvSpPr/>
          <p:nvPr/>
        </p:nvSpPr>
        <p:spPr>
          <a:xfrm>
            <a:off x="5012647" y="1348455"/>
            <a:ext cx="270928" cy="236542"/>
          </a:xfrm>
          <a:prstGeom prst="star7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Nuage 41"/>
          <p:cNvSpPr/>
          <p:nvPr/>
        </p:nvSpPr>
        <p:spPr>
          <a:xfrm>
            <a:off x="5742615" y="1025746"/>
            <a:ext cx="320520" cy="236542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Étoile à 5 branches 42"/>
          <p:cNvSpPr/>
          <p:nvPr/>
        </p:nvSpPr>
        <p:spPr>
          <a:xfrm>
            <a:off x="5252475" y="1064567"/>
            <a:ext cx="270928" cy="236542"/>
          </a:xfrm>
          <a:prstGeom prst="star5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5150886" y="860738"/>
            <a:ext cx="423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X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607688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484098" y="4788949"/>
            <a:ext cx="97210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FORMES? DES GRANDEURS? DES SUITES ORGANISEES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6" y="59645"/>
            <a:ext cx="840308" cy="4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26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534667"/>
            <a:ext cx="279511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Ordonner des images chronologiquement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-973709" y="1187968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3275" y="2578477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217134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Situer des évènements dans le temps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20296" y="2432720"/>
            <a:ext cx="1437914" cy="62836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820296" y="1262819"/>
            <a:ext cx="1437914" cy="116990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2258210" y="916907"/>
            <a:ext cx="1437914" cy="151581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3696124" y="628875"/>
            <a:ext cx="1437914" cy="180384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5134038" y="339350"/>
            <a:ext cx="1437914" cy="209337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/>
          <p:cNvSpPr/>
          <p:nvPr/>
        </p:nvSpPr>
        <p:spPr>
          <a:xfrm>
            <a:off x="2258930" y="2432720"/>
            <a:ext cx="1437914" cy="62836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3696844" y="2432720"/>
            <a:ext cx="1437914" cy="62836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5134038" y="2432720"/>
            <a:ext cx="1437914" cy="6302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3448350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4886264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/>
          <p:cNvSpPr/>
          <p:nvPr/>
        </p:nvSpPr>
        <p:spPr>
          <a:xfrm>
            <a:off x="2012682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6332113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/>
          <p:cNvSpPr txBox="1"/>
          <p:nvPr/>
        </p:nvSpPr>
        <p:spPr>
          <a:xfrm>
            <a:off x="853953" y="2432720"/>
            <a:ext cx="115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ordonner les différents évènements de la journée de classe.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2340510" y="2434461"/>
            <a:ext cx="115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connais les jours de la semaine et je sais les remettre en ordre.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3727535" y="2432720"/>
            <a:ext cx="115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connais les principales fêtes de l’année et le mois où elles arrivent.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5168197" y="2432720"/>
            <a:ext cx="1157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sais ordonner les 4 saisons et je connais quelques unes de leurs caractéristiques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942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remettre 6 ou 8 images dans l’ordre.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8800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dire si des évènements ont lieu en même temps.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64185" y="5893955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retrouver les étapes d’une activité et les ordonner.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44624" y="6761335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51" name="Rectangle à coins arrondis 5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692696" y="680000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10"/>
          <p:cNvSpPr/>
          <p:nvPr/>
        </p:nvSpPr>
        <p:spPr>
          <a:xfrm>
            <a:off x="683169" y="6790476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703269" y="683804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Situer des objets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58" name="Groupe 57"/>
          <p:cNvGrpSpPr/>
          <p:nvPr/>
        </p:nvGrpSpPr>
        <p:grpSpPr>
          <a:xfrm>
            <a:off x="779800" y="6924127"/>
            <a:ext cx="5832648" cy="2800722"/>
            <a:chOff x="764704" y="272480"/>
            <a:chExt cx="5832648" cy="2800722"/>
          </a:xfrm>
        </p:grpSpPr>
        <p:sp>
          <p:nvSpPr>
            <p:cNvPr id="61" name="Rectangle 60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62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/>
        </p:nvSpPr>
        <p:spPr>
          <a:xfrm>
            <a:off x="2479969" y="93228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/>
        </p:nvSpPr>
        <p:spPr>
          <a:xfrm>
            <a:off x="4423240" y="932478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6363247" y="93228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ZoneTexte 84"/>
          <p:cNvSpPr txBox="1"/>
          <p:nvPr/>
        </p:nvSpPr>
        <p:spPr>
          <a:xfrm>
            <a:off x="780907" y="926158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indiquer où un objet se situe par rapport à moi.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2724178" y="9273480"/>
            <a:ext cx="169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/>
              <a:t>Je sais dire où se situe un objet par rapport à un autre.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4664185" y="9212717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utiliser un vocabulaire précis pour situer des objets.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25787"/>
            <a:ext cx="788953" cy="403145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 rot="16200000">
            <a:off x="-978730" y="4469560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48254" y="5860069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EM2-3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" y="3307379"/>
            <a:ext cx="788953" cy="403145"/>
          </a:xfrm>
          <a:prstGeom prst="rect">
            <a:avLst/>
          </a:prstGeom>
        </p:spPr>
      </p:pic>
      <p:sp>
        <p:nvSpPr>
          <p:cNvPr id="96" name="ZoneTexte 95"/>
          <p:cNvSpPr txBox="1"/>
          <p:nvPr/>
        </p:nvSpPr>
        <p:spPr>
          <a:xfrm rot="16200000">
            <a:off x="-986950" y="7819098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40034" y="920960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EM4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11" name="Image 1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" y="6656917"/>
            <a:ext cx="788953" cy="403145"/>
          </a:xfrm>
          <a:prstGeom prst="rect">
            <a:avLst/>
          </a:prstGeom>
        </p:spPr>
      </p:pic>
      <p:pic>
        <p:nvPicPr>
          <p:cNvPr id="117" name="Image 1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762299" y="1910891"/>
            <a:ext cx="578470" cy="498400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2147990" y="1847769"/>
            <a:ext cx="649229" cy="559364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3530341" y="1452849"/>
            <a:ext cx="1108923" cy="955429"/>
          </a:xfrm>
          <a:prstGeom prst="rect">
            <a:avLst/>
          </a:prstGeom>
        </p:spPr>
      </p:pic>
      <p:pic>
        <p:nvPicPr>
          <p:cNvPr id="120" name="Image 1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4949477" y="1424308"/>
            <a:ext cx="1143819" cy="985494"/>
          </a:xfrm>
          <a:prstGeom prst="rect">
            <a:avLst/>
          </a:prstGeom>
        </p:spPr>
      </p:pic>
      <p:sp>
        <p:nvSpPr>
          <p:cNvPr id="121" name="Rectangle à coins arrondis 120"/>
          <p:cNvSpPr/>
          <p:nvPr/>
        </p:nvSpPr>
        <p:spPr>
          <a:xfrm>
            <a:off x="1340768" y="1336365"/>
            <a:ext cx="798962" cy="823726"/>
          </a:xfrm>
          <a:prstGeom prst="wedgeRoundRectCallout">
            <a:avLst>
              <a:gd name="adj1" fmla="val -69442"/>
              <a:gd name="adj2" fmla="val 40870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D’abord on fait des ateliers et après on va en motricité !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22" name="Rectangle à coins arrondis 121"/>
          <p:cNvSpPr/>
          <p:nvPr/>
        </p:nvSpPr>
        <p:spPr>
          <a:xfrm>
            <a:off x="2774740" y="991041"/>
            <a:ext cx="870284" cy="1169049"/>
          </a:xfrm>
          <a:prstGeom prst="wedgeRoundRectCallout">
            <a:avLst>
              <a:gd name="adj1" fmla="val -68348"/>
              <a:gd name="adj2" fmla="val -683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Lundi, mardi, mercredi, jeudi, vendredi, samedi et dimanche !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23" name="Rectangle à coins arrondis 122"/>
          <p:cNvSpPr/>
          <p:nvPr/>
        </p:nvSpPr>
        <p:spPr>
          <a:xfrm>
            <a:off x="4051008" y="714507"/>
            <a:ext cx="898469" cy="632586"/>
          </a:xfrm>
          <a:prstGeom prst="wedgeRoundRectCallout">
            <a:avLst>
              <a:gd name="adj1" fmla="val 11128"/>
              <a:gd name="adj2" fmla="val 81023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Halloween c’est en octobre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24" name="Rectangle à coins arrondis 123"/>
          <p:cNvSpPr/>
          <p:nvPr/>
        </p:nvSpPr>
        <p:spPr>
          <a:xfrm>
            <a:off x="5301208" y="428932"/>
            <a:ext cx="1046103" cy="765907"/>
          </a:xfrm>
          <a:prstGeom prst="wedgeRoundRectCallout">
            <a:avLst>
              <a:gd name="adj1" fmla="val 11128"/>
              <a:gd name="adj2" fmla="val 81023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En automne, les arbres perdent leurs feuilles !</a:t>
            </a:r>
            <a:endParaRPr lang="fr-FR" sz="1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45" y="4786799"/>
            <a:ext cx="1554597" cy="9495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Image 1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701665" y="4463430"/>
            <a:ext cx="881192" cy="144232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Rectangle à coins arrondis 125"/>
          <p:cNvSpPr/>
          <p:nvPr/>
        </p:nvSpPr>
        <p:spPr>
          <a:xfrm>
            <a:off x="2812164" y="4154212"/>
            <a:ext cx="898469" cy="1446859"/>
          </a:xfrm>
          <a:prstGeom prst="wedgeRoundRectCallout">
            <a:avLst>
              <a:gd name="adj1" fmla="val 67331"/>
              <a:gd name="adj2" fmla="val -20850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Le loup va chez mère-grand pendant que le petit Chaperon Rouge cueille des fleurs !</a:t>
            </a:r>
            <a:endParaRPr lang="fr-FR" sz="1000" dirty="0">
              <a:solidFill>
                <a:schemeClr val="tx1"/>
              </a:solidFill>
            </a:endParaRPr>
          </a:p>
        </p:txBody>
      </p:sp>
      <p:pic>
        <p:nvPicPr>
          <p:cNvPr id="127" name="Image 126" descr="Capture d’écr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83" y="3783342"/>
            <a:ext cx="1350900" cy="1808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9" name="Cube 128"/>
          <p:cNvSpPr/>
          <p:nvPr/>
        </p:nvSpPr>
        <p:spPr>
          <a:xfrm>
            <a:off x="858086" y="8509496"/>
            <a:ext cx="1450877" cy="611122"/>
          </a:xfrm>
          <a:prstGeom prst="cube">
            <a:avLst/>
          </a:prstGeom>
          <a:solidFill>
            <a:schemeClr val="accent5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8" name="Image 1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147990" y="8296160"/>
            <a:ext cx="517178" cy="84651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Rectangle à coins arrondis 129"/>
          <p:cNvSpPr/>
          <p:nvPr/>
        </p:nvSpPr>
        <p:spPr>
          <a:xfrm>
            <a:off x="825587" y="8000252"/>
            <a:ext cx="1584176" cy="287263"/>
          </a:xfrm>
          <a:prstGeom prst="wedgeRoundRectCallout">
            <a:avLst>
              <a:gd name="adj1" fmla="val 35398"/>
              <a:gd name="adj2" fmla="val 8917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Le meuble est à ma droite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31" name="Cube 130"/>
          <p:cNvSpPr/>
          <p:nvPr/>
        </p:nvSpPr>
        <p:spPr>
          <a:xfrm>
            <a:off x="2867308" y="7615678"/>
            <a:ext cx="1183700" cy="495807"/>
          </a:xfrm>
          <a:prstGeom prst="cube">
            <a:avLst/>
          </a:prstGeom>
          <a:solidFill>
            <a:schemeClr val="accent5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2" name="Image 1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54" y="7523067"/>
            <a:ext cx="406394" cy="554311"/>
          </a:xfrm>
          <a:prstGeom prst="rect">
            <a:avLst/>
          </a:prstGeom>
        </p:spPr>
      </p:pic>
      <p:sp>
        <p:nvSpPr>
          <p:cNvPr id="133" name="Rectangle à coins arrondis 132"/>
          <p:cNvSpPr/>
          <p:nvPr/>
        </p:nvSpPr>
        <p:spPr>
          <a:xfrm>
            <a:off x="2870777" y="8680123"/>
            <a:ext cx="1584176" cy="360040"/>
          </a:xfrm>
          <a:prstGeom prst="wedgeRoundRectCallout">
            <a:avLst>
              <a:gd name="adj1" fmla="val 59628"/>
              <a:gd name="adj2" fmla="val 11427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Le hamster est à droite du meuble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34" name="Cube 133"/>
          <p:cNvSpPr/>
          <p:nvPr/>
        </p:nvSpPr>
        <p:spPr>
          <a:xfrm>
            <a:off x="4751760" y="7446562"/>
            <a:ext cx="761956" cy="353660"/>
          </a:xfrm>
          <a:prstGeom prst="cube">
            <a:avLst/>
          </a:prstGeom>
          <a:solidFill>
            <a:schemeClr val="accent5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Cube 134"/>
          <p:cNvSpPr/>
          <p:nvPr/>
        </p:nvSpPr>
        <p:spPr>
          <a:xfrm>
            <a:off x="5709303" y="7446562"/>
            <a:ext cx="761956" cy="3536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6" name="Image 1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43" y="6978281"/>
            <a:ext cx="406394" cy="554311"/>
          </a:xfrm>
          <a:prstGeom prst="rect">
            <a:avLst/>
          </a:prstGeom>
        </p:spPr>
      </p:pic>
      <p:sp>
        <p:nvSpPr>
          <p:cNvPr id="137" name="Rectangle à coins arrondis 136"/>
          <p:cNvSpPr/>
          <p:nvPr/>
        </p:nvSpPr>
        <p:spPr>
          <a:xfrm>
            <a:off x="4786497" y="8512241"/>
            <a:ext cx="1584176" cy="527921"/>
          </a:xfrm>
          <a:prstGeom prst="wedgeRoundRectCallout">
            <a:avLst>
              <a:gd name="adj1" fmla="val 59628"/>
              <a:gd name="adj2" fmla="val 11427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Le hamster est au-dessus de la boite de gauche !</a:t>
            </a:r>
            <a:endParaRPr lang="fr-FR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40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519278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Réaliser des parcours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-973709" y="1187968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3275" y="257847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EM5-6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144953"/>
            <a:ext cx="279280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Se situer par rapport à une personne, un objet</a:t>
            </a:r>
            <a:endParaRPr lang="fr-FR" sz="12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88910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faire visiter mon école à un nouveau copain.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889104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J’aime bien découvrir de nouveaux pays, de nouvelles cultures.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5888577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réaliser un parcours difficile en m’aidant d’un dessin ou d’un code.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25787"/>
            <a:ext cx="788953" cy="403145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 rot="16200000">
            <a:off x="-978730" y="4469560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48254" y="5860069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EM7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" y="3307379"/>
            <a:ext cx="788953" cy="403145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780907" y="301149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269054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me mettre en </a:t>
            </a:r>
            <a:r>
              <a:rPr lang="fr-FR" sz="1000" b="1" dirty="0" smtClean="0"/>
              <a:t>rang à une place définie par la maitresse.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2589436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me placer au milieu de 2 copains, devant ou derrière, à gauche ou à droite.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2577257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comprends et j’utilise les mots qui permettent de situer quelque chose.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7" name="Groupe 146"/>
          <p:cNvGrpSpPr/>
          <p:nvPr/>
        </p:nvGrpSpPr>
        <p:grpSpPr>
          <a:xfrm>
            <a:off x="44624" y="6752757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679142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0"/>
          <p:cNvSpPr/>
          <p:nvPr/>
        </p:nvSpPr>
        <p:spPr>
          <a:xfrm>
            <a:off x="683169" y="6781898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703269" y="6829462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Représenter l’espace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779800" y="6915549"/>
            <a:ext cx="5832648" cy="2800722"/>
            <a:chOff x="764704" y="272480"/>
            <a:chExt cx="5832648" cy="2800722"/>
          </a:xfrm>
        </p:grpSpPr>
        <p:sp>
          <p:nvSpPr>
            <p:cNvPr id="154" name="Rectangle 153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Rectangle 154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Rectangle 155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Rectangle 15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0" name="Ellipse 159"/>
          <p:cNvSpPr/>
          <p:nvPr/>
        </p:nvSpPr>
        <p:spPr>
          <a:xfrm>
            <a:off x="2479969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423240" y="931620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6363247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780907" y="920220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prendre des photos pour inventer un parcours pour les copains.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2724178" y="9202920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donne des idées pour fabriquer un plan en volume (de la classe, de la cantine…)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83652" y="9198761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J’invente un code avec mes copains pour représenter des parcours à faire.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6" name="ZoneTexte 165"/>
          <p:cNvSpPr txBox="1"/>
          <p:nvPr/>
        </p:nvSpPr>
        <p:spPr>
          <a:xfrm rot="16200000">
            <a:off x="-978730" y="7779744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67" name="ZoneTexte 166"/>
          <p:cNvSpPr txBox="1"/>
          <p:nvPr/>
        </p:nvSpPr>
        <p:spPr>
          <a:xfrm>
            <a:off x="48254" y="91702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EM8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68" name="Image 1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" y="6617563"/>
            <a:ext cx="788953" cy="403145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25" y="1728412"/>
            <a:ext cx="1235396" cy="1047145"/>
          </a:xfrm>
          <a:prstGeom prst="rect">
            <a:avLst/>
          </a:prstGeom>
        </p:spPr>
      </p:pic>
      <p:sp>
        <p:nvSpPr>
          <p:cNvPr id="69" name="Rectangle à coins arrondis 68"/>
          <p:cNvSpPr/>
          <p:nvPr/>
        </p:nvSpPr>
        <p:spPr>
          <a:xfrm>
            <a:off x="908720" y="1405016"/>
            <a:ext cx="1713733" cy="307624"/>
          </a:xfrm>
          <a:prstGeom prst="wedgeRoundRectCallout">
            <a:avLst>
              <a:gd name="adj1" fmla="val 38376"/>
              <a:gd name="adj2" fmla="val -67848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Joris, mets-toi devant avec Lina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65" y="1242319"/>
            <a:ext cx="1588532" cy="132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Rectangle à coins arrondis 70"/>
          <p:cNvSpPr/>
          <p:nvPr/>
        </p:nvSpPr>
        <p:spPr>
          <a:xfrm>
            <a:off x="2794754" y="848544"/>
            <a:ext cx="1713733" cy="307624"/>
          </a:xfrm>
          <a:prstGeom prst="wedgeRoundRectCallout">
            <a:avLst>
              <a:gd name="adj1" fmla="val 20059"/>
              <a:gd name="adj2" fmla="val 10517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Je suis entre Louis et Sofiane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72" name="Rectangle à coins arrondis 71"/>
          <p:cNvSpPr/>
          <p:nvPr/>
        </p:nvSpPr>
        <p:spPr>
          <a:xfrm>
            <a:off x="4722379" y="2057891"/>
            <a:ext cx="1829596" cy="483604"/>
          </a:xfrm>
          <a:prstGeom prst="wedgeRoundRectCallout">
            <a:avLst>
              <a:gd name="adj1" fmla="val 48183"/>
              <a:gd name="adj2" fmla="val -79616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Place le chien à droite de l’arbre et devant la grotte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94" y="703890"/>
            <a:ext cx="1068672" cy="854938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60" y="591413"/>
            <a:ext cx="849513" cy="93167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86" y="1010839"/>
            <a:ext cx="449288" cy="596843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348">
            <a:off x="903824" y="4679427"/>
            <a:ext cx="1143371" cy="771411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53" y="5283339"/>
            <a:ext cx="236117" cy="56562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4" y="5310635"/>
            <a:ext cx="353056" cy="578469"/>
          </a:xfrm>
          <a:prstGeom prst="rect">
            <a:avLst/>
          </a:prstGeom>
        </p:spPr>
      </p:pic>
      <p:sp>
        <p:nvSpPr>
          <p:cNvPr id="81" name="Rectangle à coins arrondis 80"/>
          <p:cNvSpPr/>
          <p:nvPr/>
        </p:nvSpPr>
        <p:spPr>
          <a:xfrm>
            <a:off x="1602883" y="5516165"/>
            <a:ext cx="1062974" cy="307624"/>
          </a:xfrm>
          <a:prstGeom prst="wedgeRoundRectCallout">
            <a:avLst>
              <a:gd name="adj1" fmla="val -59202"/>
              <a:gd name="adj2" fmla="val -27919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Ici c’est notre classe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00" y="4594229"/>
            <a:ext cx="1067712" cy="1334640"/>
          </a:xfrm>
          <a:prstGeom prst="rect">
            <a:avLst/>
          </a:prstGeom>
        </p:spPr>
      </p:pic>
      <p:sp>
        <p:nvSpPr>
          <p:cNvPr id="82" name="Rectangle à coins arrondis 81"/>
          <p:cNvSpPr/>
          <p:nvPr/>
        </p:nvSpPr>
        <p:spPr>
          <a:xfrm>
            <a:off x="2839257" y="4160912"/>
            <a:ext cx="1713733" cy="307624"/>
          </a:xfrm>
          <a:prstGeom prst="wedgeRoundRectCallout">
            <a:avLst>
              <a:gd name="adj1" fmla="val -20556"/>
              <a:gd name="adj2" fmla="val 10517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J’ai visité le Portugal cet été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18703" b="14019"/>
          <a:stretch/>
        </p:blipFill>
        <p:spPr>
          <a:xfrm>
            <a:off x="4913398" y="4727917"/>
            <a:ext cx="1484784" cy="1067263"/>
          </a:xfrm>
          <a:prstGeom prst="rect">
            <a:avLst/>
          </a:prstGeom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50" y="3925157"/>
            <a:ext cx="1517386" cy="45177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56" y="8280920"/>
            <a:ext cx="525098" cy="920552"/>
          </a:xfrm>
          <a:prstGeom prst="rect">
            <a:avLst/>
          </a:prstGeom>
        </p:spPr>
      </p:pic>
      <p:pic>
        <p:nvPicPr>
          <p:cNvPr id="86" name="Image 8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18703" b="14019"/>
          <a:stretch/>
        </p:blipFill>
        <p:spPr>
          <a:xfrm>
            <a:off x="848043" y="8096504"/>
            <a:ext cx="1195512" cy="859334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424" y="8064617"/>
            <a:ext cx="841648" cy="1151508"/>
          </a:xfrm>
          <a:prstGeom prst="rect">
            <a:avLst/>
          </a:prstGeom>
        </p:spPr>
      </p:pic>
      <p:sp>
        <p:nvSpPr>
          <p:cNvPr id="89" name="Rectangle à coins arrondis 88"/>
          <p:cNvSpPr/>
          <p:nvPr/>
        </p:nvSpPr>
        <p:spPr>
          <a:xfrm>
            <a:off x="2862897" y="7401272"/>
            <a:ext cx="1713733" cy="594397"/>
          </a:xfrm>
          <a:prstGeom prst="wedgeRoundRectCallout">
            <a:avLst>
              <a:gd name="adj1" fmla="val -19759"/>
              <a:gd name="adj2" fmla="val 59876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On peut faire une boule de pâte à modeler pour faire les ballons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12468" y="8049344"/>
            <a:ext cx="1640868" cy="1073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68" y="7016283"/>
            <a:ext cx="1323358" cy="1034853"/>
          </a:xfrm>
          <a:prstGeom prst="rect">
            <a:avLst/>
          </a:prstGeom>
        </p:spPr>
      </p:pic>
      <p:sp>
        <p:nvSpPr>
          <p:cNvPr id="92" name="Ellipse 91"/>
          <p:cNvSpPr/>
          <p:nvPr/>
        </p:nvSpPr>
        <p:spPr>
          <a:xfrm flipV="1">
            <a:off x="5367820" y="8807241"/>
            <a:ext cx="209977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/>
          <p:cNvSpPr/>
          <p:nvPr/>
        </p:nvSpPr>
        <p:spPr>
          <a:xfrm flipV="1">
            <a:off x="5816191" y="8643873"/>
            <a:ext cx="209977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/>
          <p:cNvSpPr/>
          <p:nvPr/>
        </p:nvSpPr>
        <p:spPr>
          <a:xfrm flipV="1">
            <a:off x="6099343" y="8293988"/>
            <a:ext cx="209977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Organigramme : Stockage à accès direct 110"/>
          <p:cNvSpPr/>
          <p:nvPr/>
        </p:nvSpPr>
        <p:spPr>
          <a:xfrm flipV="1">
            <a:off x="5031663" y="8218964"/>
            <a:ext cx="546134" cy="207324"/>
          </a:xfrm>
          <a:prstGeom prst="flowChartMagneticDrum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2" name="Connecteur droit avec flèche 121"/>
          <p:cNvCxnSpPr/>
          <p:nvPr/>
        </p:nvCxnSpPr>
        <p:spPr>
          <a:xfrm flipV="1">
            <a:off x="5453400" y="8722264"/>
            <a:ext cx="542018" cy="130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/>
          <p:cNvCxnSpPr/>
          <p:nvPr/>
        </p:nvCxnSpPr>
        <p:spPr>
          <a:xfrm flipV="1">
            <a:off x="5981770" y="8393289"/>
            <a:ext cx="208914" cy="3925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/>
          <p:cNvCxnSpPr>
            <a:stCxn id="110" idx="3"/>
            <a:endCxn id="111" idx="3"/>
          </p:cNvCxnSpPr>
          <p:nvPr/>
        </p:nvCxnSpPr>
        <p:spPr>
          <a:xfrm flipH="1" flipV="1">
            <a:off x="5395752" y="8322626"/>
            <a:ext cx="734341" cy="27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873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-973709" y="1187968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3275" y="257847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EM9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221897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Utiliser les supports de l’écrit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25787"/>
            <a:ext cx="788953" cy="403145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780907" y="301149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269054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tenir un livre et je fais attention quand je tourne les pages.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utiliser mes cahiers, mes classeurs pour ranger ou montrer quelque chose.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me repérer et utiliser les fiches de travail selon ce qu’on me demande.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45" y="1450239"/>
            <a:ext cx="1052564" cy="112823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r="9938"/>
          <a:stretch/>
        </p:blipFill>
        <p:spPr>
          <a:xfrm>
            <a:off x="2859112" y="882355"/>
            <a:ext cx="1583595" cy="1576492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81" y="479461"/>
            <a:ext cx="1387932" cy="19415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18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484098" y="4727395"/>
            <a:ext cx="97210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 smtClean="0"/>
              <a:t>____________________________________</a:t>
            </a:r>
            <a:endParaRPr lang="fr-FR" sz="2400" dirty="0"/>
          </a:p>
          <a:p>
            <a:endParaRPr lang="fr-FR" sz="2400" dirty="0">
              <a:latin typeface="+mj-l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25787"/>
            <a:ext cx="788953" cy="40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52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e 146"/>
          <p:cNvGrpSpPr/>
          <p:nvPr/>
        </p:nvGrpSpPr>
        <p:grpSpPr>
          <a:xfrm>
            <a:off x="44624" y="6752757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679142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0"/>
          <p:cNvSpPr/>
          <p:nvPr/>
        </p:nvSpPr>
        <p:spPr>
          <a:xfrm>
            <a:off x="683169" y="6781898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703269" y="6829462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les parties du corps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779800" y="6915549"/>
            <a:ext cx="5832648" cy="2800722"/>
            <a:chOff x="764704" y="272480"/>
            <a:chExt cx="5832648" cy="2800722"/>
          </a:xfrm>
        </p:grpSpPr>
        <p:sp>
          <p:nvSpPr>
            <p:cNvPr id="154" name="Rectangle 153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Rectangle 154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Rectangle 155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Rectangle 15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0" name="Ellipse 159"/>
          <p:cNvSpPr/>
          <p:nvPr/>
        </p:nvSpPr>
        <p:spPr>
          <a:xfrm>
            <a:off x="2479969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423240" y="931620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6363247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780907" y="920220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</a:t>
            </a:r>
            <a:r>
              <a:rPr lang="fr-FR" sz="1000" b="1" dirty="0" smtClean="0"/>
              <a:t>connais les </a:t>
            </a:r>
            <a:r>
              <a:rPr lang="fr-FR" sz="1000" b="1" dirty="0"/>
              <a:t>différentes parties du corps et du visage.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2724178" y="920381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nommer certaines articulations du </a:t>
            </a:r>
            <a:r>
              <a:rPr lang="fr-FR" sz="1000" b="1" dirty="0" smtClean="0"/>
              <a:t>corps et quelques organes.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83652" y="9198761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dessiner un bonhomme élaboré (yeux, bouche, nez, doigts, cheveux…)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6" name="ZoneTexte 165"/>
          <p:cNvSpPr txBox="1"/>
          <p:nvPr/>
        </p:nvSpPr>
        <p:spPr>
          <a:xfrm rot="16200000">
            <a:off x="-656685" y="7889744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67" name="ZoneTexte 166"/>
          <p:cNvSpPr txBox="1"/>
          <p:nvPr/>
        </p:nvSpPr>
        <p:spPr>
          <a:xfrm>
            <a:off x="48254" y="91702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12</a:t>
            </a:r>
            <a:endParaRPr lang="fr-FR" dirty="0">
              <a:latin typeface="Kingthings Lupineless" pitchFamily="2" charset="0"/>
            </a:endParaRPr>
          </a:p>
        </p:txBody>
      </p:sp>
      <p:grpSp>
        <p:nvGrpSpPr>
          <p:cNvPr id="87" name="Groupe 86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89" name="Rectangle à coins arrondis 88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1" name="Rectangle 90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" y="6588815"/>
            <a:ext cx="683170" cy="653467"/>
          </a:xfrm>
          <a:prstGeom prst="rect">
            <a:avLst/>
          </a:prstGeom>
        </p:spPr>
      </p:pic>
      <p:sp>
        <p:nvSpPr>
          <p:cNvPr id="135" name="ZoneTexte 134"/>
          <p:cNvSpPr txBox="1"/>
          <p:nvPr/>
        </p:nvSpPr>
        <p:spPr>
          <a:xfrm rot="16200000">
            <a:off x="-656685" y="1331876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36" name="ZoneTexte 135"/>
          <p:cNvSpPr txBox="1"/>
          <p:nvPr/>
        </p:nvSpPr>
        <p:spPr>
          <a:xfrm>
            <a:off x="48254" y="261238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10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37" name="Image 1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" y="30947"/>
            <a:ext cx="683170" cy="653467"/>
          </a:xfrm>
          <a:prstGeom prst="rect">
            <a:avLst/>
          </a:prstGeom>
        </p:spPr>
      </p:pic>
      <p:sp>
        <p:nvSpPr>
          <p:cNvPr id="139" name="ZoneTexte 138"/>
          <p:cNvSpPr txBox="1"/>
          <p:nvPr/>
        </p:nvSpPr>
        <p:spPr>
          <a:xfrm>
            <a:off x="780907" y="203791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Le développement du vivant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64703" y="2576736"/>
            <a:ext cx="1931289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764703" y="936615"/>
            <a:ext cx="1931289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/>
          <p:cNvSpPr/>
          <p:nvPr/>
        </p:nvSpPr>
        <p:spPr>
          <a:xfrm>
            <a:off x="2695992" y="936615"/>
            <a:ext cx="1987660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92"/>
          <p:cNvSpPr/>
          <p:nvPr/>
        </p:nvSpPr>
        <p:spPr>
          <a:xfrm>
            <a:off x="4683652" y="938550"/>
            <a:ext cx="1895619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Rectangle 93"/>
          <p:cNvSpPr/>
          <p:nvPr/>
        </p:nvSpPr>
        <p:spPr>
          <a:xfrm>
            <a:off x="2695992" y="2576736"/>
            <a:ext cx="198766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/>
          <p:cNvSpPr/>
          <p:nvPr/>
        </p:nvSpPr>
        <p:spPr>
          <a:xfrm>
            <a:off x="4683652" y="2578670"/>
            <a:ext cx="1896339" cy="502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/>
          <p:cNvSpPr/>
          <p:nvPr/>
        </p:nvSpPr>
        <p:spPr>
          <a:xfrm>
            <a:off x="4437112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/>
          <p:cNvSpPr/>
          <p:nvPr/>
        </p:nvSpPr>
        <p:spPr>
          <a:xfrm>
            <a:off x="6331497" y="273860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/>
          <p:cNvSpPr/>
          <p:nvPr/>
        </p:nvSpPr>
        <p:spPr>
          <a:xfrm>
            <a:off x="2420888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ZoneTexte 99"/>
          <p:cNvSpPr txBox="1"/>
          <p:nvPr/>
        </p:nvSpPr>
        <p:spPr>
          <a:xfrm>
            <a:off x="828553" y="2619127"/>
            <a:ext cx="155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sais observer des animaux ou des plantes, dans la nature ou sur des photos.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1" name="ZoneTexte 100"/>
          <p:cNvSpPr txBox="1"/>
          <p:nvPr/>
        </p:nvSpPr>
        <p:spPr>
          <a:xfrm>
            <a:off x="2724016" y="2557686"/>
            <a:ext cx="1713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nommer les étapes de la vie d’un animal et d’une plante.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2" name="ZoneTexte 101"/>
          <p:cNvSpPr txBox="1"/>
          <p:nvPr/>
        </p:nvSpPr>
        <p:spPr>
          <a:xfrm>
            <a:off x="4830673" y="2576736"/>
            <a:ext cx="15302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connais différents modes de reproduction des animaux et des plantes.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03" name="Groupe 102"/>
          <p:cNvGrpSpPr/>
          <p:nvPr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04" name="Rectangle à coins arrondis 10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10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Rectangle 10"/>
          <p:cNvSpPr/>
          <p:nvPr/>
        </p:nvSpPr>
        <p:spPr>
          <a:xfrm>
            <a:off x="683170" y="3414028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ZoneTexte 107"/>
          <p:cNvSpPr txBox="1"/>
          <p:nvPr/>
        </p:nvSpPr>
        <p:spPr>
          <a:xfrm rot="16200000">
            <a:off x="-648002" y="4563837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56937" y="584434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780907" y="3461592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Les besoins du vivant</a:t>
            </a:r>
          </a:p>
        </p:txBody>
      </p:sp>
      <p:grpSp>
        <p:nvGrpSpPr>
          <p:cNvPr id="113" name="Groupe 112"/>
          <p:cNvGrpSpPr/>
          <p:nvPr/>
        </p:nvGrpSpPr>
        <p:grpSpPr>
          <a:xfrm>
            <a:off x="780907" y="3552507"/>
            <a:ext cx="5832648" cy="2800722"/>
            <a:chOff x="764704" y="272480"/>
            <a:chExt cx="5832648" cy="2800722"/>
          </a:xfrm>
        </p:grpSpPr>
        <p:sp>
          <p:nvSpPr>
            <p:cNvPr id="114" name="Rectangle 113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Rectangle 115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Rectangle 11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Rectangle 11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Rectangle 11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0" name="Ellipse 119"/>
          <p:cNvSpPr/>
          <p:nvPr/>
        </p:nvSpPr>
        <p:spPr>
          <a:xfrm>
            <a:off x="2481076" y="595122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/>
          <p:cNvSpPr/>
          <p:nvPr/>
        </p:nvSpPr>
        <p:spPr>
          <a:xfrm>
            <a:off x="4424347" y="595316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/>
          <p:cNvSpPr/>
          <p:nvPr/>
        </p:nvSpPr>
        <p:spPr>
          <a:xfrm>
            <a:off x="6364354" y="595122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ZoneTexte 167"/>
          <p:cNvSpPr txBox="1"/>
          <p:nvPr/>
        </p:nvSpPr>
        <p:spPr>
          <a:xfrm>
            <a:off x="782014" y="5825715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quels animaux marchent, sautent, volent, nagent, rampent.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70" name="ZoneTexte 169"/>
          <p:cNvSpPr txBox="1"/>
          <p:nvPr/>
        </p:nvSpPr>
        <p:spPr>
          <a:xfrm>
            <a:off x="2725285" y="5830543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citer des animaux herbivores, carnivores, insectivores et omnivores.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71" name="ZoneTexte 170"/>
          <p:cNvSpPr txBox="1"/>
          <p:nvPr/>
        </p:nvSpPr>
        <p:spPr>
          <a:xfrm>
            <a:off x="4684759" y="5861119"/>
            <a:ext cx="1699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sais citer des animaux qui vivent dans l’eau, sur terre, dans les arbres, sous terre, dans les airs.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9" y="971890"/>
            <a:ext cx="1286277" cy="1607846"/>
          </a:xfrm>
          <a:prstGeom prst="rect">
            <a:avLst/>
          </a:prstGeom>
        </p:spPr>
      </p:pic>
      <p:pic>
        <p:nvPicPr>
          <p:cNvPr id="10242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26" y="1064568"/>
            <a:ext cx="1591402" cy="11330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28" y="1045572"/>
            <a:ext cx="1679960" cy="1243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1" name="ZoneTexte 70"/>
          <p:cNvSpPr txBox="1"/>
          <p:nvPr/>
        </p:nvSpPr>
        <p:spPr>
          <a:xfrm rot="16200000">
            <a:off x="3941040" y="157660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i="1" dirty="0" smtClean="0">
                <a:solidFill>
                  <a:schemeClr val="bg1">
                    <a:lumMod val="65000"/>
                  </a:schemeClr>
                </a:solidFill>
              </a:rPr>
              <a:t>http://www.sanleane.fr</a:t>
            </a:r>
            <a:endParaRPr lang="fr-FR" sz="7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2" name="ZoneTexte 71"/>
          <p:cNvSpPr txBox="1"/>
          <p:nvPr/>
        </p:nvSpPr>
        <p:spPr>
          <a:xfrm rot="16200000">
            <a:off x="5859856" y="1498250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i="1" dirty="0" smtClean="0">
                <a:solidFill>
                  <a:schemeClr val="bg1">
                    <a:lumMod val="65000"/>
                  </a:schemeClr>
                </a:solidFill>
              </a:rPr>
              <a:t>http://www.sanleane.fr</a:t>
            </a:r>
            <a:endParaRPr lang="fr-FR" sz="7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42965" y="5183853"/>
            <a:ext cx="745875" cy="64186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Rectangle à coins arrondis 73"/>
          <p:cNvSpPr/>
          <p:nvPr/>
        </p:nvSpPr>
        <p:spPr>
          <a:xfrm>
            <a:off x="897250" y="4649518"/>
            <a:ext cx="1713733" cy="481281"/>
          </a:xfrm>
          <a:prstGeom prst="wedgeRoundRectCallout">
            <a:avLst>
              <a:gd name="adj1" fmla="val 12648"/>
              <a:gd name="adj2" fmla="val 76148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Les oiseaux volent, les loups marchent, les serpents rampent…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75" name="Image 7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84984" y="5195991"/>
            <a:ext cx="745875" cy="64186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Rectangle à coins arrondis 75"/>
          <p:cNvSpPr/>
          <p:nvPr/>
        </p:nvSpPr>
        <p:spPr>
          <a:xfrm>
            <a:off x="2852936" y="4096229"/>
            <a:ext cx="1713733" cy="928780"/>
          </a:xfrm>
          <a:prstGeom prst="wedgeRoundRectCallout">
            <a:avLst>
              <a:gd name="adj1" fmla="val 12648"/>
              <a:gd name="adj2" fmla="val 76148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Les chiens, les chats et les lions sont carnivores. Les vaches, les moutons et les chèvres sont herbivores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229200" y="5187934"/>
            <a:ext cx="745875" cy="64186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Rectangle à coins arrondis 79"/>
          <p:cNvSpPr/>
          <p:nvPr/>
        </p:nvSpPr>
        <p:spPr>
          <a:xfrm>
            <a:off x="4797152" y="3858896"/>
            <a:ext cx="1713733" cy="1158056"/>
          </a:xfrm>
          <a:prstGeom prst="wedgeRoundRectCallout">
            <a:avLst>
              <a:gd name="adj1" fmla="val 12648"/>
              <a:gd name="adj2" fmla="val 76148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Les poissons et les requins vivent dans l’eau, les loups, les chiens, les vaches vivent sur terre et les écureuils vivent dans les arbres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81" name="Image 8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r="22730"/>
          <a:stretch/>
        </p:blipFill>
        <p:spPr>
          <a:xfrm>
            <a:off x="1140373" y="8130408"/>
            <a:ext cx="543935" cy="1052708"/>
          </a:xfrm>
          <a:prstGeom prst="rect">
            <a:avLst/>
          </a:prstGeom>
        </p:spPr>
      </p:pic>
      <p:cxnSp>
        <p:nvCxnSpPr>
          <p:cNvPr id="82" name="Connecteur droit avec flèche 81"/>
          <p:cNvCxnSpPr/>
          <p:nvPr/>
        </p:nvCxnSpPr>
        <p:spPr>
          <a:xfrm flipH="1">
            <a:off x="1464716" y="8293153"/>
            <a:ext cx="219592" cy="720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ZoneTexte 82"/>
          <p:cNvSpPr txBox="1"/>
          <p:nvPr/>
        </p:nvSpPr>
        <p:spPr>
          <a:xfrm>
            <a:off x="1638463" y="8141289"/>
            <a:ext cx="5820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Les yeux</a:t>
            </a:r>
            <a:endParaRPr lang="fr-FR" sz="900" dirty="0"/>
          </a:p>
        </p:txBody>
      </p:sp>
      <p:cxnSp>
        <p:nvCxnSpPr>
          <p:cNvPr id="84" name="Connecteur droit avec flèche 83"/>
          <p:cNvCxnSpPr/>
          <p:nvPr/>
        </p:nvCxnSpPr>
        <p:spPr>
          <a:xfrm flipH="1" flipV="1">
            <a:off x="1502269" y="8586973"/>
            <a:ext cx="405729" cy="697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oneTexte 84"/>
          <p:cNvSpPr txBox="1"/>
          <p:nvPr/>
        </p:nvSpPr>
        <p:spPr>
          <a:xfrm>
            <a:off x="1644429" y="8340901"/>
            <a:ext cx="848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La bouche</a:t>
            </a:r>
            <a:endParaRPr lang="fr-FR" sz="900" dirty="0"/>
          </a:p>
        </p:txBody>
      </p:sp>
      <p:cxnSp>
        <p:nvCxnSpPr>
          <p:cNvPr id="86" name="Connecteur droit avec flèche 85"/>
          <p:cNvCxnSpPr/>
          <p:nvPr/>
        </p:nvCxnSpPr>
        <p:spPr>
          <a:xfrm>
            <a:off x="1200911" y="8148898"/>
            <a:ext cx="50377" cy="2694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ZoneTexte 95"/>
          <p:cNvSpPr txBox="1"/>
          <p:nvPr/>
        </p:nvSpPr>
        <p:spPr>
          <a:xfrm>
            <a:off x="1073679" y="7910457"/>
            <a:ext cx="7209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Les oreilles</a:t>
            </a:r>
            <a:endParaRPr lang="fr-FR" sz="900" dirty="0"/>
          </a:p>
        </p:txBody>
      </p:sp>
      <p:cxnSp>
        <p:nvCxnSpPr>
          <p:cNvPr id="110" name="Connecteur droit avec flèche 109"/>
          <p:cNvCxnSpPr/>
          <p:nvPr/>
        </p:nvCxnSpPr>
        <p:spPr>
          <a:xfrm flipH="1">
            <a:off x="1376632" y="8469408"/>
            <a:ext cx="307676" cy="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ZoneTexte 110"/>
          <p:cNvSpPr txBox="1"/>
          <p:nvPr/>
        </p:nvSpPr>
        <p:spPr>
          <a:xfrm>
            <a:off x="1860453" y="8541346"/>
            <a:ext cx="848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L’épaule</a:t>
            </a:r>
            <a:endParaRPr lang="fr-FR" sz="900" dirty="0"/>
          </a:p>
        </p:txBody>
      </p:sp>
      <p:cxnSp>
        <p:nvCxnSpPr>
          <p:cNvPr id="122" name="Connecteur droit avec flèche 121"/>
          <p:cNvCxnSpPr/>
          <p:nvPr/>
        </p:nvCxnSpPr>
        <p:spPr>
          <a:xfrm flipH="1">
            <a:off x="1593116" y="8817594"/>
            <a:ext cx="364079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ZoneTexte 122"/>
          <p:cNvSpPr txBox="1"/>
          <p:nvPr/>
        </p:nvSpPr>
        <p:spPr>
          <a:xfrm>
            <a:off x="1916832" y="8702178"/>
            <a:ext cx="848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La main</a:t>
            </a:r>
            <a:endParaRPr lang="fr-FR" sz="900" dirty="0"/>
          </a:p>
        </p:txBody>
      </p:sp>
      <p:cxnSp>
        <p:nvCxnSpPr>
          <p:cNvPr id="124" name="Connecteur droit avec flèche 123"/>
          <p:cNvCxnSpPr/>
          <p:nvPr/>
        </p:nvCxnSpPr>
        <p:spPr>
          <a:xfrm flipH="1" flipV="1">
            <a:off x="1483433" y="9116624"/>
            <a:ext cx="369190" cy="536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ZoneTexte 124"/>
          <p:cNvSpPr txBox="1"/>
          <p:nvPr/>
        </p:nvSpPr>
        <p:spPr>
          <a:xfrm>
            <a:off x="1788445" y="9028022"/>
            <a:ext cx="848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Le pied</a:t>
            </a:r>
            <a:endParaRPr lang="fr-FR" sz="900" dirty="0"/>
          </a:p>
        </p:txBody>
      </p:sp>
      <p:cxnSp>
        <p:nvCxnSpPr>
          <p:cNvPr id="126" name="Connecteur droit avec flèche 125"/>
          <p:cNvCxnSpPr/>
          <p:nvPr/>
        </p:nvCxnSpPr>
        <p:spPr>
          <a:xfrm flipH="1" flipV="1">
            <a:off x="1475682" y="8959824"/>
            <a:ext cx="369190" cy="536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ZoneTexte 126"/>
          <p:cNvSpPr txBox="1"/>
          <p:nvPr/>
        </p:nvSpPr>
        <p:spPr>
          <a:xfrm>
            <a:off x="1788445" y="8898632"/>
            <a:ext cx="848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Le genou</a:t>
            </a:r>
            <a:endParaRPr lang="fr-FR" sz="9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1" r="23750"/>
          <a:stretch/>
        </p:blipFill>
        <p:spPr>
          <a:xfrm>
            <a:off x="2816414" y="7453102"/>
            <a:ext cx="841507" cy="1607206"/>
          </a:xfrm>
          <a:prstGeom prst="rect">
            <a:avLst/>
          </a:prstGeom>
        </p:spPr>
      </p:pic>
      <p:cxnSp>
        <p:nvCxnSpPr>
          <p:cNvPr id="128" name="Connecteur droit avec flèche 127"/>
          <p:cNvCxnSpPr/>
          <p:nvPr/>
        </p:nvCxnSpPr>
        <p:spPr>
          <a:xfrm flipH="1">
            <a:off x="3496129" y="8329158"/>
            <a:ext cx="405728" cy="179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 flipH="1">
            <a:off x="3370845" y="8772178"/>
            <a:ext cx="405728" cy="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/>
          <p:nvPr/>
        </p:nvCxnSpPr>
        <p:spPr>
          <a:xfrm flipH="1" flipV="1">
            <a:off x="3304073" y="8933010"/>
            <a:ext cx="405729" cy="697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/>
          <p:cNvCxnSpPr/>
          <p:nvPr/>
        </p:nvCxnSpPr>
        <p:spPr>
          <a:xfrm flipH="1" flipV="1">
            <a:off x="3255150" y="8408849"/>
            <a:ext cx="646707" cy="16288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/>
          <p:nvPr/>
        </p:nvCxnSpPr>
        <p:spPr>
          <a:xfrm flipH="1">
            <a:off x="3269566" y="8148898"/>
            <a:ext cx="507007" cy="7291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ZoneTexte 133"/>
          <p:cNvSpPr txBox="1"/>
          <p:nvPr/>
        </p:nvSpPr>
        <p:spPr>
          <a:xfrm>
            <a:off x="3786057" y="7990979"/>
            <a:ext cx="5820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Le cœur </a:t>
            </a:r>
            <a:endParaRPr lang="fr-FR" sz="900" dirty="0"/>
          </a:p>
        </p:txBody>
      </p:sp>
      <p:sp>
        <p:nvSpPr>
          <p:cNvPr id="138" name="ZoneTexte 137"/>
          <p:cNvSpPr txBox="1"/>
          <p:nvPr/>
        </p:nvSpPr>
        <p:spPr>
          <a:xfrm>
            <a:off x="3887656" y="8219579"/>
            <a:ext cx="7516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Le coude</a:t>
            </a:r>
            <a:endParaRPr lang="fr-FR" sz="900" dirty="0"/>
          </a:p>
        </p:txBody>
      </p:sp>
      <p:sp>
        <p:nvSpPr>
          <p:cNvPr id="140" name="ZoneTexte 139"/>
          <p:cNvSpPr txBox="1"/>
          <p:nvPr/>
        </p:nvSpPr>
        <p:spPr>
          <a:xfrm>
            <a:off x="3887655" y="8481392"/>
            <a:ext cx="7516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L’estomac</a:t>
            </a:r>
            <a:endParaRPr lang="fr-FR" sz="900" dirty="0"/>
          </a:p>
        </p:txBody>
      </p:sp>
      <p:sp>
        <p:nvSpPr>
          <p:cNvPr id="141" name="ZoneTexte 140"/>
          <p:cNvSpPr txBox="1"/>
          <p:nvPr/>
        </p:nvSpPr>
        <p:spPr>
          <a:xfrm>
            <a:off x="3729732" y="8682608"/>
            <a:ext cx="7516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Le genou</a:t>
            </a:r>
            <a:endParaRPr lang="fr-FR" sz="900" dirty="0"/>
          </a:p>
        </p:txBody>
      </p:sp>
      <p:sp>
        <p:nvSpPr>
          <p:cNvPr id="142" name="ZoneTexte 141"/>
          <p:cNvSpPr txBox="1"/>
          <p:nvPr/>
        </p:nvSpPr>
        <p:spPr>
          <a:xfrm>
            <a:off x="3663373" y="8900740"/>
            <a:ext cx="7516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La cheville</a:t>
            </a:r>
            <a:endParaRPr lang="fr-FR" sz="900" dirty="0"/>
          </a:p>
        </p:txBody>
      </p:sp>
      <p:cxnSp>
        <p:nvCxnSpPr>
          <p:cNvPr id="143" name="Connecteur droit avec flèche 142"/>
          <p:cNvCxnSpPr/>
          <p:nvPr/>
        </p:nvCxnSpPr>
        <p:spPr>
          <a:xfrm flipH="1">
            <a:off x="3293064" y="7613429"/>
            <a:ext cx="507007" cy="7291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ZoneTexte 143"/>
          <p:cNvSpPr txBox="1"/>
          <p:nvPr/>
        </p:nvSpPr>
        <p:spPr>
          <a:xfrm>
            <a:off x="3809554" y="7455510"/>
            <a:ext cx="82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Le cerveau</a:t>
            </a:r>
            <a:endParaRPr lang="fr-FR" sz="9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07" y="7118579"/>
            <a:ext cx="1594829" cy="18891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5" name="Image 1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3" y="3281908"/>
            <a:ext cx="683170" cy="6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17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e 78"/>
          <p:cNvGrpSpPr/>
          <p:nvPr/>
        </p:nvGrpSpPr>
        <p:grpSpPr>
          <a:xfrm>
            <a:off x="44624" y="236121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80" name="Rectangle à coins arrondis 7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692696" y="274788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10"/>
          <p:cNvSpPr/>
          <p:nvPr/>
        </p:nvSpPr>
        <p:spPr>
          <a:xfrm>
            <a:off x="683169" y="265262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ZoneTexte 83"/>
          <p:cNvSpPr txBox="1"/>
          <p:nvPr/>
        </p:nvSpPr>
        <p:spPr>
          <a:xfrm>
            <a:off x="703269" y="312826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les règles d’hygiène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85" name="Groupe 84"/>
          <p:cNvGrpSpPr/>
          <p:nvPr/>
        </p:nvGrpSpPr>
        <p:grpSpPr>
          <a:xfrm>
            <a:off x="779800" y="398913"/>
            <a:ext cx="5832648" cy="2800722"/>
            <a:chOff x="764704" y="272480"/>
            <a:chExt cx="5832648" cy="2800722"/>
          </a:xfrm>
        </p:grpSpPr>
        <p:sp>
          <p:nvSpPr>
            <p:cNvPr id="86" name="Rectangle 85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88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90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91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3" name="Ellipse 92"/>
          <p:cNvSpPr/>
          <p:nvPr/>
        </p:nvSpPr>
        <p:spPr>
          <a:xfrm>
            <a:off x="2479969" y="279763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4423240" y="279956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6363247" y="279763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/>
          <p:cNvSpPr txBox="1"/>
          <p:nvPr/>
        </p:nvSpPr>
        <p:spPr>
          <a:xfrm>
            <a:off x="780907" y="273636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vais aux toilettes ou boire quand j’en ai besoin.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2724178" y="2676040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me lave les mains en sortant des toilettes ou avant d’aller manger.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4683652" y="2691135"/>
            <a:ext cx="1699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sais qu’il est important de bien manger, de bien dormir et d’être propre pour rester en bonne santé.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22" name="Groupe 121"/>
          <p:cNvGrpSpPr/>
          <p:nvPr/>
        </p:nvGrpSpPr>
        <p:grpSpPr>
          <a:xfrm>
            <a:off x="44624" y="3546305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23" name="Rectangle à coins arrondis 12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Rectangle 12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5" name="Rectangle 124"/>
          <p:cNvSpPr/>
          <p:nvPr/>
        </p:nvSpPr>
        <p:spPr>
          <a:xfrm>
            <a:off x="692696" y="35849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Rectangle 10"/>
          <p:cNvSpPr/>
          <p:nvPr/>
        </p:nvSpPr>
        <p:spPr>
          <a:xfrm>
            <a:off x="683169" y="3575446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ZoneTexte 126"/>
          <p:cNvSpPr txBox="1"/>
          <p:nvPr/>
        </p:nvSpPr>
        <p:spPr>
          <a:xfrm>
            <a:off x="703269" y="362301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les dangers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28" name="Groupe 127"/>
          <p:cNvGrpSpPr/>
          <p:nvPr/>
        </p:nvGrpSpPr>
        <p:grpSpPr>
          <a:xfrm>
            <a:off x="779800" y="3709097"/>
            <a:ext cx="5832648" cy="2800722"/>
            <a:chOff x="764704" y="272480"/>
            <a:chExt cx="5832648" cy="2800722"/>
          </a:xfrm>
        </p:grpSpPr>
        <p:sp>
          <p:nvSpPr>
            <p:cNvPr id="129" name="Rectangle 128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Rectangle 129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Rectangle 130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Rectangle 131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Rectangle 132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Rectangle 133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5" name="Ellipse 134"/>
          <p:cNvSpPr/>
          <p:nvPr/>
        </p:nvSpPr>
        <p:spPr>
          <a:xfrm>
            <a:off x="2479969" y="610781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/>
          <p:cNvSpPr/>
          <p:nvPr/>
        </p:nvSpPr>
        <p:spPr>
          <a:xfrm>
            <a:off x="4423240" y="6109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/>
          <p:cNvSpPr/>
          <p:nvPr/>
        </p:nvSpPr>
        <p:spPr>
          <a:xfrm>
            <a:off x="6363247" y="610781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ZoneTexte 137"/>
          <p:cNvSpPr txBox="1"/>
          <p:nvPr/>
        </p:nvSpPr>
        <p:spPr>
          <a:xfrm>
            <a:off x="780907" y="599776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connais les objets dangereux de la classe et de l’école.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39" name="ZoneTexte 138"/>
          <p:cNvSpPr txBox="1"/>
          <p:nvPr/>
        </p:nvSpPr>
        <p:spPr>
          <a:xfrm>
            <a:off x="2738050" y="6002049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connais les comportements dangereux en classe, dans l’école, dans la cour..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40" name="ZoneTexte 139"/>
          <p:cNvSpPr txBox="1"/>
          <p:nvPr/>
        </p:nvSpPr>
        <p:spPr>
          <a:xfrm>
            <a:off x="4683652" y="598317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connais les produits </a:t>
            </a:r>
            <a:r>
              <a:rPr lang="fr-FR" sz="1000" b="1" dirty="0" smtClean="0"/>
              <a:t>toxiques à l’école et à la maison.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41" name="ZoneTexte 140"/>
          <p:cNvSpPr txBox="1"/>
          <p:nvPr/>
        </p:nvSpPr>
        <p:spPr>
          <a:xfrm rot="16200000">
            <a:off x="-656685" y="4683292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42" name="ZoneTexte 141"/>
          <p:cNvSpPr txBox="1"/>
          <p:nvPr/>
        </p:nvSpPr>
        <p:spPr>
          <a:xfrm>
            <a:off x="48254" y="5963801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14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43" name="Image 1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" y="3382363"/>
            <a:ext cx="683170" cy="653467"/>
          </a:xfrm>
          <a:prstGeom prst="rect">
            <a:avLst/>
          </a:prstGeom>
        </p:spPr>
      </p:pic>
      <p:sp>
        <p:nvSpPr>
          <p:cNvPr id="144" name="ZoneTexte 143"/>
          <p:cNvSpPr txBox="1"/>
          <p:nvPr/>
        </p:nvSpPr>
        <p:spPr>
          <a:xfrm rot="16200000">
            <a:off x="-648002" y="1357385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45" name="ZoneTexte 144"/>
          <p:cNvSpPr txBox="1"/>
          <p:nvPr/>
        </p:nvSpPr>
        <p:spPr>
          <a:xfrm>
            <a:off x="56937" y="2637894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13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46" name="Image 1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4" y="56456"/>
            <a:ext cx="683170" cy="653467"/>
          </a:xfrm>
          <a:prstGeom prst="rect">
            <a:avLst/>
          </a:prstGeom>
        </p:spPr>
      </p:pic>
      <p:grpSp>
        <p:nvGrpSpPr>
          <p:cNvPr id="166" name="Groupe 165"/>
          <p:cNvGrpSpPr/>
          <p:nvPr/>
        </p:nvGrpSpPr>
        <p:grpSpPr>
          <a:xfrm>
            <a:off x="53307" y="6793041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67" name="Rectangle à coins arrondis 166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Rectangle 167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9" name="Rectangle 168"/>
          <p:cNvSpPr/>
          <p:nvPr/>
        </p:nvSpPr>
        <p:spPr>
          <a:xfrm>
            <a:off x="701379" y="6831708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Rectangle 10"/>
          <p:cNvSpPr/>
          <p:nvPr/>
        </p:nvSpPr>
        <p:spPr>
          <a:xfrm>
            <a:off x="691853" y="6822182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ZoneTexte 170"/>
          <p:cNvSpPr txBox="1"/>
          <p:nvPr/>
        </p:nvSpPr>
        <p:spPr>
          <a:xfrm>
            <a:off x="789590" y="6884733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Utiliser un crayon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72" name="Groupe 171"/>
          <p:cNvGrpSpPr/>
          <p:nvPr/>
        </p:nvGrpSpPr>
        <p:grpSpPr>
          <a:xfrm>
            <a:off x="789590" y="6963985"/>
            <a:ext cx="5832648" cy="2800722"/>
            <a:chOff x="764704" y="272480"/>
            <a:chExt cx="5832648" cy="2800722"/>
          </a:xfrm>
        </p:grpSpPr>
        <p:sp>
          <p:nvSpPr>
            <p:cNvPr id="173" name="Rectangle 17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Rectangle 173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Rectangle 174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Rectangle 17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Rectangle 177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9" name="Ellipse 178"/>
          <p:cNvSpPr/>
          <p:nvPr/>
        </p:nvSpPr>
        <p:spPr>
          <a:xfrm>
            <a:off x="2492879" y="935144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4436150" y="935337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/>
          <p:cNvSpPr/>
          <p:nvPr/>
        </p:nvSpPr>
        <p:spPr>
          <a:xfrm>
            <a:off x="6376157" y="935144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ZoneTexte 181"/>
          <p:cNvSpPr txBox="1"/>
          <p:nvPr/>
        </p:nvSpPr>
        <p:spPr>
          <a:xfrm>
            <a:off x="793817" y="93115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tenir correctement mes différents crayons.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83" name="ZoneTexte 182"/>
          <p:cNvSpPr txBox="1"/>
          <p:nvPr/>
        </p:nvSpPr>
        <p:spPr>
          <a:xfrm>
            <a:off x="2752328" y="930359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colorier sans dépasser ni laisser de blanc.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84" name="ZoneTexte 183"/>
          <p:cNvSpPr txBox="1"/>
          <p:nvPr/>
        </p:nvSpPr>
        <p:spPr>
          <a:xfrm>
            <a:off x="4692335" y="9303593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colorier en respectant un modèle.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85" name="ZoneTexte 184"/>
          <p:cNvSpPr txBox="1"/>
          <p:nvPr/>
        </p:nvSpPr>
        <p:spPr>
          <a:xfrm rot="16200000">
            <a:off x="-648002" y="7994712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86" name="ZoneTexte 185"/>
          <p:cNvSpPr txBox="1"/>
          <p:nvPr/>
        </p:nvSpPr>
        <p:spPr>
          <a:xfrm>
            <a:off x="56937" y="9275221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15a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87" name="Image 1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4" y="6693783"/>
            <a:ext cx="683170" cy="653467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81" y="1077081"/>
            <a:ext cx="1326755" cy="1561780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66" y="466715"/>
            <a:ext cx="1664403" cy="2080504"/>
          </a:xfrm>
          <a:prstGeom prst="rect">
            <a:avLst/>
          </a:prstGeom>
        </p:spPr>
      </p:pic>
      <p:pic>
        <p:nvPicPr>
          <p:cNvPr id="70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5" t="17638" r="7159" b="6335"/>
          <a:stretch/>
        </p:blipFill>
        <p:spPr bwMode="auto">
          <a:xfrm>
            <a:off x="4765345" y="4408689"/>
            <a:ext cx="1759999" cy="12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28" y="4479920"/>
            <a:ext cx="1826442" cy="1132880"/>
          </a:xfrm>
          <a:prstGeom prst="rect">
            <a:avLst/>
          </a:prstGeom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86" y="4861225"/>
            <a:ext cx="1233305" cy="101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85" y="7515148"/>
            <a:ext cx="1374336" cy="1636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337" y="7041232"/>
            <a:ext cx="701999" cy="877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8025527"/>
            <a:ext cx="931571" cy="1163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9" r="9640" b="7735"/>
          <a:stretch/>
        </p:blipFill>
        <p:spPr>
          <a:xfrm>
            <a:off x="1036492" y="8069787"/>
            <a:ext cx="1430831" cy="113670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65" y="1471611"/>
            <a:ext cx="911625" cy="11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18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e 78"/>
          <p:cNvGrpSpPr/>
          <p:nvPr/>
        </p:nvGrpSpPr>
        <p:grpSpPr>
          <a:xfrm>
            <a:off x="44624" y="236121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80" name="Rectangle à coins arrondis 7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692696" y="274788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10"/>
          <p:cNvSpPr/>
          <p:nvPr/>
        </p:nvSpPr>
        <p:spPr>
          <a:xfrm>
            <a:off x="683169" y="265262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ZoneTexte 83"/>
          <p:cNvSpPr txBox="1"/>
          <p:nvPr/>
        </p:nvSpPr>
        <p:spPr>
          <a:xfrm>
            <a:off x="703269" y="312826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Utiliser des ciseaux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85" name="Groupe 84"/>
          <p:cNvGrpSpPr/>
          <p:nvPr/>
        </p:nvGrpSpPr>
        <p:grpSpPr>
          <a:xfrm>
            <a:off x="779800" y="398913"/>
            <a:ext cx="5832648" cy="2800722"/>
            <a:chOff x="764704" y="272480"/>
            <a:chExt cx="5832648" cy="2800722"/>
          </a:xfrm>
        </p:grpSpPr>
        <p:sp>
          <p:nvSpPr>
            <p:cNvPr id="86" name="Rectangle 85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88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90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91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3" name="Ellipse 92"/>
          <p:cNvSpPr/>
          <p:nvPr/>
        </p:nvSpPr>
        <p:spPr>
          <a:xfrm>
            <a:off x="2479969" y="279763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4423240" y="279956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6363247" y="279763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/>
          <p:cNvSpPr txBox="1"/>
          <p:nvPr/>
        </p:nvSpPr>
        <p:spPr>
          <a:xfrm>
            <a:off x="780907" y="273636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tenir correctement une paire de ciseaux.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2724178" y="268154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découper le long d’un trait en changeant de direction.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4683652" y="2745625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découper des formes arrondies et complexes.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22" name="Groupe 121"/>
          <p:cNvGrpSpPr/>
          <p:nvPr/>
        </p:nvGrpSpPr>
        <p:grpSpPr>
          <a:xfrm>
            <a:off x="44624" y="3532766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23" name="Rectangle à coins arrondis 12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Rectangle 12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5" name="Rectangle 124"/>
          <p:cNvSpPr/>
          <p:nvPr/>
        </p:nvSpPr>
        <p:spPr>
          <a:xfrm>
            <a:off x="692696" y="357143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Rectangle 10"/>
          <p:cNvSpPr/>
          <p:nvPr/>
        </p:nvSpPr>
        <p:spPr>
          <a:xfrm>
            <a:off x="683169" y="3561907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ZoneTexte 126"/>
          <p:cNvSpPr txBox="1"/>
          <p:nvPr/>
        </p:nvSpPr>
        <p:spPr>
          <a:xfrm>
            <a:off x="703269" y="3609471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Réaliser une construction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28" name="Groupe 127"/>
          <p:cNvGrpSpPr/>
          <p:nvPr/>
        </p:nvGrpSpPr>
        <p:grpSpPr>
          <a:xfrm>
            <a:off x="779800" y="3695558"/>
            <a:ext cx="5832648" cy="2800722"/>
            <a:chOff x="764704" y="272480"/>
            <a:chExt cx="5832648" cy="2800722"/>
          </a:xfrm>
        </p:grpSpPr>
        <p:sp>
          <p:nvSpPr>
            <p:cNvPr id="129" name="Rectangle 128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Rectangle 129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Rectangle 130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Rectangle 131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Rectangle 132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Rectangle 133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5" name="Ellipse 134"/>
          <p:cNvSpPr/>
          <p:nvPr/>
        </p:nvSpPr>
        <p:spPr>
          <a:xfrm>
            <a:off x="2479969" y="609427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/>
          <p:cNvSpPr/>
          <p:nvPr/>
        </p:nvSpPr>
        <p:spPr>
          <a:xfrm>
            <a:off x="4423240" y="609621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/>
          <p:cNvSpPr/>
          <p:nvPr/>
        </p:nvSpPr>
        <p:spPr>
          <a:xfrm>
            <a:off x="6363247" y="609427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ZoneTexte 137"/>
          <p:cNvSpPr txBox="1"/>
          <p:nvPr/>
        </p:nvSpPr>
        <p:spPr>
          <a:xfrm>
            <a:off x="780907" y="6002056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J’utilise les jeux de construction de la classe pour faire des constructions difficiles.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39" name="ZoneTexte 138"/>
          <p:cNvSpPr txBox="1"/>
          <p:nvPr/>
        </p:nvSpPr>
        <p:spPr>
          <a:xfrm>
            <a:off x="2724178" y="5977289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reproduis des modèles de construction de plus en plus difficiles.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40" name="ZoneTexte 139"/>
          <p:cNvSpPr txBox="1"/>
          <p:nvPr/>
        </p:nvSpPr>
        <p:spPr>
          <a:xfrm>
            <a:off x="4683652" y="5981481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suis capable de faire une construction en suivant une notice ou un mode d’emploi.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41" name="ZoneTexte 140"/>
          <p:cNvSpPr txBox="1"/>
          <p:nvPr/>
        </p:nvSpPr>
        <p:spPr>
          <a:xfrm rot="16200000">
            <a:off x="-656685" y="4669753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42" name="ZoneTexte 141"/>
          <p:cNvSpPr txBox="1"/>
          <p:nvPr/>
        </p:nvSpPr>
        <p:spPr>
          <a:xfrm>
            <a:off x="48254" y="5950262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16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43" name="Image 1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" y="3368824"/>
            <a:ext cx="683170" cy="653467"/>
          </a:xfrm>
          <a:prstGeom prst="rect">
            <a:avLst/>
          </a:prstGeom>
        </p:spPr>
      </p:pic>
      <p:sp>
        <p:nvSpPr>
          <p:cNvPr id="144" name="ZoneTexte 143"/>
          <p:cNvSpPr txBox="1"/>
          <p:nvPr/>
        </p:nvSpPr>
        <p:spPr>
          <a:xfrm rot="16200000">
            <a:off x="-648002" y="1357385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45" name="ZoneTexte 144"/>
          <p:cNvSpPr txBox="1"/>
          <p:nvPr/>
        </p:nvSpPr>
        <p:spPr>
          <a:xfrm>
            <a:off x="56937" y="2637894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15b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46" name="Image 1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4" y="56456"/>
            <a:ext cx="683170" cy="653467"/>
          </a:xfrm>
          <a:prstGeom prst="rect">
            <a:avLst/>
          </a:prstGeom>
        </p:spPr>
      </p:pic>
      <p:grpSp>
        <p:nvGrpSpPr>
          <p:cNvPr id="166" name="Groupe 165"/>
          <p:cNvGrpSpPr/>
          <p:nvPr/>
        </p:nvGrpSpPr>
        <p:grpSpPr>
          <a:xfrm>
            <a:off x="44624" y="6793041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67" name="Rectangle à coins arrondis 166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Rectangle 167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9" name="Rectangle 168"/>
          <p:cNvSpPr/>
          <p:nvPr/>
        </p:nvSpPr>
        <p:spPr>
          <a:xfrm>
            <a:off x="692696" y="6831708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Rectangle 10"/>
          <p:cNvSpPr/>
          <p:nvPr/>
        </p:nvSpPr>
        <p:spPr>
          <a:xfrm>
            <a:off x="683170" y="6822182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ZoneTexte 170"/>
          <p:cNvSpPr txBox="1"/>
          <p:nvPr/>
        </p:nvSpPr>
        <p:spPr>
          <a:xfrm>
            <a:off x="780907" y="6884733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Utiliser des objets numériques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72" name="Groupe 171"/>
          <p:cNvGrpSpPr/>
          <p:nvPr/>
        </p:nvGrpSpPr>
        <p:grpSpPr>
          <a:xfrm>
            <a:off x="780907" y="6963985"/>
            <a:ext cx="5832648" cy="2800722"/>
            <a:chOff x="764704" y="272480"/>
            <a:chExt cx="5832648" cy="2800722"/>
          </a:xfrm>
        </p:grpSpPr>
        <p:sp>
          <p:nvSpPr>
            <p:cNvPr id="173" name="Rectangle 17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Rectangle 173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Rectangle 174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Rectangle 17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Rectangle 177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9" name="Ellipse 178"/>
          <p:cNvSpPr/>
          <p:nvPr/>
        </p:nvSpPr>
        <p:spPr>
          <a:xfrm>
            <a:off x="2484196" y="935144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4427467" y="935337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/>
          <p:cNvSpPr/>
          <p:nvPr/>
        </p:nvSpPr>
        <p:spPr>
          <a:xfrm>
            <a:off x="6367474" y="935144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ZoneTexte 181"/>
          <p:cNvSpPr txBox="1"/>
          <p:nvPr/>
        </p:nvSpPr>
        <p:spPr>
          <a:xfrm>
            <a:off x="785134" y="9215120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</a:t>
            </a:r>
            <a:r>
              <a:rPr lang="fr-FR" sz="1000" b="1" dirty="0" smtClean="0"/>
              <a:t>prendre des photos tout seul avec l’appareil photo ou la tablette.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83" name="ZoneTexte 182"/>
          <p:cNvSpPr txBox="1"/>
          <p:nvPr/>
        </p:nvSpPr>
        <p:spPr>
          <a:xfrm>
            <a:off x="2743645" y="930541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choisir les applications et en changer.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84" name="ZoneTexte 183"/>
          <p:cNvSpPr txBox="1"/>
          <p:nvPr/>
        </p:nvSpPr>
        <p:spPr>
          <a:xfrm>
            <a:off x="4683652" y="9303593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me débrouiller tout seul sur la tablette.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85" name="ZoneTexte 184"/>
          <p:cNvSpPr txBox="1"/>
          <p:nvPr/>
        </p:nvSpPr>
        <p:spPr>
          <a:xfrm rot="16200000">
            <a:off x="-656685" y="7994712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86" name="ZoneTexte 185"/>
          <p:cNvSpPr txBox="1"/>
          <p:nvPr/>
        </p:nvSpPr>
        <p:spPr>
          <a:xfrm>
            <a:off x="48254" y="9275221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17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87" name="Image 1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" y="6693783"/>
            <a:ext cx="683170" cy="653467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" y="8113527"/>
            <a:ext cx="620582" cy="1087945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51" y="8126227"/>
            <a:ext cx="1252706" cy="78294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0" name="Image 6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5" t="52037" r="2750" b="24798"/>
          <a:stretch/>
        </p:blipFill>
        <p:spPr>
          <a:xfrm>
            <a:off x="2945538" y="8152464"/>
            <a:ext cx="1096010" cy="1104609"/>
          </a:xfrm>
          <a:prstGeom prst="rect">
            <a:avLst/>
          </a:prstGeom>
        </p:spPr>
      </p:pic>
      <p:sp>
        <p:nvSpPr>
          <p:cNvPr id="71" name="Rectangle à coins arrondis 70"/>
          <p:cNvSpPr/>
          <p:nvPr/>
        </p:nvSpPr>
        <p:spPr>
          <a:xfrm>
            <a:off x="2824161" y="7490816"/>
            <a:ext cx="1713733" cy="481281"/>
          </a:xfrm>
          <a:prstGeom prst="wedgeRoundRectCallout">
            <a:avLst>
              <a:gd name="adj1" fmla="val 4496"/>
              <a:gd name="adj2" fmla="val 94619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Je vais jouer à 10 doigts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72" name="Image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47" y="8137395"/>
            <a:ext cx="1252706" cy="78294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3" name="Image 7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5" t="52037" r="2750" b="24798"/>
          <a:stretch/>
        </p:blipFill>
        <p:spPr>
          <a:xfrm>
            <a:off x="4893034" y="8150932"/>
            <a:ext cx="1096010" cy="1104609"/>
          </a:xfrm>
          <a:prstGeom prst="rect">
            <a:avLst/>
          </a:prstGeom>
        </p:spPr>
      </p:pic>
      <p:sp>
        <p:nvSpPr>
          <p:cNvPr id="74" name="Rectangle à coins arrondis 73"/>
          <p:cNvSpPr/>
          <p:nvPr/>
        </p:nvSpPr>
        <p:spPr>
          <a:xfrm>
            <a:off x="4771657" y="7329264"/>
            <a:ext cx="1713733" cy="596758"/>
          </a:xfrm>
          <a:prstGeom prst="wedgeRoundRectCallout">
            <a:avLst>
              <a:gd name="adj1" fmla="val 4496"/>
              <a:gd name="adj2" fmla="val 94619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Je sors du jeu, j’éteins la tablette et je vais la ranger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75" name="Image 7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17790" r="16746" b="18419"/>
          <a:stretch/>
        </p:blipFill>
        <p:spPr>
          <a:xfrm>
            <a:off x="1092773" y="1449254"/>
            <a:ext cx="1320483" cy="1226786"/>
          </a:xfrm>
          <a:prstGeom prst="rect">
            <a:avLst/>
          </a:prstGeom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2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5577">
            <a:off x="2933397" y="1940925"/>
            <a:ext cx="1582949" cy="3099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27" b="100000" l="0" r="97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42" y="1007727"/>
            <a:ext cx="1479641" cy="3099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23" y="901520"/>
            <a:ext cx="1331030" cy="12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Image 87" descr="Capture d’écr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89" y="4187006"/>
            <a:ext cx="741711" cy="10320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7" name="Image 96" descr="Capture d’écra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34" y="4380521"/>
            <a:ext cx="979382" cy="151228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4" t="12047" r="5977" b="13210"/>
          <a:stretch/>
        </p:blipFill>
        <p:spPr>
          <a:xfrm rot="5400000">
            <a:off x="4737330" y="4293689"/>
            <a:ext cx="1877820" cy="12200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342" y="4793626"/>
            <a:ext cx="815450" cy="111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90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290988" y="4982059"/>
            <a:ext cx="933485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4" y="56456"/>
            <a:ext cx="683170" cy="6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39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5" name="Groupe 4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18" name="Rectangle à coins arrondis 1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 5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 rot="16200000">
            <a:off x="-755113" y="1327588"/>
            <a:ext cx="22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ET VIVRE ENSEMBLE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275" y="2783468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VE3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34775" y="231465"/>
            <a:ext cx="236360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S’habiller seul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44624" y="3440832"/>
            <a:ext cx="6760368" cy="3080792"/>
            <a:chOff x="44624" y="128464"/>
            <a:chExt cx="6760368" cy="3080792"/>
          </a:xfrm>
        </p:grpSpPr>
        <p:grpSp>
          <p:nvGrpSpPr>
            <p:cNvPr id="27" name="Groupe 26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40" name="Rectangle à coins arrondis 39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8" name="Rectangle 27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0" name="Groupe 29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1" name="Ellipse 30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1" y="6095836"/>
            <a:ext cx="73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VE4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1126123" y="3572682"/>
            <a:ext cx="237225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Ranger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64704" y="596111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Quand j’ai fini de jouer, je range les jeux.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707975" y="593321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Quand j’ai fini de travailler, je range le matériel.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647982" y="592104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aider les autres à ranger.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73" name="ZoneTexte 72"/>
          <p:cNvSpPr txBox="1"/>
          <p:nvPr/>
        </p:nvSpPr>
        <p:spPr>
          <a:xfrm rot="16200000">
            <a:off x="-763332" y="4639956"/>
            <a:ext cx="22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ET VIVRE ENSEMBLE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" y="26144"/>
            <a:ext cx="1081500" cy="750392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3338512"/>
            <a:ext cx="1081500" cy="750392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820296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820296" y="12628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2258210" y="9169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3696124" y="6288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/>
          <p:cNvSpPr/>
          <p:nvPr/>
        </p:nvSpPr>
        <p:spPr>
          <a:xfrm>
            <a:off x="5134038" y="3393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/>
          <p:cNvSpPr/>
          <p:nvPr/>
        </p:nvSpPr>
        <p:spPr>
          <a:xfrm>
            <a:off x="2258930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3696844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/>
          <p:cNvSpPr/>
          <p:nvPr/>
        </p:nvSpPr>
        <p:spPr>
          <a:xfrm>
            <a:off x="5134038" y="25589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/>
        </p:nvSpPr>
        <p:spPr>
          <a:xfrm>
            <a:off x="3448350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4886264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/>
          <p:cNvSpPr/>
          <p:nvPr/>
        </p:nvSpPr>
        <p:spPr>
          <a:xfrm>
            <a:off x="2012682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/>
          <p:cNvSpPr/>
          <p:nvPr/>
        </p:nvSpPr>
        <p:spPr>
          <a:xfrm>
            <a:off x="6332113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ZoneTexte 86"/>
          <p:cNvSpPr txBox="1"/>
          <p:nvPr/>
        </p:nvSpPr>
        <p:spPr>
          <a:xfrm>
            <a:off x="853953" y="2582420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enfiler mon manteau et mes chaussures tout seul.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2340510" y="2582420"/>
            <a:ext cx="1157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sais boutonner mon manteau ou mon gilet.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3727535" y="2597706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ouvrir et fermer la fermeture éclair de mon manteau.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5168197" y="2608674"/>
            <a:ext cx="115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faire mes lacets tout seul.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81" y="4121720"/>
            <a:ext cx="1298694" cy="16233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61" y="1262819"/>
            <a:ext cx="1035307" cy="14136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50" y="863568"/>
            <a:ext cx="1007191" cy="18129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37" y="776536"/>
            <a:ext cx="1088934" cy="166980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20" y="740821"/>
            <a:ext cx="1576150" cy="1696753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75"/>
          <a:stretch/>
        </p:blipFill>
        <p:spPr>
          <a:xfrm>
            <a:off x="1217367" y="4542691"/>
            <a:ext cx="1172366" cy="1432342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92" y="4742457"/>
            <a:ext cx="1787627" cy="112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51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91775" y="128464"/>
            <a:ext cx="6613217" cy="9721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268074" y="4912641"/>
            <a:ext cx="928903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ET VIVRE ENSEMBLE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" y="26144"/>
            <a:ext cx="1081500" cy="7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76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e 47"/>
          <p:cNvGrpSpPr/>
          <p:nvPr/>
        </p:nvGrpSpPr>
        <p:grpSpPr>
          <a:xfrm>
            <a:off x="44624" y="6753200"/>
            <a:ext cx="6760368" cy="3080792"/>
            <a:chOff x="44624" y="128464"/>
            <a:chExt cx="6760368" cy="3080792"/>
          </a:xfrm>
        </p:grpSpPr>
        <p:grpSp>
          <p:nvGrpSpPr>
            <p:cNvPr id="49" name="Groupe 48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62" name="Rectangle à coins arrondis 61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0" name="Rectangle 49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 51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56" name="Rectangle 55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Rectangle 59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Rectangle 60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3" name="Ellipse 52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4" name="ZoneTexte 63"/>
          <p:cNvSpPr txBox="1"/>
          <p:nvPr/>
        </p:nvSpPr>
        <p:spPr>
          <a:xfrm rot="16200000">
            <a:off x="-973709" y="7780186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53275" y="9201472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703269" y="6829905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Participer à des échanges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764704" y="92553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donne mon point de vue aux copains.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2707975" y="926883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écouter les autres et demander la parole.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647982" y="924719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respecter le sujet de la conversation.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73" name="Groupe 72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chemeClr val="accent5"/>
          </a:solidFill>
        </p:grpSpPr>
        <p:sp>
          <p:nvSpPr>
            <p:cNvPr id="74" name="Rectangle à coins arrondis 7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 7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6" name="Rectangle 75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 rot="16200000">
            <a:off x="-973709" y="1157191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53275" y="2578477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703269" y="20691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Communiquer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20296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/>
          <p:cNvSpPr/>
          <p:nvPr/>
        </p:nvSpPr>
        <p:spPr>
          <a:xfrm>
            <a:off x="820296" y="12628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/>
          <p:cNvSpPr/>
          <p:nvPr/>
        </p:nvSpPr>
        <p:spPr>
          <a:xfrm>
            <a:off x="2258210" y="9169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3696124" y="6288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/>
          <p:cNvSpPr/>
          <p:nvPr/>
        </p:nvSpPr>
        <p:spPr>
          <a:xfrm>
            <a:off x="5134038" y="3393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/>
          <p:cNvSpPr/>
          <p:nvPr/>
        </p:nvSpPr>
        <p:spPr>
          <a:xfrm>
            <a:off x="2258930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/>
          <p:cNvSpPr/>
          <p:nvPr/>
        </p:nvSpPr>
        <p:spPr>
          <a:xfrm>
            <a:off x="3696844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/>
          <p:cNvSpPr/>
          <p:nvPr/>
        </p:nvSpPr>
        <p:spPr>
          <a:xfrm>
            <a:off x="5134038" y="25589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/>
          <p:cNvSpPr/>
          <p:nvPr/>
        </p:nvSpPr>
        <p:spPr>
          <a:xfrm>
            <a:off x="3448350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/>
          <p:cNvSpPr/>
          <p:nvPr/>
        </p:nvSpPr>
        <p:spPr>
          <a:xfrm>
            <a:off x="4886264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/>
          <p:cNvSpPr/>
          <p:nvPr/>
        </p:nvSpPr>
        <p:spPr>
          <a:xfrm>
            <a:off x="2012682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/>
          <p:cNvSpPr/>
          <p:nvPr/>
        </p:nvSpPr>
        <p:spPr>
          <a:xfrm>
            <a:off x="6332113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853953" y="2542828"/>
            <a:ext cx="1157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présenter quelque chose devant mes copains.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2204864" y="2532474"/>
            <a:ext cx="12974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raconter quelque chose qui s’est passé ou que j’ai vu.</a:t>
            </a:r>
            <a:endParaRPr lang="fr-FR" sz="900" b="1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3768055" y="2593434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sais faire de petites phrases en prononçant correctement les mots.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5168197" y="2581671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faire de </a:t>
            </a:r>
            <a:r>
              <a:rPr lang="fr-FR" sz="800" b="1" dirty="0" smtClean="0"/>
              <a:t>grandes phrases </a:t>
            </a:r>
            <a:r>
              <a:rPr lang="fr-FR" sz="800" b="1" dirty="0"/>
              <a:t>en prononçant correctement les mots.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98" name="Groupe 97"/>
          <p:cNvGrpSpPr/>
          <p:nvPr/>
        </p:nvGrpSpPr>
        <p:grpSpPr>
          <a:xfrm>
            <a:off x="44624" y="3448594"/>
            <a:ext cx="6760368" cy="3080792"/>
            <a:chOff x="116632" y="128464"/>
            <a:chExt cx="6616352" cy="3080792"/>
          </a:xfrm>
          <a:solidFill>
            <a:schemeClr val="accent5"/>
          </a:solidFill>
        </p:grpSpPr>
        <p:sp>
          <p:nvSpPr>
            <p:cNvPr id="99" name="Rectangle à coins arrondis 98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1" name="Rectangle 100"/>
          <p:cNvSpPr/>
          <p:nvPr/>
        </p:nvSpPr>
        <p:spPr>
          <a:xfrm>
            <a:off x="692696" y="348726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Rectangle 10"/>
          <p:cNvSpPr/>
          <p:nvPr/>
        </p:nvSpPr>
        <p:spPr>
          <a:xfrm>
            <a:off x="683170" y="347773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ZoneTexte 102"/>
          <p:cNvSpPr txBox="1"/>
          <p:nvPr/>
        </p:nvSpPr>
        <p:spPr>
          <a:xfrm rot="16200000">
            <a:off x="-973709" y="4475580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04" name="ZoneTexte 103"/>
          <p:cNvSpPr txBox="1"/>
          <p:nvPr/>
        </p:nvSpPr>
        <p:spPr>
          <a:xfrm>
            <a:off x="53275" y="589686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L2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105" name="ZoneTexte 104"/>
          <p:cNvSpPr txBox="1"/>
          <p:nvPr/>
        </p:nvSpPr>
        <p:spPr>
          <a:xfrm>
            <a:off x="703269" y="352529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Parler en faisant des phrases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820296" y="5875417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Rectangle 106"/>
          <p:cNvSpPr/>
          <p:nvPr/>
        </p:nvSpPr>
        <p:spPr>
          <a:xfrm>
            <a:off x="820296" y="4581208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Rectangle 107"/>
          <p:cNvSpPr/>
          <p:nvPr/>
        </p:nvSpPr>
        <p:spPr>
          <a:xfrm>
            <a:off x="2258210" y="4235296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108"/>
          <p:cNvSpPr/>
          <p:nvPr/>
        </p:nvSpPr>
        <p:spPr>
          <a:xfrm>
            <a:off x="3696124" y="3947264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/>
          <p:cNvSpPr/>
          <p:nvPr/>
        </p:nvSpPr>
        <p:spPr>
          <a:xfrm>
            <a:off x="5134038" y="3657739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110"/>
          <p:cNvSpPr/>
          <p:nvPr/>
        </p:nvSpPr>
        <p:spPr>
          <a:xfrm>
            <a:off x="2258930" y="5875417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Rectangle 111"/>
          <p:cNvSpPr/>
          <p:nvPr/>
        </p:nvSpPr>
        <p:spPr>
          <a:xfrm>
            <a:off x="3696844" y="5875417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Rectangle 112"/>
          <p:cNvSpPr/>
          <p:nvPr/>
        </p:nvSpPr>
        <p:spPr>
          <a:xfrm>
            <a:off x="5134038" y="5877352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/>
          <p:cNvSpPr/>
          <p:nvPr/>
        </p:nvSpPr>
        <p:spPr>
          <a:xfrm>
            <a:off x="3448350" y="602136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/>
          <p:cNvSpPr/>
          <p:nvPr/>
        </p:nvSpPr>
        <p:spPr>
          <a:xfrm>
            <a:off x="4886264" y="602136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/>
          <p:cNvSpPr/>
          <p:nvPr/>
        </p:nvSpPr>
        <p:spPr>
          <a:xfrm>
            <a:off x="2012682" y="601943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6332113" y="601943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ZoneTexte 117"/>
          <p:cNvSpPr txBox="1"/>
          <p:nvPr/>
        </p:nvSpPr>
        <p:spPr>
          <a:xfrm>
            <a:off x="853953" y="5861217"/>
            <a:ext cx="1157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sais utiliser le vocabulaire appris en classe.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9" name="ZoneTexte 118"/>
          <p:cNvSpPr txBox="1"/>
          <p:nvPr/>
        </p:nvSpPr>
        <p:spPr>
          <a:xfrm>
            <a:off x="2204864" y="5850863"/>
            <a:ext cx="12974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comprends et j’utilise les phrases de tous les jours.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3768055" y="5911823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comprends et je peux expliquer une consigne.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5168197" y="5900060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</a:t>
            </a:r>
            <a:r>
              <a:rPr lang="fr-FR" sz="800" b="1" dirty="0" smtClean="0"/>
              <a:t>reformule une phrase et je me fais mieux comprendre.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123" name="Image 1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781721" y="5207789"/>
            <a:ext cx="769460" cy="662953"/>
          </a:xfrm>
          <a:prstGeom prst="rect">
            <a:avLst/>
          </a:prstGeom>
        </p:spPr>
      </p:pic>
      <p:sp>
        <p:nvSpPr>
          <p:cNvPr id="124" name="Rectangle à coins arrondis 123"/>
          <p:cNvSpPr/>
          <p:nvPr/>
        </p:nvSpPr>
        <p:spPr>
          <a:xfrm>
            <a:off x="1044056" y="4719759"/>
            <a:ext cx="1014249" cy="377258"/>
          </a:xfrm>
          <a:prstGeom prst="wedgeRoundRectCallout">
            <a:avLst>
              <a:gd name="adj1" fmla="val -35252"/>
              <a:gd name="adj2" fmla="val 7287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Aujourd’hui nous sommes le 12 décembre.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25" name="Image 1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64" y="4581208"/>
            <a:ext cx="730919" cy="1000013"/>
          </a:xfrm>
          <a:prstGeom prst="rect">
            <a:avLst/>
          </a:prstGeom>
        </p:spPr>
      </p:pic>
      <p:sp>
        <p:nvSpPr>
          <p:cNvPr id="126" name="Rectangle à coins arrondis 125"/>
          <p:cNvSpPr/>
          <p:nvPr/>
        </p:nvSpPr>
        <p:spPr>
          <a:xfrm>
            <a:off x="2501866" y="4282245"/>
            <a:ext cx="1122261" cy="238707"/>
          </a:xfrm>
          <a:prstGeom prst="wedgeRoundRectCallout">
            <a:avLst>
              <a:gd name="adj1" fmla="val -35252"/>
              <a:gd name="adj2" fmla="val 7287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Je peux me mettre en rang avec Lucie ?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27" name="Image 1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250"/>
          <a:stretch/>
        </p:blipFill>
        <p:spPr>
          <a:xfrm flipH="1">
            <a:off x="3149102" y="5307277"/>
            <a:ext cx="547741" cy="556922"/>
          </a:xfrm>
          <a:prstGeom prst="rect">
            <a:avLst/>
          </a:prstGeom>
        </p:spPr>
      </p:pic>
      <p:sp>
        <p:nvSpPr>
          <p:cNvPr id="128" name="Rectangle à coins arrondis 127"/>
          <p:cNvSpPr/>
          <p:nvPr/>
        </p:nvSpPr>
        <p:spPr>
          <a:xfrm>
            <a:off x="2961122" y="4908388"/>
            <a:ext cx="663005" cy="283619"/>
          </a:xfrm>
          <a:prstGeom prst="wedgeRoundRectCallout">
            <a:avLst>
              <a:gd name="adj1" fmla="val -12652"/>
              <a:gd name="adj2" fmla="val 103982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En rang les enfants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2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31"/>
          <a:stretch/>
        </p:blipFill>
        <p:spPr bwMode="auto">
          <a:xfrm>
            <a:off x="3865345" y="4892343"/>
            <a:ext cx="1128931" cy="95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" name="Rectangle à coins arrondis 129"/>
          <p:cNvSpPr/>
          <p:nvPr/>
        </p:nvSpPr>
        <p:spPr>
          <a:xfrm>
            <a:off x="3810755" y="4282246"/>
            <a:ext cx="1014249" cy="448218"/>
          </a:xfrm>
          <a:prstGeom prst="wedgeRoundRectCallout">
            <a:avLst>
              <a:gd name="adj1" fmla="val -7392"/>
              <a:gd name="adj2" fmla="val 7263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Il faut écrire des A comme sur le modèle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31" name="Image 1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51" y="3767997"/>
            <a:ext cx="596282" cy="934598"/>
          </a:xfrm>
          <a:prstGeom prst="rect">
            <a:avLst/>
          </a:prstGeom>
        </p:spPr>
      </p:pic>
      <p:sp>
        <p:nvSpPr>
          <p:cNvPr id="132" name="Rectangle à coins arrondis 131"/>
          <p:cNvSpPr/>
          <p:nvPr/>
        </p:nvSpPr>
        <p:spPr>
          <a:xfrm>
            <a:off x="5772040" y="3737090"/>
            <a:ext cx="739984" cy="559884"/>
          </a:xfrm>
          <a:prstGeom prst="wedgeRoundRectCallout">
            <a:avLst>
              <a:gd name="adj1" fmla="val -68266"/>
              <a:gd name="adj2" fmla="val -978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Le ballon il a tombé dans le truc !!!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33" name="Image 1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51" y="4954506"/>
            <a:ext cx="596282" cy="934598"/>
          </a:xfrm>
          <a:prstGeom prst="rect">
            <a:avLst/>
          </a:prstGeom>
        </p:spPr>
      </p:pic>
      <p:sp>
        <p:nvSpPr>
          <p:cNvPr id="134" name="Rectangle à coins arrondis 133"/>
          <p:cNvSpPr/>
          <p:nvPr/>
        </p:nvSpPr>
        <p:spPr>
          <a:xfrm>
            <a:off x="5772040" y="4923599"/>
            <a:ext cx="739984" cy="664508"/>
          </a:xfrm>
          <a:prstGeom prst="wedgeRoundRectCallout">
            <a:avLst>
              <a:gd name="adj1" fmla="val -68266"/>
              <a:gd name="adj2" fmla="val -978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Le ballon il est tombé dans l’eau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35" name="Image 1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48" b="57153"/>
          <a:stretch/>
        </p:blipFill>
        <p:spPr>
          <a:xfrm>
            <a:off x="6126452" y="4296974"/>
            <a:ext cx="436616" cy="543934"/>
          </a:xfrm>
          <a:prstGeom prst="rect">
            <a:avLst/>
          </a:prstGeom>
        </p:spPr>
      </p:pic>
      <p:sp>
        <p:nvSpPr>
          <p:cNvPr id="136" name="Rectangle à coins arrondis 135"/>
          <p:cNvSpPr/>
          <p:nvPr/>
        </p:nvSpPr>
        <p:spPr>
          <a:xfrm>
            <a:off x="5769600" y="4401598"/>
            <a:ext cx="335979" cy="152815"/>
          </a:xfrm>
          <a:prstGeom prst="wedgeRoundRectCallout">
            <a:avLst>
              <a:gd name="adj1" fmla="val 63278"/>
              <a:gd name="adj2" fmla="val 1514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??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4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60" y="1310561"/>
            <a:ext cx="899345" cy="60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" name="Image 14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764704" y="1994427"/>
            <a:ext cx="648072" cy="5583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0" y="1597994"/>
            <a:ext cx="187943" cy="2563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46" name="Rectangle à coins arrondis 145"/>
          <p:cNvSpPr/>
          <p:nvPr/>
        </p:nvSpPr>
        <p:spPr>
          <a:xfrm>
            <a:off x="1330067" y="2013659"/>
            <a:ext cx="876781" cy="283619"/>
          </a:xfrm>
          <a:prstGeom prst="wedgeRoundRectCallout">
            <a:avLst>
              <a:gd name="adj1" fmla="val -49108"/>
              <a:gd name="adj2" fmla="val 7263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C’est Totoche mon hamster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4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7240" y="994533"/>
            <a:ext cx="939871" cy="62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" name="Image 1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9"/>
          <a:stretch/>
        </p:blipFill>
        <p:spPr>
          <a:xfrm>
            <a:off x="2917816" y="1740622"/>
            <a:ext cx="825815" cy="806305"/>
          </a:xfrm>
          <a:prstGeom prst="rect">
            <a:avLst/>
          </a:prstGeom>
        </p:spPr>
      </p:pic>
      <p:sp>
        <p:nvSpPr>
          <p:cNvPr id="149" name="Rectangle à coins arrondis 148"/>
          <p:cNvSpPr/>
          <p:nvPr/>
        </p:nvSpPr>
        <p:spPr>
          <a:xfrm>
            <a:off x="2338348" y="1726169"/>
            <a:ext cx="735645" cy="553247"/>
          </a:xfrm>
          <a:prstGeom prst="wedgeRoundRectCallout">
            <a:avLst>
              <a:gd name="adj1" fmla="val 30700"/>
              <a:gd name="adj2" fmla="val 6568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Hier je suis allée au zoo et j’ai vu des lions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50" name="Image 1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91" y="1518438"/>
            <a:ext cx="730919" cy="1000013"/>
          </a:xfrm>
          <a:prstGeom prst="rect">
            <a:avLst/>
          </a:prstGeom>
        </p:spPr>
      </p:pic>
      <p:sp>
        <p:nvSpPr>
          <p:cNvPr id="151" name="Rectangle à coins arrondis 150"/>
          <p:cNvSpPr/>
          <p:nvPr/>
        </p:nvSpPr>
        <p:spPr>
          <a:xfrm>
            <a:off x="3894967" y="1136576"/>
            <a:ext cx="1118209" cy="238707"/>
          </a:xfrm>
          <a:prstGeom prst="wedgeRoundRectCallout">
            <a:avLst>
              <a:gd name="adj1" fmla="val -22759"/>
              <a:gd name="adj2" fmla="val 9947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J’ai fini de ranger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39" y="1531694"/>
            <a:ext cx="1342698" cy="1049977"/>
          </a:xfrm>
          <a:prstGeom prst="rect">
            <a:avLst/>
          </a:prstGeom>
        </p:spPr>
      </p:pic>
      <p:sp>
        <p:nvSpPr>
          <p:cNvPr id="154" name="Rectangle à coins arrondis 153"/>
          <p:cNvSpPr/>
          <p:nvPr/>
        </p:nvSpPr>
        <p:spPr>
          <a:xfrm>
            <a:off x="5251661" y="678200"/>
            <a:ext cx="1203395" cy="660628"/>
          </a:xfrm>
          <a:prstGeom prst="wedgeRoundRectCallout">
            <a:avLst>
              <a:gd name="adj1" fmla="val 25958"/>
              <a:gd name="adj2" fmla="val 95944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Je connais cet album ! Il raconte l’histoire des trois petits cochons et du grand méchant loup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55" name="Image 1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86" y="8213186"/>
            <a:ext cx="1342698" cy="1049977"/>
          </a:xfrm>
          <a:prstGeom prst="rect">
            <a:avLst/>
          </a:prstGeom>
        </p:spPr>
      </p:pic>
      <p:sp>
        <p:nvSpPr>
          <p:cNvPr id="156" name="Rectangle à coins arrondis 155"/>
          <p:cNvSpPr/>
          <p:nvPr/>
        </p:nvSpPr>
        <p:spPr>
          <a:xfrm>
            <a:off x="1241678" y="7963282"/>
            <a:ext cx="1203395" cy="330314"/>
          </a:xfrm>
          <a:prstGeom prst="wedgeRoundRectCallout">
            <a:avLst>
              <a:gd name="adj1" fmla="val 13897"/>
              <a:gd name="adj2" fmla="val 6518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Oui moi aussi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57" name="Image 1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79" y="8145343"/>
            <a:ext cx="1342698" cy="1049977"/>
          </a:xfrm>
          <a:prstGeom prst="rect">
            <a:avLst/>
          </a:prstGeom>
        </p:spPr>
      </p:pic>
      <p:sp>
        <p:nvSpPr>
          <p:cNvPr id="158" name="Rectangle à coins arrondis 157"/>
          <p:cNvSpPr/>
          <p:nvPr/>
        </p:nvSpPr>
        <p:spPr>
          <a:xfrm>
            <a:off x="2750981" y="7761312"/>
            <a:ext cx="930048" cy="504056"/>
          </a:xfrm>
          <a:prstGeom prst="wedgeRoundRectCallout">
            <a:avLst>
              <a:gd name="adj1" fmla="val -10563"/>
              <a:gd name="adj2" fmla="val 6489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Le loup, il va souffler et casser la maison de briques !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59" name="Pensées 158"/>
          <p:cNvSpPr/>
          <p:nvPr/>
        </p:nvSpPr>
        <p:spPr>
          <a:xfrm>
            <a:off x="3725025" y="7486496"/>
            <a:ext cx="879917" cy="504056"/>
          </a:xfrm>
          <a:prstGeom prst="cloudCallout">
            <a:avLst>
              <a:gd name="adj1" fmla="val -6583"/>
              <a:gd name="adj2" fmla="val 94624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Non, elle va pas se casser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60" name="Image 1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32" y="8218857"/>
            <a:ext cx="1342698" cy="1049977"/>
          </a:xfrm>
          <a:prstGeom prst="rect">
            <a:avLst/>
          </a:prstGeom>
        </p:spPr>
      </p:pic>
      <p:sp>
        <p:nvSpPr>
          <p:cNvPr id="161" name="Rectangle à coins arrondis 160"/>
          <p:cNvSpPr/>
          <p:nvPr/>
        </p:nvSpPr>
        <p:spPr>
          <a:xfrm>
            <a:off x="4696434" y="7473280"/>
            <a:ext cx="930048" cy="504056"/>
          </a:xfrm>
          <a:prstGeom prst="wedgeRoundRectCallout">
            <a:avLst>
              <a:gd name="adj1" fmla="val -7832"/>
              <a:gd name="adj2" fmla="val 7749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Le loup, il va passer par la cheminée…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62" name="Rectangle à coins arrondis 161"/>
          <p:cNvSpPr/>
          <p:nvPr/>
        </p:nvSpPr>
        <p:spPr>
          <a:xfrm>
            <a:off x="5679335" y="7674582"/>
            <a:ext cx="879917" cy="662794"/>
          </a:xfrm>
          <a:prstGeom prst="wedgeRoundRectCallout">
            <a:avLst>
              <a:gd name="adj1" fmla="val 13807"/>
              <a:gd name="adj2" fmla="val 6250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… et il va atterrir dans la marmite des trois petits cochons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40" name="Image 1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4572"/>
            <a:ext cx="536954" cy="531084"/>
          </a:xfrm>
          <a:prstGeom prst="rect">
            <a:avLst/>
          </a:prstGeom>
        </p:spPr>
      </p:pic>
      <p:pic>
        <p:nvPicPr>
          <p:cNvPr id="141" name="Image 1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341796"/>
            <a:ext cx="536954" cy="531084"/>
          </a:xfrm>
          <a:prstGeom prst="rect">
            <a:avLst/>
          </a:prstGeom>
        </p:spPr>
      </p:pic>
      <p:pic>
        <p:nvPicPr>
          <p:cNvPr id="142" name="Image 1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6654164"/>
            <a:ext cx="536954" cy="5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84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5" name="Groupe 4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18" name="Rectangle à coins arrondis 1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 5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12" name="Rectangle 11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Ellipse 8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 rot="16200000">
            <a:off x="-973709" y="1155450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275" y="257673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L4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03269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des comptines, des poésies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64704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dis les comptines et les poésies avec les copains.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707975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redis tout seul une comptine ou une </a:t>
            </a:r>
            <a:r>
              <a:rPr lang="fr-FR" sz="1000" b="1" dirty="0" smtClean="0"/>
              <a:t>poésie.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647982" y="257252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dis tout seul une comptine ou une poésie avec </a:t>
            </a:r>
            <a:r>
              <a:rPr lang="fr-FR" sz="1000" b="1" dirty="0" smtClean="0"/>
              <a:t>des </a:t>
            </a:r>
            <a:r>
              <a:rPr lang="fr-FR" sz="1000" b="1" dirty="0"/>
              <a:t>gestes.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44624" y="3440832"/>
            <a:ext cx="6760368" cy="3080792"/>
            <a:chOff x="44624" y="128464"/>
            <a:chExt cx="6760368" cy="3080792"/>
          </a:xfrm>
        </p:grpSpPr>
        <p:grpSp>
          <p:nvGrpSpPr>
            <p:cNvPr id="27" name="Groupe 26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40" name="Rectangle à coins arrondis 39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8" name="Rectangle 27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0" name="Groupe 29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1" name="Ellipse 30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2" name="ZoneTexte 41"/>
          <p:cNvSpPr txBox="1"/>
          <p:nvPr/>
        </p:nvSpPr>
        <p:spPr>
          <a:xfrm rot="16200000">
            <a:off x="-973709" y="4467818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53275" y="588910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L5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03269" y="351753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Jouer avec les rimes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64704" y="5971855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des comptines avec des rimes</a:t>
            </a:r>
            <a:r>
              <a:rPr lang="fr-FR" sz="1000" dirty="0"/>
              <a:t>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707975" y="5971855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trouver un mot qui commence comme un autre</a:t>
            </a:r>
            <a:r>
              <a:rPr lang="fr-FR" sz="1000" dirty="0"/>
              <a:t>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647982" y="597379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trouver un mot qui finit comme un autre</a:t>
            </a:r>
            <a:r>
              <a:rPr lang="fr-FR" sz="1000" dirty="0"/>
              <a:t>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48" name="Groupe 47"/>
          <p:cNvGrpSpPr/>
          <p:nvPr/>
        </p:nvGrpSpPr>
        <p:grpSpPr>
          <a:xfrm>
            <a:off x="44624" y="6753200"/>
            <a:ext cx="6760368" cy="3080792"/>
            <a:chOff x="44624" y="128464"/>
            <a:chExt cx="6760368" cy="3080792"/>
          </a:xfrm>
        </p:grpSpPr>
        <p:grpSp>
          <p:nvGrpSpPr>
            <p:cNvPr id="49" name="Groupe 48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62" name="Rectangle à coins arrondis 61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0" name="Rectangle 49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 51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56" name="Rectangle 55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Rectangle 59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Rectangle 60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3" name="Ellipse 52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4" name="ZoneTexte 63"/>
          <p:cNvSpPr txBox="1"/>
          <p:nvPr/>
        </p:nvSpPr>
        <p:spPr>
          <a:xfrm rot="16200000">
            <a:off x="-973709" y="7780186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53275" y="9201472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L6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703269" y="6829905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Jouer avec les syllabes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764704" y="9258823"/>
            <a:ext cx="1699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combien il y a de syllabes dans un mot.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2707975" y="919263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trouver la place d’une syllabe au début, au milieu ou à la fin d’un mot.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647982" y="9200701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ajouter ou supprimer une syllabe en début ou en fin de mot.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4572"/>
            <a:ext cx="536954" cy="531084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341796"/>
            <a:ext cx="536954" cy="531084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6654164"/>
            <a:ext cx="536954" cy="531084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33" y="1584798"/>
            <a:ext cx="1323358" cy="1034853"/>
          </a:xfrm>
          <a:prstGeom prst="rect">
            <a:avLst/>
          </a:prstGeom>
        </p:spPr>
      </p:pic>
      <p:sp>
        <p:nvSpPr>
          <p:cNvPr id="74" name="Rectangle à coins arrondis 73"/>
          <p:cNvSpPr/>
          <p:nvPr/>
        </p:nvSpPr>
        <p:spPr>
          <a:xfrm>
            <a:off x="810664" y="1343391"/>
            <a:ext cx="1607141" cy="297241"/>
          </a:xfrm>
          <a:prstGeom prst="wedgeRoundRectCallout">
            <a:avLst>
              <a:gd name="adj1" fmla="val 13897"/>
              <a:gd name="adj2" fmla="val 6518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Trois p’tits moutons qui couraient dans la neige…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75" name="Image 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31" y="1246683"/>
            <a:ext cx="848586" cy="1330053"/>
          </a:xfrm>
          <a:prstGeom prst="rect">
            <a:avLst/>
          </a:prstGeom>
        </p:spPr>
      </p:pic>
      <p:sp>
        <p:nvSpPr>
          <p:cNvPr id="76" name="Rectangle à coins arrondis 75"/>
          <p:cNvSpPr/>
          <p:nvPr/>
        </p:nvSpPr>
        <p:spPr>
          <a:xfrm>
            <a:off x="3498383" y="777375"/>
            <a:ext cx="1116180" cy="882590"/>
          </a:xfrm>
          <a:prstGeom prst="wedgeRoundRectCallout">
            <a:avLst>
              <a:gd name="adj1" fmla="val -65660"/>
              <a:gd name="adj2" fmla="val -4718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Mains en l’air, sur la tête, aux épaules et en avant, bras croisés, sur les côtés, moulinet et on se tait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56" y="1111625"/>
            <a:ext cx="1467269" cy="1508026"/>
          </a:xfrm>
          <a:prstGeom prst="rect">
            <a:avLst/>
          </a:prstGeom>
        </p:spPr>
      </p:pic>
      <p:sp>
        <p:nvSpPr>
          <p:cNvPr id="78" name="Rectangle à coins arrondis 77"/>
          <p:cNvSpPr/>
          <p:nvPr/>
        </p:nvSpPr>
        <p:spPr>
          <a:xfrm>
            <a:off x="5188757" y="359058"/>
            <a:ext cx="1282760" cy="691393"/>
          </a:xfrm>
          <a:prstGeom prst="wedgeRoundRectCallout">
            <a:avLst>
              <a:gd name="adj1" fmla="val 48"/>
              <a:gd name="adj2" fmla="val 78381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Mains en l’air, sur la tête, aux épaules et en avant, bras croisés, sur les côtés, moulinet et on se tait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9"/>
          <a:stretch/>
        </p:blipFill>
        <p:spPr>
          <a:xfrm>
            <a:off x="1781317" y="4900408"/>
            <a:ext cx="999611" cy="975995"/>
          </a:xfrm>
          <a:prstGeom prst="rect">
            <a:avLst/>
          </a:prstGeom>
        </p:spPr>
      </p:pic>
      <p:sp>
        <p:nvSpPr>
          <p:cNvPr id="80" name="Rectangle à coins arrondis 79"/>
          <p:cNvSpPr/>
          <p:nvPr/>
        </p:nvSpPr>
        <p:spPr>
          <a:xfrm>
            <a:off x="843886" y="4697706"/>
            <a:ext cx="1155264" cy="831358"/>
          </a:xfrm>
          <a:prstGeom prst="wedgeRoundRectCallout">
            <a:avLst>
              <a:gd name="adj1" fmla="val 59074"/>
              <a:gd name="adj2" fmla="val -19784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Polichinelle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Monte à l’échelle; 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Un peu plus haut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Se casse le dos…</a:t>
            </a:r>
            <a:endParaRPr lang="fr-FR" sz="1000" dirty="0">
              <a:solidFill>
                <a:schemeClr val="tx1"/>
              </a:solidFill>
            </a:endParaRPr>
          </a:p>
        </p:txBody>
      </p:sp>
      <p:pic>
        <p:nvPicPr>
          <p:cNvPr id="81" name="Image 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2571778" y="4916923"/>
            <a:ext cx="1116961" cy="962354"/>
          </a:xfrm>
          <a:prstGeom prst="rect">
            <a:avLst/>
          </a:prstGeom>
        </p:spPr>
      </p:pic>
      <p:sp>
        <p:nvSpPr>
          <p:cNvPr id="82" name="Rectangle à coins arrondis 81"/>
          <p:cNvSpPr/>
          <p:nvPr/>
        </p:nvSpPr>
        <p:spPr>
          <a:xfrm>
            <a:off x="2929854" y="4232920"/>
            <a:ext cx="1477183" cy="649910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Matelas ça commence comme Maman !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36" y="4697706"/>
            <a:ext cx="1554916" cy="1215929"/>
          </a:xfrm>
          <a:prstGeom prst="rect">
            <a:avLst/>
          </a:prstGeom>
        </p:spPr>
      </p:pic>
      <p:sp>
        <p:nvSpPr>
          <p:cNvPr id="84" name="Rectangle à coins arrondis 83"/>
          <p:cNvSpPr/>
          <p:nvPr/>
        </p:nvSpPr>
        <p:spPr>
          <a:xfrm>
            <a:off x="4806036" y="4228316"/>
            <a:ext cx="1607141" cy="364644"/>
          </a:xfrm>
          <a:prstGeom prst="wedgeRoundRectCallout">
            <a:avLst>
              <a:gd name="adj1" fmla="val 27331"/>
              <a:gd name="adj2" fmla="val 96492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Maitresse ça finit comme tresse !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86" name="Rectangle à coins arrondis 85"/>
          <p:cNvSpPr/>
          <p:nvPr/>
        </p:nvSpPr>
        <p:spPr>
          <a:xfrm>
            <a:off x="1711412" y="7968641"/>
            <a:ext cx="942978" cy="584759"/>
          </a:xfrm>
          <a:prstGeom prst="wedgeRoundRectCallout">
            <a:avLst>
              <a:gd name="adj1" fmla="val -67682"/>
              <a:gd name="adj2" fmla="val -1567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Il y a 4 syllabes dans OR-DI-NA-TEUR !</a:t>
            </a:r>
            <a:endParaRPr lang="fr-FR" sz="1000" dirty="0">
              <a:solidFill>
                <a:schemeClr val="tx1"/>
              </a:solidFill>
            </a:endParaRPr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1" b="6974"/>
          <a:stretch/>
        </p:blipFill>
        <p:spPr>
          <a:xfrm>
            <a:off x="732162" y="8120267"/>
            <a:ext cx="1343264" cy="1104645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10"/>
          <a:stretch/>
        </p:blipFill>
        <p:spPr>
          <a:xfrm>
            <a:off x="2567633" y="8262716"/>
            <a:ext cx="1188365" cy="933092"/>
          </a:xfrm>
          <a:prstGeom prst="rect">
            <a:avLst/>
          </a:prstGeom>
        </p:spPr>
      </p:pic>
      <p:sp>
        <p:nvSpPr>
          <p:cNvPr id="90" name="Rectangle à coins arrondis 89"/>
          <p:cNvSpPr/>
          <p:nvPr/>
        </p:nvSpPr>
        <p:spPr>
          <a:xfrm>
            <a:off x="2972344" y="7460007"/>
            <a:ext cx="1477183" cy="649910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PI je l’entends au début de PIRATE !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55"/>
          <a:stretch/>
        </p:blipFill>
        <p:spPr>
          <a:xfrm>
            <a:off x="4500762" y="8049345"/>
            <a:ext cx="2035687" cy="1143290"/>
          </a:xfrm>
          <a:prstGeom prst="rect">
            <a:avLst/>
          </a:prstGeom>
        </p:spPr>
      </p:pic>
      <p:sp>
        <p:nvSpPr>
          <p:cNvPr id="92" name="Rectangle à coins arrondis 91"/>
          <p:cNvSpPr/>
          <p:nvPr/>
        </p:nvSpPr>
        <p:spPr>
          <a:xfrm>
            <a:off x="4915282" y="7245836"/>
            <a:ext cx="1477183" cy="649910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Si j’ajoute  PAN à PANTALON, ça fait PANPANTALON !</a:t>
            </a:r>
            <a:endParaRPr lang="fr-F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9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5" name="Groupe 4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18" name="Rectangle à coins arrondis 1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 5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12" name="Rectangle 11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Ellipse 8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 rot="16200000">
            <a:off x="-973709" y="1155450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275" y="257673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L7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03269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Jouer avec les sons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64704" y="26340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si j’entends une syllabe dans un mot</a:t>
            </a:r>
            <a:r>
              <a:rPr lang="fr-FR" sz="1000" dirty="0"/>
              <a:t>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707975" y="26340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si j’entends a/e/i/o/u dans un mot</a:t>
            </a:r>
            <a:r>
              <a:rPr lang="fr-FR" sz="1000" dirty="0"/>
              <a:t>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647982" y="259792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si j’entends </a:t>
            </a:r>
            <a:r>
              <a:rPr lang="fr-FR" sz="1000" b="1" dirty="0" smtClean="0"/>
              <a:t>f/j/l/m/n/r/s/v/</a:t>
            </a:r>
            <a:r>
              <a:rPr lang="fr-FR" sz="1000" b="1" dirty="0" err="1" smtClean="0"/>
              <a:t>ch</a:t>
            </a:r>
            <a:r>
              <a:rPr lang="fr-FR" sz="1000" b="1" dirty="0" smtClean="0"/>
              <a:t> dans </a:t>
            </a:r>
            <a:r>
              <a:rPr lang="fr-FR" sz="1000" b="1" dirty="0"/>
              <a:t>un mot.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4572"/>
            <a:ext cx="536954" cy="53108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2571777" y="1607712"/>
            <a:ext cx="1116961" cy="962354"/>
          </a:xfrm>
          <a:prstGeom prst="rect">
            <a:avLst/>
          </a:prstGeom>
        </p:spPr>
      </p:pic>
      <p:sp>
        <p:nvSpPr>
          <p:cNvPr id="27" name="Rectangle à coins arrondis 26"/>
          <p:cNvSpPr/>
          <p:nvPr/>
        </p:nvSpPr>
        <p:spPr>
          <a:xfrm>
            <a:off x="2929853" y="923709"/>
            <a:ext cx="1477183" cy="649910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J’entends A dans PAPA !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10"/>
          <a:stretch/>
        </p:blipFill>
        <p:spPr>
          <a:xfrm>
            <a:off x="607644" y="1631414"/>
            <a:ext cx="1188365" cy="933092"/>
          </a:xfrm>
          <a:prstGeom prst="rect">
            <a:avLst/>
          </a:prstGeom>
        </p:spPr>
      </p:pic>
      <p:sp>
        <p:nvSpPr>
          <p:cNvPr id="29" name="Rectangle à coins arrondis 28"/>
          <p:cNvSpPr/>
          <p:nvPr/>
        </p:nvSpPr>
        <p:spPr>
          <a:xfrm>
            <a:off x="1614234" y="1359457"/>
            <a:ext cx="962869" cy="353183"/>
          </a:xfrm>
          <a:prstGeom prst="wedgeRoundRectCallout">
            <a:avLst>
              <a:gd name="adj1" fmla="val -46026"/>
              <a:gd name="adj2" fmla="val 8000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J’entends PIN dans LAPIN !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55"/>
          <a:stretch/>
        </p:blipFill>
        <p:spPr>
          <a:xfrm>
            <a:off x="4407037" y="1420746"/>
            <a:ext cx="2035687" cy="1143290"/>
          </a:xfrm>
          <a:prstGeom prst="rect">
            <a:avLst/>
          </a:prstGeom>
        </p:spPr>
      </p:pic>
      <p:sp>
        <p:nvSpPr>
          <p:cNvPr id="31" name="Rectangle à coins arrondis 30"/>
          <p:cNvSpPr/>
          <p:nvPr/>
        </p:nvSpPr>
        <p:spPr>
          <a:xfrm>
            <a:off x="4821557" y="629937"/>
            <a:ext cx="1477183" cy="649910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J’entends « </a:t>
            </a:r>
            <a:r>
              <a:rPr lang="fr-FR" sz="1200" dirty="0" err="1" smtClean="0">
                <a:solidFill>
                  <a:schemeClr val="tx1"/>
                </a:solidFill>
              </a:rPr>
              <a:t>rrrr</a:t>
            </a:r>
            <a:r>
              <a:rPr lang="fr-FR" sz="1200" dirty="0" smtClean="0">
                <a:solidFill>
                  <a:schemeClr val="tx1"/>
                </a:solidFill>
              </a:rPr>
              <a:t> » dans ROBINET !</a:t>
            </a:r>
            <a:endParaRPr lang="fr-F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3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91775" y="128464"/>
            <a:ext cx="6613217" cy="972108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484098" y="4665840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4572"/>
            <a:ext cx="536954" cy="53108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953" y="156862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____________________________________</a:t>
            </a:r>
            <a:endParaRPr lang="fr-FR" sz="2400" dirty="0"/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 smtClean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361295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5911</TotalTime>
  <Words>4725</Words>
  <Application>Microsoft Office PowerPoint</Application>
  <PresentationFormat>Format A4 (210 x 297 mm)</PresentationFormat>
  <Paragraphs>711</Paragraphs>
  <Slides>39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Gaelle48</dc:creator>
  <cp:lastModifiedBy>Gaelle48</cp:lastModifiedBy>
  <cp:revision>242</cp:revision>
  <cp:lastPrinted>2016-08-10T13:54:25Z</cp:lastPrinted>
  <dcterms:created xsi:type="dcterms:W3CDTF">2016-08-10T12:54:37Z</dcterms:created>
  <dcterms:modified xsi:type="dcterms:W3CDTF">2016-12-18T10:36:15Z</dcterms:modified>
</cp:coreProperties>
</file>