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711" autoAdjust="0"/>
  </p:normalViewPr>
  <p:slideViewPr>
    <p:cSldViewPr>
      <p:cViewPr>
        <p:scale>
          <a:sx n="106" d="100"/>
          <a:sy n="106" d="100"/>
        </p:scale>
        <p:origin x="-2760" y="178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CAF0B-3CC3-48A6-B338-DF98E5E748D5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41C69-BAD8-47E0-9BEC-6D125C97C9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302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41C69-BAD8-47E0-9BEC-6D125C97C92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078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41C69-BAD8-47E0-9BEC-6D125C97C92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078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75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68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08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8242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6994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09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20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716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00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82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5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 rot="16200000">
            <a:off x="5628549" y="8726014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77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6.tmp"/><Relationship Id="rId5" Type="http://schemas.openxmlformats.org/officeDocument/2006/relationships/image" Target="../media/image2.png"/><Relationship Id="rId10" Type="http://schemas.microsoft.com/office/2007/relationships/hdphoto" Target="../media/hdphoto3.wdp"/><Relationship Id="rId4" Type="http://schemas.microsoft.com/office/2007/relationships/hdphoto" Target="../media/hdphoto1.wdp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tmp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/>
        </p:nvCxnSpPr>
        <p:spPr>
          <a:xfrm>
            <a:off x="332656" y="307394"/>
            <a:ext cx="0" cy="9598606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rondir un rectangle avec un coin diagonal 3"/>
          <p:cNvSpPr/>
          <p:nvPr/>
        </p:nvSpPr>
        <p:spPr>
          <a:xfrm>
            <a:off x="116632" y="63216"/>
            <a:ext cx="6624736" cy="720080"/>
          </a:xfrm>
          <a:prstGeom prst="round2DiagRect">
            <a:avLst/>
          </a:prstGeom>
          <a:solidFill>
            <a:schemeClr val="bg2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342807" y="28887"/>
            <a:ext cx="334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Le sens d’un mot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653136" y="488504"/>
            <a:ext cx="1894092" cy="50405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rPr>
              <a:t>Français</a:t>
            </a:r>
            <a:endParaRPr lang="fr-FR" sz="105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</a:rPr>
              <a:t>Vocabulaire – niveau 1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340768" y="307394"/>
            <a:ext cx="334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d’après le contexte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2341">
            <a:off x="410829" y="24051"/>
            <a:ext cx="688364" cy="95826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e 8"/>
          <p:cNvGrpSpPr/>
          <p:nvPr/>
        </p:nvGrpSpPr>
        <p:grpSpPr>
          <a:xfrm>
            <a:off x="179222" y="1352600"/>
            <a:ext cx="288032" cy="338554"/>
            <a:chOff x="1988840" y="1568624"/>
            <a:chExt cx="288032" cy="33855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988840" y="1568624"/>
              <a:ext cx="288032" cy="288032"/>
            </a:xfrm>
            <a:prstGeom prst="roundRect">
              <a:avLst/>
            </a:prstGeom>
            <a:solidFill>
              <a:schemeClr val="bg1"/>
            </a:soli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1988840" y="1568624"/>
              <a:ext cx="2880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>
                  <a:latin typeface="Mia's Scribblings ~" pitchFamily="2" charset="0"/>
                </a:rPr>
                <a:t>1</a:t>
              </a:r>
              <a:endParaRPr lang="fr-FR" sz="1600" dirty="0">
                <a:latin typeface="Mia's Scribblings ~" pitchFamily="2" charset="0"/>
              </a:endParaRP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548680" y="1352600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Pere Castor" pitchFamily="2" charset="0"/>
              </a:rPr>
              <a:t>Pour chaque phrase, colorie l’explication qui correspond au mot en gras.</a:t>
            </a:r>
            <a:endParaRPr lang="fr-FR" dirty="0">
              <a:latin typeface="Pere Castor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696099" y="1712639"/>
            <a:ext cx="3465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Grand-père a mis le moteur de la tondeuse en </a:t>
            </a:r>
            <a:r>
              <a:rPr lang="fr-FR" sz="1200" b="1" i="1" dirty="0" smtClean="0"/>
              <a:t>route</a:t>
            </a:r>
            <a:r>
              <a:rPr lang="fr-FR" sz="1200" dirty="0" smtClean="0"/>
              <a:t>.</a:t>
            </a:r>
            <a:endParaRPr lang="fr-FR" sz="1200" dirty="0"/>
          </a:p>
        </p:txBody>
      </p:sp>
      <p:sp>
        <p:nvSpPr>
          <p:cNvPr id="14" name="Carré corné 13"/>
          <p:cNvSpPr/>
          <p:nvPr/>
        </p:nvSpPr>
        <p:spPr>
          <a:xfrm>
            <a:off x="692696" y="2000672"/>
            <a:ext cx="2736304" cy="288032"/>
          </a:xfrm>
          <a:prstGeom prst="foldedCorner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Carré corné 25"/>
          <p:cNvSpPr/>
          <p:nvPr/>
        </p:nvSpPr>
        <p:spPr>
          <a:xfrm>
            <a:off x="3638727" y="2000672"/>
            <a:ext cx="2736304" cy="288032"/>
          </a:xfrm>
          <a:prstGeom prst="foldedCorner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692696" y="2000672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Il a pris un chemin avec la tondeuse.</a:t>
            </a:r>
            <a:endParaRPr lang="fr-FR" sz="1200" dirty="0"/>
          </a:p>
        </p:txBody>
      </p:sp>
      <p:sp>
        <p:nvSpPr>
          <p:cNvPr id="28" name="ZoneTexte 27"/>
          <p:cNvSpPr txBox="1"/>
          <p:nvPr/>
        </p:nvSpPr>
        <p:spPr>
          <a:xfrm>
            <a:off x="3638727" y="2000671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Il a démarré la tondeuse.</a:t>
            </a:r>
            <a:endParaRPr lang="fr-FR" sz="1200" dirty="0"/>
          </a:p>
        </p:txBody>
      </p:sp>
      <p:sp>
        <p:nvSpPr>
          <p:cNvPr id="29" name="ZoneTexte 28"/>
          <p:cNvSpPr txBox="1"/>
          <p:nvPr/>
        </p:nvSpPr>
        <p:spPr>
          <a:xfrm>
            <a:off x="1696099" y="2432720"/>
            <a:ext cx="3465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Les forains ont monté la grande </a:t>
            </a:r>
            <a:r>
              <a:rPr lang="fr-FR" sz="1200" b="1" i="1" dirty="0" smtClean="0"/>
              <a:t>roue</a:t>
            </a:r>
            <a:r>
              <a:rPr lang="fr-FR" sz="1200" dirty="0" smtClean="0"/>
              <a:t>.</a:t>
            </a:r>
            <a:endParaRPr lang="fr-FR" sz="1200" dirty="0"/>
          </a:p>
        </p:txBody>
      </p:sp>
      <p:sp>
        <p:nvSpPr>
          <p:cNvPr id="30" name="Carré corné 29"/>
          <p:cNvSpPr/>
          <p:nvPr/>
        </p:nvSpPr>
        <p:spPr>
          <a:xfrm>
            <a:off x="692696" y="2720753"/>
            <a:ext cx="2736304" cy="288032"/>
          </a:xfrm>
          <a:prstGeom prst="foldedCorner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Carré corné 30"/>
          <p:cNvSpPr/>
          <p:nvPr/>
        </p:nvSpPr>
        <p:spPr>
          <a:xfrm>
            <a:off x="3638727" y="2720753"/>
            <a:ext cx="2736304" cy="288032"/>
          </a:xfrm>
          <a:prstGeom prst="foldedCorner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692696" y="2720753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Ils ont installé un grand manège.</a:t>
            </a:r>
            <a:endParaRPr lang="fr-FR" sz="1200" dirty="0"/>
          </a:p>
        </p:txBody>
      </p:sp>
      <p:sp>
        <p:nvSpPr>
          <p:cNvPr id="33" name="ZoneTexte 32"/>
          <p:cNvSpPr txBox="1"/>
          <p:nvPr/>
        </p:nvSpPr>
        <p:spPr>
          <a:xfrm>
            <a:off x="3638727" y="2720752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Ils ont réparé une grande voiture.</a:t>
            </a:r>
            <a:endParaRPr lang="fr-FR" sz="1200" dirty="0"/>
          </a:p>
        </p:txBody>
      </p:sp>
      <p:sp>
        <p:nvSpPr>
          <p:cNvPr id="34" name="ZoneTexte 33"/>
          <p:cNvSpPr txBox="1"/>
          <p:nvPr/>
        </p:nvSpPr>
        <p:spPr>
          <a:xfrm>
            <a:off x="1696099" y="3224808"/>
            <a:ext cx="3465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Le ciel </a:t>
            </a:r>
            <a:r>
              <a:rPr lang="fr-FR" sz="1200" b="1" i="1" dirty="0" smtClean="0"/>
              <a:t>vire</a:t>
            </a:r>
            <a:r>
              <a:rPr lang="fr-FR" sz="1200" dirty="0" smtClean="0"/>
              <a:t> à l’orange au coucher du soleil.</a:t>
            </a:r>
            <a:endParaRPr lang="fr-FR" sz="1200" dirty="0"/>
          </a:p>
        </p:txBody>
      </p:sp>
      <p:sp>
        <p:nvSpPr>
          <p:cNvPr id="35" name="Carré corné 34"/>
          <p:cNvSpPr/>
          <p:nvPr/>
        </p:nvSpPr>
        <p:spPr>
          <a:xfrm>
            <a:off x="692696" y="3512841"/>
            <a:ext cx="2736304" cy="288032"/>
          </a:xfrm>
          <a:prstGeom prst="foldedCorner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Carré corné 35"/>
          <p:cNvSpPr/>
          <p:nvPr/>
        </p:nvSpPr>
        <p:spPr>
          <a:xfrm>
            <a:off x="3638727" y="3512841"/>
            <a:ext cx="2736304" cy="288032"/>
          </a:xfrm>
          <a:prstGeom prst="foldedCorner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692696" y="3512841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Le ciel change de direction le soir.</a:t>
            </a:r>
            <a:endParaRPr lang="fr-FR" sz="1200" dirty="0"/>
          </a:p>
        </p:txBody>
      </p:sp>
      <p:sp>
        <p:nvSpPr>
          <p:cNvPr id="38" name="ZoneTexte 37"/>
          <p:cNvSpPr txBox="1"/>
          <p:nvPr/>
        </p:nvSpPr>
        <p:spPr>
          <a:xfrm>
            <a:off x="3638727" y="3512840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Le ciel change de couleur le soir.</a:t>
            </a:r>
            <a:endParaRPr lang="fr-FR" sz="1200" dirty="0"/>
          </a:p>
        </p:txBody>
      </p:sp>
      <p:sp>
        <p:nvSpPr>
          <p:cNvPr id="39" name="ZoneTexte 38"/>
          <p:cNvSpPr txBox="1"/>
          <p:nvPr/>
        </p:nvSpPr>
        <p:spPr>
          <a:xfrm>
            <a:off x="1696099" y="4016896"/>
            <a:ext cx="3465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Le sol du musée est en marbre </a:t>
            </a:r>
            <a:r>
              <a:rPr lang="fr-FR" sz="1200" b="1" i="1" dirty="0" smtClean="0"/>
              <a:t>poli</a:t>
            </a:r>
            <a:r>
              <a:rPr lang="fr-FR" sz="1200" dirty="0" smtClean="0"/>
              <a:t>.</a:t>
            </a:r>
            <a:endParaRPr lang="fr-FR" sz="1200" dirty="0"/>
          </a:p>
        </p:txBody>
      </p:sp>
      <p:sp>
        <p:nvSpPr>
          <p:cNvPr id="40" name="Carré corné 39"/>
          <p:cNvSpPr/>
          <p:nvPr/>
        </p:nvSpPr>
        <p:spPr>
          <a:xfrm>
            <a:off x="692696" y="4304929"/>
            <a:ext cx="2736304" cy="288032"/>
          </a:xfrm>
          <a:prstGeom prst="foldedCorner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Carré corné 48"/>
          <p:cNvSpPr/>
          <p:nvPr/>
        </p:nvSpPr>
        <p:spPr>
          <a:xfrm>
            <a:off x="3638727" y="4304929"/>
            <a:ext cx="2736304" cy="288032"/>
          </a:xfrm>
          <a:prstGeom prst="foldedCorner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692696" y="4304929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Il est lisse et brillant.</a:t>
            </a:r>
            <a:endParaRPr lang="fr-FR" sz="1200" dirty="0"/>
          </a:p>
        </p:txBody>
      </p:sp>
      <p:sp>
        <p:nvSpPr>
          <p:cNvPr id="51" name="ZoneTexte 50"/>
          <p:cNvSpPr txBox="1"/>
          <p:nvPr/>
        </p:nvSpPr>
        <p:spPr>
          <a:xfrm>
            <a:off x="3638727" y="4304928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Il ne dit jamais de gros mots.</a:t>
            </a:r>
            <a:endParaRPr lang="fr-FR" sz="1200" dirty="0"/>
          </a:p>
        </p:txBody>
      </p:sp>
      <p:grpSp>
        <p:nvGrpSpPr>
          <p:cNvPr id="52" name="Groupe 51"/>
          <p:cNvGrpSpPr/>
          <p:nvPr/>
        </p:nvGrpSpPr>
        <p:grpSpPr>
          <a:xfrm>
            <a:off x="179222" y="4808984"/>
            <a:ext cx="288032" cy="338554"/>
            <a:chOff x="1988840" y="1568624"/>
            <a:chExt cx="288032" cy="338554"/>
          </a:xfrm>
        </p:grpSpPr>
        <p:sp>
          <p:nvSpPr>
            <p:cNvPr id="53" name="Rectangle à coins arrondis 52"/>
            <p:cNvSpPr/>
            <p:nvPr/>
          </p:nvSpPr>
          <p:spPr>
            <a:xfrm>
              <a:off x="1988840" y="1568624"/>
              <a:ext cx="288032" cy="288032"/>
            </a:xfrm>
            <a:prstGeom prst="roundRect">
              <a:avLst/>
            </a:prstGeom>
            <a:solidFill>
              <a:schemeClr val="bg1"/>
            </a:soli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1988840" y="1568624"/>
              <a:ext cx="2880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latin typeface="Mia's Scribblings ~" pitchFamily="2" charset="0"/>
                </a:rPr>
                <a:t>2</a:t>
              </a:r>
            </a:p>
          </p:txBody>
        </p:sp>
      </p:grpSp>
      <p:sp>
        <p:nvSpPr>
          <p:cNvPr id="55" name="ZoneTexte 54"/>
          <p:cNvSpPr txBox="1"/>
          <p:nvPr/>
        </p:nvSpPr>
        <p:spPr>
          <a:xfrm>
            <a:off x="548680" y="480898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Pere Castor" pitchFamily="2" charset="0"/>
              </a:rPr>
              <a:t>Retrouve l’expression qui correspond à chaque illustration puis, recopie la bonne explication du mot en gras.</a:t>
            </a:r>
            <a:endParaRPr lang="fr-FR" dirty="0">
              <a:latin typeface="Pere Castor" pitchFamily="2" charset="0"/>
            </a:endParaRPr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545" y="6068033"/>
            <a:ext cx="1151257" cy="96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615" y="6059816"/>
            <a:ext cx="1205237" cy="976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88" y="6033121"/>
            <a:ext cx="1381944" cy="102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728" y="6033120"/>
            <a:ext cx="1380643" cy="102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1484784" y="8351892"/>
            <a:ext cx="4176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Faire la vaisselle dans un restaurant.</a:t>
            </a:r>
          </a:p>
          <a:p>
            <a:r>
              <a:rPr lang="fr-FR" sz="1200" dirty="0" smtClean="0"/>
              <a:t>Couper la langue de quelqu’un de trop bavard.</a:t>
            </a:r>
          </a:p>
          <a:p>
            <a:r>
              <a:rPr lang="fr-FR" sz="1200" dirty="0" smtClean="0"/>
              <a:t>Animal dont on utilise la laine pour tisser des vêtements.</a:t>
            </a:r>
          </a:p>
          <a:p>
            <a:r>
              <a:rPr lang="fr-FR" sz="1200" dirty="0" smtClean="0"/>
              <a:t>Lire énormément.</a:t>
            </a:r>
          </a:p>
          <a:p>
            <a:r>
              <a:rPr lang="fr-FR" sz="1200" dirty="0" smtClean="0"/>
              <a:t>Artiste qui plonge dans votre soupe au restaurant.</a:t>
            </a:r>
          </a:p>
          <a:p>
            <a:r>
              <a:rPr lang="fr-FR" sz="1200" dirty="0" smtClean="0"/>
              <a:t>Interrompre quelqu’un quand il parle.</a:t>
            </a:r>
          </a:p>
          <a:p>
            <a:r>
              <a:rPr lang="fr-FR" sz="1200" dirty="0" smtClean="0"/>
              <a:t>Avoir très faim et manger tout ce qui passe, même des livres.</a:t>
            </a:r>
          </a:p>
          <a:p>
            <a:r>
              <a:rPr lang="fr-FR" sz="1200" dirty="0"/>
              <a:t>D</a:t>
            </a:r>
            <a:r>
              <a:rPr lang="fr-FR" sz="1200" dirty="0" smtClean="0"/>
              <a:t>e gros amas de poussière.</a:t>
            </a:r>
            <a:endParaRPr lang="fr-FR" sz="1200" dirty="0"/>
          </a:p>
        </p:txBody>
      </p:sp>
      <p:sp>
        <p:nvSpPr>
          <p:cNvPr id="17" name="ZoneTexte 16"/>
          <p:cNvSpPr txBox="1"/>
          <p:nvPr/>
        </p:nvSpPr>
        <p:spPr>
          <a:xfrm>
            <a:off x="926031" y="5369206"/>
            <a:ext cx="2577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200" dirty="0" smtClean="0">
                <a:latin typeface="+mj-lt"/>
              </a:rPr>
              <a:t> Avoir des </a:t>
            </a:r>
            <a:r>
              <a:rPr lang="fr-FR" sz="1200" b="1" i="1" dirty="0" smtClean="0">
                <a:latin typeface="+mj-lt"/>
              </a:rPr>
              <a:t>moutons</a:t>
            </a:r>
            <a:r>
              <a:rPr lang="fr-FR" sz="1200" dirty="0" smtClean="0">
                <a:latin typeface="+mj-lt"/>
              </a:rPr>
              <a:t> sous son lit.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200" dirty="0" smtClean="0">
                <a:latin typeface="+mj-lt"/>
              </a:rPr>
              <a:t> </a:t>
            </a:r>
            <a:r>
              <a:rPr lang="fr-FR" sz="1200" b="1" i="1" dirty="0" smtClean="0">
                <a:latin typeface="+mj-lt"/>
              </a:rPr>
              <a:t>Dévorer</a:t>
            </a:r>
            <a:r>
              <a:rPr lang="fr-FR" sz="1200" dirty="0" smtClean="0">
                <a:latin typeface="+mj-lt"/>
              </a:rPr>
              <a:t> des livres.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23623" y="5366465"/>
            <a:ext cx="280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 startAt="3"/>
            </a:pPr>
            <a:r>
              <a:rPr lang="fr-FR" sz="1200" dirty="0" smtClean="0">
                <a:latin typeface="+mj-lt"/>
              </a:rPr>
              <a:t> Être </a:t>
            </a:r>
            <a:r>
              <a:rPr lang="fr-FR" sz="1200" b="1" i="1" dirty="0" smtClean="0">
                <a:latin typeface="+mj-lt"/>
              </a:rPr>
              <a:t>plongeur </a:t>
            </a:r>
            <a:r>
              <a:rPr lang="fr-FR" sz="1200" dirty="0" smtClean="0">
                <a:latin typeface="+mj-lt"/>
              </a:rPr>
              <a:t>dans </a:t>
            </a:r>
            <a:r>
              <a:rPr lang="fr-FR" sz="1200" dirty="0">
                <a:latin typeface="+mj-lt"/>
              </a:rPr>
              <a:t>un restaurant.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 startAt="3"/>
            </a:pPr>
            <a:r>
              <a:rPr lang="fr-FR" sz="1200" dirty="0" smtClean="0">
                <a:latin typeface="+mj-lt"/>
              </a:rPr>
              <a:t> </a:t>
            </a:r>
            <a:r>
              <a:rPr lang="fr-FR" sz="1200" b="1" i="1" dirty="0" smtClean="0">
                <a:latin typeface="+mj-lt"/>
              </a:rPr>
              <a:t>Couper</a:t>
            </a:r>
            <a:r>
              <a:rPr lang="fr-FR" sz="1200" dirty="0" smtClean="0">
                <a:latin typeface="+mj-lt"/>
              </a:rPr>
              <a:t> </a:t>
            </a:r>
            <a:r>
              <a:rPr lang="fr-FR" sz="1200" dirty="0">
                <a:latin typeface="+mj-lt"/>
              </a:rPr>
              <a:t>la parole</a:t>
            </a:r>
            <a:r>
              <a:rPr lang="fr-FR" sz="1200" dirty="0" smtClean="0">
                <a:latin typeface="+mj-lt"/>
              </a:rPr>
              <a:t>.</a:t>
            </a:r>
            <a:endParaRPr lang="fr-FR" sz="1200" dirty="0">
              <a:latin typeface="+mj-lt"/>
            </a:endParaRPr>
          </a:p>
        </p:txBody>
      </p:sp>
      <p:pic>
        <p:nvPicPr>
          <p:cNvPr id="20" name="Image 19" descr="Capture d’écran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94" y="7446660"/>
            <a:ext cx="1521932" cy="890716"/>
          </a:xfrm>
          <a:prstGeom prst="rect">
            <a:avLst/>
          </a:prstGeom>
        </p:spPr>
      </p:pic>
      <p:pic>
        <p:nvPicPr>
          <p:cNvPr id="60" name="Image 59" descr="Capture d’écran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084" y="7446660"/>
            <a:ext cx="1521932" cy="890716"/>
          </a:xfrm>
          <a:prstGeom prst="rect">
            <a:avLst/>
          </a:prstGeom>
        </p:spPr>
      </p:pic>
      <p:pic>
        <p:nvPicPr>
          <p:cNvPr id="61" name="Image 60" descr="Capture d’écran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268" y="7446660"/>
            <a:ext cx="1521932" cy="890716"/>
          </a:xfrm>
          <a:prstGeom prst="rect">
            <a:avLst/>
          </a:prstGeom>
        </p:spPr>
      </p:pic>
      <p:pic>
        <p:nvPicPr>
          <p:cNvPr id="62" name="Image 61" descr="Capture d’écran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208" y="7446659"/>
            <a:ext cx="1521932" cy="890716"/>
          </a:xfrm>
          <a:prstGeom prst="rect">
            <a:avLst/>
          </a:prstGeom>
        </p:spPr>
      </p:pic>
      <p:pic>
        <p:nvPicPr>
          <p:cNvPr id="1029" name="Picture 5" descr="http://www.mysticlolly-leblog.fr/images/famfamfam/asterisk_orange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68" y="8409384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5" descr="http://www.mysticlolly-leblog.fr/images/famfamfam/asterisk_orange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68" y="8584686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5" descr="http://www.mysticlolly-leblog.fr/images/famfamfam/asterisk_orange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68" y="8769424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5" descr="http://www.mysticlolly-leblog.fr/images/famfamfam/asterisk_orange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807" y="8966392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5" descr="http://www.mysticlolly-leblog.fr/images/famfamfam/asterisk_orange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807" y="9141694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5" descr="http://www.mysticlolly-leblog.fr/images/famfamfam/asterisk_orange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807" y="9326432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5" descr="http://www.mysticlolly-leblog.fr/images/famfamfam/asterisk_orange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807" y="949541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5" descr="http://www.mysticlolly-leblog.fr/images/famfamfam/asterisk_orange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807" y="9680156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Ellipse 20"/>
          <p:cNvSpPr/>
          <p:nvPr/>
        </p:nvSpPr>
        <p:spPr>
          <a:xfrm>
            <a:off x="1052736" y="6897216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2596025" y="6897216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4252210" y="6897216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846150" y="6897216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73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/>
        </p:nvCxnSpPr>
        <p:spPr>
          <a:xfrm>
            <a:off x="332656" y="307394"/>
            <a:ext cx="0" cy="9598606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rondir un rectangle avec un coin diagonal 3"/>
          <p:cNvSpPr/>
          <p:nvPr/>
        </p:nvSpPr>
        <p:spPr>
          <a:xfrm>
            <a:off x="116632" y="63216"/>
            <a:ext cx="6624736" cy="720080"/>
          </a:xfrm>
          <a:prstGeom prst="round2DiagRect">
            <a:avLst/>
          </a:prstGeom>
          <a:solidFill>
            <a:schemeClr val="bg2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342807" y="28887"/>
            <a:ext cx="334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Le sens d’un mot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653136" y="488504"/>
            <a:ext cx="1894092" cy="50405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rPr>
              <a:t>Français</a:t>
            </a:r>
            <a:endParaRPr lang="fr-FR" sz="105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</a:rPr>
              <a:t>Vocabulaire – niveau 2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340768" y="307394"/>
            <a:ext cx="334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d’après le contexte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2341">
            <a:off x="410829" y="24051"/>
            <a:ext cx="688364" cy="95826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e 8"/>
          <p:cNvGrpSpPr/>
          <p:nvPr/>
        </p:nvGrpSpPr>
        <p:grpSpPr>
          <a:xfrm>
            <a:off x="179222" y="1352600"/>
            <a:ext cx="288032" cy="338554"/>
            <a:chOff x="1988840" y="1568624"/>
            <a:chExt cx="288032" cy="33855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988840" y="1568624"/>
              <a:ext cx="288032" cy="288032"/>
            </a:xfrm>
            <a:prstGeom prst="roundRect">
              <a:avLst/>
            </a:prstGeom>
            <a:solidFill>
              <a:schemeClr val="bg1"/>
            </a:soli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1988840" y="1568624"/>
              <a:ext cx="2880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>
                  <a:latin typeface="Mia's Scribblings ~" pitchFamily="2" charset="0"/>
                </a:rPr>
                <a:t>1</a:t>
              </a:r>
              <a:endParaRPr lang="fr-FR" sz="1600" dirty="0">
                <a:latin typeface="Mia's Scribblings ~" pitchFamily="2" charset="0"/>
              </a:endParaRP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548680" y="1352600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Pere Castor" pitchFamily="2" charset="0"/>
              </a:rPr>
              <a:t>Colorie le sens du mot en gras. Souligne les mots qui t’ont permis de répondre.</a:t>
            </a:r>
            <a:endParaRPr lang="fr-FR" dirty="0">
              <a:latin typeface="Pere Castor" pitchFamily="2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67254" y="1383372"/>
            <a:ext cx="6202106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50000"/>
              </a:lnSpc>
            </a:pPr>
            <a:r>
              <a:rPr lang="fr-FR" sz="1400" dirty="0" smtClean="0">
                <a:latin typeface="Cursive standard" pitchFamily="2" charset="0"/>
              </a:rPr>
              <a:t>Le </a:t>
            </a:r>
            <a:r>
              <a:rPr lang="fr-FR" sz="1400" b="1" dirty="0" smtClean="0">
                <a:latin typeface="Cursive standard" pitchFamily="2" charset="0"/>
              </a:rPr>
              <a:t>banc</a:t>
            </a:r>
            <a:r>
              <a:rPr lang="fr-FR" sz="1400" dirty="0" smtClean="0">
                <a:latin typeface="Cursive standard" pitchFamily="2" charset="0"/>
              </a:rPr>
              <a:t> de sardines est pris dans un filet de pêche.</a:t>
            </a:r>
          </a:p>
          <a:p>
            <a:pPr>
              <a:lnSpc>
                <a:spcPct val="350000"/>
              </a:lnSpc>
            </a:pPr>
            <a:r>
              <a:rPr lang="fr-FR" sz="1400" dirty="0" smtClean="0">
                <a:latin typeface="Cursive standard" pitchFamily="2" charset="0"/>
              </a:rPr>
              <a:t>Il y a de nombreuses </a:t>
            </a:r>
            <a:r>
              <a:rPr lang="fr-FR" sz="1400" b="1" dirty="0" smtClean="0">
                <a:latin typeface="Cursive standard" pitchFamily="2" charset="0"/>
              </a:rPr>
              <a:t>bulles</a:t>
            </a:r>
            <a:r>
              <a:rPr lang="fr-FR" sz="1400" dirty="0" smtClean="0">
                <a:latin typeface="Cursive standard" pitchFamily="2" charset="0"/>
              </a:rPr>
              <a:t> sur cette page de bande dessinée.</a:t>
            </a:r>
          </a:p>
          <a:p>
            <a:pPr>
              <a:lnSpc>
                <a:spcPct val="350000"/>
              </a:lnSpc>
            </a:pPr>
            <a:r>
              <a:rPr lang="fr-FR" sz="1400" dirty="0" smtClean="0">
                <a:latin typeface="Cursive standard" pitchFamily="2" charset="0"/>
              </a:rPr>
              <a:t>Ce soleil m’</a:t>
            </a:r>
            <a:r>
              <a:rPr lang="fr-FR" sz="1400" b="1" dirty="0" smtClean="0">
                <a:latin typeface="Cursive standard" pitchFamily="2" charset="0"/>
              </a:rPr>
              <a:t>éblouit</a:t>
            </a:r>
            <a:r>
              <a:rPr lang="fr-FR" sz="1400" dirty="0" smtClean="0">
                <a:latin typeface="Cursive standard" pitchFamily="2" charset="0"/>
              </a:rPr>
              <a:t>, je vais mettre des lunettes.</a:t>
            </a:r>
          </a:p>
          <a:p>
            <a:pPr>
              <a:lnSpc>
                <a:spcPct val="350000"/>
              </a:lnSpc>
            </a:pPr>
            <a:r>
              <a:rPr lang="fr-FR" sz="1400" dirty="0" smtClean="0">
                <a:latin typeface="Cursive standard" pitchFamily="2" charset="0"/>
              </a:rPr>
              <a:t>Il </a:t>
            </a:r>
            <a:r>
              <a:rPr lang="fr-FR" sz="1400" b="1" dirty="0" smtClean="0">
                <a:latin typeface="Cursive standard" pitchFamily="2" charset="0"/>
              </a:rPr>
              <a:t>illustre</a:t>
            </a:r>
            <a:r>
              <a:rPr lang="fr-FR" sz="1400" dirty="0" smtClean="0">
                <a:latin typeface="Cursive standard" pitchFamily="2" charset="0"/>
              </a:rPr>
              <a:t> sa poésie avec un magnifique dessin.</a:t>
            </a:r>
          </a:p>
          <a:p>
            <a:pPr>
              <a:lnSpc>
                <a:spcPct val="350000"/>
              </a:lnSpc>
            </a:pPr>
            <a:r>
              <a:rPr lang="fr-FR" sz="1400" dirty="0" smtClean="0">
                <a:latin typeface="Cursive standard" pitchFamily="2" charset="0"/>
              </a:rPr>
              <a:t>A la plage, je m’allonge sur une </a:t>
            </a:r>
            <a:r>
              <a:rPr lang="fr-FR" sz="1400" b="1" dirty="0" smtClean="0">
                <a:latin typeface="Cursive standard" pitchFamily="2" charset="0"/>
              </a:rPr>
              <a:t>natte</a:t>
            </a:r>
            <a:r>
              <a:rPr lang="fr-FR" sz="1400" dirty="0" smtClean="0">
                <a:latin typeface="Cursive standard" pitchFamily="2" charset="0"/>
              </a:rPr>
              <a:t> pour éviter d’être plein de sable.</a:t>
            </a:r>
          </a:p>
        </p:txBody>
      </p:sp>
      <p:sp>
        <p:nvSpPr>
          <p:cNvPr id="75" name="Rectangle à coins arrondis 74"/>
          <p:cNvSpPr/>
          <p:nvPr/>
        </p:nvSpPr>
        <p:spPr>
          <a:xfrm>
            <a:off x="3376210" y="2132800"/>
            <a:ext cx="2736304" cy="28803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356992" y="2132800"/>
            <a:ext cx="2755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Long siège avec ou sans dossier.</a:t>
            </a:r>
            <a:endParaRPr lang="fr-FR" sz="1200" dirty="0"/>
          </a:p>
        </p:txBody>
      </p:sp>
      <p:sp>
        <p:nvSpPr>
          <p:cNvPr id="77" name="Rectangle à coins arrondis 76"/>
          <p:cNvSpPr/>
          <p:nvPr/>
        </p:nvSpPr>
        <p:spPr>
          <a:xfrm>
            <a:off x="495890" y="2132799"/>
            <a:ext cx="2736304" cy="28803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ZoneTexte 77"/>
          <p:cNvSpPr txBox="1"/>
          <p:nvPr/>
        </p:nvSpPr>
        <p:spPr>
          <a:xfrm>
            <a:off x="476672" y="2132799"/>
            <a:ext cx="2755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Groupe de poissons.</a:t>
            </a:r>
            <a:endParaRPr lang="fr-FR" sz="1200" dirty="0"/>
          </a:p>
        </p:txBody>
      </p:sp>
      <p:sp>
        <p:nvSpPr>
          <p:cNvPr id="79" name="Rectangle à coins arrondis 78"/>
          <p:cNvSpPr/>
          <p:nvPr/>
        </p:nvSpPr>
        <p:spPr>
          <a:xfrm>
            <a:off x="495890" y="2864768"/>
            <a:ext cx="2736304" cy="28803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ZoneTexte 79"/>
          <p:cNvSpPr txBox="1"/>
          <p:nvPr/>
        </p:nvSpPr>
        <p:spPr>
          <a:xfrm>
            <a:off x="476672" y="2864768"/>
            <a:ext cx="2755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On en fait avec de l’eau et du savon.</a:t>
            </a:r>
            <a:endParaRPr lang="fr-FR" sz="1200" dirty="0"/>
          </a:p>
        </p:txBody>
      </p:sp>
      <p:sp>
        <p:nvSpPr>
          <p:cNvPr id="81" name="Rectangle à coins arrondis 80"/>
          <p:cNvSpPr/>
          <p:nvPr/>
        </p:nvSpPr>
        <p:spPr>
          <a:xfrm>
            <a:off x="3429000" y="2864768"/>
            <a:ext cx="3312368" cy="28803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ZoneTexte 81"/>
          <p:cNvSpPr txBox="1"/>
          <p:nvPr/>
        </p:nvSpPr>
        <p:spPr>
          <a:xfrm>
            <a:off x="3376210" y="2864768"/>
            <a:ext cx="3437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Espace où sont écrites les paroles des personnages. </a:t>
            </a:r>
            <a:endParaRPr lang="fr-FR" sz="1200" dirty="0"/>
          </a:p>
        </p:txBody>
      </p:sp>
      <p:sp>
        <p:nvSpPr>
          <p:cNvPr id="83" name="Rectangle à coins arrondis 82"/>
          <p:cNvSpPr/>
          <p:nvPr/>
        </p:nvSpPr>
        <p:spPr>
          <a:xfrm>
            <a:off x="495890" y="3584848"/>
            <a:ext cx="2736304" cy="28803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ZoneTexte 83"/>
          <p:cNvSpPr txBox="1"/>
          <p:nvPr/>
        </p:nvSpPr>
        <p:spPr>
          <a:xfrm>
            <a:off x="476672" y="3584848"/>
            <a:ext cx="2755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Fait mal aux yeux.</a:t>
            </a:r>
            <a:endParaRPr lang="fr-FR" sz="1200" dirty="0"/>
          </a:p>
        </p:txBody>
      </p:sp>
      <p:sp>
        <p:nvSpPr>
          <p:cNvPr id="85" name="Rectangle à coins arrondis 84"/>
          <p:cNvSpPr/>
          <p:nvPr/>
        </p:nvSpPr>
        <p:spPr>
          <a:xfrm>
            <a:off x="3448218" y="3584847"/>
            <a:ext cx="2736304" cy="28803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/>
          <p:cNvSpPr txBox="1"/>
          <p:nvPr/>
        </p:nvSpPr>
        <p:spPr>
          <a:xfrm>
            <a:off x="3429000" y="3584847"/>
            <a:ext cx="2755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Me remplit d’admiration.</a:t>
            </a:r>
            <a:endParaRPr lang="fr-FR" sz="1200" dirty="0"/>
          </a:p>
        </p:txBody>
      </p:sp>
      <p:sp>
        <p:nvSpPr>
          <p:cNvPr id="87" name="Rectangle à coins arrondis 86"/>
          <p:cNvSpPr/>
          <p:nvPr/>
        </p:nvSpPr>
        <p:spPr>
          <a:xfrm>
            <a:off x="486281" y="4376936"/>
            <a:ext cx="2736304" cy="28803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ZoneTexte 87"/>
          <p:cNvSpPr txBox="1"/>
          <p:nvPr/>
        </p:nvSpPr>
        <p:spPr>
          <a:xfrm>
            <a:off x="467063" y="4376936"/>
            <a:ext cx="2755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Décore avec une image.</a:t>
            </a:r>
            <a:endParaRPr lang="fr-FR" sz="1200" dirty="0"/>
          </a:p>
        </p:txBody>
      </p:sp>
      <p:sp>
        <p:nvSpPr>
          <p:cNvPr id="89" name="Rectangle à coins arrondis 88"/>
          <p:cNvSpPr/>
          <p:nvPr/>
        </p:nvSpPr>
        <p:spPr>
          <a:xfrm>
            <a:off x="3467436" y="4376935"/>
            <a:ext cx="2736304" cy="28803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ZoneTexte 89"/>
          <p:cNvSpPr txBox="1"/>
          <p:nvPr/>
        </p:nvSpPr>
        <p:spPr>
          <a:xfrm>
            <a:off x="3448218" y="4376935"/>
            <a:ext cx="2755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Explique avec un exemple.</a:t>
            </a:r>
            <a:endParaRPr lang="fr-FR" sz="1200" dirty="0"/>
          </a:p>
        </p:txBody>
      </p:sp>
      <p:sp>
        <p:nvSpPr>
          <p:cNvPr id="91" name="Rectangle à coins arrondis 90"/>
          <p:cNvSpPr/>
          <p:nvPr/>
        </p:nvSpPr>
        <p:spPr>
          <a:xfrm>
            <a:off x="505499" y="5106697"/>
            <a:ext cx="2736304" cy="28803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ZoneTexte 91"/>
          <p:cNvSpPr txBox="1"/>
          <p:nvPr/>
        </p:nvSpPr>
        <p:spPr>
          <a:xfrm>
            <a:off x="486281" y="5106697"/>
            <a:ext cx="2755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Tresse de cheveux.</a:t>
            </a:r>
            <a:endParaRPr lang="fr-FR" sz="1200" dirty="0"/>
          </a:p>
        </p:txBody>
      </p:sp>
      <p:sp>
        <p:nvSpPr>
          <p:cNvPr id="93" name="Rectangle à coins arrondis 92"/>
          <p:cNvSpPr/>
          <p:nvPr/>
        </p:nvSpPr>
        <p:spPr>
          <a:xfrm>
            <a:off x="3486654" y="5106696"/>
            <a:ext cx="2736304" cy="28803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ZoneTexte 93"/>
          <p:cNvSpPr txBox="1"/>
          <p:nvPr/>
        </p:nvSpPr>
        <p:spPr>
          <a:xfrm>
            <a:off x="3467436" y="5106696"/>
            <a:ext cx="2755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Tapis de paille tressée.</a:t>
            </a:r>
            <a:endParaRPr lang="fr-FR" sz="1200" dirty="0"/>
          </a:p>
        </p:txBody>
      </p:sp>
      <p:grpSp>
        <p:nvGrpSpPr>
          <p:cNvPr id="95" name="Groupe 94"/>
          <p:cNvGrpSpPr/>
          <p:nvPr/>
        </p:nvGrpSpPr>
        <p:grpSpPr>
          <a:xfrm>
            <a:off x="179222" y="5674821"/>
            <a:ext cx="288032" cy="338554"/>
            <a:chOff x="1988840" y="1568624"/>
            <a:chExt cx="288032" cy="338554"/>
          </a:xfrm>
        </p:grpSpPr>
        <p:sp>
          <p:nvSpPr>
            <p:cNvPr id="96" name="Rectangle à coins arrondis 95"/>
            <p:cNvSpPr/>
            <p:nvPr/>
          </p:nvSpPr>
          <p:spPr>
            <a:xfrm>
              <a:off x="1988840" y="1568624"/>
              <a:ext cx="288032" cy="288032"/>
            </a:xfrm>
            <a:prstGeom prst="roundRect">
              <a:avLst/>
            </a:prstGeom>
            <a:solidFill>
              <a:schemeClr val="bg1"/>
            </a:soli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1988840" y="1568624"/>
              <a:ext cx="2880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latin typeface="Mia's Scribblings ~" pitchFamily="2" charset="0"/>
                </a:rPr>
                <a:t>2</a:t>
              </a:r>
            </a:p>
          </p:txBody>
        </p:sp>
      </p:grpSp>
      <p:sp>
        <p:nvSpPr>
          <p:cNvPr id="98" name="ZoneTexte 97"/>
          <p:cNvSpPr txBox="1"/>
          <p:nvPr/>
        </p:nvSpPr>
        <p:spPr>
          <a:xfrm>
            <a:off x="548680" y="5457056"/>
            <a:ext cx="612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dirty="0" smtClean="0">
                <a:latin typeface="Pere Castor" pitchFamily="2" charset="0"/>
              </a:rPr>
              <a:t>Recopie ces phrases en remplaçant le mot « clair » par l’expression qui convient :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latin typeface="Cursive standard" pitchFamily="2" charset="0"/>
              </a:rPr>
              <a:t>transparent – honnête – facile à comprendre – lumineux – qui n’est pas foncé</a:t>
            </a:r>
            <a:endParaRPr lang="fr-FR" sz="1400" dirty="0">
              <a:latin typeface="Cursive standard" pitchFamily="2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76672" y="6135956"/>
            <a:ext cx="61926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50000"/>
              </a:lnSpc>
            </a:pPr>
            <a:r>
              <a:rPr lang="fr-FR" sz="1200" dirty="0" smtClean="0"/>
              <a:t>Amina est vêtue d’une robe </a:t>
            </a:r>
            <a:r>
              <a:rPr lang="fr-FR" sz="1200" b="1" u="sng" dirty="0" smtClean="0"/>
              <a:t>claire</a:t>
            </a:r>
            <a:r>
              <a:rPr lang="fr-FR" sz="1200" dirty="0" smtClean="0"/>
              <a:t>.</a:t>
            </a:r>
          </a:p>
          <a:p>
            <a:pPr>
              <a:lnSpc>
                <a:spcPct val="350000"/>
              </a:lnSpc>
            </a:pPr>
            <a:r>
              <a:rPr lang="fr-FR" sz="1200" dirty="0" smtClean="0"/>
              <a:t>J’aime me baigner dans l’eau </a:t>
            </a:r>
            <a:r>
              <a:rPr lang="fr-FR" sz="1200" b="1" u="sng" dirty="0" smtClean="0"/>
              <a:t>claire</a:t>
            </a:r>
            <a:r>
              <a:rPr lang="fr-FR" sz="1200" dirty="0" smtClean="0"/>
              <a:t> de cette rivière.</a:t>
            </a:r>
          </a:p>
          <a:p>
            <a:pPr>
              <a:lnSpc>
                <a:spcPct val="350000"/>
              </a:lnSpc>
            </a:pPr>
            <a:r>
              <a:rPr lang="fr-FR" sz="1200" dirty="0" smtClean="0"/>
              <a:t>Son exposé a été </a:t>
            </a:r>
            <a:r>
              <a:rPr lang="fr-FR" sz="1200" b="1" u="sng" dirty="0" smtClean="0"/>
              <a:t>clair</a:t>
            </a:r>
            <a:r>
              <a:rPr lang="fr-FR" sz="1200" dirty="0" smtClean="0"/>
              <a:t>.</a:t>
            </a:r>
          </a:p>
          <a:p>
            <a:pPr>
              <a:lnSpc>
                <a:spcPct val="350000"/>
              </a:lnSpc>
            </a:pPr>
            <a:r>
              <a:rPr lang="fr-FR" sz="1200" dirty="0" smtClean="0"/>
              <a:t>Ce salon </a:t>
            </a:r>
            <a:r>
              <a:rPr lang="fr-FR" sz="1200" smtClean="0"/>
              <a:t>est une </a:t>
            </a:r>
            <a:r>
              <a:rPr lang="fr-FR" sz="1200" dirty="0" smtClean="0"/>
              <a:t>pièce très </a:t>
            </a:r>
            <a:r>
              <a:rPr lang="fr-FR" sz="1200" b="1" u="sng" dirty="0" smtClean="0"/>
              <a:t>claire</a:t>
            </a:r>
            <a:r>
              <a:rPr lang="fr-FR" sz="1200" dirty="0" smtClean="0"/>
              <a:t>.</a:t>
            </a:r>
          </a:p>
          <a:p>
            <a:pPr>
              <a:lnSpc>
                <a:spcPct val="350000"/>
              </a:lnSpc>
            </a:pPr>
            <a:r>
              <a:rPr lang="fr-FR" sz="1200" dirty="0" smtClean="0"/>
              <a:t>Cette affaire n’est pas très </a:t>
            </a:r>
            <a:r>
              <a:rPr lang="fr-FR" sz="1200" b="1" u="sng" dirty="0" smtClean="0"/>
              <a:t>claire</a:t>
            </a:r>
            <a:r>
              <a:rPr lang="fr-FR" sz="1200" dirty="0" smtClean="0"/>
              <a:t>.</a:t>
            </a:r>
            <a:endParaRPr lang="fr-FR" sz="1200" dirty="0"/>
          </a:p>
        </p:txBody>
      </p:sp>
      <p:pic>
        <p:nvPicPr>
          <p:cNvPr id="22" name="Image 21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549279" y="6699047"/>
            <a:ext cx="6057900" cy="447675"/>
          </a:xfrm>
          <a:prstGeom prst="rect">
            <a:avLst/>
          </a:prstGeom>
        </p:spPr>
      </p:pic>
      <p:pic>
        <p:nvPicPr>
          <p:cNvPr id="103" name="Image 102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549279" y="7350274"/>
            <a:ext cx="6057900" cy="447675"/>
          </a:xfrm>
          <a:prstGeom prst="rect">
            <a:avLst/>
          </a:prstGeom>
        </p:spPr>
      </p:pic>
      <p:pic>
        <p:nvPicPr>
          <p:cNvPr id="104" name="Image 103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549279" y="7992888"/>
            <a:ext cx="6057900" cy="447675"/>
          </a:xfrm>
          <a:prstGeom prst="rect">
            <a:avLst/>
          </a:prstGeom>
        </p:spPr>
      </p:pic>
      <p:pic>
        <p:nvPicPr>
          <p:cNvPr id="105" name="Image 104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549279" y="8631995"/>
            <a:ext cx="6057900" cy="447675"/>
          </a:xfrm>
          <a:prstGeom prst="rect">
            <a:avLst/>
          </a:prstGeom>
        </p:spPr>
      </p:pic>
      <p:pic>
        <p:nvPicPr>
          <p:cNvPr id="106" name="Image 105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549279" y="9257853"/>
            <a:ext cx="6057900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4352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2118</TotalTime>
  <Words>429</Words>
  <Application>Microsoft Office PowerPoint</Application>
  <PresentationFormat>Format A4 (210 x 297 mm)</PresentationFormat>
  <Paragraphs>63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52</cp:revision>
  <dcterms:created xsi:type="dcterms:W3CDTF">2012-11-02T17:12:19Z</dcterms:created>
  <dcterms:modified xsi:type="dcterms:W3CDTF">2016-11-29T14:33:51Z</dcterms:modified>
</cp:coreProperties>
</file>