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711" autoAdjust="0"/>
  </p:normalViewPr>
  <p:slideViewPr>
    <p:cSldViewPr>
      <p:cViewPr>
        <p:scale>
          <a:sx n="106" d="100"/>
          <a:sy n="106" d="100"/>
        </p:scale>
        <p:origin x="-2760" y="17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AF0B-3CC3-48A6-B338-DF98E5E748D5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1C69-BAD8-47E0-9BEC-6D125C97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1C69-BAD8-47E0-9BEC-6D125C97C9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7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1C69-BAD8-47E0-9BEC-6D125C97C92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7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5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6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8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2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99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09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0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82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5628549" y="8726014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7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tmp"/><Relationship Id="rId5" Type="http://schemas.openxmlformats.org/officeDocument/2006/relationships/image" Target="../media/image2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tmp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332656" y="307394"/>
            <a:ext cx="0" cy="959860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7" y="28887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Le sens d’un mot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Vocabulaire – niveau 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40768" y="307394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d’après le contexte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2341">
            <a:off x="410829" y="24051"/>
            <a:ext cx="688364" cy="9582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179222" y="1352600"/>
            <a:ext cx="288032" cy="338554"/>
            <a:chOff x="1988840" y="1568624"/>
            <a:chExt cx="288032" cy="33855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988840" y="1568624"/>
              <a:ext cx="288032" cy="288032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988840" y="156862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atin typeface="Mia's Scribblings ~" pitchFamily="2" charset="0"/>
                </a:rPr>
                <a:t>1</a:t>
              </a:r>
              <a:endParaRPr lang="fr-FR" sz="1600" dirty="0">
                <a:latin typeface="Mia's Scribblings ~" pitchFamily="2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548680" y="13526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Pour chaque phrase, colorie l’explication qui correspond au mot en gras.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96099" y="1712639"/>
            <a:ext cx="346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Grand-père a mis le moteur de la tondeuse en </a:t>
            </a:r>
            <a:r>
              <a:rPr lang="fr-FR" sz="1200" b="1" i="1" dirty="0" smtClean="0"/>
              <a:t>route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14" name="Carré corné 13"/>
          <p:cNvSpPr/>
          <p:nvPr/>
        </p:nvSpPr>
        <p:spPr>
          <a:xfrm>
            <a:off x="692696" y="2000672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arré corné 25"/>
          <p:cNvSpPr/>
          <p:nvPr/>
        </p:nvSpPr>
        <p:spPr>
          <a:xfrm>
            <a:off x="3638727" y="2000672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92696" y="2000672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 a pris un chemin avec la tondeuse.</a:t>
            </a:r>
            <a:endParaRPr lang="fr-FR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638727" y="200067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 a démarré la tondeuse.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696099" y="2432720"/>
            <a:ext cx="346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forains ont monté la grande </a:t>
            </a:r>
            <a:r>
              <a:rPr lang="fr-FR" sz="1200" b="1" i="1" dirty="0" smtClean="0"/>
              <a:t>roue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30" name="Carré corné 29"/>
          <p:cNvSpPr/>
          <p:nvPr/>
        </p:nvSpPr>
        <p:spPr>
          <a:xfrm>
            <a:off x="692696" y="2720753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arré corné 30"/>
          <p:cNvSpPr/>
          <p:nvPr/>
        </p:nvSpPr>
        <p:spPr>
          <a:xfrm>
            <a:off x="3638727" y="2720753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92696" y="2720753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Ils ont installé un grand manège.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638727" y="2720752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Ils ont réparé une grande voiture.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96099" y="3224808"/>
            <a:ext cx="346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ciel </a:t>
            </a:r>
            <a:r>
              <a:rPr lang="fr-FR" sz="1200" b="1" i="1" dirty="0" smtClean="0"/>
              <a:t>vire</a:t>
            </a:r>
            <a:r>
              <a:rPr lang="fr-FR" sz="1200" dirty="0" smtClean="0"/>
              <a:t> à l’orange au coucher du soleil.</a:t>
            </a:r>
            <a:endParaRPr lang="fr-FR" sz="1200" dirty="0"/>
          </a:p>
        </p:txBody>
      </p:sp>
      <p:sp>
        <p:nvSpPr>
          <p:cNvPr id="35" name="Carré corné 34"/>
          <p:cNvSpPr/>
          <p:nvPr/>
        </p:nvSpPr>
        <p:spPr>
          <a:xfrm>
            <a:off x="692696" y="3512841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arré corné 35"/>
          <p:cNvSpPr/>
          <p:nvPr/>
        </p:nvSpPr>
        <p:spPr>
          <a:xfrm>
            <a:off x="3638727" y="3512841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92696" y="351284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ciel change de direction le soir.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3638727" y="351284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ciel change de couleur le soir.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696099" y="4016896"/>
            <a:ext cx="346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sol du musée est en marbre </a:t>
            </a:r>
            <a:r>
              <a:rPr lang="fr-FR" sz="1200" b="1" i="1" dirty="0" smtClean="0"/>
              <a:t>poli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40" name="Carré corné 39"/>
          <p:cNvSpPr/>
          <p:nvPr/>
        </p:nvSpPr>
        <p:spPr>
          <a:xfrm>
            <a:off x="692696" y="4304929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arré corné 48"/>
          <p:cNvSpPr/>
          <p:nvPr/>
        </p:nvSpPr>
        <p:spPr>
          <a:xfrm>
            <a:off x="3638727" y="4304929"/>
            <a:ext cx="2736304" cy="288032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692696" y="430492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 est lisse et brillant.</a:t>
            </a:r>
            <a:endParaRPr lang="fr-FR" sz="12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638727" y="4304928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Il ne dit jamais de gros mots.</a:t>
            </a:r>
            <a:endParaRPr lang="fr-FR" sz="1200" dirty="0"/>
          </a:p>
        </p:txBody>
      </p:sp>
      <p:grpSp>
        <p:nvGrpSpPr>
          <p:cNvPr id="52" name="Groupe 51"/>
          <p:cNvGrpSpPr/>
          <p:nvPr/>
        </p:nvGrpSpPr>
        <p:grpSpPr>
          <a:xfrm>
            <a:off x="179222" y="4808984"/>
            <a:ext cx="288032" cy="338554"/>
            <a:chOff x="1988840" y="1568624"/>
            <a:chExt cx="288032" cy="338554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1988840" y="1568624"/>
              <a:ext cx="288032" cy="288032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988840" y="156862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Mia's Scribblings ~" pitchFamily="2" charset="0"/>
                </a:rPr>
                <a:t>2</a:t>
              </a: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548680" y="48089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Retrouve l’expression qui correspond à chaque illustration puis, recopie la bonne explication du mot en gras.</a:t>
            </a:r>
            <a:endParaRPr lang="fr-FR" dirty="0">
              <a:latin typeface="Pere Castor" pitchFamily="2" charset="0"/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45" y="6068033"/>
            <a:ext cx="1151257" cy="9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615" y="6059816"/>
            <a:ext cx="1205237" cy="97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88" y="6033121"/>
            <a:ext cx="1381944" cy="102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28" y="6033120"/>
            <a:ext cx="1380643" cy="102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484784" y="8351892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Faire la vaisselle dans un restaurant.</a:t>
            </a:r>
          </a:p>
          <a:p>
            <a:r>
              <a:rPr lang="fr-FR" sz="1200" dirty="0" smtClean="0"/>
              <a:t>Couper la langue de quelqu’un de trop bavard.</a:t>
            </a:r>
          </a:p>
          <a:p>
            <a:r>
              <a:rPr lang="fr-FR" sz="1200" dirty="0" smtClean="0"/>
              <a:t>Animal dont on utilise la laine pour tisser des vêtements.</a:t>
            </a:r>
          </a:p>
          <a:p>
            <a:r>
              <a:rPr lang="fr-FR" sz="1200" dirty="0" smtClean="0"/>
              <a:t>Lire énormément.</a:t>
            </a:r>
          </a:p>
          <a:p>
            <a:r>
              <a:rPr lang="fr-FR" sz="1200" dirty="0" smtClean="0"/>
              <a:t>Artiste qui plonge dans votre soupe au restaurant.</a:t>
            </a:r>
          </a:p>
          <a:p>
            <a:r>
              <a:rPr lang="fr-FR" sz="1200" dirty="0" smtClean="0"/>
              <a:t>Interrompre quelqu’un quand il parle.</a:t>
            </a:r>
          </a:p>
          <a:p>
            <a:r>
              <a:rPr lang="fr-FR" sz="1200" dirty="0" smtClean="0"/>
              <a:t>Avoir très faim et manger tout ce qui passe, même des livres.</a:t>
            </a:r>
          </a:p>
          <a:p>
            <a:r>
              <a:rPr lang="fr-FR" sz="1200" dirty="0"/>
              <a:t>D</a:t>
            </a:r>
            <a:r>
              <a:rPr lang="fr-FR" sz="1200" dirty="0" smtClean="0"/>
              <a:t>e gros amas de poussière.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926031" y="5369206"/>
            <a:ext cx="257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200" dirty="0" smtClean="0">
                <a:latin typeface="+mj-lt"/>
              </a:rPr>
              <a:t> Avoir des </a:t>
            </a:r>
            <a:r>
              <a:rPr lang="fr-FR" sz="1200" b="1" i="1" dirty="0" smtClean="0">
                <a:latin typeface="+mj-lt"/>
              </a:rPr>
              <a:t>moutons</a:t>
            </a:r>
            <a:r>
              <a:rPr lang="fr-FR" sz="1200" dirty="0" smtClean="0">
                <a:latin typeface="+mj-lt"/>
              </a:rPr>
              <a:t> sous son lit.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fr-FR" sz="1200" dirty="0" smtClean="0">
                <a:latin typeface="+mj-lt"/>
              </a:rPr>
              <a:t> </a:t>
            </a:r>
            <a:r>
              <a:rPr lang="fr-FR" sz="1200" b="1" i="1" dirty="0" smtClean="0">
                <a:latin typeface="+mj-lt"/>
              </a:rPr>
              <a:t>Dévorer</a:t>
            </a:r>
            <a:r>
              <a:rPr lang="fr-FR" sz="1200" dirty="0" smtClean="0">
                <a:latin typeface="+mj-lt"/>
              </a:rPr>
              <a:t> des livres.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23623" y="5366465"/>
            <a:ext cx="280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fr-FR" sz="1200" dirty="0" smtClean="0">
                <a:latin typeface="+mj-lt"/>
              </a:rPr>
              <a:t> Être </a:t>
            </a:r>
            <a:r>
              <a:rPr lang="fr-FR" sz="1200" b="1" i="1" dirty="0" smtClean="0">
                <a:latin typeface="+mj-lt"/>
              </a:rPr>
              <a:t>plongeur </a:t>
            </a:r>
            <a:r>
              <a:rPr lang="fr-FR" sz="1200" dirty="0" smtClean="0">
                <a:latin typeface="+mj-lt"/>
              </a:rPr>
              <a:t>dans </a:t>
            </a:r>
            <a:r>
              <a:rPr lang="fr-FR" sz="1200" dirty="0">
                <a:latin typeface="+mj-lt"/>
              </a:rPr>
              <a:t>un restaurant.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fr-FR" sz="1200" dirty="0" smtClean="0">
                <a:latin typeface="+mj-lt"/>
              </a:rPr>
              <a:t> </a:t>
            </a:r>
            <a:r>
              <a:rPr lang="fr-FR" sz="1200" b="1" i="1" dirty="0" smtClean="0">
                <a:latin typeface="+mj-lt"/>
              </a:rPr>
              <a:t>Couper</a:t>
            </a:r>
            <a:r>
              <a:rPr lang="fr-FR" sz="1200" dirty="0" smtClean="0">
                <a:latin typeface="+mj-lt"/>
              </a:rPr>
              <a:t> </a:t>
            </a:r>
            <a:r>
              <a:rPr lang="fr-FR" sz="1200" dirty="0">
                <a:latin typeface="+mj-lt"/>
              </a:rPr>
              <a:t>la parole</a:t>
            </a:r>
            <a:r>
              <a:rPr lang="fr-FR" sz="1200" dirty="0" smtClean="0">
                <a:latin typeface="+mj-lt"/>
              </a:rPr>
              <a:t>.</a:t>
            </a:r>
            <a:endParaRPr lang="fr-FR" sz="1200" dirty="0">
              <a:latin typeface="+mj-lt"/>
            </a:endParaRPr>
          </a:p>
        </p:txBody>
      </p:sp>
      <p:pic>
        <p:nvPicPr>
          <p:cNvPr id="20" name="Image 19" descr="Capture d’écra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94" y="7446660"/>
            <a:ext cx="1521932" cy="890716"/>
          </a:xfrm>
          <a:prstGeom prst="rect">
            <a:avLst/>
          </a:prstGeom>
        </p:spPr>
      </p:pic>
      <p:pic>
        <p:nvPicPr>
          <p:cNvPr id="60" name="Image 59" descr="Capture d’écra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84" y="7446660"/>
            <a:ext cx="1521932" cy="890716"/>
          </a:xfrm>
          <a:prstGeom prst="rect">
            <a:avLst/>
          </a:prstGeom>
        </p:spPr>
      </p:pic>
      <p:pic>
        <p:nvPicPr>
          <p:cNvPr id="61" name="Image 60" descr="Capture d’écra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268" y="7446660"/>
            <a:ext cx="1521932" cy="890716"/>
          </a:xfrm>
          <a:prstGeom prst="rect">
            <a:avLst/>
          </a:prstGeom>
        </p:spPr>
      </p:pic>
      <p:pic>
        <p:nvPicPr>
          <p:cNvPr id="62" name="Image 61" descr="Capture d’écra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7446659"/>
            <a:ext cx="1521932" cy="890716"/>
          </a:xfrm>
          <a:prstGeom prst="rect">
            <a:avLst/>
          </a:prstGeom>
        </p:spPr>
      </p:pic>
      <p:pic>
        <p:nvPicPr>
          <p:cNvPr id="1029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409384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584686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769424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07" y="8966392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07" y="9141694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07" y="9326432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07" y="949541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http://www.mysticlolly-leblog.fr/images/famfamfam/asterisk_orang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07" y="9680156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llipse 20"/>
          <p:cNvSpPr/>
          <p:nvPr/>
        </p:nvSpPr>
        <p:spPr>
          <a:xfrm>
            <a:off x="1052736" y="6897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596025" y="6897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252210" y="6897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46150" y="6897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332656" y="307394"/>
            <a:ext cx="0" cy="959860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7" y="28887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Le sens d’un mot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Vocabulaire – niveau 2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340768" y="307394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d’après le contexte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2341">
            <a:off x="410829" y="24051"/>
            <a:ext cx="688364" cy="9582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179222" y="1352600"/>
            <a:ext cx="288032" cy="338554"/>
            <a:chOff x="1988840" y="1568624"/>
            <a:chExt cx="288032" cy="33855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988840" y="1568624"/>
              <a:ext cx="288032" cy="288032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988840" y="156862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atin typeface="Mia's Scribblings ~" pitchFamily="2" charset="0"/>
                </a:rPr>
                <a:t>1</a:t>
              </a:r>
              <a:endParaRPr lang="fr-FR" sz="1600" dirty="0">
                <a:latin typeface="Mia's Scribblings ~" pitchFamily="2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548680" y="13526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ere Castor" pitchFamily="2" charset="0"/>
              </a:rPr>
              <a:t>Colorie le sens du mot en gras. Souligne les mots qui t’ont permis de répondre.</a:t>
            </a:r>
            <a:endParaRPr lang="fr-FR" dirty="0">
              <a:latin typeface="Pere Castor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7254" y="1383372"/>
            <a:ext cx="620210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50000"/>
              </a:lnSpc>
            </a:pPr>
            <a:r>
              <a:rPr lang="fr-FR" sz="1400" dirty="0" smtClean="0">
                <a:latin typeface="Cursive standard" pitchFamily="2" charset="0"/>
              </a:rPr>
              <a:t>Le </a:t>
            </a:r>
            <a:r>
              <a:rPr lang="fr-FR" sz="1400" b="1" dirty="0" smtClean="0">
                <a:latin typeface="Cursive standard" pitchFamily="2" charset="0"/>
              </a:rPr>
              <a:t>banc</a:t>
            </a:r>
            <a:r>
              <a:rPr lang="fr-FR" sz="1400" dirty="0" smtClean="0">
                <a:latin typeface="Cursive standard" pitchFamily="2" charset="0"/>
              </a:rPr>
              <a:t> de sardines est pris dans un filet de pêche.</a:t>
            </a:r>
          </a:p>
          <a:p>
            <a:pPr>
              <a:lnSpc>
                <a:spcPct val="350000"/>
              </a:lnSpc>
            </a:pPr>
            <a:r>
              <a:rPr lang="fr-FR" sz="1400" dirty="0" smtClean="0">
                <a:latin typeface="Cursive standard" pitchFamily="2" charset="0"/>
              </a:rPr>
              <a:t>Il y a de nombreuses </a:t>
            </a:r>
            <a:r>
              <a:rPr lang="fr-FR" sz="1400" b="1" dirty="0" smtClean="0">
                <a:latin typeface="Cursive standard" pitchFamily="2" charset="0"/>
              </a:rPr>
              <a:t>bulles</a:t>
            </a:r>
            <a:r>
              <a:rPr lang="fr-FR" sz="1400" dirty="0" smtClean="0">
                <a:latin typeface="Cursive standard" pitchFamily="2" charset="0"/>
              </a:rPr>
              <a:t> sur cette page de bande dessinée.</a:t>
            </a:r>
          </a:p>
          <a:p>
            <a:pPr>
              <a:lnSpc>
                <a:spcPct val="350000"/>
              </a:lnSpc>
            </a:pPr>
            <a:r>
              <a:rPr lang="fr-FR" sz="1400" dirty="0" smtClean="0">
                <a:latin typeface="Cursive standard" pitchFamily="2" charset="0"/>
              </a:rPr>
              <a:t>Ce soleil m’</a:t>
            </a:r>
            <a:r>
              <a:rPr lang="fr-FR" sz="1400" b="1" dirty="0" smtClean="0">
                <a:latin typeface="Cursive standard" pitchFamily="2" charset="0"/>
              </a:rPr>
              <a:t>éblouit</a:t>
            </a:r>
            <a:r>
              <a:rPr lang="fr-FR" sz="1400" dirty="0" smtClean="0">
                <a:latin typeface="Cursive standard" pitchFamily="2" charset="0"/>
              </a:rPr>
              <a:t>, je vais mettre des lunettes.</a:t>
            </a:r>
          </a:p>
          <a:p>
            <a:pPr>
              <a:lnSpc>
                <a:spcPct val="350000"/>
              </a:lnSpc>
            </a:pPr>
            <a:r>
              <a:rPr lang="fr-FR" sz="1400" dirty="0" smtClean="0">
                <a:latin typeface="Cursive standard" pitchFamily="2" charset="0"/>
              </a:rPr>
              <a:t>Il </a:t>
            </a:r>
            <a:r>
              <a:rPr lang="fr-FR" sz="1400" b="1" dirty="0" smtClean="0">
                <a:latin typeface="Cursive standard" pitchFamily="2" charset="0"/>
              </a:rPr>
              <a:t>illustre</a:t>
            </a:r>
            <a:r>
              <a:rPr lang="fr-FR" sz="1400" dirty="0" smtClean="0">
                <a:latin typeface="Cursive standard" pitchFamily="2" charset="0"/>
              </a:rPr>
              <a:t> sa poésie avec un magnifique dessin.</a:t>
            </a:r>
          </a:p>
          <a:p>
            <a:pPr>
              <a:lnSpc>
                <a:spcPct val="350000"/>
              </a:lnSpc>
            </a:pPr>
            <a:r>
              <a:rPr lang="fr-FR" sz="1400" dirty="0" smtClean="0">
                <a:latin typeface="Cursive standard" pitchFamily="2" charset="0"/>
              </a:rPr>
              <a:t>A la plage, je m’allonge sur une </a:t>
            </a:r>
            <a:r>
              <a:rPr lang="fr-FR" sz="1400" b="1" dirty="0" smtClean="0">
                <a:latin typeface="Cursive standard" pitchFamily="2" charset="0"/>
              </a:rPr>
              <a:t>natte</a:t>
            </a:r>
            <a:r>
              <a:rPr lang="fr-FR" sz="1400" dirty="0" smtClean="0">
                <a:latin typeface="Cursive standard" pitchFamily="2" charset="0"/>
              </a:rPr>
              <a:t> pour éviter d’être plein de sable.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3376210" y="2132800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356992" y="2132800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Long siège avec ou sans dossier.</a:t>
            </a:r>
            <a:endParaRPr lang="fr-FR" sz="1200" dirty="0"/>
          </a:p>
        </p:txBody>
      </p:sp>
      <p:sp>
        <p:nvSpPr>
          <p:cNvPr id="77" name="Rectangle à coins arrondis 76"/>
          <p:cNvSpPr/>
          <p:nvPr/>
        </p:nvSpPr>
        <p:spPr>
          <a:xfrm>
            <a:off x="495890" y="2132799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476672" y="2132799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Groupe de poissons.</a:t>
            </a:r>
            <a:endParaRPr lang="fr-FR" sz="1200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495890" y="2864768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476672" y="2864768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On en fait avec de l’eau et du savon.</a:t>
            </a:r>
            <a:endParaRPr lang="fr-FR" sz="1200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429000" y="2864768"/>
            <a:ext cx="3312368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376210" y="2864768"/>
            <a:ext cx="3437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Espace où sont écrites les paroles des personnages. </a:t>
            </a:r>
            <a:endParaRPr lang="fr-FR" sz="1200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495890" y="3584848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476672" y="3584848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Fait mal aux yeux.</a:t>
            </a:r>
            <a:endParaRPr lang="fr-FR" sz="1200" dirty="0"/>
          </a:p>
        </p:txBody>
      </p:sp>
      <p:sp>
        <p:nvSpPr>
          <p:cNvPr id="85" name="Rectangle à coins arrondis 84"/>
          <p:cNvSpPr/>
          <p:nvPr/>
        </p:nvSpPr>
        <p:spPr>
          <a:xfrm>
            <a:off x="3448218" y="3584847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3429000" y="3584847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Me remplit d’admiration.</a:t>
            </a:r>
            <a:endParaRPr lang="fr-FR" sz="1200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486281" y="4376936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467063" y="4376936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Décore avec une image.</a:t>
            </a:r>
            <a:endParaRPr lang="fr-FR" sz="1200" dirty="0"/>
          </a:p>
        </p:txBody>
      </p:sp>
      <p:sp>
        <p:nvSpPr>
          <p:cNvPr id="89" name="Rectangle à coins arrondis 88"/>
          <p:cNvSpPr/>
          <p:nvPr/>
        </p:nvSpPr>
        <p:spPr>
          <a:xfrm>
            <a:off x="3467436" y="4376935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3448218" y="4376935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Explique avec un exemple.</a:t>
            </a:r>
            <a:endParaRPr lang="fr-FR" sz="1200" dirty="0"/>
          </a:p>
        </p:txBody>
      </p:sp>
      <p:sp>
        <p:nvSpPr>
          <p:cNvPr id="91" name="Rectangle à coins arrondis 90"/>
          <p:cNvSpPr/>
          <p:nvPr/>
        </p:nvSpPr>
        <p:spPr>
          <a:xfrm>
            <a:off x="505499" y="5106697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486281" y="5106697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Tresse de cheveux.</a:t>
            </a:r>
            <a:endParaRPr lang="fr-FR" sz="1200" dirty="0"/>
          </a:p>
        </p:txBody>
      </p:sp>
      <p:sp>
        <p:nvSpPr>
          <p:cNvPr id="93" name="Rectangle à coins arrondis 92"/>
          <p:cNvSpPr/>
          <p:nvPr/>
        </p:nvSpPr>
        <p:spPr>
          <a:xfrm>
            <a:off x="3486654" y="5106696"/>
            <a:ext cx="2736304" cy="28803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3467436" y="5106696"/>
            <a:ext cx="275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Tapis de paille tressée.</a:t>
            </a:r>
            <a:endParaRPr lang="fr-FR" sz="1200" dirty="0"/>
          </a:p>
        </p:txBody>
      </p:sp>
      <p:grpSp>
        <p:nvGrpSpPr>
          <p:cNvPr id="95" name="Groupe 94"/>
          <p:cNvGrpSpPr/>
          <p:nvPr/>
        </p:nvGrpSpPr>
        <p:grpSpPr>
          <a:xfrm>
            <a:off x="179222" y="5674821"/>
            <a:ext cx="288032" cy="338554"/>
            <a:chOff x="1988840" y="1568624"/>
            <a:chExt cx="288032" cy="338554"/>
          </a:xfrm>
        </p:grpSpPr>
        <p:sp>
          <p:nvSpPr>
            <p:cNvPr id="96" name="Rectangle à coins arrondis 95"/>
            <p:cNvSpPr/>
            <p:nvPr/>
          </p:nvSpPr>
          <p:spPr>
            <a:xfrm>
              <a:off x="1988840" y="1568624"/>
              <a:ext cx="288032" cy="288032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988840" y="156862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Mia's Scribblings ~" pitchFamily="2" charset="0"/>
                </a:rPr>
                <a:t>2</a:t>
              </a:r>
            </a:p>
          </p:txBody>
        </p:sp>
      </p:grpSp>
      <p:sp>
        <p:nvSpPr>
          <p:cNvPr id="98" name="ZoneTexte 97"/>
          <p:cNvSpPr txBox="1"/>
          <p:nvPr/>
        </p:nvSpPr>
        <p:spPr>
          <a:xfrm>
            <a:off x="548680" y="5457056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Pere Castor" pitchFamily="2" charset="0"/>
              </a:rPr>
              <a:t>Recopie ces phrases en remplaçant le mot « clair » par l’expression qui convient :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latin typeface="Cursive standard" pitchFamily="2" charset="0"/>
              </a:rPr>
              <a:t>transparent – honnête – facile à comprendre – lumineux – qui n’est pas foncé</a:t>
            </a:r>
            <a:endParaRPr lang="fr-FR" sz="1400" dirty="0">
              <a:latin typeface="Cursive standard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672" y="6135956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50000"/>
              </a:lnSpc>
            </a:pPr>
            <a:r>
              <a:rPr lang="fr-FR" sz="1200" dirty="0" smtClean="0"/>
              <a:t>Amina est vêtue d’une robe </a:t>
            </a:r>
            <a:r>
              <a:rPr lang="fr-FR" sz="1200" b="1" u="sng" dirty="0" smtClean="0"/>
              <a:t>claire</a:t>
            </a:r>
            <a:r>
              <a:rPr lang="fr-FR" sz="1200" dirty="0" smtClean="0"/>
              <a:t>.</a:t>
            </a:r>
          </a:p>
          <a:p>
            <a:pPr>
              <a:lnSpc>
                <a:spcPct val="350000"/>
              </a:lnSpc>
            </a:pPr>
            <a:r>
              <a:rPr lang="fr-FR" sz="1200" dirty="0" smtClean="0"/>
              <a:t>J’aime me baigner dans l’eau </a:t>
            </a:r>
            <a:r>
              <a:rPr lang="fr-FR" sz="1200" b="1" u="sng" dirty="0" smtClean="0"/>
              <a:t>claire</a:t>
            </a:r>
            <a:r>
              <a:rPr lang="fr-FR" sz="1200" dirty="0" smtClean="0"/>
              <a:t> de cette rivière.</a:t>
            </a:r>
          </a:p>
          <a:p>
            <a:pPr>
              <a:lnSpc>
                <a:spcPct val="350000"/>
              </a:lnSpc>
            </a:pPr>
            <a:r>
              <a:rPr lang="fr-FR" sz="1200" dirty="0" smtClean="0"/>
              <a:t>Son exposé a été </a:t>
            </a:r>
            <a:r>
              <a:rPr lang="fr-FR" sz="1200" b="1" u="sng" dirty="0" smtClean="0"/>
              <a:t>clair</a:t>
            </a:r>
            <a:r>
              <a:rPr lang="fr-FR" sz="1200" dirty="0" smtClean="0"/>
              <a:t>.</a:t>
            </a:r>
          </a:p>
          <a:p>
            <a:pPr>
              <a:lnSpc>
                <a:spcPct val="350000"/>
              </a:lnSpc>
            </a:pPr>
            <a:r>
              <a:rPr lang="fr-FR" sz="1200" dirty="0" smtClean="0"/>
              <a:t>Ce salon </a:t>
            </a:r>
            <a:r>
              <a:rPr lang="fr-FR" sz="1200" smtClean="0"/>
              <a:t>est une </a:t>
            </a:r>
            <a:r>
              <a:rPr lang="fr-FR" sz="1200" dirty="0" smtClean="0"/>
              <a:t>pièce très </a:t>
            </a:r>
            <a:r>
              <a:rPr lang="fr-FR" sz="1200" b="1" u="sng" dirty="0" smtClean="0"/>
              <a:t>claire</a:t>
            </a:r>
            <a:r>
              <a:rPr lang="fr-FR" sz="1200" dirty="0" smtClean="0"/>
              <a:t>.</a:t>
            </a:r>
          </a:p>
          <a:p>
            <a:pPr>
              <a:lnSpc>
                <a:spcPct val="350000"/>
              </a:lnSpc>
            </a:pPr>
            <a:r>
              <a:rPr lang="fr-FR" sz="1200" dirty="0" smtClean="0"/>
              <a:t>Cette affaire n’est pas très </a:t>
            </a:r>
            <a:r>
              <a:rPr lang="fr-FR" sz="1200" b="1" u="sng" dirty="0" smtClean="0"/>
              <a:t>claire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pic>
        <p:nvPicPr>
          <p:cNvPr id="22" name="Image 21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49279" y="6699047"/>
            <a:ext cx="6057900" cy="447675"/>
          </a:xfrm>
          <a:prstGeom prst="rect">
            <a:avLst/>
          </a:prstGeom>
        </p:spPr>
      </p:pic>
      <p:pic>
        <p:nvPicPr>
          <p:cNvPr id="103" name="Image 102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49279" y="7350274"/>
            <a:ext cx="6057900" cy="447675"/>
          </a:xfrm>
          <a:prstGeom prst="rect">
            <a:avLst/>
          </a:prstGeom>
        </p:spPr>
      </p:pic>
      <p:pic>
        <p:nvPicPr>
          <p:cNvPr id="104" name="Image 103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49279" y="7992888"/>
            <a:ext cx="6057900" cy="447675"/>
          </a:xfrm>
          <a:prstGeom prst="rect">
            <a:avLst/>
          </a:prstGeom>
        </p:spPr>
      </p:pic>
      <p:pic>
        <p:nvPicPr>
          <p:cNvPr id="105" name="Image 104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49279" y="8631995"/>
            <a:ext cx="6057900" cy="447675"/>
          </a:xfrm>
          <a:prstGeom prst="rect">
            <a:avLst/>
          </a:prstGeom>
        </p:spPr>
      </p:pic>
      <p:pic>
        <p:nvPicPr>
          <p:cNvPr id="106" name="Image 105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49279" y="9257853"/>
            <a:ext cx="60579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35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429</Words>
  <Application>Microsoft Office PowerPoint</Application>
  <PresentationFormat>Format A4 (210 x 297 mm)</PresentationFormat>
  <Paragraphs>63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52</cp:revision>
  <dcterms:created xsi:type="dcterms:W3CDTF">2012-11-02T17:12:19Z</dcterms:created>
  <dcterms:modified xsi:type="dcterms:W3CDTF">2016-11-29T14:33:51Z</dcterms:modified>
</cp:coreProperties>
</file>