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5" r:id="rId4"/>
    <p:sldId id="266" r:id="rId5"/>
    <p:sldId id="256" r:id="rId6"/>
    <p:sldId id="257" r:id="rId7"/>
    <p:sldId id="263" r:id="rId8"/>
    <p:sldId id="264" r:id="rId9"/>
  </p:sldIdLst>
  <p:sldSz cx="9906000" cy="6858000" type="A4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06" autoAdjust="0"/>
  </p:normalViewPr>
  <p:slideViewPr>
    <p:cSldViewPr>
      <p:cViewPr>
        <p:scale>
          <a:sx n="75" d="100"/>
          <a:sy n="75" d="100"/>
        </p:scale>
        <p:origin x="-2454" y="-85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7673752" y="6604084"/>
            <a:ext cx="22322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 smtClean="0">
                <a:solidFill>
                  <a:schemeClr val="bg1"/>
                </a:solidFill>
              </a:rPr>
              <a:t>http://www.mysticlolly-leblog.fr</a:t>
            </a:r>
            <a:endParaRPr lang="fr-FR" sz="10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77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8514B1D-EE66-466C-A76C-95853ABC223C}" type="datetimeFigureOut">
              <a:rPr lang="fr-FR" smtClean="0"/>
              <a:pPr/>
              <a:t>19/11/2016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44A7C6E8-336E-4D2C-B164-4E56EF2D3A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3607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8514B1D-EE66-466C-A76C-95853ABC223C}" type="datetimeFigureOut">
              <a:rPr lang="fr-FR" smtClean="0"/>
              <a:pPr/>
              <a:t>19/11/2016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44A7C6E8-336E-4D2C-B164-4E56EF2D3A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733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8514B1D-EE66-466C-A76C-95853ABC223C}" type="datetimeFigureOut">
              <a:rPr lang="fr-FR" smtClean="0"/>
              <a:pPr/>
              <a:t>19/11/2016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44A7C6E8-336E-4D2C-B164-4E56EF2D3A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2656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7673752" y="6604084"/>
            <a:ext cx="22322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 smtClean="0">
                <a:solidFill>
                  <a:schemeClr val="bg1"/>
                </a:solidFill>
              </a:rPr>
              <a:t>http://www.mysticlolly-leblog.fr</a:t>
            </a:r>
            <a:endParaRPr lang="fr-FR" sz="10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888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8514B1D-EE66-466C-A76C-95853ABC223C}" type="datetimeFigureOut">
              <a:rPr lang="fr-FR" smtClean="0"/>
              <a:pPr/>
              <a:t>19/11/2016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44A7C6E8-336E-4D2C-B164-4E56EF2D3A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032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8514B1D-EE66-466C-A76C-95853ABC223C}" type="datetimeFigureOut">
              <a:rPr lang="fr-FR" smtClean="0"/>
              <a:pPr/>
              <a:t>19/11/2016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44A7C6E8-336E-4D2C-B164-4E56EF2D3A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569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8514B1D-EE66-466C-A76C-95853ABC223C}" type="datetimeFigureOut">
              <a:rPr lang="fr-FR" smtClean="0"/>
              <a:pPr/>
              <a:t>19/11/2016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44A7C6E8-336E-4D2C-B164-4E56EF2D3A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137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8514B1D-EE66-466C-A76C-95853ABC223C}" type="datetimeFigureOut">
              <a:rPr lang="fr-FR" smtClean="0"/>
              <a:pPr/>
              <a:t>19/11/2016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44A7C6E8-336E-4D2C-B164-4E56EF2D3A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5044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8514B1D-EE66-466C-A76C-95853ABC223C}" type="datetimeFigureOut">
              <a:rPr lang="fr-FR" smtClean="0"/>
              <a:pPr/>
              <a:t>19/11/2016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44A7C6E8-336E-4D2C-B164-4E56EF2D3A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1261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8514B1D-EE66-466C-A76C-95853ABC223C}" type="datetimeFigureOut">
              <a:rPr lang="fr-FR" smtClean="0"/>
              <a:pPr/>
              <a:t>19/11/2016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44A7C6E8-336E-4D2C-B164-4E56EF2D3A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0514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8514B1D-EE66-466C-A76C-95853ABC223C}" type="datetimeFigureOut">
              <a:rPr lang="fr-FR" smtClean="0"/>
              <a:pPr/>
              <a:t>19/11/2016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44A7C6E8-336E-4D2C-B164-4E56EF2D3A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5001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8386316" y="6677968"/>
            <a:ext cx="158417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dirty="0" smtClean="0">
                <a:solidFill>
                  <a:schemeClr val="bg1">
                    <a:lumMod val="65000"/>
                  </a:schemeClr>
                </a:solidFill>
              </a:rPr>
              <a:t>http://www.mysticlolly.fr</a:t>
            </a:r>
            <a:endParaRPr lang="fr-FR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650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 descr="Capture d’écra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09" r="50000" b="10172"/>
          <a:stretch/>
        </p:blipFill>
        <p:spPr>
          <a:xfrm>
            <a:off x="4114101" y="5723233"/>
            <a:ext cx="1105000" cy="956737"/>
          </a:xfrm>
          <a:prstGeom prst="rect">
            <a:avLst/>
          </a:prstGeom>
        </p:spPr>
      </p:pic>
      <p:pic>
        <p:nvPicPr>
          <p:cNvPr id="11" name="Image 10" descr="Capture d’écra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09" r="50000" b="10172"/>
          <a:stretch/>
        </p:blipFill>
        <p:spPr>
          <a:xfrm rot="20781832">
            <a:off x="577436" y="5762762"/>
            <a:ext cx="1105000" cy="956737"/>
          </a:xfrm>
          <a:prstGeom prst="rect">
            <a:avLst/>
          </a:prstGeom>
        </p:spPr>
      </p:pic>
      <p:pic>
        <p:nvPicPr>
          <p:cNvPr id="13" name="Image 12" descr="Capture d’écra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09" r="50000" b="10172"/>
          <a:stretch/>
        </p:blipFill>
        <p:spPr>
          <a:xfrm rot="1269352">
            <a:off x="6960617" y="5704691"/>
            <a:ext cx="1105000" cy="95673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"/>
            <a:ext cx="9906000" cy="692696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space réservé du texte 13"/>
          <p:cNvSpPr txBox="1">
            <a:spLocks/>
          </p:cNvSpPr>
          <p:nvPr/>
        </p:nvSpPr>
        <p:spPr>
          <a:xfrm>
            <a:off x="1038224" y="-27384"/>
            <a:ext cx="8867776" cy="61081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fr-FR"/>
            </a:defPPr>
            <a:lvl1pPr marL="0" indent="0" algn="l" defTabSz="914400" rtl="0" eaLnBrk="1" latinLnBrk="0" hangingPunct="1">
              <a:buNone/>
              <a:defRPr sz="12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dirty="0" smtClean="0"/>
              <a:t>Tableau des conjugaisons de l’imparfait de l’indicatif</a:t>
            </a:r>
            <a:endParaRPr lang="fr-FR" sz="2800" dirty="0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881277"/>
              </p:ext>
            </p:extLst>
          </p:nvPr>
        </p:nvGraphicFramePr>
        <p:xfrm>
          <a:off x="56456" y="1124744"/>
          <a:ext cx="6408711" cy="4600921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907380"/>
                <a:gridCol w="1147617"/>
                <a:gridCol w="907380"/>
                <a:gridCol w="1261984"/>
                <a:gridCol w="907380"/>
                <a:gridCol w="1276970"/>
              </a:tblGrid>
              <a:tr h="578618">
                <a:tc gridSpan="6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1</a:t>
                      </a:r>
                      <a:r>
                        <a:rPr lang="fr-FR" sz="1600" b="1" baseline="30000" dirty="0" smtClean="0"/>
                        <a:t>ER</a:t>
                      </a:r>
                      <a:r>
                        <a:rPr lang="fr-FR" sz="1600" b="1" baseline="0" dirty="0" smtClean="0"/>
                        <a:t> GROUPE</a:t>
                      </a:r>
                    </a:p>
                    <a:p>
                      <a:pPr algn="ctr"/>
                      <a:r>
                        <a:rPr lang="fr-FR" sz="1600" b="1" i="1" baseline="0" dirty="0" smtClean="0"/>
                        <a:t>Terminaisons : 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-ais, -ais, -ait, -ions,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iez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-aient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34989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Regarder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Manger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Conjuguer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96761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 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dirty="0" smtClean="0"/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dirty="0" smtClean="0"/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dirty="0" smtClean="0"/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dirty="0" smtClean="0"/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dirty="0" smtClean="0"/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eais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eais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eait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eaient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4989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Lancer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Payer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Crier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553132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lan</a:t>
                      </a:r>
                      <a:r>
                        <a:rPr lang="fr-FR" sz="1600" b="1" dirty="0" smtClean="0"/>
                        <a:t>ç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dirty="0" smtClean="0"/>
                        <a:t>lan</a:t>
                      </a:r>
                      <a:r>
                        <a:rPr lang="fr-FR" sz="1600" b="1" dirty="0" smtClean="0"/>
                        <a:t>ç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dirty="0" smtClean="0"/>
                        <a:t>lan</a:t>
                      </a:r>
                      <a:r>
                        <a:rPr lang="fr-FR" sz="1600" b="1" dirty="0" smtClean="0"/>
                        <a:t>ç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dirty="0" smtClean="0"/>
                        <a:t>lanc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dirty="0" smtClean="0"/>
                        <a:t>lanc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dirty="0" smtClean="0"/>
                        <a:t>lan</a:t>
                      </a:r>
                      <a:r>
                        <a:rPr lang="fr-FR" sz="1600" b="1" dirty="0" smtClean="0"/>
                        <a:t>ç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dirty="0" smtClean="0"/>
                        <a:t>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dirty="0" smtClean="0"/>
                        <a:t>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dirty="0" smtClean="0"/>
                        <a:t>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dirty="0" smtClean="0"/>
                        <a:t>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dirty="0" smtClean="0"/>
                        <a:t>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cri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dirty="0" smtClean="0"/>
                        <a:t>cri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dirty="0" smtClean="0"/>
                        <a:t>cri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dirty="0" smtClean="0"/>
                        <a:t>cr</a:t>
                      </a:r>
                      <a:r>
                        <a:rPr lang="fr-FR" sz="1600" b="1" dirty="0" smtClean="0"/>
                        <a:t>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dirty="0" smtClean="0"/>
                        <a:t>cr</a:t>
                      </a:r>
                      <a:r>
                        <a:rPr lang="fr-FR" sz="1600" b="1" dirty="0" smtClean="0"/>
                        <a:t>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dirty="0" smtClean="0"/>
                        <a:t>cri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38207"/>
              </p:ext>
            </p:extLst>
          </p:nvPr>
        </p:nvGraphicFramePr>
        <p:xfrm>
          <a:off x="6907591" y="1124744"/>
          <a:ext cx="2797937" cy="435864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1014113"/>
                <a:gridCol w="1783824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2</a:t>
                      </a:r>
                      <a:r>
                        <a:rPr lang="fr-FR" sz="1600" b="1" baseline="30000" dirty="0" smtClean="0"/>
                        <a:t>ème</a:t>
                      </a:r>
                      <a:r>
                        <a:rPr lang="fr-FR" sz="1600" b="1" baseline="0" dirty="0" smtClean="0"/>
                        <a:t> GROUPE </a:t>
                      </a:r>
                    </a:p>
                    <a:p>
                      <a:pPr algn="ctr"/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-ais, -ais, -ait, -ions,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iez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-aient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Finir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 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issais</a:t>
                      </a:r>
                    </a:p>
                    <a:p>
                      <a:r>
                        <a:rPr lang="fr-FR" sz="1600" dirty="0" smtClean="0"/>
                        <a:t>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issais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issait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issions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issiez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issaient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Remplir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4121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issais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issais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issait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issions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issiez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issaient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Ellipse 14"/>
          <p:cNvSpPr/>
          <p:nvPr/>
        </p:nvSpPr>
        <p:spPr>
          <a:xfrm>
            <a:off x="135701" y="110132"/>
            <a:ext cx="821388" cy="810420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 rot="20976963">
            <a:off x="118912" y="63367"/>
            <a:ext cx="821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CE1</a:t>
            </a:r>
          </a:p>
          <a:p>
            <a:pPr algn="ctr"/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CE2</a:t>
            </a:r>
            <a:endParaRPr lang="fr-FR" sz="24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8 Days Later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383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465775"/>
              </p:ext>
            </p:extLst>
          </p:nvPr>
        </p:nvGraphicFramePr>
        <p:xfrm>
          <a:off x="200472" y="332656"/>
          <a:ext cx="7548438" cy="435864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876618"/>
                <a:gridCol w="1000633"/>
                <a:gridCol w="876618"/>
                <a:gridCol w="963613"/>
                <a:gridCol w="876618"/>
                <a:gridCol w="1007745"/>
                <a:gridCol w="876618"/>
                <a:gridCol w="1069975"/>
              </a:tblGrid>
              <a:tr h="432048">
                <a:tc gridSpan="8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3</a:t>
                      </a:r>
                      <a:r>
                        <a:rPr lang="fr-FR" sz="1600" b="1" baseline="30000" dirty="0" smtClean="0"/>
                        <a:t>ème</a:t>
                      </a:r>
                      <a:r>
                        <a:rPr lang="fr-FR" sz="1600" b="1" baseline="0" dirty="0" smtClean="0"/>
                        <a:t> GROUPE</a:t>
                      </a:r>
                    </a:p>
                    <a:p>
                      <a:pPr algn="ctr"/>
                      <a:r>
                        <a:rPr lang="fr-FR" sz="1600" b="1" i="1" baseline="0" dirty="0" smtClean="0"/>
                        <a:t>Terminaisons : 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-ais, -ais, -ait, -ions,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iez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-aient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Dire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Faire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/>
                        <a:t>Venir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Partir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 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fais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fais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fais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fais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fais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fais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Prendre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Vouloir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Pouvoir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4121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651204"/>
              </p:ext>
            </p:extLst>
          </p:nvPr>
        </p:nvGraphicFramePr>
        <p:xfrm>
          <a:off x="7880367" y="332656"/>
          <a:ext cx="1897169" cy="6255608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876618"/>
                <a:gridCol w="1020551"/>
              </a:tblGrid>
              <a:tr h="43204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AUXILIAIRES et VERBE ALLER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Être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ét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ét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ét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ét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ét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ét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48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572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Aller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all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all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all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all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all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all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808" y="4811837"/>
            <a:ext cx="1642990" cy="1988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060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9906000" cy="692696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space réservé du texte 13"/>
          <p:cNvSpPr txBox="1">
            <a:spLocks/>
          </p:cNvSpPr>
          <p:nvPr/>
        </p:nvSpPr>
        <p:spPr>
          <a:xfrm>
            <a:off x="1038224" y="-27384"/>
            <a:ext cx="8867776" cy="61081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fr-FR"/>
            </a:defPPr>
            <a:lvl1pPr marL="0" indent="0" algn="l" defTabSz="914400" rtl="0" eaLnBrk="1" latinLnBrk="0" hangingPunct="1">
              <a:buNone/>
              <a:defRPr sz="12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dirty="0" smtClean="0"/>
              <a:t>Tableau des conjugaisons du passé composé</a:t>
            </a:r>
            <a:endParaRPr lang="fr-FR" sz="2800" dirty="0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048008"/>
              </p:ext>
            </p:extLst>
          </p:nvPr>
        </p:nvGraphicFramePr>
        <p:xfrm>
          <a:off x="56456" y="1124744"/>
          <a:ext cx="6328702" cy="435864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610264"/>
                <a:gridCol w="1387602"/>
                <a:gridCol w="696638"/>
                <a:gridCol w="1399180"/>
                <a:gridCol w="654368"/>
                <a:gridCol w="1580650"/>
              </a:tblGrid>
              <a:tr h="432048">
                <a:tc gridSpan="6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1</a:t>
                      </a:r>
                      <a:r>
                        <a:rPr lang="fr-FR" sz="1600" b="1" baseline="30000" dirty="0" smtClean="0"/>
                        <a:t>ER</a:t>
                      </a:r>
                      <a:r>
                        <a:rPr lang="fr-FR" sz="1600" b="1" baseline="0" dirty="0" smtClean="0"/>
                        <a:t> GROUPE</a:t>
                      </a:r>
                    </a:p>
                    <a:p>
                      <a:pPr algn="ctr"/>
                      <a:r>
                        <a:rPr lang="fr-FR" sz="1600" b="1" i="1" baseline="0" dirty="0" smtClean="0"/>
                        <a:t>Participe passé : 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-é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Regarder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Manger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Conjuguer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ai 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as 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 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avons 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avez 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ont 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ai 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as 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a 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avons 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avez 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ont 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ai 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as 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 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avons 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avez 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ont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Lancer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Payer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Appuyer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4121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ai lan</a:t>
                      </a:r>
                      <a:r>
                        <a:rPr lang="fr-FR" sz="1600" b="0" dirty="0" smtClean="0"/>
                        <a:t>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as lan</a:t>
                      </a:r>
                      <a:r>
                        <a:rPr lang="fr-FR" sz="1600" b="0" dirty="0" smtClean="0"/>
                        <a:t>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 lan</a:t>
                      </a:r>
                      <a:r>
                        <a:rPr lang="fr-FR" sz="1600" b="0" dirty="0" smtClean="0"/>
                        <a:t>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avons lanc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avez lanc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ont lan</a:t>
                      </a:r>
                      <a:r>
                        <a:rPr lang="fr-FR" sz="1600" b="0" dirty="0" smtClean="0"/>
                        <a:t>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ai 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as 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 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avons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dirty="0" smtClean="0"/>
                        <a:t>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avez 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ont 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ai appuy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as appuy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 appuy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avons appuy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avez appuy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ont appuy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248167"/>
              </p:ext>
            </p:extLst>
          </p:nvPr>
        </p:nvGraphicFramePr>
        <p:xfrm>
          <a:off x="6907591" y="1124744"/>
          <a:ext cx="2797937" cy="435864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617177"/>
                <a:gridCol w="218076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2</a:t>
                      </a:r>
                      <a:r>
                        <a:rPr lang="fr-FR" sz="1600" b="1" baseline="30000" dirty="0" smtClean="0"/>
                        <a:t>ème</a:t>
                      </a:r>
                      <a:r>
                        <a:rPr lang="fr-FR" sz="1600" b="1" baseline="0" dirty="0" smtClean="0"/>
                        <a:t> GROUPE </a:t>
                      </a:r>
                    </a:p>
                    <a:p>
                      <a:pPr algn="ctr"/>
                      <a:r>
                        <a:rPr lang="fr-FR" sz="1600" b="1" i="1" baseline="0" dirty="0" smtClean="0">
                          <a:solidFill>
                            <a:schemeClr val="tx1"/>
                          </a:solidFill>
                        </a:rPr>
                        <a:t>Participe passé : 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-i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Finir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ai 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dirty="0" smtClean="0"/>
                        <a:t>as 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 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avons 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avez 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ont 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Remplir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4121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ai 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as 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 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avons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avez 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ont 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1" name="Image 10" descr="Capture d’écra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09" r="50000" b="10172"/>
          <a:stretch/>
        </p:blipFill>
        <p:spPr>
          <a:xfrm rot="20781832">
            <a:off x="577436" y="5762762"/>
            <a:ext cx="1105000" cy="956737"/>
          </a:xfrm>
          <a:prstGeom prst="rect">
            <a:avLst/>
          </a:prstGeom>
        </p:spPr>
      </p:pic>
      <p:pic>
        <p:nvPicPr>
          <p:cNvPr id="13" name="Image 12" descr="Capture d’écra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09" r="50000" b="10172"/>
          <a:stretch/>
        </p:blipFill>
        <p:spPr>
          <a:xfrm rot="1269352">
            <a:off x="7032625" y="5704691"/>
            <a:ext cx="1105000" cy="956737"/>
          </a:xfrm>
          <a:prstGeom prst="rect">
            <a:avLst/>
          </a:prstGeom>
        </p:spPr>
      </p:pic>
      <p:pic>
        <p:nvPicPr>
          <p:cNvPr id="14" name="Image 13" descr="Capture d’écra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09" r="50000" b="10172"/>
          <a:stretch/>
        </p:blipFill>
        <p:spPr>
          <a:xfrm>
            <a:off x="4114101" y="5723233"/>
            <a:ext cx="1105000" cy="956737"/>
          </a:xfrm>
          <a:prstGeom prst="rect">
            <a:avLst/>
          </a:prstGeom>
        </p:spPr>
      </p:pic>
      <p:sp>
        <p:nvSpPr>
          <p:cNvPr id="15" name="Ellipse 14"/>
          <p:cNvSpPr/>
          <p:nvPr/>
        </p:nvSpPr>
        <p:spPr>
          <a:xfrm>
            <a:off x="135701" y="110132"/>
            <a:ext cx="821388" cy="810420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 rot="20976963">
            <a:off x="118912" y="63367"/>
            <a:ext cx="821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CE1</a:t>
            </a:r>
          </a:p>
          <a:p>
            <a:pPr algn="ctr"/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CE2</a:t>
            </a:r>
            <a:endParaRPr lang="fr-FR" sz="24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8 Days Later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383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619760"/>
              </p:ext>
            </p:extLst>
          </p:nvPr>
        </p:nvGraphicFramePr>
        <p:xfrm>
          <a:off x="44415" y="342181"/>
          <a:ext cx="7856218" cy="435864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654368"/>
                <a:gridCol w="1060260"/>
                <a:gridCol w="654368"/>
                <a:gridCol w="1171437"/>
                <a:gridCol w="720080"/>
                <a:gridCol w="1430867"/>
                <a:gridCol w="654368"/>
                <a:gridCol w="124562"/>
                <a:gridCol w="1385908"/>
              </a:tblGrid>
              <a:tr h="432048">
                <a:tc gridSpan="9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3</a:t>
                      </a:r>
                      <a:r>
                        <a:rPr lang="fr-FR" sz="1600" b="1" baseline="30000" dirty="0" smtClean="0"/>
                        <a:t>ème</a:t>
                      </a:r>
                      <a:r>
                        <a:rPr lang="fr-FR" sz="1600" b="1" baseline="0" dirty="0" smtClean="0"/>
                        <a:t> GROUPE</a:t>
                      </a:r>
                    </a:p>
                    <a:p>
                      <a:pPr algn="ctr"/>
                      <a:r>
                        <a:rPr lang="fr-FR" sz="1600" b="1" i="1" baseline="0" dirty="0" smtClean="0"/>
                        <a:t>Participe passé : 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-t,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is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-u, -i, -é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Dire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Faire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/>
                        <a:t>Venir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Partir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ai di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as di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 di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avons di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avez di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ont di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ai fai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as fai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 fai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avons fai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avez fai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ont fai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suis ven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es ven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est ven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sommes ven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êtes ven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sont ven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suis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es 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est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sommes 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êtes 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sont 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Prendre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Vouloir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Pouvoir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4121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ai pr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as pr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 pr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avons pr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avez pr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ont pr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ai 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as 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 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avons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avez 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ont 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ai 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as 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 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avons 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avez 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ont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ai p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as p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 p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avons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avez p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ont p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651204"/>
              </p:ext>
            </p:extLst>
          </p:nvPr>
        </p:nvGraphicFramePr>
        <p:xfrm>
          <a:off x="7829567" y="342181"/>
          <a:ext cx="2025633" cy="624840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688177"/>
                <a:gridCol w="1337456"/>
              </a:tblGrid>
              <a:tr h="43204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AUXILIAIRES et VERBE ALLER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Être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 été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 été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 été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avons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 été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avez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 été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ont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 été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2187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 eu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 eu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 eu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avons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 eu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avez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ont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 eu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572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Aller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suis all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es all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est all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sommes all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êtes all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sont all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808" y="4811837"/>
            <a:ext cx="1642990" cy="1988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060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9906000" cy="692696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space réservé du texte 13"/>
          <p:cNvSpPr txBox="1">
            <a:spLocks/>
          </p:cNvSpPr>
          <p:nvPr/>
        </p:nvSpPr>
        <p:spPr>
          <a:xfrm>
            <a:off x="1038224" y="-27384"/>
            <a:ext cx="8867776" cy="61081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fr-FR"/>
            </a:defPPr>
            <a:lvl1pPr marL="0" indent="0" algn="l" defTabSz="914400" rtl="0" eaLnBrk="1" latinLnBrk="0" hangingPunct="1">
              <a:buNone/>
              <a:defRPr sz="12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000" dirty="0" smtClean="0"/>
              <a:t>Tableau des conjugaisons du présent de l’indicatif</a:t>
            </a:r>
            <a:endParaRPr lang="fr-FR" sz="3000" dirty="0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725832"/>
              </p:ext>
            </p:extLst>
          </p:nvPr>
        </p:nvGraphicFramePr>
        <p:xfrm>
          <a:off x="135701" y="1124744"/>
          <a:ext cx="5967923" cy="435864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876618"/>
                <a:gridCol w="1062673"/>
                <a:gridCol w="876618"/>
                <a:gridCol w="1090930"/>
                <a:gridCol w="876618"/>
                <a:gridCol w="1184466"/>
              </a:tblGrid>
              <a:tr h="432048">
                <a:tc gridSpan="6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1</a:t>
                      </a:r>
                      <a:r>
                        <a:rPr lang="fr-FR" sz="1600" b="1" baseline="30000" dirty="0" smtClean="0"/>
                        <a:t>ER</a:t>
                      </a:r>
                      <a:r>
                        <a:rPr lang="fr-FR" sz="1600" b="1" baseline="0" dirty="0" smtClean="0"/>
                        <a:t> GROUPE</a:t>
                      </a:r>
                    </a:p>
                    <a:p>
                      <a:pPr algn="ctr"/>
                      <a:r>
                        <a:rPr lang="fr-FR" sz="1600" b="1" i="1" baseline="0" dirty="0" smtClean="0"/>
                        <a:t>Terminaisons : 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-e, -es, -e,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ons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ez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ent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Regarder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Manger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Conjuguer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 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r>
                        <a:rPr lang="fr-FR" sz="1600" dirty="0" smtClean="0"/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es</a:t>
                      </a:r>
                    </a:p>
                    <a:p>
                      <a:r>
                        <a:rPr lang="fr-FR" sz="1600" dirty="0" smtClean="0"/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r>
                        <a:rPr lang="fr-FR" sz="1600" dirty="0" smtClean="0"/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dirty="0" smtClean="0"/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dirty="0" smtClean="0"/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mang</a:t>
                      </a:r>
                      <a:r>
                        <a:rPr lang="fr-FR" sz="1600" b="1" dirty="0" smtClean="0"/>
                        <a:t>e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es</a:t>
                      </a:r>
                    </a:p>
                    <a:p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Lancer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Payer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Appuyer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4121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lanc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r>
                        <a:rPr lang="fr-FR" sz="1600" dirty="0" smtClean="0"/>
                        <a:t>lanc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es</a:t>
                      </a:r>
                    </a:p>
                    <a:p>
                      <a:r>
                        <a:rPr lang="fr-FR" sz="1600" dirty="0" smtClean="0"/>
                        <a:t>lanc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r>
                        <a:rPr lang="fr-FR" sz="1600" dirty="0" smtClean="0"/>
                        <a:t>lan</a:t>
                      </a:r>
                      <a:r>
                        <a:rPr lang="fr-FR" sz="1600" b="1" dirty="0" smtClean="0"/>
                        <a:t>ç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dirty="0" smtClean="0"/>
                        <a:t>lanc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dirty="0" smtClean="0"/>
                        <a:t>lanc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pai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r>
                        <a:rPr lang="fr-FR" sz="1600" dirty="0" smtClean="0"/>
                        <a:t>pai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es</a:t>
                      </a:r>
                    </a:p>
                    <a:p>
                      <a:r>
                        <a:rPr lang="fr-FR" sz="1600" dirty="0" smtClean="0"/>
                        <a:t>pai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r>
                        <a:rPr lang="fr-FR" sz="1600" dirty="0" smtClean="0"/>
                        <a:t>pa</a:t>
                      </a:r>
                      <a:r>
                        <a:rPr lang="fr-FR" sz="1600" b="1" dirty="0" smtClean="0"/>
                        <a:t>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dirty="0" smtClean="0"/>
                        <a:t>pa</a:t>
                      </a:r>
                      <a:r>
                        <a:rPr lang="fr-FR" sz="1600" b="1" dirty="0" smtClean="0"/>
                        <a:t>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dirty="0" smtClean="0"/>
                        <a:t>pai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appui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r>
                        <a:rPr lang="fr-FR" sz="1600" dirty="0" smtClean="0"/>
                        <a:t>appui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es</a:t>
                      </a:r>
                    </a:p>
                    <a:p>
                      <a:r>
                        <a:rPr lang="fr-FR" sz="1600" dirty="0" smtClean="0"/>
                        <a:t>appui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r>
                        <a:rPr lang="fr-FR" sz="1600" dirty="0" smtClean="0"/>
                        <a:t>appu</a:t>
                      </a:r>
                      <a:r>
                        <a:rPr lang="fr-FR" sz="1600" b="1" dirty="0" smtClean="0"/>
                        <a:t>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dirty="0" smtClean="0"/>
                        <a:t>appu</a:t>
                      </a:r>
                      <a:r>
                        <a:rPr lang="fr-FR" sz="1600" b="1" dirty="0" smtClean="0"/>
                        <a:t>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dirty="0" smtClean="0"/>
                        <a:t>appui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526037"/>
              </p:ext>
            </p:extLst>
          </p:nvPr>
        </p:nvGraphicFramePr>
        <p:xfrm>
          <a:off x="6321152" y="1124744"/>
          <a:ext cx="3456384" cy="435864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936104"/>
                <a:gridCol w="252028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2</a:t>
                      </a:r>
                      <a:r>
                        <a:rPr lang="fr-FR" sz="1600" b="1" baseline="30000" dirty="0" smtClean="0"/>
                        <a:t>ème</a:t>
                      </a:r>
                      <a:r>
                        <a:rPr lang="fr-FR" sz="1600" b="1" baseline="0" dirty="0" smtClean="0"/>
                        <a:t> GROUPE </a:t>
                      </a:r>
                    </a:p>
                    <a:p>
                      <a:pPr algn="ctr"/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is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is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it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issons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issez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issent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Finir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 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dirty="0" smtClean="0"/>
                        <a:t>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issons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issez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issent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Remplir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4121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issons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issez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issent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10701">
            <a:off x="666946" y="5594415"/>
            <a:ext cx="1174094" cy="1196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953" y="5556315"/>
            <a:ext cx="1174094" cy="1196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19942">
            <a:off x="7182546" y="5566979"/>
            <a:ext cx="1174094" cy="1196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Ellipse 15"/>
          <p:cNvSpPr/>
          <p:nvPr/>
        </p:nvSpPr>
        <p:spPr>
          <a:xfrm>
            <a:off x="135701" y="110132"/>
            <a:ext cx="821388" cy="810420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 rot="20976963">
            <a:off x="118912" y="63367"/>
            <a:ext cx="821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CE1</a:t>
            </a:r>
          </a:p>
          <a:p>
            <a:pPr algn="ctr"/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CE2</a:t>
            </a:r>
            <a:endParaRPr lang="fr-FR" sz="24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8 Days Later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186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834642"/>
              </p:ext>
            </p:extLst>
          </p:nvPr>
        </p:nvGraphicFramePr>
        <p:xfrm>
          <a:off x="200472" y="332656"/>
          <a:ext cx="7291898" cy="435864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876618"/>
                <a:gridCol w="1000633"/>
                <a:gridCol w="876618"/>
                <a:gridCol w="846531"/>
                <a:gridCol w="864096"/>
                <a:gridCol w="1009079"/>
                <a:gridCol w="876618"/>
                <a:gridCol w="941705"/>
              </a:tblGrid>
              <a:tr h="432048">
                <a:tc gridSpan="8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3</a:t>
                      </a:r>
                      <a:r>
                        <a:rPr lang="fr-FR" sz="1600" b="1" baseline="30000" dirty="0" smtClean="0"/>
                        <a:t>ème</a:t>
                      </a:r>
                      <a:r>
                        <a:rPr lang="fr-FR" sz="1600" b="1" baseline="0" dirty="0" smtClean="0"/>
                        <a:t> GROUPE</a:t>
                      </a:r>
                    </a:p>
                    <a:p>
                      <a:pPr algn="ctr"/>
                      <a:r>
                        <a:rPr lang="fr-FR" sz="1600" b="1" i="1" baseline="0" dirty="0" smtClean="0"/>
                        <a:t>Terminaisons : 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-s/-x, -s/-x, -t/-d,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ons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ez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ent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/-ont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Dire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Faire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/>
                        <a:t>Venir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Partir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458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 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fais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fait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vien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vien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vien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vien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Prendre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Vouloir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Pouvoir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4121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ds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ds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peu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peu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peu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peuv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565437"/>
              </p:ext>
            </p:extLst>
          </p:nvPr>
        </p:nvGraphicFramePr>
        <p:xfrm>
          <a:off x="7761312" y="332656"/>
          <a:ext cx="1897169" cy="6255608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876618"/>
                <a:gridCol w="1020551"/>
              </a:tblGrid>
              <a:tr h="43204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AUXILIAIRES et VERBE ALLER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Être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 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suis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es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est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sommes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êtes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sont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48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avons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avez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572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Aller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vais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vas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va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allons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allez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vont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808" y="4811837"/>
            <a:ext cx="1642990" cy="1988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739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9906000" cy="692696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space réservé du texte 13"/>
          <p:cNvSpPr txBox="1">
            <a:spLocks/>
          </p:cNvSpPr>
          <p:nvPr/>
        </p:nvSpPr>
        <p:spPr>
          <a:xfrm>
            <a:off x="1038224" y="-27384"/>
            <a:ext cx="8867776" cy="61081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fr-FR"/>
            </a:defPPr>
            <a:lvl1pPr marL="0" indent="0" algn="l" defTabSz="914400" rtl="0" eaLnBrk="1" latinLnBrk="0" hangingPunct="1">
              <a:buNone/>
              <a:defRPr sz="12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000" dirty="0" smtClean="0"/>
              <a:t>Tableau des conjugaisons du futur de l’indicatif</a:t>
            </a:r>
            <a:endParaRPr lang="fr-FR" sz="3000" dirty="0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378069"/>
              </p:ext>
            </p:extLst>
          </p:nvPr>
        </p:nvGraphicFramePr>
        <p:xfrm>
          <a:off x="135701" y="1124744"/>
          <a:ext cx="6354764" cy="435864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876618"/>
                <a:gridCol w="1226058"/>
                <a:gridCol w="876618"/>
                <a:gridCol w="1151001"/>
                <a:gridCol w="876618"/>
                <a:gridCol w="1347851"/>
              </a:tblGrid>
              <a:tr h="432048">
                <a:tc gridSpan="6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1</a:t>
                      </a:r>
                      <a:r>
                        <a:rPr lang="fr-FR" sz="1600" b="1" baseline="30000" dirty="0" smtClean="0"/>
                        <a:t>ER</a:t>
                      </a:r>
                      <a:r>
                        <a:rPr lang="fr-FR" sz="1600" b="1" baseline="0" dirty="0" smtClean="0"/>
                        <a:t> GROUPE</a:t>
                      </a:r>
                    </a:p>
                    <a:p>
                      <a:pPr algn="ctr"/>
                      <a:r>
                        <a:rPr lang="fr-FR" sz="1600" b="1" i="1" baseline="0" dirty="0" smtClean="0"/>
                        <a:t>Terminaisons : 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-ai, -as, -a,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ons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ez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-ont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Regarder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Manger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Conjuguer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 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regarder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regarder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regarder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regarder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regarder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regarder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manger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manger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manger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manger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manger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manger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conjuguer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conjuguer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conjuguer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conjuguer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conjuguer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conjuguer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Lancer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Payer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Appuyer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4121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lancer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lancer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lancer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lancer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lancer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lancer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appuier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appuier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appuier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appuier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appuier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appuier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368536"/>
              </p:ext>
            </p:extLst>
          </p:nvPr>
        </p:nvGraphicFramePr>
        <p:xfrm>
          <a:off x="7319960" y="1124744"/>
          <a:ext cx="2385568" cy="435864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936104"/>
                <a:gridCol w="1449464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2</a:t>
                      </a:r>
                      <a:r>
                        <a:rPr lang="fr-FR" sz="1600" b="1" baseline="30000" dirty="0" smtClean="0"/>
                        <a:t>ème</a:t>
                      </a:r>
                      <a:r>
                        <a:rPr lang="fr-FR" sz="1600" b="1" baseline="0" dirty="0" smtClean="0"/>
                        <a:t> GROUPE </a:t>
                      </a:r>
                    </a:p>
                    <a:p>
                      <a:pPr algn="ctr"/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-ai, -as, -a,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ons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ez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-ont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Finir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 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finir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finir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finir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finir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finir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finir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Remplir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4121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1" name="Image 10" descr="Capture d’écra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1" t="12699" r="970" b="12257"/>
          <a:stretch/>
        </p:blipFill>
        <p:spPr>
          <a:xfrm>
            <a:off x="4322921" y="5661248"/>
            <a:ext cx="1260157" cy="1052711"/>
          </a:xfrm>
          <a:prstGeom prst="rect">
            <a:avLst/>
          </a:prstGeom>
        </p:spPr>
      </p:pic>
      <p:pic>
        <p:nvPicPr>
          <p:cNvPr id="13" name="Image 12" descr="Capture d’écra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1" t="12699" r="970" b="12257"/>
          <a:stretch/>
        </p:blipFill>
        <p:spPr>
          <a:xfrm rot="20959932">
            <a:off x="1038224" y="5639494"/>
            <a:ext cx="1260157" cy="1052711"/>
          </a:xfrm>
          <a:prstGeom prst="rect">
            <a:avLst/>
          </a:prstGeom>
        </p:spPr>
      </p:pic>
      <p:pic>
        <p:nvPicPr>
          <p:cNvPr id="14" name="Image 13" descr="Capture d’écra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1" t="12699" r="970" b="12257"/>
          <a:stretch/>
        </p:blipFill>
        <p:spPr>
          <a:xfrm rot="1074172">
            <a:off x="7511966" y="5640129"/>
            <a:ext cx="1101931" cy="920532"/>
          </a:xfrm>
          <a:prstGeom prst="rect">
            <a:avLst/>
          </a:prstGeom>
        </p:spPr>
      </p:pic>
      <p:sp>
        <p:nvSpPr>
          <p:cNvPr id="18" name="Ellipse 17"/>
          <p:cNvSpPr/>
          <p:nvPr/>
        </p:nvSpPr>
        <p:spPr>
          <a:xfrm>
            <a:off x="135701" y="110132"/>
            <a:ext cx="821388" cy="810420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 rot="20976963">
            <a:off x="118912" y="63367"/>
            <a:ext cx="821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CE1</a:t>
            </a:r>
          </a:p>
          <a:p>
            <a:pPr algn="ctr"/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CE2</a:t>
            </a:r>
            <a:endParaRPr lang="fr-FR" sz="24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8 Days Later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353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274874"/>
              </p:ext>
            </p:extLst>
          </p:nvPr>
        </p:nvGraphicFramePr>
        <p:xfrm>
          <a:off x="200472" y="332656"/>
          <a:ext cx="7488832" cy="435864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720080"/>
                <a:gridCol w="180213"/>
                <a:gridCol w="1027657"/>
                <a:gridCol w="736346"/>
                <a:gridCol w="163947"/>
                <a:gridCol w="772157"/>
                <a:gridCol w="864096"/>
                <a:gridCol w="1156905"/>
                <a:gridCol w="900293"/>
                <a:gridCol w="967138"/>
              </a:tblGrid>
              <a:tr h="432048">
                <a:tc gridSpan="10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3</a:t>
                      </a:r>
                      <a:r>
                        <a:rPr lang="fr-FR" sz="1600" b="1" baseline="30000" dirty="0" smtClean="0"/>
                        <a:t>ème</a:t>
                      </a:r>
                      <a:r>
                        <a:rPr lang="fr-FR" sz="1600" b="1" baseline="0" dirty="0" smtClean="0"/>
                        <a:t> GROUPE</a:t>
                      </a:r>
                    </a:p>
                    <a:p>
                      <a:pPr algn="ctr"/>
                      <a:r>
                        <a:rPr lang="fr-FR" sz="1600" b="1" i="1" baseline="0" dirty="0" smtClean="0"/>
                        <a:t>Terminaisons : 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-ai, -as, -a,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ons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ez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-ont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232">
                <a:tc gridSpan="3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Dire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Faire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Venir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Partir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 gridSpan="2">
                  <a:txBody>
                    <a:bodyPr/>
                    <a:lstStyle/>
                    <a:p>
                      <a:r>
                        <a:rPr lang="fr-FR" sz="1600" dirty="0" smtClean="0"/>
                        <a:t>Je 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viendr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viendr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viendr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viendr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viendr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viendr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Prendre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Vouloir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Pouvoir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4121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843431"/>
              </p:ext>
            </p:extLst>
          </p:nvPr>
        </p:nvGraphicFramePr>
        <p:xfrm>
          <a:off x="7880367" y="332656"/>
          <a:ext cx="1897169" cy="6255608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876618"/>
                <a:gridCol w="1020551"/>
              </a:tblGrid>
              <a:tr h="43204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AUXILIAIRES et VERBE ALLER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Être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 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48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572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Aller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808" y="4811837"/>
            <a:ext cx="1642990" cy="1988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1877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1642</Words>
  <Application>Microsoft Office PowerPoint</Application>
  <PresentationFormat>Format A4 (210 x 297 mm)</PresentationFormat>
  <Paragraphs>1028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Gaëlle Lavillat</dc:creator>
  <cp:lastModifiedBy>Gaelle48</cp:lastModifiedBy>
  <cp:revision>85</cp:revision>
  <cp:lastPrinted>2014-11-13T11:46:07Z</cp:lastPrinted>
  <dcterms:created xsi:type="dcterms:W3CDTF">2014-01-29T11:44:37Z</dcterms:created>
  <dcterms:modified xsi:type="dcterms:W3CDTF">2016-11-19T21:28:40Z</dcterms:modified>
</cp:coreProperties>
</file>