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906000" cy="6858000" type="A4"/>
  <p:notesSz cx="6888163" cy="10018713"/>
  <p:embeddedFontLst>
    <p:embeddedFont>
      <p:font typeface="Kristen ITC" panose="03050502040202030202" pitchFamily="66" charset="0"/>
      <p:regular r:id="rId8"/>
    </p:embeddedFont>
    <p:embeddedFont>
      <p:font typeface="MDI école" pitchFamily="50" charset="0"/>
      <p:regular r:id="rId9"/>
      <p:bold r:id="rId10"/>
    </p:embeddedFont>
    <p:embeddedFont>
      <p:font typeface="Schoolbell" panose="020B0604020202020204" charset="0"/>
      <p:regular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j8Bdj7Kh+eu8GVNqQMic3BvbHv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BB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ACDE5D-F941-47AE-8B22-4842D63C017F}">
  <a:tblStyle styleId="{FDACDE5D-F941-47AE-8B22-4842D63C017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 b="off" i="off"/>
      <a:tcStyle>
        <a:tcBdr/>
        <a:fill>
          <a:solidFill>
            <a:srgbClr val="D4E2CE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4E2CE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3" autoAdjust="0"/>
  </p:normalViewPr>
  <p:slideViewPr>
    <p:cSldViewPr snapToGrid="0">
      <p:cViewPr varScale="1">
        <p:scale>
          <a:sx n="78" d="100"/>
          <a:sy n="78" d="100"/>
        </p:scale>
        <p:origin x="14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750888"/>
            <a:ext cx="54276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96591" rIns="96591" bIns="96591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 rot="5400000">
            <a:off x="5251054" y="2203054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917179" y="128984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>
            <a:spLocks noGrp="1"/>
          </p:cNvSpPr>
          <p:nvPr>
            <p:ph type="pic" idx="2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 rot="5400000">
            <a:off x="2777332" y="-270668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DDA6AAD-EA82-FDA1-C894-53C79E026752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2929" y="0"/>
            <a:ext cx="9700142" cy="68580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2;p14">
            <a:extLst>
              <a:ext uri="{FF2B5EF4-FFF2-40B4-BE49-F238E27FC236}">
                <a16:creationId xmlns:a16="http://schemas.microsoft.com/office/drawing/2014/main" id="{F711CC50-2039-1948-86D4-ABEEEB2ADDD2}"/>
              </a:ext>
            </a:extLst>
          </p:cNvPr>
          <p:cNvSpPr txBox="1"/>
          <p:nvPr/>
        </p:nvSpPr>
        <p:spPr>
          <a:xfrm>
            <a:off x="560874" y="314036"/>
            <a:ext cx="315768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800"/>
            </a:pPr>
            <a:r>
              <a:rPr lang="fr-FR" sz="2400" b="1" dirty="0">
                <a:solidFill>
                  <a:srgbClr val="F2F2F2"/>
                </a:solidFill>
                <a:latin typeface="Schoolbell"/>
                <a:ea typeface="Schoolbell"/>
                <a:cs typeface="Schoolbell"/>
                <a:sym typeface="Schoolbell"/>
              </a:rPr>
              <a:t>Conjugaison</a:t>
            </a:r>
            <a:r>
              <a:rPr lang="fr-FR" sz="1600" b="1" dirty="0">
                <a:solidFill>
                  <a:srgbClr val="F2F2F2"/>
                </a:solidFill>
                <a:latin typeface="Schoolbell"/>
                <a:ea typeface="Schoolbell"/>
                <a:cs typeface="Schoolbell"/>
                <a:sym typeface="Schoolbell"/>
              </a:rPr>
              <a:t> - </a:t>
            </a:r>
            <a:r>
              <a:rPr lang="fr-FR" sz="1000" b="1" i="1" dirty="0">
                <a:solidFill>
                  <a:srgbClr val="F2F2F2"/>
                </a:solidFill>
                <a:latin typeface="MDI école" pitchFamily="50" charset="0"/>
                <a:sym typeface="Schoolbell"/>
              </a:rPr>
              <a:t>Progressions</a:t>
            </a:r>
            <a:endParaRPr sz="900" b="1" i="1" u="none" strike="noStrike" cap="none" dirty="0">
              <a:solidFill>
                <a:srgbClr val="F2F2F2"/>
              </a:solidFill>
              <a:latin typeface="MDI école" pitchFamily="50" charset="0"/>
              <a:sym typeface="Arial"/>
            </a:endParaRPr>
          </a:p>
        </p:txBody>
      </p:sp>
      <p:graphicFrame>
        <p:nvGraphicFramePr>
          <p:cNvPr id="5" name="Google Shape;79;p14">
            <a:extLst>
              <a:ext uri="{FF2B5EF4-FFF2-40B4-BE49-F238E27FC236}">
                <a16:creationId xmlns:a16="http://schemas.microsoft.com/office/drawing/2014/main" id="{A5D8B30A-95A5-FAC2-FFA1-6BED0B4B40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6271690"/>
              </p:ext>
            </p:extLst>
          </p:nvPr>
        </p:nvGraphicFramePr>
        <p:xfrm>
          <a:off x="459275" y="1374842"/>
          <a:ext cx="8745685" cy="4641522"/>
        </p:xfrm>
        <a:graphic>
          <a:graphicData uri="http://schemas.openxmlformats.org/drawingml/2006/table">
            <a:tbl>
              <a:tblPr bandRow="1">
                <a:noFill/>
                <a:tableStyleId>{FDACDE5D-F941-47AE-8B22-4842D63C017F}</a:tableStyleId>
              </a:tblPr>
              <a:tblGrid>
                <a:gridCol w="625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0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0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609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1800" b="1" u="none" strike="noStrike" cap="none" dirty="0">
                          <a:latin typeface="Schoolbell" panose="020B0604020202020204" charset="0"/>
                        </a:rPr>
                        <a:t>LUNDI</a:t>
                      </a:r>
                      <a:endParaRPr sz="1800" b="1" u="none" strike="noStrike" cap="none" dirty="0">
                        <a:latin typeface="Schoolbell" panose="020B0604020202020204" charset="0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1800" b="1" u="none" strike="noStrike" cap="none" dirty="0">
                          <a:latin typeface="Schoolbell" panose="020B0604020202020204" charset="0"/>
                        </a:rPr>
                        <a:t>MARDI</a:t>
                      </a:r>
                      <a:endParaRPr sz="1800" b="1" u="none" strike="noStrike" cap="none" dirty="0">
                        <a:latin typeface="Schoolbell" panose="020B0604020202020204" charset="0"/>
                      </a:endParaRP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14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s1</a:t>
                      </a:r>
                      <a:endParaRPr sz="2000" b="0" u="none" strike="noStrike" cap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 panose="03050502040202030202" pitchFamily="66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3 – Le verbe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i="1" u="none" strike="noStrike" cap="none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1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Lecture, compréhension du texte et approche de la notion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3 – Le verbe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i="1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2</a:t>
                      </a:r>
                      <a:r>
                        <a:rPr lang="fr-FR" sz="1100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 </a:t>
                      </a:r>
                      <a:r>
                        <a:rPr lang="fr-FR" sz="1100" dirty="0">
                          <a:latin typeface="MDI école" pitchFamily="50" charset="0"/>
                        </a:rPr>
                        <a:t>: Réactivation des connaissances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dirty="0">
                          <a:latin typeface="MDI école" pitchFamily="50" charset="0"/>
                        </a:rPr>
                        <a:t>Mise en scène collective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1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s2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3 – Le verbe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i="1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2</a:t>
                      </a:r>
                      <a:r>
                        <a:rPr lang="fr-FR" sz="1100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 </a:t>
                      </a:r>
                      <a:r>
                        <a:rPr lang="fr-FR" sz="1100" dirty="0">
                          <a:latin typeface="MDI école" pitchFamily="50" charset="0"/>
                        </a:rPr>
                        <a:t>: Réactivation des connaissances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dirty="0">
                          <a:latin typeface="MDI école" pitchFamily="50" charset="0"/>
                        </a:rPr>
                        <a:t>Appropriation individuelle et Recherche collective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3 – Le verbe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i="1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3</a:t>
                      </a:r>
                      <a:r>
                        <a:rPr lang="fr-FR" sz="1100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 </a:t>
                      </a:r>
                      <a:r>
                        <a:rPr lang="fr-FR" sz="1100" dirty="0">
                          <a:latin typeface="MDI école" pitchFamily="50" charset="0"/>
                        </a:rPr>
                        <a:t>: Approfondissement de la notion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dirty="0">
                          <a:latin typeface="MDI école" pitchFamily="50" charset="0"/>
                        </a:rPr>
                        <a:t>Rappel de la séance – Manipulation et recherche en binôme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14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s3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3 – Le verbe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i="1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4</a:t>
                      </a:r>
                      <a:r>
                        <a:rPr lang="fr-FR" sz="1100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 </a:t>
                      </a:r>
                      <a:r>
                        <a:rPr lang="fr-FR" sz="1100" dirty="0">
                          <a:latin typeface="MDI école" pitchFamily="50" charset="0"/>
                        </a:rPr>
                        <a:t>: Synthèse et élaboration de la LAM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u="none" strike="noStrike" cap="none" dirty="0">
                          <a:highlight>
                            <a:srgbClr val="FF00FF"/>
                          </a:highlight>
                          <a:latin typeface="MDI école" pitchFamily="50" charset="0"/>
                        </a:rPr>
                        <a:t>Séance</a:t>
                      </a:r>
                      <a:r>
                        <a:rPr lang="fr-FR" sz="1100" i="1" u="none" strike="noStrike" cap="none" dirty="0">
                          <a:latin typeface="MDI école" pitchFamily="50" charset="0"/>
                        </a:rPr>
                        <a:t> 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Remédiation et plan de travail</a:t>
                      </a: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14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s4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5 – La fonction sujet du verbe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i="1" u="none" strike="noStrike" cap="none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1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Lecture, compréhension du texte et approche de la notion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5 – La fonction sujet du verbe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i="1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2</a:t>
                      </a:r>
                      <a:r>
                        <a:rPr lang="fr-FR" sz="1100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 </a:t>
                      </a:r>
                      <a:r>
                        <a:rPr lang="fr-FR" sz="1100" dirty="0">
                          <a:latin typeface="MDI école" pitchFamily="50" charset="0"/>
                        </a:rPr>
                        <a:t>: Réactivation des connaissances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dirty="0">
                          <a:latin typeface="MDI école" pitchFamily="50" charset="0"/>
                        </a:rPr>
                        <a:t>Mise en scène collective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01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s5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5 – La fonction sujet du verbe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i="1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2</a:t>
                      </a:r>
                      <a:r>
                        <a:rPr lang="fr-FR" sz="1100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 </a:t>
                      </a:r>
                      <a:r>
                        <a:rPr lang="fr-FR" sz="1100" dirty="0">
                          <a:latin typeface="MDI école" pitchFamily="50" charset="0"/>
                        </a:rPr>
                        <a:t>: Réactivation des connaissances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dirty="0">
                          <a:latin typeface="MDI école" pitchFamily="50" charset="0"/>
                        </a:rPr>
                        <a:t>Appropriation individuelle et Recherche collective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5 – La fonction sujet du verbe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i="1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3</a:t>
                      </a:r>
                      <a:r>
                        <a:rPr lang="fr-FR" sz="1100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 </a:t>
                      </a:r>
                      <a:r>
                        <a:rPr lang="fr-FR" sz="1100" dirty="0">
                          <a:latin typeface="MDI école" pitchFamily="50" charset="0"/>
                        </a:rPr>
                        <a:t>: Approfondissement de la notion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dirty="0">
                          <a:latin typeface="MDI école" pitchFamily="50" charset="0"/>
                        </a:rPr>
                        <a:t>Rappel de la séance – Manipulation et recherche en binôme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385751"/>
                  </a:ext>
                </a:extLst>
              </a:tr>
              <a:tr h="54614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s6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5 – La fonction sujet du verbe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i="1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4</a:t>
                      </a:r>
                      <a:r>
                        <a:rPr lang="fr-FR" sz="1100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 </a:t>
                      </a:r>
                      <a:r>
                        <a:rPr lang="fr-FR" sz="1100" dirty="0">
                          <a:latin typeface="MDI école" pitchFamily="50" charset="0"/>
                        </a:rPr>
                        <a:t>: Synthèse et élaboration de la LAM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u="none" strike="noStrike" cap="none" dirty="0">
                          <a:highlight>
                            <a:srgbClr val="FF00FF"/>
                          </a:highlight>
                          <a:latin typeface="MDI école" pitchFamily="50" charset="0"/>
                        </a:rPr>
                        <a:t>Séance</a:t>
                      </a:r>
                      <a:r>
                        <a:rPr lang="fr-FR" sz="1100" i="1" u="none" strike="noStrike" cap="none" dirty="0">
                          <a:latin typeface="MDI école" pitchFamily="50" charset="0"/>
                        </a:rPr>
                        <a:t> 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Remédiation et plan de travail</a:t>
                      </a: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169670"/>
                  </a:ext>
                </a:extLst>
              </a:tr>
              <a:tr h="54614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s7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12 – Conjuguer un verbe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i="1" u="none" strike="noStrike" cap="none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1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Lecture, compréhension du texte et approche de la notion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12 – Conjuguer un verbe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i="1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2</a:t>
                      </a:r>
                      <a:r>
                        <a:rPr lang="fr-FR" sz="1100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 </a:t>
                      </a:r>
                      <a:r>
                        <a:rPr lang="fr-FR" sz="1100" dirty="0">
                          <a:latin typeface="MDI école" pitchFamily="50" charset="0"/>
                        </a:rPr>
                        <a:t>: Réactivation des connaissances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dirty="0">
                          <a:latin typeface="MDI école" pitchFamily="50" charset="0"/>
                        </a:rPr>
                        <a:t>Mise en scène collective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081352"/>
                  </a:ext>
                </a:extLst>
              </a:tr>
            </a:tbl>
          </a:graphicData>
        </a:graphic>
      </p:graphicFrame>
      <p:pic>
        <p:nvPicPr>
          <p:cNvPr id="4" name="Google Shape;80;p14">
            <a:extLst>
              <a:ext uri="{FF2B5EF4-FFF2-40B4-BE49-F238E27FC236}">
                <a16:creationId xmlns:a16="http://schemas.microsoft.com/office/drawing/2014/main" id="{2CC7B864-9588-EE47-86F5-C509E25CB71E}"/>
              </a:ext>
            </a:extLst>
          </p:cNvPr>
          <p:cNvPicPr preferRelativeResize="0"/>
          <p:nvPr/>
        </p:nvPicPr>
        <p:blipFill>
          <a:blip r:embed="rId2"/>
          <a:srcRect/>
          <a:stretch/>
        </p:blipFill>
        <p:spPr>
          <a:xfrm>
            <a:off x="8679409" y="5360570"/>
            <a:ext cx="1051102" cy="10829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EF2935F-1625-992C-C140-8A78546C732F}"/>
              </a:ext>
            </a:extLst>
          </p:cNvPr>
          <p:cNvSpPr txBox="1"/>
          <p:nvPr/>
        </p:nvSpPr>
        <p:spPr>
          <a:xfrm>
            <a:off x="8505699" y="239837"/>
            <a:ext cx="9575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F2F2F2"/>
                </a:solidFill>
                <a:latin typeface="Schoolbell"/>
                <a:ea typeface="Schoolbell"/>
                <a:cs typeface="Schoolbell"/>
                <a:sym typeface="Schoolbell"/>
              </a:rPr>
              <a:t>Période</a:t>
            </a:r>
          </a:p>
          <a:p>
            <a:pPr algn="ctr"/>
            <a:r>
              <a:rPr lang="fr-FR" sz="2000" b="1" dirty="0">
                <a:solidFill>
                  <a:srgbClr val="F2F2F2"/>
                </a:solidFill>
                <a:latin typeface="MDI école" pitchFamily="50" charset="0"/>
                <a:sym typeface="Schoolbell"/>
              </a:rPr>
              <a:t>1</a:t>
            </a:r>
            <a:endParaRPr lang="fr-FR" sz="2000" dirty="0">
              <a:latin typeface="MDI école" pitchFamily="50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51EC2B8-1FF0-A637-A809-FF9049215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035" y="104697"/>
            <a:ext cx="859686" cy="11137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1029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2BB57-A40B-248C-257E-5E5532366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2;p14">
            <a:extLst>
              <a:ext uri="{FF2B5EF4-FFF2-40B4-BE49-F238E27FC236}">
                <a16:creationId xmlns:a16="http://schemas.microsoft.com/office/drawing/2014/main" id="{F1876B40-1C5D-97DD-84DE-FC8832E892B4}"/>
              </a:ext>
            </a:extLst>
          </p:cNvPr>
          <p:cNvSpPr txBox="1"/>
          <p:nvPr/>
        </p:nvSpPr>
        <p:spPr>
          <a:xfrm>
            <a:off x="560874" y="314036"/>
            <a:ext cx="315768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800"/>
            </a:pPr>
            <a:r>
              <a:rPr lang="fr-FR" sz="2400" b="1" dirty="0">
                <a:solidFill>
                  <a:srgbClr val="F2F2F2"/>
                </a:solidFill>
                <a:latin typeface="Schoolbell"/>
                <a:ea typeface="Schoolbell"/>
                <a:cs typeface="Schoolbell"/>
                <a:sym typeface="Schoolbell"/>
              </a:rPr>
              <a:t>Conjugaison</a:t>
            </a:r>
            <a:r>
              <a:rPr lang="fr-FR" sz="1600" b="1" dirty="0">
                <a:solidFill>
                  <a:srgbClr val="F2F2F2"/>
                </a:solidFill>
                <a:latin typeface="Schoolbell"/>
                <a:ea typeface="Schoolbell"/>
                <a:cs typeface="Schoolbell"/>
                <a:sym typeface="Schoolbell"/>
              </a:rPr>
              <a:t> - </a:t>
            </a:r>
            <a:r>
              <a:rPr lang="fr-FR" sz="1000" b="1" i="1" dirty="0">
                <a:solidFill>
                  <a:srgbClr val="F2F2F2"/>
                </a:solidFill>
                <a:latin typeface="MDI école" pitchFamily="50" charset="0"/>
                <a:sym typeface="Schoolbell"/>
              </a:rPr>
              <a:t>Progressions</a:t>
            </a:r>
            <a:endParaRPr sz="900" b="1" i="1" u="none" strike="noStrike" cap="none" dirty="0">
              <a:solidFill>
                <a:srgbClr val="F2F2F2"/>
              </a:solidFill>
              <a:latin typeface="MDI école" pitchFamily="50" charset="0"/>
              <a:sym typeface="Arial"/>
            </a:endParaRPr>
          </a:p>
        </p:txBody>
      </p:sp>
      <p:graphicFrame>
        <p:nvGraphicFramePr>
          <p:cNvPr id="5" name="Google Shape;79;p14">
            <a:extLst>
              <a:ext uri="{FF2B5EF4-FFF2-40B4-BE49-F238E27FC236}">
                <a16:creationId xmlns:a16="http://schemas.microsoft.com/office/drawing/2014/main" id="{C3AE5548-0D99-EC68-3204-3E40D134EC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7885282"/>
              </p:ext>
            </p:extLst>
          </p:nvPr>
        </p:nvGraphicFramePr>
        <p:xfrm>
          <a:off x="459275" y="1374842"/>
          <a:ext cx="8745685" cy="4495880"/>
        </p:xfrm>
        <a:graphic>
          <a:graphicData uri="http://schemas.openxmlformats.org/drawingml/2006/table">
            <a:tbl>
              <a:tblPr bandRow="1">
                <a:noFill/>
                <a:tableStyleId>{FDACDE5D-F941-47AE-8B22-4842D63C017F}</a:tableStyleId>
              </a:tblPr>
              <a:tblGrid>
                <a:gridCol w="625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0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0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843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1800" b="1" u="none" strike="noStrike" cap="none" dirty="0">
                          <a:latin typeface="Schoolbell" panose="020B0604020202020204" charset="0"/>
                        </a:rPr>
                        <a:t>LUNDI</a:t>
                      </a:r>
                      <a:endParaRPr sz="1800" b="1" u="none" strike="noStrike" cap="none" dirty="0">
                        <a:latin typeface="Schoolbell" panose="020B0604020202020204" charset="0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1800" b="1" u="none" strike="noStrike" cap="none" dirty="0">
                          <a:latin typeface="Schoolbell" panose="020B0604020202020204" charset="0"/>
                        </a:rPr>
                        <a:t>MARDI</a:t>
                      </a:r>
                      <a:endParaRPr sz="1800" b="1" u="none" strike="noStrike" cap="none" dirty="0">
                        <a:latin typeface="Schoolbell" panose="020B0604020202020204" charset="0"/>
                      </a:endParaRP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45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s8</a:t>
                      </a:r>
                      <a:endParaRPr sz="2000" b="0" u="none" strike="noStrike" cap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 panose="03050502040202030202" pitchFamily="66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12 – Conjuguer un verbe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i="1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3</a:t>
                      </a:r>
                      <a:r>
                        <a:rPr lang="fr-FR" sz="1100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 </a:t>
                      </a:r>
                      <a:r>
                        <a:rPr lang="fr-FR" sz="1100" dirty="0">
                          <a:latin typeface="MDI école" pitchFamily="50" charset="0"/>
                        </a:rPr>
                        <a:t>: Approfondissement de la notion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12 – Conjuguer un verbe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i="1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4</a:t>
                      </a:r>
                      <a:r>
                        <a:rPr lang="fr-FR" sz="1100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 </a:t>
                      </a:r>
                      <a:r>
                        <a:rPr lang="fr-FR" sz="1100" dirty="0">
                          <a:latin typeface="MDI école" pitchFamily="50" charset="0"/>
                        </a:rPr>
                        <a:t>: Synthèse et élaboration de la LAM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dirty="0">
                          <a:latin typeface="MDI école" pitchFamily="50" charset="0"/>
                        </a:rPr>
                        <a:t>Pronoms personnels + Conjuguer un verbe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45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s9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u="none" strike="noStrike" cap="none" dirty="0">
                          <a:highlight>
                            <a:srgbClr val="FF00FF"/>
                          </a:highlight>
                          <a:latin typeface="MDI école" pitchFamily="50" charset="0"/>
                        </a:rPr>
                        <a:t>Séance</a:t>
                      </a:r>
                      <a:r>
                        <a:rPr lang="fr-FR" sz="1100" i="1" u="none" strike="noStrike" cap="none" dirty="0">
                          <a:latin typeface="MDI école" pitchFamily="50" charset="0"/>
                        </a:rPr>
                        <a:t> 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Remédiation et plan de travail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lang="fr-FR" sz="1100" dirty="0">
                        <a:latin typeface="MDI école" pitchFamily="50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wd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7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s10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13 – Le présent des verbes du 1</a:t>
                      </a:r>
                      <a:r>
                        <a:rPr lang="fr-FR" sz="1100" b="1" u="none" strike="noStrike" cap="none" baseline="30000" dirty="0">
                          <a:latin typeface="MDI école" pitchFamily="50" charset="0"/>
                        </a:rPr>
                        <a:t>er</a:t>
                      </a: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 groupe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i="1" u="none" strike="noStrike" cap="none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1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Lecture, compréhension du texte et approche de la notion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13 – Le présent des verbes du 1</a:t>
                      </a:r>
                      <a:r>
                        <a:rPr lang="fr-FR" sz="1100" b="1" u="none" strike="noStrike" cap="none" baseline="30000" dirty="0">
                          <a:latin typeface="MDI école" pitchFamily="50" charset="0"/>
                        </a:rPr>
                        <a:t>er</a:t>
                      </a: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 groupe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i="1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2</a:t>
                      </a:r>
                      <a:r>
                        <a:rPr lang="fr-FR" sz="1100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 </a:t>
                      </a:r>
                      <a:r>
                        <a:rPr lang="fr-FR" sz="1100" dirty="0">
                          <a:latin typeface="MDI école" pitchFamily="50" charset="0"/>
                        </a:rPr>
                        <a:t>: Réactivation des connaissances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dirty="0">
                          <a:latin typeface="MDI école" pitchFamily="50" charset="0"/>
                        </a:rPr>
                        <a:t>Recherche en binôme et collective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45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s11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13 – Le présent des verbes du 1</a:t>
                      </a:r>
                      <a:r>
                        <a:rPr lang="fr-FR" sz="1100" b="1" u="none" strike="noStrike" cap="none" baseline="30000" dirty="0">
                          <a:latin typeface="MDI école" pitchFamily="50" charset="0"/>
                        </a:rPr>
                        <a:t>er</a:t>
                      </a: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 groupe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i="1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3</a:t>
                      </a:r>
                      <a:r>
                        <a:rPr lang="fr-FR" sz="1100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 </a:t>
                      </a:r>
                      <a:r>
                        <a:rPr lang="fr-FR" sz="1100" dirty="0">
                          <a:latin typeface="MDI école" pitchFamily="50" charset="0"/>
                        </a:rPr>
                        <a:t>: Approfondissement de la notion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dirty="0">
                          <a:latin typeface="MDI école" pitchFamily="50" charset="0"/>
                        </a:rPr>
                        <a:t>Travail individuel et collectif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13 – Le présent des verbes du 1</a:t>
                      </a:r>
                      <a:r>
                        <a:rPr lang="fr-FR" sz="1100" b="1" u="none" strike="noStrike" cap="none" baseline="30000" dirty="0">
                          <a:latin typeface="MDI école" pitchFamily="50" charset="0"/>
                        </a:rPr>
                        <a:t>er</a:t>
                      </a: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 groupe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i="1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4</a:t>
                      </a:r>
                      <a:r>
                        <a:rPr lang="fr-FR" sz="1100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 </a:t>
                      </a:r>
                      <a:r>
                        <a:rPr lang="fr-FR" sz="1100" dirty="0">
                          <a:latin typeface="MDI école" pitchFamily="50" charset="0"/>
                        </a:rPr>
                        <a:t>: Synthèse et élaboration de la LAM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7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s12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14 – Le présent des verbes être, avoir, aller, prendre et venir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i="1" u="none" strike="noStrike" cap="none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1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Lecture, compréhension du texte et approche de la notion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14 – Le présent des verbes être, avoir, aller, prendre et venir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i="1" u="none" strike="noStrike" cap="none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2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</a:t>
                      </a:r>
                      <a:r>
                        <a:rPr lang="fr-FR" sz="1100" dirty="0">
                          <a:latin typeface="MDI école" pitchFamily="50" charset="0"/>
                        </a:rPr>
                        <a:t>Réactivation des connaissances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dirty="0">
                          <a:latin typeface="MDI école" pitchFamily="50" charset="0"/>
                        </a:rPr>
                        <a:t>Recherche en binôme et collective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385751"/>
                  </a:ext>
                </a:extLst>
              </a:tr>
              <a:tr h="4967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s13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14 – Le présent des verbes être, avoir, aller, prendre et venir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i="1" u="none" strike="noStrike" cap="none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3 :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 Familiarisation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14 – Le présent des verbes être, avoir, aller, prendre et venir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i="1" u="none" strike="noStrike" cap="none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4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Approfondissement et systématisation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169670"/>
                  </a:ext>
                </a:extLst>
              </a:tr>
              <a:tr h="38745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s14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14 – Le présent des verbes être, avoir, aller, prendre et venir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i="1" u="none" strike="noStrike" cap="none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5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</a:t>
                      </a:r>
                      <a:r>
                        <a:rPr lang="fr-FR" sz="1100" dirty="0">
                          <a:latin typeface="MDI école" pitchFamily="50" charset="0"/>
                        </a:rPr>
                        <a:t>Synthèse et élaboration de la LAM</a:t>
                      </a:r>
                      <a:endParaRPr lang="fr-FR" sz="1100" u="none" strike="noStrike" cap="none" dirty="0">
                        <a:latin typeface="MDI école" pitchFamily="50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u="none" strike="noStrike" cap="none" dirty="0">
                          <a:highlight>
                            <a:srgbClr val="FF00FF"/>
                          </a:highlight>
                          <a:latin typeface="MDI école" pitchFamily="50" charset="0"/>
                        </a:rPr>
                        <a:t>Séance</a:t>
                      </a:r>
                      <a:r>
                        <a:rPr lang="fr-FR" sz="1100" i="1" u="none" strike="noStrike" cap="none" dirty="0">
                          <a:latin typeface="MDI école" pitchFamily="50" charset="0"/>
                        </a:rPr>
                        <a:t> 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Remédiation et plan de travail</a:t>
                      </a: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081352"/>
                  </a:ext>
                </a:extLst>
              </a:tr>
            </a:tbl>
          </a:graphicData>
        </a:graphic>
      </p:graphicFrame>
      <p:pic>
        <p:nvPicPr>
          <p:cNvPr id="4" name="Google Shape;80;p14">
            <a:extLst>
              <a:ext uri="{FF2B5EF4-FFF2-40B4-BE49-F238E27FC236}">
                <a16:creationId xmlns:a16="http://schemas.microsoft.com/office/drawing/2014/main" id="{C3AA73AA-6EE6-E77B-D02E-F7D0422A143B}"/>
              </a:ext>
            </a:extLst>
          </p:cNvPr>
          <p:cNvPicPr preferRelativeResize="0"/>
          <p:nvPr/>
        </p:nvPicPr>
        <p:blipFill>
          <a:blip r:embed="rId2"/>
          <a:srcRect/>
          <a:stretch/>
        </p:blipFill>
        <p:spPr>
          <a:xfrm>
            <a:off x="8679409" y="5756384"/>
            <a:ext cx="1051102" cy="10829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9AE2C22-09CD-C01C-18CF-222ADC7F9D7A}"/>
              </a:ext>
            </a:extLst>
          </p:cNvPr>
          <p:cNvSpPr txBox="1"/>
          <p:nvPr/>
        </p:nvSpPr>
        <p:spPr>
          <a:xfrm>
            <a:off x="8505699" y="239837"/>
            <a:ext cx="9575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F2F2F2"/>
                </a:solidFill>
                <a:latin typeface="Schoolbell"/>
                <a:ea typeface="Schoolbell"/>
                <a:cs typeface="Schoolbell"/>
                <a:sym typeface="Schoolbell"/>
              </a:rPr>
              <a:t>Période</a:t>
            </a:r>
          </a:p>
          <a:p>
            <a:pPr algn="ctr"/>
            <a:r>
              <a:rPr lang="fr-FR" sz="2000" b="1" dirty="0">
                <a:solidFill>
                  <a:srgbClr val="F2F2F2"/>
                </a:solidFill>
                <a:latin typeface="MDI école" pitchFamily="50" charset="0"/>
                <a:sym typeface="Schoolbell"/>
              </a:rPr>
              <a:t>2</a:t>
            </a:r>
            <a:endParaRPr lang="fr-FR" sz="2000" dirty="0">
              <a:latin typeface="MDI école" pitchFamily="50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8E99064-3A86-74B8-8632-BB8FB59B3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035" y="104697"/>
            <a:ext cx="859686" cy="11137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4771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00DB6-F20C-A1D8-EBDA-56869AD1E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2;p14">
            <a:extLst>
              <a:ext uri="{FF2B5EF4-FFF2-40B4-BE49-F238E27FC236}">
                <a16:creationId xmlns:a16="http://schemas.microsoft.com/office/drawing/2014/main" id="{77D68906-050B-E464-2FAF-BFA3C7477284}"/>
              </a:ext>
            </a:extLst>
          </p:cNvPr>
          <p:cNvSpPr txBox="1"/>
          <p:nvPr/>
        </p:nvSpPr>
        <p:spPr>
          <a:xfrm>
            <a:off x="560874" y="314036"/>
            <a:ext cx="315768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800"/>
            </a:pPr>
            <a:r>
              <a:rPr lang="fr-FR" sz="2400" b="1" dirty="0">
                <a:solidFill>
                  <a:srgbClr val="F2F2F2"/>
                </a:solidFill>
                <a:latin typeface="Schoolbell"/>
                <a:ea typeface="Schoolbell"/>
                <a:cs typeface="Schoolbell"/>
                <a:sym typeface="Schoolbell"/>
              </a:rPr>
              <a:t>Conjugaison</a:t>
            </a:r>
            <a:r>
              <a:rPr lang="fr-FR" sz="1600" b="1" dirty="0">
                <a:solidFill>
                  <a:srgbClr val="F2F2F2"/>
                </a:solidFill>
                <a:latin typeface="Schoolbell"/>
                <a:ea typeface="Schoolbell"/>
                <a:cs typeface="Schoolbell"/>
                <a:sym typeface="Schoolbell"/>
              </a:rPr>
              <a:t> - </a:t>
            </a:r>
            <a:r>
              <a:rPr lang="fr-FR" sz="1000" b="1" i="1" dirty="0">
                <a:solidFill>
                  <a:srgbClr val="F2F2F2"/>
                </a:solidFill>
                <a:latin typeface="MDI école" pitchFamily="50" charset="0"/>
                <a:sym typeface="Schoolbell"/>
              </a:rPr>
              <a:t>Progressions</a:t>
            </a:r>
            <a:endParaRPr sz="900" b="1" i="1" u="none" strike="noStrike" cap="none" dirty="0">
              <a:solidFill>
                <a:srgbClr val="F2F2F2"/>
              </a:solidFill>
              <a:latin typeface="MDI école" pitchFamily="50" charset="0"/>
              <a:sym typeface="Arial"/>
            </a:endParaRPr>
          </a:p>
        </p:txBody>
      </p:sp>
      <p:graphicFrame>
        <p:nvGraphicFramePr>
          <p:cNvPr id="5" name="Google Shape;79;p14">
            <a:extLst>
              <a:ext uri="{FF2B5EF4-FFF2-40B4-BE49-F238E27FC236}">
                <a16:creationId xmlns:a16="http://schemas.microsoft.com/office/drawing/2014/main" id="{00923AEC-1701-EF46-46EB-DC3FF2DCBA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8557787"/>
              </p:ext>
            </p:extLst>
          </p:nvPr>
        </p:nvGraphicFramePr>
        <p:xfrm>
          <a:off x="459275" y="1374842"/>
          <a:ext cx="8745685" cy="5029280"/>
        </p:xfrm>
        <a:graphic>
          <a:graphicData uri="http://schemas.openxmlformats.org/drawingml/2006/table">
            <a:tbl>
              <a:tblPr bandRow="1">
                <a:noFill/>
                <a:tableStyleId>{FDACDE5D-F941-47AE-8B22-4842D63C017F}</a:tableStyleId>
              </a:tblPr>
              <a:tblGrid>
                <a:gridCol w="625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0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0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843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1800" b="1" u="none" strike="noStrike" cap="none" dirty="0">
                          <a:latin typeface="Schoolbell" panose="020B0604020202020204" charset="0"/>
                        </a:rPr>
                        <a:t>LUNDI</a:t>
                      </a:r>
                      <a:endParaRPr sz="1800" b="1" u="none" strike="noStrike" cap="none" dirty="0">
                        <a:latin typeface="Schoolbell" panose="020B0604020202020204" charset="0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1800" b="1" u="none" strike="noStrike" cap="none" dirty="0">
                          <a:latin typeface="Schoolbell" panose="020B0604020202020204" charset="0"/>
                        </a:rPr>
                        <a:t>MARDI</a:t>
                      </a:r>
                      <a:endParaRPr sz="1800" b="1" u="none" strike="noStrike" cap="none" dirty="0">
                        <a:latin typeface="Schoolbell" panose="020B0604020202020204" charset="0"/>
                      </a:endParaRP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45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s15</a:t>
                      </a:r>
                      <a:endParaRPr sz="2000" b="0" u="none" strike="noStrike" cap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 panose="03050502040202030202" pitchFamily="66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15 – Le présent des verbes pouvoir, vouloir, dire, faire, voir au présent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i="1" u="none" strike="noStrike" cap="none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1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Lecture, compréhension du texte et approche de la notion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15 – Le présent des verbes pouvoir, vouloir, dire, faire, voir au présent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i="1" u="none" strike="noStrike" cap="none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2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</a:t>
                      </a:r>
                      <a:r>
                        <a:rPr lang="fr-FR" sz="1100" dirty="0">
                          <a:latin typeface="MDI école" pitchFamily="50" charset="0"/>
                        </a:rPr>
                        <a:t>Réactivation des connaissances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dirty="0">
                          <a:latin typeface="MDI école" pitchFamily="50" charset="0"/>
                        </a:rPr>
                        <a:t>Recherche en binôme et collective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45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s16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15 – Le présent des verbes pouvoir, vouloir, dire, faire, voir au présent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u="none" strike="noStrike" cap="none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3 :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 Familiarisation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15 – Le présent des verbes pouvoir, vouloir, dire, faire, voir au présent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u="none" strike="noStrike" cap="none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4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Approfondissement et systématisation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7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s17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15 – Le présent des verbes pouvoir, vouloir, dire, faire, voir au présent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u="none" strike="noStrike" cap="none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5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</a:t>
                      </a:r>
                      <a:r>
                        <a:rPr lang="fr-FR" sz="1100" dirty="0">
                          <a:latin typeface="MDI école" pitchFamily="50" charset="0"/>
                        </a:rPr>
                        <a:t>Synthèse et élaboration de la LAM</a:t>
                      </a:r>
                      <a:endParaRPr lang="fr-FR" sz="1100" u="none" strike="noStrike" cap="none" dirty="0">
                        <a:latin typeface="MDI école" pitchFamily="50" charset="0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u="none" strike="noStrike" cap="none" dirty="0">
                          <a:highlight>
                            <a:srgbClr val="FF00FF"/>
                          </a:highlight>
                          <a:latin typeface="MDI école" pitchFamily="50" charset="0"/>
                        </a:rPr>
                        <a:t>Séance</a:t>
                      </a:r>
                      <a:r>
                        <a:rPr lang="fr-FR" sz="1100" i="1" u="none" strike="noStrike" cap="none" dirty="0">
                          <a:latin typeface="MDI école" pitchFamily="50" charset="0"/>
                        </a:rPr>
                        <a:t> 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Remédiation et plan de travail</a:t>
                      </a: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45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s18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16 – L’imparfait des verbes être, avoir, aller et les verbes du 1</a:t>
                      </a:r>
                      <a:r>
                        <a:rPr lang="fr-FR" sz="1100" b="1" u="none" strike="noStrike" cap="none" baseline="30000" dirty="0">
                          <a:latin typeface="MDI école" pitchFamily="50" charset="0"/>
                        </a:rPr>
                        <a:t>er</a:t>
                      </a: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 groupe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i="1" u="none" strike="noStrike" cap="none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1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Lecture, compréhension du texte et approche de la notion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16 – L’imparfait des verbes être, avoir, aller et les verbes du 1</a:t>
                      </a:r>
                      <a:r>
                        <a:rPr lang="fr-FR" sz="1100" b="1" u="none" strike="noStrike" cap="none" baseline="30000" dirty="0">
                          <a:latin typeface="MDI école" pitchFamily="50" charset="0"/>
                        </a:rPr>
                        <a:t>er</a:t>
                      </a: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 groupe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i="1" u="none" strike="noStrike" cap="none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2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Construction de la notion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7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s19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16 – L’imparfait des verbes être, avoir, aller et les verbes du 1</a:t>
                      </a:r>
                      <a:r>
                        <a:rPr lang="fr-FR" sz="1100" b="1" u="none" strike="noStrike" cap="none" baseline="30000" dirty="0">
                          <a:latin typeface="MDI école" pitchFamily="50" charset="0"/>
                        </a:rPr>
                        <a:t>er</a:t>
                      </a: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 groupe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i="1" u="none" strike="noStrike" cap="none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3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Approfondissement et systématisation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16 – L’imparfait des verbes être, avoir, aller et les verbes du 1</a:t>
                      </a:r>
                      <a:r>
                        <a:rPr lang="fr-FR" sz="1100" b="1" u="none" strike="noStrike" cap="none" baseline="30000" dirty="0">
                          <a:latin typeface="MDI école" pitchFamily="50" charset="0"/>
                        </a:rPr>
                        <a:t>er</a:t>
                      </a: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 groupe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i="1" u="none" strike="noStrike" cap="none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4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Synthèse et élaboration de la LAM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385751"/>
                  </a:ext>
                </a:extLst>
              </a:tr>
              <a:tr h="4967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s20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u="none" strike="noStrike" cap="none" dirty="0">
                          <a:highlight>
                            <a:srgbClr val="FF00FF"/>
                          </a:highlight>
                          <a:latin typeface="MDI école" pitchFamily="50" charset="0"/>
                        </a:rPr>
                        <a:t>Séance</a:t>
                      </a:r>
                      <a:r>
                        <a:rPr lang="fr-FR" sz="1100" i="1" u="none" strike="noStrike" cap="none" dirty="0">
                          <a:latin typeface="MDI école" pitchFamily="50" charset="0"/>
                        </a:rPr>
                        <a:t> 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Remédiation et plan de travail</a:t>
                      </a: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17 – L’imparfait des verbes dire, faire, venir, vouloir, voir, prendre et pouvoir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i="1" u="none" strike="noStrike" cap="none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1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Lecture, compréhension du texte et approche de la notion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169670"/>
                  </a:ext>
                </a:extLst>
              </a:tr>
              <a:tr h="38745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s21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17 – L’imparfait des verbes dire, faire, venir, vouloir, voir, prendre et pouvoir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u="none" strike="noStrike" cap="none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2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Construction de la notion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17 – L’imparfait des verbes dire, faire, venir, vouloir, voir, prendre et pouvoir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u="none" strike="noStrike" cap="none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3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Approfondissement et systématisation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081352"/>
                  </a:ext>
                </a:extLst>
              </a:tr>
            </a:tbl>
          </a:graphicData>
        </a:graphic>
      </p:graphicFrame>
      <p:pic>
        <p:nvPicPr>
          <p:cNvPr id="4" name="Google Shape;80;p14">
            <a:extLst>
              <a:ext uri="{FF2B5EF4-FFF2-40B4-BE49-F238E27FC236}">
                <a16:creationId xmlns:a16="http://schemas.microsoft.com/office/drawing/2014/main" id="{70650094-3CD1-993A-5C32-2A9A11FC28C0}"/>
              </a:ext>
            </a:extLst>
          </p:cNvPr>
          <p:cNvPicPr preferRelativeResize="0"/>
          <p:nvPr/>
        </p:nvPicPr>
        <p:blipFill>
          <a:blip r:embed="rId2"/>
          <a:srcRect/>
          <a:stretch/>
        </p:blipFill>
        <p:spPr>
          <a:xfrm>
            <a:off x="7278320" y="581112"/>
            <a:ext cx="1051102" cy="10829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71644D2-964E-42BA-0FA6-6B458715F106}"/>
              </a:ext>
            </a:extLst>
          </p:cNvPr>
          <p:cNvSpPr txBox="1"/>
          <p:nvPr/>
        </p:nvSpPr>
        <p:spPr>
          <a:xfrm>
            <a:off x="8505699" y="239837"/>
            <a:ext cx="9575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F2F2F2"/>
                </a:solidFill>
                <a:latin typeface="Schoolbell"/>
                <a:ea typeface="Schoolbell"/>
                <a:cs typeface="Schoolbell"/>
                <a:sym typeface="Schoolbell"/>
              </a:rPr>
              <a:t>Période</a:t>
            </a:r>
          </a:p>
          <a:p>
            <a:pPr algn="ctr"/>
            <a:r>
              <a:rPr lang="fr-FR" sz="2000" b="1" dirty="0">
                <a:solidFill>
                  <a:srgbClr val="F2F2F2"/>
                </a:solidFill>
                <a:latin typeface="MDI école" pitchFamily="50" charset="0"/>
                <a:sym typeface="Schoolbell"/>
              </a:rPr>
              <a:t>3</a:t>
            </a:r>
            <a:endParaRPr lang="fr-FR" sz="2000" dirty="0">
              <a:latin typeface="MDI école" pitchFamily="50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A1AF384-F7BE-E2F6-E664-353F1CF3A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035" y="104697"/>
            <a:ext cx="859686" cy="11137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4625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A06A5-758F-35D6-F64A-E23C80163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2;p14">
            <a:extLst>
              <a:ext uri="{FF2B5EF4-FFF2-40B4-BE49-F238E27FC236}">
                <a16:creationId xmlns:a16="http://schemas.microsoft.com/office/drawing/2014/main" id="{B7BC28FE-3637-4D8E-0964-3D1829CDD4B0}"/>
              </a:ext>
            </a:extLst>
          </p:cNvPr>
          <p:cNvSpPr txBox="1"/>
          <p:nvPr/>
        </p:nvSpPr>
        <p:spPr>
          <a:xfrm>
            <a:off x="560874" y="314036"/>
            <a:ext cx="315768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800"/>
            </a:pPr>
            <a:r>
              <a:rPr lang="fr-FR" sz="2400" b="1" dirty="0">
                <a:solidFill>
                  <a:srgbClr val="F2F2F2"/>
                </a:solidFill>
                <a:latin typeface="Schoolbell"/>
                <a:ea typeface="Schoolbell"/>
                <a:cs typeface="Schoolbell"/>
                <a:sym typeface="Schoolbell"/>
              </a:rPr>
              <a:t>Conjugaison</a:t>
            </a:r>
            <a:r>
              <a:rPr lang="fr-FR" sz="1600" b="1" dirty="0">
                <a:solidFill>
                  <a:srgbClr val="F2F2F2"/>
                </a:solidFill>
                <a:latin typeface="Schoolbell"/>
                <a:ea typeface="Schoolbell"/>
                <a:cs typeface="Schoolbell"/>
                <a:sym typeface="Schoolbell"/>
              </a:rPr>
              <a:t> - </a:t>
            </a:r>
            <a:r>
              <a:rPr lang="fr-FR" sz="1000" b="1" i="1" dirty="0">
                <a:solidFill>
                  <a:srgbClr val="F2F2F2"/>
                </a:solidFill>
                <a:latin typeface="MDI école" pitchFamily="50" charset="0"/>
                <a:sym typeface="Schoolbell"/>
              </a:rPr>
              <a:t>Progressions</a:t>
            </a:r>
            <a:endParaRPr sz="900" b="1" i="1" u="none" strike="noStrike" cap="none" dirty="0">
              <a:solidFill>
                <a:srgbClr val="F2F2F2"/>
              </a:solidFill>
              <a:latin typeface="MDI école" pitchFamily="50" charset="0"/>
              <a:sym typeface="Arial"/>
            </a:endParaRPr>
          </a:p>
        </p:txBody>
      </p:sp>
      <p:graphicFrame>
        <p:nvGraphicFramePr>
          <p:cNvPr id="5" name="Google Shape;79;p14">
            <a:extLst>
              <a:ext uri="{FF2B5EF4-FFF2-40B4-BE49-F238E27FC236}">
                <a16:creationId xmlns:a16="http://schemas.microsoft.com/office/drawing/2014/main" id="{E177C6E1-3F7A-3097-C138-C43924365D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923932"/>
              </p:ext>
            </p:extLst>
          </p:nvPr>
        </p:nvGraphicFramePr>
        <p:xfrm>
          <a:off x="580157" y="1768382"/>
          <a:ext cx="8745685" cy="4267270"/>
        </p:xfrm>
        <a:graphic>
          <a:graphicData uri="http://schemas.openxmlformats.org/drawingml/2006/table">
            <a:tbl>
              <a:tblPr bandRow="1">
                <a:noFill/>
                <a:tableStyleId>{FDACDE5D-F941-47AE-8B22-4842D63C017F}</a:tableStyleId>
              </a:tblPr>
              <a:tblGrid>
                <a:gridCol w="625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0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0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843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1800" b="1" u="none" strike="noStrike" cap="none" dirty="0">
                          <a:latin typeface="Schoolbell" panose="020B0604020202020204" charset="0"/>
                        </a:rPr>
                        <a:t>LUNDI</a:t>
                      </a:r>
                      <a:endParaRPr sz="1800" b="1" u="none" strike="noStrike" cap="none" dirty="0">
                        <a:latin typeface="Schoolbell" panose="020B0604020202020204" charset="0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1800" b="1" u="none" strike="noStrike" cap="none" dirty="0">
                          <a:latin typeface="Schoolbell" panose="020B0604020202020204" charset="0"/>
                        </a:rPr>
                        <a:t>MARDI</a:t>
                      </a:r>
                      <a:endParaRPr sz="1800" b="1" u="none" strike="noStrike" cap="none" dirty="0">
                        <a:latin typeface="Schoolbell" panose="020B0604020202020204" charset="0"/>
                      </a:endParaRP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45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s22</a:t>
                      </a:r>
                      <a:endParaRPr sz="2000" b="0" u="none" strike="noStrike" cap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 panose="03050502040202030202" pitchFamily="66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17 – L’imparfait des verbes dire, faire, venir, vouloir, voir, prendre et pouvoir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u="none" strike="noStrike" cap="none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4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Synthèse et élaboration de la LAM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u="none" strike="noStrike" cap="none" dirty="0">
                          <a:highlight>
                            <a:srgbClr val="FF00FF"/>
                          </a:highlight>
                          <a:latin typeface="MDI école" pitchFamily="50" charset="0"/>
                        </a:rPr>
                        <a:t>Séance</a:t>
                      </a:r>
                      <a:r>
                        <a:rPr lang="fr-FR" sz="1100" i="1" u="none" strike="noStrike" cap="none" dirty="0">
                          <a:latin typeface="MDI école" pitchFamily="50" charset="0"/>
                        </a:rPr>
                        <a:t> 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Remédiation et plan de travail</a:t>
                      </a: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45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s23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18 – Le futur des verbes être, avoir et les verbes du 1</a:t>
                      </a:r>
                      <a:r>
                        <a:rPr lang="fr-FR" sz="1100" b="1" u="none" strike="noStrike" cap="none" baseline="30000" dirty="0">
                          <a:latin typeface="MDI école" pitchFamily="50" charset="0"/>
                        </a:rPr>
                        <a:t>er</a:t>
                      </a: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 groupe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i="1" u="none" strike="noStrike" cap="none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1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Lecture, compréhension du texte et approche de la notion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18 – Le futur des verbes être, avoir et les verbes du 1</a:t>
                      </a:r>
                      <a:r>
                        <a:rPr lang="fr-FR" sz="1100" b="1" u="none" strike="noStrike" cap="none" baseline="30000" dirty="0">
                          <a:latin typeface="MDI école" pitchFamily="50" charset="0"/>
                        </a:rPr>
                        <a:t>er</a:t>
                      </a: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 groupe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u="none" strike="noStrike" cap="none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2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Construction de la notion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7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s24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18 – Le futur des verbes être, avoir et les verbes du 1</a:t>
                      </a:r>
                      <a:r>
                        <a:rPr lang="fr-FR" sz="1100" b="1" u="none" strike="noStrike" cap="none" baseline="30000" dirty="0">
                          <a:latin typeface="MDI école" pitchFamily="50" charset="0"/>
                        </a:rPr>
                        <a:t>er</a:t>
                      </a: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 groupe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u="none" strike="noStrike" cap="none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3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Approfondissement et systématisation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18 – Le futur des verbes être, avoir et les verbes du 1</a:t>
                      </a:r>
                      <a:r>
                        <a:rPr lang="fr-FR" sz="1100" b="1" u="none" strike="noStrike" cap="none" baseline="30000" dirty="0">
                          <a:latin typeface="MDI école" pitchFamily="50" charset="0"/>
                        </a:rPr>
                        <a:t>er</a:t>
                      </a: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 groupe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u="none" strike="noStrike" cap="none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4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Synthèse et élaboration de la LAM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45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s25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u="none" strike="noStrike" cap="none" dirty="0">
                          <a:highlight>
                            <a:srgbClr val="FF00FF"/>
                          </a:highlight>
                          <a:latin typeface="MDI école" pitchFamily="50" charset="0"/>
                        </a:rPr>
                        <a:t>Séance</a:t>
                      </a:r>
                      <a:r>
                        <a:rPr lang="fr-FR" sz="1100" i="1" u="none" strike="noStrike" cap="none" dirty="0">
                          <a:latin typeface="MDI école" pitchFamily="50" charset="0"/>
                        </a:rPr>
                        <a:t> 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Remédiation et plan de travail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19 – Le futur des verbes aller, dire, faire, voir, venir, vouloir, prendre et pouvoir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i="1" u="none" strike="noStrike" cap="none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1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Lecture, compréhension du texte et approche de la notion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7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s26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lang="fr-FR" sz="1100" u="none" strike="noStrike" cap="none" dirty="0">
                        <a:latin typeface="MDI école" pitchFamily="50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wd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19 – Le futur des verbes aller, dire, faire, voir, venir, vouloir, prendre et pouvoir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u="none" strike="noStrike" cap="none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2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Construction de la notion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385751"/>
                  </a:ext>
                </a:extLst>
              </a:tr>
              <a:tr h="4967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s27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19 – Le futur des verbes aller, dire, faire, voir, venir, vouloir, prendre et pouvoir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u="none" strike="noStrike" cap="none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3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Approfondissement et systématisation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19 – Le futur des verbes aller, dire, faire, voir, venir, vouloir, prendre et pouvoir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u="none" strike="noStrike" cap="none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4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Synthèse et élaboration de la LAM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169670"/>
                  </a:ext>
                </a:extLst>
              </a:tr>
            </a:tbl>
          </a:graphicData>
        </a:graphic>
      </p:graphicFrame>
      <p:pic>
        <p:nvPicPr>
          <p:cNvPr id="4" name="Google Shape;80;p14">
            <a:extLst>
              <a:ext uri="{FF2B5EF4-FFF2-40B4-BE49-F238E27FC236}">
                <a16:creationId xmlns:a16="http://schemas.microsoft.com/office/drawing/2014/main" id="{D794554F-4C6C-AE5D-99C3-E8D1F744C57A}"/>
              </a:ext>
            </a:extLst>
          </p:cNvPr>
          <p:cNvPicPr preferRelativeResize="0"/>
          <p:nvPr/>
        </p:nvPicPr>
        <p:blipFill>
          <a:blip r:embed="rId2"/>
          <a:srcRect/>
          <a:stretch/>
        </p:blipFill>
        <p:spPr>
          <a:xfrm>
            <a:off x="5691855" y="947723"/>
            <a:ext cx="1051102" cy="10829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AEF6C07-25DF-5146-EF20-2847C1E1A587}"/>
              </a:ext>
            </a:extLst>
          </p:cNvPr>
          <p:cNvSpPr txBox="1"/>
          <p:nvPr/>
        </p:nvSpPr>
        <p:spPr>
          <a:xfrm>
            <a:off x="8505699" y="239837"/>
            <a:ext cx="9575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F2F2F2"/>
                </a:solidFill>
                <a:latin typeface="Schoolbell"/>
                <a:ea typeface="Schoolbell"/>
                <a:cs typeface="Schoolbell"/>
                <a:sym typeface="Schoolbell"/>
              </a:rPr>
              <a:t>Période</a:t>
            </a:r>
          </a:p>
          <a:p>
            <a:pPr algn="ctr"/>
            <a:r>
              <a:rPr lang="fr-FR" sz="2000" b="1" dirty="0">
                <a:solidFill>
                  <a:srgbClr val="F2F2F2"/>
                </a:solidFill>
                <a:latin typeface="MDI école" pitchFamily="50" charset="0"/>
                <a:sym typeface="Schoolbell"/>
              </a:rPr>
              <a:t>4</a:t>
            </a:r>
            <a:endParaRPr lang="fr-FR" sz="2000" dirty="0">
              <a:latin typeface="MDI école" pitchFamily="50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7B76515-CC4B-B02B-716E-D0EF5BA02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035" y="104697"/>
            <a:ext cx="859686" cy="11137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8538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8B6A8-799E-B90F-29CA-A8D1A9266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2;p14">
            <a:extLst>
              <a:ext uri="{FF2B5EF4-FFF2-40B4-BE49-F238E27FC236}">
                <a16:creationId xmlns:a16="http://schemas.microsoft.com/office/drawing/2014/main" id="{50B017DA-C324-193E-B69F-F9BFFC9B7B34}"/>
              </a:ext>
            </a:extLst>
          </p:cNvPr>
          <p:cNvSpPr txBox="1"/>
          <p:nvPr/>
        </p:nvSpPr>
        <p:spPr>
          <a:xfrm>
            <a:off x="560874" y="314036"/>
            <a:ext cx="315768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800"/>
            </a:pPr>
            <a:r>
              <a:rPr lang="fr-FR" sz="2400" b="1" dirty="0">
                <a:solidFill>
                  <a:srgbClr val="F2F2F2"/>
                </a:solidFill>
                <a:latin typeface="Schoolbell"/>
                <a:ea typeface="Schoolbell"/>
                <a:cs typeface="Schoolbell"/>
                <a:sym typeface="Schoolbell"/>
              </a:rPr>
              <a:t>Conjugaison</a:t>
            </a:r>
            <a:r>
              <a:rPr lang="fr-FR" sz="1600" b="1" dirty="0">
                <a:solidFill>
                  <a:srgbClr val="F2F2F2"/>
                </a:solidFill>
                <a:latin typeface="Schoolbell"/>
                <a:ea typeface="Schoolbell"/>
                <a:cs typeface="Schoolbell"/>
                <a:sym typeface="Schoolbell"/>
              </a:rPr>
              <a:t> - </a:t>
            </a:r>
            <a:r>
              <a:rPr lang="fr-FR" sz="1000" b="1" i="1" dirty="0">
                <a:solidFill>
                  <a:srgbClr val="F2F2F2"/>
                </a:solidFill>
                <a:latin typeface="MDI école" pitchFamily="50" charset="0"/>
                <a:sym typeface="Schoolbell"/>
              </a:rPr>
              <a:t>Progressions</a:t>
            </a:r>
            <a:endParaRPr sz="900" b="1" i="1" u="none" strike="noStrike" cap="none" dirty="0">
              <a:solidFill>
                <a:srgbClr val="F2F2F2"/>
              </a:solidFill>
              <a:latin typeface="MDI école" pitchFamily="50" charset="0"/>
              <a:sym typeface="Arial"/>
            </a:endParaRPr>
          </a:p>
        </p:txBody>
      </p:sp>
      <p:graphicFrame>
        <p:nvGraphicFramePr>
          <p:cNvPr id="5" name="Google Shape;79;p14">
            <a:extLst>
              <a:ext uri="{FF2B5EF4-FFF2-40B4-BE49-F238E27FC236}">
                <a16:creationId xmlns:a16="http://schemas.microsoft.com/office/drawing/2014/main" id="{BC6DABE7-2644-2587-3802-FEDFED3EA2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2142373"/>
              </p:ext>
            </p:extLst>
          </p:nvPr>
        </p:nvGraphicFramePr>
        <p:xfrm>
          <a:off x="580157" y="1365637"/>
          <a:ext cx="8745685" cy="5059770"/>
        </p:xfrm>
        <a:graphic>
          <a:graphicData uri="http://schemas.openxmlformats.org/drawingml/2006/table">
            <a:tbl>
              <a:tblPr bandRow="1">
                <a:noFill/>
                <a:tableStyleId>{FDACDE5D-F941-47AE-8B22-4842D63C017F}</a:tableStyleId>
              </a:tblPr>
              <a:tblGrid>
                <a:gridCol w="625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0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0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739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1800" b="1" u="none" strike="noStrike" cap="none" dirty="0">
                          <a:latin typeface="Schoolbell" panose="020B0604020202020204" charset="0"/>
                        </a:rPr>
                        <a:t>LUNDI</a:t>
                      </a:r>
                      <a:endParaRPr sz="1800" b="1" u="none" strike="noStrike" cap="none" dirty="0">
                        <a:latin typeface="Schoolbell" panose="020B0604020202020204" charset="0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1800" b="1" u="none" strike="noStrike" cap="none" dirty="0">
                          <a:latin typeface="Schoolbell" panose="020B0604020202020204" charset="0"/>
                        </a:rPr>
                        <a:t>MARDI</a:t>
                      </a:r>
                      <a:endParaRPr sz="1800" b="1" u="none" strike="noStrike" cap="none" dirty="0">
                        <a:latin typeface="Schoolbell" panose="020B0604020202020204" charset="0"/>
                      </a:endParaRP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40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s28</a:t>
                      </a:r>
                      <a:endParaRPr sz="2000" b="0" u="none" strike="noStrike" cap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 panose="03050502040202030202" pitchFamily="66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20 – Le passé composé des verbes être, avoir et les verbes du 1</a:t>
                      </a:r>
                      <a:r>
                        <a:rPr lang="fr-FR" sz="1100" b="1" u="none" strike="noStrike" cap="none" baseline="30000" dirty="0">
                          <a:latin typeface="MDI école" pitchFamily="50" charset="0"/>
                        </a:rPr>
                        <a:t>er</a:t>
                      </a: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 groupe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i="1" u="none" strike="noStrike" cap="none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1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Lecture, compréhension du texte et approche de la notion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20 – Le passé composé des verbes être, avoir et les verbes du 1</a:t>
                      </a:r>
                      <a:r>
                        <a:rPr lang="fr-FR" sz="1100" b="1" u="none" strike="noStrike" cap="none" baseline="30000" dirty="0">
                          <a:latin typeface="MDI école" pitchFamily="50" charset="0"/>
                        </a:rPr>
                        <a:t>er</a:t>
                      </a: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 groupe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u="none" strike="noStrike" cap="none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2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Construction de la notion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01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s29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20 – Le passé composé des verbes être, avoir et les verbes du 1</a:t>
                      </a:r>
                      <a:r>
                        <a:rPr lang="fr-FR" sz="1100" b="1" u="none" strike="noStrike" cap="none" baseline="30000" dirty="0">
                          <a:latin typeface="MDI école" pitchFamily="50" charset="0"/>
                        </a:rPr>
                        <a:t>er</a:t>
                      </a: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 groupe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u="none" strike="noStrike" cap="none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3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Construction de la notion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20 – Le passé composé des verbes être, avoir et les verbes du 1</a:t>
                      </a:r>
                      <a:r>
                        <a:rPr lang="fr-FR" sz="1100" b="1" u="none" strike="noStrike" cap="none" baseline="30000" dirty="0">
                          <a:latin typeface="MDI école" pitchFamily="50" charset="0"/>
                        </a:rPr>
                        <a:t>er</a:t>
                      </a: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 groupe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u="none" strike="noStrike" cap="none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4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Approfondissement et systématisation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01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s30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20 – Le passé composé des verbes être, avoir et les verbes du 1</a:t>
                      </a:r>
                      <a:r>
                        <a:rPr lang="fr-FR" sz="1100" b="1" u="none" strike="noStrike" cap="none" baseline="30000" dirty="0">
                          <a:latin typeface="MDI école" pitchFamily="50" charset="0"/>
                        </a:rPr>
                        <a:t>er</a:t>
                      </a: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 groupe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u="none" strike="noStrike" cap="none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5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Synthèse et élaboration de la LAM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u="none" strike="noStrike" cap="none" dirty="0">
                          <a:highlight>
                            <a:srgbClr val="FF00FF"/>
                          </a:highlight>
                          <a:latin typeface="MDI école" pitchFamily="50" charset="0"/>
                        </a:rPr>
                        <a:t>Séance</a:t>
                      </a:r>
                      <a:r>
                        <a:rPr lang="fr-FR" sz="1100" i="1" u="none" strike="noStrike" cap="none" dirty="0">
                          <a:latin typeface="MDI école" pitchFamily="50" charset="0"/>
                        </a:rPr>
                        <a:t> 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Remédiation et plan de travail</a:t>
                      </a:r>
                    </a:p>
                    <a:p>
                      <a:endParaRPr lang="fr-FR" dirty="0"/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40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s31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endParaRPr lang="fr-FR" sz="1100" u="none" strike="noStrike" cap="none" dirty="0">
                        <a:latin typeface="MDI école" pitchFamily="50" charset="0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wd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21 – Le passé composé des verbes aller, dire, faire, venir, voir, prendre, vouloir et pouvoir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i="1" u="none" strike="noStrike" cap="none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1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Lecture, compréhension du texte et approche de la notion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01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s32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21 – Le passé composé des verbes aller, dire, faire, venir, voir, prendre, vouloir et pouvoir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u="none" strike="noStrike" cap="none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2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Construction de la notion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21 – Le passé composé des verbes aller, dire, faire, venir, voir, prendre, vouloir et pouvoir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u="none" strike="noStrike" cap="none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3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Approfondissement et systématisation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385751"/>
                  </a:ext>
                </a:extLst>
              </a:tr>
              <a:tr h="40201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s33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21 – Le passé composé des verbes aller, dire, faire, venir, voir, prendre, vouloir et pouvoir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u="none" strike="noStrike" cap="none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4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Synthèse et élaboration de la LAM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u="none" strike="noStrike" cap="none" dirty="0">
                          <a:highlight>
                            <a:srgbClr val="FF00FF"/>
                          </a:highlight>
                          <a:latin typeface="MDI école" pitchFamily="50" charset="0"/>
                        </a:rPr>
                        <a:t>Séance</a:t>
                      </a:r>
                      <a:r>
                        <a:rPr lang="fr-FR" sz="1100" i="1" u="none" strike="noStrike" cap="none" dirty="0">
                          <a:latin typeface="MDI école" pitchFamily="50" charset="0"/>
                        </a:rPr>
                        <a:t> 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Remédiation et plan de travail</a:t>
                      </a: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169670"/>
                  </a:ext>
                </a:extLst>
              </a:tr>
              <a:tr h="28882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s34</a:t>
                      </a:r>
                      <a:endParaRPr lang="fr-FR" sz="2000" b="0" u="none" strike="noStrike" cap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 panose="03050502040202030202" pitchFamily="66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uLnTx/>
                          <a:uFillTx/>
                          <a:latin typeface="MDI école" pitchFamily="50" charset="0"/>
                          <a:ea typeface="Calibri"/>
                          <a:cs typeface="Calibri"/>
                          <a:sym typeface="Arial"/>
                        </a:rPr>
                        <a:t>Séance</a:t>
                      </a:r>
                      <a:r>
                        <a:rPr kumimoji="0" lang="fr-FR" sz="11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DI école" pitchFamily="50" charset="0"/>
                          <a:ea typeface="Calibri"/>
                          <a:cs typeface="Calibri"/>
                          <a:sym typeface="Arial"/>
                        </a:rPr>
                        <a:t>  </a:t>
                      </a:r>
                      <a:r>
                        <a:rPr kumimoji="0" lang="fr-FR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DI école" pitchFamily="50" charset="0"/>
                          <a:ea typeface="Calibri"/>
                          <a:cs typeface="Calibri"/>
                          <a:sym typeface="Arial"/>
                        </a:rPr>
                        <a:t>: Remédiation et plan de travail</a:t>
                      </a:r>
                      <a:endParaRPr kumimoji="0" lang="fr-FR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DI école" pitchFamily="50" charset="0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uLnTx/>
                          <a:uFillTx/>
                          <a:latin typeface="MDI école" pitchFamily="50" charset="0"/>
                          <a:ea typeface="Calibri"/>
                          <a:cs typeface="Calibri"/>
                          <a:sym typeface="Arial"/>
                        </a:rPr>
                        <a:t>Séance</a:t>
                      </a:r>
                      <a:r>
                        <a:rPr kumimoji="0" lang="fr-FR" sz="11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DI école" pitchFamily="50" charset="0"/>
                          <a:ea typeface="Calibri"/>
                          <a:cs typeface="Calibri"/>
                          <a:sym typeface="Arial"/>
                        </a:rPr>
                        <a:t>  </a:t>
                      </a:r>
                      <a:r>
                        <a:rPr kumimoji="0" lang="fr-FR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DI école" pitchFamily="50" charset="0"/>
                          <a:ea typeface="Calibri"/>
                          <a:cs typeface="Calibri"/>
                          <a:sym typeface="Arial"/>
                        </a:rPr>
                        <a:t>: Remédiation et plan de travail</a:t>
                      </a:r>
                      <a:endParaRPr kumimoji="0" lang="fr-FR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DI école" pitchFamily="50" charset="0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574189"/>
                  </a:ext>
                </a:extLst>
              </a:tr>
              <a:tr h="28882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s35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uLnTx/>
                          <a:uFillTx/>
                          <a:latin typeface="MDI école" pitchFamily="50" charset="0"/>
                          <a:ea typeface="Calibri"/>
                          <a:cs typeface="Calibri"/>
                          <a:sym typeface="Arial"/>
                        </a:rPr>
                        <a:t>Séance</a:t>
                      </a:r>
                      <a:r>
                        <a:rPr kumimoji="0" lang="fr-FR" sz="11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DI école" pitchFamily="50" charset="0"/>
                          <a:ea typeface="Calibri"/>
                          <a:cs typeface="Calibri"/>
                          <a:sym typeface="Arial"/>
                        </a:rPr>
                        <a:t>  </a:t>
                      </a:r>
                      <a:r>
                        <a:rPr kumimoji="0" lang="fr-FR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DI école" pitchFamily="50" charset="0"/>
                          <a:ea typeface="Calibri"/>
                          <a:cs typeface="Calibri"/>
                          <a:sym typeface="Arial"/>
                        </a:rPr>
                        <a:t>: Remédiation et plan de travail</a:t>
                      </a:r>
                      <a:endParaRPr kumimoji="0" lang="fr-FR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DI école" pitchFamily="50" charset="0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uLnTx/>
                          <a:uFillTx/>
                          <a:latin typeface="MDI école" pitchFamily="50" charset="0"/>
                          <a:ea typeface="Calibri"/>
                          <a:cs typeface="Calibri"/>
                          <a:sym typeface="Arial"/>
                        </a:rPr>
                        <a:t>Séance</a:t>
                      </a:r>
                      <a:r>
                        <a:rPr kumimoji="0" lang="fr-FR" sz="11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DI école" pitchFamily="50" charset="0"/>
                          <a:ea typeface="Calibri"/>
                          <a:cs typeface="Calibri"/>
                          <a:sym typeface="Arial"/>
                        </a:rPr>
                        <a:t>  </a:t>
                      </a:r>
                      <a:r>
                        <a:rPr kumimoji="0" lang="fr-FR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DI école" pitchFamily="50" charset="0"/>
                          <a:ea typeface="Calibri"/>
                          <a:cs typeface="Calibri"/>
                          <a:sym typeface="Arial"/>
                        </a:rPr>
                        <a:t>: Remédiation et plan de travail</a:t>
                      </a: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599307"/>
                  </a:ext>
                </a:extLst>
              </a:tr>
            </a:tbl>
          </a:graphicData>
        </a:graphic>
      </p:graphicFrame>
      <p:pic>
        <p:nvPicPr>
          <p:cNvPr id="4" name="Google Shape;80;p14">
            <a:extLst>
              <a:ext uri="{FF2B5EF4-FFF2-40B4-BE49-F238E27FC236}">
                <a16:creationId xmlns:a16="http://schemas.microsoft.com/office/drawing/2014/main" id="{F15F0764-C3A5-9DF9-1A0B-68FDCA5375FE}"/>
              </a:ext>
            </a:extLst>
          </p:cNvPr>
          <p:cNvPicPr preferRelativeResize="0"/>
          <p:nvPr/>
        </p:nvPicPr>
        <p:blipFill>
          <a:blip r:embed="rId2"/>
          <a:srcRect/>
          <a:stretch/>
        </p:blipFill>
        <p:spPr>
          <a:xfrm>
            <a:off x="8712847" y="5760408"/>
            <a:ext cx="1051102" cy="10829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A64B3DF-96ED-F768-10BD-CDA541AFF468}"/>
              </a:ext>
            </a:extLst>
          </p:cNvPr>
          <p:cNvSpPr txBox="1"/>
          <p:nvPr/>
        </p:nvSpPr>
        <p:spPr>
          <a:xfrm>
            <a:off x="8505699" y="239837"/>
            <a:ext cx="9575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F2F2F2"/>
                </a:solidFill>
                <a:latin typeface="Schoolbell"/>
                <a:ea typeface="Schoolbell"/>
                <a:cs typeface="Schoolbell"/>
                <a:sym typeface="Schoolbell"/>
              </a:rPr>
              <a:t>Période</a:t>
            </a:r>
          </a:p>
          <a:p>
            <a:pPr algn="ctr"/>
            <a:r>
              <a:rPr lang="fr-FR" sz="2000" b="1" dirty="0">
                <a:solidFill>
                  <a:srgbClr val="F2F2F2"/>
                </a:solidFill>
                <a:latin typeface="MDI école" pitchFamily="50" charset="0"/>
                <a:sym typeface="Schoolbell"/>
              </a:rPr>
              <a:t>5</a:t>
            </a:r>
            <a:endParaRPr lang="fr-FR" sz="2000" dirty="0">
              <a:latin typeface="MDI école" pitchFamily="50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2AB4D7E-AB87-42DC-61A9-57BD04E4E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035" y="104697"/>
            <a:ext cx="859686" cy="11137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75911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1452</Words>
  <Application>Microsoft Office PowerPoint</Application>
  <PresentationFormat>Format A4 (210 x 297 mm)</PresentationFormat>
  <Paragraphs>192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MDI école</vt:lpstr>
      <vt:lpstr>Schoolbell</vt:lpstr>
      <vt:lpstr>Calibri</vt:lpstr>
      <vt:lpstr>Arial</vt:lpstr>
      <vt:lpstr>Kristen ITC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Utilisateur</cp:lastModifiedBy>
  <cp:revision>16</cp:revision>
  <cp:lastPrinted>2025-08-07T07:50:48Z</cp:lastPrinted>
  <dcterms:created xsi:type="dcterms:W3CDTF">2024-07-15T07:49:44Z</dcterms:created>
  <dcterms:modified xsi:type="dcterms:W3CDTF">2025-08-25T07:27:34Z</dcterms:modified>
</cp:coreProperties>
</file>