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1" r:id="rId6"/>
    <p:sldId id="265" r:id="rId7"/>
    <p:sldId id="262" r:id="rId8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0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41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52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41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91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23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51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68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50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8F48CE88-9D50-4577-802E-EC1C1C9602E1}" type="datetimeFigureOut">
              <a:rPr lang="fr-FR" smtClean="0"/>
              <a:t>26/11/2016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67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5542607" y="9709893"/>
            <a:ext cx="1512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3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" y="2656005"/>
            <a:ext cx="2455592" cy="2664296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0" y="0"/>
            <a:ext cx="6858000" cy="1280592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5700" y="110131"/>
            <a:ext cx="1061051" cy="10468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rot="20976963">
            <a:off x="97925" y="162377"/>
            <a:ext cx="115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Cycle 3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8" name="Espace réservé du texte 13"/>
          <p:cNvSpPr txBox="1">
            <a:spLocks/>
          </p:cNvSpPr>
          <p:nvPr/>
        </p:nvSpPr>
        <p:spPr>
          <a:xfrm>
            <a:off x="1207560" y="-99417"/>
            <a:ext cx="5650440" cy="61081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 smtClean="0"/>
              <a:t>Plan de travail</a:t>
            </a:r>
          </a:p>
          <a:p>
            <a:pPr algn="ctr"/>
            <a:r>
              <a:rPr lang="fr-FR" sz="3600" dirty="0" smtClean="0"/>
              <a:t>Education civique</a:t>
            </a:r>
            <a:endParaRPr lang="fr-FR" sz="36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32656" y="8697416"/>
            <a:ext cx="2592288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32656" y="876942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andine" pitchFamily="2" charset="0"/>
              </a:rPr>
              <a:t>Nom du citoyen </a:t>
            </a:r>
            <a:r>
              <a:rPr lang="fr-FR" sz="1200" dirty="0" smtClean="0">
                <a:latin typeface="Amandine" pitchFamily="2" charset="0"/>
              </a:rPr>
              <a:t>:</a:t>
            </a:r>
          </a:p>
          <a:p>
            <a:r>
              <a:rPr lang="fr-FR" sz="2400" dirty="0" smtClean="0">
                <a:latin typeface="Amandine" pitchFamily="2" charset="0"/>
              </a:rPr>
              <a:t>______________</a:t>
            </a:r>
            <a:endParaRPr lang="fr-FR" sz="2400" dirty="0">
              <a:latin typeface="Amandine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28" y="5190324"/>
            <a:ext cx="3230826" cy="403853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135700" y="2072680"/>
            <a:ext cx="6605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Pars avec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Mystik’s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 le citoyen à 	la		découverte des symboles </a:t>
            </a:r>
          </a:p>
          <a:p>
            <a:pPr algn="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de la République Française!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's Scribblings ~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1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4005064" y="632520"/>
            <a:ext cx="2664296" cy="9428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115566"/>
            <a:ext cx="1844823" cy="145977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4005064" y="63252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Amandine" pitchFamily="2" charset="0"/>
              </a:rPr>
              <a:t>Objectif</a:t>
            </a:r>
            <a:r>
              <a:rPr lang="fr-FR" dirty="0" smtClean="0">
                <a:latin typeface="Amandine" pitchFamily="2" charset="0"/>
              </a:rPr>
              <a:t> : </a:t>
            </a:r>
          </a:p>
          <a:p>
            <a:r>
              <a:rPr lang="fr-FR" dirty="0" smtClean="0">
                <a:latin typeface="Amandine" pitchFamily="2" charset="0"/>
              </a:rPr>
              <a:t>Découvrir les symboles de la République Française.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5" name="Bulle ronde 4"/>
          <p:cNvSpPr/>
          <p:nvPr/>
        </p:nvSpPr>
        <p:spPr>
          <a:xfrm>
            <a:off x="116632" y="115566"/>
            <a:ext cx="1728192" cy="1237034"/>
          </a:xfrm>
          <a:prstGeom prst="wedgeEllipseCallout">
            <a:avLst>
              <a:gd name="adj1" fmla="val 77272"/>
              <a:gd name="adj2" fmla="val 5251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6632" y="272480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ursive standard" pitchFamily="2" charset="0"/>
              </a:rPr>
              <a:t>Bonjour petit historien ! Partons à la recherche des 1</a:t>
            </a:r>
            <a:r>
              <a:rPr lang="fr-FR" sz="1400" baseline="30000" dirty="0" smtClean="0">
                <a:latin typeface="Cursive standard" pitchFamily="2" charset="0"/>
              </a:rPr>
              <a:t>ers</a:t>
            </a:r>
            <a:r>
              <a:rPr lang="fr-FR" sz="1400" dirty="0" smtClean="0">
                <a:latin typeface="Cursive standard" pitchFamily="2" charset="0"/>
              </a:rPr>
              <a:t> hommes !</a:t>
            </a:r>
            <a:endParaRPr lang="fr-FR" sz="1400" dirty="0">
              <a:latin typeface="Cursive standard" pitchFamily="2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88479" y="1712640"/>
            <a:ext cx="360040" cy="461665"/>
            <a:chOff x="116632" y="1352600"/>
            <a:chExt cx="360040" cy="461665"/>
          </a:xfrm>
        </p:grpSpPr>
        <p:sp>
          <p:nvSpPr>
            <p:cNvPr id="8" name="Ellipse 7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1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48519" y="1867689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drapeau tricolore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8479" y="229708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Colorie le drapeau français.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3852"/>
              </p:ext>
            </p:extLst>
          </p:nvPr>
        </p:nvGraphicFramePr>
        <p:xfrm>
          <a:off x="1609366" y="2720752"/>
          <a:ext cx="3323850" cy="1596008"/>
        </p:xfrm>
        <a:graphic>
          <a:graphicData uri="http://schemas.openxmlformats.org/drawingml/2006/table">
            <a:tbl>
              <a:tblPr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07950"/>
                <a:gridCol w="1107950"/>
                <a:gridCol w="1107950"/>
              </a:tblGrid>
              <a:tr h="1596008"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8077" marR="118077" marT="59038" marB="59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8077" marR="118077" marT="59038" marB="59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8077" marR="118077" marT="59038" marB="59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" name="ZoneTexte 51"/>
          <p:cNvSpPr txBox="1"/>
          <p:nvPr/>
        </p:nvSpPr>
        <p:spPr>
          <a:xfrm>
            <a:off x="116632" y="4592960"/>
            <a:ext cx="66247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Que signifient les couleurs du drapeau français ?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</p:txBody>
      </p:sp>
      <p:grpSp>
        <p:nvGrpSpPr>
          <p:cNvPr id="57" name="Groupe 56"/>
          <p:cNvGrpSpPr/>
          <p:nvPr/>
        </p:nvGrpSpPr>
        <p:grpSpPr>
          <a:xfrm>
            <a:off x="88479" y="5889104"/>
            <a:ext cx="360040" cy="461665"/>
            <a:chOff x="116632" y="1352600"/>
            <a:chExt cx="360040" cy="461665"/>
          </a:xfrm>
        </p:grpSpPr>
        <p:sp>
          <p:nvSpPr>
            <p:cNvPr id="58" name="Ellipse 57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2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448519" y="6044153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La devise française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16632" y="6548209"/>
            <a:ext cx="66247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Recopie la devise de la République Française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En quelle année a-t-elle été instaurée ?</a:t>
            </a:r>
          </a:p>
          <a:p>
            <a:pPr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 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 l’issue de quel grand évènement est-elle mise en place ?</a:t>
            </a:r>
          </a:p>
          <a:p>
            <a:pPr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Où la retrouve-t-on inscrite ?</a:t>
            </a:r>
          </a:p>
          <a:p>
            <a:pPr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</a:t>
            </a: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1026" name="Picture 2" descr="http://www.anyssa.org/classedesgnomes/wp-content/uploads/documents/lutins/lutins-png/poz-sansculotteC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69" y="7737821"/>
            <a:ext cx="1373431" cy="18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8479" y="56456"/>
            <a:ext cx="360040" cy="461665"/>
            <a:chOff x="116632" y="1352600"/>
            <a:chExt cx="360040" cy="461665"/>
          </a:xfrm>
        </p:grpSpPr>
        <p:sp>
          <p:nvSpPr>
            <p:cNvPr id="3" name="Ellipse 2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3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48519" y="211505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buste de Marianne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1026" name="Picture 2" descr="http://media.meltycampus.fr/article-1786215-ajust_930-f1380184150/la-statue-de-marian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99" y="776536"/>
            <a:ext cx="156733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ZoneTexte 6"/>
          <p:cNvSpPr txBox="1"/>
          <p:nvPr/>
        </p:nvSpPr>
        <p:spPr>
          <a:xfrm>
            <a:off x="2132855" y="632520"/>
            <a:ext cx="4688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Que porte Marianne sur la tête ? </a:t>
            </a: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______________________________________________________________________________________________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32854" y="1800583"/>
            <a:ext cx="4688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 quoi est-il le symbole ?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______________________________________________________________________________________________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8499" y="2968646"/>
            <a:ext cx="6400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Sur quel objet du quotidien retrouve-t-on Marianne ?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8498" y="3859710"/>
            <a:ext cx="6400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Dans quel lieu public peut-on trouver le buste de Marianne ?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88479" y="4797951"/>
            <a:ext cx="360040" cy="461665"/>
            <a:chOff x="116632" y="1352600"/>
            <a:chExt cx="360040" cy="461665"/>
          </a:xfrm>
        </p:grpSpPr>
        <p:sp>
          <p:nvSpPr>
            <p:cNvPr id="12" name="Ellipse 11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4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448519" y="4953000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L’hymne national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8479" y="5385048"/>
            <a:ext cx="6400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Comment se nomme notre hymne national ?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8478" y="6240324"/>
            <a:ext cx="64008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Retrouve le couplet des enfants et le refrain et recopie-les :</a:t>
            </a:r>
          </a:p>
          <a:p>
            <a:pPr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17" name="Image 16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r="4434" b="4505"/>
          <a:stretch/>
        </p:blipFill>
        <p:spPr>
          <a:xfrm>
            <a:off x="283027" y="6690506"/>
            <a:ext cx="6192688" cy="229494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8478" y="9059197"/>
            <a:ext cx="640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Qui est l’auteur de cet hymne ?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56" y="5586725"/>
            <a:ext cx="1307197" cy="13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2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88479" y="56456"/>
            <a:ext cx="360040" cy="461665"/>
            <a:chOff x="116632" y="1352600"/>
            <a:chExt cx="360040" cy="461665"/>
          </a:xfrm>
        </p:grpSpPr>
        <p:sp>
          <p:nvSpPr>
            <p:cNvPr id="7" name="Ellipse 6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5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448519" y="211505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D’autres symboles de la République Française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8479" y="632520"/>
            <a:ext cx="6732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a1.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Parmi ces animaux, entoure celui qui est l’emblème de la France :</a:t>
            </a:r>
          </a:p>
        </p:txBody>
      </p:sp>
      <p:pic>
        <p:nvPicPr>
          <p:cNvPr id="1026" name="Picture 2" descr="http://www.larousse.fr/encyclopedie/data/images/1002989-Kangouro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r="11905"/>
          <a:stretch/>
        </p:blipFill>
        <p:spPr bwMode="auto">
          <a:xfrm>
            <a:off x="382604" y="1280592"/>
            <a:ext cx="1384444" cy="123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puis combien de temps le coq est-il un représentant de la Franc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r="12700"/>
          <a:stretch/>
        </p:blipFill>
        <p:spPr bwMode="auto">
          <a:xfrm>
            <a:off x="2113481" y="1280593"/>
            <a:ext cx="1161874" cy="123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igle emblème america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45" y="1280593"/>
            <a:ext cx="1185199" cy="123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P23710 Springbok ( Antidorcas marsupialis ) male. Southern Africa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"/>
          <a:stretch/>
        </p:blipFill>
        <p:spPr bwMode="auto">
          <a:xfrm>
            <a:off x="5065809" y="1280592"/>
            <a:ext cx="1531543" cy="123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88479" y="2720752"/>
            <a:ext cx="6732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a2.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 quelles occasions le rencontre-t-on ?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8478" y="3656856"/>
            <a:ext cx="6732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a3.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Comment est-il devenu un symbole de la France ?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8479" y="5169024"/>
            <a:ext cx="6732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b1.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Que fête-t-on le 14 juillet ?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8479" y="5967755"/>
            <a:ext cx="6732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b2.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Quel évènement historique est à l’origine du choix de cette date ?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____________________________________________________________________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1034" name="Picture 10" descr="http://www.elysee.fr/assets/Uploads/Symboles/14juillet/LaprisedelabastilleIFN-78104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04" y="7329263"/>
            <a:ext cx="3387184" cy="218528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0" name="ZoneTexte 19"/>
          <p:cNvSpPr txBox="1"/>
          <p:nvPr/>
        </p:nvSpPr>
        <p:spPr>
          <a:xfrm>
            <a:off x="4005065" y="7157095"/>
            <a:ext cx="28161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b3.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Comment célèbre-t-on cette fête au niveau national ?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___________________________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0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6632" y="920552"/>
            <a:ext cx="655272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Voici les quatre plus grands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symboles de la République Française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drapeau tricolore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C’est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l’emblème national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 la Cinquième République. Il est né de la réunion, sous la Révolution française, des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couleurs du roi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(le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blanc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) et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 la ville de Paris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(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bleu et rouge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). Il flotte sur  tous les monuments publics. On le déploie dans la plupart des cérémonies officielles, civiles ou militaires.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buste de Marianne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Marianne incarne la République Française. Elle porte un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bonnet phrygien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allégorie de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Liberté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et de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République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et est apparue sous la Révolution française. On retrouve son buste dans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toutes les mairies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et elle est représentée sur les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timbres postaux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La devise française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« Liberté, égalité, fraternité »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est elle aussi invoquée pour la première fois lors de la Révolution française. Elle est inscrite dans la constitution de 1958 et fait aujourd’hui partie de notre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patrimoine national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Elle est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inscrite sur le fronton de nombreux édifices publics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comme les écoles ou encore les mairies.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L’hymne national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« La Marseillaise »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est à l’origine un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chant de guerre révolutionnaire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et un hymne à la liberté. Elle accompagne aujourd’hui la plupart des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manifestations officielles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Elle a été écrite par Claude-Joseph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Rouget de </a:t>
            </a:r>
            <a:r>
              <a:rPr lang="fr-FR" sz="1200" b="1" dirty="0" err="1" smtClean="0">
                <a:latin typeface="Andika" pitchFamily="2" charset="0"/>
                <a:ea typeface="Andika" pitchFamily="2" charset="0"/>
                <a:cs typeface="Andika" pitchFamily="2" charset="0"/>
              </a:rPr>
              <a:t>Lisle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Elle se compose de 7 couplets et d’un refrain. Le dernier couplet s’appelle 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couplet des enfants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Il existe d’autres symboles comme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coq gaulois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que l’on retrouve par exemple sur les maillots de l’équipe de France de rugby et qui est 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symbole de la Gaule et des Gaulois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ou encore 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14 juillet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qui est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fête nationale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célébrant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prise de la Bastille lors de la Révolution française le 14 juillet 1789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6858000" cy="79637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3"/>
          <p:cNvSpPr txBox="1">
            <a:spLocks/>
          </p:cNvSpPr>
          <p:nvPr/>
        </p:nvSpPr>
        <p:spPr>
          <a:xfrm>
            <a:off x="1556792" y="21710"/>
            <a:ext cx="4032448" cy="610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Les symboles de la République Française</a:t>
            </a:r>
            <a:endParaRPr lang="fr-FR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80" y="185182"/>
            <a:ext cx="792088" cy="6267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Bulle ronde 7"/>
          <p:cNvSpPr/>
          <p:nvPr/>
        </p:nvSpPr>
        <p:spPr>
          <a:xfrm>
            <a:off x="415268" y="30633"/>
            <a:ext cx="910704" cy="516954"/>
          </a:xfrm>
          <a:prstGeom prst="wedgeEllipseCallout">
            <a:avLst>
              <a:gd name="adj1" fmla="val 57051"/>
              <a:gd name="adj2" fmla="val 17534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27484" y="164217"/>
            <a:ext cx="128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Cursive standard" pitchFamily="2" charset="0"/>
              </a:rPr>
              <a:t>Ce qu’il te faut retenir !</a:t>
            </a:r>
            <a:endParaRPr lang="fr-FR" sz="1050" dirty="0">
              <a:latin typeface="Cursive standard" pitchFamily="2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60648" y="8193360"/>
            <a:ext cx="6264696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04664" y="8265368"/>
            <a:ext cx="61206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que je connais ma leçon quand </a:t>
            </a:r>
            <a:r>
              <a:rPr lang="fr-FR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</a:t>
            </a:r>
          </a:p>
          <a:p>
            <a:endParaRPr lang="fr-FR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nommer les différents symboles de la République Française.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connais la signification de ces différents symboles.</a:t>
            </a:r>
            <a:endParaRPr lang="fr-FR" sz="14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9160" y="8265368"/>
            <a:ext cx="594431" cy="6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8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6632" y="1084408"/>
            <a:ext cx="6552728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Voici les quatre plus grands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 de la _________________ ________________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______________ 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C’est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l’_______________ ______________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 la Cinquième République. Il est né de la réunion, sous la Révolution française, des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couleurs du roi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(le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) et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 la ville de Paris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(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_________et 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). Il flotte sur  tous les monuments publics. On le déploie dans la plupart des cérémonies officielles, civiles ou militaires.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___________ de 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Marianne incarne la République Française. Elle porte un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 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allégorie de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et de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et est apparue sous la Révolution française. On retrouve son buste dans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toutes les 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et elle est représentée sur les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 postaux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La ____________ 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« __________, _____________, ___________ »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est elle aussi invoquée pour la première fois lors de la Révolution française. Elle est inscrite dans la constitution de 1958 et fait aujourd’hui partie de notre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patrimoine national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Elle est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inscrite sur le _____________de nombreux ____________ ______________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comme les _____________ou encore les _____________.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L’____________ 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« La _______________ »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est à l’origine un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 de _________ __________________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et un hymne à la liberté. Elle accompagne aujourd’hui la plupart des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manifestations officielles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Elle a été écrite par Claude-Joseph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Elle se compose de 7 couplets et d’un refrain. Le dernier couplet s’appelle 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______________ des ________________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Il existe d’autres symboles comme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 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que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l’on retrouve par exemple sur les maillots de l’équipe de France de rugby et qui est le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symbole de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________et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des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ou encore le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14 juillet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qui est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 ____________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célébrant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 de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 lors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de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_____________ française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le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___ __________ _________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6858000" cy="79637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3"/>
          <p:cNvSpPr txBox="1">
            <a:spLocks/>
          </p:cNvSpPr>
          <p:nvPr/>
        </p:nvSpPr>
        <p:spPr>
          <a:xfrm>
            <a:off x="1556792" y="21710"/>
            <a:ext cx="4032448" cy="610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/>
              <a:t>Les symboles de la République Française</a:t>
            </a:r>
            <a:endParaRPr lang="fr-FR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81" y="185182"/>
            <a:ext cx="792086" cy="6267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Bulle ronde 7"/>
          <p:cNvSpPr/>
          <p:nvPr/>
        </p:nvSpPr>
        <p:spPr>
          <a:xfrm>
            <a:off x="415268" y="30633"/>
            <a:ext cx="910704" cy="516954"/>
          </a:xfrm>
          <a:prstGeom prst="wedgeEllipseCallout">
            <a:avLst>
              <a:gd name="adj1" fmla="val 57051"/>
              <a:gd name="adj2" fmla="val 17534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27484" y="164217"/>
            <a:ext cx="128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Cursive standard" pitchFamily="2" charset="0"/>
              </a:rPr>
              <a:t>Ce qu’il te faut retenir !</a:t>
            </a:r>
            <a:endParaRPr lang="fr-FR" sz="105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9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4827" y="2152708"/>
            <a:ext cx="8030199" cy="524054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 rot="16200000">
            <a:off x="2864279" y="4054641"/>
            <a:ext cx="6264696" cy="15121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3008295" y="4126649"/>
            <a:ext cx="61206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que je connais ma leçon quand </a:t>
            </a:r>
            <a:r>
              <a:rPr lang="fr-FR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</a:t>
            </a:r>
          </a:p>
          <a:p>
            <a:endParaRPr lang="fr-FR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nommer les différents symboles de la République Française.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connais la signification de ces différents symboles.</a:t>
            </a:r>
            <a:endParaRPr lang="fr-FR" sz="14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407639" y="2733237"/>
            <a:ext cx="594431" cy="64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09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618</Words>
  <Application>Microsoft Office PowerPoint</Application>
  <PresentationFormat>Format A4 (210 x 297 mm)</PresentationFormat>
  <Paragraphs>118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66</cp:revision>
  <cp:lastPrinted>2014-09-15T05:27:09Z</cp:lastPrinted>
  <dcterms:created xsi:type="dcterms:W3CDTF">2014-09-14T11:10:13Z</dcterms:created>
  <dcterms:modified xsi:type="dcterms:W3CDTF">2016-11-26T15:42:00Z</dcterms:modified>
</cp:coreProperties>
</file>