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90" r:id="rId22"/>
    <p:sldId id="279" r:id="rId23"/>
    <p:sldId id="280" r:id="rId24"/>
    <p:sldId id="275" r:id="rId25"/>
    <p:sldId id="277" r:id="rId26"/>
    <p:sldId id="276" r:id="rId27"/>
    <p:sldId id="278" r:id="rId28"/>
    <p:sldId id="283" r:id="rId29"/>
    <p:sldId id="284" r:id="rId30"/>
    <p:sldId id="287" r:id="rId31"/>
    <p:sldId id="288" r:id="rId32"/>
    <p:sldId id="286" r:id="rId33"/>
    <p:sldId id="289" r:id="rId34"/>
  </p:sldIdLst>
  <p:sldSz cx="6858000" cy="9906000" type="A4"/>
  <p:notesSz cx="7102475"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p:cViewPr varScale="1">
        <p:scale>
          <a:sx n="75" d="100"/>
          <a:sy n="75" d="100"/>
        </p:scale>
        <p:origin x="-3384" y="-10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smtClean="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smtClean="0">
                <a:solidFill>
                  <a:schemeClr val="tx1">
                    <a:lumMod val="95000"/>
                    <a:lumOff val="5000"/>
                  </a:schemeClr>
                </a:solidFill>
                <a:effectLst>
                  <a:outerShdw blurRad="38100" dist="38100" dir="2700000" algn="tl">
                    <a:srgbClr val="000000">
                      <a:alpha val="43137"/>
                    </a:srgbClr>
                  </a:outerShdw>
                </a:effectLst>
                <a:latin typeface="Sketch Nice" pitchFamily="66" charset="0"/>
              </a:rPr>
              <a:t>V</a:t>
            </a:r>
          </a:p>
        </p:txBody>
      </p:sp>
      <p:sp>
        <p:nvSpPr>
          <p:cNvPr id="11" name="Ellipse 10"/>
          <p:cNvSpPr/>
          <p:nvPr userDrawn="1"/>
        </p:nvSpPr>
        <p:spPr>
          <a:xfrm>
            <a:off x="135701" y="110132"/>
            <a:ext cx="821388" cy="810420"/>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63367"/>
            <a:ext cx="821388" cy="830997"/>
          </a:xfrm>
          <a:prstGeom prst="rect">
            <a:avLst/>
          </a:prstGeom>
          <a:noFill/>
        </p:spPr>
        <p:txBody>
          <a:bodyPr wrap="square" rtlCol="0">
            <a:spAutoFit/>
          </a:bodyPr>
          <a:lstStyle/>
          <a:p>
            <a:pPr algn="ctr"/>
            <a:r>
              <a:rPr lang="fr-FR" sz="24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CE1</a:t>
            </a:r>
          </a:p>
          <a:p>
            <a:pPr algn="ctr"/>
            <a:r>
              <a:rPr lang="fr-FR" sz="24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14" name="Espace réservé du texte 13"/>
          <p:cNvSpPr>
            <a:spLocks noGrp="1"/>
          </p:cNvSpPr>
          <p:nvPr>
            <p:ph type="body" sz="quarter" idx="10" hasCustomPrompt="1"/>
          </p:nvPr>
        </p:nvSpPr>
        <p:spPr>
          <a:xfrm>
            <a:off x="1038225" y="34925"/>
            <a:ext cx="4262438"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smtClean="0"/>
              <a:t>Titre</a:t>
            </a:r>
            <a:endParaRPr lang="fr-FR" dirty="0"/>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smtClean="0"/>
              <a:t>_</a:t>
            </a:r>
            <a:endParaRPr lang="fr-FR" dirty="0"/>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smtClean="0"/>
              <a:t>*</a:t>
            </a:r>
            <a:endParaRPr lang="fr-FR" dirty="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266" y="579234"/>
            <a:ext cx="957942" cy="522514"/>
          </a:xfrm>
          <a:prstGeom prst="rect">
            <a:avLst/>
          </a:prstGeom>
        </p:spPr>
      </p:pic>
    </p:spTree>
    <p:extLst>
      <p:ext uri="{BB962C8B-B14F-4D97-AF65-F5344CB8AC3E}">
        <p14:creationId xmlns:p14="http://schemas.microsoft.com/office/powerpoint/2010/main" val="158441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19/11/2016</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317361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2311402"/>
            <a:ext cx="6172200" cy="6537502"/>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1662203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1"/>
            <a:ext cx="1543050" cy="8452203"/>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396701"/>
            <a:ext cx="4514850" cy="845220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4251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2">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smtClean="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smtClean="0">
                <a:solidFill>
                  <a:schemeClr val="tx1">
                    <a:lumMod val="95000"/>
                    <a:lumOff val="5000"/>
                  </a:schemeClr>
                </a:solidFill>
                <a:effectLst>
                  <a:outerShdw blurRad="38100" dist="38100" dir="2700000" algn="tl">
                    <a:srgbClr val="000000">
                      <a:alpha val="43137"/>
                    </a:srgbClr>
                  </a:outerShdw>
                </a:effectLst>
                <a:latin typeface="Sketch Nice" pitchFamily="66" charset="0"/>
              </a:rPr>
              <a:t>V</a:t>
            </a:r>
          </a:p>
        </p:txBody>
      </p:sp>
      <p:sp>
        <p:nvSpPr>
          <p:cNvPr id="11" name="Ellipse 10"/>
          <p:cNvSpPr/>
          <p:nvPr userDrawn="1"/>
        </p:nvSpPr>
        <p:spPr>
          <a:xfrm>
            <a:off x="135701" y="110132"/>
            <a:ext cx="821388" cy="810420"/>
          </a:xfrm>
          <a:prstGeom prst="ellipse">
            <a:avLst/>
          </a:prstGeom>
          <a:solidFill>
            <a:srgbClr val="00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186479"/>
            <a:ext cx="821388" cy="584775"/>
          </a:xfrm>
          <a:prstGeom prst="rect">
            <a:avLst/>
          </a:prstGeom>
          <a:noFill/>
        </p:spPr>
        <p:txBody>
          <a:bodyPr wrap="square" rtlCol="0">
            <a:spAutoFit/>
          </a:bodyPr>
          <a:lstStyle/>
          <a:p>
            <a:pPr algn="ctr"/>
            <a:r>
              <a:rPr lang="fr-FR" sz="32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14" name="Espace réservé du texte 13"/>
          <p:cNvSpPr>
            <a:spLocks noGrp="1"/>
          </p:cNvSpPr>
          <p:nvPr>
            <p:ph type="body" sz="quarter" idx="10" hasCustomPrompt="1"/>
          </p:nvPr>
        </p:nvSpPr>
        <p:spPr>
          <a:xfrm>
            <a:off x="1038225" y="34925"/>
            <a:ext cx="4262438"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smtClean="0"/>
              <a:t>Titre</a:t>
            </a:r>
            <a:endParaRPr lang="fr-FR" dirty="0"/>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smtClean="0"/>
              <a:t>_</a:t>
            </a:r>
            <a:endParaRPr lang="fr-FR" dirty="0"/>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smtClean="0"/>
              <a:t>*</a:t>
            </a:r>
            <a:endParaRPr lang="fr-FR"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266" y="579234"/>
            <a:ext cx="957942" cy="522514"/>
          </a:xfrm>
          <a:prstGeom prst="rect">
            <a:avLst/>
          </a:prstGeom>
        </p:spPr>
      </p:pic>
    </p:spTree>
    <p:extLst>
      <p:ext uri="{BB962C8B-B14F-4D97-AF65-F5344CB8AC3E}">
        <p14:creationId xmlns:p14="http://schemas.microsoft.com/office/powerpoint/2010/main" val="392240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342900" y="2311402"/>
            <a:ext cx="6172200" cy="653750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297629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4198586"/>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328838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34290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19/11/2016</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23978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217385"/>
            <a:ext cx="3031332"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3141486"/>
            <a:ext cx="3031332"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19/11/2016</a:t>
            </a:fld>
            <a:endParaRPr lang="fr-FR"/>
          </a:p>
        </p:txBody>
      </p:sp>
      <p:sp>
        <p:nvSpPr>
          <p:cNvPr id="8" name="Espace réservé du pied de page 7"/>
          <p:cNvSpPr>
            <a:spLocks noGrp="1"/>
          </p:cNvSpPr>
          <p:nvPr>
            <p:ph type="ftr" sz="quarter" idx="11"/>
          </p:nvPr>
        </p:nvSpPr>
        <p:spPr>
          <a:xfrm>
            <a:off x="2343150" y="9181397"/>
            <a:ext cx="2171700" cy="527403"/>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376405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19/11/2016</a:t>
            </a:fld>
            <a:endParaRPr lang="fr-FR"/>
          </a:p>
        </p:txBody>
      </p:sp>
      <p:sp>
        <p:nvSpPr>
          <p:cNvPr id="4" name="Espace réservé du pied de page 3"/>
          <p:cNvSpPr>
            <a:spLocks noGrp="1"/>
          </p:cNvSpPr>
          <p:nvPr>
            <p:ph type="ftr" sz="quarter" idx="11"/>
          </p:nvPr>
        </p:nvSpPr>
        <p:spPr>
          <a:xfrm>
            <a:off x="2343150" y="9181397"/>
            <a:ext cx="2171700" cy="527403"/>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403772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19/11/2016</a:t>
            </a:fld>
            <a:endParaRPr lang="fr-FR"/>
          </a:p>
        </p:txBody>
      </p:sp>
      <p:sp>
        <p:nvSpPr>
          <p:cNvPr id="3" name="Espace réservé du pied de page 2"/>
          <p:cNvSpPr>
            <a:spLocks noGrp="1"/>
          </p:cNvSpPr>
          <p:nvPr>
            <p:ph type="ftr" sz="quarter" idx="11"/>
          </p:nvPr>
        </p:nvSpPr>
        <p:spPr>
          <a:xfrm>
            <a:off x="2343150" y="9181397"/>
            <a:ext cx="2171700" cy="527403"/>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129729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8" y="394408"/>
            <a:ext cx="3833812"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19/11/2016</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421447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5551957" y="9709893"/>
            <a:ext cx="1872208" cy="230832"/>
          </a:xfrm>
          <a:prstGeom prst="rect">
            <a:avLst/>
          </a:prstGeom>
          <a:noFill/>
        </p:spPr>
        <p:txBody>
          <a:bodyPr wrap="square" rtlCol="0">
            <a:spAutoFit/>
          </a:bodyPr>
          <a:lstStyle/>
          <a:p>
            <a:r>
              <a:rPr lang="fr-FR" sz="900" dirty="0" smtClean="0">
                <a:solidFill>
                  <a:schemeClr val="bg1">
                    <a:lumMod val="75000"/>
                  </a:schemeClr>
                </a:solidFill>
              </a:rPr>
              <a:t>http://</a:t>
            </a:r>
            <a:r>
              <a:rPr lang="fr-FR" sz="900" dirty="0" smtClean="0">
                <a:solidFill>
                  <a:schemeClr val="bg1">
                    <a:lumMod val="75000"/>
                  </a:schemeClr>
                </a:solidFill>
              </a:rPr>
              <a:t>www.mysticlolly.fr</a:t>
            </a:r>
            <a:endParaRPr lang="fr-FR" sz="900" dirty="0">
              <a:solidFill>
                <a:schemeClr val="bg1">
                  <a:lumMod val="75000"/>
                </a:schemeClr>
              </a:solidFill>
            </a:endParaRPr>
          </a:p>
        </p:txBody>
      </p:sp>
    </p:spTree>
    <p:extLst>
      <p:ext uri="{BB962C8B-B14F-4D97-AF65-F5344CB8AC3E}">
        <p14:creationId xmlns:p14="http://schemas.microsoft.com/office/powerpoint/2010/main" val="18902505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tmp"/><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tmp"/><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1635" y="1474253"/>
            <a:ext cx="3754727" cy="2048033"/>
          </a:xfrm>
          <a:prstGeom prst="rect">
            <a:avLst/>
          </a:prstGeom>
        </p:spPr>
      </p:pic>
      <p:sp>
        <p:nvSpPr>
          <p:cNvPr id="3" name="Rectangle 3"/>
          <p:cNvSpPr/>
          <p:nvPr/>
        </p:nvSpPr>
        <p:spPr>
          <a:xfrm>
            <a:off x="0" y="0"/>
            <a:ext cx="6858000" cy="1280592"/>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35700" y="110131"/>
            <a:ext cx="1061051" cy="1046883"/>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rot="20976963">
            <a:off x="211311" y="52382"/>
            <a:ext cx="909078" cy="1077218"/>
          </a:xfrm>
          <a:prstGeom prst="rect">
            <a:avLst/>
          </a:prstGeom>
          <a:noFill/>
        </p:spPr>
        <p:txBody>
          <a:bodyPr wrap="square" rtlCol="0">
            <a:spAutoFit/>
          </a:bodyPr>
          <a:lstStyle/>
          <a:p>
            <a:pPr algn="ctr"/>
            <a:r>
              <a:rPr lang="fr-FR" sz="32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CE1</a:t>
            </a:r>
          </a:p>
          <a:p>
            <a:pPr algn="ctr"/>
            <a:r>
              <a:rPr lang="fr-FR" sz="32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8" name="Espace réservé du texte 13"/>
          <p:cNvSpPr txBox="1">
            <a:spLocks/>
          </p:cNvSpPr>
          <p:nvPr/>
        </p:nvSpPr>
        <p:spPr>
          <a:xfrm>
            <a:off x="0" y="34925"/>
            <a:ext cx="6857999" cy="610810"/>
          </a:xfrm>
          <a:prstGeom prst="rect">
            <a:avLst/>
          </a:prstGeom>
        </p:spPr>
        <p:txBody>
          <a:bodyPr vert="horz" lIns="91440" tIns="45720" rIns="91440" bIns="45720" rtlCol="0" anchor="t"/>
          <a:lstStyle>
            <a:defPPr>
              <a:defRPr lang="fr-FR"/>
            </a:defPPr>
            <a:lvl1pPr marL="0" indent="0" algn="l" defTabSz="914400" rtl="0" eaLnBrk="1" latinLnBrk="0" hangingPunct="1">
              <a:buNone/>
              <a:defRPr sz="1200" kern="1200">
                <a:solidFill>
                  <a:schemeClr val="bg1"/>
                </a:solidFill>
                <a:effectLst>
                  <a:outerShdw blurRad="38100" dist="38100" dir="2700000" algn="tl">
                    <a:srgbClr val="000000">
                      <a:alpha val="43137"/>
                    </a:srgbClr>
                  </a:outerShdw>
                </a:effectLst>
                <a:latin typeface="Berlin Sans FB Dem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smtClean="0"/>
              <a:t>Mon plan de travail </a:t>
            </a:r>
          </a:p>
          <a:p>
            <a:pPr algn="ctr"/>
            <a:r>
              <a:rPr lang="fr-FR" sz="3200" dirty="0" smtClean="0"/>
              <a:t>en vocabulaire</a:t>
            </a:r>
            <a:endParaRPr lang="fr-FR" sz="3200" dirty="0"/>
          </a:p>
        </p:txBody>
      </p:sp>
      <p:graphicFrame>
        <p:nvGraphicFramePr>
          <p:cNvPr id="12" name="Tableau 11"/>
          <p:cNvGraphicFramePr>
            <a:graphicFrameLocks noGrp="1"/>
          </p:cNvGraphicFramePr>
          <p:nvPr>
            <p:extLst>
              <p:ext uri="{D42A27DB-BD31-4B8C-83A1-F6EECF244321}">
                <p14:modId xmlns:p14="http://schemas.microsoft.com/office/powerpoint/2010/main" val="2961328100"/>
              </p:ext>
            </p:extLst>
          </p:nvPr>
        </p:nvGraphicFramePr>
        <p:xfrm>
          <a:off x="162356" y="3440832"/>
          <a:ext cx="6551836" cy="5256581"/>
        </p:xfrm>
        <a:graphic>
          <a:graphicData uri="http://schemas.openxmlformats.org/drawingml/2006/table">
            <a:tbl>
              <a:tblPr bandRow="1">
                <a:tableStyleId>{073A0DAA-6AF3-43AB-8588-CEC1D06C72B9}</a:tableStyleId>
              </a:tblPr>
              <a:tblGrid>
                <a:gridCol w="3482668"/>
                <a:gridCol w="1440160"/>
                <a:gridCol w="1629008"/>
              </a:tblGrid>
              <a:tr h="477871">
                <a:tc>
                  <a:txBody>
                    <a:bodyPr/>
                    <a:lstStyle/>
                    <a:p>
                      <a:pPr algn="l"/>
                      <a:r>
                        <a:rPr lang="fr-FR" sz="1200" b="1" dirty="0" smtClean="0">
                          <a:effectLst>
                            <a:outerShdw blurRad="38100" dist="38100" dir="2700000" algn="tl">
                              <a:srgbClr val="000000">
                                <a:alpha val="43137"/>
                              </a:srgbClr>
                            </a:outerShdw>
                          </a:effectLst>
                        </a:rPr>
                        <a:t>Sommaire</a:t>
                      </a:r>
                      <a:endParaRPr lang="fr-FR" sz="1200" b="1" dirty="0">
                        <a:effectLst>
                          <a:outerShdw blurRad="38100" dist="38100" dir="2700000" algn="tl">
                            <a:srgbClr val="000000">
                              <a:alpha val="43137"/>
                            </a:srgbClr>
                          </a:outerShdw>
                        </a:effectLst>
                      </a:endParaRPr>
                    </a:p>
                  </a:txBody>
                  <a:tcPr anchor="ctr"/>
                </a:tc>
                <a:tc>
                  <a:txBody>
                    <a:bodyPr/>
                    <a:lstStyle/>
                    <a:p>
                      <a:pPr algn="ctr"/>
                      <a:r>
                        <a:rPr lang="fr-FR" sz="1200" b="1" dirty="0" smtClean="0">
                          <a:effectLst>
                            <a:outerShdw blurRad="38100" dist="38100" dir="2700000" algn="tl">
                              <a:srgbClr val="000000">
                                <a:alpha val="43137"/>
                              </a:srgbClr>
                            </a:outerShdw>
                          </a:effectLst>
                        </a:rPr>
                        <a:t>Programme CE1</a:t>
                      </a:r>
                      <a:endParaRPr lang="fr-FR" sz="1200" b="1" dirty="0">
                        <a:effectLst>
                          <a:outerShdw blurRad="38100" dist="38100" dir="2700000" algn="tl">
                            <a:srgbClr val="000000">
                              <a:alpha val="43137"/>
                            </a:srgbClr>
                          </a:outerShdw>
                        </a:effectLst>
                      </a:endParaRPr>
                    </a:p>
                  </a:txBody>
                  <a:tcPr anchor="ctr"/>
                </a:tc>
                <a:tc>
                  <a:txBody>
                    <a:bodyPr/>
                    <a:lstStyle/>
                    <a:p>
                      <a:pPr algn="ctr"/>
                      <a:r>
                        <a:rPr lang="fr-FR" sz="1200" b="1" dirty="0" smtClean="0">
                          <a:effectLst>
                            <a:outerShdw blurRad="38100" dist="38100" dir="2700000" algn="tl">
                              <a:srgbClr val="000000">
                                <a:alpha val="43137"/>
                              </a:srgbClr>
                            </a:outerShdw>
                          </a:effectLst>
                        </a:rPr>
                        <a:t>Programme CE2</a:t>
                      </a:r>
                      <a:endParaRPr lang="fr-FR" sz="1200" b="1" dirty="0">
                        <a:effectLst>
                          <a:outerShdw blurRad="38100" dist="38100" dir="2700000" algn="tl">
                            <a:srgbClr val="000000">
                              <a:alpha val="43137"/>
                            </a:srgbClr>
                          </a:outerShdw>
                        </a:effectLst>
                      </a:endParaRPr>
                    </a:p>
                  </a:txBody>
                  <a:tcPr anchor="ctr"/>
                </a:tc>
              </a:tr>
              <a:tr h="477871">
                <a:tc>
                  <a:txBody>
                    <a:bodyPr/>
                    <a:lstStyle/>
                    <a:p>
                      <a:pPr algn="l"/>
                      <a:r>
                        <a:rPr lang="fr-FR" sz="1200" b="1" dirty="0" smtClean="0"/>
                        <a:t>V1 - </a:t>
                      </a:r>
                      <a:r>
                        <a:rPr lang="fr-FR" sz="1200" dirty="0" smtClean="0"/>
                        <a:t>L’ordre alphabétique</a:t>
                      </a:r>
                      <a:endParaRPr lang="fr-FR" sz="1200" dirty="0"/>
                    </a:p>
                  </a:txBody>
                  <a:tcPr anchor="ctr"/>
                </a:tc>
                <a:tc>
                  <a:txBody>
                    <a:bodyPr/>
                    <a:lstStyle/>
                    <a:p>
                      <a:pPr algn="ctr"/>
                      <a:endParaRPr lang="fr-FR" sz="1200" dirty="0"/>
                    </a:p>
                  </a:txBody>
                  <a:tcPr/>
                </a:tc>
                <a:tc>
                  <a:txBody>
                    <a:bodyPr/>
                    <a:lstStyle/>
                    <a:p>
                      <a:endParaRPr lang="fr-FR" sz="1200"/>
                    </a:p>
                  </a:txBody>
                  <a:tcPr/>
                </a:tc>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V2 - </a:t>
                      </a:r>
                      <a:r>
                        <a:rPr lang="fr-FR" sz="1200" dirty="0" smtClean="0"/>
                        <a:t>Les différents sens d’un mot</a:t>
                      </a:r>
                    </a:p>
                  </a:txBody>
                  <a:tcPr anchor="ctr"/>
                </a:tc>
                <a:tc>
                  <a:txBody>
                    <a:bodyPr/>
                    <a:lstStyle/>
                    <a:p>
                      <a:pPr algn="ctr"/>
                      <a:endParaRPr lang="fr-FR" sz="1200" dirty="0"/>
                    </a:p>
                  </a:txBody>
                  <a:tcPr/>
                </a:tc>
                <a:tc>
                  <a:txBody>
                    <a:bodyPr/>
                    <a:lstStyle/>
                    <a:p>
                      <a:endParaRPr lang="fr-FR" sz="1200"/>
                    </a:p>
                  </a:txBody>
                  <a:tcPr/>
                </a:tc>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V3 - </a:t>
                      </a:r>
                      <a:r>
                        <a:rPr lang="fr-FR" sz="1200" dirty="0" smtClean="0"/>
                        <a:t>Utiliser le dictionnaire</a:t>
                      </a:r>
                    </a:p>
                  </a:txBody>
                  <a:tcPr anchor="ctr"/>
                </a:tc>
                <a:tc>
                  <a:txBody>
                    <a:bodyPr/>
                    <a:lstStyle/>
                    <a:p>
                      <a:pPr algn="ctr"/>
                      <a:endParaRPr lang="fr-FR" sz="1200" dirty="0"/>
                    </a:p>
                  </a:txBody>
                  <a:tcPr/>
                </a:tc>
                <a:tc>
                  <a:txBody>
                    <a:bodyPr/>
                    <a:lstStyle/>
                    <a:p>
                      <a:endParaRPr lang="fr-FR" sz="1200"/>
                    </a:p>
                  </a:txBody>
                  <a:tcPr/>
                </a:tc>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V4 - </a:t>
                      </a:r>
                      <a:r>
                        <a:rPr lang="fr-FR" sz="1200" dirty="0" smtClean="0"/>
                        <a:t>Les familles de mots</a:t>
                      </a:r>
                    </a:p>
                  </a:txBody>
                  <a:tcPr anchor="ctr"/>
                </a:tc>
                <a:tc>
                  <a:txBody>
                    <a:bodyPr/>
                    <a:lstStyle/>
                    <a:p>
                      <a:pPr algn="ctr"/>
                      <a:endParaRPr lang="fr-FR" sz="1200" dirty="0"/>
                    </a:p>
                  </a:txBody>
                  <a:tcPr/>
                </a:tc>
                <a:tc>
                  <a:txBody>
                    <a:bodyPr/>
                    <a:lstStyle/>
                    <a:p>
                      <a:endParaRPr lang="fr-FR" sz="1200"/>
                    </a:p>
                  </a:txBody>
                  <a:tcPr/>
                </a:tc>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V5 - </a:t>
                      </a:r>
                      <a:r>
                        <a:rPr lang="fr-FR" sz="1200" dirty="0" smtClean="0"/>
                        <a:t>Les synonymes</a:t>
                      </a:r>
                    </a:p>
                  </a:txBody>
                  <a:tcPr anchor="ctr"/>
                </a:tc>
                <a:tc>
                  <a:txBody>
                    <a:bodyPr/>
                    <a:lstStyle/>
                    <a:p>
                      <a:pPr algn="ctr"/>
                      <a:endParaRPr lang="fr-FR" sz="1200" dirty="0"/>
                    </a:p>
                  </a:txBody>
                  <a:tcPr/>
                </a:tc>
                <a:tc>
                  <a:txBody>
                    <a:bodyPr/>
                    <a:lstStyle/>
                    <a:p>
                      <a:endParaRPr lang="fr-FR" sz="1200"/>
                    </a:p>
                  </a:txBody>
                  <a:tcPr/>
                </a:tc>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V6</a:t>
                      </a:r>
                      <a:r>
                        <a:rPr lang="fr-FR" sz="1200" b="1" baseline="0" dirty="0" smtClean="0"/>
                        <a:t> - </a:t>
                      </a:r>
                      <a:r>
                        <a:rPr lang="fr-FR" sz="1200" baseline="0" dirty="0" smtClean="0"/>
                        <a:t>Les préfixes</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V7</a:t>
                      </a:r>
                      <a:r>
                        <a:rPr lang="fr-FR" sz="1200" b="1" baseline="0" dirty="0" smtClean="0"/>
                        <a:t> - </a:t>
                      </a:r>
                      <a:r>
                        <a:rPr lang="fr-FR" sz="1200" baseline="0" dirty="0" smtClean="0"/>
                        <a:t>Les contraires</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V8 - </a:t>
                      </a:r>
                      <a:r>
                        <a:rPr lang="fr-FR" sz="1200" dirty="0" smtClean="0"/>
                        <a:t>Les suffixes</a:t>
                      </a:r>
                    </a:p>
                  </a:txBody>
                  <a:tcPr anchor="ctr"/>
                </a:tc>
                <a:tc>
                  <a:txBody>
                    <a:bodyPr/>
                    <a:lstStyle/>
                    <a:p>
                      <a:pPr algn="ctr"/>
                      <a:endParaRPr lang="fr-FR" sz="1200" dirty="0"/>
                    </a:p>
                  </a:txBody>
                  <a:tcPr/>
                </a:tc>
                <a:tc>
                  <a:txBody>
                    <a:bodyPr/>
                    <a:lstStyle/>
                    <a:p>
                      <a:endParaRPr lang="fr-FR" sz="1200" dirty="0"/>
                    </a:p>
                  </a:txBody>
                  <a:tcPr/>
                </a:tc>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V9 -</a:t>
                      </a:r>
                      <a:r>
                        <a:rPr lang="fr-FR" sz="1200" dirty="0" smtClean="0"/>
                        <a:t> Noms concrets</a:t>
                      </a:r>
                      <a:r>
                        <a:rPr lang="fr-FR" sz="1200" baseline="0" dirty="0" smtClean="0"/>
                        <a:t> et noms abstraits</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V10 -</a:t>
                      </a:r>
                      <a:r>
                        <a:rPr lang="fr-FR" sz="1200" dirty="0" smtClean="0"/>
                        <a:t> Sens propre et sens</a:t>
                      </a:r>
                      <a:r>
                        <a:rPr lang="fr-FR" sz="1200" baseline="0" dirty="0" smtClean="0"/>
                        <a:t> figuré</a:t>
                      </a:r>
                      <a:endParaRPr lang="fr-FR" sz="1200" dirty="0" smtClean="0"/>
                    </a:p>
                  </a:txBody>
                  <a:tcPr anchor="ctr"/>
                </a:tc>
                <a:tc>
                  <a:txBody>
                    <a:bodyPr/>
                    <a:lstStyle/>
                    <a:p>
                      <a:pPr algn="ctr"/>
                      <a:endParaRPr lang="fr-FR" sz="1200" dirty="0"/>
                    </a:p>
                  </a:txBody>
                  <a:tcPr/>
                </a:tc>
                <a:tc>
                  <a:txBody>
                    <a:bodyPr/>
                    <a:lstStyle/>
                    <a:p>
                      <a:endParaRPr lang="fr-FR" sz="1200" dirty="0"/>
                    </a:p>
                  </a:txBody>
                  <a:tcPr/>
                </a:tc>
              </a:tr>
            </a:tbl>
          </a:graphicData>
        </a:graphic>
      </p:graphicFrame>
      <p:sp>
        <p:nvSpPr>
          <p:cNvPr id="13" name="Ellipse 12"/>
          <p:cNvSpPr/>
          <p:nvPr/>
        </p:nvSpPr>
        <p:spPr>
          <a:xfrm>
            <a:off x="3884318" y="400203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547220" y="400203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35700" y="8942335"/>
            <a:ext cx="6605668" cy="307777"/>
          </a:xfrm>
          <a:prstGeom prst="rect">
            <a:avLst/>
          </a:prstGeom>
          <a:noFill/>
        </p:spPr>
        <p:txBody>
          <a:bodyPr wrap="square" rtlCol="0">
            <a:spAutoFit/>
          </a:bodyPr>
          <a:lstStyle/>
          <a:p>
            <a:r>
              <a:rPr lang="fr-FR" sz="1400" b="1" u="sng" dirty="0" smtClean="0"/>
              <a:t>Légende</a:t>
            </a:r>
            <a:r>
              <a:rPr lang="fr-FR" sz="1400" dirty="0" smtClean="0"/>
              <a:t> :	 </a:t>
            </a:r>
            <a:endParaRPr lang="fr-FR" sz="1400" dirty="0"/>
          </a:p>
        </p:txBody>
      </p:sp>
      <p:sp>
        <p:nvSpPr>
          <p:cNvPr id="46" name="Ellipse 45"/>
          <p:cNvSpPr/>
          <p:nvPr/>
        </p:nvSpPr>
        <p:spPr>
          <a:xfrm>
            <a:off x="1052735" y="8952209"/>
            <a:ext cx="288032" cy="288032"/>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308025" y="8957725"/>
            <a:ext cx="2088231" cy="276999"/>
          </a:xfrm>
          <a:prstGeom prst="rect">
            <a:avLst/>
          </a:prstGeom>
          <a:noFill/>
        </p:spPr>
        <p:txBody>
          <a:bodyPr wrap="square" rtlCol="0">
            <a:spAutoFit/>
          </a:bodyPr>
          <a:lstStyle/>
          <a:p>
            <a:r>
              <a:rPr lang="fr-FR" sz="1200" dirty="0" smtClean="0"/>
              <a:t>Ma fiche est toute juste.</a:t>
            </a:r>
            <a:endParaRPr lang="fr-FR" sz="1200" dirty="0"/>
          </a:p>
        </p:txBody>
      </p:sp>
      <p:sp>
        <p:nvSpPr>
          <p:cNvPr id="41" name="Ellipse 40"/>
          <p:cNvSpPr/>
          <p:nvPr/>
        </p:nvSpPr>
        <p:spPr>
          <a:xfrm>
            <a:off x="1052734" y="9387125"/>
            <a:ext cx="288032" cy="288032"/>
          </a:xfrm>
          <a:prstGeom prst="ellipse">
            <a:avLst/>
          </a:prstGeom>
          <a:solidFill>
            <a:srgbClr val="00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308024" y="9392641"/>
            <a:ext cx="2088231" cy="461665"/>
          </a:xfrm>
          <a:prstGeom prst="rect">
            <a:avLst/>
          </a:prstGeom>
          <a:noFill/>
        </p:spPr>
        <p:txBody>
          <a:bodyPr wrap="square" rtlCol="0">
            <a:spAutoFit/>
          </a:bodyPr>
          <a:lstStyle/>
          <a:p>
            <a:r>
              <a:rPr lang="fr-FR" sz="1200" dirty="0" smtClean="0"/>
              <a:t>Ma fiche est juste après aide ou correction.</a:t>
            </a:r>
            <a:endParaRPr lang="fr-FR" sz="1200" dirty="0"/>
          </a:p>
        </p:txBody>
      </p:sp>
      <p:sp>
        <p:nvSpPr>
          <p:cNvPr id="48" name="Ellipse 47"/>
          <p:cNvSpPr/>
          <p:nvPr/>
        </p:nvSpPr>
        <p:spPr>
          <a:xfrm>
            <a:off x="3412999" y="8952209"/>
            <a:ext cx="288032" cy="28803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3668289" y="8957725"/>
            <a:ext cx="2088231" cy="276999"/>
          </a:xfrm>
          <a:prstGeom prst="rect">
            <a:avLst/>
          </a:prstGeom>
          <a:noFill/>
        </p:spPr>
        <p:txBody>
          <a:bodyPr wrap="square" rtlCol="0">
            <a:spAutoFit/>
          </a:bodyPr>
          <a:lstStyle/>
          <a:p>
            <a:r>
              <a:rPr lang="fr-FR" sz="1200" dirty="0" smtClean="0"/>
              <a:t>Il y a encore quelques erreurs.</a:t>
            </a:r>
            <a:endParaRPr lang="fr-FR" sz="1200" dirty="0"/>
          </a:p>
        </p:txBody>
      </p:sp>
      <p:sp>
        <p:nvSpPr>
          <p:cNvPr id="52" name="Ellipse 51"/>
          <p:cNvSpPr/>
          <p:nvPr/>
        </p:nvSpPr>
        <p:spPr>
          <a:xfrm>
            <a:off x="3412999" y="9392642"/>
            <a:ext cx="288032" cy="288032"/>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3668289" y="9398158"/>
            <a:ext cx="2088231" cy="276999"/>
          </a:xfrm>
          <a:prstGeom prst="rect">
            <a:avLst/>
          </a:prstGeom>
          <a:noFill/>
        </p:spPr>
        <p:txBody>
          <a:bodyPr wrap="square" rtlCol="0">
            <a:spAutoFit/>
          </a:bodyPr>
          <a:lstStyle/>
          <a:p>
            <a:r>
              <a:rPr lang="fr-FR" sz="1200" dirty="0" smtClean="0"/>
              <a:t>La notion est à revoir.</a:t>
            </a:r>
            <a:endParaRPr lang="fr-FR" sz="1200" dirty="0"/>
          </a:p>
        </p:txBody>
      </p:sp>
      <p:sp>
        <p:nvSpPr>
          <p:cNvPr id="54" name="Ellipse 53"/>
          <p:cNvSpPr/>
          <p:nvPr/>
        </p:nvSpPr>
        <p:spPr>
          <a:xfrm>
            <a:off x="3884318" y="449349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4566687" y="449349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884318" y="497596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4566687" y="497596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3884318" y="544844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547220" y="544844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3884318" y="593990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4566687" y="593990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884318" y="688393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4566687" y="688393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5415880" y="400203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p:cNvSpPr/>
          <p:nvPr/>
        </p:nvSpPr>
        <p:spPr>
          <a:xfrm>
            <a:off x="6078782" y="400203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p:cNvSpPr/>
          <p:nvPr/>
        </p:nvSpPr>
        <p:spPr>
          <a:xfrm>
            <a:off x="5415880" y="449349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6098249" y="449349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5415880" y="497596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p:cNvSpPr/>
          <p:nvPr/>
        </p:nvSpPr>
        <p:spPr>
          <a:xfrm>
            <a:off x="6098249" y="497596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p:cNvSpPr/>
          <p:nvPr/>
        </p:nvSpPr>
        <p:spPr>
          <a:xfrm>
            <a:off x="5415880" y="544844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p:cNvSpPr/>
          <p:nvPr/>
        </p:nvSpPr>
        <p:spPr>
          <a:xfrm>
            <a:off x="6078782" y="544844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a:off x="5415880" y="59399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p:cNvSpPr/>
          <p:nvPr/>
        </p:nvSpPr>
        <p:spPr>
          <a:xfrm>
            <a:off x="6098249" y="59399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p:cNvSpPr/>
          <p:nvPr/>
        </p:nvSpPr>
        <p:spPr>
          <a:xfrm>
            <a:off x="5415880" y="642236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6098249" y="642236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p:cNvSpPr/>
          <p:nvPr/>
        </p:nvSpPr>
        <p:spPr>
          <a:xfrm>
            <a:off x="5415880" y="688393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p:cNvSpPr/>
          <p:nvPr/>
        </p:nvSpPr>
        <p:spPr>
          <a:xfrm>
            <a:off x="6098249" y="688393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p:cNvSpPr/>
          <p:nvPr/>
        </p:nvSpPr>
        <p:spPr>
          <a:xfrm>
            <a:off x="5415880" y="735641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p:cNvSpPr/>
          <p:nvPr/>
        </p:nvSpPr>
        <p:spPr>
          <a:xfrm>
            <a:off x="6078782" y="735641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a:xfrm>
            <a:off x="5415880" y="784786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p:cNvSpPr/>
          <p:nvPr/>
        </p:nvSpPr>
        <p:spPr>
          <a:xfrm>
            <a:off x="6098249" y="784786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p:cNvSpPr/>
          <p:nvPr/>
        </p:nvSpPr>
        <p:spPr>
          <a:xfrm>
            <a:off x="5415880" y="833033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p:cNvSpPr/>
          <p:nvPr/>
        </p:nvSpPr>
        <p:spPr>
          <a:xfrm>
            <a:off x="6098249" y="833033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611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Utiliser le dictionnaire</a:t>
            </a:r>
            <a:endParaRPr lang="fr-FR" dirty="0"/>
          </a:p>
        </p:txBody>
      </p:sp>
      <p:sp>
        <p:nvSpPr>
          <p:cNvPr id="5" name="Espace réservé du texte 4"/>
          <p:cNvSpPr>
            <a:spLocks noGrp="1"/>
          </p:cNvSpPr>
          <p:nvPr>
            <p:ph type="body" sz="quarter" idx="11"/>
          </p:nvPr>
        </p:nvSpPr>
        <p:spPr/>
        <p:txBody>
          <a:bodyPr/>
          <a:lstStyle/>
          <a:p>
            <a:r>
              <a:rPr lang="fr-FR" dirty="0" smtClean="0"/>
              <a:t>3</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sp>
        <p:nvSpPr>
          <p:cNvPr id="7" name="ZoneTexte 6"/>
          <p:cNvSpPr txBox="1"/>
          <p:nvPr/>
        </p:nvSpPr>
        <p:spPr>
          <a:xfrm>
            <a:off x="548680" y="1200009"/>
            <a:ext cx="6020072" cy="1061829"/>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liste de mots, colorie en rouge les mots situés avant le mot repère et en bleu les mots situés après le mot repère dans le dictionnaire.</a:t>
            </a:r>
            <a:endParaRPr lang="fr-FR" sz="1400" u="sng" dirty="0">
              <a:latin typeface="SimpleRonde" pitchFamily="2" charset="0"/>
            </a:endParaRPr>
          </a:p>
        </p:txBody>
      </p:sp>
      <p:grpSp>
        <p:nvGrpSpPr>
          <p:cNvPr id="8" name="Groupe 7"/>
          <p:cNvGrpSpPr/>
          <p:nvPr/>
        </p:nvGrpSpPr>
        <p:grpSpPr>
          <a:xfrm>
            <a:off x="116632" y="1136576"/>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2879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3" name="Carré corné 12"/>
          <p:cNvSpPr/>
          <p:nvPr/>
        </p:nvSpPr>
        <p:spPr>
          <a:xfrm rot="509975">
            <a:off x="136912" y="2345004"/>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caramel</a:t>
            </a:r>
            <a:endParaRPr lang="fr-FR" dirty="0">
              <a:solidFill>
                <a:schemeClr val="tx1"/>
              </a:solidFill>
            </a:endParaRPr>
          </a:p>
        </p:txBody>
      </p:sp>
      <p:sp>
        <p:nvSpPr>
          <p:cNvPr id="14" name="Carré corné 13"/>
          <p:cNvSpPr/>
          <p:nvPr/>
        </p:nvSpPr>
        <p:spPr>
          <a:xfrm rot="21275712">
            <a:off x="131026" y="3216488"/>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voiture</a:t>
            </a:r>
            <a:endParaRPr lang="fr-FR" dirty="0">
              <a:solidFill>
                <a:schemeClr val="tx1"/>
              </a:solidFill>
            </a:endParaRPr>
          </a:p>
        </p:txBody>
      </p:sp>
      <p:sp>
        <p:nvSpPr>
          <p:cNvPr id="15" name="Carré corné 14"/>
          <p:cNvSpPr/>
          <p:nvPr/>
        </p:nvSpPr>
        <p:spPr>
          <a:xfrm rot="509975">
            <a:off x="136912" y="4073196"/>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mouton</a:t>
            </a:r>
            <a:endParaRPr lang="fr-FR" dirty="0">
              <a:solidFill>
                <a:schemeClr val="tx1"/>
              </a:solidFill>
            </a:endParaRPr>
          </a:p>
        </p:txBody>
      </p:sp>
      <p:grpSp>
        <p:nvGrpSpPr>
          <p:cNvPr id="24" name="Groupe 23"/>
          <p:cNvGrpSpPr/>
          <p:nvPr/>
        </p:nvGrpSpPr>
        <p:grpSpPr>
          <a:xfrm>
            <a:off x="1484784" y="2446526"/>
            <a:ext cx="720080" cy="341685"/>
            <a:chOff x="4941168" y="2391917"/>
            <a:chExt cx="1008112" cy="341685"/>
          </a:xfrm>
          <a:effectLst>
            <a:outerShdw blurRad="50800" dist="38100" dir="5400000" algn="t" rotWithShape="0">
              <a:prstClr val="black">
                <a:alpha val="40000"/>
              </a:prstClr>
            </a:outerShdw>
          </a:effectLst>
        </p:grpSpPr>
        <p:sp>
          <p:nvSpPr>
            <p:cNvPr id="22" name="Rectangle 21"/>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4941168" y="2425825"/>
              <a:ext cx="1008112" cy="307777"/>
            </a:xfrm>
            <a:prstGeom prst="rect">
              <a:avLst/>
            </a:prstGeom>
            <a:noFill/>
          </p:spPr>
          <p:txBody>
            <a:bodyPr wrap="square" rtlCol="0">
              <a:spAutoFit/>
            </a:bodyPr>
            <a:lstStyle/>
            <a:p>
              <a:pPr algn="ctr"/>
              <a:r>
                <a:rPr lang="fr-FR" sz="1400" dirty="0" smtClean="0"/>
                <a:t>arbre</a:t>
              </a:r>
              <a:endParaRPr lang="fr-FR" dirty="0"/>
            </a:p>
          </p:txBody>
        </p:sp>
      </p:grpSp>
      <p:grpSp>
        <p:nvGrpSpPr>
          <p:cNvPr id="25" name="Groupe 24"/>
          <p:cNvGrpSpPr/>
          <p:nvPr/>
        </p:nvGrpSpPr>
        <p:grpSpPr>
          <a:xfrm>
            <a:off x="2293640" y="2446525"/>
            <a:ext cx="847328" cy="341685"/>
            <a:chOff x="4941168" y="2391917"/>
            <a:chExt cx="1008112" cy="341685"/>
          </a:xfrm>
          <a:effectLst>
            <a:outerShdw blurRad="50800" dist="38100" dir="5400000" algn="t" rotWithShape="0">
              <a:prstClr val="black">
                <a:alpha val="40000"/>
              </a:prstClr>
            </a:outerShdw>
          </a:effectLst>
        </p:grpSpPr>
        <p:sp>
          <p:nvSpPr>
            <p:cNvPr id="26" name="Rectangle 25"/>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4941168" y="2425825"/>
              <a:ext cx="1008112" cy="307777"/>
            </a:xfrm>
            <a:prstGeom prst="rect">
              <a:avLst/>
            </a:prstGeom>
            <a:noFill/>
          </p:spPr>
          <p:txBody>
            <a:bodyPr wrap="square" rtlCol="0">
              <a:spAutoFit/>
            </a:bodyPr>
            <a:lstStyle/>
            <a:p>
              <a:pPr algn="ctr"/>
              <a:r>
                <a:rPr lang="fr-FR" sz="1400" dirty="0" smtClean="0"/>
                <a:t>règle</a:t>
              </a:r>
              <a:endParaRPr lang="fr-FR" dirty="0"/>
            </a:p>
          </p:txBody>
        </p:sp>
      </p:grpSp>
      <p:grpSp>
        <p:nvGrpSpPr>
          <p:cNvPr id="28" name="Groupe 27"/>
          <p:cNvGrpSpPr/>
          <p:nvPr/>
        </p:nvGrpSpPr>
        <p:grpSpPr>
          <a:xfrm>
            <a:off x="3212976" y="2444429"/>
            <a:ext cx="1008112" cy="341685"/>
            <a:chOff x="4941168" y="2391917"/>
            <a:chExt cx="1008112" cy="341685"/>
          </a:xfrm>
          <a:effectLst>
            <a:outerShdw blurRad="50800" dist="38100" dir="5400000" algn="t" rotWithShape="0">
              <a:prstClr val="black">
                <a:alpha val="40000"/>
              </a:prstClr>
            </a:outerShdw>
          </a:effectLst>
        </p:grpSpPr>
        <p:sp>
          <p:nvSpPr>
            <p:cNvPr id="29" name="Rectangle 28"/>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4941168" y="2425825"/>
              <a:ext cx="1008112" cy="307777"/>
            </a:xfrm>
            <a:prstGeom prst="rect">
              <a:avLst/>
            </a:prstGeom>
            <a:noFill/>
          </p:spPr>
          <p:txBody>
            <a:bodyPr wrap="square" rtlCol="0">
              <a:spAutoFit/>
            </a:bodyPr>
            <a:lstStyle/>
            <a:p>
              <a:pPr algn="ctr"/>
              <a:r>
                <a:rPr lang="fr-FR" sz="1400" dirty="0" smtClean="0"/>
                <a:t>meuble</a:t>
              </a:r>
              <a:endParaRPr lang="fr-FR" dirty="0"/>
            </a:p>
          </p:txBody>
        </p:sp>
      </p:grpSp>
      <p:grpSp>
        <p:nvGrpSpPr>
          <p:cNvPr id="31" name="Groupe 30"/>
          <p:cNvGrpSpPr/>
          <p:nvPr/>
        </p:nvGrpSpPr>
        <p:grpSpPr>
          <a:xfrm>
            <a:off x="4293096" y="2446526"/>
            <a:ext cx="576064" cy="341685"/>
            <a:chOff x="4941168" y="2391917"/>
            <a:chExt cx="1008112" cy="341685"/>
          </a:xfrm>
          <a:effectLst>
            <a:outerShdw blurRad="50800" dist="38100" dir="5400000" algn="t" rotWithShape="0">
              <a:prstClr val="black">
                <a:alpha val="40000"/>
              </a:prstClr>
            </a:outerShdw>
          </a:effectLst>
        </p:grpSpPr>
        <p:sp>
          <p:nvSpPr>
            <p:cNvPr id="32" name="Rectangle 31"/>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4941168" y="2425825"/>
              <a:ext cx="1008112" cy="307777"/>
            </a:xfrm>
            <a:prstGeom prst="rect">
              <a:avLst/>
            </a:prstGeom>
            <a:noFill/>
          </p:spPr>
          <p:txBody>
            <a:bodyPr wrap="square" rtlCol="0">
              <a:spAutoFit/>
            </a:bodyPr>
            <a:lstStyle/>
            <a:p>
              <a:pPr algn="ctr"/>
              <a:r>
                <a:rPr lang="fr-FR" sz="1400" dirty="0" smtClean="0"/>
                <a:t>boite</a:t>
              </a:r>
              <a:endParaRPr lang="fr-FR" dirty="0"/>
            </a:p>
          </p:txBody>
        </p:sp>
      </p:grpSp>
      <p:grpSp>
        <p:nvGrpSpPr>
          <p:cNvPr id="34" name="Groupe 33"/>
          <p:cNvGrpSpPr/>
          <p:nvPr/>
        </p:nvGrpSpPr>
        <p:grpSpPr>
          <a:xfrm>
            <a:off x="4941168" y="2457797"/>
            <a:ext cx="711796" cy="341685"/>
            <a:chOff x="4941168" y="2391917"/>
            <a:chExt cx="1008112" cy="341685"/>
          </a:xfrm>
          <a:effectLst>
            <a:outerShdw blurRad="50800" dist="38100" dir="5400000" algn="t" rotWithShape="0">
              <a:prstClr val="black">
                <a:alpha val="40000"/>
              </a:prstClr>
            </a:outerShdw>
          </a:effectLst>
        </p:grpSpPr>
        <p:sp>
          <p:nvSpPr>
            <p:cNvPr id="35" name="Rectangle 34"/>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941168" y="2425825"/>
              <a:ext cx="1008112" cy="307777"/>
            </a:xfrm>
            <a:prstGeom prst="rect">
              <a:avLst/>
            </a:prstGeom>
            <a:noFill/>
          </p:spPr>
          <p:txBody>
            <a:bodyPr wrap="square" rtlCol="0">
              <a:spAutoFit/>
            </a:bodyPr>
            <a:lstStyle/>
            <a:p>
              <a:pPr algn="ctr"/>
              <a:r>
                <a:rPr lang="fr-FR" sz="1400" dirty="0" smtClean="0"/>
                <a:t>orange</a:t>
              </a:r>
              <a:endParaRPr lang="fr-FR" dirty="0"/>
            </a:p>
          </p:txBody>
        </p:sp>
      </p:grpSp>
      <p:grpSp>
        <p:nvGrpSpPr>
          <p:cNvPr id="37" name="Groupe 36"/>
          <p:cNvGrpSpPr/>
          <p:nvPr/>
        </p:nvGrpSpPr>
        <p:grpSpPr>
          <a:xfrm>
            <a:off x="5733256" y="2459894"/>
            <a:ext cx="872380" cy="557128"/>
            <a:chOff x="4941168" y="2391917"/>
            <a:chExt cx="1008112" cy="557128"/>
          </a:xfrm>
          <a:effectLst>
            <a:outerShdw blurRad="50800" dist="38100" dir="5400000" algn="t" rotWithShape="0">
              <a:prstClr val="black">
                <a:alpha val="40000"/>
              </a:prstClr>
            </a:outerShdw>
          </a:effectLst>
        </p:grpSpPr>
        <p:sp>
          <p:nvSpPr>
            <p:cNvPr id="38" name="Rectangle 37"/>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4941168" y="2425825"/>
              <a:ext cx="1008112" cy="523220"/>
            </a:xfrm>
            <a:prstGeom prst="rect">
              <a:avLst/>
            </a:prstGeom>
            <a:noFill/>
          </p:spPr>
          <p:txBody>
            <a:bodyPr wrap="square" rtlCol="0">
              <a:spAutoFit/>
            </a:bodyPr>
            <a:lstStyle/>
            <a:p>
              <a:pPr algn="ctr"/>
              <a:r>
                <a:rPr lang="fr-FR" sz="1400" dirty="0" smtClean="0"/>
                <a:t>beurre</a:t>
              </a:r>
              <a:endParaRPr lang="fr-FR" dirty="0"/>
            </a:p>
          </p:txBody>
        </p:sp>
      </p:grpSp>
      <p:grpSp>
        <p:nvGrpSpPr>
          <p:cNvPr id="58" name="Groupe 57"/>
          <p:cNvGrpSpPr/>
          <p:nvPr/>
        </p:nvGrpSpPr>
        <p:grpSpPr>
          <a:xfrm>
            <a:off x="1484784" y="3225665"/>
            <a:ext cx="720080" cy="341685"/>
            <a:chOff x="4941168" y="2391917"/>
            <a:chExt cx="1008112" cy="341685"/>
          </a:xfrm>
          <a:effectLst>
            <a:outerShdw blurRad="50800" dist="38100" dir="5400000" algn="t" rotWithShape="0">
              <a:prstClr val="black">
                <a:alpha val="40000"/>
              </a:prstClr>
            </a:outerShdw>
          </a:effectLst>
        </p:grpSpPr>
        <p:sp>
          <p:nvSpPr>
            <p:cNvPr id="59" name="Rectangle 58"/>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p:cNvSpPr txBox="1"/>
            <p:nvPr/>
          </p:nvSpPr>
          <p:spPr>
            <a:xfrm>
              <a:off x="4941168" y="2425825"/>
              <a:ext cx="1008112" cy="307777"/>
            </a:xfrm>
            <a:prstGeom prst="rect">
              <a:avLst/>
            </a:prstGeom>
            <a:noFill/>
          </p:spPr>
          <p:txBody>
            <a:bodyPr wrap="square" rtlCol="0">
              <a:spAutoFit/>
            </a:bodyPr>
            <a:lstStyle/>
            <a:p>
              <a:pPr algn="ctr"/>
              <a:r>
                <a:rPr lang="fr-FR" sz="1400" dirty="0" smtClean="0"/>
                <a:t>siège</a:t>
              </a:r>
              <a:endParaRPr lang="fr-FR" dirty="0"/>
            </a:p>
          </p:txBody>
        </p:sp>
      </p:grpSp>
      <p:grpSp>
        <p:nvGrpSpPr>
          <p:cNvPr id="61" name="Groupe 60"/>
          <p:cNvGrpSpPr/>
          <p:nvPr/>
        </p:nvGrpSpPr>
        <p:grpSpPr>
          <a:xfrm>
            <a:off x="2293640" y="3225664"/>
            <a:ext cx="847328" cy="341685"/>
            <a:chOff x="4941168" y="2391917"/>
            <a:chExt cx="1008112" cy="341685"/>
          </a:xfrm>
          <a:effectLst>
            <a:outerShdw blurRad="50800" dist="38100" dir="5400000" algn="t" rotWithShape="0">
              <a:prstClr val="black">
                <a:alpha val="40000"/>
              </a:prstClr>
            </a:outerShdw>
          </a:effectLst>
        </p:grpSpPr>
        <p:sp>
          <p:nvSpPr>
            <p:cNvPr id="62" name="Rectangle 61"/>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p:cNvSpPr txBox="1"/>
            <p:nvPr/>
          </p:nvSpPr>
          <p:spPr>
            <a:xfrm>
              <a:off x="4941168" y="2425825"/>
              <a:ext cx="1008112" cy="307777"/>
            </a:xfrm>
            <a:prstGeom prst="rect">
              <a:avLst/>
            </a:prstGeom>
            <a:noFill/>
          </p:spPr>
          <p:txBody>
            <a:bodyPr wrap="square" rtlCol="0">
              <a:spAutoFit/>
            </a:bodyPr>
            <a:lstStyle/>
            <a:p>
              <a:pPr algn="ctr"/>
              <a:r>
                <a:rPr lang="fr-FR" sz="1400" dirty="0" smtClean="0"/>
                <a:t>wagon</a:t>
              </a:r>
              <a:endParaRPr lang="fr-FR" dirty="0"/>
            </a:p>
          </p:txBody>
        </p:sp>
      </p:grpSp>
      <p:grpSp>
        <p:nvGrpSpPr>
          <p:cNvPr id="64" name="Groupe 63"/>
          <p:cNvGrpSpPr/>
          <p:nvPr/>
        </p:nvGrpSpPr>
        <p:grpSpPr>
          <a:xfrm>
            <a:off x="3212976" y="3223568"/>
            <a:ext cx="1008112" cy="341685"/>
            <a:chOff x="4941168" y="2391917"/>
            <a:chExt cx="1008112" cy="341685"/>
          </a:xfrm>
          <a:effectLst>
            <a:outerShdw blurRad="50800" dist="38100" dir="5400000" algn="t" rotWithShape="0">
              <a:prstClr val="black">
                <a:alpha val="40000"/>
              </a:prstClr>
            </a:outerShdw>
          </a:effectLst>
        </p:grpSpPr>
        <p:sp>
          <p:nvSpPr>
            <p:cNvPr id="65" name="Rectangle 64"/>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p:cNvSpPr txBox="1"/>
            <p:nvPr/>
          </p:nvSpPr>
          <p:spPr>
            <a:xfrm>
              <a:off x="4941168" y="2425825"/>
              <a:ext cx="1008112" cy="307777"/>
            </a:xfrm>
            <a:prstGeom prst="rect">
              <a:avLst/>
            </a:prstGeom>
            <a:noFill/>
          </p:spPr>
          <p:txBody>
            <a:bodyPr wrap="square" rtlCol="0">
              <a:spAutoFit/>
            </a:bodyPr>
            <a:lstStyle/>
            <a:p>
              <a:pPr algn="ctr"/>
              <a:r>
                <a:rPr lang="fr-FR" sz="1400" dirty="0" smtClean="0"/>
                <a:t>organe</a:t>
              </a:r>
              <a:endParaRPr lang="fr-FR" dirty="0"/>
            </a:p>
          </p:txBody>
        </p:sp>
      </p:grpSp>
      <p:grpSp>
        <p:nvGrpSpPr>
          <p:cNvPr id="67" name="Groupe 66"/>
          <p:cNvGrpSpPr/>
          <p:nvPr/>
        </p:nvGrpSpPr>
        <p:grpSpPr>
          <a:xfrm>
            <a:off x="4293096" y="3225665"/>
            <a:ext cx="576064" cy="341685"/>
            <a:chOff x="4941168" y="2391917"/>
            <a:chExt cx="1008112" cy="341685"/>
          </a:xfrm>
          <a:effectLst>
            <a:outerShdw blurRad="50800" dist="38100" dir="5400000" algn="t" rotWithShape="0">
              <a:prstClr val="black">
                <a:alpha val="40000"/>
              </a:prstClr>
            </a:outerShdw>
          </a:effectLst>
        </p:grpSpPr>
        <p:sp>
          <p:nvSpPr>
            <p:cNvPr id="68" name="Rectangle 67"/>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p:cNvSpPr txBox="1"/>
            <p:nvPr/>
          </p:nvSpPr>
          <p:spPr>
            <a:xfrm>
              <a:off x="4941168" y="2425825"/>
              <a:ext cx="1008112" cy="307777"/>
            </a:xfrm>
            <a:prstGeom prst="rect">
              <a:avLst/>
            </a:prstGeom>
            <a:noFill/>
          </p:spPr>
          <p:txBody>
            <a:bodyPr wrap="square" rtlCol="0">
              <a:spAutoFit/>
            </a:bodyPr>
            <a:lstStyle/>
            <a:p>
              <a:pPr algn="ctr"/>
              <a:r>
                <a:rPr lang="fr-FR" sz="1400" dirty="0" smtClean="0"/>
                <a:t>date</a:t>
              </a:r>
              <a:endParaRPr lang="fr-FR" dirty="0"/>
            </a:p>
          </p:txBody>
        </p:sp>
      </p:grpSp>
      <p:grpSp>
        <p:nvGrpSpPr>
          <p:cNvPr id="70" name="Groupe 69"/>
          <p:cNvGrpSpPr/>
          <p:nvPr/>
        </p:nvGrpSpPr>
        <p:grpSpPr>
          <a:xfrm>
            <a:off x="4941168" y="3236936"/>
            <a:ext cx="711796" cy="341685"/>
            <a:chOff x="4941168" y="2391917"/>
            <a:chExt cx="1008112" cy="341685"/>
          </a:xfrm>
          <a:effectLst>
            <a:outerShdw blurRad="50800" dist="38100" dir="5400000" algn="t" rotWithShape="0">
              <a:prstClr val="black">
                <a:alpha val="40000"/>
              </a:prstClr>
            </a:outerShdw>
          </a:effectLst>
        </p:grpSpPr>
        <p:sp>
          <p:nvSpPr>
            <p:cNvPr id="71" name="Rectangle 70"/>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4941168" y="2425825"/>
              <a:ext cx="1008112" cy="307777"/>
            </a:xfrm>
            <a:prstGeom prst="rect">
              <a:avLst/>
            </a:prstGeom>
            <a:noFill/>
          </p:spPr>
          <p:txBody>
            <a:bodyPr wrap="square" rtlCol="0">
              <a:spAutoFit/>
            </a:bodyPr>
            <a:lstStyle/>
            <a:p>
              <a:pPr algn="ctr"/>
              <a:r>
                <a:rPr lang="fr-FR" sz="1400" dirty="0" smtClean="0"/>
                <a:t>crème</a:t>
              </a:r>
              <a:endParaRPr lang="fr-FR" dirty="0"/>
            </a:p>
          </p:txBody>
        </p:sp>
      </p:grpSp>
      <p:grpSp>
        <p:nvGrpSpPr>
          <p:cNvPr id="73" name="Groupe 72"/>
          <p:cNvGrpSpPr/>
          <p:nvPr/>
        </p:nvGrpSpPr>
        <p:grpSpPr>
          <a:xfrm>
            <a:off x="5733256" y="3239033"/>
            <a:ext cx="872380" cy="341685"/>
            <a:chOff x="4941168" y="2391917"/>
            <a:chExt cx="1008112" cy="341685"/>
          </a:xfrm>
          <a:effectLst>
            <a:outerShdw blurRad="50800" dist="38100" dir="5400000" algn="t" rotWithShape="0">
              <a:prstClr val="black">
                <a:alpha val="40000"/>
              </a:prstClr>
            </a:outerShdw>
          </a:effectLst>
        </p:grpSpPr>
        <p:sp>
          <p:nvSpPr>
            <p:cNvPr id="74" name="Rectangle 73"/>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p:cNvSpPr txBox="1"/>
            <p:nvPr/>
          </p:nvSpPr>
          <p:spPr>
            <a:xfrm>
              <a:off x="4941168" y="2425825"/>
              <a:ext cx="1008112" cy="307777"/>
            </a:xfrm>
            <a:prstGeom prst="rect">
              <a:avLst/>
            </a:prstGeom>
            <a:noFill/>
          </p:spPr>
          <p:txBody>
            <a:bodyPr wrap="square" rtlCol="0">
              <a:spAutoFit/>
            </a:bodyPr>
            <a:lstStyle/>
            <a:p>
              <a:pPr algn="ctr"/>
              <a:r>
                <a:rPr lang="fr-FR" sz="1400" dirty="0" smtClean="0"/>
                <a:t>zèbre</a:t>
              </a:r>
              <a:endParaRPr lang="fr-FR" dirty="0"/>
            </a:p>
          </p:txBody>
        </p:sp>
      </p:grpSp>
      <p:grpSp>
        <p:nvGrpSpPr>
          <p:cNvPr id="76" name="Groupe 75"/>
          <p:cNvGrpSpPr/>
          <p:nvPr/>
        </p:nvGrpSpPr>
        <p:grpSpPr>
          <a:xfrm>
            <a:off x="1484784" y="4082373"/>
            <a:ext cx="720080" cy="341685"/>
            <a:chOff x="4941168" y="2391917"/>
            <a:chExt cx="1008112" cy="341685"/>
          </a:xfrm>
          <a:effectLst>
            <a:outerShdw blurRad="50800" dist="38100" dir="5400000" algn="t" rotWithShape="0">
              <a:prstClr val="black">
                <a:alpha val="40000"/>
              </a:prstClr>
            </a:outerShdw>
          </a:effectLst>
        </p:grpSpPr>
        <p:sp>
          <p:nvSpPr>
            <p:cNvPr id="77" name="Rectangle 76"/>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4941168" y="2425825"/>
              <a:ext cx="1008112" cy="307777"/>
            </a:xfrm>
            <a:prstGeom prst="rect">
              <a:avLst/>
            </a:prstGeom>
            <a:noFill/>
          </p:spPr>
          <p:txBody>
            <a:bodyPr wrap="square" rtlCol="0">
              <a:spAutoFit/>
            </a:bodyPr>
            <a:lstStyle/>
            <a:p>
              <a:pPr algn="ctr"/>
              <a:r>
                <a:rPr lang="fr-FR" sz="1400" dirty="0" smtClean="0"/>
                <a:t>grand</a:t>
              </a:r>
              <a:endParaRPr lang="fr-FR" dirty="0"/>
            </a:p>
          </p:txBody>
        </p:sp>
      </p:grpSp>
      <p:grpSp>
        <p:nvGrpSpPr>
          <p:cNvPr id="79" name="Groupe 78"/>
          <p:cNvGrpSpPr/>
          <p:nvPr/>
        </p:nvGrpSpPr>
        <p:grpSpPr>
          <a:xfrm>
            <a:off x="2293640" y="4082372"/>
            <a:ext cx="847328" cy="341685"/>
            <a:chOff x="4941168" y="2391917"/>
            <a:chExt cx="1008112" cy="341685"/>
          </a:xfrm>
          <a:effectLst>
            <a:outerShdw blurRad="50800" dist="38100" dir="5400000" algn="t" rotWithShape="0">
              <a:prstClr val="black">
                <a:alpha val="40000"/>
              </a:prstClr>
            </a:outerShdw>
          </a:effectLst>
        </p:grpSpPr>
        <p:sp>
          <p:nvSpPr>
            <p:cNvPr id="80" name="Rectangle 79"/>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p:cNvSpPr txBox="1"/>
            <p:nvPr/>
          </p:nvSpPr>
          <p:spPr>
            <a:xfrm>
              <a:off x="4941168" y="2425825"/>
              <a:ext cx="1008112" cy="307777"/>
            </a:xfrm>
            <a:prstGeom prst="rect">
              <a:avLst/>
            </a:prstGeom>
            <a:noFill/>
          </p:spPr>
          <p:txBody>
            <a:bodyPr wrap="square" rtlCol="0">
              <a:spAutoFit/>
            </a:bodyPr>
            <a:lstStyle/>
            <a:p>
              <a:pPr algn="ctr"/>
              <a:r>
                <a:rPr lang="fr-FR" sz="1400" dirty="0" smtClean="0"/>
                <a:t>notre</a:t>
              </a:r>
              <a:endParaRPr lang="fr-FR" dirty="0"/>
            </a:p>
          </p:txBody>
        </p:sp>
      </p:grpSp>
      <p:grpSp>
        <p:nvGrpSpPr>
          <p:cNvPr id="82" name="Groupe 81"/>
          <p:cNvGrpSpPr/>
          <p:nvPr/>
        </p:nvGrpSpPr>
        <p:grpSpPr>
          <a:xfrm>
            <a:off x="3212976" y="4080276"/>
            <a:ext cx="1008112" cy="341685"/>
            <a:chOff x="4941168" y="2391917"/>
            <a:chExt cx="1008112" cy="341685"/>
          </a:xfrm>
          <a:effectLst>
            <a:outerShdw blurRad="50800" dist="38100" dir="5400000" algn="t" rotWithShape="0">
              <a:prstClr val="black">
                <a:alpha val="40000"/>
              </a:prstClr>
            </a:outerShdw>
          </a:effectLst>
        </p:grpSpPr>
        <p:sp>
          <p:nvSpPr>
            <p:cNvPr id="83" name="Rectangle 82"/>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p:cNvSpPr txBox="1"/>
            <p:nvPr/>
          </p:nvSpPr>
          <p:spPr>
            <a:xfrm>
              <a:off x="4941168" y="2425825"/>
              <a:ext cx="1008112" cy="307777"/>
            </a:xfrm>
            <a:prstGeom prst="rect">
              <a:avLst/>
            </a:prstGeom>
            <a:noFill/>
          </p:spPr>
          <p:txBody>
            <a:bodyPr wrap="square" rtlCol="0">
              <a:spAutoFit/>
            </a:bodyPr>
            <a:lstStyle/>
            <a:p>
              <a:pPr algn="ctr"/>
              <a:r>
                <a:rPr lang="fr-FR" sz="1400" dirty="0" smtClean="0"/>
                <a:t>voisinage</a:t>
              </a:r>
              <a:endParaRPr lang="fr-FR" dirty="0"/>
            </a:p>
          </p:txBody>
        </p:sp>
      </p:grpSp>
      <p:grpSp>
        <p:nvGrpSpPr>
          <p:cNvPr id="85" name="Groupe 84"/>
          <p:cNvGrpSpPr/>
          <p:nvPr/>
        </p:nvGrpSpPr>
        <p:grpSpPr>
          <a:xfrm>
            <a:off x="4293096" y="4082373"/>
            <a:ext cx="576064" cy="341685"/>
            <a:chOff x="4941168" y="2391917"/>
            <a:chExt cx="1008112" cy="341685"/>
          </a:xfrm>
          <a:effectLst>
            <a:outerShdw blurRad="50800" dist="38100" dir="5400000" algn="t" rotWithShape="0">
              <a:prstClr val="black">
                <a:alpha val="40000"/>
              </a:prstClr>
            </a:outerShdw>
          </a:effectLst>
        </p:grpSpPr>
        <p:sp>
          <p:nvSpPr>
            <p:cNvPr id="86" name="Rectangle 85"/>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p:cNvSpPr txBox="1"/>
            <p:nvPr/>
          </p:nvSpPr>
          <p:spPr>
            <a:xfrm>
              <a:off x="4941168" y="2425825"/>
              <a:ext cx="1008112" cy="307777"/>
            </a:xfrm>
            <a:prstGeom prst="rect">
              <a:avLst/>
            </a:prstGeom>
            <a:noFill/>
          </p:spPr>
          <p:txBody>
            <a:bodyPr wrap="square" rtlCol="0">
              <a:spAutoFit/>
            </a:bodyPr>
            <a:lstStyle/>
            <a:p>
              <a:pPr algn="ctr"/>
              <a:r>
                <a:rPr lang="fr-FR" sz="1400" dirty="0" smtClean="0"/>
                <a:t>bac</a:t>
              </a:r>
              <a:endParaRPr lang="fr-FR" dirty="0"/>
            </a:p>
          </p:txBody>
        </p:sp>
      </p:grpSp>
      <p:grpSp>
        <p:nvGrpSpPr>
          <p:cNvPr id="88" name="Groupe 87"/>
          <p:cNvGrpSpPr/>
          <p:nvPr/>
        </p:nvGrpSpPr>
        <p:grpSpPr>
          <a:xfrm>
            <a:off x="4941168" y="4093644"/>
            <a:ext cx="711796" cy="341685"/>
            <a:chOff x="4941168" y="2391917"/>
            <a:chExt cx="1008112" cy="341685"/>
          </a:xfrm>
          <a:effectLst>
            <a:outerShdw blurRad="50800" dist="38100" dir="5400000" algn="t" rotWithShape="0">
              <a:prstClr val="black">
                <a:alpha val="40000"/>
              </a:prstClr>
            </a:outerShdw>
          </a:effectLst>
        </p:grpSpPr>
        <p:sp>
          <p:nvSpPr>
            <p:cNvPr id="89" name="Rectangle 88"/>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ZoneTexte 89"/>
            <p:cNvSpPr txBox="1"/>
            <p:nvPr/>
          </p:nvSpPr>
          <p:spPr>
            <a:xfrm>
              <a:off x="4941168" y="2425825"/>
              <a:ext cx="1008112" cy="307777"/>
            </a:xfrm>
            <a:prstGeom prst="rect">
              <a:avLst/>
            </a:prstGeom>
            <a:noFill/>
          </p:spPr>
          <p:txBody>
            <a:bodyPr wrap="square" rtlCol="0">
              <a:spAutoFit/>
            </a:bodyPr>
            <a:lstStyle/>
            <a:p>
              <a:pPr algn="ctr"/>
              <a:r>
                <a:rPr lang="fr-FR" sz="1400" dirty="0" smtClean="0"/>
                <a:t>orgue</a:t>
              </a:r>
              <a:endParaRPr lang="fr-FR" dirty="0"/>
            </a:p>
          </p:txBody>
        </p:sp>
      </p:grpSp>
      <p:grpSp>
        <p:nvGrpSpPr>
          <p:cNvPr id="91" name="Groupe 90"/>
          <p:cNvGrpSpPr/>
          <p:nvPr/>
        </p:nvGrpSpPr>
        <p:grpSpPr>
          <a:xfrm>
            <a:off x="5733256" y="4095741"/>
            <a:ext cx="872380" cy="341685"/>
            <a:chOff x="4941168" y="2391917"/>
            <a:chExt cx="1008112" cy="341685"/>
          </a:xfrm>
          <a:effectLst>
            <a:outerShdw blurRad="50800" dist="38100" dir="5400000" algn="t" rotWithShape="0">
              <a:prstClr val="black">
                <a:alpha val="40000"/>
              </a:prstClr>
            </a:outerShdw>
          </a:effectLst>
        </p:grpSpPr>
        <p:sp>
          <p:nvSpPr>
            <p:cNvPr id="92" name="Rectangle 91"/>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ZoneTexte 92"/>
            <p:cNvSpPr txBox="1"/>
            <p:nvPr/>
          </p:nvSpPr>
          <p:spPr>
            <a:xfrm>
              <a:off x="4941168" y="2425825"/>
              <a:ext cx="1008112" cy="307777"/>
            </a:xfrm>
            <a:prstGeom prst="rect">
              <a:avLst/>
            </a:prstGeom>
            <a:noFill/>
          </p:spPr>
          <p:txBody>
            <a:bodyPr wrap="square" rtlCol="0">
              <a:spAutoFit/>
            </a:bodyPr>
            <a:lstStyle/>
            <a:p>
              <a:pPr algn="ctr"/>
              <a:r>
                <a:rPr lang="fr-FR" sz="1400" dirty="0" smtClean="0"/>
                <a:t>lièvre</a:t>
              </a:r>
              <a:endParaRPr lang="fr-FR" dirty="0"/>
            </a:p>
          </p:txBody>
        </p:sp>
      </p:grpSp>
      <p:sp>
        <p:nvSpPr>
          <p:cNvPr id="94" name="ZoneTexte 93"/>
          <p:cNvSpPr txBox="1"/>
          <p:nvPr/>
        </p:nvSpPr>
        <p:spPr>
          <a:xfrm>
            <a:off x="548680" y="4880992"/>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Trouve la classe grammaticale des mots suivants.</a:t>
            </a:r>
            <a:endParaRPr lang="fr-FR" sz="1400" u="sng" dirty="0">
              <a:latin typeface="SimpleRonde" pitchFamily="2" charset="0"/>
            </a:endParaRPr>
          </a:p>
        </p:txBody>
      </p:sp>
      <p:grpSp>
        <p:nvGrpSpPr>
          <p:cNvPr id="95" name="Groupe 94"/>
          <p:cNvGrpSpPr/>
          <p:nvPr/>
        </p:nvGrpSpPr>
        <p:grpSpPr>
          <a:xfrm>
            <a:off x="116632" y="4817559"/>
            <a:ext cx="360040" cy="461665"/>
            <a:chOff x="116632" y="1352600"/>
            <a:chExt cx="360040" cy="461665"/>
          </a:xfrm>
        </p:grpSpPr>
        <p:sp>
          <p:nvSpPr>
            <p:cNvPr id="96" name="Ellipse 9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ZoneTexte 9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8" name="Rectangle à coins arrondis 97"/>
          <p:cNvSpPr/>
          <p:nvPr/>
        </p:nvSpPr>
        <p:spPr>
          <a:xfrm>
            <a:off x="6568752" y="4968979"/>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99" name="Carré corné 98"/>
          <p:cNvSpPr/>
          <p:nvPr/>
        </p:nvSpPr>
        <p:spPr>
          <a:xfrm rot="509975">
            <a:off x="136912" y="5540221"/>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voler</a:t>
            </a:r>
            <a:endParaRPr lang="fr-FR" dirty="0">
              <a:solidFill>
                <a:schemeClr val="tx1"/>
              </a:solidFill>
            </a:endParaRPr>
          </a:p>
        </p:txBody>
      </p:sp>
      <p:sp>
        <p:nvSpPr>
          <p:cNvPr id="100" name="Carré corné 99"/>
          <p:cNvSpPr/>
          <p:nvPr/>
        </p:nvSpPr>
        <p:spPr>
          <a:xfrm rot="21275712">
            <a:off x="131026" y="641170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jouet</a:t>
            </a:r>
            <a:endParaRPr lang="fr-FR" dirty="0">
              <a:solidFill>
                <a:schemeClr val="tx1"/>
              </a:solidFill>
            </a:endParaRPr>
          </a:p>
        </p:txBody>
      </p:sp>
      <p:sp>
        <p:nvSpPr>
          <p:cNvPr id="101" name="Carré corné 100"/>
          <p:cNvSpPr/>
          <p:nvPr/>
        </p:nvSpPr>
        <p:spPr>
          <a:xfrm rot="509975">
            <a:off x="136912" y="7268413"/>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gentil</a:t>
            </a:r>
            <a:endParaRPr lang="fr-FR" dirty="0">
              <a:solidFill>
                <a:schemeClr val="tx1"/>
              </a:solidFill>
            </a:endParaRPr>
          </a:p>
        </p:txBody>
      </p:sp>
      <p:pic>
        <p:nvPicPr>
          <p:cNvPr id="102" name="Image 101"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5530342"/>
            <a:ext cx="1796405" cy="502778"/>
          </a:xfrm>
          <a:prstGeom prst="rect">
            <a:avLst/>
          </a:prstGeom>
        </p:spPr>
      </p:pic>
      <p:pic>
        <p:nvPicPr>
          <p:cNvPr id="103" name="Image 102"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6401826"/>
            <a:ext cx="1796405" cy="502778"/>
          </a:xfrm>
          <a:prstGeom prst="rect">
            <a:avLst/>
          </a:prstGeom>
        </p:spPr>
      </p:pic>
      <p:pic>
        <p:nvPicPr>
          <p:cNvPr id="104" name="Image 103"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4" y="7258534"/>
            <a:ext cx="1796405" cy="502778"/>
          </a:xfrm>
          <a:prstGeom prst="rect">
            <a:avLst/>
          </a:prstGeom>
        </p:spPr>
      </p:pic>
      <p:sp>
        <p:nvSpPr>
          <p:cNvPr id="105" name="Carré corné 104"/>
          <p:cNvSpPr/>
          <p:nvPr/>
        </p:nvSpPr>
        <p:spPr>
          <a:xfrm rot="509975">
            <a:off x="3496930" y="5552780"/>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souvent</a:t>
            </a:r>
            <a:endParaRPr lang="fr-FR" dirty="0">
              <a:solidFill>
                <a:schemeClr val="tx1"/>
              </a:solidFill>
            </a:endParaRPr>
          </a:p>
        </p:txBody>
      </p:sp>
      <p:sp>
        <p:nvSpPr>
          <p:cNvPr id="106" name="Carré corné 105"/>
          <p:cNvSpPr/>
          <p:nvPr/>
        </p:nvSpPr>
        <p:spPr>
          <a:xfrm rot="21275712">
            <a:off x="3491044" y="6424264"/>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prendre</a:t>
            </a:r>
            <a:endParaRPr lang="fr-FR" dirty="0">
              <a:solidFill>
                <a:schemeClr val="tx1"/>
              </a:solidFill>
            </a:endParaRPr>
          </a:p>
        </p:txBody>
      </p:sp>
      <p:sp>
        <p:nvSpPr>
          <p:cNvPr id="107" name="Carré corné 106"/>
          <p:cNvSpPr/>
          <p:nvPr/>
        </p:nvSpPr>
        <p:spPr>
          <a:xfrm rot="509975">
            <a:off x="3496930" y="7280972"/>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mon</a:t>
            </a:r>
            <a:endParaRPr lang="fr-FR" dirty="0">
              <a:solidFill>
                <a:schemeClr val="tx1"/>
              </a:solidFill>
            </a:endParaRPr>
          </a:p>
        </p:txBody>
      </p:sp>
      <p:pic>
        <p:nvPicPr>
          <p:cNvPr id="108" name="Image 107"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5530342"/>
            <a:ext cx="1796405" cy="502778"/>
          </a:xfrm>
          <a:prstGeom prst="rect">
            <a:avLst/>
          </a:prstGeom>
        </p:spPr>
      </p:pic>
      <p:pic>
        <p:nvPicPr>
          <p:cNvPr id="109" name="Image 108"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6401826"/>
            <a:ext cx="1796405" cy="502778"/>
          </a:xfrm>
          <a:prstGeom prst="rect">
            <a:avLst/>
          </a:prstGeom>
        </p:spPr>
      </p:pic>
      <p:pic>
        <p:nvPicPr>
          <p:cNvPr id="110" name="Image 109"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0" y="7258534"/>
            <a:ext cx="1796405" cy="502778"/>
          </a:xfrm>
          <a:prstGeom prst="rect">
            <a:avLst/>
          </a:prstGeom>
        </p:spPr>
      </p:pic>
      <p:sp>
        <p:nvSpPr>
          <p:cNvPr id="111" name="ZoneTexte 110"/>
          <p:cNvSpPr txBox="1"/>
          <p:nvPr/>
        </p:nvSpPr>
        <p:spPr>
          <a:xfrm>
            <a:off x="548680" y="8049344"/>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couple de mot, entoure la bonne orthographe.</a:t>
            </a:r>
            <a:endParaRPr lang="fr-FR" sz="1400" u="sng" dirty="0">
              <a:latin typeface="SimpleRonde" pitchFamily="2" charset="0"/>
            </a:endParaRPr>
          </a:p>
        </p:txBody>
      </p:sp>
      <p:grpSp>
        <p:nvGrpSpPr>
          <p:cNvPr id="112" name="Groupe 111"/>
          <p:cNvGrpSpPr/>
          <p:nvPr/>
        </p:nvGrpSpPr>
        <p:grpSpPr>
          <a:xfrm>
            <a:off x="116632" y="7985911"/>
            <a:ext cx="360040" cy="461665"/>
            <a:chOff x="116632" y="1352600"/>
            <a:chExt cx="360040" cy="461665"/>
          </a:xfrm>
        </p:grpSpPr>
        <p:sp>
          <p:nvSpPr>
            <p:cNvPr id="113" name="Ellipse 11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ZoneTexte 11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5" name="Rectangle à coins arrondis 114"/>
          <p:cNvSpPr/>
          <p:nvPr/>
        </p:nvSpPr>
        <p:spPr>
          <a:xfrm>
            <a:off x="6568752" y="8137331"/>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16" name="ZoneTexte 115"/>
          <p:cNvSpPr txBox="1"/>
          <p:nvPr/>
        </p:nvSpPr>
        <p:spPr>
          <a:xfrm>
            <a:off x="476672" y="8625408"/>
            <a:ext cx="2520280" cy="923330"/>
          </a:xfrm>
          <a:prstGeom prst="rect">
            <a:avLst/>
          </a:prstGeom>
          <a:noFill/>
        </p:spPr>
        <p:txBody>
          <a:bodyPr wrap="square" rtlCol="0">
            <a:spAutoFit/>
          </a:bodyPr>
          <a:lstStyle/>
          <a:p>
            <a:r>
              <a:rPr lang="fr-FR" dirty="0" smtClean="0">
                <a:latin typeface="Throw My Hands Up in the Air"/>
                <a:ea typeface="Throw My Hands Up in the Air"/>
              </a:rPr>
              <a:t>~ </a:t>
            </a:r>
            <a:r>
              <a:rPr lang="fr-FR" dirty="0" err="1" smtClean="0">
                <a:latin typeface="+mj-lt"/>
                <a:ea typeface="Throw My Hands Up in the Air"/>
              </a:rPr>
              <a:t>voillage</a:t>
            </a:r>
            <a:r>
              <a:rPr lang="fr-FR" dirty="0" smtClean="0">
                <a:latin typeface="+mj-lt"/>
                <a:ea typeface="Throw My Hands Up in the Air"/>
              </a:rPr>
              <a:t> – voyage</a:t>
            </a:r>
          </a:p>
          <a:p>
            <a:endParaRPr lang="fr-FR" dirty="0">
              <a:latin typeface="+mj-lt"/>
              <a:ea typeface="Throw My Hands Up in the Air"/>
            </a:endParaRPr>
          </a:p>
          <a:p>
            <a:r>
              <a:rPr lang="fr-FR" dirty="0">
                <a:latin typeface="Throw My Hands Up in the Air"/>
                <a:ea typeface="Throw My Hands Up in the Air"/>
              </a:rPr>
              <a:t>~ </a:t>
            </a:r>
            <a:r>
              <a:rPr lang="fr-FR" dirty="0" smtClean="0">
                <a:ea typeface="Throw My Hands Up in the Air"/>
              </a:rPr>
              <a:t>lampe – </a:t>
            </a:r>
            <a:r>
              <a:rPr lang="fr-FR" dirty="0" err="1" smtClean="0">
                <a:ea typeface="Throw My Hands Up in the Air"/>
              </a:rPr>
              <a:t>lempe</a:t>
            </a:r>
            <a:r>
              <a:rPr lang="fr-FR" dirty="0" smtClean="0">
                <a:ea typeface="Throw My Hands Up in the Air"/>
              </a:rPr>
              <a:t> </a:t>
            </a:r>
            <a:endParaRPr lang="fr-FR" dirty="0">
              <a:ea typeface="Throw My Hands Up in the Air"/>
            </a:endParaRPr>
          </a:p>
        </p:txBody>
      </p:sp>
      <p:sp>
        <p:nvSpPr>
          <p:cNvPr id="117" name="ZoneTexte 116"/>
          <p:cNvSpPr txBox="1"/>
          <p:nvPr/>
        </p:nvSpPr>
        <p:spPr>
          <a:xfrm>
            <a:off x="3681028" y="8625408"/>
            <a:ext cx="2520280" cy="923330"/>
          </a:xfrm>
          <a:prstGeom prst="rect">
            <a:avLst/>
          </a:prstGeom>
          <a:noFill/>
        </p:spPr>
        <p:txBody>
          <a:bodyPr wrap="square" rtlCol="0">
            <a:spAutoFit/>
          </a:bodyPr>
          <a:lstStyle/>
          <a:p>
            <a:r>
              <a:rPr lang="fr-FR" dirty="0" smtClean="0">
                <a:latin typeface="Throw My Hands Up in the Air"/>
                <a:ea typeface="Throw My Hands Up in the Air"/>
              </a:rPr>
              <a:t>~ </a:t>
            </a:r>
            <a:r>
              <a:rPr lang="fr-FR" dirty="0" smtClean="0">
                <a:latin typeface="+mj-lt"/>
                <a:ea typeface="Throw My Hands Up in the Air"/>
              </a:rPr>
              <a:t>coffre - </a:t>
            </a:r>
            <a:r>
              <a:rPr lang="fr-FR" dirty="0" err="1" smtClean="0">
                <a:latin typeface="+mj-lt"/>
                <a:ea typeface="Throw My Hands Up in the Air"/>
              </a:rPr>
              <a:t>cophre</a:t>
            </a:r>
            <a:endParaRPr lang="fr-FR" dirty="0" smtClean="0">
              <a:latin typeface="+mj-lt"/>
              <a:ea typeface="Throw My Hands Up in the Air"/>
            </a:endParaRPr>
          </a:p>
          <a:p>
            <a:endParaRPr lang="fr-FR" dirty="0">
              <a:latin typeface="+mj-lt"/>
              <a:ea typeface="Throw My Hands Up in the Air"/>
            </a:endParaRPr>
          </a:p>
          <a:p>
            <a:r>
              <a:rPr lang="fr-FR" dirty="0">
                <a:latin typeface="Throw My Hands Up in the Air"/>
                <a:ea typeface="Throw My Hands Up in the Air"/>
              </a:rPr>
              <a:t>~ </a:t>
            </a:r>
            <a:r>
              <a:rPr lang="fr-FR" dirty="0" err="1" smtClean="0">
                <a:ea typeface="Throw My Hands Up in the Air"/>
              </a:rPr>
              <a:t>gaubeler</a:t>
            </a:r>
            <a:r>
              <a:rPr lang="fr-FR" dirty="0" smtClean="0">
                <a:ea typeface="Throw My Hands Up in the Air"/>
              </a:rPr>
              <a:t> – gobelet</a:t>
            </a:r>
            <a:endParaRPr lang="fr-FR" dirty="0">
              <a:ea typeface="Throw My Hands Up in the Air"/>
            </a:endParaRPr>
          </a:p>
        </p:txBody>
      </p:sp>
    </p:spTree>
    <p:extLst>
      <p:ext uri="{BB962C8B-B14F-4D97-AF65-F5344CB8AC3E}">
        <p14:creationId xmlns:p14="http://schemas.microsoft.com/office/powerpoint/2010/main" val="283431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Utiliser le dictionnaire</a:t>
            </a:r>
            <a:endParaRPr lang="fr-FR" dirty="0"/>
          </a:p>
        </p:txBody>
      </p:sp>
      <p:sp>
        <p:nvSpPr>
          <p:cNvPr id="5" name="Espace réservé du texte 4"/>
          <p:cNvSpPr>
            <a:spLocks noGrp="1"/>
          </p:cNvSpPr>
          <p:nvPr>
            <p:ph type="body" sz="quarter" idx="11"/>
          </p:nvPr>
        </p:nvSpPr>
        <p:spPr/>
        <p:txBody>
          <a:bodyPr/>
          <a:lstStyle/>
          <a:p>
            <a:r>
              <a:rPr lang="fr-FR" dirty="0" smtClean="0"/>
              <a:t>3</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sp>
        <p:nvSpPr>
          <p:cNvPr id="7" name="ZoneTexte 6"/>
          <p:cNvSpPr txBox="1"/>
          <p:nvPr/>
        </p:nvSpPr>
        <p:spPr>
          <a:xfrm>
            <a:off x="548680" y="1200009"/>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mot, recopie la définition du dictionnaire.</a:t>
            </a:r>
            <a:endParaRPr lang="fr-FR" sz="1400" u="sng" dirty="0">
              <a:latin typeface="SimpleRonde" pitchFamily="2" charset="0"/>
            </a:endParaRPr>
          </a:p>
        </p:txBody>
      </p:sp>
      <p:grpSp>
        <p:nvGrpSpPr>
          <p:cNvPr id="8" name="Groupe 7"/>
          <p:cNvGrpSpPr/>
          <p:nvPr/>
        </p:nvGrpSpPr>
        <p:grpSpPr>
          <a:xfrm>
            <a:off x="116632" y="1136576"/>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2879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2" name="ZoneTexte 11"/>
          <p:cNvSpPr txBox="1"/>
          <p:nvPr/>
        </p:nvSpPr>
        <p:spPr>
          <a:xfrm>
            <a:off x="332656" y="1712640"/>
            <a:ext cx="5256584" cy="276999"/>
          </a:xfrm>
          <a:prstGeom prst="rect">
            <a:avLst/>
          </a:prstGeom>
          <a:noFill/>
        </p:spPr>
        <p:txBody>
          <a:bodyPr wrap="square" rtlCol="0">
            <a:spAutoFit/>
          </a:bodyPr>
          <a:lstStyle/>
          <a:p>
            <a:r>
              <a:rPr lang="fr-FR" sz="1200" dirty="0" smtClean="0">
                <a:latin typeface="Comic Sans MS" pitchFamily="66" charset="0"/>
              </a:rPr>
              <a:t>bateau</a:t>
            </a:r>
            <a:endParaRPr lang="fr-FR" sz="1200" dirty="0">
              <a:latin typeface="Comic Sans MS" pitchFamily="66" charset="0"/>
            </a:endParaRPr>
          </a:p>
        </p:txBody>
      </p:sp>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2573"/>
          <a:stretch/>
        </p:blipFill>
        <p:spPr>
          <a:xfrm>
            <a:off x="332656" y="1957239"/>
            <a:ext cx="6192688" cy="659105"/>
          </a:xfrm>
          <a:prstGeom prst="rect">
            <a:avLst/>
          </a:prstGeom>
        </p:spPr>
      </p:pic>
      <p:sp>
        <p:nvSpPr>
          <p:cNvPr id="14" name="ZoneTexte 13"/>
          <p:cNvSpPr txBox="1"/>
          <p:nvPr/>
        </p:nvSpPr>
        <p:spPr>
          <a:xfrm>
            <a:off x="332656" y="2565703"/>
            <a:ext cx="4248472" cy="276999"/>
          </a:xfrm>
          <a:prstGeom prst="rect">
            <a:avLst/>
          </a:prstGeom>
          <a:noFill/>
        </p:spPr>
        <p:txBody>
          <a:bodyPr wrap="square" rtlCol="0">
            <a:spAutoFit/>
          </a:bodyPr>
          <a:lstStyle/>
          <a:p>
            <a:r>
              <a:rPr lang="fr-FR" sz="1200" dirty="0" smtClean="0">
                <a:latin typeface="Comic Sans MS" pitchFamily="66" charset="0"/>
              </a:rPr>
              <a:t>vautour</a:t>
            </a:r>
            <a:endParaRPr lang="fr-FR" sz="1200" dirty="0">
              <a:latin typeface="Comic Sans MS" pitchFamily="66" charset="0"/>
            </a:endParaRPr>
          </a:p>
        </p:txBody>
      </p:sp>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4434" b="71907"/>
          <a:stretch/>
        </p:blipFill>
        <p:spPr>
          <a:xfrm>
            <a:off x="332656" y="2853735"/>
            <a:ext cx="6192688" cy="675134"/>
          </a:xfrm>
          <a:prstGeom prst="rect">
            <a:avLst/>
          </a:prstGeom>
        </p:spPr>
      </p:pic>
      <p:sp>
        <p:nvSpPr>
          <p:cNvPr id="16" name="ZoneTexte 15"/>
          <p:cNvSpPr txBox="1"/>
          <p:nvPr/>
        </p:nvSpPr>
        <p:spPr>
          <a:xfrm>
            <a:off x="332656" y="3528869"/>
            <a:ext cx="5184576" cy="276999"/>
          </a:xfrm>
          <a:prstGeom prst="rect">
            <a:avLst/>
          </a:prstGeom>
          <a:noFill/>
        </p:spPr>
        <p:txBody>
          <a:bodyPr wrap="square" rtlCol="0">
            <a:spAutoFit/>
          </a:bodyPr>
          <a:lstStyle/>
          <a:p>
            <a:r>
              <a:rPr lang="fr-FR" sz="1200" dirty="0" smtClean="0">
                <a:latin typeface="Comic Sans MS" pitchFamily="66" charset="0"/>
              </a:rPr>
              <a:t>bavard</a:t>
            </a:r>
            <a:endParaRPr lang="fr-FR" sz="1200" dirty="0">
              <a:latin typeface="Comic Sans MS" pitchFamily="66" charset="0"/>
            </a:endParaRPr>
          </a:p>
        </p:txBody>
      </p:sp>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2574"/>
          <a:stretch/>
        </p:blipFill>
        <p:spPr>
          <a:xfrm>
            <a:off x="332656" y="3789838"/>
            <a:ext cx="6192688" cy="659105"/>
          </a:xfrm>
          <a:prstGeom prst="rect">
            <a:avLst/>
          </a:prstGeom>
        </p:spPr>
      </p:pic>
      <p:sp>
        <p:nvSpPr>
          <p:cNvPr id="20" name="ZoneTexte 19"/>
          <p:cNvSpPr txBox="1"/>
          <p:nvPr/>
        </p:nvSpPr>
        <p:spPr>
          <a:xfrm>
            <a:off x="548680" y="458438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Colorie le mot du dictionnaire que tu dois chercher pour trouver la définition du mot souligné.</a:t>
            </a:r>
            <a:endParaRPr lang="fr-FR" sz="1400" u="sng" dirty="0">
              <a:latin typeface="SimpleRonde" pitchFamily="2" charset="0"/>
            </a:endParaRPr>
          </a:p>
        </p:txBody>
      </p:sp>
      <p:grpSp>
        <p:nvGrpSpPr>
          <p:cNvPr id="21" name="Groupe 20"/>
          <p:cNvGrpSpPr/>
          <p:nvPr/>
        </p:nvGrpSpPr>
        <p:grpSpPr>
          <a:xfrm>
            <a:off x="116632" y="4520952"/>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Rectangle à coins arrondis 23"/>
          <p:cNvSpPr/>
          <p:nvPr/>
        </p:nvSpPr>
        <p:spPr>
          <a:xfrm>
            <a:off x="6568752" y="467237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39" name="ZoneTexte 138"/>
          <p:cNvSpPr txBox="1"/>
          <p:nvPr/>
        </p:nvSpPr>
        <p:spPr>
          <a:xfrm>
            <a:off x="116632" y="5376473"/>
            <a:ext cx="5256584" cy="276999"/>
          </a:xfrm>
          <a:prstGeom prst="rect">
            <a:avLst/>
          </a:prstGeom>
          <a:noFill/>
        </p:spPr>
        <p:txBody>
          <a:bodyPr wrap="square" rtlCol="0">
            <a:spAutoFit/>
          </a:bodyPr>
          <a:lstStyle/>
          <a:p>
            <a:r>
              <a:rPr lang="fr-FR" sz="1200" dirty="0" smtClean="0">
                <a:latin typeface="Comic Sans MS" pitchFamily="66" charset="0"/>
              </a:rPr>
              <a:t>Les enfants </a:t>
            </a:r>
            <a:r>
              <a:rPr lang="fr-FR" sz="1200" b="1" u="sng" dirty="0" smtClean="0">
                <a:latin typeface="Comic Sans MS" pitchFamily="66" charset="0"/>
              </a:rPr>
              <a:t>jouent</a:t>
            </a:r>
            <a:r>
              <a:rPr lang="fr-FR" sz="1200" dirty="0" smtClean="0">
                <a:latin typeface="Comic Sans MS" pitchFamily="66" charset="0"/>
              </a:rPr>
              <a:t> dans la cour de récréation.</a:t>
            </a:r>
            <a:endParaRPr lang="fr-FR" sz="1200" dirty="0">
              <a:latin typeface="Comic Sans MS" pitchFamily="66" charset="0"/>
            </a:endParaRPr>
          </a:p>
        </p:txBody>
      </p:sp>
      <p:grpSp>
        <p:nvGrpSpPr>
          <p:cNvPr id="140" name="Groupe 139"/>
          <p:cNvGrpSpPr/>
          <p:nvPr/>
        </p:nvGrpSpPr>
        <p:grpSpPr>
          <a:xfrm>
            <a:off x="361256" y="5743597"/>
            <a:ext cx="1267544" cy="341685"/>
            <a:chOff x="4941168" y="2391917"/>
            <a:chExt cx="1008112" cy="341685"/>
          </a:xfrm>
          <a:effectLst>
            <a:outerShdw blurRad="50800" dist="38100" dir="5400000" algn="t" rotWithShape="0">
              <a:prstClr val="black">
                <a:alpha val="40000"/>
              </a:prstClr>
            </a:outerShdw>
          </a:effectLst>
        </p:grpSpPr>
        <p:sp>
          <p:nvSpPr>
            <p:cNvPr id="141" name="Rectangle 140"/>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ZoneTexte 141"/>
            <p:cNvSpPr txBox="1"/>
            <p:nvPr/>
          </p:nvSpPr>
          <p:spPr>
            <a:xfrm>
              <a:off x="4941168" y="2425825"/>
              <a:ext cx="1008112" cy="307777"/>
            </a:xfrm>
            <a:prstGeom prst="rect">
              <a:avLst/>
            </a:prstGeom>
            <a:noFill/>
          </p:spPr>
          <p:txBody>
            <a:bodyPr wrap="square" rtlCol="0">
              <a:spAutoFit/>
            </a:bodyPr>
            <a:lstStyle/>
            <a:p>
              <a:pPr algn="ctr"/>
              <a:r>
                <a:rPr lang="fr-FR" sz="1400" dirty="0" smtClean="0"/>
                <a:t>jouent</a:t>
              </a:r>
              <a:endParaRPr lang="fr-FR" dirty="0"/>
            </a:p>
          </p:txBody>
        </p:sp>
      </p:grpSp>
      <p:grpSp>
        <p:nvGrpSpPr>
          <p:cNvPr id="143" name="Groupe 142"/>
          <p:cNvGrpSpPr/>
          <p:nvPr/>
        </p:nvGrpSpPr>
        <p:grpSpPr>
          <a:xfrm>
            <a:off x="1916832" y="5741500"/>
            <a:ext cx="1440160" cy="341685"/>
            <a:chOff x="4941168" y="2391917"/>
            <a:chExt cx="1008112" cy="341685"/>
          </a:xfrm>
          <a:effectLst>
            <a:outerShdw blurRad="50800" dist="38100" dir="5400000" algn="t" rotWithShape="0">
              <a:prstClr val="black">
                <a:alpha val="40000"/>
              </a:prstClr>
            </a:outerShdw>
          </a:effectLst>
        </p:grpSpPr>
        <p:sp>
          <p:nvSpPr>
            <p:cNvPr id="144" name="Rectangle 143"/>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ZoneTexte 144"/>
            <p:cNvSpPr txBox="1"/>
            <p:nvPr/>
          </p:nvSpPr>
          <p:spPr>
            <a:xfrm>
              <a:off x="4941168" y="2425825"/>
              <a:ext cx="1008112" cy="307777"/>
            </a:xfrm>
            <a:prstGeom prst="rect">
              <a:avLst/>
            </a:prstGeom>
            <a:noFill/>
          </p:spPr>
          <p:txBody>
            <a:bodyPr wrap="square" rtlCol="0">
              <a:spAutoFit/>
            </a:bodyPr>
            <a:lstStyle/>
            <a:p>
              <a:pPr algn="ctr"/>
              <a:r>
                <a:rPr lang="fr-FR" sz="1400" dirty="0" smtClean="0"/>
                <a:t>jouet</a:t>
              </a:r>
              <a:endParaRPr lang="fr-FR" dirty="0"/>
            </a:p>
          </p:txBody>
        </p:sp>
      </p:grpSp>
      <p:grpSp>
        <p:nvGrpSpPr>
          <p:cNvPr id="146" name="Groupe 145"/>
          <p:cNvGrpSpPr/>
          <p:nvPr/>
        </p:nvGrpSpPr>
        <p:grpSpPr>
          <a:xfrm>
            <a:off x="3752156" y="5754868"/>
            <a:ext cx="1189012" cy="341685"/>
            <a:chOff x="4941168" y="2391917"/>
            <a:chExt cx="1008112" cy="341685"/>
          </a:xfrm>
          <a:effectLst>
            <a:outerShdw blurRad="50800" dist="38100" dir="5400000" algn="t" rotWithShape="0">
              <a:prstClr val="black">
                <a:alpha val="40000"/>
              </a:prstClr>
            </a:outerShdw>
          </a:effectLst>
        </p:grpSpPr>
        <p:sp>
          <p:nvSpPr>
            <p:cNvPr id="147" name="Rectangle 146"/>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ZoneTexte 147"/>
            <p:cNvSpPr txBox="1"/>
            <p:nvPr/>
          </p:nvSpPr>
          <p:spPr>
            <a:xfrm>
              <a:off x="4941168" y="2425825"/>
              <a:ext cx="1008112" cy="307777"/>
            </a:xfrm>
            <a:prstGeom prst="rect">
              <a:avLst/>
            </a:prstGeom>
            <a:noFill/>
          </p:spPr>
          <p:txBody>
            <a:bodyPr wrap="square" rtlCol="0">
              <a:spAutoFit/>
            </a:bodyPr>
            <a:lstStyle/>
            <a:p>
              <a:pPr algn="ctr"/>
              <a:r>
                <a:rPr lang="fr-FR" sz="1400" dirty="0" smtClean="0"/>
                <a:t>jouer</a:t>
              </a:r>
              <a:endParaRPr lang="fr-FR" dirty="0"/>
            </a:p>
          </p:txBody>
        </p:sp>
      </p:grpSp>
      <p:grpSp>
        <p:nvGrpSpPr>
          <p:cNvPr id="152" name="Groupe 151"/>
          <p:cNvGrpSpPr/>
          <p:nvPr/>
        </p:nvGrpSpPr>
        <p:grpSpPr>
          <a:xfrm>
            <a:off x="5148908" y="5744549"/>
            <a:ext cx="1592460" cy="341685"/>
            <a:chOff x="4941168" y="2391917"/>
            <a:chExt cx="1008112" cy="341685"/>
          </a:xfrm>
          <a:effectLst>
            <a:outerShdw blurRad="50800" dist="38100" dir="5400000" algn="t" rotWithShape="0">
              <a:prstClr val="black">
                <a:alpha val="40000"/>
              </a:prstClr>
            </a:outerShdw>
          </a:effectLst>
        </p:grpSpPr>
        <p:sp>
          <p:nvSpPr>
            <p:cNvPr id="153" name="Rectangle 152"/>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ZoneTexte 153"/>
            <p:cNvSpPr txBox="1"/>
            <p:nvPr/>
          </p:nvSpPr>
          <p:spPr>
            <a:xfrm>
              <a:off x="4941168" y="2425825"/>
              <a:ext cx="1008112" cy="307777"/>
            </a:xfrm>
            <a:prstGeom prst="rect">
              <a:avLst/>
            </a:prstGeom>
            <a:noFill/>
          </p:spPr>
          <p:txBody>
            <a:bodyPr wrap="square" rtlCol="0">
              <a:spAutoFit/>
            </a:bodyPr>
            <a:lstStyle/>
            <a:p>
              <a:pPr algn="ctr"/>
              <a:r>
                <a:rPr lang="fr-FR" sz="1400" dirty="0" smtClean="0"/>
                <a:t>joueur</a:t>
              </a:r>
              <a:endParaRPr lang="fr-FR" dirty="0"/>
            </a:p>
          </p:txBody>
        </p:sp>
      </p:grpSp>
      <p:sp>
        <p:nvSpPr>
          <p:cNvPr id="155" name="ZoneTexte 154"/>
          <p:cNvSpPr txBox="1"/>
          <p:nvPr/>
        </p:nvSpPr>
        <p:spPr>
          <a:xfrm>
            <a:off x="116632" y="6168561"/>
            <a:ext cx="5256584" cy="276999"/>
          </a:xfrm>
          <a:prstGeom prst="rect">
            <a:avLst/>
          </a:prstGeom>
          <a:noFill/>
        </p:spPr>
        <p:txBody>
          <a:bodyPr wrap="square" rtlCol="0">
            <a:spAutoFit/>
          </a:bodyPr>
          <a:lstStyle/>
          <a:p>
            <a:r>
              <a:rPr lang="fr-FR" sz="1200" dirty="0" smtClean="0">
                <a:latin typeface="Comic Sans MS" pitchFamily="66" charset="0"/>
              </a:rPr>
              <a:t>Mon père étend les </a:t>
            </a:r>
            <a:r>
              <a:rPr lang="fr-FR" sz="1200" b="1" u="sng" dirty="0" smtClean="0">
                <a:latin typeface="Comic Sans MS" pitchFamily="66" charset="0"/>
              </a:rPr>
              <a:t>habits</a:t>
            </a:r>
            <a:r>
              <a:rPr lang="fr-FR" sz="1200" dirty="0" smtClean="0">
                <a:latin typeface="Comic Sans MS" pitchFamily="66" charset="0"/>
              </a:rPr>
              <a:t> au soleil pour les faire sécher.</a:t>
            </a:r>
            <a:endParaRPr lang="fr-FR" sz="1200" dirty="0">
              <a:latin typeface="Comic Sans MS" pitchFamily="66" charset="0"/>
            </a:endParaRPr>
          </a:p>
        </p:txBody>
      </p:sp>
      <p:grpSp>
        <p:nvGrpSpPr>
          <p:cNvPr id="156" name="Groupe 155"/>
          <p:cNvGrpSpPr/>
          <p:nvPr/>
        </p:nvGrpSpPr>
        <p:grpSpPr>
          <a:xfrm>
            <a:off x="361256" y="6535685"/>
            <a:ext cx="1267544" cy="341685"/>
            <a:chOff x="4941168" y="2391917"/>
            <a:chExt cx="1008112" cy="341685"/>
          </a:xfrm>
          <a:effectLst>
            <a:outerShdw blurRad="50800" dist="38100" dir="5400000" algn="t" rotWithShape="0">
              <a:prstClr val="black">
                <a:alpha val="40000"/>
              </a:prstClr>
            </a:outerShdw>
          </a:effectLst>
        </p:grpSpPr>
        <p:sp>
          <p:nvSpPr>
            <p:cNvPr id="157" name="Rectangle 156"/>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ZoneTexte 157"/>
            <p:cNvSpPr txBox="1"/>
            <p:nvPr/>
          </p:nvSpPr>
          <p:spPr>
            <a:xfrm>
              <a:off x="4941168" y="2425825"/>
              <a:ext cx="1008112" cy="307777"/>
            </a:xfrm>
            <a:prstGeom prst="rect">
              <a:avLst/>
            </a:prstGeom>
            <a:noFill/>
          </p:spPr>
          <p:txBody>
            <a:bodyPr wrap="square" rtlCol="0">
              <a:spAutoFit/>
            </a:bodyPr>
            <a:lstStyle/>
            <a:p>
              <a:pPr algn="ctr"/>
              <a:r>
                <a:rPr lang="fr-FR" sz="1400" dirty="0" smtClean="0"/>
                <a:t>habitant</a:t>
              </a:r>
              <a:endParaRPr lang="fr-FR" dirty="0"/>
            </a:p>
          </p:txBody>
        </p:sp>
      </p:grpSp>
      <p:grpSp>
        <p:nvGrpSpPr>
          <p:cNvPr id="159" name="Groupe 158"/>
          <p:cNvGrpSpPr/>
          <p:nvPr/>
        </p:nvGrpSpPr>
        <p:grpSpPr>
          <a:xfrm>
            <a:off x="1916832" y="6533588"/>
            <a:ext cx="1440160" cy="341685"/>
            <a:chOff x="4941168" y="2391917"/>
            <a:chExt cx="1008112" cy="341685"/>
          </a:xfrm>
          <a:effectLst>
            <a:outerShdw blurRad="50800" dist="38100" dir="5400000" algn="t" rotWithShape="0">
              <a:prstClr val="black">
                <a:alpha val="40000"/>
              </a:prstClr>
            </a:outerShdw>
          </a:effectLst>
        </p:grpSpPr>
        <p:sp>
          <p:nvSpPr>
            <p:cNvPr id="160" name="Rectangle 159"/>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ZoneTexte 160"/>
            <p:cNvSpPr txBox="1"/>
            <p:nvPr/>
          </p:nvSpPr>
          <p:spPr>
            <a:xfrm>
              <a:off x="4941168" y="2425825"/>
              <a:ext cx="1008112" cy="307777"/>
            </a:xfrm>
            <a:prstGeom prst="rect">
              <a:avLst/>
            </a:prstGeom>
            <a:noFill/>
          </p:spPr>
          <p:txBody>
            <a:bodyPr wrap="square" rtlCol="0">
              <a:spAutoFit/>
            </a:bodyPr>
            <a:lstStyle/>
            <a:p>
              <a:pPr algn="ctr"/>
              <a:r>
                <a:rPr lang="fr-FR" sz="1400" dirty="0" smtClean="0"/>
                <a:t>habit</a:t>
              </a:r>
              <a:endParaRPr lang="fr-FR" dirty="0"/>
            </a:p>
          </p:txBody>
        </p:sp>
      </p:grpSp>
      <p:grpSp>
        <p:nvGrpSpPr>
          <p:cNvPr id="162" name="Groupe 161"/>
          <p:cNvGrpSpPr/>
          <p:nvPr/>
        </p:nvGrpSpPr>
        <p:grpSpPr>
          <a:xfrm>
            <a:off x="3752156" y="6546956"/>
            <a:ext cx="1189012" cy="341685"/>
            <a:chOff x="4941168" y="2391917"/>
            <a:chExt cx="1008112" cy="341685"/>
          </a:xfrm>
          <a:effectLst>
            <a:outerShdw blurRad="50800" dist="38100" dir="5400000" algn="t" rotWithShape="0">
              <a:prstClr val="black">
                <a:alpha val="40000"/>
              </a:prstClr>
            </a:outerShdw>
          </a:effectLst>
        </p:grpSpPr>
        <p:sp>
          <p:nvSpPr>
            <p:cNvPr id="163" name="Rectangle 162"/>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ZoneTexte 163"/>
            <p:cNvSpPr txBox="1"/>
            <p:nvPr/>
          </p:nvSpPr>
          <p:spPr>
            <a:xfrm>
              <a:off x="4941168" y="2425825"/>
              <a:ext cx="1008112" cy="307777"/>
            </a:xfrm>
            <a:prstGeom prst="rect">
              <a:avLst/>
            </a:prstGeom>
            <a:noFill/>
          </p:spPr>
          <p:txBody>
            <a:bodyPr wrap="square" rtlCol="0">
              <a:spAutoFit/>
            </a:bodyPr>
            <a:lstStyle/>
            <a:p>
              <a:pPr algn="ctr"/>
              <a:r>
                <a:rPr lang="fr-FR" sz="1400" dirty="0" smtClean="0"/>
                <a:t>habitation</a:t>
              </a:r>
              <a:endParaRPr lang="fr-FR" dirty="0"/>
            </a:p>
          </p:txBody>
        </p:sp>
      </p:grpSp>
      <p:grpSp>
        <p:nvGrpSpPr>
          <p:cNvPr id="165" name="Groupe 164"/>
          <p:cNvGrpSpPr/>
          <p:nvPr/>
        </p:nvGrpSpPr>
        <p:grpSpPr>
          <a:xfrm>
            <a:off x="5148908" y="6536637"/>
            <a:ext cx="1592460" cy="341685"/>
            <a:chOff x="4941168" y="2391917"/>
            <a:chExt cx="1008112" cy="341685"/>
          </a:xfrm>
          <a:effectLst>
            <a:outerShdw blurRad="50800" dist="38100" dir="5400000" algn="t" rotWithShape="0">
              <a:prstClr val="black">
                <a:alpha val="40000"/>
              </a:prstClr>
            </a:outerShdw>
          </a:effectLst>
        </p:grpSpPr>
        <p:sp>
          <p:nvSpPr>
            <p:cNvPr id="166" name="Rectangle 165"/>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ZoneTexte 166"/>
            <p:cNvSpPr txBox="1"/>
            <p:nvPr/>
          </p:nvSpPr>
          <p:spPr>
            <a:xfrm>
              <a:off x="4941168" y="2425825"/>
              <a:ext cx="1008112" cy="307777"/>
            </a:xfrm>
            <a:prstGeom prst="rect">
              <a:avLst/>
            </a:prstGeom>
            <a:noFill/>
          </p:spPr>
          <p:txBody>
            <a:bodyPr wrap="square" rtlCol="0">
              <a:spAutoFit/>
            </a:bodyPr>
            <a:lstStyle/>
            <a:p>
              <a:pPr algn="ctr"/>
              <a:r>
                <a:rPr lang="fr-FR" sz="1400" dirty="0" smtClean="0"/>
                <a:t>habiter</a:t>
              </a:r>
              <a:endParaRPr lang="fr-FR" dirty="0"/>
            </a:p>
          </p:txBody>
        </p:sp>
      </p:grpSp>
      <p:sp>
        <p:nvSpPr>
          <p:cNvPr id="168" name="ZoneTexte 167"/>
          <p:cNvSpPr txBox="1"/>
          <p:nvPr/>
        </p:nvSpPr>
        <p:spPr>
          <a:xfrm>
            <a:off x="548680" y="7176673"/>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Cherche le mot indiqué puis recopie le mot qui vient juste avant et celui qui vient juste après.</a:t>
            </a:r>
            <a:endParaRPr lang="fr-FR" sz="1400" u="sng" dirty="0">
              <a:latin typeface="SimpleRonde" pitchFamily="2" charset="0"/>
            </a:endParaRPr>
          </a:p>
        </p:txBody>
      </p:sp>
      <p:grpSp>
        <p:nvGrpSpPr>
          <p:cNvPr id="169" name="Groupe 168"/>
          <p:cNvGrpSpPr/>
          <p:nvPr/>
        </p:nvGrpSpPr>
        <p:grpSpPr>
          <a:xfrm>
            <a:off x="116632" y="7113240"/>
            <a:ext cx="360040" cy="461665"/>
            <a:chOff x="116632" y="1352600"/>
            <a:chExt cx="360040" cy="461665"/>
          </a:xfrm>
        </p:grpSpPr>
        <p:sp>
          <p:nvSpPr>
            <p:cNvPr id="170" name="Ellipse 16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ZoneTexte 17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2" name="Rectangle à coins arrondis 171"/>
          <p:cNvSpPr/>
          <p:nvPr/>
        </p:nvSpPr>
        <p:spPr>
          <a:xfrm>
            <a:off x="6568752" y="72646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2359649477"/>
              </p:ext>
            </p:extLst>
          </p:nvPr>
        </p:nvGraphicFramePr>
        <p:xfrm>
          <a:off x="1143000" y="8121352"/>
          <a:ext cx="4572000" cy="1483360"/>
        </p:xfrm>
        <a:graphic>
          <a:graphicData uri="http://schemas.openxmlformats.org/drawingml/2006/table">
            <a:tbl>
              <a:tblPr bandRow="1">
                <a:tableStyleId>{5C22544A-7EE6-4342-B048-85BDC9FD1C3A}</a:tableStyleId>
              </a:tblPr>
              <a:tblGrid>
                <a:gridCol w="1524000"/>
                <a:gridCol w="1524000"/>
                <a:gridCol w="1524000"/>
              </a:tblGrid>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smtClean="0"/>
                        <a:t>hôtel</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smtClean="0"/>
                        <a:t>coiffure</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fr-F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smtClean="0"/>
                        <a:t>volant</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smtClean="0"/>
                        <a:t>félin</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73" name="Connecteur droit 172"/>
          <p:cNvCxnSpPr/>
          <p:nvPr/>
        </p:nvCxnSpPr>
        <p:spPr>
          <a:xfrm>
            <a:off x="1187227" y="840938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Connecteur droit 173"/>
          <p:cNvCxnSpPr/>
          <p:nvPr/>
        </p:nvCxnSpPr>
        <p:spPr>
          <a:xfrm>
            <a:off x="4230613" y="840938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a:off x="1187227" y="876942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Connecteur droit 175"/>
          <p:cNvCxnSpPr/>
          <p:nvPr/>
        </p:nvCxnSpPr>
        <p:spPr>
          <a:xfrm>
            <a:off x="4230613" y="876942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Connecteur droit 176"/>
          <p:cNvCxnSpPr/>
          <p:nvPr/>
        </p:nvCxnSpPr>
        <p:spPr>
          <a:xfrm>
            <a:off x="1187227" y="915803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a:off x="4230613" y="915803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a:off x="1187227" y="9523412"/>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Connecteur droit 179"/>
          <p:cNvCxnSpPr/>
          <p:nvPr/>
        </p:nvCxnSpPr>
        <p:spPr>
          <a:xfrm>
            <a:off x="4230613" y="9523412"/>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64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Utiliser le dictionnaire</a:t>
            </a:r>
            <a:endParaRPr lang="fr-FR" dirty="0"/>
          </a:p>
        </p:txBody>
      </p:sp>
      <p:sp>
        <p:nvSpPr>
          <p:cNvPr id="5" name="Espace réservé du texte 4"/>
          <p:cNvSpPr>
            <a:spLocks noGrp="1"/>
          </p:cNvSpPr>
          <p:nvPr>
            <p:ph type="body" sz="quarter" idx="11"/>
          </p:nvPr>
        </p:nvSpPr>
        <p:spPr/>
        <p:txBody>
          <a:bodyPr/>
          <a:lstStyle/>
          <a:p>
            <a:r>
              <a:rPr lang="fr-FR" dirty="0" smtClean="0"/>
              <a:t>3</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sp>
        <p:nvSpPr>
          <p:cNvPr id="7" name="ZoneTexte 6"/>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Pour chacun de ces mots, écris le mot du dictionnaire que tu dois chercher pour trouver sa définition.</a:t>
            </a:r>
            <a:endParaRPr lang="fr-FR" sz="1400" u="sng" dirty="0">
              <a:latin typeface="SimpleRonde" pitchFamily="2" charset="0"/>
            </a:endParaRPr>
          </a:p>
        </p:txBody>
      </p:sp>
      <p:grpSp>
        <p:nvGrpSpPr>
          <p:cNvPr id="8" name="Groupe 7"/>
          <p:cNvGrpSpPr/>
          <p:nvPr/>
        </p:nvGrpSpPr>
        <p:grpSpPr>
          <a:xfrm>
            <a:off x="116632" y="1280592"/>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8" name="Carré corné 37"/>
          <p:cNvSpPr/>
          <p:nvPr/>
        </p:nvSpPr>
        <p:spPr>
          <a:xfrm rot="509975">
            <a:off x="136912" y="222785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voisine</a:t>
            </a:r>
            <a:endParaRPr lang="fr-FR" dirty="0">
              <a:solidFill>
                <a:schemeClr val="tx1"/>
              </a:solidFill>
            </a:endParaRPr>
          </a:p>
        </p:txBody>
      </p:sp>
      <p:sp>
        <p:nvSpPr>
          <p:cNvPr id="39" name="Carré corné 38"/>
          <p:cNvSpPr/>
          <p:nvPr/>
        </p:nvSpPr>
        <p:spPr>
          <a:xfrm rot="21275712">
            <a:off x="131026" y="3099339"/>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chiens</a:t>
            </a:r>
            <a:endParaRPr lang="fr-FR" dirty="0">
              <a:solidFill>
                <a:schemeClr val="tx1"/>
              </a:solidFill>
            </a:endParaRPr>
          </a:p>
        </p:txBody>
      </p:sp>
      <p:sp>
        <p:nvSpPr>
          <p:cNvPr id="40" name="Carré corné 39"/>
          <p:cNvSpPr/>
          <p:nvPr/>
        </p:nvSpPr>
        <p:spPr>
          <a:xfrm rot="509975">
            <a:off x="136912" y="3956047"/>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chevaux</a:t>
            </a:r>
            <a:endParaRPr lang="fr-FR" dirty="0">
              <a:solidFill>
                <a:schemeClr val="tx1"/>
              </a:solidFill>
            </a:endParaRPr>
          </a:p>
        </p:txBody>
      </p:sp>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2217976"/>
            <a:ext cx="1796405" cy="502778"/>
          </a:xfrm>
          <a:prstGeom prst="rect">
            <a:avLst/>
          </a:prstGeom>
        </p:spPr>
      </p:pic>
      <p:pic>
        <p:nvPicPr>
          <p:cNvPr id="42" name="Image 41"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3089460"/>
            <a:ext cx="1796405" cy="502778"/>
          </a:xfrm>
          <a:prstGeom prst="rect">
            <a:avLst/>
          </a:prstGeom>
        </p:spPr>
      </p:pic>
      <p:pic>
        <p:nvPicPr>
          <p:cNvPr id="43" name="Image 42"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4" y="3946168"/>
            <a:ext cx="1796405" cy="502778"/>
          </a:xfrm>
          <a:prstGeom prst="rect">
            <a:avLst/>
          </a:prstGeom>
        </p:spPr>
      </p:pic>
      <p:sp>
        <p:nvSpPr>
          <p:cNvPr id="44" name="Carré corné 43"/>
          <p:cNvSpPr/>
          <p:nvPr/>
        </p:nvSpPr>
        <p:spPr>
          <a:xfrm rot="509975">
            <a:off x="3496930" y="2240414"/>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pensons</a:t>
            </a:r>
            <a:endParaRPr lang="fr-FR" dirty="0">
              <a:solidFill>
                <a:schemeClr val="tx1"/>
              </a:solidFill>
            </a:endParaRPr>
          </a:p>
        </p:txBody>
      </p:sp>
      <p:sp>
        <p:nvSpPr>
          <p:cNvPr id="45" name="Carré corné 44"/>
          <p:cNvSpPr/>
          <p:nvPr/>
        </p:nvSpPr>
        <p:spPr>
          <a:xfrm rot="21275712">
            <a:off x="3491044" y="3111898"/>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maitresse</a:t>
            </a:r>
            <a:endParaRPr lang="fr-FR" dirty="0">
              <a:solidFill>
                <a:schemeClr val="tx1"/>
              </a:solidFill>
            </a:endParaRPr>
          </a:p>
        </p:txBody>
      </p:sp>
      <p:sp>
        <p:nvSpPr>
          <p:cNvPr id="46" name="Carré corné 45"/>
          <p:cNvSpPr/>
          <p:nvPr/>
        </p:nvSpPr>
        <p:spPr>
          <a:xfrm rot="509975">
            <a:off x="3496930" y="3968606"/>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louve</a:t>
            </a:r>
            <a:endParaRPr lang="fr-FR" dirty="0">
              <a:solidFill>
                <a:schemeClr val="tx1"/>
              </a:solidFill>
            </a:endParaRPr>
          </a:p>
        </p:txBody>
      </p:sp>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2217976"/>
            <a:ext cx="1796405" cy="502778"/>
          </a:xfrm>
          <a:prstGeom prst="rect">
            <a:avLst/>
          </a:prstGeom>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3089460"/>
            <a:ext cx="1796405" cy="502778"/>
          </a:xfrm>
          <a:prstGeom prst="rect">
            <a:avLst/>
          </a:prstGeom>
        </p:spPr>
      </p:pic>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0" y="3946168"/>
            <a:ext cx="1796405" cy="502778"/>
          </a:xfrm>
          <a:prstGeom prst="rect">
            <a:avLst/>
          </a:prstGeom>
        </p:spPr>
      </p:pic>
      <p:sp>
        <p:nvSpPr>
          <p:cNvPr id="50" name="ZoneTexte 49"/>
          <p:cNvSpPr txBox="1"/>
          <p:nvPr/>
        </p:nvSpPr>
        <p:spPr>
          <a:xfrm>
            <a:off x="548680" y="4736976"/>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Place les mots suivants entre leurs mots repères.</a:t>
            </a:r>
            <a:endParaRPr lang="fr-FR" sz="1400" u="sng" dirty="0">
              <a:latin typeface="SimpleRonde" pitchFamily="2" charset="0"/>
            </a:endParaRPr>
          </a:p>
        </p:txBody>
      </p:sp>
      <p:grpSp>
        <p:nvGrpSpPr>
          <p:cNvPr id="51" name="Groupe 50"/>
          <p:cNvGrpSpPr/>
          <p:nvPr/>
        </p:nvGrpSpPr>
        <p:grpSpPr>
          <a:xfrm>
            <a:off x="116632" y="4673543"/>
            <a:ext cx="360040" cy="461665"/>
            <a:chOff x="116632" y="1352600"/>
            <a:chExt cx="360040" cy="461665"/>
          </a:xfrm>
        </p:grpSpPr>
        <p:sp>
          <p:nvSpPr>
            <p:cNvPr id="52" name="Ellipse 5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4" name="Rectangle à coins arrondis 53"/>
          <p:cNvSpPr/>
          <p:nvPr/>
        </p:nvSpPr>
        <p:spPr>
          <a:xfrm>
            <a:off x="6568752" y="482496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 name="ZoneTexte 1"/>
          <p:cNvSpPr txBox="1"/>
          <p:nvPr/>
        </p:nvSpPr>
        <p:spPr>
          <a:xfrm>
            <a:off x="0" y="5152474"/>
            <a:ext cx="6858000" cy="307777"/>
          </a:xfrm>
          <a:prstGeom prst="rect">
            <a:avLst/>
          </a:prstGeom>
          <a:noFill/>
        </p:spPr>
        <p:txBody>
          <a:bodyPr wrap="square" rtlCol="0">
            <a:spAutoFit/>
          </a:bodyPr>
          <a:lstStyle/>
          <a:p>
            <a:pPr algn="ctr"/>
            <a:r>
              <a:rPr lang="fr-FR" sz="1400" b="1" dirty="0" smtClean="0"/>
              <a:t>veste – artiste – lent – gentil </a:t>
            </a:r>
            <a:endParaRPr lang="fr-FR" sz="1400" b="1" dirty="0"/>
          </a:p>
        </p:txBody>
      </p:sp>
      <p:graphicFrame>
        <p:nvGraphicFramePr>
          <p:cNvPr id="55" name="Tableau 54"/>
          <p:cNvGraphicFramePr>
            <a:graphicFrameLocks noGrp="1"/>
          </p:cNvGraphicFramePr>
          <p:nvPr>
            <p:extLst>
              <p:ext uri="{D42A27DB-BD31-4B8C-83A1-F6EECF244321}">
                <p14:modId xmlns:p14="http://schemas.microsoft.com/office/powerpoint/2010/main" val="779069774"/>
              </p:ext>
            </p:extLst>
          </p:nvPr>
        </p:nvGraphicFramePr>
        <p:xfrm>
          <a:off x="1320334" y="5487288"/>
          <a:ext cx="4572000" cy="1483360"/>
        </p:xfrm>
        <a:graphic>
          <a:graphicData uri="http://schemas.openxmlformats.org/drawingml/2006/table">
            <a:tbl>
              <a:tblPr bandRow="1">
                <a:tableStyleId>{5C22544A-7EE6-4342-B048-85BDC9FD1C3A}</a:tableStyleId>
              </a:tblPr>
              <a:tblGrid>
                <a:gridCol w="1524000"/>
                <a:gridCol w="1524000"/>
                <a:gridCol w="1524000"/>
              </a:tblGrid>
              <a:tr h="370840">
                <a:tc>
                  <a:txBody>
                    <a:bodyPr/>
                    <a:lstStyle/>
                    <a:p>
                      <a:pPr algn="ctr"/>
                      <a:r>
                        <a:rPr lang="fr-FR" sz="1200" dirty="0" smtClean="0"/>
                        <a:t>valise</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t>vigueur</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sz="1200" dirty="0" smtClean="0"/>
                        <a:t>lapin</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t>long</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sz="1200" dirty="0" smtClean="0"/>
                        <a:t>ambre</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t>athlète</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sz="1200" dirty="0" smtClean="0"/>
                        <a:t>gâteau</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t>gorille</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56" name="Connecteur droit 55"/>
          <p:cNvCxnSpPr/>
          <p:nvPr/>
        </p:nvCxnSpPr>
        <p:spPr>
          <a:xfrm>
            <a:off x="2886844" y="5778996"/>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2886844" y="6148561"/>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2886844" y="6527651"/>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2886844" y="6897216"/>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ZoneTexte 76"/>
          <p:cNvSpPr txBox="1"/>
          <p:nvPr/>
        </p:nvSpPr>
        <p:spPr>
          <a:xfrm>
            <a:off x="548680" y="7257256"/>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Trouve des mots repères qui pourraient encadrer chaque série de mots.</a:t>
            </a:r>
            <a:endParaRPr lang="fr-FR" sz="1400" u="sng" dirty="0">
              <a:latin typeface="SimpleRonde" pitchFamily="2" charset="0"/>
            </a:endParaRPr>
          </a:p>
        </p:txBody>
      </p:sp>
      <p:grpSp>
        <p:nvGrpSpPr>
          <p:cNvPr id="78" name="Groupe 77"/>
          <p:cNvGrpSpPr/>
          <p:nvPr/>
        </p:nvGrpSpPr>
        <p:grpSpPr>
          <a:xfrm>
            <a:off x="116632" y="7193823"/>
            <a:ext cx="360040" cy="461665"/>
            <a:chOff x="116632" y="1352600"/>
            <a:chExt cx="360040" cy="461665"/>
          </a:xfrm>
        </p:grpSpPr>
        <p:sp>
          <p:nvSpPr>
            <p:cNvPr id="79" name="Ellipse 7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1" name="Rectangle à coins arrondis 80"/>
          <p:cNvSpPr/>
          <p:nvPr/>
        </p:nvSpPr>
        <p:spPr>
          <a:xfrm>
            <a:off x="6568752" y="734524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87" name="Tableau 86"/>
          <p:cNvGraphicFramePr>
            <a:graphicFrameLocks noGrp="1"/>
          </p:cNvGraphicFramePr>
          <p:nvPr>
            <p:extLst>
              <p:ext uri="{D42A27DB-BD31-4B8C-83A1-F6EECF244321}">
                <p14:modId xmlns:p14="http://schemas.microsoft.com/office/powerpoint/2010/main" val="2784355819"/>
              </p:ext>
            </p:extLst>
          </p:nvPr>
        </p:nvGraphicFramePr>
        <p:xfrm>
          <a:off x="135682" y="8100695"/>
          <a:ext cx="6581328" cy="1483360"/>
        </p:xfrm>
        <a:graphic>
          <a:graphicData uri="http://schemas.openxmlformats.org/drawingml/2006/table">
            <a:tbl>
              <a:tblPr bandRow="1">
                <a:tableStyleId>{5C22544A-7EE6-4342-B048-85BDC9FD1C3A}</a:tableStyleId>
              </a:tblPr>
              <a:tblGrid>
                <a:gridCol w="1493118"/>
                <a:gridCol w="3528392"/>
                <a:gridCol w="1559818"/>
              </a:tblGrid>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smtClean="0"/>
                        <a:t>noyer, nuage, nuageux,</a:t>
                      </a:r>
                      <a:r>
                        <a:rPr lang="fr-FR" sz="1400" baseline="0" dirty="0" smtClean="0"/>
                        <a:t> nuance, nuancer</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smtClean="0"/>
                        <a:t>panneau, panorama,</a:t>
                      </a:r>
                      <a:r>
                        <a:rPr lang="fr-FR" sz="1400" baseline="0" dirty="0" smtClean="0"/>
                        <a:t> panse, panser, pantalon</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smtClean="0"/>
                        <a:t>détour, détruire, dette, deuil,</a:t>
                      </a:r>
                      <a:r>
                        <a:rPr lang="fr-FR" sz="1400" baseline="0" dirty="0" smtClean="0"/>
                        <a:t> dévaler</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smtClean="0"/>
                        <a:t>cire, ciré, cireux, cirque, ciseau</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88" name="Connecteur droit 87"/>
          <p:cNvCxnSpPr/>
          <p:nvPr/>
        </p:nvCxnSpPr>
        <p:spPr>
          <a:xfrm>
            <a:off x="169590" y="839985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a:off x="169590" y="876942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a:off x="169590" y="914851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a:off x="169590" y="951807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a:off x="5229200" y="839985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a:off x="5229200" y="876942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5229200" y="914851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a:off x="5229200" y="951807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54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Utiliser le dictionnaire</a:t>
            </a:r>
            <a:endParaRPr lang="fr-FR" dirty="0"/>
          </a:p>
        </p:txBody>
      </p:sp>
      <p:sp>
        <p:nvSpPr>
          <p:cNvPr id="5" name="Espace réservé du texte 4"/>
          <p:cNvSpPr>
            <a:spLocks noGrp="1"/>
          </p:cNvSpPr>
          <p:nvPr>
            <p:ph type="body" sz="quarter" idx="11"/>
          </p:nvPr>
        </p:nvSpPr>
        <p:spPr/>
        <p:txBody>
          <a:bodyPr/>
          <a:lstStyle/>
          <a:p>
            <a:r>
              <a:rPr lang="fr-FR" dirty="0" smtClean="0"/>
              <a:t>3</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sp>
        <p:nvSpPr>
          <p:cNvPr id="7" name="ZoneTexte 6"/>
          <p:cNvSpPr txBox="1"/>
          <p:nvPr/>
        </p:nvSpPr>
        <p:spPr>
          <a:xfrm>
            <a:off x="548680" y="7536713"/>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Trouve un mot qui peut se trouver entre ces mots repères.</a:t>
            </a:r>
            <a:endParaRPr lang="fr-FR" sz="1400" u="sng" dirty="0">
              <a:latin typeface="SimpleRonde" pitchFamily="2" charset="0"/>
            </a:endParaRPr>
          </a:p>
        </p:txBody>
      </p:sp>
      <p:grpSp>
        <p:nvGrpSpPr>
          <p:cNvPr id="8" name="Groupe 7"/>
          <p:cNvGrpSpPr/>
          <p:nvPr/>
        </p:nvGrpSpPr>
        <p:grpSpPr>
          <a:xfrm>
            <a:off x="116632" y="747328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762470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745198185"/>
              </p:ext>
            </p:extLst>
          </p:nvPr>
        </p:nvGraphicFramePr>
        <p:xfrm>
          <a:off x="1320924" y="8053027"/>
          <a:ext cx="4572000" cy="1483360"/>
        </p:xfrm>
        <a:graphic>
          <a:graphicData uri="http://schemas.openxmlformats.org/drawingml/2006/table">
            <a:tbl>
              <a:tblPr bandRow="1">
                <a:tableStyleId>{5C22544A-7EE6-4342-B048-85BDC9FD1C3A}</a:tableStyleId>
              </a:tblPr>
              <a:tblGrid>
                <a:gridCol w="1524000"/>
                <a:gridCol w="1524000"/>
                <a:gridCol w="1524000"/>
              </a:tblGrid>
              <a:tr h="370840">
                <a:tc>
                  <a:txBody>
                    <a:bodyPr/>
                    <a:lstStyle/>
                    <a:p>
                      <a:pPr algn="ctr"/>
                      <a:r>
                        <a:rPr lang="fr-FR" sz="1200" dirty="0" smtClean="0"/>
                        <a:t>panda</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t>papier</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sz="1200" dirty="0" smtClean="0"/>
                        <a:t>congère</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t>conquête</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sz="1200" dirty="0" smtClean="0"/>
                        <a:t>circonflexe</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t>civiliser</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sz="1200" dirty="0" smtClean="0"/>
                        <a:t>latitude</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t>légendaire</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3" name="Connecteur droit 12"/>
          <p:cNvCxnSpPr/>
          <p:nvPr/>
        </p:nvCxnSpPr>
        <p:spPr>
          <a:xfrm>
            <a:off x="2887434" y="8344735"/>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887434" y="8714300"/>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887434" y="9093390"/>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887434" y="9462955"/>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Pour chacun de ces mots, écris le mot du dictionnaire que tu dois chercher pour trouver sa définition.</a:t>
            </a:r>
            <a:endParaRPr lang="fr-FR" sz="1400" u="sng" dirty="0">
              <a:latin typeface="SimpleRonde" pitchFamily="2" charset="0"/>
            </a:endParaRPr>
          </a:p>
        </p:txBody>
      </p:sp>
      <p:grpSp>
        <p:nvGrpSpPr>
          <p:cNvPr id="18" name="Groupe 17"/>
          <p:cNvGrpSpPr/>
          <p:nvPr/>
        </p:nvGrpSpPr>
        <p:grpSpPr>
          <a:xfrm>
            <a:off x="116632" y="1280592"/>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Rectangle à coins arrondis 2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2" name="Carré corné 21"/>
          <p:cNvSpPr/>
          <p:nvPr/>
        </p:nvSpPr>
        <p:spPr>
          <a:xfrm rot="509975">
            <a:off x="136912" y="222785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yeux</a:t>
            </a:r>
            <a:endParaRPr lang="fr-FR" dirty="0">
              <a:solidFill>
                <a:schemeClr val="tx1"/>
              </a:solidFill>
            </a:endParaRPr>
          </a:p>
        </p:txBody>
      </p:sp>
      <p:sp>
        <p:nvSpPr>
          <p:cNvPr id="23" name="Carré corné 22"/>
          <p:cNvSpPr/>
          <p:nvPr/>
        </p:nvSpPr>
        <p:spPr>
          <a:xfrm rot="21275712">
            <a:off x="131026" y="3099339"/>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chats</a:t>
            </a:r>
            <a:endParaRPr lang="fr-FR" dirty="0">
              <a:solidFill>
                <a:schemeClr val="tx1"/>
              </a:solidFill>
            </a:endParaRPr>
          </a:p>
        </p:txBody>
      </p:sp>
      <p:sp>
        <p:nvSpPr>
          <p:cNvPr id="24" name="Carré corné 23"/>
          <p:cNvSpPr/>
          <p:nvPr/>
        </p:nvSpPr>
        <p:spPr>
          <a:xfrm rot="509975">
            <a:off x="136912" y="3956047"/>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allons</a:t>
            </a:r>
            <a:endParaRPr lang="fr-FR" dirty="0">
              <a:solidFill>
                <a:schemeClr val="tx1"/>
              </a:solidFill>
            </a:endParaRPr>
          </a:p>
        </p:txBody>
      </p:sp>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2217976"/>
            <a:ext cx="1796405" cy="502778"/>
          </a:xfrm>
          <a:prstGeom prst="rect">
            <a:avLst/>
          </a:prstGeom>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3089460"/>
            <a:ext cx="1796405"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4" y="3946168"/>
            <a:ext cx="1796405" cy="502778"/>
          </a:xfrm>
          <a:prstGeom prst="rect">
            <a:avLst/>
          </a:prstGeom>
        </p:spPr>
      </p:pic>
      <p:sp>
        <p:nvSpPr>
          <p:cNvPr id="28" name="Carré corné 27"/>
          <p:cNvSpPr/>
          <p:nvPr/>
        </p:nvSpPr>
        <p:spPr>
          <a:xfrm rot="509975">
            <a:off x="3496930" y="2240414"/>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chienne</a:t>
            </a:r>
            <a:endParaRPr lang="fr-FR" dirty="0">
              <a:solidFill>
                <a:schemeClr val="tx1"/>
              </a:solidFill>
            </a:endParaRPr>
          </a:p>
        </p:txBody>
      </p:sp>
      <p:sp>
        <p:nvSpPr>
          <p:cNvPr id="29" name="Carré corné 28"/>
          <p:cNvSpPr/>
          <p:nvPr/>
        </p:nvSpPr>
        <p:spPr>
          <a:xfrm rot="21275712">
            <a:off x="3491044" y="3111898"/>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métaux</a:t>
            </a:r>
            <a:endParaRPr lang="fr-FR" dirty="0">
              <a:solidFill>
                <a:schemeClr val="tx1"/>
              </a:solidFill>
            </a:endParaRPr>
          </a:p>
        </p:txBody>
      </p:sp>
      <p:sp>
        <p:nvSpPr>
          <p:cNvPr id="30" name="Carré corné 29"/>
          <p:cNvSpPr/>
          <p:nvPr/>
        </p:nvSpPr>
        <p:spPr>
          <a:xfrm rot="509975">
            <a:off x="3496930" y="3968606"/>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chanteuse</a:t>
            </a:r>
            <a:endParaRPr lang="fr-FR" dirty="0">
              <a:solidFill>
                <a:schemeClr val="tx1"/>
              </a:solidFill>
            </a:endParaRP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2217976"/>
            <a:ext cx="1796405" cy="502778"/>
          </a:xfrm>
          <a:prstGeom prst="rect">
            <a:avLst/>
          </a:prstGeom>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3089460"/>
            <a:ext cx="1796405" cy="502778"/>
          </a:xfrm>
          <a:prstGeom prst="rect">
            <a:avLst/>
          </a:prstGeom>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0" y="3946168"/>
            <a:ext cx="1796405" cy="502778"/>
          </a:xfrm>
          <a:prstGeom prst="rect">
            <a:avLst/>
          </a:prstGeom>
        </p:spPr>
      </p:pic>
      <p:sp>
        <p:nvSpPr>
          <p:cNvPr id="34" name="ZoneTexte 33"/>
          <p:cNvSpPr txBox="1"/>
          <p:nvPr/>
        </p:nvSpPr>
        <p:spPr>
          <a:xfrm>
            <a:off x="548680" y="4736976"/>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Entoure la bonne réponse.</a:t>
            </a:r>
            <a:endParaRPr lang="fr-FR" sz="1400" u="sng" dirty="0">
              <a:latin typeface="SimpleRonde" pitchFamily="2" charset="0"/>
            </a:endParaRPr>
          </a:p>
        </p:txBody>
      </p:sp>
      <p:grpSp>
        <p:nvGrpSpPr>
          <p:cNvPr id="35" name="Groupe 34"/>
          <p:cNvGrpSpPr/>
          <p:nvPr/>
        </p:nvGrpSpPr>
        <p:grpSpPr>
          <a:xfrm>
            <a:off x="116632" y="4673543"/>
            <a:ext cx="360040" cy="461665"/>
            <a:chOff x="116632" y="1352600"/>
            <a:chExt cx="360040" cy="461665"/>
          </a:xfrm>
        </p:grpSpPr>
        <p:sp>
          <p:nvSpPr>
            <p:cNvPr id="36" name="Ellipse 3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8" name="Rectangle à coins arrondis 37"/>
          <p:cNvSpPr/>
          <p:nvPr/>
        </p:nvSpPr>
        <p:spPr>
          <a:xfrm>
            <a:off x="6568752" y="482496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3936580812"/>
              </p:ext>
            </p:extLst>
          </p:nvPr>
        </p:nvGraphicFramePr>
        <p:xfrm>
          <a:off x="95093" y="5313040"/>
          <a:ext cx="6684400" cy="1859280"/>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2228133"/>
                <a:gridCol w="2228133"/>
                <a:gridCol w="471342"/>
                <a:gridCol w="1756792"/>
              </a:tblGrid>
              <a:tr h="144016">
                <a:tc>
                  <a:txBody>
                    <a:bodyPr/>
                    <a:lstStyle/>
                    <a:p>
                      <a:r>
                        <a:rPr lang="fr-FR" sz="1400" b="1" i="1" dirty="0" smtClean="0"/>
                        <a:t>Tu cherches le mot...</a:t>
                      </a:r>
                      <a:endParaRPr lang="fr-FR" sz="1400"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400" b="1" i="1" dirty="0" smtClean="0"/>
                        <a:t>Tu trouves</a:t>
                      </a:r>
                      <a:r>
                        <a:rPr lang="fr-FR" sz="1400" b="1" i="1" baseline="0" dirty="0" smtClean="0"/>
                        <a:t> le mot...</a:t>
                      </a:r>
                      <a:endParaRPr lang="fr-FR" sz="1400"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gridSpan="2">
                  <a:txBody>
                    <a:bodyPr/>
                    <a:lstStyle/>
                    <a:p>
                      <a:r>
                        <a:rPr lang="fr-FR" sz="1400" b="1" i="1" dirty="0" smtClean="0"/>
                        <a:t>Tu dois...</a:t>
                      </a:r>
                      <a:endParaRPr lang="fr-FR" sz="1400"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a:p>
                  </a:txBody>
                  <a:tcPr/>
                </a:tc>
              </a:tr>
              <a:tr h="370840">
                <a:tc>
                  <a:txBody>
                    <a:bodyPr/>
                    <a:lstStyle/>
                    <a:p>
                      <a:pPr algn="ctr"/>
                      <a:r>
                        <a:rPr lang="fr-FR" sz="1400" dirty="0" smtClean="0"/>
                        <a:t>guerre</a:t>
                      </a:r>
                      <a:endParaRPr lang="fr-FR" sz="1400" dirty="0"/>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gn="ctr"/>
                      <a:r>
                        <a:rPr lang="fr-FR" sz="1400" dirty="0" smtClean="0"/>
                        <a:t>gélatine</a:t>
                      </a:r>
                      <a:endParaRPr lang="fr-FR" sz="1400" dirty="0"/>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r>
                        <a:rPr lang="fr-FR" sz="1400" dirty="0" smtClean="0"/>
                        <a:t>ou</a:t>
                      </a:r>
                    </a:p>
                  </a:txBody>
                  <a:tcPr anchor="ctr">
                    <a:lnL w="19050" cap="flat" cmpd="sng" algn="ctr">
                      <a:solidFill>
                        <a:schemeClr val="tx1"/>
                      </a:solid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smtClean="0"/>
                        <a:t>revenir en arrière</a:t>
                      </a:r>
                    </a:p>
                    <a:p>
                      <a:r>
                        <a:rPr lang="fr-FR" sz="1400" dirty="0" smtClean="0"/>
                        <a:t>chercher plus loin</a:t>
                      </a:r>
                    </a:p>
                  </a:txBody>
                  <a:tcPr anchor="ctr">
                    <a:lnL w="19050" cap="flat" cmpd="sng" algn="ctr">
                      <a:no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fr-FR" sz="1400" dirty="0" smtClean="0"/>
                        <a:t>enfant</a:t>
                      </a:r>
                      <a:endParaRPr lang="fr-FR" sz="1400" dirty="0"/>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gn="ctr"/>
                      <a:r>
                        <a:rPr lang="fr-FR" sz="1400" dirty="0" smtClean="0"/>
                        <a:t>entrée</a:t>
                      </a:r>
                      <a:endParaRPr lang="fr-FR" sz="1400" dirty="0"/>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r>
                        <a:rPr lang="fr-FR" sz="1400" dirty="0" smtClean="0"/>
                        <a:t>ou</a:t>
                      </a:r>
                    </a:p>
                  </a:txBody>
                  <a:tcPr anchor="ctr">
                    <a:lnL w="19050" cap="flat" cmpd="sng" algn="ctr">
                      <a:solidFill>
                        <a:schemeClr val="tx1"/>
                      </a:solid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smtClean="0"/>
                        <a:t>revenir en arrière</a:t>
                      </a:r>
                    </a:p>
                    <a:p>
                      <a:r>
                        <a:rPr lang="fr-FR" sz="1400" dirty="0" smtClean="0"/>
                        <a:t>chercher plus loin</a:t>
                      </a:r>
                    </a:p>
                  </a:txBody>
                  <a:tcPr anchor="ctr">
                    <a:lnL w="19050" cap="flat" cmpd="sng" algn="ctr">
                      <a:no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fr-FR" sz="1400" dirty="0" smtClean="0"/>
                        <a:t>chimpanzé</a:t>
                      </a:r>
                      <a:endParaRPr lang="fr-FR" sz="1400" dirty="0"/>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gn="ctr"/>
                      <a:r>
                        <a:rPr lang="fr-FR" sz="1400" dirty="0" smtClean="0"/>
                        <a:t>chirurgie</a:t>
                      </a:r>
                      <a:endParaRPr lang="fr-FR" sz="1400" dirty="0"/>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r>
                        <a:rPr lang="fr-FR" sz="1400" dirty="0" smtClean="0"/>
                        <a:t>ou</a:t>
                      </a:r>
                    </a:p>
                  </a:txBody>
                  <a:tcPr anchor="ctr">
                    <a:lnL w="19050" cap="flat" cmpd="sng" algn="ctr">
                      <a:solidFill>
                        <a:schemeClr val="tx1"/>
                      </a:solid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smtClean="0"/>
                        <a:t>revenir en arrière</a:t>
                      </a:r>
                    </a:p>
                    <a:p>
                      <a:r>
                        <a:rPr lang="fr-FR" sz="1400" dirty="0" smtClean="0"/>
                        <a:t>chercher plus loin</a:t>
                      </a:r>
                    </a:p>
                  </a:txBody>
                  <a:tcPr anchor="ctr">
                    <a:lnL w="19050" cap="flat" cmpd="sng" algn="ctr">
                      <a:no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96154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ZoneTexte 51"/>
          <p:cNvSpPr txBox="1"/>
          <p:nvPr/>
        </p:nvSpPr>
        <p:spPr>
          <a:xfrm>
            <a:off x="296652" y="4250918"/>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Dans une semaine, nous partons en (voyageur – voyage – voyageant) scolaire.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 lapin sort de son (terrain – terrasse – terrier) à la recherche de nourriture.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Je déteste (chanter – chanteur – chanson) devant un public.</a:t>
            </a:r>
            <a:endParaRPr lang="fr-FR" sz="1200" dirty="0">
              <a:latin typeface="Comic Sans MS" pitchFamily="66" charset="0"/>
            </a:endParaRPr>
          </a:p>
        </p:txBody>
      </p:sp>
      <p:sp>
        <p:nvSpPr>
          <p:cNvPr id="4" name="Espace réservé du texte 3"/>
          <p:cNvSpPr>
            <a:spLocks noGrp="1"/>
          </p:cNvSpPr>
          <p:nvPr>
            <p:ph type="body" sz="quarter" idx="10"/>
          </p:nvPr>
        </p:nvSpPr>
        <p:spPr/>
        <p:txBody>
          <a:bodyPr/>
          <a:lstStyle/>
          <a:p>
            <a:r>
              <a:rPr lang="fr-FR" dirty="0" smtClean="0"/>
              <a:t>Les familles de mots</a:t>
            </a:r>
            <a:endParaRPr lang="fr-FR" dirty="0"/>
          </a:p>
        </p:txBody>
      </p:sp>
      <p:sp>
        <p:nvSpPr>
          <p:cNvPr id="5" name="Espace réservé du texte 4"/>
          <p:cNvSpPr>
            <a:spLocks noGrp="1"/>
          </p:cNvSpPr>
          <p:nvPr>
            <p:ph type="body" sz="quarter" idx="11"/>
          </p:nvPr>
        </p:nvSpPr>
        <p:spPr/>
        <p:txBody>
          <a:bodyPr/>
          <a:lstStyle/>
          <a:p>
            <a:r>
              <a:rPr lang="fr-FR" dirty="0" smtClean="0"/>
              <a:t>4</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sp>
        <p:nvSpPr>
          <p:cNvPr id="7" name="ZoneTexte 6"/>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smtClean="0">
                <a:latin typeface="SimpleRonde" pitchFamily="2" charset="0"/>
              </a:rPr>
              <a:t>Colorie d’une même couleur les mots de la même famille.</a:t>
            </a:r>
            <a:endParaRPr lang="fr-FR" sz="1400" u="sng" dirty="0">
              <a:latin typeface="SimpleRonde" pitchFamily="2" charset="0"/>
            </a:endParaRPr>
          </a:p>
        </p:txBody>
      </p:sp>
      <p:grpSp>
        <p:nvGrpSpPr>
          <p:cNvPr id="8" name="Groupe 7"/>
          <p:cNvGrpSpPr/>
          <p:nvPr/>
        </p:nvGrpSpPr>
        <p:grpSpPr>
          <a:xfrm>
            <a:off x="116632" y="1280592"/>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23" name="Groupe 22"/>
          <p:cNvGrpSpPr/>
          <p:nvPr/>
        </p:nvGrpSpPr>
        <p:grpSpPr>
          <a:xfrm>
            <a:off x="296652" y="2031738"/>
            <a:ext cx="1188132" cy="513929"/>
            <a:chOff x="296652" y="2031738"/>
            <a:chExt cx="1188132" cy="513929"/>
          </a:xfrm>
        </p:grpSpPr>
        <p:sp>
          <p:nvSpPr>
            <p:cNvPr id="12" name="Nuage 11"/>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86662" y="2134815"/>
              <a:ext cx="1008112" cy="307777"/>
            </a:xfrm>
            <a:prstGeom prst="rect">
              <a:avLst/>
            </a:prstGeom>
            <a:noFill/>
          </p:spPr>
          <p:txBody>
            <a:bodyPr wrap="square" rtlCol="0">
              <a:spAutoFit/>
            </a:bodyPr>
            <a:lstStyle/>
            <a:p>
              <a:pPr algn="ctr"/>
              <a:r>
                <a:rPr lang="fr-FR" sz="1400" dirty="0" smtClean="0"/>
                <a:t>chant</a:t>
              </a:r>
              <a:endParaRPr lang="fr-FR" sz="1400" dirty="0"/>
            </a:p>
          </p:txBody>
        </p:sp>
      </p:grpSp>
      <p:grpSp>
        <p:nvGrpSpPr>
          <p:cNvPr id="24" name="Groupe 23"/>
          <p:cNvGrpSpPr/>
          <p:nvPr/>
        </p:nvGrpSpPr>
        <p:grpSpPr>
          <a:xfrm>
            <a:off x="1563409" y="3025574"/>
            <a:ext cx="1188132" cy="513929"/>
            <a:chOff x="2356495" y="3062297"/>
            <a:chExt cx="1188132" cy="513929"/>
          </a:xfrm>
        </p:grpSpPr>
        <p:sp>
          <p:nvSpPr>
            <p:cNvPr id="21" name="Nuage 20"/>
            <p:cNvSpPr/>
            <p:nvPr/>
          </p:nvSpPr>
          <p:spPr>
            <a:xfrm>
              <a:off x="2356495" y="306229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446505" y="3165374"/>
              <a:ext cx="1008112" cy="307777"/>
            </a:xfrm>
            <a:prstGeom prst="rect">
              <a:avLst/>
            </a:prstGeom>
            <a:noFill/>
          </p:spPr>
          <p:txBody>
            <a:bodyPr wrap="square" rtlCol="0">
              <a:spAutoFit/>
            </a:bodyPr>
            <a:lstStyle/>
            <a:p>
              <a:pPr algn="ctr"/>
              <a:r>
                <a:rPr lang="fr-FR" sz="1400" dirty="0" smtClean="0"/>
                <a:t>chanson</a:t>
              </a:r>
              <a:endParaRPr lang="fr-FR" sz="1400" dirty="0"/>
            </a:p>
          </p:txBody>
        </p:sp>
      </p:grpSp>
      <p:grpSp>
        <p:nvGrpSpPr>
          <p:cNvPr id="25" name="Groupe 24"/>
          <p:cNvGrpSpPr/>
          <p:nvPr/>
        </p:nvGrpSpPr>
        <p:grpSpPr>
          <a:xfrm>
            <a:off x="5380620" y="2698067"/>
            <a:ext cx="1188132" cy="513929"/>
            <a:chOff x="5380620" y="2698067"/>
            <a:chExt cx="1188132" cy="513929"/>
          </a:xfrm>
        </p:grpSpPr>
        <p:sp>
          <p:nvSpPr>
            <p:cNvPr id="22" name="Nuage 21"/>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470630" y="2801143"/>
              <a:ext cx="1008112" cy="307777"/>
            </a:xfrm>
            <a:prstGeom prst="rect">
              <a:avLst/>
            </a:prstGeom>
            <a:noFill/>
          </p:spPr>
          <p:txBody>
            <a:bodyPr wrap="square" rtlCol="0">
              <a:spAutoFit/>
            </a:bodyPr>
            <a:lstStyle/>
            <a:p>
              <a:pPr algn="ctr"/>
              <a:r>
                <a:rPr lang="fr-FR" sz="1400" dirty="0" smtClean="0"/>
                <a:t>chanteur</a:t>
              </a:r>
              <a:endParaRPr lang="fr-FR" sz="1400" dirty="0"/>
            </a:p>
          </p:txBody>
        </p:sp>
      </p:grpSp>
      <p:grpSp>
        <p:nvGrpSpPr>
          <p:cNvPr id="26" name="Groupe 25"/>
          <p:cNvGrpSpPr/>
          <p:nvPr/>
        </p:nvGrpSpPr>
        <p:grpSpPr>
          <a:xfrm>
            <a:off x="1852439" y="1912315"/>
            <a:ext cx="1188132" cy="513929"/>
            <a:chOff x="296652" y="2031738"/>
            <a:chExt cx="1188132" cy="513929"/>
          </a:xfrm>
        </p:grpSpPr>
        <p:sp>
          <p:nvSpPr>
            <p:cNvPr id="27" name="Nuage 26"/>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386662" y="2134815"/>
              <a:ext cx="1008112" cy="307777"/>
            </a:xfrm>
            <a:prstGeom prst="rect">
              <a:avLst/>
            </a:prstGeom>
            <a:noFill/>
          </p:spPr>
          <p:txBody>
            <a:bodyPr wrap="square" rtlCol="0">
              <a:spAutoFit/>
            </a:bodyPr>
            <a:lstStyle/>
            <a:p>
              <a:pPr algn="ctr"/>
              <a:r>
                <a:rPr lang="fr-FR" sz="1400" dirty="0" smtClean="0"/>
                <a:t>lent</a:t>
              </a:r>
              <a:endParaRPr lang="fr-FR" sz="1400" dirty="0"/>
            </a:p>
          </p:txBody>
        </p:sp>
      </p:grpSp>
      <p:grpSp>
        <p:nvGrpSpPr>
          <p:cNvPr id="29" name="Groupe 28"/>
          <p:cNvGrpSpPr/>
          <p:nvPr/>
        </p:nvGrpSpPr>
        <p:grpSpPr>
          <a:xfrm>
            <a:off x="116632" y="2922497"/>
            <a:ext cx="1188132" cy="513929"/>
            <a:chOff x="296652" y="2031738"/>
            <a:chExt cx="1188132" cy="513929"/>
          </a:xfrm>
        </p:grpSpPr>
        <p:sp>
          <p:nvSpPr>
            <p:cNvPr id="30" name="Nuage 29"/>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386662" y="2134815"/>
              <a:ext cx="1008112" cy="307777"/>
            </a:xfrm>
            <a:prstGeom prst="rect">
              <a:avLst/>
            </a:prstGeom>
            <a:noFill/>
          </p:spPr>
          <p:txBody>
            <a:bodyPr wrap="square" rtlCol="0">
              <a:spAutoFit/>
            </a:bodyPr>
            <a:lstStyle/>
            <a:p>
              <a:pPr algn="ctr"/>
              <a:r>
                <a:rPr lang="fr-FR" sz="1400" dirty="0" smtClean="0"/>
                <a:t>lenteur</a:t>
              </a:r>
              <a:endParaRPr lang="fr-FR" sz="1400" dirty="0"/>
            </a:p>
          </p:txBody>
        </p:sp>
      </p:grpSp>
      <p:grpSp>
        <p:nvGrpSpPr>
          <p:cNvPr id="32" name="Groupe 31"/>
          <p:cNvGrpSpPr/>
          <p:nvPr/>
        </p:nvGrpSpPr>
        <p:grpSpPr>
          <a:xfrm>
            <a:off x="3821317" y="1931155"/>
            <a:ext cx="1188132" cy="513929"/>
            <a:chOff x="296652" y="2031738"/>
            <a:chExt cx="1188132" cy="513929"/>
          </a:xfrm>
        </p:grpSpPr>
        <p:sp>
          <p:nvSpPr>
            <p:cNvPr id="33" name="Nuage 32"/>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339037" y="2134815"/>
              <a:ext cx="1008112" cy="307777"/>
            </a:xfrm>
            <a:prstGeom prst="rect">
              <a:avLst/>
            </a:prstGeom>
            <a:noFill/>
          </p:spPr>
          <p:txBody>
            <a:bodyPr wrap="square" rtlCol="0">
              <a:spAutoFit/>
            </a:bodyPr>
            <a:lstStyle/>
            <a:p>
              <a:pPr algn="ctr"/>
              <a:r>
                <a:rPr lang="fr-FR" sz="1400" dirty="0" smtClean="0"/>
                <a:t>lentement</a:t>
              </a:r>
              <a:endParaRPr lang="fr-FR" sz="1400" dirty="0"/>
            </a:p>
          </p:txBody>
        </p:sp>
      </p:grpSp>
      <p:grpSp>
        <p:nvGrpSpPr>
          <p:cNvPr id="35" name="Groupe 34"/>
          <p:cNvGrpSpPr/>
          <p:nvPr/>
        </p:nvGrpSpPr>
        <p:grpSpPr>
          <a:xfrm>
            <a:off x="2667608" y="2415041"/>
            <a:ext cx="1188132" cy="513929"/>
            <a:chOff x="296652" y="2031738"/>
            <a:chExt cx="1188132" cy="513929"/>
          </a:xfrm>
        </p:grpSpPr>
        <p:sp>
          <p:nvSpPr>
            <p:cNvPr id="36" name="Nuage 35"/>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386662" y="2134815"/>
              <a:ext cx="1008112" cy="307777"/>
            </a:xfrm>
            <a:prstGeom prst="rect">
              <a:avLst/>
            </a:prstGeom>
            <a:noFill/>
          </p:spPr>
          <p:txBody>
            <a:bodyPr wrap="square" rtlCol="0">
              <a:spAutoFit/>
            </a:bodyPr>
            <a:lstStyle/>
            <a:p>
              <a:pPr algn="ctr"/>
              <a:r>
                <a:rPr lang="fr-FR" sz="1400" dirty="0" smtClean="0"/>
                <a:t>vol</a:t>
              </a:r>
              <a:endParaRPr lang="fr-FR" sz="1400" dirty="0"/>
            </a:p>
          </p:txBody>
        </p:sp>
      </p:grpSp>
      <p:grpSp>
        <p:nvGrpSpPr>
          <p:cNvPr id="38" name="Groupe 37"/>
          <p:cNvGrpSpPr/>
          <p:nvPr/>
        </p:nvGrpSpPr>
        <p:grpSpPr>
          <a:xfrm>
            <a:off x="5469514" y="1877850"/>
            <a:ext cx="1188132" cy="513929"/>
            <a:chOff x="296652" y="2031738"/>
            <a:chExt cx="1188132" cy="513929"/>
          </a:xfrm>
        </p:grpSpPr>
        <p:sp>
          <p:nvSpPr>
            <p:cNvPr id="39" name="Nuage 38"/>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386662" y="2134815"/>
              <a:ext cx="1008112" cy="307777"/>
            </a:xfrm>
            <a:prstGeom prst="rect">
              <a:avLst/>
            </a:prstGeom>
            <a:noFill/>
          </p:spPr>
          <p:txBody>
            <a:bodyPr wrap="square" rtlCol="0">
              <a:spAutoFit/>
            </a:bodyPr>
            <a:lstStyle/>
            <a:p>
              <a:pPr algn="ctr"/>
              <a:r>
                <a:rPr lang="fr-FR" sz="1400" dirty="0" smtClean="0"/>
                <a:t>voleur</a:t>
              </a:r>
              <a:endParaRPr lang="fr-FR" sz="1400" dirty="0"/>
            </a:p>
          </p:txBody>
        </p:sp>
      </p:grpSp>
      <p:grpSp>
        <p:nvGrpSpPr>
          <p:cNvPr id="41" name="Groupe 40"/>
          <p:cNvGrpSpPr/>
          <p:nvPr/>
        </p:nvGrpSpPr>
        <p:grpSpPr>
          <a:xfrm>
            <a:off x="3855740" y="2871686"/>
            <a:ext cx="1188132" cy="513929"/>
            <a:chOff x="296652" y="2031738"/>
            <a:chExt cx="1188132" cy="513929"/>
          </a:xfrm>
        </p:grpSpPr>
        <p:sp>
          <p:nvSpPr>
            <p:cNvPr id="42" name="Nuage 41"/>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386662" y="2134815"/>
              <a:ext cx="1008112" cy="307777"/>
            </a:xfrm>
            <a:prstGeom prst="rect">
              <a:avLst/>
            </a:prstGeom>
            <a:noFill/>
          </p:spPr>
          <p:txBody>
            <a:bodyPr wrap="square" rtlCol="0">
              <a:spAutoFit/>
            </a:bodyPr>
            <a:lstStyle/>
            <a:p>
              <a:pPr algn="ctr"/>
              <a:r>
                <a:rPr lang="fr-FR" sz="1400" dirty="0" smtClean="0"/>
                <a:t>voler</a:t>
              </a:r>
              <a:endParaRPr lang="fr-FR" sz="1400" dirty="0"/>
            </a:p>
          </p:txBody>
        </p:sp>
      </p:grpSp>
      <p:sp>
        <p:nvSpPr>
          <p:cNvPr id="44" name="ZoneTexte 43"/>
          <p:cNvSpPr txBox="1"/>
          <p:nvPr/>
        </p:nvSpPr>
        <p:spPr>
          <a:xfrm>
            <a:off x="548680" y="3728864"/>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Entoure le mot qui convient pour compléter la phrase, puis recopie-la.</a:t>
            </a:r>
            <a:endParaRPr lang="fr-FR" sz="1400" u="sng" dirty="0">
              <a:latin typeface="SimpleRonde" pitchFamily="2" charset="0"/>
            </a:endParaRPr>
          </a:p>
        </p:txBody>
      </p:sp>
      <p:grpSp>
        <p:nvGrpSpPr>
          <p:cNvPr id="45" name="Groupe 44"/>
          <p:cNvGrpSpPr/>
          <p:nvPr/>
        </p:nvGrpSpPr>
        <p:grpSpPr>
          <a:xfrm>
            <a:off x="116632" y="3665431"/>
            <a:ext cx="360040" cy="461665"/>
            <a:chOff x="116632" y="1352600"/>
            <a:chExt cx="360040" cy="461665"/>
          </a:xfrm>
        </p:grpSpPr>
        <p:sp>
          <p:nvSpPr>
            <p:cNvPr id="46" name="Ellipse 4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8" name="Rectangle à coins arrondis 47"/>
          <p:cNvSpPr/>
          <p:nvPr/>
        </p:nvSpPr>
        <p:spPr>
          <a:xfrm>
            <a:off x="6568752" y="3816851"/>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711966"/>
            <a:ext cx="6192688" cy="502778"/>
          </a:xfrm>
          <a:prstGeom prst="rect">
            <a:avLst/>
          </a:prstGeom>
        </p:spPr>
      </p:pic>
      <p:pic>
        <p:nvPicPr>
          <p:cNvPr id="50" name="Image 4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5601072"/>
            <a:ext cx="6192688" cy="502778"/>
          </a:xfrm>
          <a:prstGeom prst="rect">
            <a:avLst/>
          </a:prstGeom>
        </p:spPr>
      </p:pic>
      <p:pic>
        <p:nvPicPr>
          <p:cNvPr id="51" name="Image 5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6538454"/>
            <a:ext cx="6192688" cy="502778"/>
          </a:xfrm>
          <a:prstGeom prst="rect">
            <a:avLst/>
          </a:prstGeom>
        </p:spPr>
      </p:pic>
      <p:sp>
        <p:nvSpPr>
          <p:cNvPr id="53" name="ZoneTexte 52"/>
          <p:cNvSpPr txBox="1"/>
          <p:nvPr/>
        </p:nvSpPr>
        <p:spPr>
          <a:xfrm>
            <a:off x="548680" y="7176673"/>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Range les mots dans le tableau en les classant par familles.</a:t>
            </a:r>
            <a:endParaRPr lang="fr-FR" sz="1400" u="sng" dirty="0">
              <a:latin typeface="SimpleRonde" pitchFamily="2" charset="0"/>
            </a:endParaRPr>
          </a:p>
        </p:txBody>
      </p:sp>
      <p:grpSp>
        <p:nvGrpSpPr>
          <p:cNvPr id="54" name="Groupe 53"/>
          <p:cNvGrpSpPr/>
          <p:nvPr/>
        </p:nvGrpSpPr>
        <p:grpSpPr>
          <a:xfrm>
            <a:off x="116632" y="7113240"/>
            <a:ext cx="360040" cy="461665"/>
            <a:chOff x="116632" y="1352600"/>
            <a:chExt cx="360040" cy="461665"/>
          </a:xfrm>
        </p:grpSpPr>
        <p:sp>
          <p:nvSpPr>
            <p:cNvPr id="55" name="Ellipse 5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7" name="Rectangle à coins arrondis 56"/>
          <p:cNvSpPr/>
          <p:nvPr/>
        </p:nvSpPr>
        <p:spPr>
          <a:xfrm>
            <a:off x="6568752" y="72646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58" name="Tableau 57"/>
          <p:cNvGraphicFramePr>
            <a:graphicFrameLocks noGrp="1"/>
          </p:cNvGraphicFramePr>
          <p:nvPr>
            <p:extLst>
              <p:ext uri="{D42A27DB-BD31-4B8C-83A1-F6EECF244321}">
                <p14:modId xmlns:p14="http://schemas.microsoft.com/office/powerpoint/2010/main" val="2431974957"/>
              </p:ext>
            </p:extLst>
          </p:nvPr>
        </p:nvGraphicFramePr>
        <p:xfrm>
          <a:off x="1013420" y="7981503"/>
          <a:ext cx="4572000" cy="16764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4000"/>
                <a:gridCol w="1524000"/>
                <a:gridCol w="1524000"/>
              </a:tblGrid>
              <a:tr h="144016">
                <a:tc>
                  <a:txBody>
                    <a:bodyPr/>
                    <a:lstStyle/>
                    <a:p>
                      <a:pPr algn="ctr"/>
                      <a:r>
                        <a:rPr lang="fr-FR" sz="1400" dirty="0" smtClean="0">
                          <a:solidFill>
                            <a:schemeClr val="tx1"/>
                          </a:solidFill>
                        </a:rPr>
                        <a:t>chat</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smtClean="0">
                          <a:solidFill>
                            <a:schemeClr val="tx1"/>
                          </a:solidFill>
                        </a:rPr>
                        <a:t>inventer</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smtClean="0">
                          <a:solidFill>
                            <a:schemeClr val="tx1"/>
                          </a:solidFill>
                        </a:rPr>
                        <a:t>calcul</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r h="1279376">
                <a:tc>
                  <a:txBody>
                    <a:bodyPr/>
                    <a:lstStyle/>
                    <a:p>
                      <a:endParaRPr lang="fr-FR" sz="1400" dirty="0" smtClean="0">
                        <a:solidFill>
                          <a:schemeClr val="tx1"/>
                        </a:solidFill>
                      </a:endParaRPr>
                    </a:p>
                    <a:p>
                      <a:endParaRPr lang="fr-FR" sz="1400" dirty="0" smtClean="0">
                        <a:solidFill>
                          <a:schemeClr val="tx1"/>
                        </a:solidFill>
                      </a:endParaRPr>
                    </a:p>
                    <a:p>
                      <a:endParaRPr lang="fr-FR" sz="1400" dirty="0" smtClean="0">
                        <a:solidFill>
                          <a:schemeClr val="tx1"/>
                        </a:solidFill>
                      </a:endParaRPr>
                    </a:p>
                    <a:p>
                      <a:endParaRPr lang="fr-FR" sz="1400" dirty="0" smtClean="0">
                        <a:solidFill>
                          <a:schemeClr val="tx1"/>
                        </a:solidFill>
                      </a:endParaRPr>
                    </a:p>
                    <a:p>
                      <a:endParaRPr lang="fr-FR" sz="1400" dirty="0" smtClean="0">
                        <a:solidFill>
                          <a:schemeClr val="tx1"/>
                        </a:solidFill>
                      </a:endParaRPr>
                    </a:p>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r>
            </a:tbl>
          </a:graphicData>
        </a:graphic>
      </p:graphicFrame>
      <p:sp>
        <p:nvSpPr>
          <p:cNvPr id="59" name="ZoneTexte 58"/>
          <p:cNvSpPr txBox="1"/>
          <p:nvPr/>
        </p:nvSpPr>
        <p:spPr>
          <a:xfrm>
            <a:off x="0" y="7497663"/>
            <a:ext cx="6858000" cy="523220"/>
          </a:xfrm>
          <a:prstGeom prst="rect">
            <a:avLst/>
          </a:prstGeom>
          <a:noFill/>
        </p:spPr>
        <p:txBody>
          <a:bodyPr wrap="square" rtlCol="0">
            <a:spAutoFit/>
          </a:bodyPr>
          <a:lstStyle/>
          <a:p>
            <a:pPr algn="ctr"/>
            <a:r>
              <a:rPr lang="fr-FR" sz="1400" b="1" dirty="0" smtClean="0"/>
              <a:t>chatière – invention – chatte – calculatrice – inventeur – </a:t>
            </a:r>
          </a:p>
          <a:p>
            <a:pPr algn="ctr"/>
            <a:r>
              <a:rPr lang="fr-FR" sz="1400" b="1" dirty="0" smtClean="0"/>
              <a:t>calculer – recalculer </a:t>
            </a:r>
            <a:r>
              <a:rPr lang="fr-FR" sz="1400" b="1" dirty="0"/>
              <a:t>–</a:t>
            </a:r>
            <a:r>
              <a:rPr lang="fr-FR" sz="1400" b="1" dirty="0" smtClean="0"/>
              <a:t> inventif – chaton</a:t>
            </a:r>
            <a:endParaRPr lang="fr-FR" sz="1400" b="1" dirty="0"/>
          </a:p>
        </p:txBody>
      </p:sp>
    </p:spTree>
    <p:extLst>
      <p:ext uri="{BB962C8B-B14F-4D97-AF65-F5344CB8AC3E}">
        <p14:creationId xmlns:p14="http://schemas.microsoft.com/office/powerpoint/2010/main" val="115699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Les familles de mots</a:t>
            </a:r>
            <a:endParaRPr lang="fr-FR" dirty="0"/>
          </a:p>
        </p:txBody>
      </p:sp>
      <p:sp>
        <p:nvSpPr>
          <p:cNvPr id="5" name="Espace réservé du texte 4"/>
          <p:cNvSpPr>
            <a:spLocks noGrp="1"/>
          </p:cNvSpPr>
          <p:nvPr>
            <p:ph type="body" sz="quarter" idx="11"/>
          </p:nvPr>
        </p:nvSpPr>
        <p:spPr/>
        <p:txBody>
          <a:bodyPr/>
          <a:lstStyle/>
          <a:p>
            <a:r>
              <a:rPr lang="fr-FR" dirty="0" smtClean="0"/>
              <a:t>4</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sp>
        <p:nvSpPr>
          <p:cNvPr id="7" name="ZoneTexte 6"/>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smtClean="0">
                <a:latin typeface="SimpleRonde" pitchFamily="2" charset="0"/>
              </a:rPr>
              <a:t>Barre l’intrus dans chaque famille.</a:t>
            </a:r>
            <a:endParaRPr lang="fr-FR" sz="1400" u="sng" dirty="0">
              <a:latin typeface="SimpleRonde" pitchFamily="2" charset="0"/>
            </a:endParaRPr>
          </a:p>
        </p:txBody>
      </p:sp>
      <p:grpSp>
        <p:nvGrpSpPr>
          <p:cNvPr id="8" name="Groupe 7"/>
          <p:cNvGrpSpPr/>
          <p:nvPr/>
        </p:nvGrpSpPr>
        <p:grpSpPr>
          <a:xfrm>
            <a:off x="116632" y="1280592"/>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 name="ZoneTexte 1"/>
          <p:cNvSpPr txBox="1"/>
          <p:nvPr/>
        </p:nvSpPr>
        <p:spPr>
          <a:xfrm>
            <a:off x="1340768" y="1767805"/>
            <a:ext cx="4104456" cy="1384995"/>
          </a:xfrm>
          <a:prstGeom prst="rect">
            <a:avLst/>
          </a:prstGeom>
          <a:noFill/>
        </p:spPr>
        <p:txBody>
          <a:bodyPr wrap="square" rtlCol="0">
            <a:spAutoFit/>
          </a:bodyPr>
          <a:lstStyle/>
          <a:p>
            <a:pPr>
              <a:lnSpc>
                <a:spcPct val="200000"/>
              </a:lnSpc>
            </a:pPr>
            <a:r>
              <a:rPr lang="fr-FR" sz="1400" dirty="0" smtClean="0">
                <a:latin typeface="Throw My Hands Up in the Air"/>
                <a:ea typeface="Throw My Hands Up in the Air"/>
              </a:rPr>
              <a:t>~</a:t>
            </a:r>
            <a:r>
              <a:rPr lang="fr-FR" sz="1400" dirty="0" smtClean="0">
                <a:latin typeface="+mj-lt"/>
                <a:ea typeface="Throw My Hands Up in the Air"/>
              </a:rPr>
              <a:t> appel – appeler – appellation – parler – rappeler</a:t>
            </a:r>
          </a:p>
          <a:p>
            <a:pPr>
              <a:lnSpc>
                <a:spcPct val="200000"/>
              </a:lnSpc>
            </a:pPr>
            <a:r>
              <a:rPr lang="fr-FR" sz="1400" dirty="0">
                <a:latin typeface="Throw My Hands Up in the Air"/>
                <a:ea typeface="Throw My Hands Up in the Air"/>
              </a:rPr>
              <a:t>~</a:t>
            </a:r>
            <a:r>
              <a:rPr lang="fr-FR" sz="1400" dirty="0">
                <a:ea typeface="Throw My Hands Up in the Air"/>
              </a:rPr>
              <a:t> </a:t>
            </a:r>
            <a:r>
              <a:rPr lang="fr-FR" sz="1400" dirty="0" smtClean="0">
                <a:ea typeface="Throw My Hands Up in the Air"/>
              </a:rPr>
              <a:t>joueur – jouet – joue – jouer - rejouer</a:t>
            </a:r>
            <a:endParaRPr lang="fr-FR" sz="1400" dirty="0" smtClean="0">
              <a:latin typeface="+mj-lt"/>
            </a:endParaRPr>
          </a:p>
          <a:p>
            <a:pPr>
              <a:lnSpc>
                <a:spcPct val="200000"/>
              </a:lnSpc>
            </a:pPr>
            <a:r>
              <a:rPr lang="fr-FR" sz="1400" dirty="0">
                <a:latin typeface="Throw My Hands Up in the Air"/>
                <a:ea typeface="Throw My Hands Up in the Air"/>
              </a:rPr>
              <a:t>~</a:t>
            </a:r>
            <a:r>
              <a:rPr lang="fr-FR" sz="1400" dirty="0">
                <a:ea typeface="Throw My Hands Up in the Air"/>
              </a:rPr>
              <a:t> </a:t>
            </a:r>
            <a:r>
              <a:rPr lang="fr-FR" sz="1400" dirty="0" smtClean="0">
                <a:ea typeface="Throw My Hands Up in the Air"/>
              </a:rPr>
              <a:t>sol – soleil – ensoleillé – ensoleillement - solaire</a:t>
            </a:r>
            <a:endParaRPr lang="fr-FR" sz="1400" dirty="0">
              <a:ea typeface="Throw My Hands Up in the Air"/>
            </a:endParaRPr>
          </a:p>
        </p:txBody>
      </p:sp>
      <p:sp>
        <p:nvSpPr>
          <p:cNvPr id="12" name="ZoneTexte 11"/>
          <p:cNvSpPr txBox="1"/>
          <p:nvPr/>
        </p:nvSpPr>
        <p:spPr>
          <a:xfrm>
            <a:off x="548680" y="3205890"/>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Trouve un mot de la même famille pour chacune de ces listes.</a:t>
            </a:r>
            <a:endParaRPr lang="fr-FR" sz="1400" u="sng" dirty="0">
              <a:latin typeface="SimpleRonde" pitchFamily="2" charset="0"/>
            </a:endParaRPr>
          </a:p>
        </p:txBody>
      </p:sp>
      <p:grpSp>
        <p:nvGrpSpPr>
          <p:cNvPr id="13" name="Groupe 12"/>
          <p:cNvGrpSpPr/>
          <p:nvPr/>
        </p:nvGrpSpPr>
        <p:grpSpPr>
          <a:xfrm>
            <a:off x="116632" y="3142457"/>
            <a:ext cx="360040" cy="461665"/>
            <a:chOff x="116632" y="1352600"/>
            <a:chExt cx="360040" cy="461665"/>
          </a:xfrm>
        </p:grpSpPr>
        <p:sp>
          <p:nvSpPr>
            <p:cNvPr id="14" name="Ellipse 1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Rectangle à coins arrondis 15"/>
          <p:cNvSpPr/>
          <p:nvPr/>
        </p:nvSpPr>
        <p:spPr>
          <a:xfrm>
            <a:off x="6568752" y="329387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7" name="ZoneTexte 16"/>
          <p:cNvSpPr txBox="1"/>
          <p:nvPr/>
        </p:nvSpPr>
        <p:spPr>
          <a:xfrm>
            <a:off x="1484784" y="3829471"/>
            <a:ext cx="4824536" cy="2785378"/>
          </a:xfrm>
          <a:prstGeom prst="rect">
            <a:avLst/>
          </a:prstGeom>
          <a:noFill/>
        </p:spPr>
        <p:txBody>
          <a:bodyPr wrap="square" rtlCol="0">
            <a:spAutoFit/>
          </a:bodyPr>
          <a:lstStyle/>
          <a:p>
            <a:pPr>
              <a:lnSpc>
                <a:spcPct val="250000"/>
              </a:lnSpc>
            </a:pPr>
            <a:r>
              <a:rPr lang="fr-FR" sz="1400" dirty="0" smtClean="0"/>
              <a:t>danseur – danser</a:t>
            </a:r>
          </a:p>
          <a:p>
            <a:pPr>
              <a:lnSpc>
                <a:spcPct val="250000"/>
              </a:lnSpc>
            </a:pPr>
            <a:r>
              <a:rPr lang="fr-FR" sz="1400" dirty="0" smtClean="0"/>
              <a:t>boulangère – boulangerie</a:t>
            </a:r>
          </a:p>
          <a:p>
            <a:pPr>
              <a:lnSpc>
                <a:spcPct val="250000"/>
              </a:lnSpc>
            </a:pPr>
            <a:r>
              <a:rPr lang="fr-FR" sz="1400" dirty="0" smtClean="0"/>
              <a:t>poète – poème</a:t>
            </a:r>
          </a:p>
          <a:p>
            <a:pPr>
              <a:lnSpc>
                <a:spcPct val="250000"/>
              </a:lnSpc>
            </a:pPr>
            <a:r>
              <a:rPr lang="fr-FR" sz="1400" dirty="0" smtClean="0"/>
              <a:t>voyageur – voyager</a:t>
            </a:r>
          </a:p>
          <a:p>
            <a:pPr>
              <a:lnSpc>
                <a:spcPct val="250000"/>
              </a:lnSpc>
            </a:pPr>
            <a:r>
              <a:rPr lang="fr-FR" sz="1400" dirty="0" smtClean="0"/>
              <a:t>colorier – couleur</a:t>
            </a:r>
            <a:endParaRPr lang="fr-FR" sz="1400" dirty="0"/>
          </a:p>
        </p:txBody>
      </p:sp>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05969" y="3965328"/>
            <a:ext cx="1854324" cy="360040"/>
          </a:xfrm>
          <a:prstGeom prst="rect">
            <a:avLst/>
          </a:prstGeom>
          <a:effectLst>
            <a:outerShdw blurRad="50800" dist="38100" dir="2700000" algn="tl" rotWithShape="0">
              <a:prstClr val="black">
                <a:alpha val="40000"/>
              </a:prstClr>
            </a:outerShdw>
          </a:effectLst>
        </p:spPr>
      </p:pic>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05969" y="4520952"/>
            <a:ext cx="1854324" cy="360040"/>
          </a:xfrm>
          <a:prstGeom prst="rect">
            <a:avLst/>
          </a:prstGeom>
          <a:effectLst>
            <a:outerShdw blurRad="50800" dist="38100" dir="2700000" algn="tl" rotWithShape="0">
              <a:prstClr val="black">
                <a:alpha val="40000"/>
              </a:prstClr>
            </a:outerShdw>
          </a:effectLst>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5042140"/>
            <a:ext cx="1854324" cy="360040"/>
          </a:xfrm>
          <a:prstGeom prst="rect">
            <a:avLst/>
          </a:prstGeom>
          <a:effectLst>
            <a:outerShdw blurRad="50800" dist="38100" dir="2700000" algn="tl" rotWithShape="0">
              <a:prstClr val="black">
                <a:alpha val="40000"/>
              </a:prstClr>
            </a:outerShdw>
          </a:effectLst>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5601072"/>
            <a:ext cx="1854324" cy="360040"/>
          </a:xfrm>
          <a:prstGeom prst="rect">
            <a:avLst/>
          </a:prstGeom>
          <a:effectLst>
            <a:outerShdw blurRad="50800" dist="38100" dir="2700000" algn="tl" rotWithShape="0">
              <a:prstClr val="black">
                <a:alpha val="40000"/>
              </a:prstClr>
            </a:outerShdw>
          </a:effectLst>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6105128"/>
            <a:ext cx="1854324" cy="360040"/>
          </a:xfrm>
          <a:prstGeom prst="rect">
            <a:avLst/>
          </a:prstGeom>
          <a:effectLst>
            <a:outerShdw blurRad="50800" dist="38100" dir="2700000" algn="tl" rotWithShape="0">
              <a:prstClr val="black">
                <a:alpha val="40000"/>
              </a:prstClr>
            </a:outerShdw>
          </a:effectLst>
        </p:spPr>
      </p:pic>
      <p:sp>
        <p:nvSpPr>
          <p:cNvPr id="23" name="ZoneTexte 22"/>
          <p:cNvSpPr txBox="1"/>
          <p:nvPr/>
        </p:nvSpPr>
        <p:spPr>
          <a:xfrm>
            <a:off x="548680" y="6753200"/>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suivantes par des mots de la même famille.</a:t>
            </a:r>
            <a:endParaRPr lang="fr-FR" sz="1400" u="sng" dirty="0">
              <a:latin typeface="SimpleRonde" pitchFamily="2" charset="0"/>
            </a:endParaRPr>
          </a:p>
        </p:txBody>
      </p:sp>
      <p:grpSp>
        <p:nvGrpSpPr>
          <p:cNvPr id="24" name="Groupe 23"/>
          <p:cNvGrpSpPr/>
          <p:nvPr/>
        </p:nvGrpSpPr>
        <p:grpSpPr>
          <a:xfrm>
            <a:off x="116632" y="6689767"/>
            <a:ext cx="360040" cy="461665"/>
            <a:chOff x="116632" y="1352600"/>
            <a:chExt cx="360040" cy="461665"/>
          </a:xfrm>
        </p:grpSpPr>
        <p:sp>
          <p:nvSpPr>
            <p:cNvPr id="25" name="Ellipse 2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7" name="Rectangle à coins arrondis 26"/>
          <p:cNvSpPr/>
          <p:nvPr/>
        </p:nvSpPr>
        <p:spPr>
          <a:xfrm>
            <a:off x="6568752" y="684118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8" name="ZoneTexte 27"/>
          <p:cNvSpPr txBox="1"/>
          <p:nvPr/>
        </p:nvSpPr>
        <p:spPr>
          <a:xfrm>
            <a:off x="188640" y="7977336"/>
            <a:ext cx="6480720" cy="1708160"/>
          </a:xfrm>
          <a:prstGeom prst="rect">
            <a:avLst/>
          </a:prstGeom>
          <a:noFill/>
        </p:spPr>
        <p:txBody>
          <a:bodyPr wrap="square" rtlCol="0">
            <a:spAutoFit/>
          </a:bodyPr>
          <a:lstStyle/>
          <a:p>
            <a:pPr marL="285750" indent="-285750">
              <a:lnSpc>
                <a:spcPct val="150000"/>
              </a:lnSpc>
              <a:buFont typeface="Arial" pitchFamily="34" charset="0"/>
              <a:buChar char="•"/>
            </a:pPr>
            <a:r>
              <a:rPr lang="fr-FR" sz="1400" dirty="0" smtClean="0"/>
              <a:t>En CP, nous apprenons la ____________________ avec la maitresse.</a:t>
            </a:r>
          </a:p>
          <a:p>
            <a:pPr marL="285750" indent="-285750">
              <a:lnSpc>
                <a:spcPct val="150000"/>
              </a:lnSpc>
              <a:buFont typeface="Arial" pitchFamily="34" charset="0"/>
              <a:buChar char="•"/>
            </a:pPr>
            <a:r>
              <a:rPr lang="fr-FR" sz="1400" dirty="0" smtClean="0"/>
              <a:t>Les enfants ont de la ___________________ à faire en devoirs tous les soirs.</a:t>
            </a:r>
          </a:p>
          <a:p>
            <a:pPr marL="285750" indent="-285750">
              <a:lnSpc>
                <a:spcPct val="150000"/>
              </a:lnSpc>
              <a:buFont typeface="Arial" pitchFamily="34" charset="0"/>
              <a:buChar char="•"/>
            </a:pPr>
            <a:r>
              <a:rPr lang="fr-FR" sz="1400" dirty="0" smtClean="0"/>
              <a:t>Ce magazine a de très nombreux ____________________ qui le suivent.</a:t>
            </a:r>
          </a:p>
          <a:p>
            <a:pPr marL="285750" indent="-285750">
              <a:lnSpc>
                <a:spcPct val="150000"/>
              </a:lnSpc>
              <a:buFont typeface="Arial" pitchFamily="34" charset="0"/>
              <a:buChar char="•"/>
            </a:pPr>
            <a:r>
              <a:rPr lang="fr-FR" sz="1400" dirty="0" smtClean="0"/>
              <a:t>Pour Noël, mon père a reçu une ____________________ .</a:t>
            </a:r>
          </a:p>
          <a:p>
            <a:pPr marL="285750" indent="-285750">
              <a:lnSpc>
                <a:spcPct val="150000"/>
              </a:lnSpc>
              <a:buFont typeface="Arial" pitchFamily="34" charset="0"/>
              <a:buChar char="•"/>
            </a:pPr>
            <a:r>
              <a:rPr lang="fr-FR" sz="1400" dirty="0" smtClean="0"/>
              <a:t>Elle aime tellement ce livre qu’elle le __________________ très souvent.</a:t>
            </a:r>
            <a:endParaRPr lang="fr-FR" sz="1400" dirty="0"/>
          </a:p>
        </p:txBody>
      </p:sp>
      <p:sp>
        <p:nvSpPr>
          <p:cNvPr id="29" name="ZoneTexte 28"/>
          <p:cNvSpPr txBox="1"/>
          <p:nvPr/>
        </p:nvSpPr>
        <p:spPr>
          <a:xfrm>
            <a:off x="0" y="7473280"/>
            <a:ext cx="6858000" cy="307777"/>
          </a:xfrm>
          <a:prstGeom prst="rect">
            <a:avLst/>
          </a:prstGeom>
          <a:noFill/>
        </p:spPr>
        <p:txBody>
          <a:bodyPr wrap="square" rtlCol="0">
            <a:spAutoFit/>
          </a:bodyPr>
          <a:lstStyle/>
          <a:p>
            <a:pPr algn="ctr"/>
            <a:r>
              <a:rPr lang="fr-FR" sz="1400" b="1" dirty="0" smtClean="0"/>
              <a:t>lecteurs – lecture – lire – relit – liseuse </a:t>
            </a:r>
            <a:endParaRPr lang="fr-FR" sz="1400" b="1" dirty="0"/>
          </a:p>
        </p:txBody>
      </p:sp>
    </p:spTree>
    <p:extLst>
      <p:ext uri="{BB962C8B-B14F-4D97-AF65-F5344CB8AC3E}">
        <p14:creationId xmlns:p14="http://schemas.microsoft.com/office/powerpoint/2010/main" val="38812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Les familles de mots</a:t>
            </a:r>
            <a:endParaRPr lang="fr-FR" dirty="0"/>
          </a:p>
        </p:txBody>
      </p:sp>
      <p:sp>
        <p:nvSpPr>
          <p:cNvPr id="5" name="Espace réservé du texte 4"/>
          <p:cNvSpPr>
            <a:spLocks noGrp="1"/>
          </p:cNvSpPr>
          <p:nvPr>
            <p:ph type="body" sz="quarter" idx="11"/>
          </p:nvPr>
        </p:nvSpPr>
        <p:spPr/>
        <p:txBody>
          <a:bodyPr/>
          <a:lstStyle/>
          <a:p>
            <a:r>
              <a:rPr lang="fr-FR" dirty="0" smtClean="0"/>
              <a:t>4</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sp>
        <p:nvSpPr>
          <p:cNvPr id="7" name="ZoneTexte 6"/>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smtClean="0">
                <a:latin typeface="SimpleRonde" pitchFamily="2" charset="0"/>
              </a:rPr>
              <a:t>Relie les mots de la même famille.</a:t>
            </a:r>
            <a:endParaRPr lang="fr-FR" sz="1400" u="sng" dirty="0">
              <a:latin typeface="SimpleRonde" pitchFamily="2" charset="0"/>
            </a:endParaRPr>
          </a:p>
        </p:txBody>
      </p:sp>
      <p:grpSp>
        <p:nvGrpSpPr>
          <p:cNvPr id="8" name="Groupe 7"/>
          <p:cNvGrpSpPr/>
          <p:nvPr/>
        </p:nvGrpSpPr>
        <p:grpSpPr>
          <a:xfrm>
            <a:off x="116632" y="1280592"/>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3604514515"/>
              </p:ext>
            </p:extLst>
          </p:nvPr>
        </p:nvGraphicFramePr>
        <p:xfrm>
          <a:off x="1196752" y="1928664"/>
          <a:ext cx="4680520" cy="1854200"/>
        </p:xfrm>
        <a:graphic>
          <a:graphicData uri="http://schemas.openxmlformats.org/drawingml/2006/table">
            <a:tbl>
              <a:tblPr bandRow="1">
                <a:tableStyleId>{5C22544A-7EE6-4342-B048-85BDC9FD1C3A}</a:tableStyleId>
              </a:tblPr>
              <a:tblGrid>
                <a:gridCol w="864096"/>
                <a:gridCol w="1618285"/>
                <a:gridCol w="1281229"/>
                <a:gridCol w="916910"/>
              </a:tblGrid>
              <a:tr h="370840">
                <a:tc>
                  <a:txBody>
                    <a:bodyPr/>
                    <a:lstStyle/>
                    <a:p>
                      <a:r>
                        <a:rPr lang="fr-FR" sz="1400" dirty="0" smtClean="0">
                          <a:latin typeface="+mj-lt"/>
                        </a:rPr>
                        <a:t>voiture</a:t>
                      </a:r>
                      <a:endParaRPr lang="fr-FR" sz="14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smtClean="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000" dirty="0" smtClean="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smtClean="0">
                          <a:latin typeface="+mj-lt"/>
                        </a:rPr>
                        <a:t>création</a:t>
                      </a:r>
                      <a:endParaRPr lang="fr-FR" sz="14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400" dirty="0" smtClean="0">
                          <a:latin typeface="+mj-lt"/>
                        </a:rPr>
                        <a:t>ballon</a:t>
                      </a:r>
                      <a:endParaRPr lang="fr-FR" sz="14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smtClean="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000" dirty="0" smtClean="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smtClean="0">
                          <a:latin typeface="+mj-lt"/>
                        </a:rPr>
                        <a:t>sauter</a:t>
                      </a:r>
                      <a:endParaRPr lang="fr-FR" sz="14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400" dirty="0" smtClean="0">
                          <a:latin typeface="+mj-lt"/>
                        </a:rPr>
                        <a:t>créateur</a:t>
                      </a:r>
                      <a:endParaRPr lang="fr-FR" sz="14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smtClean="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000" dirty="0" smtClean="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smtClean="0">
                          <a:latin typeface="+mj-lt"/>
                        </a:rPr>
                        <a:t>voiturier</a:t>
                      </a:r>
                      <a:endParaRPr lang="fr-FR" sz="14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400" dirty="0" smtClean="0">
                          <a:latin typeface="+mj-lt"/>
                        </a:rPr>
                        <a:t>jardinier</a:t>
                      </a:r>
                      <a:endParaRPr lang="fr-FR" sz="14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smtClean="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000" dirty="0" smtClean="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smtClean="0">
                          <a:latin typeface="+mj-lt"/>
                        </a:rPr>
                        <a:t>jardinage</a:t>
                      </a:r>
                      <a:endParaRPr lang="fr-FR" sz="14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400" dirty="0" smtClean="0">
                          <a:latin typeface="+mj-lt"/>
                        </a:rPr>
                        <a:t>sautiller</a:t>
                      </a:r>
                      <a:endParaRPr lang="fr-FR" sz="14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smtClean="0">
                          <a:latin typeface="+mj-lt"/>
                          <a:sym typeface="Wingdings"/>
                        </a:rPr>
                        <a:t></a:t>
                      </a:r>
                      <a:endParaRPr lang="fr-FR" sz="1000" smtClean="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000" dirty="0" smtClean="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smtClean="0">
                          <a:latin typeface="+mj-lt"/>
                        </a:rPr>
                        <a:t>ballonner</a:t>
                      </a:r>
                      <a:endParaRPr lang="fr-FR" sz="14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3" name="ZoneTexte 12"/>
          <p:cNvSpPr txBox="1"/>
          <p:nvPr/>
        </p:nvSpPr>
        <p:spPr>
          <a:xfrm>
            <a:off x="548680" y="4016896"/>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Barre l’intrus dans chaque famille.</a:t>
            </a:r>
            <a:endParaRPr lang="fr-FR" sz="1400" u="sng" dirty="0">
              <a:latin typeface="SimpleRonde" pitchFamily="2" charset="0"/>
            </a:endParaRPr>
          </a:p>
        </p:txBody>
      </p:sp>
      <p:grpSp>
        <p:nvGrpSpPr>
          <p:cNvPr id="14" name="Groupe 13"/>
          <p:cNvGrpSpPr/>
          <p:nvPr/>
        </p:nvGrpSpPr>
        <p:grpSpPr>
          <a:xfrm>
            <a:off x="116632" y="3953463"/>
            <a:ext cx="360040" cy="461665"/>
            <a:chOff x="116632" y="1352600"/>
            <a:chExt cx="360040" cy="461665"/>
          </a:xfrm>
        </p:grpSpPr>
        <p:sp>
          <p:nvSpPr>
            <p:cNvPr id="15" name="Ellipse 1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Rectangle à coins arrondis 16"/>
          <p:cNvSpPr/>
          <p:nvPr/>
        </p:nvSpPr>
        <p:spPr>
          <a:xfrm>
            <a:off x="6568752" y="410488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8" name="ZoneTexte 17"/>
          <p:cNvSpPr txBox="1"/>
          <p:nvPr/>
        </p:nvSpPr>
        <p:spPr>
          <a:xfrm>
            <a:off x="1340768" y="4432101"/>
            <a:ext cx="4104456" cy="1384995"/>
          </a:xfrm>
          <a:prstGeom prst="rect">
            <a:avLst/>
          </a:prstGeom>
          <a:noFill/>
        </p:spPr>
        <p:txBody>
          <a:bodyPr wrap="square" rtlCol="0">
            <a:spAutoFit/>
          </a:bodyPr>
          <a:lstStyle/>
          <a:p>
            <a:pPr>
              <a:lnSpc>
                <a:spcPct val="200000"/>
              </a:lnSpc>
            </a:pPr>
            <a:r>
              <a:rPr lang="fr-FR" sz="1400" dirty="0" smtClean="0">
                <a:latin typeface="Throw My Hands Up in the Air"/>
                <a:ea typeface="Throw My Hands Up in the Air"/>
              </a:rPr>
              <a:t>~</a:t>
            </a:r>
            <a:r>
              <a:rPr lang="fr-FR" sz="1400" dirty="0" smtClean="0">
                <a:latin typeface="+mj-lt"/>
                <a:ea typeface="Throw My Hands Up in the Air"/>
              </a:rPr>
              <a:t> poulet – poulailler – poule – poulie</a:t>
            </a:r>
          </a:p>
          <a:p>
            <a:pPr>
              <a:lnSpc>
                <a:spcPct val="200000"/>
              </a:lnSpc>
            </a:pPr>
            <a:r>
              <a:rPr lang="fr-FR" sz="1400" dirty="0">
                <a:latin typeface="Throw My Hands Up in the Air"/>
                <a:ea typeface="Throw My Hands Up in the Air"/>
              </a:rPr>
              <a:t>~</a:t>
            </a:r>
            <a:r>
              <a:rPr lang="fr-FR" sz="1400" dirty="0">
                <a:ea typeface="Throw My Hands Up in the Air"/>
              </a:rPr>
              <a:t> </a:t>
            </a:r>
            <a:r>
              <a:rPr lang="fr-FR" sz="1400" dirty="0" smtClean="0">
                <a:ea typeface="Throw My Hands Up in the Air"/>
              </a:rPr>
              <a:t>écolier – école – colle – écolière - scolaire</a:t>
            </a:r>
            <a:endParaRPr lang="fr-FR" sz="1400" dirty="0" smtClean="0">
              <a:latin typeface="+mj-lt"/>
            </a:endParaRPr>
          </a:p>
          <a:p>
            <a:pPr>
              <a:lnSpc>
                <a:spcPct val="200000"/>
              </a:lnSpc>
            </a:pPr>
            <a:r>
              <a:rPr lang="fr-FR" sz="1400" dirty="0">
                <a:latin typeface="Throw My Hands Up in the Air"/>
                <a:ea typeface="Throw My Hands Up in the Air"/>
              </a:rPr>
              <a:t>~</a:t>
            </a:r>
            <a:r>
              <a:rPr lang="fr-FR" sz="1400" dirty="0">
                <a:ea typeface="Throw My Hands Up in the Air"/>
              </a:rPr>
              <a:t> </a:t>
            </a:r>
            <a:r>
              <a:rPr lang="fr-FR" sz="1400" dirty="0" smtClean="0">
                <a:ea typeface="Throw My Hands Up in the Air"/>
              </a:rPr>
              <a:t>changement – changer – échange – chanteur </a:t>
            </a:r>
            <a:endParaRPr lang="fr-FR" sz="1400" dirty="0">
              <a:ea typeface="Throw My Hands Up in the Air"/>
            </a:endParaRPr>
          </a:p>
        </p:txBody>
      </p:sp>
      <p:sp>
        <p:nvSpPr>
          <p:cNvPr id="19" name="ZoneTexte 18"/>
          <p:cNvSpPr txBox="1"/>
          <p:nvPr/>
        </p:nvSpPr>
        <p:spPr>
          <a:xfrm>
            <a:off x="548680" y="5880529"/>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Entoure le radical dans les familles de mots suivantes.</a:t>
            </a:r>
            <a:endParaRPr lang="fr-FR" sz="1400" u="sng" dirty="0">
              <a:latin typeface="SimpleRonde" pitchFamily="2" charset="0"/>
            </a:endParaRPr>
          </a:p>
        </p:txBody>
      </p:sp>
      <p:grpSp>
        <p:nvGrpSpPr>
          <p:cNvPr id="20" name="Groupe 19"/>
          <p:cNvGrpSpPr/>
          <p:nvPr/>
        </p:nvGrpSpPr>
        <p:grpSpPr>
          <a:xfrm>
            <a:off x="116632" y="5745088"/>
            <a:ext cx="360040" cy="461665"/>
            <a:chOff x="116632" y="1352600"/>
            <a:chExt cx="360040" cy="461665"/>
          </a:xfrm>
        </p:grpSpPr>
        <p:sp>
          <p:nvSpPr>
            <p:cNvPr id="21" name="Ellipse 2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Rectangle à coins arrondis 22"/>
          <p:cNvSpPr/>
          <p:nvPr/>
        </p:nvSpPr>
        <p:spPr>
          <a:xfrm>
            <a:off x="6568752" y="589650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4" name="ZoneTexte 23"/>
          <p:cNvSpPr txBox="1"/>
          <p:nvPr/>
        </p:nvSpPr>
        <p:spPr>
          <a:xfrm>
            <a:off x="548680" y="6440043"/>
            <a:ext cx="5688632" cy="1384995"/>
          </a:xfrm>
          <a:prstGeom prst="rect">
            <a:avLst/>
          </a:prstGeom>
          <a:noFill/>
        </p:spPr>
        <p:txBody>
          <a:bodyPr wrap="square" rtlCol="0">
            <a:spAutoFit/>
          </a:bodyPr>
          <a:lstStyle/>
          <a:p>
            <a:pPr>
              <a:lnSpc>
                <a:spcPct val="200000"/>
              </a:lnSpc>
            </a:pPr>
            <a:r>
              <a:rPr lang="fr-FR" sz="1400" spc="300" dirty="0" smtClean="0">
                <a:latin typeface="Throw My Hands Up in the Air"/>
                <a:ea typeface="Throw My Hands Up in the Air"/>
              </a:rPr>
              <a:t>~</a:t>
            </a:r>
            <a:r>
              <a:rPr lang="fr-FR" sz="1400" spc="300" dirty="0" smtClean="0">
                <a:latin typeface="+mj-lt"/>
                <a:ea typeface="Throw My Hands Up in the Air"/>
              </a:rPr>
              <a:t> écrire – écriture – écrivain – écriteau </a:t>
            </a:r>
          </a:p>
          <a:p>
            <a:pPr>
              <a:lnSpc>
                <a:spcPct val="200000"/>
              </a:lnSpc>
            </a:pPr>
            <a:r>
              <a:rPr lang="fr-FR" sz="1400" spc="300" dirty="0">
                <a:latin typeface="Throw My Hands Up in the Air"/>
                <a:ea typeface="Throw My Hands Up in the Air"/>
              </a:rPr>
              <a:t>~</a:t>
            </a:r>
            <a:r>
              <a:rPr lang="fr-FR" sz="1400" spc="300" dirty="0">
                <a:ea typeface="Throw My Hands Up in the Air"/>
              </a:rPr>
              <a:t> </a:t>
            </a:r>
            <a:r>
              <a:rPr lang="fr-FR" sz="1400" spc="300" dirty="0" smtClean="0">
                <a:ea typeface="Throw My Hands Up in the Air"/>
              </a:rPr>
              <a:t>nouveau – renouveler – nouveauté – nouvelle </a:t>
            </a:r>
            <a:endParaRPr lang="fr-FR" sz="1400" spc="300" dirty="0" smtClean="0">
              <a:latin typeface="+mj-lt"/>
            </a:endParaRPr>
          </a:p>
          <a:p>
            <a:pPr>
              <a:lnSpc>
                <a:spcPct val="200000"/>
              </a:lnSpc>
            </a:pPr>
            <a:r>
              <a:rPr lang="fr-FR" sz="1400" spc="300" dirty="0">
                <a:latin typeface="Throw My Hands Up in the Air"/>
                <a:ea typeface="Throw My Hands Up in the Air"/>
              </a:rPr>
              <a:t>~</a:t>
            </a:r>
            <a:r>
              <a:rPr lang="fr-FR" sz="1400" spc="300" dirty="0">
                <a:ea typeface="Throw My Hands Up in the Air"/>
              </a:rPr>
              <a:t> </a:t>
            </a:r>
            <a:r>
              <a:rPr lang="fr-FR" sz="1400" spc="300" dirty="0" smtClean="0">
                <a:ea typeface="Throw My Hands Up in the Air"/>
              </a:rPr>
              <a:t>pensif – penseur – pensée - penser</a:t>
            </a:r>
            <a:endParaRPr lang="fr-FR" sz="1400" spc="300" dirty="0">
              <a:ea typeface="Throw My Hands Up in the Air"/>
            </a:endParaRPr>
          </a:p>
        </p:txBody>
      </p:sp>
      <p:sp>
        <p:nvSpPr>
          <p:cNvPr id="25" name="ZoneTexte 24"/>
          <p:cNvSpPr txBox="1"/>
          <p:nvPr/>
        </p:nvSpPr>
        <p:spPr>
          <a:xfrm>
            <a:off x="548680" y="7896753"/>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chaque famille par deux autres mots. Tu peux t’aider de ton dictionnaire.</a:t>
            </a:r>
            <a:endParaRPr lang="fr-FR" sz="1400" u="sng" dirty="0">
              <a:latin typeface="SimpleRonde" pitchFamily="2" charset="0"/>
            </a:endParaRPr>
          </a:p>
        </p:txBody>
      </p:sp>
      <p:grpSp>
        <p:nvGrpSpPr>
          <p:cNvPr id="26" name="Groupe 25"/>
          <p:cNvGrpSpPr/>
          <p:nvPr/>
        </p:nvGrpSpPr>
        <p:grpSpPr>
          <a:xfrm>
            <a:off x="116632" y="7761312"/>
            <a:ext cx="360040" cy="461665"/>
            <a:chOff x="116632" y="1352600"/>
            <a:chExt cx="360040" cy="461665"/>
          </a:xfrm>
        </p:grpSpPr>
        <p:sp>
          <p:nvSpPr>
            <p:cNvPr id="27" name="Ellipse 2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9" name="Rectangle à coins arrondis 28"/>
          <p:cNvSpPr/>
          <p:nvPr/>
        </p:nvSpPr>
        <p:spPr>
          <a:xfrm>
            <a:off x="6568752" y="791273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0" name="ZoneTexte 29"/>
          <p:cNvSpPr txBox="1"/>
          <p:nvPr/>
        </p:nvSpPr>
        <p:spPr>
          <a:xfrm>
            <a:off x="-27384" y="8521463"/>
            <a:ext cx="6480720" cy="1061829"/>
          </a:xfrm>
          <a:prstGeom prst="rect">
            <a:avLst/>
          </a:prstGeom>
          <a:noFill/>
        </p:spPr>
        <p:txBody>
          <a:bodyPr wrap="square" rtlCol="0">
            <a:spAutoFit/>
          </a:bodyPr>
          <a:lstStyle/>
          <a:p>
            <a:pPr marL="285750" indent="-285750">
              <a:lnSpc>
                <a:spcPct val="150000"/>
              </a:lnSpc>
              <a:buFont typeface="Wingdings" pitchFamily="2" charset="2"/>
              <a:buChar char="v"/>
            </a:pPr>
            <a:r>
              <a:rPr lang="fr-FR" sz="1400" dirty="0" smtClean="0"/>
              <a:t>enneigé, neigeux :</a:t>
            </a:r>
          </a:p>
          <a:p>
            <a:pPr marL="285750" indent="-285750">
              <a:lnSpc>
                <a:spcPct val="150000"/>
              </a:lnSpc>
              <a:buFont typeface="Wingdings" pitchFamily="2" charset="2"/>
              <a:buChar char="v"/>
            </a:pPr>
            <a:r>
              <a:rPr lang="fr-FR" sz="1400" dirty="0" smtClean="0"/>
              <a:t>enseignante, enseignement :</a:t>
            </a:r>
          </a:p>
          <a:p>
            <a:pPr marL="285750" indent="-285750">
              <a:lnSpc>
                <a:spcPct val="150000"/>
              </a:lnSpc>
              <a:buFont typeface="Wingdings" pitchFamily="2" charset="2"/>
              <a:buChar char="v"/>
            </a:pPr>
            <a:r>
              <a:rPr lang="fr-FR" sz="1400" dirty="0" smtClean="0"/>
              <a:t>terrain, terrasse :</a:t>
            </a:r>
          </a:p>
        </p:txBody>
      </p:sp>
      <p:cxnSp>
        <p:nvCxnSpPr>
          <p:cNvPr id="31" name="Connecteur droit 30"/>
          <p:cNvCxnSpPr/>
          <p:nvPr/>
        </p:nvCxnSpPr>
        <p:spPr>
          <a:xfrm>
            <a:off x="1746920" y="8829304"/>
            <a:ext cx="457991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467000" y="9151244"/>
            <a:ext cx="385983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628800" y="9486901"/>
            <a:ext cx="469803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74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Les familles de mots</a:t>
            </a:r>
            <a:endParaRPr lang="fr-FR" dirty="0"/>
          </a:p>
        </p:txBody>
      </p:sp>
      <p:sp>
        <p:nvSpPr>
          <p:cNvPr id="5" name="Espace réservé du texte 4"/>
          <p:cNvSpPr>
            <a:spLocks noGrp="1"/>
          </p:cNvSpPr>
          <p:nvPr>
            <p:ph type="body" sz="quarter" idx="11"/>
          </p:nvPr>
        </p:nvSpPr>
        <p:spPr/>
        <p:txBody>
          <a:bodyPr/>
          <a:lstStyle/>
          <a:p>
            <a:r>
              <a:rPr lang="fr-FR" dirty="0" smtClean="0"/>
              <a:t>4</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sp>
        <p:nvSpPr>
          <p:cNvPr id="7" name="ZoneTexte 6"/>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Classe les mots dans le tableau en deux famille et écris le radical en tête de colonne.</a:t>
            </a:r>
            <a:endParaRPr lang="fr-FR" sz="1400" u="sng" dirty="0">
              <a:latin typeface="SimpleRonde" pitchFamily="2" charset="0"/>
            </a:endParaRPr>
          </a:p>
        </p:txBody>
      </p:sp>
      <p:grpSp>
        <p:nvGrpSpPr>
          <p:cNvPr id="8" name="Groupe 7"/>
          <p:cNvGrpSpPr/>
          <p:nvPr/>
        </p:nvGrpSpPr>
        <p:grpSpPr>
          <a:xfrm>
            <a:off x="116632" y="1280592"/>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3214062328"/>
              </p:ext>
            </p:extLst>
          </p:nvPr>
        </p:nvGraphicFramePr>
        <p:xfrm>
          <a:off x="836712" y="2628528"/>
          <a:ext cx="5184576" cy="16764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92288"/>
                <a:gridCol w="2592288"/>
              </a:tblGrid>
              <a:tr h="144016">
                <a:tc>
                  <a:txBody>
                    <a:bodyPr/>
                    <a:lstStyle/>
                    <a:p>
                      <a:pPr algn="ct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r h="792088">
                <a:tc>
                  <a:txBody>
                    <a:bodyPr/>
                    <a:lstStyle/>
                    <a:p>
                      <a:endParaRPr lang="fr-FR" sz="1400" dirty="0" smtClean="0">
                        <a:solidFill>
                          <a:schemeClr val="tx1"/>
                        </a:solidFill>
                      </a:endParaRPr>
                    </a:p>
                    <a:p>
                      <a:endParaRPr lang="fr-FR" sz="1400" dirty="0" smtClean="0">
                        <a:solidFill>
                          <a:schemeClr val="tx1"/>
                        </a:solidFill>
                      </a:endParaRPr>
                    </a:p>
                    <a:p>
                      <a:endParaRPr lang="fr-FR" sz="1400" dirty="0" smtClean="0">
                        <a:solidFill>
                          <a:schemeClr val="tx1"/>
                        </a:solidFill>
                      </a:endParaRPr>
                    </a:p>
                    <a:p>
                      <a:endParaRPr lang="fr-FR" sz="1400" dirty="0" smtClean="0">
                        <a:solidFill>
                          <a:schemeClr val="tx1"/>
                        </a:solidFill>
                      </a:endParaRPr>
                    </a:p>
                    <a:p>
                      <a:endParaRPr lang="fr-FR" sz="1400" dirty="0" smtClean="0">
                        <a:solidFill>
                          <a:schemeClr val="tx1"/>
                        </a:solidFill>
                      </a:endParaRPr>
                    </a:p>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r>
            </a:tbl>
          </a:graphicData>
        </a:graphic>
      </p:graphicFrame>
      <p:sp>
        <p:nvSpPr>
          <p:cNvPr id="13" name="ZoneTexte 12"/>
          <p:cNvSpPr txBox="1"/>
          <p:nvPr/>
        </p:nvSpPr>
        <p:spPr>
          <a:xfrm>
            <a:off x="0" y="2000672"/>
            <a:ext cx="6858000" cy="523220"/>
          </a:xfrm>
          <a:prstGeom prst="rect">
            <a:avLst/>
          </a:prstGeom>
          <a:noFill/>
        </p:spPr>
        <p:txBody>
          <a:bodyPr wrap="square" rtlCol="0">
            <a:spAutoFit/>
          </a:bodyPr>
          <a:lstStyle/>
          <a:p>
            <a:pPr algn="ctr"/>
            <a:r>
              <a:rPr lang="fr-FR" sz="1400" b="1" dirty="0" smtClean="0"/>
              <a:t>généralité – généreusement – généralement – généreux </a:t>
            </a:r>
          </a:p>
          <a:p>
            <a:pPr algn="ctr"/>
            <a:r>
              <a:rPr lang="fr-FR" sz="1400" b="1" dirty="0" smtClean="0"/>
              <a:t>général – généraliser - générosité</a:t>
            </a:r>
            <a:endParaRPr lang="fr-FR" sz="1400" b="1" dirty="0"/>
          </a:p>
        </p:txBody>
      </p:sp>
      <p:sp>
        <p:nvSpPr>
          <p:cNvPr id="14" name="ZoneTexte 13"/>
          <p:cNvSpPr txBox="1"/>
          <p:nvPr/>
        </p:nvSpPr>
        <p:spPr>
          <a:xfrm>
            <a:off x="548680" y="4748617"/>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Classe les mots de ces familles selon leur nature grammaticale. Tu peux t’aider du dictionnaire.</a:t>
            </a:r>
            <a:endParaRPr lang="fr-FR" sz="1400" u="sng" dirty="0">
              <a:latin typeface="SimpleRonde" pitchFamily="2" charset="0"/>
            </a:endParaRPr>
          </a:p>
        </p:txBody>
      </p:sp>
      <p:grpSp>
        <p:nvGrpSpPr>
          <p:cNvPr id="15" name="Groupe 14"/>
          <p:cNvGrpSpPr/>
          <p:nvPr/>
        </p:nvGrpSpPr>
        <p:grpSpPr>
          <a:xfrm>
            <a:off x="116632" y="4685184"/>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8" name="Rectangle à coins arrondis 17"/>
          <p:cNvSpPr/>
          <p:nvPr/>
        </p:nvSpPr>
        <p:spPr>
          <a:xfrm>
            <a:off x="6568752" y="483660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9" name="Tableau 18"/>
          <p:cNvGraphicFramePr>
            <a:graphicFrameLocks noGrp="1"/>
          </p:cNvGraphicFramePr>
          <p:nvPr>
            <p:extLst>
              <p:ext uri="{D42A27DB-BD31-4B8C-83A1-F6EECF244321}">
                <p14:modId xmlns:p14="http://schemas.microsoft.com/office/powerpoint/2010/main" val="811204361"/>
              </p:ext>
            </p:extLst>
          </p:nvPr>
        </p:nvGraphicFramePr>
        <p:xfrm>
          <a:off x="188640" y="6033120"/>
          <a:ext cx="6480720" cy="16764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160240"/>
                <a:gridCol w="2160240"/>
                <a:gridCol w="2160240"/>
              </a:tblGrid>
              <a:tr h="144016">
                <a:tc>
                  <a:txBody>
                    <a:bodyPr/>
                    <a:lstStyle/>
                    <a:p>
                      <a:pPr algn="ctr"/>
                      <a:r>
                        <a:rPr lang="fr-FR" sz="1400" dirty="0" smtClean="0">
                          <a:solidFill>
                            <a:schemeClr val="tx1"/>
                          </a:solidFill>
                        </a:rPr>
                        <a:t>nom</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smtClean="0">
                          <a:solidFill>
                            <a:schemeClr val="tx1"/>
                          </a:solidFill>
                        </a:rPr>
                        <a:t>verbe</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smtClean="0">
                          <a:solidFill>
                            <a:schemeClr val="tx1"/>
                          </a:solidFill>
                        </a:rPr>
                        <a:t>adjectif</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r h="792088">
                <a:tc>
                  <a:txBody>
                    <a:bodyPr/>
                    <a:lstStyle/>
                    <a:p>
                      <a:endParaRPr lang="fr-FR" sz="1400" dirty="0" smtClean="0">
                        <a:solidFill>
                          <a:schemeClr val="tx1"/>
                        </a:solidFill>
                      </a:endParaRPr>
                    </a:p>
                    <a:p>
                      <a:endParaRPr lang="fr-FR" sz="1400" dirty="0" smtClean="0">
                        <a:solidFill>
                          <a:schemeClr val="tx1"/>
                        </a:solidFill>
                      </a:endParaRPr>
                    </a:p>
                    <a:p>
                      <a:endParaRPr lang="fr-FR" sz="1400" dirty="0" smtClean="0">
                        <a:solidFill>
                          <a:schemeClr val="tx1"/>
                        </a:solidFill>
                      </a:endParaRPr>
                    </a:p>
                    <a:p>
                      <a:endParaRPr lang="fr-FR" sz="1400" dirty="0" smtClean="0">
                        <a:solidFill>
                          <a:schemeClr val="tx1"/>
                        </a:solidFill>
                      </a:endParaRPr>
                    </a:p>
                    <a:p>
                      <a:endParaRPr lang="fr-FR" sz="1400" dirty="0" smtClean="0">
                        <a:solidFill>
                          <a:schemeClr val="tx1"/>
                        </a:solidFill>
                      </a:endParaRPr>
                    </a:p>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r>
            </a:tbl>
          </a:graphicData>
        </a:graphic>
      </p:graphicFrame>
      <p:sp>
        <p:nvSpPr>
          <p:cNvPr id="20" name="ZoneTexte 19"/>
          <p:cNvSpPr txBox="1"/>
          <p:nvPr/>
        </p:nvSpPr>
        <p:spPr>
          <a:xfrm>
            <a:off x="0" y="5509319"/>
            <a:ext cx="6858000" cy="307777"/>
          </a:xfrm>
          <a:prstGeom prst="rect">
            <a:avLst/>
          </a:prstGeom>
          <a:noFill/>
        </p:spPr>
        <p:txBody>
          <a:bodyPr wrap="square" rtlCol="0">
            <a:spAutoFit/>
          </a:bodyPr>
          <a:lstStyle/>
          <a:p>
            <a:pPr algn="ctr"/>
            <a:r>
              <a:rPr lang="fr-FR" sz="1400" b="1" dirty="0" smtClean="0"/>
              <a:t>penser – vieux – pensif – jeune – rajeunir – pensée – vieillesse – jeunesse - rajeunir</a:t>
            </a:r>
            <a:endParaRPr lang="fr-FR" sz="1400" b="1" dirty="0"/>
          </a:p>
        </p:txBody>
      </p:sp>
      <p:sp>
        <p:nvSpPr>
          <p:cNvPr id="21" name="ZoneTexte 20"/>
          <p:cNvSpPr txBox="1"/>
          <p:nvPr/>
        </p:nvSpPr>
        <p:spPr>
          <a:xfrm>
            <a:off x="548680" y="7905035"/>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Entoure le radical dans les familles de mots suivantes.</a:t>
            </a:r>
            <a:endParaRPr lang="fr-FR" sz="1400" u="sng" dirty="0">
              <a:latin typeface="SimpleRonde" pitchFamily="2" charset="0"/>
            </a:endParaRPr>
          </a:p>
        </p:txBody>
      </p:sp>
      <p:grpSp>
        <p:nvGrpSpPr>
          <p:cNvPr id="22" name="Groupe 21"/>
          <p:cNvGrpSpPr/>
          <p:nvPr/>
        </p:nvGrpSpPr>
        <p:grpSpPr>
          <a:xfrm>
            <a:off x="116632" y="7769594"/>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5" name="Rectangle à coins arrondis 24"/>
          <p:cNvSpPr/>
          <p:nvPr/>
        </p:nvSpPr>
        <p:spPr>
          <a:xfrm>
            <a:off x="6568752" y="792101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6" name="ZoneTexte 25"/>
          <p:cNvSpPr txBox="1"/>
          <p:nvPr/>
        </p:nvSpPr>
        <p:spPr>
          <a:xfrm>
            <a:off x="548680" y="8464549"/>
            <a:ext cx="6020072" cy="1384995"/>
          </a:xfrm>
          <a:prstGeom prst="rect">
            <a:avLst/>
          </a:prstGeom>
          <a:noFill/>
        </p:spPr>
        <p:txBody>
          <a:bodyPr wrap="square" rtlCol="0">
            <a:spAutoFit/>
          </a:bodyPr>
          <a:lstStyle/>
          <a:p>
            <a:pPr>
              <a:lnSpc>
                <a:spcPct val="200000"/>
              </a:lnSpc>
            </a:pPr>
            <a:r>
              <a:rPr lang="fr-FR" sz="1400" spc="300" dirty="0" smtClean="0">
                <a:latin typeface="Throw My Hands Up in the Air"/>
                <a:ea typeface="Throw My Hands Up in the Air"/>
              </a:rPr>
              <a:t>~</a:t>
            </a:r>
            <a:r>
              <a:rPr lang="fr-FR" sz="1400" spc="300" dirty="0" smtClean="0">
                <a:latin typeface="+mj-lt"/>
                <a:ea typeface="Throw My Hands Up in the Air"/>
              </a:rPr>
              <a:t> atterrir – déterrer –enterrer - terrier</a:t>
            </a:r>
          </a:p>
          <a:p>
            <a:pPr>
              <a:lnSpc>
                <a:spcPct val="200000"/>
              </a:lnSpc>
            </a:pPr>
            <a:r>
              <a:rPr lang="fr-FR" sz="1400" spc="300" dirty="0">
                <a:latin typeface="Throw My Hands Up in the Air"/>
                <a:ea typeface="Throw My Hands Up in the Air"/>
              </a:rPr>
              <a:t>~</a:t>
            </a:r>
            <a:r>
              <a:rPr lang="fr-FR" sz="1400" spc="300" dirty="0">
                <a:ea typeface="Throw My Hands Up in the Air"/>
              </a:rPr>
              <a:t> </a:t>
            </a:r>
            <a:r>
              <a:rPr lang="fr-FR" sz="1400" spc="300" dirty="0" smtClean="0">
                <a:ea typeface="Throw My Hands Up in the Air"/>
              </a:rPr>
              <a:t>connaitre – connaissance – inconnu - connaisseur</a:t>
            </a:r>
            <a:endParaRPr lang="fr-FR" sz="1400" spc="300" dirty="0" smtClean="0">
              <a:latin typeface="+mj-lt"/>
            </a:endParaRPr>
          </a:p>
          <a:p>
            <a:pPr>
              <a:lnSpc>
                <a:spcPct val="200000"/>
              </a:lnSpc>
            </a:pPr>
            <a:r>
              <a:rPr lang="fr-FR" sz="1400" spc="300" dirty="0">
                <a:latin typeface="Throw My Hands Up in the Air"/>
                <a:ea typeface="Throw My Hands Up in the Air"/>
              </a:rPr>
              <a:t>~</a:t>
            </a:r>
            <a:r>
              <a:rPr lang="fr-FR" sz="1400" spc="300" dirty="0">
                <a:ea typeface="Throw My Hands Up in the Air"/>
              </a:rPr>
              <a:t> </a:t>
            </a:r>
            <a:r>
              <a:rPr lang="fr-FR" sz="1400" spc="300" dirty="0" smtClean="0">
                <a:ea typeface="Throw My Hands Up in the Air"/>
              </a:rPr>
              <a:t>campeur – camping – campement - camper</a:t>
            </a:r>
            <a:endParaRPr lang="fr-FR" sz="1400" spc="300" dirty="0">
              <a:ea typeface="Throw My Hands Up in the Air"/>
            </a:endParaRPr>
          </a:p>
        </p:txBody>
      </p:sp>
      <p:cxnSp>
        <p:nvCxnSpPr>
          <p:cNvPr id="27" name="Connecteur droit 26"/>
          <p:cNvCxnSpPr/>
          <p:nvPr/>
        </p:nvCxnSpPr>
        <p:spPr>
          <a:xfrm>
            <a:off x="1306860" y="2864768"/>
            <a:ext cx="176210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3861048" y="2864768"/>
            <a:ext cx="176210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04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synonymes</a:t>
            </a:r>
            <a:endParaRPr lang="fr-FR" dirty="0"/>
          </a:p>
        </p:txBody>
      </p:sp>
      <p:sp>
        <p:nvSpPr>
          <p:cNvPr id="3" name="Espace réservé du texte 2"/>
          <p:cNvSpPr>
            <a:spLocks noGrp="1"/>
          </p:cNvSpPr>
          <p:nvPr>
            <p:ph type="body" sz="quarter" idx="11"/>
          </p:nvPr>
        </p:nvSpPr>
        <p:spPr/>
        <p:txBody>
          <a:bodyPr/>
          <a:lstStyle/>
          <a:p>
            <a:r>
              <a:rPr lang="fr-FR" dirty="0" smtClean="0"/>
              <a:t>5</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Colorie de la même couleur les synonymes (mots de même sens). </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10" name="Groupe 9"/>
          <p:cNvGrpSpPr/>
          <p:nvPr/>
        </p:nvGrpSpPr>
        <p:grpSpPr>
          <a:xfrm>
            <a:off x="296652" y="2221099"/>
            <a:ext cx="1188132" cy="513929"/>
            <a:chOff x="296652" y="2031738"/>
            <a:chExt cx="1188132" cy="513929"/>
          </a:xfrm>
        </p:grpSpPr>
        <p:sp>
          <p:nvSpPr>
            <p:cNvPr id="11" name="Nuage 10"/>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86662" y="2134815"/>
              <a:ext cx="1008112" cy="307777"/>
            </a:xfrm>
            <a:prstGeom prst="rect">
              <a:avLst/>
            </a:prstGeom>
            <a:noFill/>
          </p:spPr>
          <p:txBody>
            <a:bodyPr wrap="square" rtlCol="0">
              <a:spAutoFit/>
            </a:bodyPr>
            <a:lstStyle/>
            <a:p>
              <a:pPr algn="ctr"/>
              <a:r>
                <a:rPr lang="fr-FR" sz="1400" dirty="0" smtClean="0"/>
                <a:t>voiture</a:t>
              </a:r>
              <a:endParaRPr lang="fr-FR" sz="1400" dirty="0"/>
            </a:p>
          </p:txBody>
        </p:sp>
      </p:grpSp>
      <p:grpSp>
        <p:nvGrpSpPr>
          <p:cNvPr id="13" name="Groupe 12"/>
          <p:cNvGrpSpPr/>
          <p:nvPr/>
        </p:nvGrpSpPr>
        <p:grpSpPr>
          <a:xfrm>
            <a:off x="1563409" y="3214935"/>
            <a:ext cx="1188132" cy="513929"/>
            <a:chOff x="2356495" y="3062297"/>
            <a:chExt cx="1188132" cy="513929"/>
          </a:xfrm>
        </p:grpSpPr>
        <p:sp>
          <p:nvSpPr>
            <p:cNvPr id="14" name="Nuage 13"/>
            <p:cNvSpPr/>
            <p:nvPr/>
          </p:nvSpPr>
          <p:spPr>
            <a:xfrm>
              <a:off x="2356495" y="306229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446505" y="3165374"/>
              <a:ext cx="1008112" cy="307777"/>
            </a:xfrm>
            <a:prstGeom prst="rect">
              <a:avLst/>
            </a:prstGeom>
            <a:noFill/>
          </p:spPr>
          <p:txBody>
            <a:bodyPr wrap="square" rtlCol="0">
              <a:spAutoFit/>
            </a:bodyPr>
            <a:lstStyle/>
            <a:p>
              <a:pPr algn="ctr"/>
              <a:r>
                <a:rPr lang="fr-FR" sz="1400" dirty="0" smtClean="0"/>
                <a:t>aimable</a:t>
              </a:r>
              <a:endParaRPr lang="fr-FR" sz="1400" dirty="0"/>
            </a:p>
          </p:txBody>
        </p:sp>
      </p:grpSp>
      <p:grpSp>
        <p:nvGrpSpPr>
          <p:cNvPr id="16" name="Groupe 15"/>
          <p:cNvGrpSpPr/>
          <p:nvPr/>
        </p:nvGrpSpPr>
        <p:grpSpPr>
          <a:xfrm>
            <a:off x="4786554" y="2688872"/>
            <a:ext cx="1188132" cy="513929"/>
            <a:chOff x="5380620" y="2698067"/>
            <a:chExt cx="1188132" cy="513929"/>
          </a:xfrm>
        </p:grpSpPr>
        <p:sp>
          <p:nvSpPr>
            <p:cNvPr id="17" name="Nuage 16"/>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470630" y="2801143"/>
              <a:ext cx="1008112" cy="307777"/>
            </a:xfrm>
            <a:prstGeom prst="rect">
              <a:avLst/>
            </a:prstGeom>
            <a:noFill/>
          </p:spPr>
          <p:txBody>
            <a:bodyPr wrap="square" rtlCol="0">
              <a:spAutoFit/>
            </a:bodyPr>
            <a:lstStyle/>
            <a:p>
              <a:pPr algn="ctr"/>
              <a:r>
                <a:rPr lang="fr-FR" sz="1400" dirty="0" smtClean="0"/>
                <a:t>moche</a:t>
              </a:r>
              <a:endParaRPr lang="fr-FR" sz="1400" dirty="0"/>
            </a:p>
          </p:txBody>
        </p:sp>
      </p:grpSp>
      <p:grpSp>
        <p:nvGrpSpPr>
          <p:cNvPr id="19" name="Groupe 18"/>
          <p:cNvGrpSpPr/>
          <p:nvPr/>
        </p:nvGrpSpPr>
        <p:grpSpPr>
          <a:xfrm>
            <a:off x="1852439" y="2101676"/>
            <a:ext cx="1188132" cy="513929"/>
            <a:chOff x="296652" y="2031738"/>
            <a:chExt cx="1188132" cy="513929"/>
          </a:xfrm>
        </p:grpSpPr>
        <p:sp>
          <p:nvSpPr>
            <p:cNvPr id="20" name="Nuage 19"/>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386662" y="2134815"/>
              <a:ext cx="1008112" cy="307777"/>
            </a:xfrm>
            <a:prstGeom prst="rect">
              <a:avLst/>
            </a:prstGeom>
            <a:noFill/>
          </p:spPr>
          <p:txBody>
            <a:bodyPr wrap="square" rtlCol="0">
              <a:spAutoFit/>
            </a:bodyPr>
            <a:lstStyle/>
            <a:p>
              <a:pPr algn="ctr"/>
              <a:r>
                <a:rPr lang="fr-FR" sz="1400" dirty="0" smtClean="0"/>
                <a:t>chanter</a:t>
              </a:r>
              <a:endParaRPr lang="fr-FR" sz="1400" dirty="0"/>
            </a:p>
          </p:txBody>
        </p:sp>
      </p:grpSp>
      <p:grpSp>
        <p:nvGrpSpPr>
          <p:cNvPr id="22" name="Groupe 21"/>
          <p:cNvGrpSpPr/>
          <p:nvPr/>
        </p:nvGrpSpPr>
        <p:grpSpPr>
          <a:xfrm>
            <a:off x="116632" y="3111858"/>
            <a:ext cx="1188132" cy="513929"/>
            <a:chOff x="296652" y="2031738"/>
            <a:chExt cx="1188132" cy="513929"/>
          </a:xfrm>
        </p:grpSpPr>
        <p:sp>
          <p:nvSpPr>
            <p:cNvPr id="23" name="Nuage 22"/>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386662" y="2134815"/>
              <a:ext cx="1008112" cy="307777"/>
            </a:xfrm>
            <a:prstGeom prst="rect">
              <a:avLst/>
            </a:prstGeom>
            <a:noFill/>
          </p:spPr>
          <p:txBody>
            <a:bodyPr wrap="square" rtlCol="0">
              <a:spAutoFit/>
            </a:bodyPr>
            <a:lstStyle/>
            <a:p>
              <a:pPr algn="ctr"/>
              <a:r>
                <a:rPr lang="fr-FR" sz="1400" dirty="0" smtClean="0"/>
                <a:t>dire</a:t>
              </a:r>
              <a:endParaRPr lang="fr-FR" sz="1400" dirty="0"/>
            </a:p>
          </p:txBody>
        </p:sp>
      </p:grpSp>
      <p:grpSp>
        <p:nvGrpSpPr>
          <p:cNvPr id="25" name="Groupe 24"/>
          <p:cNvGrpSpPr/>
          <p:nvPr/>
        </p:nvGrpSpPr>
        <p:grpSpPr>
          <a:xfrm>
            <a:off x="3821317" y="2120516"/>
            <a:ext cx="1188132" cy="513929"/>
            <a:chOff x="296652" y="2031738"/>
            <a:chExt cx="1188132" cy="513929"/>
          </a:xfrm>
        </p:grpSpPr>
        <p:sp>
          <p:nvSpPr>
            <p:cNvPr id="26" name="Nuage 25"/>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339037" y="2134815"/>
              <a:ext cx="1008112" cy="307777"/>
            </a:xfrm>
            <a:prstGeom prst="rect">
              <a:avLst/>
            </a:prstGeom>
            <a:noFill/>
          </p:spPr>
          <p:txBody>
            <a:bodyPr wrap="square" rtlCol="0">
              <a:spAutoFit/>
            </a:bodyPr>
            <a:lstStyle/>
            <a:p>
              <a:pPr algn="ctr"/>
              <a:r>
                <a:rPr lang="fr-FR" sz="1400" dirty="0" smtClean="0"/>
                <a:t>fredonner</a:t>
              </a:r>
              <a:endParaRPr lang="fr-FR" sz="1400" dirty="0"/>
            </a:p>
          </p:txBody>
        </p:sp>
      </p:grpSp>
      <p:grpSp>
        <p:nvGrpSpPr>
          <p:cNvPr id="28" name="Groupe 27"/>
          <p:cNvGrpSpPr/>
          <p:nvPr/>
        </p:nvGrpSpPr>
        <p:grpSpPr>
          <a:xfrm>
            <a:off x="2667608" y="2604402"/>
            <a:ext cx="1188132" cy="513929"/>
            <a:chOff x="296652" y="2031738"/>
            <a:chExt cx="1188132" cy="513929"/>
          </a:xfrm>
        </p:grpSpPr>
        <p:sp>
          <p:nvSpPr>
            <p:cNvPr id="29" name="Nuage 28"/>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386662" y="2134815"/>
              <a:ext cx="1008112" cy="307777"/>
            </a:xfrm>
            <a:prstGeom prst="rect">
              <a:avLst/>
            </a:prstGeom>
            <a:noFill/>
          </p:spPr>
          <p:txBody>
            <a:bodyPr wrap="square" rtlCol="0">
              <a:spAutoFit/>
            </a:bodyPr>
            <a:lstStyle/>
            <a:p>
              <a:pPr algn="ctr"/>
              <a:r>
                <a:rPr lang="fr-FR" sz="1400" dirty="0" smtClean="0"/>
                <a:t>gentil</a:t>
              </a:r>
              <a:endParaRPr lang="fr-FR" sz="1400" dirty="0"/>
            </a:p>
          </p:txBody>
        </p:sp>
      </p:grpSp>
      <p:grpSp>
        <p:nvGrpSpPr>
          <p:cNvPr id="31" name="Groupe 30"/>
          <p:cNvGrpSpPr/>
          <p:nvPr/>
        </p:nvGrpSpPr>
        <p:grpSpPr>
          <a:xfrm>
            <a:off x="5469514" y="2067211"/>
            <a:ext cx="1188132" cy="513929"/>
            <a:chOff x="296652" y="2031738"/>
            <a:chExt cx="1188132" cy="513929"/>
          </a:xfrm>
        </p:grpSpPr>
        <p:sp>
          <p:nvSpPr>
            <p:cNvPr id="32" name="Nuage 31"/>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386662" y="2134815"/>
              <a:ext cx="1008112" cy="307777"/>
            </a:xfrm>
            <a:prstGeom prst="rect">
              <a:avLst/>
            </a:prstGeom>
            <a:noFill/>
          </p:spPr>
          <p:txBody>
            <a:bodyPr wrap="square" rtlCol="0">
              <a:spAutoFit/>
            </a:bodyPr>
            <a:lstStyle/>
            <a:p>
              <a:pPr algn="ctr"/>
              <a:r>
                <a:rPr lang="fr-FR" sz="1400" dirty="0" smtClean="0"/>
                <a:t>parler</a:t>
              </a:r>
              <a:endParaRPr lang="fr-FR" sz="1400" dirty="0"/>
            </a:p>
          </p:txBody>
        </p:sp>
      </p:grpSp>
      <p:grpSp>
        <p:nvGrpSpPr>
          <p:cNvPr id="34" name="Groupe 33"/>
          <p:cNvGrpSpPr/>
          <p:nvPr/>
        </p:nvGrpSpPr>
        <p:grpSpPr>
          <a:xfrm>
            <a:off x="3501008" y="3237589"/>
            <a:ext cx="1188132" cy="513929"/>
            <a:chOff x="296652" y="2031738"/>
            <a:chExt cx="1188132" cy="513929"/>
          </a:xfrm>
        </p:grpSpPr>
        <p:sp>
          <p:nvSpPr>
            <p:cNvPr id="35" name="Nuage 34"/>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386662" y="2134815"/>
              <a:ext cx="1008112" cy="307777"/>
            </a:xfrm>
            <a:prstGeom prst="rect">
              <a:avLst/>
            </a:prstGeom>
            <a:noFill/>
          </p:spPr>
          <p:txBody>
            <a:bodyPr wrap="square" rtlCol="0">
              <a:spAutoFit/>
            </a:bodyPr>
            <a:lstStyle/>
            <a:p>
              <a:pPr algn="ctr"/>
              <a:r>
                <a:rPr lang="fr-FR" sz="1400" dirty="0" smtClean="0"/>
                <a:t>véhicule</a:t>
              </a:r>
              <a:endParaRPr lang="fr-FR" sz="1400" dirty="0"/>
            </a:p>
          </p:txBody>
        </p:sp>
      </p:grpSp>
      <p:grpSp>
        <p:nvGrpSpPr>
          <p:cNvPr id="37" name="Groupe 36"/>
          <p:cNvGrpSpPr/>
          <p:nvPr/>
        </p:nvGrpSpPr>
        <p:grpSpPr>
          <a:xfrm>
            <a:off x="5481228" y="3288402"/>
            <a:ext cx="1188132" cy="513929"/>
            <a:chOff x="5380620" y="2698067"/>
            <a:chExt cx="1188132" cy="513929"/>
          </a:xfrm>
        </p:grpSpPr>
        <p:sp>
          <p:nvSpPr>
            <p:cNvPr id="38" name="Nuage 37"/>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5470630" y="2801143"/>
              <a:ext cx="1008112" cy="307777"/>
            </a:xfrm>
            <a:prstGeom prst="rect">
              <a:avLst/>
            </a:prstGeom>
            <a:noFill/>
          </p:spPr>
          <p:txBody>
            <a:bodyPr wrap="square" rtlCol="0">
              <a:spAutoFit/>
            </a:bodyPr>
            <a:lstStyle/>
            <a:p>
              <a:pPr algn="ctr"/>
              <a:r>
                <a:rPr lang="fr-FR" sz="1400" dirty="0" smtClean="0"/>
                <a:t>hideux</a:t>
              </a:r>
              <a:endParaRPr lang="fr-FR" sz="1400" dirty="0"/>
            </a:p>
          </p:txBody>
        </p:sp>
      </p:grpSp>
      <p:sp>
        <p:nvSpPr>
          <p:cNvPr id="40" name="ZoneTexte 39"/>
          <p:cNvSpPr txBox="1"/>
          <p:nvPr/>
        </p:nvSpPr>
        <p:spPr>
          <a:xfrm>
            <a:off x="548680" y="4076741"/>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les adjectifs synonymes.</a:t>
            </a:r>
            <a:endParaRPr lang="fr-FR" sz="1400" u="sng" dirty="0">
              <a:latin typeface="SimpleRonde" pitchFamily="2" charset="0"/>
            </a:endParaRPr>
          </a:p>
        </p:txBody>
      </p:sp>
      <p:grpSp>
        <p:nvGrpSpPr>
          <p:cNvPr id="41" name="Groupe 40"/>
          <p:cNvGrpSpPr/>
          <p:nvPr/>
        </p:nvGrpSpPr>
        <p:grpSpPr>
          <a:xfrm>
            <a:off x="116632" y="4013308"/>
            <a:ext cx="360040" cy="461665"/>
            <a:chOff x="116632" y="1352600"/>
            <a:chExt cx="360040" cy="461665"/>
          </a:xfrm>
        </p:grpSpPr>
        <p:sp>
          <p:nvSpPr>
            <p:cNvPr id="42" name="Ellipse 4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Rectangle à coins arrondis 43"/>
          <p:cNvSpPr/>
          <p:nvPr/>
        </p:nvSpPr>
        <p:spPr>
          <a:xfrm>
            <a:off x="6568752" y="41647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45" name="Tableau 44"/>
          <p:cNvGraphicFramePr>
            <a:graphicFrameLocks noGrp="1"/>
          </p:cNvGraphicFramePr>
          <p:nvPr>
            <p:extLst>
              <p:ext uri="{D42A27DB-BD31-4B8C-83A1-F6EECF244321}">
                <p14:modId xmlns:p14="http://schemas.microsoft.com/office/powerpoint/2010/main" val="4075926022"/>
              </p:ext>
            </p:extLst>
          </p:nvPr>
        </p:nvGraphicFramePr>
        <p:xfrm>
          <a:off x="1052736" y="4610968"/>
          <a:ext cx="4831939" cy="1854200"/>
        </p:xfrm>
        <a:graphic>
          <a:graphicData uri="http://schemas.openxmlformats.org/drawingml/2006/table">
            <a:tbl>
              <a:tblPr bandRow="1">
                <a:tableStyleId>{5C22544A-7EE6-4342-B048-85BDC9FD1C3A}</a:tableStyleId>
              </a:tblPr>
              <a:tblGrid>
                <a:gridCol w="892050"/>
                <a:gridCol w="1670638"/>
                <a:gridCol w="1322678"/>
                <a:gridCol w="946573"/>
              </a:tblGrid>
              <a:tr h="370840">
                <a:tc>
                  <a:txBody>
                    <a:bodyPr/>
                    <a:lstStyle/>
                    <a:p>
                      <a:r>
                        <a:rPr lang="fr-FR" sz="1200" dirty="0" smtClean="0">
                          <a:latin typeface="Comic Sans MS" pitchFamily="66" charset="0"/>
                        </a:rPr>
                        <a:t>petit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ravi</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mignon</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futé</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géant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minuscule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heureux</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immense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malin</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smtClean="0">
                          <a:latin typeface="Comic Sans MS" pitchFamily="66" charset="0"/>
                          <a:sym typeface="Wingdings"/>
                        </a:rPr>
                        <a:t></a:t>
                      </a:r>
                      <a:endParaRPr lang="fr-FR" sz="1200" smtClean="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charmant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6" name="ZoneTexte 45"/>
          <p:cNvSpPr txBox="1"/>
          <p:nvPr/>
        </p:nvSpPr>
        <p:spPr>
          <a:xfrm>
            <a:off x="531279" y="6537176"/>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Colorie de la même couleur les phrases qui ont le même sens.</a:t>
            </a:r>
            <a:endParaRPr lang="fr-FR" sz="1400" u="sng" dirty="0">
              <a:latin typeface="SimpleRonde" pitchFamily="2" charset="0"/>
            </a:endParaRPr>
          </a:p>
        </p:txBody>
      </p:sp>
      <p:grpSp>
        <p:nvGrpSpPr>
          <p:cNvPr id="47" name="Groupe 46"/>
          <p:cNvGrpSpPr/>
          <p:nvPr/>
        </p:nvGrpSpPr>
        <p:grpSpPr>
          <a:xfrm>
            <a:off x="99231" y="6473743"/>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0" name="Rectangle à coins arrondis 49"/>
          <p:cNvSpPr/>
          <p:nvPr/>
        </p:nvSpPr>
        <p:spPr>
          <a:xfrm>
            <a:off x="6551351" y="662516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62" name="Groupe 61"/>
          <p:cNvGrpSpPr/>
          <p:nvPr/>
        </p:nvGrpSpPr>
        <p:grpSpPr>
          <a:xfrm rot="245422">
            <a:off x="99231" y="7408093"/>
            <a:ext cx="3162443" cy="276999"/>
            <a:chOff x="206642" y="7401272"/>
            <a:chExt cx="3384376" cy="276999"/>
          </a:xfrm>
        </p:grpSpPr>
        <p:sp>
          <p:nvSpPr>
            <p:cNvPr id="51" name="Rectangle 50"/>
            <p:cNvSpPr/>
            <p:nvPr/>
          </p:nvSpPr>
          <p:spPr>
            <a:xfrm>
              <a:off x="206642" y="740127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206642" y="7401272"/>
              <a:ext cx="3384376" cy="276999"/>
            </a:xfrm>
            <a:prstGeom prst="rect">
              <a:avLst/>
            </a:prstGeom>
            <a:noFill/>
          </p:spPr>
          <p:txBody>
            <a:bodyPr wrap="square" rtlCol="0">
              <a:spAutoFit/>
            </a:bodyPr>
            <a:lstStyle/>
            <a:p>
              <a:r>
                <a:rPr lang="fr-FR" sz="1200" dirty="0" smtClean="0">
                  <a:latin typeface="Comic Sans MS" pitchFamily="66" charset="0"/>
                </a:rPr>
                <a:t>Tu as une voiture vraiment rapide.</a:t>
              </a:r>
              <a:endParaRPr lang="fr-FR" sz="1200" dirty="0">
                <a:latin typeface="Comic Sans MS" pitchFamily="66" charset="0"/>
              </a:endParaRPr>
            </a:p>
          </p:txBody>
        </p:sp>
      </p:grpSp>
      <p:grpSp>
        <p:nvGrpSpPr>
          <p:cNvPr id="61" name="Groupe 60"/>
          <p:cNvGrpSpPr/>
          <p:nvPr/>
        </p:nvGrpSpPr>
        <p:grpSpPr>
          <a:xfrm rot="21387539">
            <a:off x="116632" y="9259661"/>
            <a:ext cx="3145042" cy="276999"/>
            <a:chOff x="359042" y="8121352"/>
            <a:chExt cx="3384376" cy="276999"/>
          </a:xfrm>
        </p:grpSpPr>
        <p:sp>
          <p:nvSpPr>
            <p:cNvPr id="53" name="Rectangle 52"/>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359042" y="8121352"/>
              <a:ext cx="3384376" cy="276999"/>
            </a:xfrm>
            <a:prstGeom prst="rect">
              <a:avLst/>
            </a:prstGeom>
            <a:noFill/>
          </p:spPr>
          <p:txBody>
            <a:bodyPr wrap="square" rtlCol="0">
              <a:spAutoFit/>
            </a:bodyPr>
            <a:lstStyle/>
            <a:p>
              <a:r>
                <a:rPr lang="fr-FR" sz="1200" dirty="0" smtClean="0">
                  <a:latin typeface="Comic Sans MS" pitchFamily="66" charset="0"/>
                </a:rPr>
                <a:t>Tu as une voiture vraiment véloce.</a:t>
              </a:r>
              <a:endParaRPr lang="fr-FR" sz="1200" dirty="0">
                <a:latin typeface="Comic Sans MS" pitchFamily="66" charset="0"/>
              </a:endParaRPr>
            </a:p>
          </p:txBody>
        </p:sp>
      </p:grpSp>
      <p:grpSp>
        <p:nvGrpSpPr>
          <p:cNvPr id="60" name="Groupe 59"/>
          <p:cNvGrpSpPr/>
          <p:nvPr/>
        </p:nvGrpSpPr>
        <p:grpSpPr>
          <a:xfrm rot="213286">
            <a:off x="3828628" y="8041466"/>
            <a:ext cx="2941340" cy="276999"/>
            <a:chOff x="2757618" y="8841432"/>
            <a:chExt cx="3384376" cy="276999"/>
          </a:xfrm>
        </p:grpSpPr>
        <p:sp>
          <p:nvSpPr>
            <p:cNvPr id="55" name="Rectangle 54"/>
            <p:cNvSpPr/>
            <p:nvPr/>
          </p:nvSpPr>
          <p:spPr>
            <a:xfrm>
              <a:off x="2757618" y="884143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2757618" y="8841432"/>
              <a:ext cx="3384376" cy="276999"/>
            </a:xfrm>
            <a:prstGeom prst="rect">
              <a:avLst/>
            </a:prstGeom>
            <a:noFill/>
          </p:spPr>
          <p:txBody>
            <a:bodyPr wrap="square" rtlCol="0">
              <a:spAutoFit/>
            </a:bodyPr>
            <a:lstStyle/>
            <a:p>
              <a:r>
                <a:rPr lang="fr-FR" sz="1200" dirty="0" smtClean="0">
                  <a:latin typeface="Comic Sans MS" pitchFamily="66" charset="0"/>
                </a:rPr>
                <a:t>Tu as une voiture vraiment splendide.</a:t>
              </a:r>
              <a:endParaRPr lang="fr-FR" sz="1200" dirty="0">
                <a:latin typeface="Comic Sans MS" pitchFamily="66" charset="0"/>
              </a:endParaRPr>
            </a:p>
          </p:txBody>
        </p:sp>
      </p:grpSp>
      <p:grpSp>
        <p:nvGrpSpPr>
          <p:cNvPr id="59" name="Groupe 58"/>
          <p:cNvGrpSpPr/>
          <p:nvPr/>
        </p:nvGrpSpPr>
        <p:grpSpPr>
          <a:xfrm rot="21369043">
            <a:off x="116632" y="8027130"/>
            <a:ext cx="3145042" cy="276999"/>
            <a:chOff x="3408387" y="7792699"/>
            <a:chExt cx="3384376" cy="276999"/>
          </a:xfrm>
        </p:grpSpPr>
        <p:sp>
          <p:nvSpPr>
            <p:cNvPr id="57" name="Rectangle 56"/>
            <p:cNvSpPr/>
            <p:nvPr/>
          </p:nvSpPr>
          <p:spPr>
            <a:xfrm>
              <a:off x="3408387" y="7792699"/>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3408387" y="7792699"/>
              <a:ext cx="3384376" cy="276999"/>
            </a:xfrm>
            <a:prstGeom prst="rect">
              <a:avLst/>
            </a:prstGeom>
            <a:noFill/>
          </p:spPr>
          <p:txBody>
            <a:bodyPr wrap="square" rtlCol="0">
              <a:spAutoFit/>
            </a:bodyPr>
            <a:lstStyle/>
            <a:p>
              <a:r>
                <a:rPr lang="fr-FR" sz="1200" dirty="0" smtClean="0">
                  <a:latin typeface="Comic Sans MS" pitchFamily="66" charset="0"/>
                </a:rPr>
                <a:t>Tu as une voiture vraiment superbe.</a:t>
              </a:r>
              <a:endParaRPr lang="fr-FR" sz="1200" dirty="0">
                <a:latin typeface="Comic Sans MS" pitchFamily="66" charset="0"/>
              </a:endParaRPr>
            </a:p>
          </p:txBody>
        </p:sp>
      </p:grpSp>
      <p:grpSp>
        <p:nvGrpSpPr>
          <p:cNvPr id="63" name="Groupe 62"/>
          <p:cNvGrpSpPr/>
          <p:nvPr/>
        </p:nvGrpSpPr>
        <p:grpSpPr>
          <a:xfrm rot="280954">
            <a:off x="116632" y="8652546"/>
            <a:ext cx="3145042" cy="276999"/>
            <a:chOff x="359042" y="8121352"/>
            <a:chExt cx="3384376" cy="276999"/>
          </a:xfrm>
        </p:grpSpPr>
        <p:sp>
          <p:nvSpPr>
            <p:cNvPr id="64" name="Rectangle 63"/>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359042" y="8121352"/>
              <a:ext cx="3384376" cy="276999"/>
            </a:xfrm>
            <a:prstGeom prst="rect">
              <a:avLst/>
            </a:prstGeom>
            <a:noFill/>
          </p:spPr>
          <p:txBody>
            <a:bodyPr wrap="square" rtlCol="0">
              <a:spAutoFit/>
            </a:bodyPr>
            <a:lstStyle/>
            <a:p>
              <a:r>
                <a:rPr lang="fr-FR" sz="1200" dirty="0" smtClean="0">
                  <a:latin typeface="Comic Sans MS" pitchFamily="66" charset="0"/>
                </a:rPr>
                <a:t>Dans la rue, les gens avancent lentement.</a:t>
              </a:r>
              <a:endParaRPr lang="fr-FR" sz="1200" dirty="0">
                <a:latin typeface="Comic Sans MS" pitchFamily="66" charset="0"/>
              </a:endParaRPr>
            </a:p>
          </p:txBody>
        </p:sp>
      </p:grpSp>
      <p:grpSp>
        <p:nvGrpSpPr>
          <p:cNvPr id="66" name="Groupe 65"/>
          <p:cNvGrpSpPr/>
          <p:nvPr/>
        </p:nvGrpSpPr>
        <p:grpSpPr>
          <a:xfrm rot="274773">
            <a:off x="3624926" y="9231408"/>
            <a:ext cx="3145042" cy="276999"/>
            <a:chOff x="359042" y="8121352"/>
            <a:chExt cx="3384376" cy="276999"/>
          </a:xfrm>
        </p:grpSpPr>
        <p:sp>
          <p:nvSpPr>
            <p:cNvPr id="67" name="Rectangle 66"/>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359042" y="8121352"/>
              <a:ext cx="3384376" cy="276999"/>
            </a:xfrm>
            <a:prstGeom prst="rect">
              <a:avLst/>
            </a:prstGeom>
            <a:noFill/>
          </p:spPr>
          <p:txBody>
            <a:bodyPr wrap="square" rtlCol="0">
              <a:spAutoFit/>
            </a:bodyPr>
            <a:lstStyle/>
            <a:p>
              <a:r>
                <a:rPr lang="fr-FR" sz="1200" dirty="0" smtClean="0">
                  <a:latin typeface="Comic Sans MS" pitchFamily="66" charset="0"/>
                </a:rPr>
                <a:t>Dans la rue, les gens avancent doucement.</a:t>
              </a:r>
              <a:endParaRPr lang="fr-FR" sz="1200" dirty="0">
                <a:latin typeface="Comic Sans MS" pitchFamily="66" charset="0"/>
              </a:endParaRPr>
            </a:p>
          </p:txBody>
        </p:sp>
      </p:grpSp>
      <p:grpSp>
        <p:nvGrpSpPr>
          <p:cNvPr id="69" name="Groupe 68"/>
          <p:cNvGrpSpPr/>
          <p:nvPr/>
        </p:nvGrpSpPr>
        <p:grpSpPr>
          <a:xfrm rot="21413902">
            <a:off x="3518409" y="8569021"/>
            <a:ext cx="3251559" cy="461665"/>
            <a:chOff x="359042" y="8121352"/>
            <a:chExt cx="3384376" cy="461665"/>
          </a:xfrm>
        </p:grpSpPr>
        <p:sp>
          <p:nvSpPr>
            <p:cNvPr id="70" name="Rectangle 69"/>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359042" y="8121352"/>
              <a:ext cx="3384376" cy="461665"/>
            </a:xfrm>
            <a:prstGeom prst="rect">
              <a:avLst/>
            </a:prstGeom>
            <a:noFill/>
          </p:spPr>
          <p:txBody>
            <a:bodyPr wrap="square" rtlCol="0">
              <a:spAutoFit/>
            </a:bodyPr>
            <a:lstStyle/>
            <a:p>
              <a:r>
                <a:rPr lang="fr-FR" sz="1200" dirty="0" smtClean="0">
                  <a:latin typeface="Comic Sans MS" pitchFamily="66" charset="0"/>
                </a:rPr>
                <a:t>Dans la rue, les gens avancent rapidement.</a:t>
              </a:r>
              <a:endParaRPr lang="fr-FR" sz="1200" dirty="0">
                <a:latin typeface="Comic Sans MS" pitchFamily="66" charset="0"/>
              </a:endParaRPr>
            </a:p>
          </p:txBody>
        </p:sp>
      </p:grpSp>
      <p:grpSp>
        <p:nvGrpSpPr>
          <p:cNvPr id="72" name="Groupe 71"/>
          <p:cNvGrpSpPr/>
          <p:nvPr/>
        </p:nvGrpSpPr>
        <p:grpSpPr>
          <a:xfrm rot="21393865">
            <a:off x="3624926" y="7414339"/>
            <a:ext cx="3145042" cy="276999"/>
            <a:chOff x="359042" y="8121352"/>
            <a:chExt cx="3384376" cy="276999"/>
          </a:xfrm>
        </p:grpSpPr>
        <p:sp>
          <p:nvSpPr>
            <p:cNvPr id="73" name="Rectangle 72"/>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a:off x="359042" y="8121352"/>
              <a:ext cx="3384376" cy="276999"/>
            </a:xfrm>
            <a:prstGeom prst="rect">
              <a:avLst/>
            </a:prstGeom>
            <a:noFill/>
          </p:spPr>
          <p:txBody>
            <a:bodyPr wrap="square" rtlCol="0">
              <a:spAutoFit/>
            </a:bodyPr>
            <a:lstStyle/>
            <a:p>
              <a:r>
                <a:rPr lang="fr-FR" sz="1200" dirty="0" smtClean="0">
                  <a:latin typeface="Comic Sans MS" pitchFamily="66" charset="0"/>
                </a:rPr>
                <a:t>Dans la rue, les gens avancent vite.</a:t>
              </a:r>
              <a:endParaRPr lang="fr-FR" sz="1200" dirty="0">
                <a:latin typeface="Comic Sans MS" pitchFamily="66" charset="0"/>
              </a:endParaRPr>
            </a:p>
          </p:txBody>
        </p:sp>
      </p:grpSp>
    </p:spTree>
    <p:extLst>
      <p:ext uri="{BB962C8B-B14F-4D97-AF65-F5344CB8AC3E}">
        <p14:creationId xmlns:p14="http://schemas.microsoft.com/office/powerpoint/2010/main" val="32015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synonymes</a:t>
            </a:r>
            <a:endParaRPr lang="fr-FR" dirty="0"/>
          </a:p>
        </p:txBody>
      </p:sp>
      <p:sp>
        <p:nvSpPr>
          <p:cNvPr id="3" name="Espace réservé du texte 2"/>
          <p:cNvSpPr>
            <a:spLocks noGrp="1"/>
          </p:cNvSpPr>
          <p:nvPr>
            <p:ph type="body" sz="quarter" idx="11"/>
          </p:nvPr>
        </p:nvSpPr>
        <p:spPr/>
        <p:txBody>
          <a:bodyPr/>
          <a:lstStyle/>
          <a:p>
            <a:r>
              <a:rPr lang="fr-FR" dirty="0" smtClean="0"/>
              <a:t>5</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Dans chaque liste, entoure l’intrus.</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5" name="ZoneTexte 74"/>
          <p:cNvSpPr txBox="1"/>
          <p:nvPr/>
        </p:nvSpPr>
        <p:spPr>
          <a:xfrm>
            <a:off x="116632" y="1784648"/>
            <a:ext cx="6577880" cy="1615827"/>
          </a:xfrm>
          <a:prstGeom prst="rect">
            <a:avLst/>
          </a:prstGeom>
          <a:noFill/>
        </p:spPr>
        <p:txBody>
          <a:bodyPr wrap="square" rtlCol="0">
            <a:spAutoFit/>
          </a:bodyPr>
          <a:lstStyle/>
          <a:p>
            <a:pPr algn="just">
              <a:lnSpc>
                <a:spcPct val="150000"/>
              </a:lnSpc>
            </a:pPr>
            <a:r>
              <a:rPr lang="fr-FR" sz="1400" b="1" dirty="0" smtClean="0">
                <a:solidFill>
                  <a:schemeClr val="tx1">
                    <a:lumMod val="65000"/>
                    <a:lumOff val="35000"/>
                  </a:schemeClr>
                </a:solidFill>
                <a:latin typeface="Comic Sans MS" pitchFamily="66" charset="0"/>
              </a:rPr>
              <a:t>a. </a:t>
            </a:r>
            <a:r>
              <a:rPr lang="fr-FR" sz="1200" dirty="0" smtClean="0">
                <a:latin typeface="Comic Sans MS" pitchFamily="66" charset="0"/>
              </a:rPr>
              <a:t>rire, pouffer</a:t>
            </a:r>
            <a:r>
              <a:rPr lang="fr-FR" sz="1200" dirty="0">
                <a:latin typeface="Comic Sans MS" pitchFamily="66" charset="0"/>
              </a:rPr>
              <a:t>, rigoler</a:t>
            </a:r>
            <a:r>
              <a:rPr lang="fr-FR" sz="1200" dirty="0" smtClean="0">
                <a:latin typeface="Comic Sans MS" pitchFamily="66" charset="0"/>
              </a:rPr>
              <a:t>, se lamenter, s'esclaffer, </a:t>
            </a:r>
            <a:r>
              <a:rPr lang="fr-FR" sz="1200" dirty="0">
                <a:latin typeface="Comic Sans MS" pitchFamily="66" charset="0"/>
              </a:rPr>
              <a:t>glousser, ricaner, </a:t>
            </a:r>
            <a:r>
              <a:rPr lang="fr-FR" sz="1200" dirty="0" smtClean="0">
                <a:latin typeface="Comic Sans MS" pitchFamily="66" charset="0"/>
              </a:rPr>
              <a:t>plaisanter</a:t>
            </a:r>
          </a:p>
          <a:p>
            <a:pPr algn="just">
              <a:lnSpc>
                <a:spcPct val="150000"/>
              </a:lnSpc>
            </a:pPr>
            <a:endParaRPr lang="fr-FR" sz="1200" dirty="0" smtClean="0">
              <a:latin typeface="Comic Sans MS" pitchFamily="66" charset="0"/>
            </a:endParaRPr>
          </a:p>
          <a:p>
            <a:pPr algn="just">
              <a:lnSpc>
                <a:spcPct val="150000"/>
              </a:lnSpc>
            </a:pPr>
            <a:r>
              <a:rPr lang="fr-FR" sz="1400" b="1" dirty="0" smtClean="0">
                <a:solidFill>
                  <a:schemeClr val="tx1">
                    <a:lumMod val="65000"/>
                    <a:lumOff val="35000"/>
                  </a:schemeClr>
                </a:solidFill>
                <a:latin typeface="Comic Sans MS" pitchFamily="66" charset="0"/>
              </a:rPr>
              <a:t>b</a:t>
            </a:r>
            <a:r>
              <a:rPr lang="fr-FR" sz="1400" b="1" dirty="0">
                <a:solidFill>
                  <a:schemeClr val="tx1">
                    <a:lumMod val="65000"/>
                    <a:lumOff val="35000"/>
                  </a:schemeClr>
                </a:solidFill>
                <a:latin typeface="Comic Sans MS" pitchFamily="66" charset="0"/>
              </a:rPr>
              <a:t>. </a:t>
            </a:r>
            <a:r>
              <a:rPr lang="fr-FR" sz="1200" dirty="0">
                <a:latin typeface="Comic Sans MS" pitchFamily="66" charset="0"/>
              </a:rPr>
              <a:t>charmant, agréable, </a:t>
            </a:r>
            <a:r>
              <a:rPr lang="fr-FR" sz="1200" dirty="0" smtClean="0">
                <a:latin typeface="Comic Sans MS" pitchFamily="66" charset="0"/>
              </a:rPr>
              <a:t>ignoble, accompli</a:t>
            </a:r>
            <a:r>
              <a:rPr lang="fr-FR" sz="1200" dirty="0">
                <a:latin typeface="Comic Sans MS" pitchFamily="66" charset="0"/>
              </a:rPr>
              <a:t>, ravissant</a:t>
            </a:r>
            <a:r>
              <a:rPr lang="fr-FR" sz="1200" dirty="0" smtClean="0">
                <a:latin typeface="Comic Sans MS" pitchFamily="66" charset="0"/>
              </a:rPr>
              <a:t>, </a:t>
            </a:r>
            <a:r>
              <a:rPr lang="fr-FR" sz="1200" dirty="0">
                <a:latin typeface="Comic Sans MS" pitchFamily="66" charset="0"/>
              </a:rPr>
              <a:t>mignon, plaisant</a:t>
            </a:r>
            <a:r>
              <a:rPr lang="fr-FR" sz="1200" dirty="0" smtClean="0">
                <a:latin typeface="Comic Sans MS" pitchFamily="66" charset="0"/>
              </a:rPr>
              <a:t>, adorable, beau</a:t>
            </a:r>
          </a:p>
          <a:p>
            <a:pPr algn="just">
              <a:lnSpc>
                <a:spcPct val="150000"/>
              </a:lnSpc>
            </a:pPr>
            <a:endParaRPr lang="fr-FR" sz="1200" dirty="0">
              <a:latin typeface="Comic Sans MS" pitchFamily="66" charset="0"/>
            </a:endParaRPr>
          </a:p>
          <a:p>
            <a:pPr algn="just">
              <a:lnSpc>
                <a:spcPct val="150000"/>
              </a:lnSpc>
            </a:pPr>
            <a:r>
              <a:rPr lang="fr-FR" sz="1400" b="1" dirty="0" smtClean="0">
                <a:solidFill>
                  <a:schemeClr val="tx1">
                    <a:lumMod val="65000"/>
                    <a:lumOff val="35000"/>
                  </a:schemeClr>
                </a:solidFill>
                <a:latin typeface="Comic Sans MS" pitchFamily="66" charset="0"/>
              </a:rPr>
              <a:t>c. </a:t>
            </a:r>
            <a:r>
              <a:rPr lang="fr-FR" sz="1200" dirty="0" smtClean="0">
                <a:latin typeface="Comic Sans MS" pitchFamily="66" charset="0"/>
              </a:rPr>
              <a:t>rassurer, consoler, tranquilliser, inquiéter, apaiser, calmer</a:t>
            </a:r>
            <a:endParaRPr lang="fr-FR" sz="1200" dirty="0">
              <a:latin typeface="Comic Sans MS" pitchFamily="66" charset="0"/>
            </a:endParaRPr>
          </a:p>
        </p:txBody>
      </p:sp>
      <p:sp>
        <p:nvSpPr>
          <p:cNvPr id="76" name="ZoneTexte 75"/>
          <p:cNvSpPr txBox="1"/>
          <p:nvPr/>
        </p:nvSpPr>
        <p:spPr>
          <a:xfrm>
            <a:off x="548680" y="3584848"/>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Recopie ces noms en associant les synonymes.</a:t>
            </a:r>
            <a:endParaRPr lang="fr-FR" sz="1400" u="sng" dirty="0">
              <a:latin typeface="SimpleRonde" pitchFamily="2" charset="0"/>
            </a:endParaRPr>
          </a:p>
        </p:txBody>
      </p:sp>
      <p:grpSp>
        <p:nvGrpSpPr>
          <p:cNvPr id="77" name="Groupe 76"/>
          <p:cNvGrpSpPr/>
          <p:nvPr/>
        </p:nvGrpSpPr>
        <p:grpSpPr>
          <a:xfrm>
            <a:off x="116632" y="3521415"/>
            <a:ext cx="360040" cy="461665"/>
            <a:chOff x="116632" y="1352600"/>
            <a:chExt cx="360040" cy="461665"/>
          </a:xfrm>
        </p:grpSpPr>
        <p:sp>
          <p:nvSpPr>
            <p:cNvPr id="78" name="Ellipse 7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ZoneTexte 7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0" name="Rectangle à coins arrondis 79"/>
          <p:cNvSpPr/>
          <p:nvPr/>
        </p:nvSpPr>
        <p:spPr>
          <a:xfrm>
            <a:off x="6568752" y="3672835"/>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1" name="ZoneTexte 80"/>
          <p:cNvSpPr txBox="1"/>
          <p:nvPr/>
        </p:nvSpPr>
        <p:spPr>
          <a:xfrm>
            <a:off x="0" y="3997732"/>
            <a:ext cx="6858000" cy="646331"/>
          </a:xfrm>
          <a:prstGeom prst="rect">
            <a:avLst/>
          </a:prstGeom>
          <a:noFill/>
        </p:spPr>
        <p:txBody>
          <a:bodyPr wrap="square" rtlCol="0">
            <a:spAutoFit/>
          </a:bodyPr>
          <a:lstStyle/>
          <a:p>
            <a:pPr algn="ctr">
              <a:lnSpc>
                <a:spcPct val="150000"/>
              </a:lnSpc>
            </a:pPr>
            <a:r>
              <a:rPr lang="fr-FR" sz="1200" b="1" dirty="0" smtClean="0">
                <a:latin typeface="Comic Sans MS" pitchFamily="66" charset="0"/>
              </a:rPr>
              <a:t>une </a:t>
            </a:r>
            <a:r>
              <a:rPr lang="fr-FR" sz="1200" b="1" dirty="0">
                <a:latin typeface="Comic Sans MS" pitchFamily="66" charset="0"/>
              </a:rPr>
              <a:t>fenêtre </a:t>
            </a:r>
            <a:r>
              <a:rPr lang="fr-FR" sz="1200" b="1" dirty="0" smtClean="0">
                <a:latin typeface="Comic Sans MS" pitchFamily="66" charset="0"/>
              </a:rPr>
              <a:t>– un </a:t>
            </a:r>
            <a:r>
              <a:rPr lang="fr-FR" sz="1200" b="1" dirty="0">
                <a:latin typeface="Comic Sans MS" pitchFamily="66" charset="0"/>
              </a:rPr>
              <a:t>riverain – </a:t>
            </a:r>
            <a:r>
              <a:rPr lang="fr-FR" sz="1200" b="1" dirty="0" smtClean="0">
                <a:latin typeface="Comic Sans MS" pitchFamily="66" charset="0"/>
              </a:rPr>
              <a:t>un </a:t>
            </a:r>
            <a:r>
              <a:rPr lang="fr-FR" sz="1200" b="1" dirty="0">
                <a:latin typeface="Comic Sans MS" pitchFamily="66" charset="0"/>
              </a:rPr>
              <a:t>cheval </a:t>
            </a:r>
            <a:r>
              <a:rPr lang="fr-FR" sz="1200" b="1" dirty="0" smtClean="0">
                <a:latin typeface="Comic Sans MS" pitchFamily="66" charset="0"/>
              </a:rPr>
              <a:t>– un </a:t>
            </a:r>
            <a:r>
              <a:rPr lang="fr-FR" sz="1200" b="1" dirty="0">
                <a:latin typeface="Comic Sans MS" pitchFamily="66" charset="0"/>
              </a:rPr>
              <a:t>copain</a:t>
            </a:r>
          </a:p>
          <a:p>
            <a:pPr algn="ctr">
              <a:lnSpc>
                <a:spcPct val="150000"/>
              </a:lnSpc>
            </a:pPr>
            <a:r>
              <a:rPr lang="fr-FR" sz="1200" b="1" dirty="0" smtClean="0">
                <a:latin typeface="Comic Sans MS" pitchFamily="66" charset="0"/>
              </a:rPr>
              <a:t>  un voisin </a:t>
            </a:r>
            <a:r>
              <a:rPr lang="fr-FR" sz="1200" b="1" dirty="0">
                <a:latin typeface="Comic Sans MS" pitchFamily="66" charset="0"/>
              </a:rPr>
              <a:t>- une </a:t>
            </a:r>
            <a:r>
              <a:rPr lang="fr-FR" sz="1200" b="1" dirty="0" smtClean="0">
                <a:latin typeface="Comic Sans MS" pitchFamily="66" charset="0"/>
              </a:rPr>
              <a:t>lucarne– un ami </a:t>
            </a:r>
            <a:r>
              <a:rPr lang="fr-FR" sz="1200" b="1" dirty="0">
                <a:latin typeface="Comic Sans MS" pitchFamily="66" charset="0"/>
              </a:rPr>
              <a:t>– un </a:t>
            </a:r>
            <a:r>
              <a:rPr lang="fr-FR" sz="1200" b="1" dirty="0" smtClean="0">
                <a:latin typeface="Comic Sans MS" pitchFamily="66" charset="0"/>
              </a:rPr>
              <a:t>destrier</a:t>
            </a:r>
            <a:endParaRPr lang="fr-FR" sz="1200" b="1" dirty="0">
              <a:latin typeface="Comic Sans MS" pitchFamily="66" charset="0"/>
            </a:endParaRPr>
          </a:p>
        </p:txBody>
      </p:sp>
      <p:pic>
        <p:nvPicPr>
          <p:cNvPr id="82" name="Image 8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4752075"/>
            <a:ext cx="2722004" cy="360040"/>
          </a:xfrm>
          <a:prstGeom prst="rect">
            <a:avLst/>
          </a:prstGeom>
          <a:effectLst>
            <a:outerShdw blurRad="50800" dist="38100" dir="2700000" algn="tl" rotWithShape="0">
              <a:prstClr val="black">
                <a:alpha val="40000"/>
              </a:prstClr>
            </a:outerShdw>
          </a:effectLst>
        </p:spPr>
      </p:pic>
      <p:pic>
        <p:nvPicPr>
          <p:cNvPr id="83" name="Image 8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5264515"/>
            <a:ext cx="2722004" cy="360040"/>
          </a:xfrm>
          <a:prstGeom prst="rect">
            <a:avLst/>
          </a:prstGeom>
          <a:effectLst>
            <a:outerShdw blurRad="50800" dist="38100" dir="2700000" algn="tl" rotWithShape="0">
              <a:prstClr val="black">
                <a:alpha val="40000"/>
              </a:prstClr>
            </a:outerShdw>
          </a:effectLst>
        </p:spPr>
      </p:pic>
      <p:pic>
        <p:nvPicPr>
          <p:cNvPr id="84" name="Image 8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5781092"/>
            <a:ext cx="2722004" cy="360040"/>
          </a:xfrm>
          <a:prstGeom prst="rect">
            <a:avLst/>
          </a:prstGeom>
          <a:effectLst>
            <a:outerShdw blurRad="50800" dist="38100" dir="2700000" algn="tl" rotWithShape="0">
              <a:prstClr val="black">
                <a:alpha val="40000"/>
              </a:prstClr>
            </a:outerShdw>
          </a:effectLst>
        </p:spPr>
      </p:pic>
      <p:pic>
        <p:nvPicPr>
          <p:cNvPr id="85" name="Image 8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6285148"/>
            <a:ext cx="2722004" cy="360040"/>
          </a:xfrm>
          <a:prstGeom prst="rect">
            <a:avLst/>
          </a:prstGeom>
          <a:effectLst>
            <a:outerShdw blurRad="50800" dist="38100" dir="2700000" algn="tl" rotWithShape="0">
              <a:prstClr val="black">
                <a:alpha val="40000"/>
              </a:prstClr>
            </a:outerShdw>
          </a:effectLst>
        </p:spPr>
      </p:pic>
      <p:pic>
        <p:nvPicPr>
          <p:cNvPr id="86" name="Image 8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4752216"/>
            <a:ext cx="2722004" cy="360040"/>
          </a:xfrm>
          <a:prstGeom prst="rect">
            <a:avLst/>
          </a:prstGeom>
          <a:effectLst>
            <a:outerShdw blurRad="50800" dist="38100" dir="2700000" algn="tl" rotWithShape="0">
              <a:prstClr val="black">
                <a:alpha val="40000"/>
              </a:prstClr>
            </a:outerShdw>
          </a:effectLst>
        </p:spPr>
      </p:pic>
      <p:pic>
        <p:nvPicPr>
          <p:cNvPr id="87" name="Image 8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5264656"/>
            <a:ext cx="2722004" cy="360040"/>
          </a:xfrm>
          <a:prstGeom prst="rect">
            <a:avLst/>
          </a:prstGeom>
          <a:effectLst>
            <a:outerShdw blurRad="50800" dist="38100" dir="2700000" algn="tl" rotWithShape="0">
              <a:prstClr val="black">
                <a:alpha val="40000"/>
              </a:prstClr>
            </a:outerShdw>
          </a:effectLst>
        </p:spPr>
      </p:pic>
      <p:pic>
        <p:nvPicPr>
          <p:cNvPr id="88" name="Image 8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5781233"/>
            <a:ext cx="2722004" cy="360040"/>
          </a:xfrm>
          <a:prstGeom prst="rect">
            <a:avLst/>
          </a:prstGeom>
          <a:effectLst>
            <a:outerShdw blurRad="50800" dist="38100" dir="2700000" algn="tl" rotWithShape="0">
              <a:prstClr val="black">
                <a:alpha val="40000"/>
              </a:prstClr>
            </a:outerShdw>
          </a:effectLst>
        </p:spPr>
      </p:pic>
      <p:pic>
        <p:nvPicPr>
          <p:cNvPr id="89" name="Image 8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6285289"/>
            <a:ext cx="2722004" cy="360040"/>
          </a:xfrm>
          <a:prstGeom prst="rect">
            <a:avLst/>
          </a:prstGeom>
          <a:effectLst>
            <a:outerShdw blurRad="50800" dist="38100" dir="2700000" algn="tl" rotWithShape="0">
              <a:prstClr val="black">
                <a:alpha val="40000"/>
              </a:prstClr>
            </a:outerShdw>
          </a:effectLst>
        </p:spPr>
      </p:pic>
      <p:sp>
        <p:nvSpPr>
          <p:cNvPr id="95" name="ZoneTexte 94"/>
          <p:cNvSpPr txBox="1"/>
          <p:nvPr/>
        </p:nvSpPr>
        <p:spPr>
          <a:xfrm>
            <a:off x="3284984" y="4520952"/>
            <a:ext cx="360040" cy="2308324"/>
          </a:xfrm>
          <a:prstGeom prst="rect">
            <a:avLst/>
          </a:prstGeom>
          <a:noFill/>
        </p:spPr>
        <p:txBody>
          <a:bodyPr wrap="square" rtlCol="0">
            <a:spAutoFit/>
          </a:bodyPr>
          <a:lstStyle/>
          <a:p>
            <a:pPr>
              <a:lnSpc>
                <a:spcPct val="200000"/>
              </a:lnSpc>
            </a:pPr>
            <a:r>
              <a:rPr lang="fr-FR" dirty="0" smtClean="0">
                <a:latin typeface="Comic Sans MS"/>
              </a:rPr>
              <a:t>≈</a:t>
            </a:r>
          </a:p>
          <a:p>
            <a:pPr>
              <a:lnSpc>
                <a:spcPct val="200000"/>
              </a:lnSpc>
            </a:pPr>
            <a:r>
              <a:rPr lang="fr-FR" dirty="0" smtClean="0">
                <a:latin typeface="Comic Sans MS"/>
              </a:rPr>
              <a:t>≈</a:t>
            </a:r>
          </a:p>
          <a:p>
            <a:pPr>
              <a:lnSpc>
                <a:spcPct val="200000"/>
              </a:lnSpc>
            </a:pPr>
            <a:r>
              <a:rPr lang="fr-FR" dirty="0" smtClean="0">
                <a:latin typeface="Comic Sans MS"/>
              </a:rPr>
              <a:t>≈</a:t>
            </a:r>
          </a:p>
          <a:p>
            <a:pPr>
              <a:lnSpc>
                <a:spcPct val="200000"/>
              </a:lnSpc>
            </a:pPr>
            <a:r>
              <a:rPr lang="fr-FR" dirty="0">
                <a:latin typeface="Comic Sans MS"/>
              </a:rPr>
              <a:t>≈</a:t>
            </a:r>
          </a:p>
        </p:txBody>
      </p:sp>
      <p:sp>
        <p:nvSpPr>
          <p:cNvPr id="96" name="ZoneTexte 95"/>
          <p:cNvSpPr txBox="1"/>
          <p:nvPr/>
        </p:nvSpPr>
        <p:spPr>
          <a:xfrm>
            <a:off x="296652" y="7550512"/>
            <a:ext cx="6372708" cy="1477328"/>
          </a:xfrm>
          <a:prstGeom prst="rect">
            <a:avLst/>
          </a:prstGeom>
          <a:noFill/>
        </p:spPr>
        <p:txBody>
          <a:bodyPr wrap="square" rtlCol="0">
            <a:spAutoFit/>
          </a:bodyPr>
          <a:lstStyle/>
          <a:p>
            <a:pPr algn="just">
              <a:lnSpc>
                <a:spcPct val="250000"/>
              </a:lnSpc>
            </a:pPr>
            <a:r>
              <a:rPr lang="fr-FR" sz="1200" dirty="0" smtClean="0">
                <a:latin typeface="Comic Sans MS" pitchFamily="66" charset="0"/>
              </a:rPr>
              <a:t>Le cuisinier </a:t>
            </a:r>
            <a:r>
              <a:rPr lang="fr-FR" sz="1200" u="sng" dirty="0" smtClean="0">
                <a:latin typeface="Comic Sans MS" pitchFamily="66" charset="0"/>
              </a:rPr>
              <a:t>met</a:t>
            </a:r>
            <a:r>
              <a:rPr lang="fr-FR" sz="1200" dirty="0" smtClean="0">
                <a:latin typeface="Comic Sans MS" pitchFamily="66" charset="0"/>
              </a:rPr>
              <a:t> du lait dans le saladier.</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Ce spectacle de marionnettes est très </a:t>
            </a:r>
            <a:r>
              <a:rPr lang="fr-FR" sz="1200" u="sng" dirty="0" smtClean="0">
                <a:latin typeface="Comic Sans MS" pitchFamily="66" charset="0"/>
              </a:rPr>
              <a:t>amusant</a:t>
            </a:r>
            <a:r>
              <a:rPr lang="fr-FR" sz="1200" dirty="0" smtClean="0">
                <a:latin typeface="Comic Sans MS" pitchFamily="66" charset="0"/>
              </a:rPr>
              <a:t>.</a:t>
            </a:r>
            <a:endParaRPr lang="fr-FR" sz="1200" dirty="0">
              <a:latin typeface="Comic Sans MS" pitchFamily="66" charset="0"/>
            </a:endParaRPr>
          </a:p>
        </p:txBody>
      </p:sp>
      <p:sp>
        <p:nvSpPr>
          <p:cNvPr id="97" name="ZoneTexte 96"/>
          <p:cNvSpPr txBox="1"/>
          <p:nvPr/>
        </p:nvSpPr>
        <p:spPr>
          <a:xfrm>
            <a:off x="548680" y="68548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en remplaçant le mot souligné par un synonyme.</a:t>
            </a:r>
            <a:endParaRPr lang="fr-FR" sz="1400" u="sng" dirty="0">
              <a:latin typeface="SimpleRonde" pitchFamily="2" charset="0"/>
            </a:endParaRPr>
          </a:p>
        </p:txBody>
      </p:sp>
      <p:grpSp>
        <p:nvGrpSpPr>
          <p:cNvPr id="98" name="Groupe 97"/>
          <p:cNvGrpSpPr/>
          <p:nvPr/>
        </p:nvGrpSpPr>
        <p:grpSpPr>
          <a:xfrm>
            <a:off x="116632" y="6791392"/>
            <a:ext cx="360040" cy="461665"/>
            <a:chOff x="116632" y="1352600"/>
            <a:chExt cx="360040" cy="461665"/>
          </a:xfrm>
        </p:grpSpPr>
        <p:sp>
          <p:nvSpPr>
            <p:cNvPr id="99" name="Ellipse 9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1" name="Rectangle à coins arrondis 100"/>
          <p:cNvSpPr/>
          <p:nvPr/>
        </p:nvSpPr>
        <p:spPr>
          <a:xfrm>
            <a:off x="6568752" y="69428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2" name="Image 10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011560"/>
            <a:ext cx="6192688" cy="502778"/>
          </a:xfrm>
          <a:prstGeom prst="rect">
            <a:avLst/>
          </a:prstGeom>
        </p:spPr>
      </p:pic>
      <p:pic>
        <p:nvPicPr>
          <p:cNvPr id="103" name="Image 10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8900666"/>
            <a:ext cx="6192688" cy="502778"/>
          </a:xfrm>
          <a:prstGeom prst="rect">
            <a:avLst/>
          </a:prstGeom>
        </p:spPr>
      </p:pic>
    </p:spTree>
    <p:extLst>
      <p:ext uri="{BB962C8B-B14F-4D97-AF65-F5344CB8AC3E}">
        <p14:creationId xmlns:p14="http://schemas.microsoft.com/office/powerpoint/2010/main" val="409328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L’ordre alphabétique</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18102"/>
            <a:ext cx="6192688" cy="338554"/>
          </a:xfrm>
          <a:prstGeom prst="rect">
            <a:avLst/>
          </a:prstGeom>
          <a:noFill/>
        </p:spPr>
        <p:txBody>
          <a:bodyPr wrap="square" rtlCol="0">
            <a:spAutoFit/>
          </a:bodyPr>
          <a:lstStyle/>
          <a:p>
            <a:r>
              <a:rPr lang="fr-FR" sz="1600" u="sng" dirty="0" smtClean="0">
                <a:latin typeface="SimpleRonde" pitchFamily="2" charset="0"/>
              </a:rPr>
              <a:t>Range les lettres dans l’ordre alphabétique.</a:t>
            </a:r>
            <a:endParaRPr lang="fr-FR" sz="1600" u="sng" dirty="0">
              <a:latin typeface="SimpleRonde" pitchFamily="2"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92771694"/>
              </p:ext>
            </p:extLst>
          </p:nvPr>
        </p:nvGraphicFramePr>
        <p:xfrm>
          <a:off x="147886" y="2000672"/>
          <a:ext cx="6665490" cy="936104"/>
        </p:xfrm>
        <a:graphic>
          <a:graphicData uri="http://schemas.openxmlformats.org/drawingml/2006/table">
            <a:tbl>
              <a:tblPr firstRow="1" bandRow="1">
                <a:tableStyleId>{5C22544A-7EE6-4342-B048-85BDC9FD1C3A}</a:tableStyleId>
              </a:tblPr>
              <a:tblGrid>
                <a:gridCol w="1444662"/>
                <a:gridCol w="1856449"/>
                <a:gridCol w="1507930"/>
                <a:gridCol w="1856449"/>
              </a:tblGrid>
              <a:tr h="468052">
                <a:tc>
                  <a:txBody>
                    <a:bodyPr/>
                    <a:lstStyle/>
                    <a:p>
                      <a:r>
                        <a:rPr lang="fr-FR" sz="1800" b="0" dirty="0" smtClean="0">
                          <a:solidFill>
                            <a:schemeClr val="tx1"/>
                          </a:solidFill>
                          <a:latin typeface="Cursive standard" pitchFamily="2" charset="0"/>
                        </a:rPr>
                        <a:t>g z u d i f :</a:t>
                      </a:r>
                      <a:endParaRPr lang="fr-FR" sz="1800" b="0" dirty="0">
                        <a:solidFill>
                          <a:schemeClr val="tx1"/>
                        </a:solidFill>
                        <a:latin typeface="Cursive standard"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1" dirty="0" smtClean="0">
                          <a:solidFill>
                            <a:schemeClr val="tx1"/>
                          </a:solidFill>
                          <a:latin typeface="Cursive standard" pitchFamily="2" charset="0"/>
                        </a:rPr>
                        <a:t>____________</a:t>
                      </a:r>
                      <a:endParaRPr lang="fr-FR" b="1" dirty="0">
                        <a:solidFill>
                          <a:schemeClr val="tx1"/>
                        </a:solidFill>
                        <a:latin typeface="Cursive standard" pitchFamily="2" charset="0"/>
                      </a:endParaRPr>
                    </a:p>
                  </a:txBody>
                  <a:tcPr anchor="b">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800" b="0" dirty="0" smtClean="0">
                          <a:solidFill>
                            <a:schemeClr val="tx1"/>
                          </a:solidFill>
                          <a:latin typeface="Cursive standard" pitchFamily="2" charset="0"/>
                        </a:rPr>
                        <a:t>n c p h</a:t>
                      </a:r>
                      <a:r>
                        <a:rPr lang="fr-FR" sz="1800" b="0" baseline="0" dirty="0" smtClean="0">
                          <a:solidFill>
                            <a:schemeClr val="tx1"/>
                          </a:solidFill>
                          <a:latin typeface="Cursive standard" pitchFamily="2" charset="0"/>
                        </a:rPr>
                        <a:t> r d :</a:t>
                      </a:r>
                      <a:endParaRPr lang="fr-FR" sz="1800" b="0" dirty="0">
                        <a:solidFill>
                          <a:schemeClr val="tx1"/>
                        </a:solidFill>
                        <a:latin typeface="Cursive standard" pitchFamily="2" charset="0"/>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1" dirty="0" smtClean="0">
                          <a:solidFill>
                            <a:schemeClr val="tx1"/>
                          </a:solidFill>
                          <a:latin typeface="Cursive standard" pitchFamily="2" charset="0"/>
                        </a:rPr>
                        <a:t>____________</a:t>
                      </a:r>
                      <a:endParaRPr lang="fr-FR" b="1" dirty="0">
                        <a:solidFill>
                          <a:schemeClr val="tx1"/>
                        </a:solidFill>
                        <a:latin typeface="Cursive standard" pitchFamily="2"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052">
                <a:tc>
                  <a:txBody>
                    <a:bodyPr/>
                    <a:lstStyle/>
                    <a:p>
                      <a:r>
                        <a:rPr lang="fr-FR" sz="1800" b="0" dirty="0" smtClean="0">
                          <a:solidFill>
                            <a:schemeClr val="tx1"/>
                          </a:solidFill>
                          <a:latin typeface="Cursive standard" pitchFamily="2" charset="0"/>
                        </a:rPr>
                        <a:t>b t a j l o :</a:t>
                      </a:r>
                      <a:endParaRPr lang="fr-FR" sz="1800" b="0" dirty="0">
                        <a:solidFill>
                          <a:schemeClr val="tx1"/>
                        </a:solidFill>
                        <a:latin typeface="Cursive standard"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1" dirty="0" smtClean="0">
                          <a:solidFill>
                            <a:schemeClr val="tx1"/>
                          </a:solidFill>
                          <a:latin typeface="Cursive standard" pitchFamily="2" charset="0"/>
                        </a:rPr>
                        <a:t>____________</a:t>
                      </a:r>
                      <a:endParaRPr lang="fr-FR" b="1" dirty="0">
                        <a:solidFill>
                          <a:schemeClr val="tx1"/>
                        </a:solidFill>
                        <a:latin typeface="Cursive standard" pitchFamily="2" charset="0"/>
                      </a:endParaRPr>
                    </a:p>
                  </a:txBody>
                  <a:tcPr anchor="b">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800" b="0" dirty="0" smtClean="0">
                          <a:solidFill>
                            <a:schemeClr val="tx1"/>
                          </a:solidFill>
                          <a:latin typeface="Cursive standard" pitchFamily="2" charset="0"/>
                        </a:rPr>
                        <a:t>u t s w r x :</a:t>
                      </a:r>
                      <a:endParaRPr lang="fr-FR" sz="1800" b="0" dirty="0">
                        <a:solidFill>
                          <a:schemeClr val="tx1"/>
                        </a:solidFill>
                        <a:latin typeface="Cursive standard" pitchFamily="2" charset="0"/>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1" dirty="0" smtClean="0">
                          <a:solidFill>
                            <a:schemeClr val="tx1"/>
                          </a:solidFill>
                          <a:latin typeface="Cursive standard" pitchFamily="2" charset="0"/>
                        </a:rPr>
                        <a:t>____________</a:t>
                      </a:r>
                      <a:endParaRPr lang="fr-FR" b="1" dirty="0">
                        <a:solidFill>
                          <a:schemeClr val="tx1"/>
                        </a:solidFill>
                        <a:latin typeface="Cursive standard" pitchFamily="2"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5" name="Groupe 14"/>
          <p:cNvGrpSpPr/>
          <p:nvPr/>
        </p:nvGrpSpPr>
        <p:grpSpPr>
          <a:xfrm>
            <a:off x="116632" y="3224808"/>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8" name="ZoneTexte 17"/>
          <p:cNvSpPr txBox="1"/>
          <p:nvPr/>
        </p:nvSpPr>
        <p:spPr>
          <a:xfrm>
            <a:off x="476672" y="3390310"/>
            <a:ext cx="6192688" cy="338554"/>
          </a:xfrm>
          <a:prstGeom prst="rect">
            <a:avLst/>
          </a:prstGeom>
          <a:noFill/>
        </p:spPr>
        <p:txBody>
          <a:bodyPr wrap="square" rtlCol="0">
            <a:spAutoFit/>
          </a:bodyPr>
          <a:lstStyle/>
          <a:p>
            <a:r>
              <a:rPr lang="fr-FR" sz="1600" u="sng" dirty="0" smtClean="0">
                <a:latin typeface="SimpleRonde" pitchFamily="2" charset="0"/>
              </a:rPr>
              <a:t>Complète les lettres qui manquent dans l’alphabet.</a:t>
            </a:r>
            <a:endParaRPr lang="fr-FR" sz="1600" u="sng" dirty="0">
              <a:latin typeface="SimpleRonde" pitchFamily="2"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509454947"/>
              </p:ext>
            </p:extLst>
          </p:nvPr>
        </p:nvGraphicFramePr>
        <p:xfrm>
          <a:off x="116632" y="3872880"/>
          <a:ext cx="6624735" cy="864096"/>
        </p:xfrm>
        <a:graphic>
          <a:graphicData uri="http://schemas.openxmlformats.org/drawingml/2006/table">
            <a:tbl>
              <a:tblPr bandRow="1">
                <a:tableStyleId>{073A0DAA-6AF3-43AB-8588-CEC1D06C72B9}</a:tableStyleId>
              </a:tblPr>
              <a:tblGrid>
                <a:gridCol w="509595"/>
                <a:gridCol w="509595"/>
                <a:gridCol w="509595"/>
                <a:gridCol w="509595"/>
                <a:gridCol w="509595"/>
                <a:gridCol w="509595"/>
                <a:gridCol w="509595"/>
                <a:gridCol w="509595"/>
                <a:gridCol w="509595"/>
                <a:gridCol w="509595"/>
                <a:gridCol w="509595"/>
                <a:gridCol w="509595"/>
                <a:gridCol w="509595"/>
              </a:tblGrid>
              <a:tr h="432048">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b</a:t>
                      </a:r>
                      <a:endParaRPr lang="fr-FR" dirty="0">
                        <a:latin typeface="Cursive standard" pitchFamily="2" charset="0"/>
                      </a:endParaRPr>
                    </a:p>
                  </a:txBody>
                  <a:tcPr anchor="ctr"/>
                </a:tc>
                <a:tc>
                  <a:txBody>
                    <a:bodyPr/>
                    <a:lstStyle/>
                    <a:p>
                      <a:pPr algn="ctr"/>
                      <a:r>
                        <a:rPr lang="fr-FR" dirty="0" smtClean="0">
                          <a:latin typeface="Cursive standard" pitchFamily="2" charset="0"/>
                        </a:rPr>
                        <a:t>c</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f</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i</a:t>
                      </a:r>
                      <a:endParaRPr lang="fr-FR" dirty="0">
                        <a:latin typeface="Cursive standard" pitchFamily="2" charset="0"/>
                      </a:endParaRPr>
                    </a:p>
                  </a:txBody>
                  <a:tcPr anchor="ctr"/>
                </a:tc>
                <a:tc>
                  <a:txBody>
                    <a:bodyPr/>
                    <a:lstStyle/>
                    <a:p>
                      <a:pPr algn="ctr"/>
                      <a:r>
                        <a:rPr lang="fr-FR" dirty="0" smtClean="0">
                          <a:latin typeface="Cursive standard" pitchFamily="2" charset="0"/>
                        </a:rPr>
                        <a:t>j</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l</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r>
              <a:tr h="432048">
                <a:tc>
                  <a:txBody>
                    <a:bodyPr/>
                    <a:lstStyle/>
                    <a:p>
                      <a:pPr algn="ctr"/>
                      <a:r>
                        <a:rPr lang="fr-FR" dirty="0" smtClean="0">
                          <a:latin typeface="Cursive standard" pitchFamily="2" charset="0"/>
                        </a:rPr>
                        <a:t>n</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q</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u</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w</a:t>
                      </a:r>
                      <a:endParaRPr lang="fr-FR" dirty="0">
                        <a:latin typeface="Cursive standard" pitchFamily="2" charset="0"/>
                      </a:endParaRPr>
                    </a:p>
                  </a:txBody>
                  <a:tcPr anchor="ctr"/>
                </a:tc>
                <a:tc>
                  <a:txBody>
                    <a:bodyPr/>
                    <a:lstStyle/>
                    <a:p>
                      <a:pPr algn="ctr"/>
                      <a:r>
                        <a:rPr lang="fr-FR" dirty="0" smtClean="0">
                          <a:latin typeface="Cursive standard" pitchFamily="2" charset="0"/>
                        </a:rPr>
                        <a:t>x</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endParaRPr lang="fr-FR" dirty="0">
                        <a:latin typeface="Cursive standard" pitchFamily="2" charset="0"/>
                      </a:endParaRPr>
                    </a:p>
                  </a:txBody>
                  <a:tcPr anchor="ctr"/>
                </a:tc>
              </a:tr>
            </a:tbl>
          </a:graphicData>
        </a:graphic>
      </p:graphicFrame>
      <p:grpSp>
        <p:nvGrpSpPr>
          <p:cNvPr id="19" name="Groupe 18"/>
          <p:cNvGrpSpPr/>
          <p:nvPr/>
        </p:nvGrpSpPr>
        <p:grpSpPr>
          <a:xfrm>
            <a:off x="116632" y="5097016"/>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5169024"/>
            <a:ext cx="6192688" cy="830997"/>
          </a:xfrm>
          <a:prstGeom prst="rect">
            <a:avLst/>
          </a:prstGeom>
          <a:noFill/>
        </p:spPr>
        <p:txBody>
          <a:bodyPr wrap="square" rtlCol="0">
            <a:spAutoFit/>
          </a:bodyPr>
          <a:lstStyle/>
          <a:p>
            <a:pPr>
              <a:lnSpc>
                <a:spcPct val="150000"/>
              </a:lnSpc>
            </a:pPr>
            <a:r>
              <a:rPr lang="fr-FR" sz="1600" u="sng" dirty="0" smtClean="0">
                <a:latin typeface="SimpleRonde" pitchFamily="2" charset="0"/>
              </a:rPr>
              <a:t>Complète avec la lettre qui vient juste avant et la lettre qui vient juste après dans  l’alphabet.</a:t>
            </a:r>
            <a:endParaRPr lang="fr-FR" sz="1600" u="sng" dirty="0">
              <a:latin typeface="SimpleRonde" pitchFamily="2"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3498678969"/>
              </p:ext>
            </p:extLst>
          </p:nvPr>
        </p:nvGraphicFramePr>
        <p:xfrm>
          <a:off x="126157" y="6155536"/>
          <a:ext cx="6615210" cy="885696"/>
        </p:xfrm>
        <a:graphic>
          <a:graphicData uri="http://schemas.openxmlformats.org/drawingml/2006/table">
            <a:tbl>
              <a:tblPr bandRow="1">
                <a:tableStyleId>{073A0DAA-6AF3-43AB-8588-CEC1D06C72B9}</a:tableStyleId>
              </a:tblPr>
              <a:tblGrid>
                <a:gridCol w="1102535"/>
                <a:gridCol w="1102535"/>
                <a:gridCol w="1102535"/>
                <a:gridCol w="1102535"/>
                <a:gridCol w="1102535"/>
                <a:gridCol w="1102535"/>
              </a:tblGrid>
              <a:tr h="442848">
                <a:tc>
                  <a:txBody>
                    <a:bodyPr/>
                    <a:lstStyle/>
                    <a:p>
                      <a:pPr algn="ctr"/>
                      <a:r>
                        <a:rPr lang="fr-FR" dirty="0" smtClean="0">
                          <a:latin typeface="Cursive standard" pitchFamily="2" charset="0"/>
                        </a:rPr>
                        <a:t>_</a:t>
                      </a:r>
                      <a:r>
                        <a:rPr lang="fr-FR" baseline="0" dirty="0" smtClean="0">
                          <a:latin typeface="Cursive standard" pitchFamily="2" charset="0"/>
                        </a:rPr>
                        <a:t>_ f __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r>
                        <a:rPr lang="fr-FR" baseline="0" dirty="0" smtClean="0">
                          <a:latin typeface="Cursive standard" pitchFamily="2" charset="0"/>
                        </a:rPr>
                        <a:t>_ t __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r>
                        <a:rPr lang="fr-FR" baseline="0" dirty="0" smtClean="0">
                          <a:latin typeface="Cursive standard" pitchFamily="2" charset="0"/>
                        </a:rPr>
                        <a:t>_ j __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r>
                        <a:rPr lang="fr-FR" baseline="0" dirty="0" smtClean="0">
                          <a:latin typeface="Cursive standard" pitchFamily="2" charset="0"/>
                        </a:rPr>
                        <a:t>_ n __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r>
                        <a:rPr lang="fr-FR" baseline="0" dirty="0" smtClean="0">
                          <a:latin typeface="Cursive standard" pitchFamily="2" charset="0"/>
                        </a:rPr>
                        <a:t>_ b __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r>
                        <a:rPr lang="fr-FR" baseline="0" dirty="0" smtClean="0">
                          <a:latin typeface="Cursive standard" pitchFamily="2" charset="0"/>
                        </a:rPr>
                        <a:t>_ s __</a:t>
                      </a:r>
                      <a:endParaRPr lang="fr-FR" dirty="0">
                        <a:latin typeface="Cursive standard" pitchFamily="2" charset="0"/>
                      </a:endParaRPr>
                    </a:p>
                  </a:txBody>
                  <a:tcPr anchor="ctr"/>
                </a:tc>
              </a:tr>
              <a:tr h="442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latin typeface="Cursive standard" pitchFamily="2" charset="0"/>
                        </a:rPr>
                        <a:t>_</a:t>
                      </a:r>
                      <a:r>
                        <a:rPr lang="fr-FR" baseline="0" dirty="0" smtClean="0">
                          <a:latin typeface="Cursive standard" pitchFamily="2" charset="0"/>
                        </a:rPr>
                        <a:t>_ w __</a:t>
                      </a:r>
                      <a:endParaRPr lang="fr-FR" dirty="0" smtClean="0">
                        <a:latin typeface="Cursive standard" pitchFamily="2" charset="0"/>
                      </a:endParaRPr>
                    </a:p>
                  </a:txBody>
                  <a:tcPr anchor="ctr"/>
                </a:tc>
                <a:tc>
                  <a:txBody>
                    <a:bodyPr/>
                    <a:lstStyle/>
                    <a:p>
                      <a:pPr algn="ctr"/>
                      <a:r>
                        <a:rPr lang="fr-FR" dirty="0" smtClean="0">
                          <a:latin typeface="Cursive standard" pitchFamily="2" charset="0"/>
                        </a:rPr>
                        <a:t>_</a:t>
                      </a:r>
                      <a:r>
                        <a:rPr lang="fr-FR" baseline="0" dirty="0" smtClean="0">
                          <a:latin typeface="Cursive standard" pitchFamily="2" charset="0"/>
                        </a:rPr>
                        <a:t>_ u __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r>
                        <a:rPr lang="fr-FR" baseline="0" dirty="0" smtClean="0">
                          <a:latin typeface="Cursive standard" pitchFamily="2" charset="0"/>
                        </a:rPr>
                        <a:t>_ p __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r>
                        <a:rPr lang="fr-FR" baseline="0" dirty="0" smtClean="0">
                          <a:latin typeface="Cursive standard" pitchFamily="2" charset="0"/>
                        </a:rPr>
                        <a:t>_ k __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r>
                        <a:rPr lang="fr-FR" baseline="0" dirty="0" smtClean="0">
                          <a:latin typeface="Cursive standard" pitchFamily="2" charset="0"/>
                        </a:rPr>
                        <a:t>_ d __</a:t>
                      </a:r>
                      <a:endParaRPr lang="fr-FR" dirty="0">
                        <a:latin typeface="Cursive standard" pitchFamily="2" charset="0"/>
                      </a:endParaRPr>
                    </a:p>
                  </a:txBody>
                  <a:tcPr anchor="ctr"/>
                </a:tc>
                <a:tc>
                  <a:txBody>
                    <a:bodyPr/>
                    <a:lstStyle/>
                    <a:p>
                      <a:pPr algn="ctr"/>
                      <a:r>
                        <a:rPr lang="fr-FR" dirty="0" smtClean="0">
                          <a:latin typeface="Cursive standard" pitchFamily="2" charset="0"/>
                        </a:rPr>
                        <a:t>_</a:t>
                      </a:r>
                      <a:r>
                        <a:rPr lang="fr-FR" baseline="0" dirty="0" smtClean="0">
                          <a:latin typeface="Cursive standard" pitchFamily="2" charset="0"/>
                        </a:rPr>
                        <a:t>_ x __</a:t>
                      </a:r>
                      <a:endParaRPr lang="fr-FR" dirty="0">
                        <a:latin typeface="Cursive standard" pitchFamily="2" charset="0"/>
                      </a:endParaRPr>
                    </a:p>
                  </a:txBody>
                  <a:tcPr anchor="ctr"/>
                </a:tc>
              </a:tr>
            </a:tbl>
          </a:graphicData>
        </a:graphic>
      </p:graphicFrame>
      <p:grpSp>
        <p:nvGrpSpPr>
          <p:cNvPr id="23" name="Groupe 22"/>
          <p:cNvGrpSpPr/>
          <p:nvPr/>
        </p:nvGrpSpPr>
        <p:grpSpPr>
          <a:xfrm>
            <a:off x="116632" y="7545288"/>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p:cNvSpPr txBox="1"/>
          <p:nvPr/>
        </p:nvSpPr>
        <p:spPr>
          <a:xfrm>
            <a:off x="476672" y="7710790"/>
            <a:ext cx="6192688" cy="338554"/>
          </a:xfrm>
          <a:prstGeom prst="rect">
            <a:avLst/>
          </a:prstGeom>
          <a:noFill/>
        </p:spPr>
        <p:txBody>
          <a:bodyPr wrap="square" rtlCol="0">
            <a:spAutoFit/>
          </a:bodyPr>
          <a:lstStyle/>
          <a:p>
            <a:r>
              <a:rPr lang="fr-FR" sz="1600" u="sng" dirty="0" smtClean="0">
                <a:latin typeface="SimpleRonde" pitchFamily="2" charset="0"/>
              </a:rPr>
              <a:t>Dans chacune de ces listes, barre l’intrus.</a:t>
            </a:r>
            <a:endParaRPr lang="fr-FR" sz="1600" u="sng" dirty="0">
              <a:latin typeface="SimpleRonde" pitchFamily="2"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661485576"/>
              </p:ext>
            </p:extLst>
          </p:nvPr>
        </p:nvGraphicFramePr>
        <p:xfrm>
          <a:off x="188640" y="8387784"/>
          <a:ext cx="6480720" cy="1101720"/>
        </p:xfrm>
        <a:graphic>
          <a:graphicData uri="http://schemas.openxmlformats.org/drawingml/2006/table">
            <a:tbl>
              <a:tblPr firstRow="1" bandRow="1">
                <a:tableStyleId>{5C22544A-7EE6-4342-B048-85BDC9FD1C3A}</a:tableStyleId>
              </a:tblPr>
              <a:tblGrid>
                <a:gridCol w="2160240"/>
                <a:gridCol w="2160240"/>
                <a:gridCol w="2160240"/>
              </a:tblGrid>
              <a:tr h="550860">
                <a:tc>
                  <a:txBody>
                    <a:bodyPr/>
                    <a:lstStyle/>
                    <a:p>
                      <a:pPr algn="ctr"/>
                      <a:r>
                        <a:rPr lang="fr-FR" b="0" spc="300" dirty="0" smtClean="0">
                          <a:solidFill>
                            <a:schemeClr val="tx1"/>
                          </a:solidFill>
                        </a:rPr>
                        <a:t>A P C D E</a:t>
                      </a:r>
                      <a:endParaRPr lang="fr-FR" b="0" spc="300" dirty="0">
                        <a:solidFill>
                          <a:schemeClr val="tx1"/>
                        </a:solidFill>
                      </a:endParaRPr>
                    </a:p>
                  </a:txBody>
                  <a:tcPr anchor="ct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0" spc="300" dirty="0" smtClean="0">
                          <a:solidFill>
                            <a:schemeClr val="tx1"/>
                          </a:solidFill>
                        </a:rPr>
                        <a:t>W X Y N</a:t>
                      </a:r>
                      <a:endParaRPr lang="fr-FR" b="0" spc="300" dirty="0">
                        <a:solidFill>
                          <a:schemeClr val="tx1"/>
                        </a:solidFill>
                      </a:endParaRPr>
                    </a:p>
                  </a:txBody>
                  <a:tcPr anchor="ctr">
                    <a:lnL w="28575" cap="flat" cmpd="sng" algn="ctr">
                      <a:solidFill>
                        <a:schemeClr val="tx1"/>
                      </a:solidFill>
                      <a:prstDash val="sysDot"/>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0" spc="300" dirty="0" smtClean="0">
                          <a:solidFill>
                            <a:schemeClr val="tx1"/>
                          </a:solidFill>
                        </a:rPr>
                        <a:t>G H I L K</a:t>
                      </a:r>
                      <a:endParaRPr lang="fr-FR" b="0" spc="300" dirty="0">
                        <a:solidFill>
                          <a:schemeClr val="tx1"/>
                        </a:solidFill>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860">
                <a:tc>
                  <a:txBody>
                    <a:bodyPr/>
                    <a:lstStyle/>
                    <a:p>
                      <a:pPr algn="ctr"/>
                      <a:r>
                        <a:rPr lang="fr-FR" b="0" spc="300" dirty="0" smtClean="0">
                          <a:solidFill>
                            <a:schemeClr val="tx1"/>
                          </a:solidFill>
                        </a:rPr>
                        <a:t>K L M N Q</a:t>
                      </a:r>
                      <a:endParaRPr lang="fr-FR" b="0" spc="300" dirty="0">
                        <a:solidFill>
                          <a:schemeClr val="tx1"/>
                        </a:solidFill>
                      </a:endParaRPr>
                    </a:p>
                  </a:txBody>
                  <a:tcPr anchor="ct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0" spc="300" dirty="0" smtClean="0">
                          <a:solidFill>
                            <a:schemeClr val="tx1"/>
                          </a:solidFill>
                        </a:rPr>
                        <a:t>Q B S T U</a:t>
                      </a:r>
                      <a:endParaRPr lang="fr-FR" b="0" spc="300" dirty="0">
                        <a:solidFill>
                          <a:schemeClr val="tx1"/>
                        </a:solidFill>
                      </a:endParaRPr>
                    </a:p>
                  </a:txBody>
                  <a:tcPr anchor="ctr">
                    <a:lnL w="28575" cap="flat" cmpd="sng" algn="ctr">
                      <a:solidFill>
                        <a:schemeClr val="tx1"/>
                      </a:solidFill>
                      <a:prstDash val="sysDot"/>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0" spc="300" dirty="0" smtClean="0">
                          <a:solidFill>
                            <a:schemeClr val="tx1"/>
                          </a:solidFill>
                        </a:rPr>
                        <a:t>U</a:t>
                      </a:r>
                      <a:r>
                        <a:rPr lang="fr-FR" b="0" spc="300" baseline="0" dirty="0" smtClean="0">
                          <a:solidFill>
                            <a:schemeClr val="tx1"/>
                          </a:solidFill>
                        </a:rPr>
                        <a:t> V W T X </a:t>
                      </a:r>
                      <a:endParaRPr lang="fr-FR" b="0" spc="300" dirty="0">
                        <a:solidFill>
                          <a:schemeClr val="tx1"/>
                        </a:solidFill>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 name="Rectangle à coins arrondis 26"/>
          <p:cNvSpPr/>
          <p:nvPr/>
        </p:nvSpPr>
        <p:spPr>
          <a:xfrm>
            <a:off x="6568752" y="33762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8" name="Rectangle à coins arrondis 27"/>
          <p:cNvSpPr/>
          <p:nvPr/>
        </p:nvSpPr>
        <p:spPr>
          <a:xfrm>
            <a:off x="6568752" y="524843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76186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synonymes</a:t>
            </a:r>
            <a:endParaRPr lang="fr-FR" dirty="0"/>
          </a:p>
        </p:txBody>
      </p:sp>
      <p:sp>
        <p:nvSpPr>
          <p:cNvPr id="3" name="Espace réservé du texte 2"/>
          <p:cNvSpPr>
            <a:spLocks noGrp="1"/>
          </p:cNvSpPr>
          <p:nvPr>
            <p:ph type="body" sz="quarter" idx="11"/>
          </p:nvPr>
        </p:nvSpPr>
        <p:spPr/>
        <p:txBody>
          <a:bodyPr/>
          <a:lstStyle/>
          <a:p>
            <a:r>
              <a:rPr lang="fr-FR" dirty="0" smtClean="0"/>
              <a:t>5</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1061829"/>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suivantes en remplaçant l’adjectif petit par un des adjectifs suivants : minuscule, léger, jeune, étroit. Attention aux accords.</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5" name="ZoneTexte 74"/>
          <p:cNvSpPr txBox="1"/>
          <p:nvPr/>
        </p:nvSpPr>
        <p:spPr>
          <a:xfrm>
            <a:off x="116632" y="2312511"/>
            <a:ext cx="6577880" cy="2677656"/>
          </a:xfrm>
          <a:prstGeom prst="rect">
            <a:avLst/>
          </a:prstGeom>
          <a:noFill/>
        </p:spPr>
        <p:txBody>
          <a:bodyPr wrap="square" rtlCol="0">
            <a:spAutoFit/>
          </a:bodyPr>
          <a:lstStyle/>
          <a:p>
            <a:pPr algn="just">
              <a:lnSpc>
                <a:spcPct val="200000"/>
              </a:lnSpc>
            </a:pPr>
            <a:r>
              <a:rPr lang="fr-FR" sz="1200" dirty="0" smtClean="0">
                <a:latin typeface="Comic Sans MS" pitchFamily="66" charset="0"/>
              </a:rPr>
              <a:t>Mon frère est encore trop </a:t>
            </a:r>
            <a:r>
              <a:rPr lang="fr-FR" sz="1200" b="1" dirty="0" smtClean="0">
                <a:latin typeface="Comic Sans MS" pitchFamily="66" charset="0"/>
              </a:rPr>
              <a:t>petit </a:t>
            </a:r>
            <a:r>
              <a:rPr lang="fr-FR" sz="1200" dirty="0" smtClean="0">
                <a:latin typeface="Comic Sans MS" pitchFamily="66" charset="0"/>
              </a:rPr>
              <a:t>pour jouer à ce jeu.</a:t>
            </a:r>
          </a:p>
          <a:p>
            <a:pPr algn="just">
              <a:lnSpc>
                <a:spcPct val="200000"/>
              </a:lnSpc>
            </a:pPr>
            <a:endParaRPr lang="fr-FR" sz="1200" dirty="0" smtClean="0">
              <a:latin typeface="Comic Sans MS" pitchFamily="66" charset="0"/>
            </a:endParaRPr>
          </a:p>
          <a:p>
            <a:pPr algn="just">
              <a:lnSpc>
                <a:spcPct val="200000"/>
              </a:lnSpc>
            </a:pPr>
            <a:r>
              <a:rPr lang="fr-FR" sz="1200" dirty="0" smtClean="0">
                <a:latin typeface="Comic Sans MS" pitchFamily="66" charset="0"/>
              </a:rPr>
              <a:t>La chambre dans laquelle il dort est </a:t>
            </a:r>
            <a:r>
              <a:rPr lang="fr-FR" sz="1200" b="1" dirty="0" smtClean="0">
                <a:latin typeface="Comic Sans MS" pitchFamily="66" charset="0"/>
              </a:rPr>
              <a:t>petite</a:t>
            </a:r>
            <a:r>
              <a:rPr lang="fr-FR" sz="1200" dirty="0" smtClean="0">
                <a:latin typeface="Comic Sans MS" pitchFamily="66" charset="0"/>
              </a:rPr>
              <a:t>.</a:t>
            </a:r>
          </a:p>
          <a:p>
            <a:pPr algn="just">
              <a:lnSpc>
                <a:spcPct val="200000"/>
              </a:lnSpc>
            </a:pPr>
            <a:endParaRPr lang="fr-FR" sz="1200" dirty="0" smtClean="0">
              <a:latin typeface="Comic Sans MS" pitchFamily="66" charset="0"/>
            </a:endParaRPr>
          </a:p>
          <a:p>
            <a:pPr algn="just">
              <a:lnSpc>
                <a:spcPct val="200000"/>
              </a:lnSpc>
            </a:pPr>
            <a:r>
              <a:rPr lang="fr-FR" sz="1200" dirty="0" smtClean="0">
                <a:latin typeface="Comic Sans MS" pitchFamily="66" charset="0"/>
              </a:rPr>
              <a:t>Les fées et les lutins sont de </a:t>
            </a:r>
            <a:r>
              <a:rPr lang="fr-FR" sz="1200" b="1" dirty="0" smtClean="0">
                <a:latin typeface="Comic Sans MS" pitchFamily="66" charset="0"/>
              </a:rPr>
              <a:t>petits</a:t>
            </a:r>
            <a:r>
              <a:rPr lang="fr-FR" sz="1200" dirty="0" smtClean="0">
                <a:latin typeface="Comic Sans MS" pitchFamily="66" charset="0"/>
              </a:rPr>
              <a:t> êtres magiques.</a:t>
            </a:r>
          </a:p>
          <a:p>
            <a:pPr algn="just">
              <a:lnSpc>
                <a:spcPct val="200000"/>
              </a:lnSpc>
            </a:pPr>
            <a:endParaRPr lang="fr-FR" sz="1200" dirty="0" smtClean="0">
              <a:latin typeface="Comic Sans MS" pitchFamily="66" charset="0"/>
            </a:endParaRPr>
          </a:p>
          <a:p>
            <a:pPr algn="just">
              <a:lnSpc>
                <a:spcPct val="200000"/>
              </a:lnSpc>
            </a:pPr>
            <a:r>
              <a:rPr lang="fr-FR" sz="1200" dirty="0" smtClean="0">
                <a:latin typeface="Comic Sans MS" pitchFamily="66" charset="0"/>
              </a:rPr>
              <a:t>A la nuit tombée, les campeurs entendent de </a:t>
            </a:r>
            <a:r>
              <a:rPr lang="fr-FR" sz="1200" b="1" dirty="0" smtClean="0">
                <a:latin typeface="Comic Sans MS" pitchFamily="66" charset="0"/>
              </a:rPr>
              <a:t>petits</a:t>
            </a:r>
            <a:r>
              <a:rPr lang="fr-FR" sz="1200" dirty="0" smtClean="0">
                <a:latin typeface="Comic Sans MS" pitchFamily="66" charset="0"/>
              </a:rPr>
              <a:t> bruits.</a:t>
            </a:r>
            <a:endParaRPr lang="fr-FR" sz="1200" dirty="0">
              <a:latin typeface="Comic Sans MS" pitchFamily="66" charset="0"/>
            </a:endParaRP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190256" y="4232920"/>
            <a:ext cx="6430632" cy="375141"/>
          </a:xfrm>
          <a:prstGeom prst="rect">
            <a:avLst/>
          </a:prstGeom>
        </p:spPr>
      </p:pic>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190256" y="3463768"/>
            <a:ext cx="6430632" cy="375141"/>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190256" y="2792760"/>
            <a:ext cx="6430632" cy="375141"/>
          </a:xfrm>
          <a:prstGeom prst="rect">
            <a:avLst/>
          </a:prstGeom>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190256" y="4950028"/>
            <a:ext cx="6430632" cy="375141"/>
          </a:xfrm>
          <a:prstGeom prst="rect">
            <a:avLst/>
          </a:prstGeom>
        </p:spPr>
      </p:pic>
      <p:sp>
        <p:nvSpPr>
          <p:cNvPr id="38" name="ZoneTexte 37"/>
          <p:cNvSpPr txBox="1"/>
          <p:nvPr/>
        </p:nvSpPr>
        <p:spPr>
          <a:xfrm>
            <a:off x="548680" y="5817096"/>
            <a:ext cx="6020072" cy="784830"/>
          </a:xfrm>
          <a:prstGeom prst="rect">
            <a:avLst/>
          </a:prstGeom>
          <a:noFill/>
        </p:spPr>
        <p:txBody>
          <a:bodyPr wrap="square" rtlCol="0">
            <a:spAutoFit/>
          </a:bodyPr>
          <a:lstStyle/>
          <a:p>
            <a:pPr>
              <a:lnSpc>
                <a:spcPct val="150000"/>
              </a:lnSpc>
            </a:pPr>
            <a:r>
              <a:rPr lang="fr-FR" sz="1400" u="sng" dirty="0" smtClean="0">
                <a:latin typeface="SimpleRonde" pitchFamily="2" charset="0"/>
              </a:rPr>
              <a:t>Dans les phrases suivantes remplace le verbe </a:t>
            </a:r>
            <a:r>
              <a:rPr lang="fr-FR" sz="1600" b="1" u="sng" dirty="0" smtClean="0">
                <a:latin typeface="Cursive standard" pitchFamily="2" charset="0"/>
              </a:rPr>
              <a:t>battre</a:t>
            </a:r>
            <a:r>
              <a:rPr lang="fr-FR" sz="1600" u="sng" dirty="0" smtClean="0">
                <a:latin typeface="SimpleRonde" pitchFamily="2" charset="0"/>
              </a:rPr>
              <a:t> </a:t>
            </a:r>
            <a:r>
              <a:rPr lang="fr-FR" sz="1400" u="sng" dirty="0" smtClean="0">
                <a:latin typeface="SimpleRonde" pitchFamily="2" charset="0"/>
              </a:rPr>
              <a:t>par un des verbes suivants : mélanger, monter, frapper, gagner.</a:t>
            </a:r>
            <a:endParaRPr lang="fr-FR" sz="1400" u="sng" dirty="0">
              <a:latin typeface="SimpleRonde" pitchFamily="2" charset="0"/>
            </a:endParaRPr>
          </a:p>
        </p:txBody>
      </p:sp>
      <p:grpSp>
        <p:nvGrpSpPr>
          <p:cNvPr id="39" name="Groupe 38"/>
          <p:cNvGrpSpPr/>
          <p:nvPr/>
        </p:nvGrpSpPr>
        <p:grpSpPr>
          <a:xfrm>
            <a:off x="116632" y="5753663"/>
            <a:ext cx="360040" cy="461665"/>
            <a:chOff x="116632" y="1352600"/>
            <a:chExt cx="360040" cy="461665"/>
          </a:xfrm>
        </p:grpSpPr>
        <p:sp>
          <p:nvSpPr>
            <p:cNvPr id="40" name="Ellipse 3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2" name="Rectangle à coins arrondis 41"/>
          <p:cNvSpPr/>
          <p:nvPr/>
        </p:nvSpPr>
        <p:spPr>
          <a:xfrm>
            <a:off x="6568752" y="590508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3" name="ZoneTexte 42"/>
          <p:cNvSpPr txBox="1"/>
          <p:nvPr/>
        </p:nvSpPr>
        <p:spPr>
          <a:xfrm>
            <a:off x="185652" y="6615147"/>
            <a:ext cx="6577880" cy="3046988"/>
          </a:xfrm>
          <a:prstGeom prst="rect">
            <a:avLst/>
          </a:prstGeom>
          <a:noFill/>
        </p:spPr>
        <p:txBody>
          <a:bodyPr wrap="square" rtlCol="0">
            <a:spAutoFit/>
          </a:bodyPr>
          <a:lstStyle/>
          <a:p>
            <a:pPr algn="just">
              <a:lnSpc>
                <a:spcPct val="200000"/>
              </a:lnSpc>
            </a:pPr>
            <a:r>
              <a:rPr lang="fr-FR" sz="1200" dirty="0" smtClean="0">
                <a:latin typeface="Comic Sans MS" pitchFamily="66" charset="0"/>
              </a:rPr>
              <a:t>Dans cette recette, il faut </a:t>
            </a:r>
            <a:r>
              <a:rPr lang="fr-FR" sz="1200" b="1" dirty="0" smtClean="0">
                <a:latin typeface="Comic Sans MS" pitchFamily="66" charset="0"/>
              </a:rPr>
              <a:t>battre</a:t>
            </a:r>
            <a:r>
              <a:rPr lang="fr-FR" sz="1200" dirty="0" smtClean="0">
                <a:latin typeface="Comic Sans MS" pitchFamily="66" charset="0"/>
              </a:rPr>
              <a:t> les œufs en neige.</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Le coureur vient de </a:t>
            </a:r>
            <a:r>
              <a:rPr lang="fr-FR" sz="1200" b="1" dirty="0" smtClean="0">
                <a:latin typeface="Comic Sans MS" pitchFamily="66" charset="0"/>
              </a:rPr>
              <a:t>battre</a:t>
            </a:r>
            <a:r>
              <a:rPr lang="fr-FR" sz="1200" dirty="0" smtClean="0">
                <a:latin typeface="Comic Sans MS" pitchFamily="66" charset="0"/>
              </a:rPr>
              <a:t> son adversaire.</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Quand on joue à la belote, j’adore </a:t>
            </a:r>
            <a:r>
              <a:rPr lang="fr-FR" sz="1200" b="1" dirty="0" smtClean="0">
                <a:latin typeface="Comic Sans MS" pitchFamily="66" charset="0"/>
              </a:rPr>
              <a:t>battre</a:t>
            </a:r>
            <a:r>
              <a:rPr lang="fr-FR" sz="1200" dirty="0" smtClean="0">
                <a:latin typeface="Comic Sans MS" pitchFamily="66" charset="0"/>
              </a:rPr>
              <a:t> les cartes.</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Mon frère s’est fait </a:t>
            </a:r>
            <a:r>
              <a:rPr lang="fr-FR" sz="1200" b="1" dirty="0" smtClean="0">
                <a:latin typeface="Comic Sans MS" pitchFamily="66" charset="0"/>
              </a:rPr>
              <a:t>battre</a:t>
            </a:r>
            <a:r>
              <a:rPr lang="fr-FR" sz="1200" dirty="0" smtClean="0">
                <a:latin typeface="Comic Sans MS" pitchFamily="66" charset="0"/>
              </a:rPr>
              <a:t> par ce garçon.</a:t>
            </a:r>
            <a:endParaRPr lang="fr-FR" sz="1200" dirty="0">
              <a:latin typeface="Comic Sans MS" pitchFamily="66" charset="0"/>
            </a:endParaRPr>
          </a:p>
          <a:p>
            <a:pPr algn="just">
              <a:lnSpc>
                <a:spcPct val="200000"/>
              </a:lnSpc>
            </a:pPr>
            <a:endParaRPr lang="fr-FR" sz="1200" dirty="0">
              <a:latin typeface="Comic Sans MS" pitchFamily="66" charset="0"/>
            </a:endParaRPr>
          </a:p>
        </p:txBody>
      </p:sp>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259276" y="8535556"/>
            <a:ext cx="6430632" cy="375141"/>
          </a:xfrm>
          <a:prstGeom prst="rect">
            <a:avLst/>
          </a:prstGeom>
        </p:spPr>
      </p:pic>
      <p:pic>
        <p:nvPicPr>
          <p:cNvPr id="45" name="Image 4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259276" y="7766404"/>
            <a:ext cx="6430632" cy="375141"/>
          </a:xfrm>
          <a:prstGeom prst="rect">
            <a:avLst/>
          </a:prstGeom>
        </p:spPr>
      </p:pic>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259276" y="7095396"/>
            <a:ext cx="6430632" cy="375141"/>
          </a:xfrm>
          <a:prstGeom prst="rect">
            <a:avLst/>
          </a:prstGeom>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259276" y="9252664"/>
            <a:ext cx="6430632" cy="375141"/>
          </a:xfrm>
          <a:prstGeom prst="rect">
            <a:avLst/>
          </a:prstGeom>
        </p:spPr>
      </p:pic>
    </p:spTree>
    <p:extLst>
      <p:ext uri="{BB962C8B-B14F-4D97-AF65-F5344CB8AC3E}">
        <p14:creationId xmlns:p14="http://schemas.microsoft.com/office/powerpoint/2010/main" val="3188944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synonymes</a:t>
            </a:r>
            <a:endParaRPr lang="fr-FR" dirty="0"/>
          </a:p>
        </p:txBody>
      </p:sp>
      <p:sp>
        <p:nvSpPr>
          <p:cNvPr id="3" name="Espace réservé du texte 2"/>
          <p:cNvSpPr>
            <a:spLocks noGrp="1"/>
          </p:cNvSpPr>
          <p:nvPr>
            <p:ph type="body" sz="quarter" idx="11"/>
          </p:nvPr>
        </p:nvSpPr>
        <p:spPr/>
        <p:txBody>
          <a:bodyPr/>
          <a:lstStyle/>
          <a:p>
            <a:r>
              <a:rPr lang="fr-FR" dirty="0" smtClean="0"/>
              <a:t>5</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en utilisant des synonymes pour éviter les répétitions.</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5" name="ZoneTexte 74"/>
          <p:cNvSpPr txBox="1"/>
          <p:nvPr/>
        </p:nvSpPr>
        <p:spPr>
          <a:xfrm>
            <a:off x="116632" y="4808984"/>
            <a:ext cx="6577880" cy="2677656"/>
          </a:xfrm>
          <a:prstGeom prst="rect">
            <a:avLst/>
          </a:prstGeom>
          <a:noFill/>
        </p:spPr>
        <p:txBody>
          <a:bodyPr wrap="square" rtlCol="0">
            <a:spAutoFit/>
          </a:bodyPr>
          <a:lstStyle/>
          <a:p>
            <a:pPr algn="just">
              <a:lnSpc>
                <a:spcPct val="200000"/>
              </a:lnSpc>
            </a:pPr>
            <a:r>
              <a:rPr lang="fr-FR" sz="1200" dirty="0">
                <a:latin typeface="Comic Sans MS" pitchFamily="66" charset="0"/>
              </a:rPr>
              <a:t>Jojo essaya </a:t>
            </a:r>
            <a:r>
              <a:rPr lang="fr-FR" sz="1200" b="1" u="sng" dirty="0">
                <a:latin typeface="Comic Sans MS" pitchFamily="66" charset="0"/>
              </a:rPr>
              <a:t>de faire peur à</a:t>
            </a:r>
            <a:r>
              <a:rPr lang="fr-FR" sz="1200" dirty="0">
                <a:latin typeface="Comic Sans MS" pitchFamily="66" charset="0"/>
              </a:rPr>
              <a:t> toutes sortes </a:t>
            </a:r>
            <a:r>
              <a:rPr lang="fr-FR" sz="1200" b="1" u="sng" dirty="0">
                <a:latin typeface="Comic Sans MS" pitchFamily="66" charset="0"/>
              </a:rPr>
              <a:t>de bêtes</a:t>
            </a:r>
            <a:r>
              <a:rPr lang="fr-FR" sz="1200" b="1" dirty="0">
                <a:latin typeface="Comic Sans MS" pitchFamily="66" charset="0"/>
              </a:rPr>
              <a:t> </a:t>
            </a:r>
            <a:r>
              <a:rPr lang="fr-FR" sz="1200" dirty="0">
                <a:latin typeface="Comic Sans MS" pitchFamily="66" charset="0"/>
              </a:rPr>
              <a:t>pour voir si elles </a:t>
            </a:r>
            <a:r>
              <a:rPr lang="fr-FR" sz="1200" dirty="0" smtClean="0">
                <a:latin typeface="Comic Sans MS" pitchFamily="66" charset="0"/>
              </a:rPr>
              <a:t>s'envolaient. Aux </a:t>
            </a:r>
            <a:r>
              <a:rPr lang="fr-FR" sz="1200" dirty="0">
                <a:latin typeface="Comic Sans MS" pitchFamily="66" charset="0"/>
              </a:rPr>
              <a:t>chats, aux </a:t>
            </a:r>
            <a:r>
              <a:rPr lang="fr-FR" sz="1200" dirty="0" smtClean="0">
                <a:latin typeface="Comic Sans MS" pitchFamily="66" charset="0"/>
              </a:rPr>
              <a:t>chiens, aux </a:t>
            </a:r>
            <a:r>
              <a:rPr lang="fr-FR" sz="1200" dirty="0">
                <a:latin typeface="Comic Sans MS" pitchFamily="66" charset="0"/>
              </a:rPr>
              <a:t>hamsters ou aux poissons </a:t>
            </a:r>
            <a:r>
              <a:rPr lang="fr-FR" sz="1200" dirty="0" smtClean="0">
                <a:latin typeface="Comic Sans MS" pitchFamily="66" charset="0"/>
              </a:rPr>
              <a:t>rouges. Aucune </a:t>
            </a:r>
            <a:r>
              <a:rPr lang="fr-FR" sz="1200" dirty="0">
                <a:latin typeface="Comic Sans MS" pitchFamily="66" charset="0"/>
              </a:rPr>
              <a:t>de ces bêtes ne </a:t>
            </a:r>
            <a:r>
              <a:rPr lang="fr-FR" sz="1200" dirty="0" smtClean="0">
                <a:latin typeface="Comic Sans MS" pitchFamily="66" charset="0"/>
              </a:rPr>
              <a:t>s'envolait. À </a:t>
            </a:r>
            <a:r>
              <a:rPr lang="fr-FR" sz="1200" dirty="0">
                <a:latin typeface="Comic Sans MS" pitchFamily="66" charset="0"/>
              </a:rPr>
              <a:t>sa mère, il fit une </a:t>
            </a:r>
            <a:r>
              <a:rPr lang="fr-FR" sz="1200" b="1" u="sng" dirty="0" smtClean="0">
                <a:latin typeface="Comic Sans MS" pitchFamily="66" charset="0"/>
              </a:rPr>
              <a:t>belle</a:t>
            </a:r>
            <a:r>
              <a:rPr lang="fr-FR" sz="1200" dirty="0" smtClean="0">
                <a:latin typeface="Comic Sans MS" pitchFamily="66" charset="0"/>
              </a:rPr>
              <a:t> </a:t>
            </a:r>
            <a:r>
              <a:rPr lang="fr-FR" sz="1200" b="1" u="sng" dirty="0" smtClean="0">
                <a:latin typeface="Comic Sans MS" pitchFamily="66" charset="0"/>
              </a:rPr>
              <a:t>trouille</a:t>
            </a:r>
            <a:r>
              <a:rPr lang="fr-FR" sz="1200" dirty="0" smtClean="0">
                <a:latin typeface="Comic Sans MS" pitchFamily="66" charset="0"/>
              </a:rPr>
              <a:t>. «</a:t>
            </a:r>
            <a:r>
              <a:rPr lang="fr-FR" sz="1200" dirty="0">
                <a:latin typeface="Comic Sans MS" pitchFamily="66" charset="0"/>
              </a:rPr>
              <a:t> Hou ! </a:t>
            </a:r>
            <a:r>
              <a:rPr lang="fr-FR" sz="1200" dirty="0" smtClean="0">
                <a:latin typeface="Comic Sans MS" pitchFamily="66" charset="0"/>
              </a:rPr>
              <a:t>» Mais </a:t>
            </a:r>
            <a:r>
              <a:rPr lang="fr-FR" sz="1200" dirty="0">
                <a:latin typeface="Comic Sans MS" pitchFamily="66" charset="0"/>
              </a:rPr>
              <a:t>à part la gifle qu'il </a:t>
            </a:r>
            <a:r>
              <a:rPr lang="fr-FR" sz="1200" b="1" u="sng" dirty="0">
                <a:latin typeface="Comic Sans MS" pitchFamily="66" charset="0"/>
              </a:rPr>
              <a:t>récolta</a:t>
            </a:r>
            <a:r>
              <a:rPr lang="fr-FR" sz="1200" dirty="0">
                <a:latin typeface="Comic Sans MS" pitchFamily="66" charset="0"/>
              </a:rPr>
              <a:t>, il n'apprit rien de </a:t>
            </a:r>
            <a:r>
              <a:rPr lang="fr-FR" sz="1200" b="1" u="sng" dirty="0">
                <a:latin typeface="Comic Sans MS" pitchFamily="66" charset="0"/>
              </a:rPr>
              <a:t>neuf</a:t>
            </a:r>
            <a:r>
              <a:rPr lang="fr-FR" sz="1200" dirty="0" smtClean="0">
                <a:latin typeface="Comic Sans MS" pitchFamily="66" charset="0"/>
              </a:rPr>
              <a:t>. Ses </a:t>
            </a:r>
            <a:r>
              <a:rPr lang="fr-FR" sz="1200" dirty="0">
                <a:latin typeface="Comic Sans MS" pitchFamily="66" charset="0"/>
              </a:rPr>
              <a:t>parents s'inquiétaient</a:t>
            </a:r>
            <a:r>
              <a:rPr lang="fr-FR" sz="1200" dirty="0" smtClean="0">
                <a:latin typeface="Comic Sans MS" pitchFamily="66" charset="0"/>
              </a:rPr>
              <a:t>. «</a:t>
            </a:r>
            <a:r>
              <a:rPr lang="fr-FR" sz="1200" dirty="0">
                <a:latin typeface="Comic Sans MS" pitchFamily="66" charset="0"/>
              </a:rPr>
              <a:t> Tant qu'il n'aura pas eu une peur bleue, ce gamin sera </a:t>
            </a:r>
            <a:r>
              <a:rPr lang="fr-FR" sz="1200" b="1" u="sng" dirty="0">
                <a:latin typeface="Comic Sans MS" pitchFamily="66" charset="0"/>
              </a:rPr>
              <a:t>insupportable</a:t>
            </a:r>
            <a:r>
              <a:rPr lang="fr-FR" sz="1200" dirty="0">
                <a:latin typeface="Comic Sans MS" pitchFamily="66" charset="0"/>
              </a:rPr>
              <a:t>. </a:t>
            </a:r>
            <a:r>
              <a:rPr lang="fr-FR" sz="1200" dirty="0" smtClean="0">
                <a:latin typeface="Comic Sans MS" pitchFamily="66" charset="0"/>
              </a:rPr>
              <a:t>» Un </a:t>
            </a:r>
            <a:r>
              <a:rPr lang="fr-FR" sz="1200" dirty="0">
                <a:latin typeface="Comic Sans MS" pitchFamily="66" charset="0"/>
              </a:rPr>
              <a:t>jour que Jojo était à l'école, ils se </a:t>
            </a:r>
            <a:r>
              <a:rPr lang="fr-FR" sz="1200" dirty="0" smtClean="0">
                <a:latin typeface="Comic Sans MS" pitchFamily="66" charset="0"/>
              </a:rPr>
              <a:t>déguisèrent. Le </a:t>
            </a:r>
            <a:r>
              <a:rPr lang="fr-FR" sz="1200" b="1" u="sng" dirty="0">
                <a:latin typeface="Comic Sans MS" pitchFamily="66" charset="0"/>
              </a:rPr>
              <a:t>père</a:t>
            </a:r>
            <a:r>
              <a:rPr lang="fr-FR" sz="1200" dirty="0">
                <a:latin typeface="Comic Sans MS" pitchFamily="66" charset="0"/>
              </a:rPr>
              <a:t> en Dracula, la </a:t>
            </a:r>
            <a:r>
              <a:rPr lang="fr-FR" sz="1200" b="1" u="sng" dirty="0">
                <a:latin typeface="Comic Sans MS" pitchFamily="66" charset="0"/>
              </a:rPr>
              <a:t>mère</a:t>
            </a:r>
            <a:r>
              <a:rPr lang="fr-FR" sz="1200" dirty="0">
                <a:latin typeface="Comic Sans MS" pitchFamily="66" charset="0"/>
              </a:rPr>
              <a:t> en sorcière</a:t>
            </a:r>
            <a:r>
              <a:rPr lang="fr-FR" sz="1200" dirty="0" smtClean="0">
                <a:latin typeface="Comic Sans MS" pitchFamily="66" charset="0"/>
              </a:rPr>
              <a:t>.</a:t>
            </a:r>
          </a:p>
          <a:p>
            <a:pPr algn="r">
              <a:lnSpc>
                <a:spcPct val="200000"/>
              </a:lnSpc>
            </a:pPr>
            <a:r>
              <a:rPr lang="fr-FR" sz="1000" i="1" dirty="0" smtClean="0">
                <a:latin typeface="Comic Sans MS" pitchFamily="66" charset="0"/>
              </a:rPr>
              <a:t>Jojo </a:t>
            </a:r>
            <a:r>
              <a:rPr lang="fr-FR" sz="1000" i="1" dirty="0">
                <a:latin typeface="Comic Sans MS" pitchFamily="66" charset="0"/>
              </a:rPr>
              <a:t>sans </a:t>
            </a:r>
            <a:r>
              <a:rPr lang="fr-FR" sz="1000" i="1" dirty="0" smtClean="0">
                <a:latin typeface="Comic Sans MS" pitchFamily="66" charset="0"/>
              </a:rPr>
              <a:t>peur, Bruno </a:t>
            </a:r>
            <a:r>
              <a:rPr lang="fr-FR" sz="1000" i="1" dirty="0" err="1" smtClean="0">
                <a:latin typeface="Comic Sans MS" pitchFamily="66" charset="0"/>
              </a:rPr>
              <a:t>Heitz</a:t>
            </a:r>
            <a:r>
              <a:rPr lang="fr-FR" sz="1000" i="1" dirty="0">
                <a:latin typeface="Comic Sans MS" pitchFamily="66" charset="0"/>
              </a:rPr>
              <a:t>.</a:t>
            </a:r>
            <a:endParaRPr lang="fr-FR" sz="1000" i="1" dirty="0" smtClean="0">
              <a:latin typeface="Comic Sans MS" pitchFamily="66" charset="0"/>
            </a:endParaRPr>
          </a:p>
        </p:txBody>
      </p:sp>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2" r="964" b="2582"/>
          <a:stretch/>
        </p:blipFill>
        <p:spPr>
          <a:xfrm>
            <a:off x="190256" y="7394798"/>
            <a:ext cx="6430632" cy="2341215"/>
          </a:xfrm>
          <a:prstGeom prst="rect">
            <a:avLst/>
          </a:prstGeom>
        </p:spPr>
      </p:pic>
      <p:sp>
        <p:nvSpPr>
          <p:cNvPr id="25" name="ZoneTexte 24"/>
          <p:cNvSpPr txBox="1"/>
          <p:nvPr/>
        </p:nvSpPr>
        <p:spPr>
          <a:xfrm>
            <a:off x="548680" y="4214336"/>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le texte suivant en utilisant des synonymes pour les mots en gras.</a:t>
            </a:r>
            <a:endParaRPr lang="fr-FR" sz="1400" u="sng" dirty="0">
              <a:latin typeface="SimpleRonde" pitchFamily="2" charset="0"/>
            </a:endParaRPr>
          </a:p>
        </p:txBody>
      </p:sp>
      <p:grpSp>
        <p:nvGrpSpPr>
          <p:cNvPr id="26" name="Groupe 25"/>
          <p:cNvGrpSpPr/>
          <p:nvPr/>
        </p:nvGrpSpPr>
        <p:grpSpPr>
          <a:xfrm>
            <a:off x="116632" y="4150903"/>
            <a:ext cx="360040" cy="461665"/>
            <a:chOff x="116632" y="1352600"/>
            <a:chExt cx="360040" cy="461665"/>
          </a:xfrm>
        </p:grpSpPr>
        <p:sp>
          <p:nvSpPr>
            <p:cNvPr id="27" name="Ellipse 2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9" name="Rectangle à coins arrondis 28"/>
          <p:cNvSpPr/>
          <p:nvPr/>
        </p:nvSpPr>
        <p:spPr>
          <a:xfrm>
            <a:off x="6568752" y="430232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0" name="ZoneTexte 29"/>
          <p:cNvSpPr txBox="1"/>
          <p:nvPr/>
        </p:nvSpPr>
        <p:spPr>
          <a:xfrm>
            <a:off x="116632" y="2082689"/>
            <a:ext cx="6577880" cy="830997"/>
          </a:xfrm>
          <a:prstGeom prst="rect">
            <a:avLst/>
          </a:prstGeom>
          <a:noFill/>
        </p:spPr>
        <p:txBody>
          <a:bodyPr wrap="square" rtlCol="0">
            <a:spAutoFit/>
          </a:bodyPr>
          <a:lstStyle/>
          <a:p>
            <a:pPr algn="just">
              <a:lnSpc>
                <a:spcPct val="200000"/>
              </a:lnSpc>
            </a:pPr>
            <a:r>
              <a:rPr lang="fr-FR" sz="1200" dirty="0" smtClean="0">
                <a:latin typeface="Comic Sans MS" pitchFamily="66" charset="0"/>
              </a:rPr>
              <a:t>Léon joue au ballon dans son jardin. Tout à coup, Léon envoie le ballon et brise la fenêtre de la cuisine. La mère de Léon va être en colère !</a:t>
            </a:r>
            <a:endParaRPr lang="fr-FR" sz="1000" i="1" dirty="0" smtClean="0">
              <a:latin typeface="Comic Sans MS" pitchFamily="66" charset="0"/>
            </a:endParaRP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2" r="964" b="58739"/>
          <a:stretch/>
        </p:blipFill>
        <p:spPr>
          <a:xfrm>
            <a:off x="190256" y="2864768"/>
            <a:ext cx="6430632" cy="991629"/>
          </a:xfrm>
          <a:prstGeom prst="rect">
            <a:avLst/>
          </a:prstGeom>
        </p:spPr>
      </p:pic>
    </p:spTree>
    <p:extLst>
      <p:ext uri="{BB962C8B-B14F-4D97-AF65-F5344CB8AC3E}">
        <p14:creationId xmlns:p14="http://schemas.microsoft.com/office/powerpoint/2010/main" val="2583667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préfixes</a:t>
            </a:r>
            <a:endParaRPr lang="fr-FR" dirty="0"/>
          </a:p>
        </p:txBody>
      </p:sp>
      <p:sp>
        <p:nvSpPr>
          <p:cNvPr id="3" name="Espace réservé du texte 2"/>
          <p:cNvSpPr>
            <a:spLocks noGrp="1"/>
          </p:cNvSpPr>
          <p:nvPr>
            <p:ph type="body" sz="quarter" idx="11"/>
          </p:nvPr>
        </p:nvSpPr>
        <p:spPr/>
        <p:txBody>
          <a:bodyPr/>
          <a:lstStyle/>
          <a:p>
            <a:r>
              <a:rPr lang="fr-FR" dirty="0" smtClean="0"/>
              <a:t>6</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mot entoure le préfixe.</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3536599329"/>
              </p:ext>
            </p:extLst>
          </p:nvPr>
        </p:nvGraphicFramePr>
        <p:xfrm>
          <a:off x="116630" y="1979072"/>
          <a:ext cx="6552732" cy="741680"/>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1092122"/>
                <a:gridCol w="1092122"/>
                <a:gridCol w="1092122"/>
                <a:gridCol w="1092122"/>
                <a:gridCol w="1092122"/>
                <a:gridCol w="1092122"/>
              </a:tblGrid>
              <a:tr h="370840">
                <a:tc>
                  <a:txBody>
                    <a:bodyPr/>
                    <a:lstStyle/>
                    <a:p>
                      <a:pPr algn="ctr"/>
                      <a:r>
                        <a:rPr lang="fr-FR" sz="1200" dirty="0" smtClean="0">
                          <a:latin typeface="Comic Sans MS" pitchFamily="66" charset="0"/>
                        </a:rPr>
                        <a:t>dépaysé</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smtClean="0">
                          <a:latin typeface="Comic Sans MS" pitchFamily="66" charset="0"/>
                        </a:rPr>
                        <a:t>infaisable</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itchFamily="66" charset="0"/>
                        </a:rPr>
                        <a:t>antivirus</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itchFamily="66" charset="0"/>
                        </a:rPr>
                        <a:t>irréel</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itchFamily="66" charset="0"/>
                        </a:rPr>
                        <a:t>redemander</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itchFamily="66" charset="0"/>
                        </a:rPr>
                        <a:t>refaire</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sz="1200" dirty="0" smtClean="0">
                          <a:latin typeface="Comic Sans MS" pitchFamily="66" charset="0"/>
                        </a:rPr>
                        <a:t>impuissant</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itchFamily="66" charset="0"/>
                        </a:rPr>
                        <a:t>désobéir</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itchFamily="66" charset="0"/>
                        </a:rPr>
                        <a:t>illisible</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itchFamily="66" charset="0"/>
                        </a:rPr>
                        <a:t>reprendre</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itchFamily="66" charset="0"/>
                        </a:rPr>
                        <a:t>antipathique</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itchFamily="66" charset="0"/>
                        </a:rPr>
                        <a:t>relire</a:t>
                      </a:r>
                      <a:endParaRPr lang="fr-FR"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ZoneTexte 10"/>
          <p:cNvSpPr txBox="1"/>
          <p:nvPr/>
        </p:nvSpPr>
        <p:spPr>
          <a:xfrm>
            <a:off x="3431716" y="4108936"/>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égal</a:t>
            </a:r>
          </a:p>
          <a:p>
            <a:pPr>
              <a:lnSpc>
                <a:spcPct val="300000"/>
              </a:lnSpc>
            </a:pPr>
            <a:r>
              <a:rPr lang="fr-FR" sz="1200" dirty="0" smtClean="0">
                <a:latin typeface="Comic Sans MS" pitchFamily="66" charset="0"/>
              </a:rPr>
              <a:t>prudent</a:t>
            </a:r>
          </a:p>
          <a:p>
            <a:pPr>
              <a:lnSpc>
                <a:spcPct val="300000"/>
              </a:lnSpc>
            </a:pPr>
            <a:r>
              <a:rPr lang="fr-FR" sz="1200" dirty="0" smtClean="0">
                <a:latin typeface="Comic Sans MS" pitchFamily="66" charset="0"/>
              </a:rPr>
              <a:t>avouable</a:t>
            </a:r>
          </a:p>
        </p:txBody>
      </p:sp>
      <p:sp>
        <p:nvSpPr>
          <p:cNvPr id="12" name="ZoneTexte 11"/>
          <p:cNvSpPr txBox="1"/>
          <p:nvPr/>
        </p:nvSpPr>
        <p:spPr>
          <a:xfrm>
            <a:off x="548680" y="3288241"/>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Ecris des mots nouveaux en utilisant le préfixe in-. Attention à l’orthographe.</a:t>
            </a:r>
            <a:endParaRPr lang="fr-FR" sz="1400" u="sng" dirty="0">
              <a:latin typeface="SimpleRonde" pitchFamily="2" charset="0"/>
            </a:endParaRPr>
          </a:p>
        </p:txBody>
      </p:sp>
      <p:grpSp>
        <p:nvGrpSpPr>
          <p:cNvPr id="13" name="Groupe 12"/>
          <p:cNvGrpSpPr/>
          <p:nvPr/>
        </p:nvGrpSpPr>
        <p:grpSpPr>
          <a:xfrm>
            <a:off x="116632" y="3224808"/>
            <a:ext cx="360040" cy="461665"/>
            <a:chOff x="116632" y="1352600"/>
            <a:chExt cx="360040" cy="461665"/>
          </a:xfrm>
        </p:grpSpPr>
        <p:sp>
          <p:nvSpPr>
            <p:cNvPr id="14" name="Ellipse 1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Rectangle à coins arrondis 15"/>
          <p:cNvSpPr/>
          <p:nvPr/>
        </p:nvSpPr>
        <p:spPr>
          <a:xfrm>
            <a:off x="6568752" y="33762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7" name="ZoneTexte 16"/>
          <p:cNvSpPr txBox="1"/>
          <p:nvPr/>
        </p:nvSpPr>
        <p:spPr>
          <a:xfrm>
            <a:off x="188640" y="4108936"/>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utilisable</a:t>
            </a:r>
          </a:p>
          <a:p>
            <a:pPr>
              <a:lnSpc>
                <a:spcPct val="300000"/>
              </a:lnSpc>
            </a:pPr>
            <a:r>
              <a:rPr lang="fr-FR" sz="1200" dirty="0" smtClean="0">
                <a:latin typeface="Comic Sans MS" pitchFamily="66" charset="0"/>
              </a:rPr>
              <a:t>possible</a:t>
            </a:r>
          </a:p>
          <a:p>
            <a:pPr>
              <a:lnSpc>
                <a:spcPct val="300000"/>
              </a:lnSpc>
            </a:pPr>
            <a:r>
              <a:rPr lang="fr-FR" sz="1200" dirty="0" smtClean="0">
                <a:latin typeface="Comic Sans MS" pitchFamily="66" charset="0"/>
              </a:rPr>
              <a:t>poser</a:t>
            </a:r>
          </a:p>
        </p:txBody>
      </p:sp>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52736" y="4244793"/>
            <a:ext cx="1854324" cy="360040"/>
          </a:xfrm>
          <a:prstGeom prst="rect">
            <a:avLst/>
          </a:prstGeom>
          <a:effectLst>
            <a:outerShdw blurRad="50800" dist="38100" dir="2700000" algn="tl" rotWithShape="0">
              <a:prstClr val="black">
                <a:alpha val="40000"/>
              </a:prstClr>
            </a:outerShdw>
          </a:effectLst>
        </p:spPr>
      </p:pic>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52736" y="4800417"/>
            <a:ext cx="1854324" cy="360040"/>
          </a:xfrm>
          <a:prstGeom prst="rect">
            <a:avLst/>
          </a:prstGeom>
          <a:effectLst>
            <a:outerShdw blurRad="50800" dist="38100" dir="2700000" algn="tl" rotWithShape="0">
              <a:prstClr val="black">
                <a:alpha val="40000"/>
              </a:prstClr>
            </a:outerShdw>
          </a:effectLst>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63799" y="5321605"/>
            <a:ext cx="1854324" cy="360040"/>
          </a:xfrm>
          <a:prstGeom prst="rect">
            <a:avLst/>
          </a:prstGeom>
          <a:effectLst>
            <a:outerShdw blurRad="50800" dist="38100" dir="2700000" algn="tl" rotWithShape="0">
              <a:prstClr val="black">
                <a:alpha val="40000"/>
              </a:prstClr>
            </a:outerShdw>
          </a:effectLst>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4244793"/>
            <a:ext cx="1854324" cy="360040"/>
          </a:xfrm>
          <a:prstGeom prst="rect">
            <a:avLst/>
          </a:prstGeom>
          <a:effectLst>
            <a:outerShdw blurRad="50800" dist="38100" dir="2700000" algn="tl" rotWithShape="0">
              <a:prstClr val="black">
                <a:alpha val="40000"/>
              </a:prstClr>
            </a:outerShdw>
          </a:effectLst>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4782996"/>
            <a:ext cx="1854324" cy="360040"/>
          </a:xfrm>
          <a:prstGeom prst="rect">
            <a:avLst/>
          </a:prstGeom>
          <a:effectLst>
            <a:outerShdw blurRad="50800" dist="38100" dir="2700000" algn="tl" rotWithShape="0">
              <a:prstClr val="black">
                <a:alpha val="40000"/>
              </a:prstClr>
            </a:outerShdw>
          </a:effectLst>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5321605"/>
            <a:ext cx="1854324" cy="360040"/>
          </a:xfrm>
          <a:prstGeom prst="rect">
            <a:avLst/>
          </a:prstGeom>
          <a:effectLst>
            <a:outerShdw blurRad="50800" dist="38100" dir="2700000" algn="tl" rotWithShape="0">
              <a:prstClr val="black">
                <a:alpha val="40000"/>
              </a:prstClr>
            </a:outerShdw>
          </a:effectLst>
        </p:spPr>
      </p:pic>
      <p:sp>
        <p:nvSpPr>
          <p:cNvPr id="24" name="ZoneTexte 23"/>
          <p:cNvSpPr txBox="1"/>
          <p:nvPr/>
        </p:nvSpPr>
        <p:spPr>
          <a:xfrm>
            <a:off x="548680" y="5961112"/>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chacune de ces listes, barre l’intrus qui n’est pas construit avec un préfixe.</a:t>
            </a:r>
            <a:endParaRPr lang="fr-FR" sz="1400" u="sng" dirty="0">
              <a:latin typeface="SimpleRonde" pitchFamily="2" charset="0"/>
            </a:endParaRPr>
          </a:p>
        </p:txBody>
      </p:sp>
      <p:grpSp>
        <p:nvGrpSpPr>
          <p:cNvPr id="25" name="Groupe 24"/>
          <p:cNvGrpSpPr/>
          <p:nvPr/>
        </p:nvGrpSpPr>
        <p:grpSpPr>
          <a:xfrm>
            <a:off x="116632" y="5897679"/>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Rectangle à coins arrondis 27"/>
          <p:cNvSpPr/>
          <p:nvPr/>
        </p:nvSpPr>
        <p:spPr>
          <a:xfrm>
            <a:off x="6568752" y="6049099"/>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9" name="ZoneTexte 28"/>
          <p:cNvSpPr txBox="1"/>
          <p:nvPr/>
        </p:nvSpPr>
        <p:spPr>
          <a:xfrm>
            <a:off x="620688" y="6664349"/>
            <a:ext cx="5688632" cy="1384995"/>
          </a:xfrm>
          <a:prstGeom prst="rect">
            <a:avLst/>
          </a:prstGeom>
          <a:noFill/>
        </p:spPr>
        <p:txBody>
          <a:bodyPr wrap="square" rtlCol="0">
            <a:spAutoFit/>
          </a:bodyPr>
          <a:lstStyle/>
          <a:p>
            <a:pPr>
              <a:lnSpc>
                <a:spcPct val="200000"/>
              </a:lnSpc>
            </a:pPr>
            <a:r>
              <a:rPr lang="fr-FR" sz="1400" spc="300" dirty="0" smtClean="0">
                <a:latin typeface="Throw My Hands Up in the Air"/>
                <a:ea typeface="Throw My Hands Up in the Air"/>
              </a:rPr>
              <a:t>~</a:t>
            </a:r>
            <a:r>
              <a:rPr lang="fr-FR" sz="1400" spc="300" dirty="0" smtClean="0">
                <a:latin typeface="+mj-lt"/>
                <a:ea typeface="Throw My Hands Up in the Air"/>
              </a:rPr>
              <a:t> </a:t>
            </a:r>
            <a:r>
              <a:rPr lang="fr-FR" sz="1200" spc="300" dirty="0" smtClean="0">
                <a:latin typeface="Comic Sans MS" pitchFamily="66" charset="0"/>
                <a:ea typeface="Throw My Hands Up in the Air"/>
              </a:rPr>
              <a:t>intelligent – imposer – introuvable - imparfait</a:t>
            </a:r>
            <a:endParaRPr lang="fr-FR" sz="1400" spc="300" dirty="0" smtClean="0">
              <a:latin typeface="Comic Sans MS" pitchFamily="66" charset="0"/>
              <a:ea typeface="Throw My Hands Up in the Air"/>
            </a:endParaRPr>
          </a:p>
          <a:p>
            <a:pPr>
              <a:lnSpc>
                <a:spcPct val="200000"/>
              </a:lnSpc>
            </a:pPr>
            <a:r>
              <a:rPr lang="fr-FR" sz="1400" spc="300" dirty="0">
                <a:latin typeface="Throw My Hands Up in the Air"/>
                <a:ea typeface="Throw My Hands Up in the Air"/>
              </a:rPr>
              <a:t>~</a:t>
            </a:r>
            <a:r>
              <a:rPr lang="fr-FR" sz="1400" spc="300" dirty="0">
                <a:ea typeface="Throw My Hands Up in the Air"/>
              </a:rPr>
              <a:t> </a:t>
            </a:r>
            <a:r>
              <a:rPr lang="fr-FR" sz="1200" spc="300" dirty="0" smtClean="0">
                <a:latin typeface="Comic Sans MS" pitchFamily="66" charset="0"/>
                <a:ea typeface="Throw My Hands Up in the Air"/>
              </a:rPr>
              <a:t>redire – refaire – repérer – relire - remettre</a:t>
            </a:r>
            <a:endParaRPr lang="fr-FR" sz="1400" spc="300" dirty="0" smtClean="0">
              <a:latin typeface="Comic Sans MS" pitchFamily="66" charset="0"/>
            </a:endParaRPr>
          </a:p>
          <a:p>
            <a:pPr>
              <a:lnSpc>
                <a:spcPct val="200000"/>
              </a:lnSpc>
            </a:pPr>
            <a:r>
              <a:rPr lang="fr-FR" sz="1400" spc="300" dirty="0">
                <a:latin typeface="Throw My Hands Up in the Air"/>
                <a:ea typeface="Throw My Hands Up in the Air"/>
              </a:rPr>
              <a:t>~</a:t>
            </a:r>
            <a:r>
              <a:rPr lang="fr-FR" sz="1400" spc="300" dirty="0">
                <a:ea typeface="Throw My Hands Up in the Air"/>
              </a:rPr>
              <a:t> </a:t>
            </a:r>
            <a:r>
              <a:rPr lang="fr-FR" sz="1200" spc="300" dirty="0" smtClean="0">
                <a:latin typeface="Comic Sans MS" pitchFamily="66" charset="0"/>
                <a:ea typeface="Throw My Hands Up in the Air"/>
              </a:rPr>
              <a:t>illégal – illisible – illettré – illusion - illogique</a:t>
            </a:r>
            <a:endParaRPr lang="fr-FR" sz="1200" spc="300" dirty="0">
              <a:latin typeface="Comic Sans MS" pitchFamily="66" charset="0"/>
              <a:ea typeface="Throw My Hands Up in the Air"/>
            </a:endParaRPr>
          </a:p>
        </p:txBody>
      </p:sp>
      <p:sp>
        <p:nvSpPr>
          <p:cNvPr id="30" name="ZoneTexte 29"/>
          <p:cNvSpPr txBox="1"/>
          <p:nvPr/>
        </p:nvSpPr>
        <p:spPr>
          <a:xfrm>
            <a:off x="548680" y="8193360"/>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Choisis un des mots de l’exercice 3 et supprime son préfixe, puis écris une phrase avec ce nouveau mot.</a:t>
            </a:r>
            <a:endParaRPr lang="fr-FR" sz="1400" u="sng" dirty="0">
              <a:latin typeface="SimpleRonde" pitchFamily="2" charset="0"/>
            </a:endParaRPr>
          </a:p>
        </p:txBody>
      </p:sp>
      <p:grpSp>
        <p:nvGrpSpPr>
          <p:cNvPr id="31" name="Groupe 30"/>
          <p:cNvGrpSpPr/>
          <p:nvPr/>
        </p:nvGrpSpPr>
        <p:grpSpPr>
          <a:xfrm>
            <a:off x="116632" y="8129927"/>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Rectangle à coins arrondis 33"/>
          <p:cNvSpPr/>
          <p:nvPr/>
        </p:nvSpPr>
        <p:spPr>
          <a:xfrm>
            <a:off x="6568752" y="828134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5" name="ZoneTexte 34"/>
          <p:cNvSpPr txBox="1"/>
          <p:nvPr/>
        </p:nvSpPr>
        <p:spPr>
          <a:xfrm>
            <a:off x="296652" y="8745031"/>
            <a:ext cx="6372708" cy="1015663"/>
          </a:xfrm>
          <a:prstGeom prst="rect">
            <a:avLst/>
          </a:prstGeom>
          <a:noFill/>
        </p:spPr>
        <p:txBody>
          <a:bodyPr wrap="square" rtlCol="0">
            <a:spAutoFit/>
          </a:bodyPr>
          <a:lstStyle/>
          <a:p>
            <a:pPr algn="just">
              <a:lnSpc>
                <a:spcPct val="250000"/>
              </a:lnSpc>
            </a:pPr>
            <a:r>
              <a:rPr lang="fr-FR" sz="1200" dirty="0" smtClean="0">
                <a:latin typeface="Comic Sans MS" pitchFamily="66" charset="0"/>
              </a:rPr>
              <a:t>J’ai choisi le mot : ____________________ </a:t>
            </a:r>
            <a:r>
              <a:rPr lang="fr-FR" sz="1200" spc="300" dirty="0" smtClean="0">
                <a:latin typeface="Throw My Hands Up in the Air"/>
                <a:ea typeface="Throw My Hands Up in the Air"/>
              </a:rPr>
              <a:t>~</a:t>
            </a:r>
            <a:r>
              <a:rPr lang="fr-FR" sz="1200" dirty="0" smtClean="0">
                <a:latin typeface="Comic Sans MS" pitchFamily="66" charset="0"/>
              </a:rPr>
              <a:t>____________________ .</a:t>
            </a:r>
          </a:p>
          <a:p>
            <a:pPr algn="just">
              <a:lnSpc>
                <a:spcPct val="250000"/>
              </a:lnSpc>
            </a:pPr>
            <a:endParaRPr lang="fr-FR" sz="1200" dirty="0">
              <a:latin typeface="Comic Sans MS" pitchFamily="66" charset="0"/>
            </a:endParaRPr>
          </a:p>
        </p:txBody>
      </p:sp>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56879"/>
            <a:ext cx="6192688" cy="502778"/>
          </a:xfrm>
          <a:prstGeom prst="rect">
            <a:avLst/>
          </a:prstGeom>
        </p:spPr>
      </p:pic>
    </p:spTree>
    <p:extLst>
      <p:ext uri="{BB962C8B-B14F-4D97-AF65-F5344CB8AC3E}">
        <p14:creationId xmlns:p14="http://schemas.microsoft.com/office/powerpoint/2010/main" val="2095108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préfixes</a:t>
            </a:r>
            <a:endParaRPr lang="fr-FR" dirty="0"/>
          </a:p>
        </p:txBody>
      </p:sp>
      <p:sp>
        <p:nvSpPr>
          <p:cNvPr id="3" name="Espace réservé du texte 2"/>
          <p:cNvSpPr>
            <a:spLocks noGrp="1"/>
          </p:cNvSpPr>
          <p:nvPr>
            <p:ph type="body" sz="quarter" idx="11"/>
          </p:nvPr>
        </p:nvSpPr>
        <p:spPr/>
        <p:txBody>
          <a:bodyPr/>
          <a:lstStyle/>
          <a:p>
            <a:r>
              <a:rPr lang="fr-FR" dirty="0" smtClean="0"/>
              <a:t>6</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Construis des mots nouveaux à partir des préfixes </a:t>
            </a:r>
            <a:r>
              <a:rPr lang="fr-FR" sz="1400" u="sng" dirty="0" err="1" smtClean="0">
                <a:latin typeface="SimpleRonde" pitchFamily="2" charset="0"/>
              </a:rPr>
              <a:t>ir</a:t>
            </a:r>
            <a:r>
              <a:rPr lang="fr-FR" sz="1400" u="sng" dirty="0" smtClean="0">
                <a:latin typeface="SimpleRonde" pitchFamily="2" charset="0"/>
              </a:rPr>
              <a:t>- et il-. Tu peux t’aider du dictionnaire.</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ZoneTexte 9"/>
          <p:cNvSpPr txBox="1"/>
          <p:nvPr/>
        </p:nvSpPr>
        <p:spPr>
          <a:xfrm>
            <a:off x="3645024" y="2144688"/>
            <a:ext cx="3024336" cy="1754326"/>
          </a:xfrm>
          <a:prstGeom prst="rect">
            <a:avLst/>
          </a:prstGeom>
          <a:noFill/>
        </p:spPr>
        <p:txBody>
          <a:bodyPr wrap="square" rtlCol="0">
            <a:spAutoFit/>
          </a:bodyPr>
          <a:lstStyle/>
          <a:p>
            <a:pPr>
              <a:lnSpc>
                <a:spcPct val="300000"/>
              </a:lnSpc>
            </a:pPr>
            <a:r>
              <a:rPr lang="fr-FR" sz="1200" dirty="0" smtClean="0">
                <a:latin typeface="Comic Sans MS" pitchFamily="66" charset="0"/>
              </a:rPr>
              <a:t>réel</a:t>
            </a:r>
          </a:p>
          <a:p>
            <a:pPr>
              <a:lnSpc>
                <a:spcPct val="300000"/>
              </a:lnSpc>
            </a:pPr>
            <a:r>
              <a:rPr lang="fr-FR" sz="1200" dirty="0" smtClean="0">
                <a:latin typeface="Comic Sans MS" pitchFamily="66" charset="0"/>
              </a:rPr>
              <a:t>régulier</a:t>
            </a:r>
          </a:p>
          <a:p>
            <a:pPr>
              <a:lnSpc>
                <a:spcPct val="300000"/>
              </a:lnSpc>
            </a:pPr>
            <a:r>
              <a:rPr lang="fr-FR" sz="1200" dirty="0" smtClean="0">
                <a:latin typeface="Comic Sans MS" pitchFamily="66" charset="0"/>
              </a:rPr>
              <a:t>logique</a:t>
            </a:r>
          </a:p>
        </p:txBody>
      </p:sp>
      <p:sp>
        <p:nvSpPr>
          <p:cNvPr id="11" name="ZoneTexte 10"/>
          <p:cNvSpPr txBox="1"/>
          <p:nvPr/>
        </p:nvSpPr>
        <p:spPr>
          <a:xfrm>
            <a:off x="188640" y="2144688"/>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responsable</a:t>
            </a:r>
          </a:p>
          <a:p>
            <a:pPr>
              <a:lnSpc>
                <a:spcPct val="300000"/>
              </a:lnSpc>
            </a:pPr>
            <a:r>
              <a:rPr lang="fr-FR" sz="1200" dirty="0" smtClean="0">
                <a:latin typeface="Comic Sans MS" pitchFamily="66" charset="0"/>
              </a:rPr>
              <a:t>légal</a:t>
            </a:r>
          </a:p>
          <a:p>
            <a:pPr>
              <a:lnSpc>
                <a:spcPct val="300000"/>
              </a:lnSpc>
            </a:pPr>
            <a:r>
              <a:rPr lang="fr-FR" sz="1200" dirty="0" smtClean="0">
                <a:latin typeface="Comic Sans MS" pitchFamily="66" charset="0"/>
              </a:rPr>
              <a:t>lettré</a:t>
            </a:r>
          </a:p>
        </p:txBody>
      </p:sp>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2280545"/>
            <a:ext cx="1854324" cy="360040"/>
          </a:xfrm>
          <a:prstGeom prst="rect">
            <a:avLst/>
          </a:prstGeom>
          <a:effectLst>
            <a:outerShdw blurRad="50800" dist="38100" dir="2700000" algn="tl" rotWithShape="0">
              <a:prstClr val="black">
                <a:alpha val="40000"/>
              </a:prstClr>
            </a:outerShdw>
          </a:effectLst>
        </p:spPr>
      </p:pic>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2836169"/>
            <a:ext cx="1854324" cy="360040"/>
          </a:xfrm>
          <a:prstGeom prst="rect">
            <a:avLst/>
          </a:prstGeom>
          <a:effectLst>
            <a:outerShdw blurRad="50800" dist="38100" dir="2700000" algn="tl" rotWithShape="0">
              <a:prstClr val="black">
                <a:alpha val="40000"/>
              </a:prstClr>
            </a:outerShdw>
          </a:effectLst>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3357357"/>
            <a:ext cx="1854324" cy="360040"/>
          </a:xfrm>
          <a:prstGeom prst="rect">
            <a:avLst/>
          </a:prstGeom>
          <a:effectLst>
            <a:outerShdw blurRad="50800" dist="38100" dir="2700000" algn="tl" rotWithShape="0">
              <a:prstClr val="black">
                <a:alpha val="40000"/>
              </a:prstClr>
            </a:outerShdw>
          </a:effectLst>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2280545"/>
            <a:ext cx="1854324" cy="360040"/>
          </a:xfrm>
          <a:prstGeom prst="rect">
            <a:avLst/>
          </a:prstGeom>
          <a:effectLst>
            <a:outerShdw blurRad="50800" dist="38100" dir="2700000" algn="tl" rotWithShape="0">
              <a:prstClr val="black">
                <a:alpha val="40000"/>
              </a:prstClr>
            </a:outerShdw>
          </a:effectLst>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2818748"/>
            <a:ext cx="1854324" cy="360040"/>
          </a:xfrm>
          <a:prstGeom prst="rect">
            <a:avLst/>
          </a:prstGeom>
          <a:effectLst>
            <a:outerShdw blurRad="50800" dist="38100" dir="2700000" algn="tl" rotWithShape="0">
              <a:prstClr val="black">
                <a:alpha val="40000"/>
              </a:prstClr>
            </a:outerShdw>
          </a:effectLst>
        </p:spPr>
      </p:pic>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3357357"/>
            <a:ext cx="1854324" cy="360040"/>
          </a:xfrm>
          <a:prstGeom prst="rect">
            <a:avLst/>
          </a:prstGeom>
          <a:effectLst>
            <a:outerShdw blurRad="50800" dist="38100" dir="2700000" algn="tl" rotWithShape="0">
              <a:prstClr val="black">
                <a:alpha val="40000"/>
              </a:prstClr>
            </a:outerShdw>
          </a:effectLst>
        </p:spPr>
      </p:pic>
      <p:sp>
        <p:nvSpPr>
          <p:cNvPr id="18" name="ZoneTexte 17"/>
          <p:cNvSpPr txBox="1"/>
          <p:nvPr/>
        </p:nvSpPr>
        <p:spPr>
          <a:xfrm>
            <a:off x="541573" y="4224345"/>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Trouve le verbe qui correspond à chacun de ces noms.</a:t>
            </a:r>
            <a:endParaRPr lang="fr-FR" sz="1400" u="sng" dirty="0">
              <a:latin typeface="SimpleRonde" pitchFamily="2" charset="0"/>
            </a:endParaRPr>
          </a:p>
        </p:txBody>
      </p:sp>
      <p:grpSp>
        <p:nvGrpSpPr>
          <p:cNvPr id="19" name="Groupe 18"/>
          <p:cNvGrpSpPr/>
          <p:nvPr/>
        </p:nvGrpSpPr>
        <p:grpSpPr>
          <a:xfrm>
            <a:off x="109525" y="4160912"/>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Rectangle à coins arrondis 21"/>
          <p:cNvSpPr/>
          <p:nvPr/>
        </p:nvSpPr>
        <p:spPr>
          <a:xfrm>
            <a:off x="6561645" y="431233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3" name="ZoneTexte 22"/>
          <p:cNvSpPr txBox="1"/>
          <p:nvPr/>
        </p:nvSpPr>
        <p:spPr>
          <a:xfrm>
            <a:off x="3637917" y="5025008"/>
            <a:ext cx="3024336" cy="1754326"/>
          </a:xfrm>
          <a:prstGeom prst="rect">
            <a:avLst/>
          </a:prstGeom>
          <a:noFill/>
        </p:spPr>
        <p:txBody>
          <a:bodyPr wrap="square" rtlCol="0">
            <a:spAutoFit/>
          </a:bodyPr>
          <a:lstStyle/>
          <a:p>
            <a:pPr>
              <a:lnSpc>
                <a:spcPct val="300000"/>
              </a:lnSpc>
            </a:pPr>
            <a:r>
              <a:rPr lang="fr-FR" sz="1200" dirty="0" smtClean="0">
                <a:latin typeface="Comic Sans MS" pitchFamily="66" charset="0"/>
              </a:rPr>
              <a:t>réécriture</a:t>
            </a:r>
          </a:p>
          <a:p>
            <a:pPr>
              <a:lnSpc>
                <a:spcPct val="300000"/>
              </a:lnSpc>
            </a:pPr>
            <a:r>
              <a:rPr lang="fr-FR" sz="1200" dirty="0" smtClean="0">
                <a:latin typeface="Comic Sans MS" pitchFamily="66" charset="0"/>
              </a:rPr>
              <a:t>redéfinition</a:t>
            </a:r>
          </a:p>
          <a:p>
            <a:pPr>
              <a:lnSpc>
                <a:spcPct val="300000"/>
              </a:lnSpc>
            </a:pPr>
            <a:r>
              <a:rPr lang="fr-FR" sz="1200" dirty="0" smtClean="0">
                <a:latin typeface="Comic Sans MS" pitchFamily="66" charset="0"/>
              </a:rPr>
              <a:t>démaquillage</a:t>
            </a:r>
          </a:p>
        </p:txBody>
      </p:sp>
      <p:sp>
        <p:nvSpPr>
          <p:cNvPr id="24" name="ZoneTexte 23"/>
          <p:cNvSpPr txBox="1"/>
          <p:nvPr/>
        </p:nvSpPr>
        <p:spPr>
          <a:xfrm>
            <a:off x="181533" y="5025008"/>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relecture</a:t>
            </a:r>
          </a:p>
          <a:p>
            <a:pPr>
              <a:lnSpc>
                <a:spcPct val="300000"/>
              </a:lnSpc>
            </a:pPr>
            <a:r>
              <a:rPr lang="fr-FR" sz="1200" dirty="0" smtClean="0">
                <a:latin typeface="Comic Sans MS" pitchFamily="66" charset="0"/>
              </a:rPr>
              <a:t>redécouverte</a:t>
            </a:r>
          </a:p>
          <a:p>
            <a:pPr>
              <a:lnSpc>
                <a:spcPct val="300000"/>
              </a:lnSpc>
            </a:pPr>
            <a:r>
              <a:rPr lang="fr-FR" sz="1200" dirty="0" smtClean="0">
                <a:latin typeface="Comic Sans MS" pitchFamily="66" charset="0"/>
              </a:rPr>
              <a:t>recharge</a:t>
            </a:r>
          </a:p>
        </p:txBody>
      </p:sp>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84784" y="5160865"/>
            <a:ext cx="1854324" cy="360040"/>
          </a:xfrm>
          <a:prstGeom prst="rect">
            <a:avLst/>
          </a:prstGeom>
          <a:effectLst>
            <a:outerShdw blurRad="50800" dist="38100" dir="2700000" algn="tl" rotWithShape="0">
              <a:prstClr val="black">
                <a:alpha val="40000"/>
              </a:prstClr>
            </a:outerShdw>
          </a:effectLst>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84784" y="5716489"/>
            <a:ext cx="1854324" cy="360040"/>
          </a:xfrm>
          <a:prstGeom prst="rect">
            <a:avLst/>
          </a:prstGeom>
          <a:effectLst>
            <a:outerShdw blurRad="50800" dist="38100" dir="2700000" algn="tl" rotWithShape="0">
              <a:prstClr val="black">
                <a:alpha val="40000"/>
              </a:prstClr>
            </a:outerShdw>
          </a:effectLst>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95847" y="6237677"/>
            <a:ext cx="1854324" cy="360040"/>
          </a:xfrm>
          <a:prstGeom prst="rect">
            <a:avLst/>
          </a:prstGeom>
          <a:effectLst>
            <a:outerShdw blurRad="50800" dist="38100" dir="2700000" algn="tl" rotWithShape="0">
              <a:prstClr val="black">
                <a:alpha val="40000"/>
              </a:prstClr>
            </a:outerShdw>
          </a:effectLst>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881426" y="5160865"/>
            <a:ext cx="1854324" cy="360040"/>
          </a:xfrm>
          <a:prstGeom prst="rect">
            <a:avLst/>
          </a:prstGeom>
          <a:effectLst>
            <a:outerShdw blurRad="50800" dist="38100" dir="2700000" algn="tl" rotWithShape="0">
              <a:prstClr val="black">
                <a:alpha val="40000"/>
              </a:prstClr>
            </a:outerShdw>
          </a:effectLst>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881426" y="5699068"/>
            <a:ext cx="1854324" cy="360040"/>
          </a:xfrm>
          <a:prstGeom prst="rect">
            <a:avLst/>
          </a:prstGeom>
          <a:effectLst>
            <a:outerShdw blurRad="50800" dist="38100" dir="2700000" algn="tl" rotWithShape="0">
              <a:prstClr val="black">
                <a:alpha val="40000"/>
              </a:prstClr>
            </a:outerShdw>
          </a:effectLst>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887044" y="6237677"/>
            <a:ext cx="1854324" cy="360040"/>
          </a:xfrm>
          <a:prstGeom prst="rect">
            <a:avLst/>
          </a:prstGeom>
          <a:effectLst>
            <a:outerShdw blurRad="50800" dist="38100" dir="2700000" algn="tl" rotWithShape="0">
              <a:prstClr val="black">
                <a:alpha val="40000"/>
              </a:prstClr>
            </a:outerShdw>
          </a:effectLst>
        </p:spPr>
      </p:pic>
      <p:sp>
        <p:nvSpPr>
          <p:cNvPr id="31" name="ZoneTexte 30"/>
          <p:cNvSpPr txBox="1"/>
          <p:nvPr/>
        </p:nvSpPr>
        <p:spPr>
          <a:xfrm>
            <a:off x="541573" y="7041232"/>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Pour chacun de ces verbes, entoure le préfixe et explique son sens.</a:t>
            </a:r>
            <a:endParaRPr lang="fr-FR" sz="1400" u="sng" dirty="0">
              <a:latin typeface="SimpleRonde" pitchFamily="2" charset="0"/>
            </a:endParaRPr>
          </a:p>
        </p:txBody>
      </p:sp>
      <p:grpSp>
        <p:nvGrpSpPr>
          <p:cNvPr id="32" name="Groupe 31"/>
          <p:cNvGrpSpPr/>
          <p:nvPr/>
        </p:nvGrpSpPr>
        <p:grpSpPr>
          <a:xfrm>
            <a:off x="109525" y="6977799"/>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5" name="Rectangle à coins arrondis 34"/>
          <p:cNvSpPr/>
          <p:nvPr/>
        </p:nvSpPr>
        <p:spPr>
          <a:xfrm>
            <a:off x="6561645" y="7129219"/>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6" name="ZoneTexte 35"/>
          <p:cNvSpPr txBox="1"/>
          <p:nvPr/>
        </p:nvSpPr>
        <p:spPr>
          <a:xfrm>
            <a:off x="3431716" y="7905328"/>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refaire</a:t>
            </a:r>
          </a:p>
          <a:p>
            <a:pPr>
              <a:lnSpc>
                <a:spcPct val="300000"/>
              </a:lnSpc>
            </a:pPr>
            <a:r>
              <a:rPr lang="fr-FR" sz="1200" dirty="0" smtClean="0">
                <a:latin typeface="Comic Sans MS" pitchFamily="66" charset="0"/>
              </a:rPr>
              <a:t>dénouer</a:t>
            </a:r>
          </a:p>
          <a:p>
            <a:pPr>
              <a:lnSpc>
                <a:spcPct val="300000"/>
              </a:lnSpc>
            </a:pPr>
            <a:r>
              <a:rPr lang="fr-FR" sz="1200" dirty="0" smtClean="0">
                <a:latin typeface="Comic Sans MS" pitchFamily="66" charset="0"/>
              </a:rPr>
              <a:t>antisportif</a:t>
            </a:r>
          </a:p>
        </p:txBody>
      </p:sp>
      <p:sp>
        <p:nvSpPr>
          <p:cNvPr id="37" name="ZoneTexte 36"/>
          <p:cNvSpPr txBox="1"/>
          <p:nvPr/>
        </p:nvSpPr>
        <p:spPr>
          <a:xfrm>
            <a:off x="-27384" y="7905328"/>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souligner</a:t>
            </a:r>
          </a:p>
          <a:p>
            <a:pPr>
              <a:lnSpc>
                <a:spcPct val="300000"/>
              </a:lnSpc>
            </a:pPr>
            <a:r>
              <a:rPr lang="fr-FR" sz="1200" dirty="0" smtClean="0">
                <a:latin typeface="Comic Sans MS" pitchFamily="66" charset="0"/>
              </a:rPr>
              <a:t>surligner</a:t>
            </a:r>
          </a:p>
          <a:p>
            <a:pPr>
              <a:lnSpc>
                <a:spcPct val="300000"/>
              </a:lnSpc>
            </a:pPr>
            <a:r>
              <a:rPr lang="fr-FR" sz="1200" dirty="0" smtClean="0">
                <a:latin typeface="Comic Sans MS" pitchFamily="66" charset="0"/>
              </a:rPr>
              <a:t>illégal</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52472" b="83547"/>
          <a:stretch/>
        </p:blipFill>
        <p:spPr>
          <a:xfrm>
            <a:off x="836712" y="8041185"/>
            <a:ext cx="2538214" cy="360040"/>
          </a:xfrm>
          <a:prstGeom prst="rect">
            <a:avLst/>
          </a:prstGeom>
          <a:effectLst>
            <a:outerShdw blurRad="50800" dist="38100" dir="2700000" algn="tl" rotWithShape="0">
              <a:prstClr val="black">
                <a:alpha val="40000"/>
              </a:prstClr>
            </a:outerShdw>
          </a:effectLst>
        </p:spPr>
      </p:pic>
      <p:pic>
        <p:nvPicPr>
          <p:cNvPr id="45" name="Image 4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52472" b="83547"/>
          <a:stretch/>
        </p:blipFill>
        <p:spPr>
          <a:xfrm>
            <a:off x="836712" y="8602471"/>
            <a:ext cx="2538214" cy="360040"/>
          </a:xfrm>
          <a:prstGeom prst="rect">
            <a:avLst/>
          </a:prstGeom>
          <a:effectLst>
            <a:outerShdw blurRad="50800" dist="38100" dir="2700000" algn="tl" rotWithShape="0">
              <a:prstClr val="black">
                <a:alpha val="40000"/>
              </a:prstClr>
            </a:outerShdw>
          </a:effectLst>
        </p:spPr>
      </p:pic>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52472" b="83547"/>
          <a:stretch/>
        </p:blipFill>
        <p:spPr>
          <a:xfrm>
            <a:off x="836712" y="9201472"/>
            <a:ext cx="2538214" cy="360040"/>
          </a:xfrm>
          <a:prstGeom prst="rect">
            <a:avLst/>
          </a:prstGeom>
          <a:effectLst>
            <a:outerShdw blurRad="50800" dist="38100" dir="2700000" algn="tl" rotWithShape="0">
              <a:prstClr val="black">
                <a:alpha val="40000"/>
              </a:prstClr>
            </a:outerShdw>
          </a:effectLst>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52472" b="83547"/>
          <a:stretch/>
        </p:blipFill>
        <p:spPr>
          <a:xfrm>
            <a:off x="4224647" y="8041185"/>
            <a:ext cx="2538214" cy="360040"/>
          </a:xfrm>
          <a:prstGeom prst="rect">
            <a:avLst/>
          </a:prstGeom>
          <a:effectLst>
            <a:outerShdw blurRad="50800" dist="38100" dir="2700000" algn="tl" rotWithShape="0">
              <a:prstClr val="black">
                <a:alpha val="40000"/>
              </a:prstClr>
            </a:outerShdw>
          </a:effectLst>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52472" b="83547"/>
          <a:stretch/>
        </p:blipFill>
        <p:spPr>
          <a:xfrm>
            <a:off x="4224647" y="8602471"/>
            <a:ext cx="2538214" cy="360040"/>
          </a:xfrm>
          <a:prstGeom prst="rect">
            <a:avLst/>
          </a:prstGeom>
          <a:effectLst>
            <a:outerShdw blurRad="50800" dist="38100" dir="2700000" algn="tl" rotWithShape="0">
              <a:prstClr val="black">
                <a:alpha val="40000"/>
              </a:prstClr>
            </a:outerShdw>
          </a:effectLst>
        </p:spPr>
      </p:pic>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12665" t="1472" r="52472" b="83547"/>
          <a:stretch/>
        </p:blipFill>
        <p:spPr>
          <a:xfrm>
            <a:off x="4371975" y="9201472"/>
            <a:ext cx="2390886" cy="360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863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contraires</a:t>
            </a:r>
            <a:endParaRPr lang="fr-FR" dirty="0"/>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Colorie de la même couleur les mots de sens contraire. </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10" name="Groupe 9"/>
          <p:cNvGrpSpPr/>
          <p:nvPr/>
        </p:nvGrpSpPr>
        <p:grpSpPr>
          <a:xfrm>
            <a:off x="296652" y="2221099"/>
            <a:ext cx="1188132" cy="513929"/>
            <a:chOff x="296652" y="2031738"/>
            <a:chExt cx="1188132" cy="513929"/>
          </a:xfrm>
        </p:grpSpPr>
        <p:sp>
          <p:nvSpPr>
            <p:cNvPr id="11" name="Nuage 10"/>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86662" y="2134815"/>
              <a:ext cx="1008112" cy="307777"/>
            </a:xfrm>
            <a:prstGeom prst="rect">
              <a:avLst/>
            </a:prstGeom>
            <a:noFill/>
          </p:spPr>
          <p:txBody>
            <a:bodyPr wrap="square" rtlCol="0">
              <a:spAutoFit/>
            </a:bodyPr>
            <a:lstStyle/>
            <a:p>
              <a:pPr algn="ctr"/>
              <a:r>
                <a:rPr lang="fr-FR" sz="1400" dirty="0" smtClean="0"/>
                <a:t>fort</a:t>
              </a:r>
              <a:endParaRPr lang="fr-FR" sz="1400" dirty="0"/>
            </a:p>
          </p:txBody>
        </p:sp>
      </p:grpSp>
      <p:grpSp>
        <p:nvGrpSpPr>
          <p:cNvPr id="13" name="Groupe 12"/>
          <p:cNvGrpSpPr/>
          <p:nvPr/>
        </p:nvGrpSpPr>
        <p:grpSpPr>
          <a:xfrm>
            <a:off x="1563409" y="3214935"/>
            <a:ext cx="1188132" cy="513929"/>
            <a:chOff x="2356495" y="3062297"/>
            <a:chExt cx="1188132" cy="513929"/>
          </a:xfrm>
        </p:grpSpPr>
        <p:sp>
          <p:nvSpPr>
            <p:cNvPr id="14" name="Nuage 13"/>
            <p:cNvSpPr/>
            <p:nvPr/>
          </p:nvSpPr>
          <p:spPr>
            <a:xfrm>
              <a:off x="2356495" y="306229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446505" y="3165374"/>
              <a:ext cx="1008112" cy="307777"/>
            </a:xfrm>
            <a:prstGeom prst="rect">
              <a:avLst/>
            </a:prstGeom>
            <a:noFill/>
          </p:spPr>
          <p:txBody>
            <a:bodyPr wrap="square" rtlCol="0">
              <a:spAutoFit/>
            </a:bodyPr>
            <a:lstStyle/>
            <a:p>
              <a:pPr algn="ctr"/>
              <a:r>
                <a:rPr lang="fr-FR" sz="1400" dirty="0" smtClean="0"/>
                <a:t>fragile</a:t>
              </a:r>
              <a:endParaRPr lang="fr-FR" sz="1400" dirty="0"/>
            </a:p>
          </p:txBody>
        </p:sp>
      </p:grpSp>
      <p:grpSp>
        <p:nvGrpSpPr>
          <p:cNvPr id="16" name="Groupe 15"/>
          <p:cNvGrpSpPr/>
          <p:nvPr/>
        </p:nvGrpSpPr>
        <p:grpSpPr>
          <a:xfrm>
            <a:off x="4786554" y="2688872"/>
            <a:ext cx="1188132" cy="513929"/>
            <a:chOff x="5380620" y="2698067"/>
            <a:chExt cx="1188132" cy="513929"/>
          </a:xfrm>
        </p:grpSpPr>
        <p:sp>
          <p:nvSpPr>
            <p:cNvPr id="17" name="Nuage 16"/>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470630" y="2801143"/>
              <a:ext cx="1008112" cy="307777"/>
            </a:xfrm>
            <a:prstGeom prst="rect">
              <a:avLst/>
            </a:prstGeom>
            <a:noFill/>
          </p:spPr>
          <p:txBody>
            <a:bodyPr wrap="square" rtlCol="0">
              <a:spAutoFit/>
            </a:bodyPr>
            <a:lstStyle/>
            <a:p>
              <a:pPr algn="ctr"/>
              <a:r>
                <a:rPr lang="fr-FR" sz="1400" dirty="0" smtClean="0"/>
                <a:t>moche</a:t>
              </a:r>
              <a:endParaRPr lang="fr-FR" sz="1400" dirty="0"/>
            </a:p>
          </p:txBody>
        </p:sp>
      </p:grpSp>
      <p:grpSp>
        <p:nvGrpSpPr>
          <p:cNvPr id="19" name="Groupe 18"/>
          <p:cNvGrpSpPr/>
          <p:nvPr/>
        </p:nvGrpSpPr>
        <p:grpSpPr>
          <a:xfrm>
            <a:off x="1852439" y="2101676"/>
            <a:ext cx="1188132" cy="513929"/>
            <a:chOff x="296652" y="2031738"/>
            <a:chExt cx="1188132" cy="513929"/>
          </a:xfrm>
        </p:grpSpPr>
        <p:sp>
          <p:nvSpPr>
            <p:cNvPr id="20" name="Nuage 19"/>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386662" y="2134815"/>
              <a:ext cx="1008112" cy="307777"/>
            </a:xfrm>
            <a:prstGeom prst="rect">
              <a:avLst/>
            </a:prstGeom>
            <a:noFill/>
          </p:spPr>
          <p:txBody>
            <a:bodyPr wrap="square" rtlCol="0">
              <a:spAutoFit/>
            </a:bodyPr>
            <a:lstStyle/>
            <a:p>
              <a:pPr algn="ctr"/>
              <a:r>
                <a:rPr lang="fr-FR" sz="1400" dirty="0" smtClean="0"/>
                <a:t>crier</a:t>
              </a:r>
              <a:endParaRPr lang="fr-FR" sz="1400" dirty="0"/>
            </a:p>
          </p:txBody>
        </p:sp>
      </p:grpSp>
      <p:grpSp>
        <p:nvGrpSpPr>
          <p:cNvPr id="22" name="Groupe 21"/>
          <p:cNvGrpSpPr/>
          <p:nvPr/>
        </p:nvGrpSpPr>
        <p:grpSpPr>
          <a:xfrm>
            <a:off x="116632" y="3111858"/>
            <a:ext cx="1188132" cy="513929"/>
            <a:chOff x="296652" y="2031738"/>
            <a:chExt cx="1188132" cy="513929"/>
          </a:xfrm>
        </p:grpSpPr>
        <p:sp>
          <p:nvSpPr>
            <p:cNvPr id="23" name="Nuage 22"/>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296652" y="2134815"/>
              <a:ext cx="1098122" cy="307777"/>
            </a:xfrm>
            <a:prstGeom prst="rect">
              <a:avLst/>
            </a:prstGeom>
            <a:noFill/>
          </p:spPr>
          <p:txBody>
            <a:bodyPr wrap="square" rtlCol="0">
              <a:spAutoFit/>
            </a:bodyPr>
            <a:lstStyle/>
            <a:p>
              <a:pPr algn="ctr"/>
              <a:r>
                <a:rPr lang="fr-FR" sz="1400" dirty="0" smtClean="0"/>
                <a:t>rapidement</a:t>
              </a:r>
              <a:endParaRPr lang="fr-FR" sz="1400" dirty="0"/>
            </a:p>
          </p:txBody>
        </p:sp>
      </p:grpSp>
      <p:grpSp>
        <p:nvGrpSpPr>
          <p:cNvPr id="25" name="Groupe 24"/>
          <p:cNvGrpSpPr/>
          <p:nvPr/>
        </p:nvGrpSpPr>
        <p:grpSpPr>
          <a:xfrm>
            <a:off x="3821317" y="2120516"/>
            <a:ext cx="1188132" cy="513929"/>
            <a:chOff x="296652" y="2031738"/>
            <a:chExt cx="1188132" cy="513929"/>
          </a:xfrm>
        </p:grpSpPr>
        <p:sp>
          <p:nvSpPr>
            <p:cNvPr id="26" name="Nuage 25"/>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339037" y="2134815"/>
              <a:ext cx="1008112" cy="307777"/>
            </a:xfrm>
            <a:prstGeom prst="rect">
              <a:avLst/>
            </a:prstGeom>
            <a:noFill/>
          </p:spPr>
          <p:txBody>
            <a:bodyPr wrap="square" rtlCol="0">
              <a:spAutoFit/>
            </a:bodyPr>
            <a:lstStyle/>
            <a:p>
              <a:pPr algn="ctr"/>
              <a:r>
                <a:rPr lang="fr-FR" sz="1400" dirty="0" smtClean="0"/>
                <a:t>solide</a:t>
              </a:r>
              <a:endParaRPr lang="fr-FR" sz="1400" dirty="0"/>
            </a:p>
          </p:txBody>
        </p:sp>
      </p:grpSp>
      <p:grpSp>
        <p:nvGrpSpPr>
          <p:cNvPr id="28" name="Groupe 27"/>
          <p:cNvGrpSpPr/>
          <p:nvPr/>
        </p:nvGrpSpPr>
        <p:grpSpPr>
          <a:xfrm>
            <a:off x="2667608" y="2604402"/>
            <a:ext cx="1188132" cy="513929"/>
            <a:chOff x="296652" y="2031738"/>
            <a:chExt cx="1188132" cy="513929"/>
          </a:xfrm>
        </p:grpSpPr>
        <p:sp>
          <p:nvSpPr>
            <p:cNvPr id="29" name="Nuage 28"/>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386662" y="2134815"/>
              <a:ext cx="1008112" cy="307777"/>
            </a:xfrm>
            <a:prstGeom prst="rect">
              <a:avLst/>
            </a:prstGeom>
            <a:noFill/>
          </p:spPr>
          <p:txBody>
            <a:bodyPr wrap="square" rtlCol="0">
              <a:spAutoFit/>
            </a:bodyPr>
            <a:lstStyle/>
            <a:p>
              <a:pPr algn="ctr"/>
              <a:r>
                <a:rPr lang="fr-FR" sz="1400" dirty="0" smtClean="0"/>
                <a:t>beau</a:t>
              </a:r>
              <a:endParaRPr lang="fr-FR" sz="1400" dirty="0"/>
            </a:p>
          </p:txBody>
        </p:sp>
      </p:grpSp>
      <p:grpSp>
        <p:nvGrpSpPr>
          <p:cNvPr id="31" name="Groupe 30"/>
          <p:cNvGrpSpPr/>
          <p:nvPr/>
        </p:nvGrpSpPr>
        <p:grpSpPr>
          <a:xfrm>
            <a:off x="5469514" y="2067211"/>
            <a:ext cx="1188132" cy="513929"/>
            <a:chOff x="296652" y="2031738"/>
            <a:chExt cx="1188132" cy="513929"/>
          </a:xfrm>
        </p:grpSpPr>
        <p:sp>
          <p:nvSpPr>
            <p:cNvPr id="32" name="Nuage 31"/>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386662" y="2134815"/>
              <a:ext cx="1008112" cy="307777"/>
            </a:xfrm>
            <a:prstGeom prst="rect">
              <a:avLst/>
            </a:prstGeom>
            <a:noFill/>
          </p:spPr>
          <p:txBody>
            <a:bodyPr wrap="square" rtlCol="0">
              <a:spAutoFit/>
            </a:bodyPr>
            <a:lstStyle/>
            <a:p>
              <a:pPr algn="ctr"/>
              <a:r>
                <a:rPr lang="fr-FR" sz="1400" dirty="0" smtClean="0"/>
                <a:t>murmurer</a:t>
              </a:r>
              <a:endParaRPr lang="fr-FR" sz="1400" dirty="0"/>
            </a:p>
          </p:txBody>
        </p:sp>
      </p:grpSp>
      <p:grpSp>
        <p:nvGrpSpPr>
          <p:cNvPr id="34" name="Groupe 33"/>
          <p:cNvGrpSpPr/>
          <p:nvPr/>
        </p:nvGrpSpPr>
        <p:grpSpPr>
          <a:xfrm>
            <a:off x="3501008" y="3237589"/>
            <a:ext cx="1188132" cy="513929"/>
            <a:chOff x="296652" y="2031738"/>
            <a:chExt cx="1188132" cy="513929"/>
          </a:xfrm>
        </p:grpSpPr>
        <p:sp>
          <p:nvSpPr>
            <p:cNvPr id="35" name="Nuage 34"/>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386662" y="2134815"/>
              <a:ext cx="1008112" cy="307777"/>
            </a:xfrm>
            <a:prstGeom prst="rect">
              <a:avLst/>
            </a:prstGeom>
            <a:noFill/>
          </p:spPr>
          <p:txBody>
            <a:bodyPr wrap="square" rtlCol="0">
              <a:spAutoFit/>
            </a:bodyPr>
            <a:lstStyle/>
            <a:p>
              <a:pPr algn="ctr"/>
              <a:r>
                <a:rPr lang="fr-FR" sz="1400" dirty="0" smtClean="0"/>
                <a:t>lentement</a:t>
              </a:r>
              <a:endParaRPr lang="fr-FR" sz="1400" dirty="0"/>
            </a:p>
          </p:txBody>
        </p:sp>
      </p:grpSp>
      <p:grpSp>
        <p:nvGrpSpPr>
          <p:cNvPr id="37" name="Groupe 36"/>
          <p:cNvGrpSpPr/>
          <p:nvPr/>
        </p:nvGrpSpPr>
        <p:grpSpPr>
          <a:xfrm>
            <a:off x="5481228" y="3288402"/>
            <a:ext cx="1188132" cy="513929"/>
            <a:chOff x="5380620" y="2698067"/>
            <a:chExt cx="1188132" cy="513929"/>
          </a:xfrm>
        </p:grpSpPr>
        <p:sp>
          <p:nvSpPr>
            <p:cNvPr id="38" name="Nuage 37"/>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5470630" y="2801143"/>
              <a:ext cx="1008112" cy="307777"/>
            </a:xfrm>
            <a:prstGeom prst="rect">
              <a:avLst/>
            </a:prstGeom>
            <a:noFill/>
          </p:spPr>
          <p:txBody>
            <a:bodyPr wrap="square" rtlCol="0">
              <a:spAutoFit/>
            </a:bodyPr>
            <a:lstStyle/>
            <a:p>
              <a:pPr algn="ctr"/>
              <a:r>
                <a:rPr lang="fr-FR" sz="1400" dirty="0" smtClean="0"/>
                <a:t>faible</a:t>
              </a:r>
              <a:endParaRPr lang="fr-FR" sz="1400" dirty="0"/>
            </a:p>
          </p:txBody>
        </p:sp>
      </p:grpSp>
      <p:sp>
        <p:nvSpPr>
          <p:cNvPr id="40" name="ZoneTexte 39"/>
          <p:cNvSpPr txBox="1"/>
          <p:nvPr/>
        </p:nvSpPr>
        <p:spPr>
          <a:xfrm>
            <a:off x="548680" y="4076741"/>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les adjectifs contraires.</a:t>
            </a:r>
            <a:endParaRPr lang="fr-FR" sz="1400" u="sng" dirty="0">
              <a:latin typeface="SimpleRonde" pitchFamily="2" charset="0"/>
            </a:endParaRPr>
          </a:p>
        </p:txBody>
      </p:sp>
      <p:grpSp>
        <p:nvGrpSpPr>
          <p:cNvPr id="41" name="Groupe 40"/>
          <p:cNvGrpSpPr/>
          <p:nvPr/>
        </p:nvGrpSpPr>
        <p:grpSpPr>
          <a:xfrm>
            <a:off x="116632" y="4013308"/>
            <a:ext cx="360040" cy="461665"/>
            <a:chOff x="116632" y="1352600"/>
            <a:chExt cx="360040" cy="461665"/>
          </a:xfrm>
        </p:grpSpPr>
        <p:sp>
          <p:nvSpPr>
            <p:cNvPr id="42" name="Ellipse 4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Rectangle à coins arrondis 43"/>
          <p:cNvSpPr/>
          <p:nvPr/>
        </p:nvSpPr>
        <p:spPr>
          <a:xfrm>
            <a:off x="6568752" y="41647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45" name="Tableau 44"/>
          <p:cNvGraphicFramePr>
            <a:graphicFrameLocks noGrp="1"/>
          </p:cNvGraphicFramePr>
          <p:nvPr>
            <p:extLst>
              <p:ext uri="{D42A27DB-BD31-4B8C-83A1-F6EECF244321}">
                <p14:modId xmlns:p14="http://schemas.microsoft.com/office/powerpoint/2010/main" val="3173848037"/>
              </p:ext>
            </p:extLst>
          </p:nvPr>
        </p:nvGraphicFramePr>
        <p:xfrm>
          <a:off x="1052736" y="4610968"/>
          <a:ext cx="4831939" cy="1854200"/>
        </p:xfrm>
        <a:graphic>
          <a:graphicData uri="http://schemas.openxmlformats.org/drawingml/2006/table">
            <a:tbl>
              <a:tblPr bandRow="1">
                <a:tableStyleId>{5C22544A-7EE6-4342-B048-85BDC9FD1C3A}</a:tableStyleId>
              </a:tblPr>
              <a:tblGrid>
                <a:gridCol w="892050"/>
                <a:gridCol w="1670638"/>
                <a:gridCol w="1322678"/>
                <a:gridCol w="946573"/>
              </a:tblGrid>
              <a:tr h="370840">
                <a:tc>
                  <a:txBody>
                    <a:bodyPr/>
                    <a:lstStyle/>
                    <a:p>
                      <a:r>
                        <a:rPr lang="fr-FR" sz="1200" dirty="0" smtClean="0">
                          <a:latin typeface="Comic Sans MS" pitchFamily="66" charset="0"/>
                        </a:rPr>
                        <a:t>clair</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triste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léger</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froid</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chaud</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piquant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doux</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lourd</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gai</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smtClean="0">
                          <a:latin typeface="Comic Sans MS" pitchFamily="66" charset="0"/>
                          <a:sym typeface="Wingdings"/>
                        </a:rPr>
                        <a:t></a:t>
                      </a:r>
                      <a:endParaRPr lang="fr-FR" sz="1200" smtClean="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sombre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6" name="ZoneTexte 45"/>
          <p:cNvSpPr txBox="1"/>
          <p:nvPr/>
        </p:nvSpPr>
        <p:spPr>
          <a:xfrm>
            <a:off x="531279" y="6537176"/>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Colorie de la même couleur les phrases qui ont des sens opposés.</a:t>
            </a:r>
            <a:endParaRPr lang="fr-FR" sz="1400" u="sng" dirty="0">
              <a:latin typeface="SimpleRonde" pitchFamily="2" charset="0"/>
            </a:endParaRPr>
          </a:p>
        </p:txBody>
      </p:sp>
      <p:grpSp>
        <p:nvGrpSpPr>
          <p:cNvPr id="47" name="Groupe 46"/>
          <p:cNvGrpSpPr/>
          <p:nvPr/>
        </p:nvGrpSpPr>
        <p:grpSpPr>
          <a:xfrm>
            <a:off x="99231" y="6473743"/>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0" name="Rectangle à coins arrondis 49"/>
          <p:cNvSpPr/>
          <p:nvPr/>
        </p:nvSpPr>
        <p:spPr>
          <a:xfrm>
            <a:off x="6551351" y="662516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51" name="Groupe 50"/>
          <p:cNvGrpSpPr/>
          <p:nvPr/>
        </p:nvGrpSpPr>
        <p:grpSpPr>
          <a:xfrm rot="245422">
            <a:off x="99231" y="7408093"/>
            <a:ext cx="3162443" cy="276999"/>
            <a:chOff x="206642" y="7401272"/>
            <a:chExt cx="3384376" cy="276999"/>
          </a:xfrm>
        </p:grpSpPr>
        <p:sp>
          <p:nvSpPr>
            <p:cNvPr id="52" name="Rectangle 51"/>
            <p:cNvSpPr/>
            <p:nvPr/>
          </p:nvSpPr>
          <p:spPr>
            <a:xfrm>
              <a:off x="206642" y="740127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206642" y="7401272"/>
              <a:ext cx="3384376" cy="276999"/>
            </a:xfrm>
            <a:prstGeom prst="rect">
              <a:avLst/>
            </a:prstGeom>
            <a:noFill/>
          </p:spPr>
          <p:txBody>
            <a:bodyPr wrap="square" rtlCol="0">
              <a:spAutoFit/>
            </a:bodyPr>
            <a:lstStyle/>
            <a:p>
              <a:r>
                <a:rPr lang="fr-FR" sz="1200" dirty="0" smtClean="0">
                  <a:latin typeface="Comic Sans MS" pitchFamily="66" charset="0"/>
                </a:rPr>
                <a:t>Pour y arriver, tourne à gauche.</a:t>
              </a:r>
              <a:endParaRPr lang="fr-FR" sz="1200" dirty="0">
                <a:latin typeface="Comic Sans MS" pitchFamily="66" charset="0"/>
              </a:endParaRPr>
            </a:p>
          </p:txBody>
        </p:sp>
      </p:grpSp>
      <p:grpSp>
        <p:nvGrpSpPr>
          <p:cNvPr id="54" name="Groupe 53"/>
          <p:cNvGrpSpPr/>
          <p:nvPr/>
        </p:nvGrpSpPr>
        <p:grpSpPr>
          <a:xfrm rot="21387539">
            <a:off x="116632" y="9259661"/>
            <a:ext cx="3145042" cy="276999"/>
            <a:chOff x="359042" y="8121352"/>
            <a:chExt cx="3384376" cy="276999"/>
          </a:xfrm>
        </p:grpSpPr>
        <p:sp>
          <p:nvSpPr>
            <p:cNvPr id="55" name="Rectangle 54"/>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359042" y="8121352"/>
              <a:ext cx="3384376" cy="276999"/>
            </a:xfrm>
            <a:prstGeom prst="rect">
              <a:avLst/>
            </a:prstGeom>
            <a:noFill/>
          </p:spPr>
          <p:txBody>
            <a:bodyPr wrap="square" rtlCol="0">
              <a:spAutoFit/>
            </a:bodyPr>
            <a:lstStyle/>
            <a:p>
              <a:r>
                <a:rPr lang="fr-FR" sz="1200" dirty="0" smtClean="0">
                  <a:latin typeface="Comic Sans MS" pitchFamily="66" charset="0"/>
                </a:rPr>
                <a:t>Pour y arriver, tourne vite.</a:t>
              </a:r>
              <a:endParaRPr lang="fr-FR" sz="1200" dirty="0">
                <a:latin typeface="Comic Sans MS" pitchFamily="66" charset="0"/>
              </a:endParaRPr>
            </a:p>
          </p:txBody>
        </p:sp>
      </p:grpSp>
      <p:grpSp>
        <p:nvGrpSpPr>
          <p:cNvPr id="57" name="Groupe 56"/>
          <p:cNvGrpSpPr/>
          <p:nvPr/>
        </p:nvGrpSpPr>
        <p:grpSpPr>
          <a:xfrm rot="213286">
            <a:off x="3828628" y="8041466"/>
            <a:ext cx="2941340" cy="276999"/>
            <a:chOff x="2757618" y="8841432"/>
            <a:chExt cx="3384376" cy="276999"/>
          </a:xfrm>
        </p:grpSpPr>
        <p:sp>
          <p:nvSpPr>
            <p:cNvPr id="58" name="Rectangle 57"/>
            <p:cNvSpPr/>
            <p:nvPr/>
          </p:nvSpPr>
          <p:spPr>
            <a:xfrm>
              <a:off x="2757618" y="884143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2757618" y="8841432"/>
              <a:ext cx="3384376" cy="276999"/>
            </a:xfrm>
            <a:prstGeom prst="rect">
              <a:avLst/>
            </a:prstGeom>
            <a:noFill/>
          </p:spPr>
          <p:txBody>
            <a:bodyPr wrap="square" rtlCol="0">
              <a:spAutoFit/>
            </a:bodyPr>
            <a:lstStyle/>
            <a:p>
              <a:r>
                <a:rPr lang="fr-FR" sz="1200" dirty="0" smtClean="0">
                  <a:latin typeface="Comic Sans MS" pitchFamily="66" charset="0"/>
                </a:rPr>
                <a:t>Les plantes vertes suivent la lumière.</a:t>
              </a:r>
              <a:endParaRPr lang="fr-FR" sz="1200" dirty="0">
                <a:latin typeface="Comic Sans MS" pitchFamily="66" charset="0"/>
              </a:endParaRPr>
            </a:p>
          </p:txBody>
        </p:sp>
      </p:grpSp>
      <p:grpSp>
        <p:nvGrpSpPr>
          <p:cNvPr id="60" name="Groupe 59"/>
          <p:cNvGrpSpPr/>
          <p:nvPr/>
        </p:nvGrpSpPr>
        <p:grpSpPr>
          <a:xfrm rot="21369043">
            <a:off x="116632" y="8027130"/>
            <a:ext cx="3145042" cy="276999"/>
            <a:chOff x="3408387" y="7792699"/>
            <a:chExt cx="3384376" cy="276999"/>
          </a:xfrm>
        </p:grpSpPr>
        <p:sp>
          <p:nvSpPr>
            <p:cNvPr id="61" name="Rectangle 60"/>
            <p:cNvSpPr/>
            <p:nvPr/>
          </p:nvSpPr>
          <p:spPr>
            <a:xfrm>
              <a:off x="3408387" y="7792699"/>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3408387" y="7792699"/>
              <a:ext cx="3384376" cy="276999"/>
            </a:xfrm>
            <a:prstGeom prst="rect">
              <a:avLst/>
            </a:prstGeom>
            <a:noFill/>
          </p:spPr>
          <p:txBody>
            <a:bodyPr wrap="square" rtlCol="0">
              <a:spAutoFit/>
            </a:bodyPr>
            <a:lstStyle/>
            <a:p>
              <a:r>
                <a:rPr lang="fr-FR" sz="1200" dirty="0" smtClean="0">
                  <a:latin typeface="Comic Sans MS" pitchFamily="66" charset="0"/>
                </a:rPr>
                <a:t>Les plantes vertes détestent la lumière.</a:t>
              </a:r>
              <a:endParaRPr lang="fr-FR" sz="1200" dirty="0">
                <a:latin typeface="Comic Sans MS" pitchFamily="66" charset="0"/>
              </a:endParaRPr>
            </a:p>
          </p:txBody>
        </p:sp>
      </p:grpSp>
      <p:grpSp>
        <p:nvGrpSpPr>
          <p:cNvPr id="63" name="Groupe 62"/>
          <p:cNvGrpSpPr/>
          <p:nvPr/>
        </p:nvGrpSpPr>
        <p:grpSpPr>
          <a:xfrm rot="280954">
            <a:off x="116632" y="8652546"/>
            <a:ext cx="3145042" cy="276999"/>
            <a:chOff x="359042" y="8121352"/>
            <a:chExt cx="3384376" cy="276999"/>
          </a:xfrm>
        </p:grpSpPr>
        <p:sp>
          <p:nvSpPr>
            <p:cNvPr id="64" name="Rectangle 63"/>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359042" y="8121352"/>
              <a:ext cx="3384376" cy="276999"/>
            </a:xfrm>
            <a:prstGeom prst="rect">
              <a:avLst/>
            </a:prstGeom>
            <a:noFill/>
          </p:spPr>
          <p:txBody>
            <a:bodyPr wrap="square" rtlCol="0">
              <a:spAutoFit/>
            </a:bodyPr>
            <a:lstStyle/>
            <a:p>
              <a:r>
                <a:rPr lang="fr-FR" sz="1200" dirty="0" smtClean="0">
                  <a:latin typeface="Comic Sans MS" pitchFamily="66" charset="0"/>
                </a:rPr>
                <a:t>Les plantes vertes adorent la lumière.</a:t>
              </a:r>
              <a:endParaRPr lang="fr-FR" sz="1200" dirty="0">
                <a:latin typeface="Comic Sans MS" pitchFamily="66" charset="0"/>
              </a:endParaRPr>
            </a:p>
          </p:txBody>
        </p:sp>
      </p:grpSp>
      <p:grpSp>
        <p:nvGrpSpPr>
          <p:cNvPr id="66" name="Groupe 65"/>
          <p:cNvGrpSpPr/>
          <p:nvPr/>
        </p:nvGrpSpPr>
        <p:grpSpPr>
          <a:xfrm rot="274773">
            <a:off x="3624926" y="9231408"/>
            <a:ext cx="3145042" cy="276999"/>
            <a:chOff x="359042" y="8121352"/>
            <a:chExt cx="3384376" cy="276999"/>
          </a:xfrm>
        </p:grpSpPr>
        <p:sp>
          <p:nvSpPr>
            <p:cNvPr id="67" name="Rectangle 66"/>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359042" y="8121352"/>
              <a:ext cx="3384376" cy="276999"/>
            </a:xfrm>
            <a:prstGeom prst="rect">
              <a:avLst/>
            </a:prstGeom>
            <a:noFill/>
          </p:spPr>
          <p:txBody>
            <a:bodyPr wrap="square" rtlCol="0">
              <a:spAutoFit/>
            </a:bodyPr>
            <a:lstStyle/>
            <a:p>
              <a:r>
                <a:rPr lang="fr-FR" sz="1200" dirty="0" smtClean="0">
                  <a:latin typeface="Comic Sans MS" pitchFamily="66" charset="0"/>
                </a:rPr>
                <a:t>Les plantes vertes fuient la lumière.</a:t>
              </a:r>
              <a:endParaRPr lang="fr-FR" sz="1200" dirty="0">
                <a:latin typeface="Comic Sans MS" pitchFamily="66" charset="0"/>
              </a:endParaRPr>
            </a:p>
          </p:txBody>
        </p:sp>
      </p:grpSp>
      <p:grpSp>
        <p:nvGrpSpPr>
          <p:cNvPr id="69" name="Groupe 68"/>
          <p:cNvGrpSpPr/>
          <p:nvPr/>
        </p:nvGrpSpPr>
        <p:grpSpPr>
          <a:xfrm rot="21413902">
            <a:off x="3513417" y="8569021"/>
            <a:ext cx="3256547" cy="277269"/>
            <a:chOff x="359042" y="8121352"/>
            <a:chExt cx="3389568" cy="277269"/>
          </a:xfrm>
        </p:grpSpPr>
        <p:sp>
          <p:nvSpPr>
            <p:cNvPr id="70" name="Rectangle 69"/>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364234" y="8121622"/>
              <a:ext cx="3384376" cy="276999"/>
            </a:xfrm>
            <a:prstGeom prst="rect">
              <a:avLst/>
            </a:prstGeom>
            <a:noFill/>
          </p:spPr>
          <p:txBody>
            <a:bodyPr wrap="square" rtlCol="0">
              <a:spAutoFit/>
            </a:bodyPr>
            <a:lstStyle/>
            <a:p>
              <a:r>
                <a:rPr lang="fr-FR" sz="1200" dirty="0" smtClean="0">
                  <a:latin typeface="Comic Sans MS" pitchFamily="66" charset="0"/>
                </a:rPr>
                <a:t>Pour y arriver, tourne à droite.</a:t>
              </a:r>
              <a:endParaRPr lang="fr-FR" sz="1200" dirty="0">
                <a:latin typeface="Comic Sans MS" pitchFamily="66" charset="0"/>
              </a:endParaRPr>
            </a:p>
          </p:txBody>
        </p:sp>
      </p:grpSp>
      <p:grpSp>
        <p:nvGrpSpPr>
          <p:cNvPr id="72" name="Groupe 71"/>
          <p:cNvGrpSpPr/>
          <p:nvPr/>
        </p:nvGrpSpPr>
        <p:grpSpPr>
          <a:xfrm rot="21393865">
            <a:off x="3624926" y="7414339"/>
            <a:ext cx="3145042" cy="276999"/>
            <a:chOff x="359042" y="8121352"/>
            <a:chExt cx="3384376" cy="276999"/>
          </a:xfrm>
        </p:grpSpPr>
        <p:sp>
          <p:nvSpPr>
            <p:cNvPr id="73" name="Rectangle 72"/>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a:off x="359042" y="8121352"/>
              <a:ext cx="3384376" cy="276999"/>
            </a:xfrm>
            <a:prstGeom prst="rect">
              <a:avLst/>
            </a:prstGeom>
            <a:noFill/>
          </p:spPr>
          <p:txBody>
            <a:bodyPr wrap="square" rtlCol="0">
              <a:spAutoFit/>
            </a:bodyPr>
            <a:lstStyle/>
            <a:p>
              <a:r>
                <a:rPr lang="fr-FR" sz="1200" dirty="0" smtClean="0">
                  <a:latin typeface="Comic Sans MS" pitchFamily="66" charset="0"/>
                </a:rPr>
                <a:t>Pour y arriver, tourne lentement.</a:t>
              </a:r>
              <a:endParaRPr lang="fr-FR" sz="1200" dirty="0">
                <a:latin typeface="Comic Sans MS" pitchFamily="66" charset="0"/>
              </a:endParaRPr>
            </a:p>
          </p:txBody>
        </p:sp>
      </p:grpSp>
    </p:spTree>
    <p:extLst>
      <p:ext uri="{BB962C8B-B14F-4D97-AF65-F5344CB8AC3E}">
        <p14:creationId xmlns:p14="http://schemas.microsoft.com/office/powerpoint/2010/main" val="1936574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contraires</a:t>
            </a:r>
            <a:endParaRPr lang="fr-FR" dirty="0"/>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75" name="ZoneTexte 74"/>
          <p:cNvSpPr txBox="1"/>
          <p:nvPr/>
        </p:nvSpPr>
        <p:spPr>
          <a:xfrm>
            <a:off x="548680" y="1344025"/>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Dans chaque liste, entoure le mot de sens contraire.</a:t>
            </a:r>
            <a:endParaRPr lang="fr-FR" sz="1400" u="sng" dirty="0">
              <a:latin typeface="SimpleRonde" pitchFamily="2" charset="0"/>
            </a:endParaRPr>
          </a:p>
        </p:txBody>
      </p:sp>
      <p:grpSp>
        <p:nvGrpSpPr>
          <p:cNvPr id="76" name="Groupe 75"/>
          <p:cNvGrpSpPr/>
          <p:nvPr/>
        </p:nvGrpSpPr>
        <p:grpSpPr>
          <a:xfrm>
            <a:off x="116632" y="1280592"/>
            <a:ext cx="360040" cy="461665"/>
            <a:chOff x="116632" y="1352600"/>
            <a:chExt cx="360040" cy="461665"/>
          </a:xfrm>
        </p:grpSpPr>
        <p:sp>
          <p:nvSpPr>
            <p:cNvPr id="77" name="Ellipse 7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9" name="Rectangle à coins arrondis 7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0" name="ZoneTexte 79"/>
          <p:cNvSpPr txBox="1"/>
          <p:nvPr/>
        </p:nvSpPr>
        <p:spPr>
          <a:xfrm>
            <a:off x="116632" y="1784648"/>
            <a:ext cx="6577880" cy="1615827"/>
          </a:xfrm>
          <a:prstGeom prst="rect">
            <a:avLst/>
          </a:prstGeom>
          <a:noFill/>
        </p:spPr>
        <p:txBody>
          <a:bodyPr wrap="square" rtlCol="0">
            <a:spAutoFit/>
          </a:bodyPr>
          <a:lstStyle/>
          <a:p>
            <a:pPr algn="just">
              <a:lnSpc>
                <a:spcPct val="150000"/>
              </a:lnSpc>
            </a:pPr>
            <a:r>
              <a:rPr lang="fr-FR" sz="1400" b="1" dirty="0" smtClean="0">
                <a:solidFill>
                  <a:schemeClr val="tx1">
                    <a:lumMod val="65000"/>
                    <a:lumOff val="35000"/>
                  </a:schemeClr>
                </a:solidFill>
                <a:latin typeface="Comic Sans MS" pitchFamily="66" charset="0"/>
              </a:rPr>
              <a:t>a. </a:t>
            </a:r>
            <a:r>
              <a:rPr lang="fr-FR" sz="1200" b="1" dirty="0" smtClean="0">
                <a:latin typeface="Comic Sans MS" pitchFamily="66" charset="0"/>
              </a:rPr>
              <a:t>agréable</a:t>
            </a:r>
            <a:r>
              <a:rPr lang="fr-FR" sz="1200" dirty="0" smtClean="0">
                <a:latin typeface="Comic Sans MS" pitchFamily="66" charset="0"/>
              </a:rPr>
              <a:t> </a:t>
            </a:r>
            <a:r>
              <a:rPr lang="fr-FR" sz="1200" dirty="0" smtClean="0">
                <a:latin typeface="Comic Sans MS"/>
              </a:rPr>
              <a:t>≠ plaisant, amusant, aimable, affreux, sympathique.</a:t>
            </a:r>
            <a:endParaRPr lang="fr-FR" sz="1200" dirty="0" smtClean="0">
              <a:latin typeface="Comic Sans MS" pitchFamily="66" charset="0"/>
            </a:endParaRPr>
          </a:p>
          <a:p>
            <a:pPr algn="just">
              <a:lnSpc>
                <a:spcPct val="150000"/>
              </a:lnSpc>
            </a:pPr>
            <a:endParaRPr lang="fr-FR" sz="1200" dirty="0" smtClean="0">
              <a:latin typeface="Comic Sans MS" pitchFamily="66" charset="0"/>
            </a:endParaRPr>
          </a:p>
          <a:p>
            <a:pPr algn="just">
              <a:lnSpc>
                <a:spcPct val="150000"/>
              </a:lnSpc>
            </a:pPr>
            <a:r>
              <a:rPr lang="fr-FR" sz="1400" b="1" dirty="0" smtClean="0">
                <a:solidFill>
                  <a:schemeClr val="tx1">
                    <a:lumMod val="65000"/>
                    <a:lumOff val="35000"/>
                  </a:schemeClr>
                </a:solidFill>
                <a:latin typeface="Comic Sans MS" pitchFamily="66" charset="0"/>
              </a:rPr>
              <a:t>b</a:t>
            </a:r>
            <a:r>
              <a:rPr lang="fr-FR" sz="1400" b="1" dirty="0">
                <a:solidFill>
                  <a:schemeClr val="tx1">
                    <a:lumMod val="65000"/>
                    <a:lumOff val="35000"/>
                  </a:schemeClr>
                </a:solidFill>
                <a:latin typeface="Comic Sans MS" pitchFamily="66" charset="0"/>
              </a:rPr>
              <a:t>. </a:t>
            </a:r>
            <a:r>
              <a:rPr lang="fr-FR" sz="1200" b="1" dirty="0" smtClean="0">
                <a:latin typeface="Comic Sans MS" pitchFamily="66" charset="0"/>
              </a:rPr>
              <a:t>chuchoter </a:t>
            </a:r>
            <a:r>
              <a:rPr lang="fr-FR" sz="1200" dirty="0" smtClean="0">
                <a:latin typeface="Comic Sans MS"/>
              </a:rPr>
              <a:t>≠ murmurer, vociférer, susurrer, murmurer, souffler.</a:t>
            </a:r>
            <a:endParaRPr lang="fr-FR" sz="1200" dirty="0">
              <a:latin typeface="Comic Sans MS" pitchFamily="66" charset="0"/>
            </a:endParaRPr>
          </a:p>
          <a:p>
            <a:pPr algn="just">
              <a:lnSpc>
                <a:spcPct val="150000"/>
              </a:lnSpc>
            </a:pPr>
            <a:endParaRPr lang="fr-FR" sz="1200" dirty="0">
              <a:latin typeface="Comic Sans MS" pitchFamily="66" charset="0"/>
            </a:endParaRPr>
          </a:p>
          <a:p>
            <a:pPr algn="just">
              <a:lnSpc>
                <a:spcPct val="150000"/>
              </a:lnSpc>
            </a:pPr>
            <a:r>
              <a:rPr lang="fr-FR" sz="1400" b="1" dirty="0" smtClean="0">
                <a:solidFill>
                  <a:schemeClr val="tx1">
                    <a:lumMod val="65000"/>
                    <a:lumOff val="35000"/>
                  </a:schemeClr>
                </a:solidFill>
                <a:latin typeface="Comic Sans MS" pitchFamily="66" charset="0"/>
              </a:rPr>
              <a:t>c. </a:t>
            </a:r>
            <a:r>
              <a:rPr lang="fr-FR" sz="1200" b="1" dirty="0" smtClean="0">
                <a:latin typeface="Comic Sans MS" pitchFamily="66" charset="0"/>
              </a:rPr>
              <a:t>aimer </a:t>
            </a:r>
            <a:r>
              <a:rPr lang="fr-FR" sz="1200" dirty="0" smtClean="0">
                <a:latin typeface="Comic Sans MS"/>
              </a:rPr>
              <a:t>≠ adorer, chérir, vénérer, affectionner, haïr.</a:t>
            </a:r>
            <a:endParaRPr lang="fr-FR" sz="1200" dirty="0">
              <a:latin typeface="Comic Sans MS" pitchFamily="66" charset="0"/>
            </a:endParaRPr>
          </a:p>
        </p:txBody>
      </p:sp>
      <p:sp>
        <p:nvSpPr>
          <p:cNvPr id="81" name="ZoneTexte 80"/>
          <p:cNvSpPr txBox="1"/>
          <p:nvPr/>
        </p:nvSpPr>
        <p:spPr>
          <a:xfrm>
            <a:off x="548680" y="3584848"/>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Recopie ces noms en associant les contraires.</a:t>
            </a:r>
            <a:endParaRPr lang="fr-FR" sz="1400" u="sng" dirty="0">
              <a:latin typeface="SimpleRonde" pitchFamily="2" charset="0"/>
            </a:endParaRPr>
          </a:p>
        </p:txBody>
      </p:sp>
      <p:grpSp>
        <p:nvGrpSpPr>
          <p:cNvPr id="82" name="Groupe 81"/>
          <p:cNvGrpSpPr/>
          <p:nvPr/>
        </p:nvGrpSpPr>
        <p:grpSpPr>
          <a:xfrm>
            <a:off x="116632" y="3521415"/>
            <a:ext cx="360040" cy="461665"/>
            <a:chOff x="116632" y="1352600"/>
            <a:chExt cx="360040" cy="461665"/>
          </a:xfrm>
        </p:grpSpPr>
        <p:sp>
          <p:nvSpPr>
            <p:cNvPr id="83" name="Ellipse 8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5" name="Rectangle à coins arrondis 84"/>
          <p:cNvSpPr/>
          <p:nvPr/>
        </p:nvSpPr>
        <p:spPr>
          <a:xfrm>
            <a:off x="6568752" y="3672835"/>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6" name="ZoneTexte 85"/>
          <p:cNvSpPr txBox="1"/>
          <p:nvPr/>
        </p:nvSpPr>
        <p:spPr>
          <a:xfrm>
            <a:off x="0" y="3997732"/>
            <a:ext cx="6858000" cy="369332"/>
          </a:xfrm>
          <a:prstGeom prst="rect">
            <a:avLst/>
          </a:prstGeom>
          <a:noFill/>
        </p:spPr>
        <p:txBody>
          <a:bodyPr wrap="square" rtlCol="0">
            <a:spAutoFit/>
          </a:bodyPr>
          <a:lstStyle/>
          <a:p>
            <a:pPr algn="ctr">
              <a:lnSpc>
                <a:spcPct val="150000"/>
              </a:lnSpc>
            </a:pPr>
            <a:r>
              <a:rPr lang="fr-FR" sz="1200" b="1" dirty="0" smtClean="0">
                <a:latin typeface="Comic Sans MS" pitchFamily="66" charset="0"/>
              </a:rPr>
              <a:t>trouver - fragile – courageux - robuste – briser – peureux - réparer - perdre </a:t>
            </a:r>
            <a:endParaRPr lang="fr-FR" sz="1200" b="1" dirty="0">
              <a:latin typeface="Comic Sans MS" pitchFamily="66" charset="0"/>
            </a:endParaRPr>
          </a:p>
        </p:txBody>
      </p:sp>
      <p:pic>
        <p:nvPicPr>
          <p:cNvPr id="87" name="Image 8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4752075"/>
            <a:ext cx="2722004" cy="360040"/>
          </a:xfrm>
          <a:prstGeom prst="rect">
            <a:avLst/>
          </a:prstGeom>
          <a:effectLst>
            <a:outerShdw blurRad="50800" dist="38100" dir="2700000" algn="tl" rotWithShape="0">
              <a:prstClr val="black">
                <a:alpha val="40000"/>
              </a:prstClr>
            </a:outerShdw>
          </a:effectLst>
        </p:spPr>
      </p:pic>
      <p:pic>
        <p:nvPicPr>
          <p:cNvPr id="88" name="Image 8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5264515"/>
            <a:ext cx="2722004" cy="360040"/>
          </a:xfrm>
          <a:prstGeom prst="rect">
            <a:avLst/>
          </a:prstGeom>
          <a:effectLst>
            <a:outerShdw blurRad="50800" dist="38100" dir="2700000" algn="tl" rotWithShape="0">
              <a:prstClr val="black">
                <a:alpha val="40000"/>
              </a:prstClr>
            </a:outerShdw>
          </a:effectLst>
        </p:spPr>
      </p:pic>
      <p:pic>
        <p:nvPicPr>
          <p:cNvPr id="89" name="Image 8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5781092"/>
            <a:ext cx="2722004" cy="360040"/>
          </a:xfrm>
          <a:prstGeom prst="rect">
            <a:avLst/>
          </a:prstGeom>
          <a:effectLst>
            <a:outerShdw blurRad="50800" dist="38100" dir="2700000" algn="tl" rotWithShape="0">
              <a:prstClr val="black">
                <a:alpha val="40000"/>
              </a:prstClr>
            </a:outerShdw>
          </a:effectLst>
        </p:spPr>
      </p:pic>
      <p:pic>
        <p:nvPicPr>
          <p:cNvPr id="90" name="Image 8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6285148"/>
            <a:ext cx="2722004" cy="360040"/>
          </a:xfrm>
          <a:prstGeom prst="rect">
            <a:avLst/>
          </a:prstGeom>
          <a:effectLst>
            <a:outerShdw blurRad="50800" dist="38100" dir="2700000" algn="tl" rotWithShape="0">
              <a:prstClr val="black">
                <a:alpha val="40000"/>
              </a:prstClr>
            </a:outerShdw>
          </a:effectLst>
        </p:spPr>
      </p:pic>
      <p:pic>
        <p:nvPicPr>
          <p:cNvPr id="91" name="Image 9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4752216"/>
            <a:ext cx="2722004" cy="360040"/>
          </a:xfrm>
          <a:prstGeom prst="rect">
            <a:avLst/>
          </a:prstGeom>
          <a:effectLst>
            <a:outerShdw blurRad="50800" dist="38100" dir="2700000" algn="tl" rotWithShape="0">
              <a:prstClr val="black">
                <a:alpha val="40000"/>
              </a:prstClr>
            </a:outerShdw>
          </a:effectLst>
        </p:spPr>
      </p:pic>
      <p:pic>
        <p:nvPicPr>
          <p:cNvPr id="92" name="Image 9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5264656"/>
            <a:ext cx="2722004" cy="360040"/>
          </a:xfrm>
          <a:prstGeom prst="rect">
            <a:avLst/>
          </a:prstGeom>
          <a:effectLst>
            <a:outerShdw blurRad="50800" dist="38100" dir="2700000" algn="tl" rotWithShape="0">
              <a:prstClr val="black">
                <a:alpha val="40000"/>
              </a:prstClr>
            </a:outerShdw>
          </a:effectLst>
        </p:spPr>
      </p:pic>
      <p:pic>
        <p:nvPicPr>
          <p:cNvPr id="93" name="Image 9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5781233"/>
            <a:ext cx="2722004" cy="360040"/>
          </a:xfrm>
          <a:prstGeom prst="rect">
            <a:avLst/>
          </a:prstGeom>
          <a:effectLst>
            <a:outerShdw blurRad="50800" dist="38100" dir="2700000" algn="tl" rotWithShape="0">
              <a:prstClr val="black">
                <a:alpha val="40000"/>
              </a:prstClr>
            </a:outerShdw>
          </a:effectLst>
        </p:spPr>
      </p:pic>
      <p:pic>
        <p:nvPicPr>
          <p:cNvPr id="94" name="Image 9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6285289"/>
            <a:ext cx="2722004" cy="360040"/>
          </a:xfrm>
          <a:prstGeom prst="rect">
            <a:avLst/>
          </a:prstGeom>
          <a:effectLst>
            <a:outerShdw blurRad="50800" dist="38100" dir="2700000" algn="tl" rotWithShape="0">
              <a:prstClr val="black">
                <a:alpha val="40000"/>
              </a:prstClr>
            </a:outerShdw>
          </a:effectLst>
        </p:spPr>
      </p:pic>
      <p:sp>
        <p:nvSpPr>
          <p:cNvPr id="95" name="ZoneTexte 94"/>
          <p:cNvSpPr txBox="1"/>
          <p:nvPr/>
        </p:nvSpPr>
        <p:spPr>
          <a:xfrm>
            <a:off x="3284984" y="4520952"/>
            <a:ext cx="360040" cy="2308324"/>
          </a:xfrm>
          <a:prstGeom prst="rect">
            <a:avLst/>
          </a:prstGeom>
          <a:noFill/>
        </p:spPr>
        <p:txBody>
          <a:bodyPr wrap="square" rtlCol="0">
            <a:spAutoFit/>
          </a:bodyPr>
          <a:lstStyle/>
          <a:p>
            <a:pPr>
              <a:lnSpc>
                <a:spcPct val="200000"/>
              </a:lnSpc>
            </a:pPr>
            <a:r>
              <a:rPr lang="fr-FR" dirty="0" smtClean="0">
                <a:latin typeface="Comic Sans MS"/>
              </a:rPr>
              <a:t>≈</a:t>
            </a:r>
          </a:p>
          <a:p>
            <a:pPr>
              <a:lnSpc>
                <a:spcPct val="200000"/>
              </a:lnSpc>
            </a:pPr>
            <a:r>
              <a:rPr lang="fr-FR" dirty="0" smtClean="0">
                <a:latin typeface="Comic Sans MS"/>
              </a:rPr>
              <a:t>≈</a:t>
            </a:r>
          </a:p>
          <a:p>
            <a:pPr>
              <a:lnSpc>
                <a:spcPct val="200000"/>
              </a:lnSpc>
            </a:pPr>
            <a:r>
              <a:rPr lang="fr-FR" dirty="0" smtClean="0">
                <a:latin typeface="Comic Sans MS"/>
              </a:rPr>
              <a:t>≈</a:t>
            </a:r>
          </a:p>
          <a:p>
            <a:pPr>
              <a:lnSpc>
                <a:spcPct val="200000"/>
              </a:lnSpc>
            </a:pPr>
            <a:r>
              <a:rPr lang="fr-FR" dirty="0">
                <a:latin typeface="Comic Sans MS"/>
              </a:rPr>
              <a:t>≈</a:t>
            </a:r>
          </a:p>
        </p:txBody>
      </p:sp>
      <p:sp>
        <p:nvSpPr>
          <p:cNvPr id="96" name="ZoneTexte 95"/>
          <p:cNvSpPr txBox="1"/>
          <p:nvPr/>
        </p:nvSpPr>
        <p:spPr>
          <a:xfrm>
            <a:off x="296652" y="7550512"/>
            <a:ext cx="6372708" cy="1477328"/>
          </a:xfrm>
          <a:prstGeom prst="rect">
            <a:avLst/>
          </a:prstGeom>
          <a:noFill/>
        </p:spPr>
        <p:txBody>
          <a:bodyPr wrap="square" rtlCol="0">
            <a:spAutoFit/>
          </a:bodyPr>
          <a:lstStyle/>
          <a:p>
            <a:pPr algn="just">
              <a:lnSpc>
                <a:spcPct val="250000"/>
              </a:lnSpc>
            </a:pPr>
            <a:r>
              <a:rPr lang="fr-FR" sz="1200" dirty="0" smtClean="0">
                <a:latin typeface="Comic Sans MS" pitchFamily="66" charset="0"/>
              </a:rPr>
              <a:t>La boulangère </a:t>
            </a:r>
            <a:r>
              <a:rPr lang="fr-FR" sz="1200" u="sng" dirty="0" smtClean="0">
                <a:latin typeface="Comic Sans MS" pitchFamily="66" charset="0"/>
              </a:rPr>
              <a:t>achète</a:t>
            </a:r>
            <a:r>
              <a:rPr lang="fr-FR" sz="1200" dirty="0" smtClean="0">
                <a:latin typeface="Comic Sans MS" pitchFamily="66" charset="0"/>
              </a:rPr>
              <a:t> des croissants et du pain.</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Cet homme </a:t>
            </a:r>
            <a:r>
              <a:rPr lang="fr-FR" sz="1200" u="sng" dirty="0" smtClean="0">
                <a:latin typeface="Comic Sans MS" pitchFamily="66" charset="0"/>
              </a:rPr>
              <a:t>maigrit</a:t>
            </a:r>
            <a:r>
              <a:rPr lang="fr-FR" sz="1200" dirty="0" smtClean="0">
                <a:latin typeface="Comic Sans MS" pitchFamily="66" charset="0"/>
              </a:rPr>
              <a:t> à vue d’œil.</a:t>
            </a:r>
            <a:endParaRPr lang="fr-FR" sz="1200" dirty="0">
              <a:latin typeface="Comic Sans MS" pitchFamily="66" charset="0"/>
            </a:endParaRPr>
          </a:p>
        </p:txBody>
      </p:sp>
      <p:sp>
        <p:nvSpPr>
          <p:cNvPr id="97" name="ZoneTexte 96"/>
          <p:cNvSpPr txBox="1"/>
          <p:nvPr/>
        </p:nvSpPr>
        <p:spPr>
          <a:xfrm>
            <a:off x="548680" y="68548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en remplaçant le mot souligné par un mot de sens contraire.</a:t>
            </a:r>
            <a:endParaRPr lang="fr-FR" sz="1400" u="sng" dirty="0">
              <a:latin typeface="SimpleRonde" pitchFamily="2" charset="0"/>
            </a:endParaRPr>
          </a:p>
        </p:txBody>
      </p:sp>
      <p:grpSp>
        <p:nvGrpSpPr>
          <p:cNvPr id="98" name="Groupe 97"/>
          <p:cNvGrpSpPr/>
          <p:nvPr/>
        </p:nvGrpSpPr>
        <p:grpSpPr>
          <a:xfrm>
            <a:off x="116632" y="6791392"/>
            <a:ext cx="360040" cy="461665"/>
            <a:chOff x="116632" y="1352600"/>
            <a:chExt cx="360040" cy="461665"/>
          </a:xfrm>
        </p:grpSpPr>
        <p:sp>
          <p:nvSpPr>
            <p:cNvPr id="99" name="Ellipse 9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1" name="Rectangle à coins arrondis 100"/>
          <p:cNvSpPr/>
          <p:nvPr/>
        </p:nvSpPr>
        <p:spPr>
          <a:xfrm>
            <a:off x="6568752" y="69428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2" name="Image 10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011560"/>
            <a:ext cx="6192688" cy="502778"/>
          </a:xfrm>
          <a:prstGeom prst="rect">
            <a:avLst/>
          </a:prstGeom>
        </p:spPr>
      </p:pic>
      <p:pic>
        <p:nvPicPr>
          <p:cNvPr id="103" name="Image 10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8900666"/>
            <a:ext cx="6192688" cy="502778"/>
          </a:xfrm>
          <a:prstGeom prst="rect">
            <a:avLst/>
          </a:prstGeom>
        </p:spPr>
      </p:pic>
    </p:spTree>
    <p:extLst>
      <p:ext uri="{BB962C8B-B14F-4D97-AF65-F5344CB8AC3E}">
        <p14:creationId xmlns:p14="http://schemas.microsoft.com/office/powerpoint/2010/main" val="1092978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ZoneTexte 71"/>
          <p:cNvSpPr txBox="1"/>
          <p:nvPr/>
        </p:nvSpPr>
        <p:spPr>
          <a:xfrm>
            <a:off x="3431716" y="4255854"/>
            <a:ext cx="3240360" cy="1618585"/>
          </a:xfrm>
          <a:prstGeom prst="rect">
            <a:avLst/>
          </a:prstGeom>
          <a:noFill/>
        </p:spPr>
        <p:txBody>
          <a:bodyPr wrap="square" rtlCol="0">
            <a:spAutoFit/>
          </a:bodyPr>
          <a:lstStyle/>
          <a:p>
            <a:pPr>
              <a:lnSpc>
                <a:spcPct val="250000"/>
              </a:lnSpc>
            </a:pPr>
            <a:r>
              <a:rPr lang="fr-FR" sz="1400" dirty="0" smtClean="0">
                <a:latin typeface="Comic Sans MS" pitchFamily="66" charset="0"/>
              </a:rPr>
              <a:t>lever</a:t>
            </a:r>
          </a:p>
          <a:p>
            <a:pPr>
              <a:lnSpc>
                <a:spcPct val="250000"/>
              </a:lnSpc>
            </a:pPr>
            <a:r>
              <a:rPr lang="fr-FR" sz="1400" dirty="0" smtClean="0">
                <a:latin typeface="Comic Sans MS" pitchFamily="66" charset="0"/>
              </a:rPr>
              <a:t>joyeux</a:t>
            </a:r>
          </a:p>
          <a:p>
            <a:pPr>
              <a:lnSpc>
                <a:spcPct val="250000"/>
              </a:lnSpc>
            </a:pPr>
            <a:r>
              <a:rPr lang="fr-FR" sz="1400" dirty="0" smtClean="0">
                <a:latin typeface="Comic Sans MS" pitchFamily="66" charset="0"/>
              </a:rPr>
              <a:t>éteindre</a:t>
            </a:r>
          </a:p>
        </p:txBody>
      </p:sp>
      <p:sp>
        <p:nvSpPr>
          <p:cNvPr id="2" name="Espace réservé du texte 1"/>
          <p:cNvSpPr>
            <a:spLocks noGrp="1"/>
          </p:cNvSpPr>
          <p:nvPr>
            <p:ph type="body" sz="quarter" idx="10"/>
          </p:nvPr>
        </p:nvSpPr>
        <p:spPr/>
        <p:txBody>
          <a:bodyPr/>
          <a:lstStyle/>
          <a:p>
            <a:r>
              <a:rPr lang="fr-FR" dirty="0" smtClean="0"/>
              <a:t>Les contraires</a:t>
            </a:r>
            <a:endParaRPr lang="fr-FR" dirty="0"/>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75" name="ZoneTexte 74"/>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smtClean="0">
                <a:latin typeface="SimpleRonde" pitchFamily="2" charset="0"/>
              </a:rPr>
              <a:t>Colorie de la même couleur les mots de sens contraire.</a:t>
            </a:r>
            <a:endParaRPr lang="fr-FR" sz="1400" u="sng" dirty="0">
              <a:latin typeface="SimpleRonde" pitchFamily="2" charset="0"/>
            </a:endParaRPr>
          </a:p>
        </p:txBody>
      </p:sp>
      <p:grpSp>
        <p:nvGrpSpPr>
          <p:cNvPr id="76" name="Groupe 75"/>
          <p:cNvGrpSpPr/>
          <p:nvPr/>
        </p:nvGrpSpPr>
        <p:grpSpPr>
          <a:xfrm>
            <a:off x="116632" y="1280592"/>
            <a:ext cx="360040" cy="461665"/>
            <a:chOff x="116632" y="1352600"/>
            <a:chExt cx="360040" cy="461665"/>
          </a:xfrm>
        </p:grpSpPr>
        <p:sp>
          <p:nvSpPr>
            <p:cNvPr id="77" name="Ellipse 7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9" name="Rectangle à coins arrondis 7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34" name="Groupe 33"/>
          <p:cNvGrpSpPr/>
          <p:nvPr/>
        </p:nvGrpSpPr>
        <p:grpSpPr>
          <a:xfrm>
            <a:off x="296652" y="2031738"/>
            <a:ext cx="1188132" cy="513929"/>
            <a:chOff x="296652" y="2031738"/>
            <a:chExt cx="1188132" cy="513929"/>
          </a:xfrm>
        </p:grpSpPr>
        <p:sp>
          <p:nvSpPr>
            <p:cNvPr id="35" name="Nuage 34"/>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386662" y="2134815"/>
              <a:ext cx="1008112" cy="276999"/>
            </a:xfrm>
            <a:prstGeom prst="rect">
              <a:avLst/>
            </a:prstGeom>
            <a:noFill/>
          </p:spPr>
          <p:txBody>
            <a:bodyPr wrap="square" rtlCol="0">
              <a:spAutoFit/>
            </a:bodyPr>
            <a:lstStyle/>
            <a:p>
              <a:pPr algn="ctr"/>
              <a:r>
                <a:rPr lang="fr-FR" sz="1200" dirty="0" smtClean="0">
                  <a:latin typeface="Comic Sans MS" pitchFamily="66" charset="0"/>
                </a:rPr>
                <a:t>gentil</a:t>
              </a:r>
              <a:endParaRPr lang="fr-FR" sz="1400" dirty="0">
                <a:latin typeface="Comic Sans MS" pitchFamily="66" charset="0"/>
              </a:endParaRPr>
            </a:p>
          </p:txBody>
        </p:sp>
      </p:grpSp>
      <p:grpSp>
        <p:nvGrpSpPr>
          <p:cNvPr id="40" name="Groupe 39"/>
          <p:cNvGrpSpPr/>
          <p:nvPr/>
        </p:nvGrpSpPr>
        <p:grpSpPr>
          <a:xfrm>
            <a:off x="5380620" y="2698067"/>
            <a:ext cx="1188132" cy="513929"/>
            <a:chOff x="5380620" y="2698067"/>
            <a:chExt cx="1188132" cy="513929"/>
          </a:xfrm>
        </p:grpSpPr>
        <p:sp>
          <p:nvSpPr>
            <p:cNvPr id="41" name="Nuage 40"/>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5470630" y="2801143"/>
              <a:ext cx="1008112" cy="276999"/>
            </a:xfrm>
            <a:prstGeom prst="rect">
              <a:avLst/>
            </a:prstGeom>
            <a:noFill/>
          </p:spPr>
          <p:txBody>
            <a:bodyPr wrap="square" rtlCol="0">
              <a:spAutoFit/>
            </a:bodyPr>
            <a:lstStyle/>
            <a:p>
              <a:pPr algn="ctr"/>
              <a:r>
                <a:rPr lang="fr-FR" sz="1200" dirty="0" smtClean="0">
                  <a:latin typeface="Comic Sans MS" pitchFamily="66" charset="0"/>
                </a:rPr>
                <a:t>chuchoter</a:t>
              </a:r>
              <a:endParaRPr lang="fr-FR" sz="1400" dirty="0">
                <a:latin typeface="Comic Sans MS" pitchFamily="66" charset="0"/>
              </a:endParaRPr>
            </a:p>
          </p:txBody>
        </p:sp>
      </p:grpSp>
      <p:grpSp>
        <p:nvGrpSpPr>
          <p:cNvPr id="43" name="Groupe 42"/>
          <p:cNvGrpSpPr/>
          <p:nvPr/>
        </p:nvGrpSpPr>
        <p:grpSpPr>
          <a:xfrm>
            <a:off x="1852439" y="1912315"/>
            <a:ext cx="1188132" cy="513929"/>
            <a:chOff x="296652" y="2031738"/>
            <a:chExt cx="1188132" cy="513929"/>
          </a:xfrm>
        </p:grpSpPr>
        <p:sp>
          <p:nvSpPr>
            <p:cNvPr id="44" name="Nuage 43"/>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386662" y="2134815"/>
              <a:ext cx="1008112" cy="276999"/>
            </a:xfrm>
            <a:prstGeom prst="rect">
              <a:avLst/>
            </a:prstGeom>
            <a:noFill/>
          </p:spPr>
          <p:txBody>
            <a:bodyPr wrap="square" rtlCol="0">
              <a:spAutoFit/>
            </a:bodyPr>
            <a:lstStyle/>
            <a:p>
              <a:pPr algn="ctr"/>
              <a:r>
                <a:rPr lang="fr-FR" sz="1200" dirty="0" smtClean="0">
                  <a:latin typeface="Comic Sans MS" pitchFamily="66" charset="0"/>
                </a:rPr>
                <a:t>crier</a:t>
              </a:r>
              <a:endParaRPr lang="fr-FR" sz="1400" dirty="0">
                <a:latin typeface="Comic Sans MS" pitchFamily="66" charset="0"/>
              </a:endParaRPr>
            </a:p>
          </p:txBody>
        </p:sp>
      </p:grpSp>
      <p:grpSp>
        <p:nvGrpSpPr>
          <p:cNvPr id="46" name="Groupe 45"/>
          <p:cNvGrpSpPr/>
          <p:nvPr/>
        </p:nvGrpSpPr>
        <p:grpSpPr>
          <a:xfrm>
            <a:off x="116632" y="2922497"/>
            <a:ext cx="1188132" cy="513929"/>
            <a:chOff x="296652" y="2031738"/>
            <a:chExt cx="1188132" cy="513929"/>
          </a:xfrm>
        </p:grpSpPr>
        <p:sp>
          <p:nvSpPr>
            <p:cNvPr id="47" name="Nuage 46"/>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386662" y="2134815"/>
              <a:ext cx="1008112" cy="276999"/>
            </a:xfrm>
            <a:prstGeom prst="rect">
              <a:avLst/>
            </a:prstGeom>
            <a:noFill/>
          </p:spPr>
          <p:txBody>
            <a:bodyPr wrap="square" rtlCol="0">
              <a:spAutoFit/>
            </a:bodyPr>
            <a:lstStyle/>
            <a:p>
              <a:pPr algn="ctr"/>
              <a:r>
                <a:rPr lang="fr-FR" sz="1200" dirty="0" smtClean="0">
                  <a:latin typeface="Comic Sans MS" pitchFamily="66" charset="0"/>
                </a:rPr>
                <a:t>petit</a:t>
              </a:r>
              <a:endParaRPr lang="fr-FR" sz="1400" dirty="0">
                <a:latin typeface="Comic Sans MS" pitchFamily="66" charset="0"/>
              </a:endParaRPr>
            </a:p>
          </p:txBody>
        </p:sp>
      </p:grpSp>
      <p:grpSp>
        <p:nvGrpSpPr>
          <p:cNvPr id="49" name="Groupe 48"/>
          <p:cNvGrpSpPr/>
          <p:nvPr/>
        </p:nvGrpSpPr>
        <p:grpSpPr>
          <a:xfrm>
            <a:off x="3821317" y="1931155"/>
            <a:ext cx="1188132" cy="513929"/>
            <a:chOff x="296652" y="2031738"/>
            <a:chExt cx="1188132" cy="513929"/>
          </a:xfrm>
        </p:grpSpPr>
        <p:sp>
          <p:nvSpPr>
            <p:cNvPr id="50" name="Nuage 49"/>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339037" y="2134815"/>
              <a:ext cx="1008112" cy="307777"/>
            </a:xfrm>
            <a:prstGeom prst="rect">
              <a:avLst/>
            </a:prstGeom>
            <a:noFill/>
          </p:spPr>
          <p:txBody>
            <a:bodyPr wrap="square" rtlCol="0">
              <a:spAutoFit/>
            </a:bodyPr>
            <a:lstStyle/>
            <a:p>
              <a:pPr algn="ctr"/>
              <a:r>
                <a:rPr lang="fr-FR" sz="1400" dirty="0" smtClean="0"/>
                <a:t>immense</a:t>
              </a:r>
              <a:endParaRPr lang="fr-FR" sz="1400" dirty="0"/>
            </a:p>
          </p:txBody>
        </p:sp>
      </p:grpSp>
      <p:grpSp>
        <p:nvGrpSpPr>
          <p:cNvPr id="52" name="Groupe 51"/>
          <p:cNvGrpSpPr/>
          <p:nvPr/>
        </p:nvGrpSpPr>
        <p:grpSpPr>
          <a:xfrm>
            <a:off x="1970265" y="2696538"/>
            <a:ext cx="1188132" cy="513929"/>
            <a:chOff x="296652" y="2031738"/>
            <a:chExt cx="1188132" cy="513929"/>
          </a:xfrm>
        </p:grpSpPr>
        <p:sp>
          <p:nvSpPr>
            <p:cNvPr id="53" name="Nuage 52"/>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386662" y="2134815"/>
              <a:ext cx="1008112" cy="276999"/>
            </a:xfrm>
            <a:prstGeom prst="rect">
              <a:avLst/>
            </a:prstGeom>
            <a:noFill/>
          </p:spPr>
          <p:txBody>
            <a:bodyPr wrap="square" rtlCol="0">
              <a:spAutoFit/>
            </a:bodyPr>
            <a:lstStyle/>
            <a:p>
              <a:pPr algn="ctr"/>
              <a:r>
                <a:rPr lang="fr-FR" sz="1200" dirty="0" smtClean="0">
                  <a:latin typeface="Comic Sans MS" pitchFamily="66" charset="0"/>
                </a:rPr>
                <a:t>faux</a:t>
              </a:r>
              <a:endParaRPr lang="fr-FR" sz="1400" dirty="0">
                <a:latin typeface="Comic Sans MS" pitchFamily="66" charset="0"/>
              </a:endParaRPr>
            </a:p>
          </p:txBody>
        </p:sp>
      </p:grpSp>
      <p:grpSp>
        <p:nvGrpSpPr>
          <p:cNvPr id="55" name="Groupe 54"/>
          <p:cNvGrpSpPr/>
          <p:nvPr/>
        </p:nvGrpSpPr>
        <p:grpSpPr>
          <a:xfrm>
            <a:off x="5469514" y="1877850"/>
            <a:ext cx="1188132" cy="513929"/>
            <a:chOff x="296652" y="2031738"/>
            <a:chExt cx="1188132" cy="513929"/>
          </a:xfrm>
        </p:grpSpPr>
        <p:sp>
          <p:nvSpPr>
            <p:cNvPr id="56" name="Nuage 55"/>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386662" y="2134815"/>
              <a:ext cx="1008112" cy="276999"/>
            </a:xfrm>
            <a:prstGeom prst="rect">
              <a:avLst/>
            </a:prstGeom>
            <a:noFill/>
          </p:spPr>
          <p:txBody>
            <a:bodyPr wrap="square" rtlCol="0">
              <a:spAutoFit/>
            </a:bodyPr>
            <a:lstStyle/>
            <a:p>
              <a:pPr algn="ctr"/>
              <a:r>
                <a:rPr lang="fr-FR" sz="1200" dirty="0" smtClean="0">
                  <a:latin typeface="Comic Sans MS" pitchFamily="66" charset="0"/>
                </a:rPr>
                <a:t>juste</a:t>
              </a:r>
              <a:endParaRPr lang="fr-FR" sz="1400" dirty="0">
                <a:latin typeface="Comic Sans MS" pitchFamily="66" charset="0"/>
              </a:endParaRPr>
            </a:p>
          </p:txBody>
        </p:sp>
      </p:grpSp>
      <p:grpSp>
        <p:nvGrpSpPr>
          <p:cNvPr id="58" name="Groupe 57"/>
          <p:cNvGrpSpPr/>
          <p:nvPr/>
        </p:nvGrpSpPr>
        <p:grpSpPr>
          <a:xfrm>
            <a:off x="3855740" y="2871686"/>
            <a:ext cx="1188132" cy="513929"/>
            <a:chOff x="296652" y="2031738"/>
            <a:chExt cx="1188132" cy="513929"/>
          </a:xfrm>
        </p:grpSpPr>
        <p:sp>
          <p:nvSpPr>
            <p:cNvPr id="59" name="Nuage 58"/>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p:cNvSpPr txBox="1"/>
            <p:nvPr/>
          </p:nvSpPr>
          <p:spPr>
            <a:xfrm>
              <a:off x="386662" y="2134815"/>
              <a:ext cx="1008112" cy="276999"/>
            </a:xfrm>
            <a:prstGeom prst="rect">
              <a:avLst/>
            </a:prstGeom>
            <a:noFill/>
          </p:spPr>
          <p:txBody>
            <a:bodyPr wrap="square" rtlCol="0">
              <a:spAutoFit/>
            </a:bodyPr>
            <a:lstStyle/>
            <a:p>
              <a:pPr algn="ctr"/>
              <a:r>
                <a:rPr lang="fr-FR" sz="1200" dirty="0" smtClean="0">
                  <a:latin typeface="Comic Sans MS" pitchFamily="66" charset="0"/>
                </a:rPr>
                <a:t>méchant</a:t>
              </a:r>
              <a:endParaRPr lang="fr-FR" sz="1400" dirty="0">
                <a:latin typeface="Comic Sans MS" pitchFamily="66" charset="0"/>
              </a:endParaRPr>
            </a:p>
          </p:txBody>
        </p:sp>
      </p:grpSp>
      <p:sp>
        <p:nvSpPr>
          <p:cNvPr id="61" name="ZoneTexte 60"/>
          <p:cNvSpPr txBox="1"/>
          <p:nvPr/>
        </p:nvSpPr>
        <p:spPr>
          <a:xfrm>
            <a:off x="548680" y="3632273"/>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mot, trouve un mot de sens contraire. Tu peux t’aider du dictionnaire.</a:t>
            </a:r>
            <a:endParaRPr lang="fr-FR" sz="1400" u="sng" dirty="0">
              <a:latin typeface="SimpleRonde" pitchFamily="2" charset="0"/>
            </a:endParaRPr>
          </a:p>
        </p:txBody>
      </p:sp>
      <p:grpSp>
        <p:nvGrpSpPr>
          <p:cNvPr id="62" name="Groupe 61"/>
          <p:cNvGrpSpPr/>
          <p:nvPr/>
        </p:nvGrpSpPr>
        <p:grpSpPr>
          <a:xfrm>
            <a:off x="116632" y="3568840"/>
            <a:ext cx="360040" cy="461665"/>
            <a:chOff x="116632" y="1352600"/>
            <a:chExt cx="360040" cy="461665"/>
          </a:xfrm>
        </p:grpSpPr>
        <p:sp>
          <p:nvSpPr>
            <p:cNvPr id="63" name="Ellipse 6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5" name="Rectangle à coins arrondis 64"/>
          <p:cNvSpPr/>
          <p:nvPr/>
        </p:nvSpPr>
        <p:spPr>
          <a:xfrm>
            <a:off x="6568752" y="37202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6" name="ZoneTexte 65"/>
          <p:cNvSpPr txBox="1"/>
          <p:nvPr/>
        </p:nvSpPr>
        <p:spPr>
          <a:xfrm>
            <a:off x="188640" y="4255854"/>
            <a:ext cx="3240360" cy="1618585"/>
          </a:xfrm>
          <a:prstGeom prst="rect">
            <a:avLst/>
          </a:prstGeom>
          <a:noFill/>
        </p:spPr>
        <p:txBody>
          <a:bodyPr wrap="square" rtlCol="0">
            <a:spAutoFit/>
          </a:bodyPr>
          <a:lstStyle/>
          <a:p>
            <a:pPr>
              <a:lnSpc>
                <a:spcPct val="250000"/>
              </a:lnSpc>
            </a:pPr>
            <a:r>
              <a:rPr lang="fr-FR" sz="1400" dirty="0" smtClean="0">
                <a:latin typeface="Comic Sans MS" pitchFamily="66" charset="0"/>
              </a:rPr>
              <a:t>faible</a:t>
            </a:r>
          </a:p>
          <a:p>
            <a:pPr>
              <a:lnSpc>
                <a:spcPct val="250000"/>
              </a:lnSpc>
            </a:pPr>
            <a:r>
              <a:rPr lang="fr-FR" sz="1400" dirty="0" smtClean="0">
                <a:latin typeface="Comic Sans MS" pitchFamily="66" charset="0"/>
              </a:rPr>
              <a:t>pauvre</a:t>
            </a:r>
          </a:p>
          <a:p>
            <a:pPr>
              <a:lnSpc>
                <a:spcPct val="250000"/>
              </a:lnSpc>
            </a:pPr>
            <a:r>
              <a:rPr lang="fr-FR" sz="1400" dirty="0" smtClean="0">
                <a:latin typeface="Comic Sans MS" pitchFamily="66" charset="0"/>
              </a:rPr>
              <a:t>maigrir</a:t>
            </a:r>
          </a:p>
        </p:txBody>
      </p:sp>
      <p:pic>
        <p:nvPicPr>
          <p:cNvPr id="67" name="Image 6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52736" y="4391711"/>
            <a:ext cx="1854324" cy="360040"/>
          </a:xfrm>
          <a:prstGeom prst="rect">
            <a:avLst/>
          </a:prstGeom>
          <a:effectLst>
            <a:outerShdw blurRad="50800" dist="38100" dir="2700000" algn="tl" rotWithShape="0">
              <a:prstClr val="black">
                <a:alpha val="40000"/>
              </a:prstClr>
            </a:outerShdw>
          </a:effectLst>
        </p:spPr>
      </p:pic>
      <p:pic>
        <p:nvPicPr>
          <p:cNvPr id="68" name="Image 6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52736" y="4947335"/>
            <a:ext cx="1854324" cy="360040"/>
          </a:xfrm>
          <a:prstGeom prst="rect">
            <a:avLst/>
          </a:prstGeom>
          <a:effectLst>
            <a:outerShdw blurRad="50800" dist="38100" dir="2700000" algn="tl" rotWithShape="0">
              <a:prstClr val="black">
                <a:alpha val="40000"/>
              </a:prstClr>
            </a:outerShdw>
          </a:effectLst>
        </p:spPr>
      </p:pic>
      <p:pic>
        <p:nvPicPr>
          <p:cNvPr id="69" name="Image 6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63799" y="5468523"/>
            <a:ext cx="1854324" cy="360040"/>
          </a:xfrm>
          <a:prstGeom prst="rect">
            <a:avLst/>
          </a:prstGeom>
          <a:effectLst>
            <a:outerShdw blurRad="50800" dist="38100" dir="2700000" algn="tl" rotWithShape="0">
              <a:prstClr val="black">
                <a:alpha val="40000"/>
              </a:prstClr>
            </a:outerShdw>
          </a:effectLst>
        </p:spPr>
      </p:pic>
      <p:pic>
        <p:nvPicPr>
          <p:cNvPr id="70" name="Image 6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4391711"/>
            <a:ext cx="1854324" cy="360040"/>
          </a:xfrm>
          <a:prstGeom prst="rect">
            <a:avLst/>
          </a:prstGeom>
          <a:effectLst>
            <a:outerShdw blurRad="50800" dist="38100" dir="2700000" algn="tl" rotWithShape="0">
              <a:prstClr val="black">
                <a:alpha val="40000"/>
              </a:prstClr>
            </a:outerShdw>
          </a:effectLst>
        </p:spPr>
      </p:pic>
      <p:pic>
        <p:nvPicPr>
          <p:cNvPr id="71" name="Image 7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4929914"/>
            <a:ext cx="1854324" cy="360040"/>
          </a:xfrm>
          <a:prstGeom prst="rect">
            <a:avLst/>
          </a:prstGeom>
          <a:effectLst>
            <a:outerShdw blurRad="50800" dist="38100" dir="2700000" algn="tl" rotWithShape="0">
              <a:prstClr val="black">
                <a:alpha val="40000"/>
              </a:prstClr>
            </a:outerShdw>
          </a:effectLst>
        </p:spPr>
      </p:pic>
      <p:pic>
        <p:nvPicPr>
          <p:cNvPr id="73" name="Image 7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5468523"/>
            <a:ext cx="1854324" cy="360040"/>
          </a:xfrm>
          <a:prstGeom prst="rect">
            <a:avLst/>
          </a:prstGeom>
          <a:effectLst>
            <a:outerShdw blurRad="50800" dist="38100" dir="2700000" algn="tl" rotWithShape="0">
              <a:prstClr val="black">
                <a:alpha val="40000"/>
              </a:prstClr>
            </a:outerShdw>
          </a:effectLst>
        </p:spPr>
      </p:pic>
      <p:sp>
        <p:nvSpPr>
          <p:cNvPr id="116" name="ZoneTexte 115"/>
          <p:cNvSpPr txBox="1"/>
          <p:nvPr/>
        </p:nvSpPr>
        <p:spPr>
          <a:xfrm>
            <a:off x="548680" y="6177136"/>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suivantes en remplaçant le mot souligné par un mot de sens contraire.</a:t>
            </a:r>
            <a:endParaRPr lang="fr-FR" sz="1400" u="sng" dirty="0">
              <a:latin typeface="SimpleRonde" pitchFamily="2" charset="0"/>
            </a:endParaRPr>
          </a:p>
        </p:txBody>
      </p:sp>
      <p:grpSp>
        <p:nvGrpSpPr>
          <p:cNvPr id="117" name="Groupe 116"/>
          <p:cNvGrpSpPr/>
          <p:nvPr/>
        </p:nvGrpSpPr>
        <p:grpSpPr>
          <a:xfrm>
            <a:off x="116632" y="6113703"/>
            <a:ext cx="360040" cy="461665"/>
            <a:chOff x="116632" y="1352600"/>
            <a:chExt cx="360040" cy="461665"/>
          </a:xfrm>
        </p:grpSpPr>
        <p:sp>
          <p:nvSpPr>
            <p:cNvPr id="118" name="Ellipse 1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ZoneTexte 1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20" name="Rectangle à coins arrondis 119"/>
          <p:cNvSpPr/>
          <p:nvPr/>
        </p:nvSpPr>
        <p:spPr>
          <a:xfrm>
            <a:off x="6568752" y="626512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21" name="ZoneTexte 120"/>
          <p:cNvSpPr txBox="1"/>
          <p:nvPr/>
        </p:nvSpPr>
        <p:spPr>
          <a:xfrm>
            <a:off x="296652" y="6753200"/>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Ce chemin passe </a:t>
            </a:r>
            <a:r>
              <a:rPr lang="fr-FR" sz="1200" b="1" u="sng" dirty="0" smtClean="0">
                <a:latin typeface="Comic Sans MS" pitchFamily="66" charset="0"/>
              </a:rPr>
              <a:t>devant</a:t>
            </a:r>
            <a:r>
              <a:rPr lang="fr-FR" sz="1200" dirty="0" smtClean="0">
                <a:latin typeface="Comic Sans MS" pitchFamily="66" charset="0"/>
              </a:rPr>
              <a:t> notre maison.</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Ce chien est vraiment très </a:t>
            </a:r>
            <a:r>
              <a:rPr lang="fr-FR" sz="1200" b="1" u="sng" dirty="0" smtClean="0">
                <a:latin typeface="Comic Sans MS" pitchFamily="66" charset="0"/>
              </a:rPr>
              <a:t>rapide</a:t>
            </a:r>
            <a:r>
              <a:rPr lang="fr-FR" sz="1200" dirty="0" smtClean="0">
                <a:latin typeface="Comic Sans MS" pitchFamily="66" charset="0"/>
              </a:rPr>
              <a:t>.</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Tu dois </a:t>
            </a:r>
            <a:r>
              <a:rPr lang="fr-FR" sz="1200" b="1" u="sng" dirty="0" smtClean="0">
                <a:latin typeface="Comic Sans MS" pitchFamily="66" charset="0"/>
              </a:rPr>
              <a:t>fermer</a:t>
            </a:r>
            <a:r>
              <a:rPr lang="fr-FR" sz="1200" dirty="0" smtClean="0">
                <a:latin typeface="Comic Sans MS" pitchFamily="66" charset="0"/>
              </a:rPr>
              <a:t> les volets avant de </a:t>
            </a:r>
            <a:r>
              <a:rPr lang="fr-FR" sz="1200" b="1" u="sng" dirty="0" smtClean="0">
                <a:latin typeface="Comic Sans MS" pitchFamily="66" charset="0"/>
              </a:rPr>
              <a:t>descendre</a:t>
            </a:r>
            <a:r>
              <a:rPr lang="fr-FR" sz="1200" dirty="0" smtClean="0">
                <a:latin typeface="Comic Sans MS" pitchFamily="66" charset="0"/>
              </a:rPr>
              <a:t> dans ta chambre.</a:t>
            </a:r>
          </a:p>
        </p:txBody>
      </p:sp>
      <p:pic>
        <p:nvPicPr>
          <p:cNvPr id="122" name="Image 12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265048"/>
            <a:ext cx="6192688" cy="502778"/>
          </a:xfrm>
          <a:prstGeom prst="rect">
            <a:avLst/>
          </a:prstGeom>
        </p:spPr>
      </p:pic>
      <p:pic>
        <p:nvPicPr>
          <p:cNvPr id="123" name="Image 1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8179554"/>
            <a:ext cx="6192688" cy="502778"/>
          </a:xfrm>
          <a:prstGeom prst="rect">
            <a:avLst/>
          </a:prstGeom>
        </p:spPr>
      </p:pic>
      <p:pic>
        <p:nvPicPr>
          <p:cNvPr id="124" name="Image 1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9153857"/>
            <a:ext cx="6192688" cy="502778"/>
          </a:xfrm>
          <a:prstGeom prst="rect">
            <a:avLst/>
          </a:prstGeom>
        </p:spPr>
      </p:pic>
    </p:spTree>
    <p:extLst>
      <p:ext uri="{BB962C8B-B14F-4D97-AF65-F5344CB8AC3E}">
        <p14:creationId xmlns:p14="http://schemas.microsoft.com/office/powerpoint/2010/main" val="263021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contraires</a:t>
            </a:r>
            <a:endParaRPr lang="fr-FR" dirty="0"/>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75" name="ZoneTexte 7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Relève les adjectifs qui ont un préfixe et entoure-le. Ecris ensuite le contraire du mot.</a:t>
            </a:r>
            <a:endParaRPr lang="fr-FR" sz="1400" u="sng" dirty="0">
              <a:latin typeface="SimpleRonde" pitchFamily="2" charset="0"/>
            </a:endParaRPr>
          </a:p>
        </p:txBody>
      </p:sp>
      <p:grpSp>
        <p:nvGrpSpPr>
          <p:cNvPr id="76" name="Groupe 75"/>
          <p:cNvGrpSpPr/>
          <p:nvPr/>
        </p:nvGrpSpPr>
        <p:grpSpPr>
          <a:xfrm>
            <a:off x="116632" y="1280592"/>
            <a:ext cx="360040" cy="461665"/>
            <a:chOff x="116632" y="1352600"/>
            <a:chExt cx="360040" cy="461665"/>
          </a:xfrm>
        </p:grpSpPr>
        <p:sp>
          <p:nvSpPr>
            <p:cNvPr id="77" name="Ellipse 7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9" name="Rectangle à coins arrondis 7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5" name="ZoneTexte 4"/>
          <p:cNvSpPr txBox="1"/>
          <p:nvPr/>
        </p:nvSpPr>
        <p:spPr>
          <a:xfrm>
            <a:off x="116632" y="2082689"/>
            <a:ext cx="6552728" cy="276999"/>
          </a:xfrm>
          <a:prstGeom prst="rect">
            <a:avLst/>
          </a:prstGeom>
          <a:noFill/>
        </p:spPr>
        <p:txBody>
          <a:bodyPr wrap="square" rtlCol="0">
            <a:spAutoFit/>
          </a:bodyPr>
          <a:lstStyle/>
          <a:p>
            <a:pPr algn="ctr"/>
            <a:r>
              <a:rPr lang="fr-FR" sz="1200" dirty="0" smtClean="0">
                <a:latin typeface="Comic Sans MS" pitchFamily="66" charset="0"/>
              </a:rPr>
              <a:t>impossible – déshabiller – courageux – malchanceux – illégal – défaire – loyal</a:t>
            </a:r>
            <a:endParaRPr lang="fr-FR" sz="1200" dirty="0">
              <a:latin typeface="Comic Sans MS" pitchFamily="66" charset="0"/>
            </a:endParaRPr>
          </a:p>
        </p:txBody>
      </p:sp>
      <p:graphicFrame>
        <p:nvGraphicFramePr>
          <p:cNvPr id="74" name="Tableau 73"/>
          <p:cNvGraphicFramePr>
            <a:graphicFrameLocks noGrp="1"/>
          </p:cNvGraphicFramePr>
          <p:nvPr>
            <p:extLst>
              <p:ext uri="{D42A27DB-BD31-4B8C-83A1-F6EECF244321}">
                <p14:modId xmlns:p14="http://schemas.microsoft.com/office/powerpoint/2010/main" val="2082625962"/>
              </p:ext>
            </p:extLst>
          </p:nvPr>
        </p:nvGraphicFramePr>
        <p:xfrm>
          <a:off x="692696" y="2432720"/>
          <a:ext cx="5400600" cy="19964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00300"/>
                <a:gridCol w="2700300"/>
              </a:tblGrid>
              <a:tr h="144016">
                <a:tc>
                  <a:txBody>
                    <a:bodyPr/>
                    <a:lstStyle/>
                    <a:p>
                      <a:pPr algn="ctr"/>
                      <a:r>
                        <a:rPr lang="fr-FR" sz="1400" dirty="0" smtClean="0">
                          <a:solidFill>
                            <a:schemeClr val="tx1"/>
                          </a:solidFill>
                        </a:rPr>
                        <a:t>Adjectifs</a:t>
                      </a:r>
                      <a:r>
                        <a:rPr lang="fr-FR" sz="1400" baseline="0" dirty="0" smtClean="0">
                          <a:solidFill>
                            <a:schemeClr val="tx1"/>
                          </a:solidFill>
                        </a:rPr>
                        <a:t> avec un préfixe</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smtClean="0">
                          <a:solidFill>
                            <a:schemeClr val="tx1"/>
                          </a:solidFill>
                        </a:rPr>
                        <a:t>Adjectif de sens contraire</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r h="1279376">
                <a:tc>
                  <a:txBody>
                    <a:bodyPr/>
                    <a:lstStyle/>
                    <a:p>
                      <a:pPr>
                        <a:lnSpc>
                          <a:spcPct val="150000"/>
                        </a:lnSpc>
                      </a:pPr>
                      <a:r>
                        <a:rPr lang="fr-FR" sz="1400" dirty="0" smtClean="0">
                          <a:solidFill>
                            <a:schemeClr val="tx1"/>
                          </a:solidFill>
                        </a:rPr>
                        <a:t>____________________________________________________________________________________________________________________________________________</a:t>
                      </a:r>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nSpc>
                          <a:spcPct val="150000"/>
                        </a:lnSpc>
                      </a:pPr>
                      <a:r>
                        <a:rPr lang="fr-FR" sz="1400" dirty="0" smtClean="0">
                          <a:solidFill>
                            <a:schemeClr val="tx1"/>
                          </a:solidFill>
                        </a:rPr>
                        <a:t>____________________________________________________________________________________________________________________________________________</a:t>
                      </a:r>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r>
            </a:tbl>
          </a:graphicData>
        </a:graphic>
      </p:graphicFrame>
      <p:sp>
        <p:nvSpPr>
          <p:cNvPr id="80" name="ZoneTexte 79"/>
          <p:cNvSpPr txBox="1"/>
          <p:nvPr/>
        </p:nvSpPr>
        <p:spPr>
          <a:xfrm>
            <a:off x="548680" y="4512377"/>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le portrait ci-dessous en utilisant un maximum de mots de sens contraire.</a:t>
            </a:r>
            <a:endParaRPr lang="fr-FR" sz="1400" u="sng" dirty="0">
              <a:latin typeface="SimpleRonde" pitchFamily="2" charset="0"/>
            </a:endParaRPr>
          </a:p>
        </p:txBody>
      </p:sp>
      <p:grpSp>
        <p:nvGrpSpPr>
          <p:cNvPr id="81" name="Groupe 80"/>
          <p:cNvGrpSpPr/>
          <p:nvPr/>
        </p:nvGrpSpPr>
        <p:grpSpPr>
          <a:xfrm>
            <a:off x="116632" y="4448944"/>
            <a:ext cx="360040" cy="461665"/>
            <a:chOff x="116632" y="1352600"/>
            <a:chExt cx="360040" cy="461665"/>
          </a:xfrm>
        </p:grpSpPr>
        <p:sp>
          <p:nvSpPr>
            <p:cNvPr id="82" name="Ellipse 8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ZoneTexte 8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4" name="Rectangle à coins arrondis 83"/>
          <p:cNvSpPr/>
          <p:nvPr/>
        </p:nvSpPr>
        <p:spPr>
          <a:xfrm>
            <a:off x="6568752" y="460036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 name="Carré corné 5"/>
          <p:cNvSpPr/>
          <p:nvPr/>
        </p:nvSpPr>
        <p:spPr>
          <a:xfrm rot="21069319">
            <a:off x="264529" y="5522974"/>
            <a:ext cx="2484276" cy="2246456"/>
          </a:xfrm>
          <a:prstGeom prst="foldedCorner">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200" dirty="0" smtClean="0">
                <a:solidFill>
                  <a:schemeClr val="tx1"/>
                </a:solidFill>
                <a:latin typeface="Comic Sans MS" pitchFamily="66" charset="0"/>
              </a:rPr>
              <a:t>Elle était jolie, cette petite jeune fille en feuille de papier. Ses longs cheveux blonds couvraient une petite robe de mousseline rose, un peu froissée, et cachaient son visage blanc comme la neige.</a:t>
            </a:r>
            <a:endParaRPr lang="fr-FR" sz="1200" dirty="0">
              <a:solidFill>
                <a:schemeClr val="tx1"/>
              </a:solidFill>
              <a:latin typeface="Comic Sans MS" pitchFamily="66" charset="0"/>
            </a:endParaRPr>
          </a:p>
        </p:txBody>
      </p:sp>
      <p:pic>
        <p:nvPicPr>
          <p:cNvPr id="85" name="Image 84" descr="Capture d’écran"/>
          <p:cNvPicPr>
            <a:picLocks noChangeAspect="1"/>
          </p:cNvPicPr>
          <p:nvPr/>
        </p:nvPicPr>
        <p:blipFill rotWithShape="1">
          <a:blip r:embed="rId2">
            <a:extLst>
              <a:ext uri="{28A0092B-C50C-407E-A947-70E740481C1C}">
                <a14:useLocalDpi xmlns:a14="http://schemas.microsoft.com/office/drawing/2010/main" val="0"/>
              </a:ext>
            </a:extLst>
          </a:blip>
          <a:srcRect l="43794" t="1" r="4434" b="15"/>
          <a:stretch/>
        </p:blipFill>
        <p:spPr>
          <a:xfrm>
            <a:off x="3068960" y="5345343"/>
            <a:ext cx="3550493" cy="2402827"/>
          </a:xfrm>
          <a:prstGeom prst="rect">
            <a:avLst/>
          </a:prstGeom>
        </p:spPr>
      </p:pic>
      <p:sp>
        <p:nvSpPr>
          <p:cNvPr id="86" name="ZoneTexte 85"/>
          <p:cNvSpPr txBox="1"/>
          <p:nvPr/>
        </p:nvSpPr>
        <p:spPr>
          <a:xfrm>
            <a:off x="548680" y="8112777"/>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A l’aide des préfixes dé- ou dés-, forme de nouveaux verbes.</a:t>
            </a:r>
            <a:endParaRPr lang="fr-FR" sz="1400" u="sng" dirty="0">
              <a:latin typeface="SimpleRonde" pitchFamily="2" charset="0"/>
            </a:endParaRPr>
          </a:p>
        </p:txBody>
      </p:sp>
      <p:grpSp>
        <p:nvGrpSpPr>
          <p:cNvPr id="87" name="Groupe 86"/>
          <p:cNvGrpSpPr/>
          <p:nvPr/>
        </p:nvGrpSpPr>
        <p:grpSpPr>
          <a:xfrm>
            <a:off x="116632" y="8049344"/>
            <a:ext cx="360040" cy="461665"/>
            <a:chOff x="116632" y="1352600"/>
            <a:chExt cx="360040" cy="461665"/>
          </a:xfrm>
        </p:grpSpPr>
        <p:sp>
          <p:nvSpPr>
            <p:cNvPr id="88" name="Ellipse 8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0" name="Rectangle à coins arrondis 89"/>
          <p:cNvSpPr/>
          <p:nvPr/>
        </p:nvSpPr>
        <p:spPr>
          <a:xfrm>
            <a:off x="6568752" y="820076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91" name="ZoneTexte 90"/>
          <p:cNvSpPr txBox="1"/>
          <p:nvPr/>
        </p:nvSpPr>
        <p:spPr>
          <a:xfrm>
            <a:off x="3431716" y="8573090"/>
            <a:ext cx="3240360" cy="1169551"/>
          </a:xfrm>
          <a:prstGeom prst="rect">
            <a:avLst/>
          </a:prstGeom>
          <a:noFill/>
        </p:spPr>
        <p:txBody>
          <a:bodyPr wrap="square" rtlCol="0">
            <a:spAutoFit/>
          </a:bodyPr>
          <a:lstStyle/>
          <a:p>
            <a:pPr>
              <a:lnSpc>
                <a:spcPct val="250000"/>
              </a:lnSpc>
            </a:pPr>
            <a:r>
              <a:rPr lang="fr-FR" sz="1400" dirty="0" smtClean="0">
                <a:latin typeface="Comic Sans MS" pitchFamily="66" charset="0"/>
              </a:rPr>
              <a:t>monter</a:t>
            </a:r>
          </a:p>
          <a:p>
            <a:pPr>
              <a:lnSpc>
                <a:spcPct val="250000"/>
              </a:lnSpc>
            </a:pPr>
            <a:r>
              <a:rPr lang="fr-FR" sz="1400" dirty="0" smtClean="0">
                <a:latin typeface="Comic Sans MS" pitchFamily="66" charset="0"/>
              </a:rPr>
              <a:t>coudre</a:t>
            </a:r>
          </a:p>
        </p:txBody>
      </p:sp>
      <p:sp>
        <p:nvSpPr>
          <p:cNvPr id="92" name="ZoneTexte 91"/>
          <p:cNvSpPr txBox="1"/>
          <p:nvPr/>
        </p:nvSpPr>
        <p:spPr>
          <a:xfrm>
            <a:off x="188640" y="8573090"/>
            <a:ext cx="3240360" cy="1169551"/>
          </a:xfrm>
          <a:prstGeom prst="rect">
            <a:avLst/>
          </a:prstGeom>
          <a:noFill/>
        </p:spPr>
        <p:txBody>
          <a:bodyPr wrap="square" rtlCol="0">
            <a:spAutoFit/>
          </a:bodyPr>
          <a:lstStyle/>
          <a:p>
            <a:pPr>
              <a:lnSpc>
                <a:spcPct val="250000"/>
              </a:lnSpc>
            </a:pPr>
            <a:r>
              <a:rPr lang="fr-FR" sz="1400" dirty="0" smtClean="0">
                <a:latin typeface="Comic Sans MS" pitchFamily="66" charset="0"/>
              </a:rPr>
              <a:t>obéir</a:t>
            </a:r>
          </a:p>
          <a:p>
            <a:pPr>
              <a:lnSpc>
                <a:spcPct val="250000"/>
              </a:lnSpc>
            </a:pPr>
            <a:r>
              <a:rPr lang="fr-FR" sz="1400" dirty="0" smtClean="0">
                <a:latin typeface="Comic Sans MS" pitchFamily="66" charset="0"/>
              </a:rPr>
              <a:t>ordonner</a:t>
            </a:r>
          </a:p>
        </p:txBody>
      </p:sp>
      <p:pic>
        <p:nvPicPr>
          <p:cNvPr id="93" name="Image 9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214636" y="8708947"/>
            <a:ext cx="1854324" cy="360040"/>
          </a:xfrm>
          <a:prstGeom prst="rect">
            <a:avLst/>
          </a:prstGeom>
          <a:effectLst>
            <a:outerShdw blurRad="50800" dist="38100" dir="2700000" algn="tl" rotWithShape="0">
              <a:prstClr val="black">
                <a:alpha val="40000"/>
              </a:prstClr>
            </a:outerShdw>
          </a:effectLst>
        </p:spPr>
      </p:pic>
      <p:pic>
        <p:nvPicPr>
          <p:cNvPr id="94" name="Image 9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214636" y="9264571"/>
            <a:ext cx="1854324" cy="360040"/>
          </a:xfrm>
          <a:prstGeom prst="rect">
            <a:avLst/>
          </a:prstGeom>
          <a:effectLst>
            <a:outerShdw blurRad="50800" dist="38100" dir="2700000" algn="tl" rotWithShape="0">
              <a:prstClr val="black">
                <a:alpha val="40000"/>
              </a:prstClr>
            </a:outerShdw>
          </a:effectLst>
        </p:spPr>
      </p:pic>
      <p:pic>
        <p:nvPicPr>
          <p:cNvPr id="96" name="Image 9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708947"/>
            <a:ext cx="1854324" cy="360040"/>
          </a:xfrm>
          <a:prstGeom prst="rect">
            <a:avLst/>
          </a:prstGeom>
          <a:effectLst>
            <a:outerShdw blurRad="50800" dist="38100" dir="2700000" algn="tl" rotWithShape="0">
              <a:prstClr val="black">
                <a:alpha val="40000"/>
              </a:prstClr>
            </a:outerShdw>
          </a:effectLst>
        </p:spPr>
      </p:pic>
      <p:pic>
        <p:nvPicPr>
          <p:cNvPr id="97" name="Image 9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9247150"/>
            <a:ext cx="1854324" cy="360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7122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suffixes</a:t>
            </a:r>
            <a:endParaRPr lang="fr-FR" dirty="0"/>
          </a:p>
        </p:txBody>
      </p:sp>
      <p:sp>
        <p:nvSpPr>
          <p:cNvPr id="3" name="Espace réservé du texte 2"/>
          <p:cNvSpPr>
            <a:spLocks noGrp="1"/>
          </p:cNvSpPr>
          <p:nvPr>
            <p:ph type="body" sz="quarter" idx="11"/>
          </p:nvPr>
        </p:nvSpPr>
        <p:spPr/>
        <p:txBody>
          <a:bodyPr/>
          <a:lstStyle/>
          <a:p>
            <a:r>
              <a:rPr lang="fr-FR" dirty="0" smtClean="0"/>
              <a:t>8</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smtClean="0">
                <a:latin typeface="SimpleRonde" pitchFamily="2" charset="0"/>
              </a:rPr>
              <a:t>Ecris le mot de base en supprimant le suffixe.</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ZoneTexte 9"/>
          <p:cNvSpPr txBox="1"/>
          <p:nvPr/>
        </p:nvSpPr>
        <p:spPr>
          <a:xfrm>
            <a:off x="3645024" y="1856656"/>
            <a:ext cx="3024336" cy="1754326"/>
          </a:xfrm>
          <a:prstGeom prst="rect">
            <a:avLst/>
          </a:prstGeom>
          <a:noFill/>
        </p:spPr>
        <p:txBody>
          <a:bodyPr wrap="square" rtlCol="0">
            <a:spAutoFit/>
          </a:bodyPr>
          <a:lstStyle/>
          <a:p>
            <a:pPr>
              <a:lnSpc>
                <a:spcPct val="300000"/>
              </a:lnSpc>
            </a:pPr>
            <a:r>
              <a:rPr lang="fr-FR" sz="1200" dirty="0" smtClean="0">
                <a:latin typeface="Comic Sans MS" pitchFamily="66" charset="0"/>
              </a:rPr>
              <a:t>chaton</a:t>
            </a:r>
          </a:p>
          <a:p>
            <a:pPr>
              <a:lnSpc>
                <a:spcPct val="300000"/>
              </a:lnSpc>
            </a:pPr>
            <a:r>
              <a:rPr lang="fr-FR" sz="1200" dirty="0" smtClean="0">
                <a:latin typeface="Comic Sans MS" pitchFamily="66" charset="0"/>
              </a:rPr>
              <a:t>pilotage</a:t>
            </a:r>
          </a:p>
          <a:p>
            <a:pPr>
              <a:lnSpc>
                <a:spcPct val="300000"/>
              </a:lnSpc>
            </a:pPr>
            <a:r>
              <a:rPr lang="fr-FR" sz="1200" dirty="0" smtClean="0">
                <a:latin typeface="Comic Sans MS" pitchFamily="66" charset="0"/>
              </a:rPr>
              <a:t>gentillesse</a:t>
            </a:r>
          </a:p>
        </p:txBody>
      </p:sp>
      <p:sp>
        <p:nvSpPr>
          <p:cNvPr id="11" name="ZoneTexte 10"/>
          <p:cNvSpPr txBox="1"/>
          <p:nvPr/>
        </p:nvSpPr>
        <p:spPr>
          <a:xfrm>
            <a:off x="188640" y="1856656"/>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dentiste</a:t>
            </a:r>
          </a:p>
          <a:p>
            <a:pPr>
              <a:lnSpc>
                <a:spcPct val="300000"/>
              </a:lnSpc>
            </a:pPr>
            <a:r>
              <a:rPr lang="fr-FR" sz="1200" dirty="0" smtClean="0">
                <a:latin typeface="Comic Sans MS" pitchFamily="66" charset="0"/>
              </a:rPr>
              <a:t>maisonnette</a:t>
            </a:r>
          </a:p>
          <a:p>
            <a:pPr>
              <a:lnSpc>
                <a:spcPct val="300000"/>
              </a:lnSpc>
            </a:pPr>
            <a:r>
              <a:rPr lang="fr-FR" sz="1200" dirty="0" smtClean="0">
                <a:latin typeface="Comic Sans MS" pitchFamily="66" charset="0"/>
              </a:rPr>
              <a:t>fourchette</a:t>
            </a:r>
          </a:p>
        </p:txBody>
      </p:sp>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1992513"/>
            <a:ext cx="1854324" cy="360040"/>
          </a:xfrm>
          <a:prstGeom prst="rect">
            <a:avLst/>
          </a:prstGeom>
          <a:effectLst>
            <a:outerShdw blurRad="50800" dist="38100" dir="2700000" algn="tl" rotWithShape="0">
              <a:prstClr val="black">
                <a:alpha val="40000"/>
              </a:prstClr>
            </a:outerShdw>
          </a:effectLst>
        </p:spPr>
      </p:pic>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2548137"/>
            <a:ext cx="1854324" cy="360040"/>
          </a:xfrm>
          <a:prstGeom prst="rect">
            <a:avLst/>
          </a:prstGeom>
          <a:effectLst>
            <a:outerShdw blurRad="50800" dist="38100" dir="2700000" algn="tl" rotWithShape="0">
              <a:prstClr val="black">
                <a:alpha val="40000"/>
              </a:prstClr>
            </a:outerShdw>
          </a:effectLst>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3069325"/>
            <a:ext cx="1854324" cy="360040"/>
          </a:xfrm>
          <a:prstGeom prst="rect">
            <a:avLst/>
          </a:prstGeom>
          <a:effectLst>
            <a:outerShdw blurRad="50800" dist="38100" dir="2700000" algn="tl" rotWithShape="0">
              <a:prstClr val="black">
                <a:alpha val="40000"/>
              </a:prstClr>
            </a:outerShdw>
          </a:effectLst>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1992513"/>
            <a:ext cx="1854324" cy="360040"/>
          </a:xfrm>
          <a:prstGeom prst="rect">
            <a:avLst/>
          </a:prstGeom>
          <a:effectLst>
            <a:outerShdw blurRad="50800" dist="38100" dir="2700000" algn="tl" rotWithShape="0">
              <a:prstClr val="black">
                <a:alpha val="40000"/>
              </a:prstClr>
            </a:outerShdw>
          </a:effectLst>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2530716"/>
            <a:ext cx="1854324" cy="360040"/>
          </a:xfrm>
          <a:prstGeom prst="rect">
            <a:avLst/>
          </a:prstGeom>
          <a:effectLst>
            <a:outerShdw blurRad="50800" dist="38100" dir="2700000" algn="tl" rotWithShape="0">
              <a:prstClr val="black">
                <a:alpha val="40000"/>
              </a:prstClr>
            </a:outerShdw>
          </a:effectLst>
        </p:spPr>
      </p:pic>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3069325"/>
            <a:ext cx="1854324" cy="360040"/>
          </a:xfrm>
          <a:prstGeom prst="rect">
            <a:avLst/>
          </a:prstGeom>
          <a:effectLst>
            <a:outerShdw blurRad="50800" dist="38100" dir="2700000" algn="tl" rotWithShape="0">
              <a:prstClr val="black">
                <a:alpha val="40000"/>
              </a:prstClr>
            </a:outerShdw>
          </a:effectLst>
        </p:spPr>
      </p:pic>
      <p:sp>
        <p:nvSpPr>
          <p:cNvPr id="18" name="ZoneTexte 17"/>
          <p:cNvSpPr txBox="1"/>
          <p:nvPr/>
        </p:nvSpPr>
        <p:spPr>
          <a:xfrm>
            <a:off x="548680" y="3872880"/>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Associe chaque adjectif à son verbe. Souligne le radical et entoure le suffixe.</a:t>
            </a:r>
            <a:endParaRPr lang="fr-FR" sz="1400" u="sng" dirty="0">
              <a:latin typeface="SimpleRonde" pitchFamily="2" charset="0"/>
            </a:endParaRPr>
          </a:p>
        </p:txBody>
      </p:sp>
      <p:grpSp>
        <p:nvGrpSpPr>
          <p:cNvPr id="19" name="Groupe 18"/>
          <p:cNvGrpSpPr/>
          <p:nvPr/>
        </p:nvGrpSpPr>
        <p:grpSpPr>
          <a:xfrm>
            <a:off x="116632" y="3809447"/>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Rectangle à coins arrondis 21"/>
          <p:cNvSpPr/>
          <p:nvPr/>
        </p:nvSpPr>
        <p:spPr>
          <a:xfrm>
            <a:off x="6568752" y="396086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23" name="Tableau 22"/>
          <p:cNvGraphicFramePr>
            <a:graphicFrameLocks noGrp="1"/>
          </p:cNvGraphicFramePr>
          <p:nvPr>
            <p:extLst>
              <p:ext uri="{D42A27DB-BD31-4B8C-83A1-F6EECF244321}">
                <p14:modId xmlns:p14="http://schemas.microsoft.com/office/powerpoint/2010/main" val="1915221048"/>
              </p:ext>
            </p:extLst>
          </p:nvPr>
        </p:nvGraphicFramePr>
        <p:xfrm>
          <a:off x="836711" y="4682976"/>
          <a:ext cx="5008258" cy="1854200"/>
        </p:xfrm>
        <a:graphic>
          <a:graphicData uri="http://schemas.openxmlformats.org/drawingml/2006/table">
            <a:tbl>
              <a:tblPr bandRow="1">
                <a:tableStyleId>{5C22544A-7EE6-4342-B048-85BDC9FD1C3A}</a:tableStyleId>
              </a:tblPr>
              <a:tblGrid>
                <a:gridCol w="924601"/>
                <a:gridCol w="1731600"/>
                <a:gridCol w="1370943"/>
                <a:gridCol w="981114"/>
              </a:tblGrid>
              <a:tr h="370840">
                <a:tc>
                  <a:txBody>
                    <a:bodyPr/>
                    <a:lstStyle/>
                    <a:p>
                      <a:r>
                        <a:rPr lang="fr-FR" sz="1200" dirty="0" smtClean="0">
                          <a:latin typeface="Comic Sans MS" pitchFamily="66" charset="0"/>
                        </a:rPr>
                        <a:t>jetable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faire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faisable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manger</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lisible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voir</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visible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jeter</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mangeable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sym typeface="Wingdings"/>
                        </a:rPr>
                        <a:t></a:t>
                      </a:r>
                      <a:endParaRPr lang="fr-FR" sz="1200" dirty="0" smtClean="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lire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4" name="ZoneTexte 23"/>
          <p:cNvSpPr txBox="1"/>
          <p:nvPr/>
        </p:nvSpPr>
        <p:spPr>
          <a:xfrm>
            <a:off x="548680" y="6753200"/>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Les suffixes –et </a:t>
            </a:r>
            <a:r>
              <a:rPr lang="fr-FR" sz="1400" u="sng" dirty="0" err="1" smtClean="0">
                <a:latin typeface="SimpleRonde" pitchFamily="2" charset="0"/>
              </a:rPr>
              <a:t>et</a:t>
            </a:r>
            <a:r>
              <a:rPr lang="fr-FR" sz="1400" u="sng" dirty="0" smtClean="0">
                <a:latin typeface="SimpleRonde" pitchFamily="2" charset="0"/>
              </a:rPr>
              <a:t> –</a:t>
            </a:r>
            <a:r>
              <a:rPr lang="fr-FR" sz="1400" u="sng" dirty="0" err="1" smtClean="0">
                <a:latin typeface="SimpleRonde" pitchFamily="2" charset="0"/>
              </a:rPr>
              <a:t>ette</a:t>
            </a:r>
            <a:r>
              <a:rPr lang="fr-FR" sz="1400" u="sng" dirty="0" smtClean="0">
                <a:latin typeface="SimpleRonde" pitchFamily="2" charset="0"/>
              </a:rPr>
              <a:t> signifient « plus petit que ». Trouve le mot qui correspond à chaque devinette.</a:t>
            </a:r>
            <a:endParaRPr lang="fr-FR" sz="1400" u="sng" dirty="0">
              <a:latin typeface="SimpleRonde" pitchFamily="2" charset="0"/>
            </a:endParaRPr>
          </a:p>
        </p:txBody>
      </p:sp>
      <p:grpSp>
        <p:nvGrpSpPr>
          <p:cNvPr id="25" name="Groupe 24"/>
          <p:cNvGrpSpPr/>
          <p:nvPr/>
        </p:nvGrpSpPr>
        <p:grpSpPr>
          <a:xfrm>
            <a:off x="116632" y="6689767"/>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Rectangle à coins arrondis 27"/>
          <p:cNvSpPr/>
          <p:nvPr/>
        </p:nvSpPr>
        <p:spPr>
          <a:xfrm>
            <a:off x="6568752" y="684118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9" name="ZoneTexte 28"/>
          <p:cNvSpPr txBox="1"/>
          <p:nvPr/>
        </p:nvSpPr>
        <p:spPr>
          <a:xfrm>
            <a:off x="80628" y="7478504"/>
            <a:ext cx="3132348" cy="1384995"/>
          </a:xfrm>
          <a:prstGeom prst="rect">
            <a:avLst/>
          </a:prstGeom>
          <a:noFill/>
        </p:spPr>
        <p:txBody>
          <a:bodyPr wrap="square" rtlCol="0">
            <a:spAutoFit/>
          </a:bodyPr>
          <a:lstStyle/>
          <a:p>
            <a:pPr algn="just"/>
            <a:r>
              <a:rPr lang="fr-FR" sz="1200" dirty="0" smtClean="0">
                <a:latin typeface="Comic Sans MS" pitchFamily="66" charset="0"/>
              </a:rPr>
              <a:t>Elle sert à prendre les aliments dans l’assiette.</a:t>
            </a:r>
          </a:p>
          <a:p>
            <a:pPr algn="just"/>
            <a:endParaRPr lang="fr-FR" sz="1200" dirty="0">
              <a:latin typeface="Comic Sans MS" pitchFamily="66" charset="0"/>
            </a:endParaRPr>
          </a:p>
          <a:p>
            <a:pPr algn="just"/>
            <a:endParaRPr lang="fr-FR" sz="1200" dirty="0" smtClean="0">
              <a:latin typeface="Comic Sans MS" pitchFamily="66" charset="0"/>
            </a:endParaRPr>
          </a:p>
          <a:p>
            <a:pPr algn="just"/>
            <a:endParaRPr lang="fr-FR" sz="1200" dirty="0">
              <a:latin typeface="Comic Sans MS" pitchFamily="66" charset="0"/>
            </a:endParaRPr>
          </a:p>
          <a:p>
            <a:pPr algn="just"/>
            <a:endParaRPr lang="fr-FR" sz="1200" dirty="0" smtClean="0">
              <a:latin typeface="Comic Sans MS" pitchFamily="66" charset="0"/>
            </a:endParaRPr>
          </a:p>
          <a:p>
            <a:pPr algn="just"/>
            <a:r>
              <a:rPr lang="fr-FR" sz="1200" dirty="0" smtClean="0">
                <a:latin typeface="Comic Sans MS" pitchFamily="66" charset="0"/>
              </a:rPr>
              <a:t>C’est une petite vache.</a:t>
            </a:r>
          </a:p>
        </p:txBody>
      </p:sp>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52205" b="79079"/>
          <a:stretch/>
        </p:blipFill>
        <p:spPr>
          <a:xfrm>
            <a:off x="160040" y="8000212"/>
            <a:ext cx="2916535" cy="502778"/>
          </a:xfrm>
          <a:prstGeom prst="rect">
            <a:avLst/>
          </a:prstGeom>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51054" b="79079"/>
          <a:stretch/>
        </p:blipFill>
        <p:spPr>
          <a:xfrm>
            <a:off x="81020" y="8914718"/>
            <a:ext cx="2995555" cy="502778"/>
          </a:xfrm>
          <a:prstGeom prst="rect">
            <a:avLst/>
          </a:prstGeom>
        </p:spPr>
      </p:pic>
      <p:sp>
        <p:nvSpPr>
          <p:cNvPr id="33" name="ZoneTexte 32"/>
          <p:cNvSpPr txBox="1"/>
          <p:nvPr/>
        </p:nvSpPr>
        <p:spPr>
          <a:xfrm>
            <a:off x="3609020" y="7478504"/>
            <a:ext cx="3132348" cy="1477328"/>
          </a:xfrm>
          <a:prstGeom prst="rect">
            <a:avLst/>
          </a:prstGeom>
          <a:noFill/>
        </p:spPr>
        <p:txBody>
          <a:bodyPr wrap="square" rtlCol="0">
            <a:spAutoFit/>
          </a:bodyPr>
          <a:lstStyle/>
          <a:p>
            <a:pPr algn="just">
              <a:lnSpc>
                <a:spcPct val="250000"/>
              </a:lnSpc>
            </a:pPr>
            <a:r>
              <a:rPr lang="fr-FR" sz="1200" dirty="0" smtClean="0">
                <a:latin typeface="Comic Sans MS" pitchFamily="66" charset="0"/>
              </a:rPr>
              <a:t>Un petit ruisseau.</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 petit du porc.</a:t>
            </a: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52205" b="79079"/>
          <a:stretch/>
        </p:blipFill>
        <p:spPr>
          <a:xfrm>
            <a:off x="3688432" y="8000212"/>
            <a:ext cx="2916535" cy="502778"/>
          </a:xfrm>
          <a:prstGeom prst="rect">
            <a:avLst/>
          </a:prstGeom>
        </p:spPr>
      </p:pic>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51054" b="79079"/>
          <a:stretch/>
        </p:blipFill>
        <p:spPr>
          <a:xfrm>
            <a:off x="3609412" y="8914718"/>
            <a:ext cx="2995555" cy="502778"/>
          </a:xfrm>
          <a:prstGeom prst="rect">
            <a:avLst/>
          </a:prstGeom>
        </p:spPr>
      </p:pic>
    </p:spTree>
    <p:extLst>
      <p:ext uri="{BB962C8B-B14F-4D97-AF65-F5344CB8AC3E}">
        <p14:creationId xmlns:p14="http://schemas.microsoft.com/office/powerpoint/2010/main" val="1463133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suffixes</a:t>
            </a:r>
          </a:p>
        </p:txBody>
      </p:sp>
      <p:sp>
        <p:nvSpPr>
          <p:cNvPr id="3" name="Espace réservé du texte 2"/>
          <p:cNvSpPr>
            <a:spLocks noGrp="1"/>
          </p:cNvSpPr>
          <p:nvPr>
            <p:ph type="body" sz="quarter" idx="11"/>
          </p:nvPr>
        </p:nvSpPr>
        <p:spPr/>
        <p:txBody>
          <a:bodyPr/>
          <a:lstStyle/>
          <a:p>
            <a:r>
              <a:rPr lang="fr-FR" dirty="0" smtClean="0"/>
              <a:t>8</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paire de mots, souligne le radical et entoure le suffixe.</a:t>
            </a:r>
            <a:r>
              <a:rPr lang="fr-FR" sz="1400" dirty="0" smtClean="0">
                <a:latin typeface="SimpleRonde" pitchFamily="2" charset="0"/>
              </a:rPr>
              <a:t> Ex. : </a:t>
            </a:r>
            <a:r>
              <a:rPr lang="fr-FR" sz="1400" u="sng" dirty="0" smtClean="0">
                <a:latin typeface="SimpleRonde" pitchFamily="2" charset="0"/>
              </a:rPr>
              <a:t>dent</a:t>
            </a:r>
            <a:r>
              <a:rPr lang="fr-FR" sz="1400" dirty="0" smtClean="0">
                <a:latin typeface="SimpleRonde" pitchFamily="2" charset="0"/>
              </a:rPr>
              <a:t>iste / </a:t>
            </a:r>
            <a:r>
              <a:rPr lang="fr-FR" sz="1400" u="sng" dirty="0" smtClean="0">
                <a:latin typeface="SimpleRonde" pitchFamily="2" charset="0"/>
              </a:rPr>
              <a:t>dent</a:t>
            </a:r>
            <a:r>
              <a:rPr lang="fr-FR" sz="1400" dirty="0" smtClean="0">
                <a:latin typeface="SimpleRonde" pitchFamily="2" charset="0"/>
              </a:rPr>
              <a:t>aire.</a:t>
            </a:r>
            <a:endParaRPr lang="fr-FR" sz="1400"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Ellipse 9"/>
          <p:cNvSpPr/>
          <p:nvPr/>
        </p:nvSpPr>
        <p:spPr>
          <a:xfrm>
            <a:off x="2449464" y="1699926"/>
            <a:ext cx="360040" cy="36004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491670" y="1672306"/>
            <a:ext cx="360040" cy="36004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51410" y="2221186"/>
            <a:ext cx="1989558" cy="1015663"/>
          </a:xfrm>
          <a:prstGeom prst="rect">
            <a:avLst/>
          </a:prstGeom>
          <a:noFill/>
        </p:spPr>
        <p:txBody>
          <a:bodyPr wrap="square" rtlCol="0">
            <a:spAutoFit/>
          </a:bodyPr>
          <a:lstStyle/>
          <a:p>
            <a:r>
              <a:rPr lang="fr-FR" sz="1200" dirty="0" smtClean="0">
                <a:latin typeface="Comic Sans MS" pitchFamily="66" charset="0"/>
              </a:rPr>
              <a:t>chauffage / chauffagiste</a:t>
            </a:r>
          </a:p>
          <a:p>
            <a:endParaRPr lang="fr-FR" sz="1200" dirty="0">
              <a:latin typeface="Comic Sans MS" pitchFamily="66" charset="0"/>
            </a:endParaRPr>
          </a:p>
          <a:p>
            <a:r>
              <a:rPr lang="fr-FR" sz="1200" dirty="0" smtClean="0">
                <a:latin typeface="Comic Sans MS" pitchFamily="66" charset="0"/>
              </a:rPr>
              <a:t>exploser / explosion</a:t>
            </a:r>
          </a:p>
          <a:p>
            <a:endParaRPr lang="fr-FR" sz="1200" dirty="0">
              <a:latin typeface="Comic Sans MS" pitchFamily="66" charset="0"/>
            </a:endParaRPr>
          </a:p>
          <a:p>
            <a:r>
              <a:rPr lang="fr-FR" sz="1200" dirty="0" smtClean="0">
                <a:latin typeface="Comic Sans MS" pitchFamily="66" charset="0"/>
              </a:rPr>
              <a:t>écrivain / écriture</a:t>
            </a:r>
            <a:endParaRPr lang="fr-FR" sz="1200" dirty="0">
              <a:latin typeface="Comic Sans MS" pitchFamily="66" charset="0"/>
            </a:endParaRPr>
          </a:p>
        </p:txBody>
      </p:sp>
      <p:sp>
        <p:nvSpPr>
          <p:cNvPr id="14" name="ZoneTexte 13"/>
          <p:cNvSpPr txBox="1"/>
          <p:nvPr/>
        </p:nvSpPr>
        <p:spPr>
          <a:xfrm>
            <a:off x="3789040" y="2221187"/>
            <a:ext cx="1728192" cy="1015663"/>
          </a:xfrm>
          <a:prstGeom prst="rect">
            <a:avLst/>
          </a:prstGeom>
          <a:noFill/>
        </p:spPr>
        <p:txBody>
          <a:bodyPr wrap="square" rtlCol="0">
            <a:spAutoFit/>
          </a:bodyPr>
          <a:lstStyle/>
          <a:p>
            <a:r>
              <a:rPr lang="fr-FR" sz="1200" dirty="0" smtClean="0">
                <a:latin typeface="Comic Sans MS" pitchFamily="66" charset="0"/>
              </a:rPr>
              <a:t>livraison / livreur</a:t>
            </a:r>
          </a:p>
          <a:p>
            <a:endParaRPr lang="fr-FR" sz="1200" dirty="0">
              <a:latin typeface="Comic Sans MS" pitchFamily="66" charset="0"/>
            </a:endParaRPr>
          </a:p>
          <a:p>
            <a:r>
              <a:rPr lang="fr-FR" sz="1200" dirty="0" smtClean="0">
                <a:latin typeface="Comic Sans MS" pitchFamily="66" charset="0"/>
              </a:rPr>
              <a:t>habitant / habitation</a:t>
            </a:r>
          </a:p>
          <a:p>
            <a:endParaRPr lang="fr-FR" sz="1200" dirty="0">
              <a:latin typeface="Comic Sans MS" pitchFamily="66" charset="0"/>
            </a:endParaRPr>
          </a:p>
          <a:p>
            <a:r>
              <a:rPr lang="fr-FR" sz="1200" dirty="0" smtClean="0">
                <a:latin typeface="Comic Sans MS" pitchFamily="66" charset="0"/>
              </a:rPr>
              <a:t>cafetière / caféine</a:t>
            </a:r>
            <a:endParaRPr lang="fr-FR" sz="1200" dirty="0">
              <a:latin typeface="Comic Sans MS" pitchFamily="66" charset="0"/>
            </a:endParaRPr>
          </a:p>
        </p:txBody>
      </p:sp>
      <p:sp>
        <p:nvSpPr>
          <p:cNvPr id="15" name="ZoneTexte 14"/>
          <p:cNvSpPr txBox="1"/>
          <p:nvPr/>
        </p:nvSpPr>
        <p:spPr>
          <a:xfrm>
            <a:off x="548680" y="3584848"/>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Trouve le nom construit avec le suffixe –</a:t>
            </a:r>
            <a:r>
              <a:rPr lang="fr-FR" sz="1400" u="sng" dirty="0" err="1" smtClean="0">
                <a:latin typeface="SimpleRonde" pitchFamily="2" charset="0"/>
              </a:rPr>
              <a:t>ation</a:t>
            </a:r>
            <a:r>
              <a:rPr lang="fr-FR" sz="1400" u="sng" dirty="0" smtClean="0">
                <a:latin typeface="SimpleRonde" pitchFamily="2" charset="0"/>
              </a:rPr>
              <a:t> correspondant au verbe.</a:t>
            </a:r>
            <a:r>
              <a:rPr lang="fr-FR" sz="1400" dirty="0" smtClean="0">
                <a:latin typeface="SimpleRonde" pitchFamily="2" charset="0"/>
              </a:rPr>
              <a:t> Ex. : opérer </a:t>
            </a:r>
            <a:r>
              <a:rPr lang="fr-FR" sz="1400" spc="300" dirty="0" smtClean="0">
                <a:latin typeface="Throw My Hands Up in the Air"/>
                <a:ea typeface="Throw My Hands Up in the Air"/>
              </a:rPr>
              <a:t>~</a:t>
            </a:r>
            <a:r>
              <a:rPr lang="fr-FR" sz="1400" dirty="0" smtClean="0">
                <a:latin typeface="SimpleRonde" pitchFamily="2" charset="0"/>
              </a:rPr>
              <a:t> une opération.</a:t>
            </a:r>
            <a:endParaRPr lang="fr-FR" sz="1400" dirty="0">
              <a:latin typeface="SimpleRonde" pitchFamily="2" charset="0"/>
            </a:endParaRPr>
          </a:p>
        </p:txBody>
      </p:sp>
      <p:grpSp>
        <p:nvGrpSpPr>
          <p:cNvPr id="16" name="Groupe 15"/>
          <p:cNvGrpSpPr/>
          <p:nvPr/>
        </p:nvGrpSpPr>
        <p:grpSpPr>
          <a:xfrm>
            <a:off x="116632" y="3521415"/>
            <a:ext cx="360040" cy="461665"/>
            <a:chOff x="116632" y="1352600"/>
            <a:chExt cx="360040" cy="461665"/>
          </a:xfrm>
        </p:grpSpPr>
        <p:sp>
          <p:nvSpPr>
            <p:cNvPr id="17" name="Ellipse 1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9" name="Rectangle à coins arrondis 18"/>
          <p:cNvSpPr/>
          <p:nvPr/>
        </p:nvSpPr>
        <p:spPr>
          <a:xfrm>
            <a:off x="6568752" y="3672835"/>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8" name="ZoneTexte 27"/>
          <p:cNvSpPr txBox="1"/>
          <p:nvPr/>
        </p:nvSpPr>
        <p:spPr>
          <a:xfrm>
            <a:off x="3645024" y="4350802"/>
            <a:ext cx="3024336" cy="1754326"/>
          </a:xfrm>
          <a:prstGeom prst="rect">
            <a:avLst/>
          </a:prstGeom>
          <a:noFill/>
        </p:spPr>
        <p:txBody>
          <a:bodyPr wrap="square" rtlCol="0">
            <a:spAutoFit/>
          </a:bodyPr>
          <a:lstStyle/>
          <a:p>
            <a:pPr>
              <a:lnSpc>
                <a:spcPct val="300000"/>
              </a:lnSpc>
            </a:pPr>
            <a:r>
              <a:rPr lang="fr-FR" sz="1200" dirty="0" smtClean="0">
                <a:latin typeface="Comic Sans MS" pitchFamily="66" charset="0"/>
              </a:rPr>
              <a:t>illustrer</a:t>
            </a:r>
          </a:p>
          <a:p>
            <a:pPr>
              <a:lnSpc>
                <a:spcPct val="300000"/>
              </a:lnSpc>
            </a:pPr>
            <a:r>
              <a:rPr lang="fr-FR" sz="1200" dirty="0" smtClean="0">
                <a:latin typeface="Comic Sans MS" pitchFamily="66" charset="0"/>
              </a:rPr>
              <a:t>former</a:t>
            </a:r>
          </a:p>
          <a:p>
            <a:pPr>
              <a:lnSpc>
                <a:spcPct val="300000"/>
              </a:lnSpc>
            </a:pPr>
            <a:r>
              <a:rPr lang="fr-FR" sz="1200" dirty="0" smtClean="0">
                <a:latin typeface="Comic Sans MS" pitchFamily="66" charset="0"/>
              </a:rPr>
              <a:t>citer</a:t>
            </a:r>
          </a:p>
        </p:txBody>
      </p:sp>
      <p:sp>
        <p:nvSpPr>
          <p:cNvPr id="29" name="ZoneTexte 28"/>
          <p:cNvSpPr txBox="1"/>
          <p:nvPr/>
        </p:nvSpPr>
        <p:spPr>
          <a:xfrm>
            <a:off x="188640" y="4350802"/>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préparer</a:t>
            </a:r>
          </a:p>
          <a:p>
            <a:pPr>
              <a:lnSpc>
                <a:spcPct val="300000"/>
              </a:lnSpc>
            </a:pPr>
            <a:r>
              <a:rPr lang="fr-FR" sz="1200" dirty="0" smtClean="0">
                <a:latin typeface="Comic Sans MS" pitchFamily="66" charset="0"/>
              </a:rPr>
              <a:t>tenter</a:t>
            </a:r>
          </a:p>
          <a:p>
            <a:pPr>
              <a:lnSpc>
                <a:spcPct val="300000"/>
              </a:lnSpc>
            </a:pPr>
            <a:r>
              <a:rPr lang="fr-FR" sz="1200" dirty="0" smtClean="0">
                <a:latin typeface="Comic Sans MS" pitchFamily="66" charset="0"/>
              </a:rPr>
              <a:t>noter</a:t>
            </a:r>
          </a:p>
        </p:txBody>
      </p:sp>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4486659"/>
            <a:ext cx="1854324" cy="360040"/>
          </a:xfrm>
          <a:prstGeom prst="rect">
            <a:avLst/>
          </a:prstGeom>
          <a:effectLst>
            <a:outerShdw blurRad="50800" dist="38100" dir="2700000" algn="tl" rotWithShape="0">
              <a:prstClr val="black">
                <a:alpha val="40000"/>
              </a:prstClr>
            </a:outerShdw>
          </a:effectLst>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5042283"/>
            <a:ext cx="1854324" cy="360040"/>
          </a:xfrm>
          <a:prstGeom prst="rect">
            <a:avLst/>
          </a:prstGeom>
          <a:effectLst>
            <a:outerShdw blurRad="50800" dist="38100" dir="2700000" algn="tl" rotWithShape="0">
              <a:prstClr val="black">
                <a:alpha val="40000"/>
              </a:prstClr>
            </a:outerShdw>
          </a:effectLst>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5563471"/>
            <a:ext cx="1854324" cy="360040"/>
          </a:xfrm>
          <a:prstGeom prst="rect">
            <a:avLst/>
          </a:prstGeom>
          <a:effectLst>
            <a:outerShdw blurRad="50800" dist="38100" dir="2700000" algn="tl" rotWithShape="0">
              <a:prstClr val="black">
                <a:alpha val="40000"/>
              </a:prstClr>
            </a:outerShdw>
          </a:effectLst>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4486659"/>
            <a:ext cx="1854324" cy="360040"/>
          </a:xfrm>
          <a:prstGeom prst="rect">
            <a:avLst/>
          </a:prstGeom>
          <a:effectLst>
            <a:outerShdw blurRad="50800" dist="38100" dir="2700000" algn="tl" rotWithShape="0">
              <a:prstClr val="black">
                <a:alpha val="40000"/>
              </a:prstClr>
            </a:outerShdw>
          </a:effectLst>
        </p:spPr>
      </p:pic>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5024862"/>
            <a:ext cx="1854324" cy="360040"/>
          </a:xfrm>
          <a:prstGeom prst="rect">
            <a:avLst/>
          </a:prstGeom>
          <a:effectLst>
            <a:outerShdw blurRad="50800" dist="38100" dir="2700000" algn="tl" rotWithShape="0">
              <a:prstClr val="black">
                <a:alpha val="40000"/>
              </a:prstClr>
            </a:outerShdw>
          </a:effectLst>
        </p:spPr>
      </p:pic>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5563471"/>
            <a:ext cx="1854324" cy="360040"/>
          </a:xfrm>
          <a:prstGeom prst="rect">
            <a:avLst/>
          </a:prstGeom>
          <a:effectLst>
            <a:outerShdw blurRad="50800" dist="38100" dir="2700000" algn="tl" rotWithShape="0">
              <a:prstClr val="black">
                <a:alpha val="40000"/>
              </a:prstClr>
            </a:outerShdw>
          </a:effectLst>
        </p:spPr>
      </p:pic>
      <p:sp>
        <p:nvSpPr>
          <p:cNvPr id="36" name="ZoneTexte 35"/>
          <p:cNvSpPr txBox="1"/>
          <p:nvPr/>
        </p:nvSpPr>
        <p:spPr>
          <a:xfrm>
            <a:off x="548680" y="6321152"/>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Retrouve l’adjectif à partir duquel le nom a été formé.</a:t>
            </a:r>
            <a:r>
              <a:rPr lang="fr-FR" sz="1400" dirty="0" smtClean="0">
                <a:latin typeface="SimpleRonde" pitchFamily="2" charset="0"/>
              </a:rPr>
              <a:t> </a:t>
            </a:r>
          </a:p>
          <a:p>
            <a:pPr>
              <a:lnSpc>
                <a:spcPct val="150000"/>
              </a:lnSpc>
            </a:pPr>
            <a:r>
              <a:rPr lang="fr-FR" sz="1400" dirty="0" smtClean="0">
                <a:latin typeface="SimpleRonde" pitchFamily="2" charset="0"/>
              </a:rPr>
              <a:t>Ex. : la gentillesse </a:t>
            </a:r>
            <a:r>
              <a:rPr lang="fr-FR" sz="1400" spc="300" dirty="0" smtClean="0">
                <a:latin typeface="Throw My Hands Up in the Air"/>
                <a:ea typeface="Throw My Hands Up in the Air"/>
              </a:rPr>
              <a:t>~</a:t>
            </a:r>
            <a:r>
              <a:rPr lang="fr-FR" sz="1400" dirty="0" smtClean="0">
                <a:latin typeface="SimpleRonde" pitchFamily="2" charset="0"/>
              </a:rPr>
              <a:t> gentil.</a:t>
            </a:r>
            <a:endParaRPr lang="fr-FR" sz="1400" dirty="0">
              <a:latin typeface="SimpleRonde" pitchFamily="2" charset="0"/>
            </a:endParaRPr>
          </a:p>
        </p:txBody>
      </p:sp>
      <p:grpSp>
        <p:nvGrpSpPr>
          <p:cNvPr id="37" name="Groupe 36"/>
          <p:cNvGrpSpPr/>
          <p:nvPr/>
        </p:nvGrpSpPr>
        <p:grpSpPr>
          <a:xfrm>
            <a:off x="116632" y="6257719"/>
            <a:ext cx="360040" cy="461665"/>
            <a:chOff x="116632" y="1352600"/>
            <a:chExt cx="360040" cy="461665"/>
          </a:xfrm>
        </p:grpSpPr>
        <p:sp>
          <p:nvSpPr>
            <p:cNvPr id="38" name="Ellipse 3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0" name="Rectangle à coins arrondis 39"/>
          <p:cNvSpPr/>
          <p:nvPr/>
        </p:nvSpPr>
        <p:spPr>
          <a:xfrm>
            <a:off x="6568752" y="6409139"/>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1" name="ZoneTexte 40"/>
          <p:cNvSpPr txBox="1"/>
          <p:nvPr/>
        </p:nvSpPr>
        <p:spPr>
          <a:xfrm>
            <a:off x="3645024" y="7617296"/>
            <a:ext cx="3024336" cy="1754326"/>
          </a:xfrm>
          <a:prstGeom prst="rect">
            <a:avLst/>
          </a:prstGeom>
          <a:noFill/>
        </p:spPr>
        <p:txBody>
          <a:bodyPr wrap="square" rtlCol="0">
            <a:spAutoFit/>
          </a:bodyPr>
          <a:lstStyle/>
          <a:p>
            <a:pPr>
              <a:lnSpc>
                <a:spcPct val="300000"/>
              </a:lnSpc>
            </a:pPr>
            <a:r>
              <a:rPr lang="fr-FR" sz="1200" dirty="0" smtClean="0">
                <a:latin typeface="Comic Sans MS" pitchFamily="66" charset="0"/>
              </a:rPr>
              <a:t>la finesse</a:t>
            </a:r>
          </a:p>
          <a:p>
            <a:pPr>
              <a:lnSpc>
                <a:spcPct val="300000"/>
              </a:lnSpc>
            </a:pPr>
            <a:r>
              <a:rPr lang="fr-FR" sz="1200" dirty="0" smtClean="0">
                <a:latin typeface="Comic Sans MS" pitchFamily="66" charset="0"/>
              </a:rPr>
              <a:t>la justice</a:t>
            </a:r>
          </a:p>
          <a:p>
            <a:pPr>
              <a:lnSpc>
                <a:spcPct val="300000"/>
              </a:lnSpc>
            </a:pPr>
            <a:r>
              <a:rPr lang="fr-FR" sz="1200" dirty="0" smtClean="0">
                <a:latin typeface="Comic Sans MS" pitchFamily="66" charset="0"/>
              </a:rPr>
              <a:t>la lâcheté</a:t>
            </a:r>
          </a:p>
        </p:txBody>
      </p:sp>
      <p:sp>
        <p:nvSpPr>
          <p:cNvPr id="42" name="ZoneTexte 41"/>
          <p:cNvSpPr txBox="1"/>
          <p:nvPr/>
        </p:nvSpPr>
        <p:spPr>
          <a:xfrm>
            <a:off x="188640" y="7617296"/>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la dureté</a:t>
            </a:r>
          </a:p>
          <a:p>
            <a:pPr>
              <a:lnSpc>
                <a:spcPct val="300000"/>
              </a:lnSpc>
            </a:pPr>
            <a:r>
              <a:rPr lang="fr-FR" sz="1200" dirty="0" smtClean="0">
                <a:latin typeface="Comic Sans MS" pitchFamily="66" charset="0"/>
              </a:rPr>
              <a:t>l’étroitesse</a:t>
            </a:r>
          </a:p>
          <a:p>
            <a:pPr>
              <a:lnSpc>
                <a:spcPct val="300000"/>
              </a:lnSpc>
            </a:pPr>
            <a:r>
              <a:rPr lang="fr-FR" sz="1200" dirty="0" smtClean="0">
                <a:latin typeface="Comic Sans MS" pitchFamily="66" charset="0"/>
              </a:rPr>
              <a:t>la longueur</a:t>
            </a:r>
          </a:p>
        </p:txBody>
      </p:sp>
      <p:pic>
        <p:nvPicPr>
          <p:cNvPr id="43" name="Image 4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7753153"/>
            <a:ext cx="1854324" cy="360040"/>
          </a:xfrm>
          <a:prstGeom prst="rect">
            <a:avLst/>
          </a:prstGeom>
          <a:effectLst>
            <a:outerShdw blurRad="50800" dist="38100" dir="2700000" algn="tl" rotWithShape="0">
              <a:prstClr val="black">
                <a:alpha val="40000"/>
              </a:prstClr>
            </a:outerShdw>
          </a:effectLst>
        </p:spPr>
      </p:pic>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8308777"/>
            <a:ext cx="1854324" cy="360040"/>
          </a:xfrm>
          <a:prstGeom prst="rect">
            <a:avLst/>
          </a:prstGeom>
          <a:effectLst>
            <a:outerShdw blurRad="50800" dist="38100" dir="2700000" algn="tl" rotWithShape="0">
              <a:prstClr val="black">
                <a:alpha val="40000"/>
              </a:prstClr>
            </a:outerShdw>
          </a:effectLst>
        </p:spPr>
      </p:pic>
      <p:pic>
        <p:nvPicPr>
          <p:cNvPr id="45" name="Image 4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8829965"/>
            <a:ext cx="1854324" cy="360040"/>
          </a:xfrm>
          <a:prstGeom prst="rect">
            <a:avLst/>
          </a:prstGeom>
          <a:effectLst>
            <a:outerShdw blurRad="50800" dist="38100" dir="2700000" algn="tl" rotWithShape="0">
              <a:prstClr val="black">
                <a:alpha val="40000"/>
              </a:prstClr>
            </a:outerShdw>
          </a:effectLst>
        </p:spPr>
      </p:pic>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7753153"/>
            <a:ext cx="1854324" cy="360040"/>
          </a:xfrm>
          <a:prstGeom prst="rect">
            <a:avLst/>
          </a:prstGeom>
          <a:effectLst>
            <a:outerShdw blurRad="50800" dist="38100" dir="2700000" algn="tl" rotWithShape="0">
              <a:prstClr val="black">
                <a:alpha val="40000"/>
              </a:prstClr>
            </a:outerShdw>
          </a:effectLst>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291356"/>
            <a:ext cx="1854324" cy="360040"/>
          </a:xfrm>
          <a:prstGeom prst="rect">
            <a:avLst/>
          </a:prstGeom>
          <a:effectLst>
            <a:outerShdw blurRad="50800" dist="38100" dir="2700000" algn="tl" rotWithShape="0">
              <a:prstClr val="black">
                <a:alpha val="40000"/>
              </a:prstClr>
            </a:outerShdw>
          </a:effectLst>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8829965"/>
            <a:ext cx="1854324" cy="360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337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L’ordre alphabétique</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18102"/>
            <a:ext cx="6192688" cy="338554"/>
          </a:xfrm>
          <a:prstGeom prst="rect">
            <a:avLst/>
          </a:prstGeom>
          <a:noFill/>
        </p:spPr>
        <p:txBody>
          <a:bodyPr wrap="square" rtlCol="0">
            <a:spAutoFit/>
          </a:bodyPr>
          <a:lstStyle/>
          <a:p>
            <a:r>
              <a:rPr lang="fr-FR" sz="1600" u="sng" dirty="0" smtClean="0">
                <a:latin typeface="SimpleRonde" pitchFamily="2" charset="0"/>
              </a:rPr>
              <a:t>Complète les devinettes suivantes :</a:t>
            </a:r>
            <a:endParaRPr lang="fr-FR" sz="1600" u="sng" dirty="0">
              <a:latin typeface="SimpleRonde" pitchFamily="2"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734164792"/>
              </p:ext>
            </p:extLst>
          </p:nvPr>
        </p:nvGraphicFramePr>
        <p:xfrm>
          <a:off x="272838" y="2000672"/>
          <a:ext cx="6252506" cy="1404156"/>
        </p:xfrm>
        <a:graphic>
          <a:graphicData uri="http://schemas.openxmlformats.org/drawingml/2006/table">
            <a:tbl>
              <a:tblPr firstRow="1" bandRow="1">
                <a:tableStyleId>{5C22544A-7EE6-4342-B048-85BDC9FD1C3A}</a:tableStyleId>
              </a:tblPr>
              <a:tblGrid>
                <a:gridCol w="2409063"/>
                <a:gridCol w="792088"/>
                <a:gridCol w="2331276"/>
                <a:gridCol w="720079"/>
              </a:tblGrid>
              <a:tr h="468052">
                <a:tc>
                  <a:txBody>
                    <a:bodyPr/>
                    <a:lstStyle/>
                    <a:p>
                      <a:r>
                        <a:rPr lang="fr-FR" sz="1200" b="0" dirty="0" smtClean="0">
                          <a:solidFill>
                            <a:schemeClr val="tx1"/>
                          </a:solidFill>
                          <a:latin typeface="+mj-lt"/>
                        </a:rPr>
                        <a:t>Je suis la 12</a:t>
                      </a:r>
                      <a:r>
                        <a:rPr lang="fr-FR" sz="1200" b="0" baseline="30000" dirty="0" smtClean="0">
                          <a:solidFill>
                            <a:schemeClr val="tx1"/>
                          </a:solidFill>
                          <a:latin typeface="+mj-lt"/>
                        </a:rPr>
                        <a:t>ème</a:t>
                      </a:r>
                      <a:r>
                        <a:rPr lang="fr-FR" sz="1200" b="0" dirty="0" smtClean="0">
                          <a:solidFill>
                            <a:schemeClr val="tx1"/>
                          </a:solidFill>
                          <a:latin typeface="+mj-lt"/>
                        </a:rPr>
                        <a:t> lettre</a:t>
                      </a:r>
                      <a:r>
                        <a:rPr lang="fr-FR" sz="1200" b="0" baseline="0" dirty="0" smtClean="0">
                          <a:solidFill>
                            <a:schemeClr val="tx1"/>
                          </a:solidFill>
                          <a:latin typeface="+mj-lt"/>
                        </a:rPr>
                        <a:t> de l’alphabet :</a:t>
                      </a:r>
                      <a:endParaRPr lang="fr-FR" sz="1200" b="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chemeClr val="tx1"/>
                          </a:solidFill>
                          <a:latin typeface="+mj-lt"/>
                        </a:rPr>
                        <a:t>_______</a:t>
                      </a:r>
                      <a:endParaRPr lang="fr-FR" sz="1200" b="1" dirty="0">
                        <a:solidFill>
                          <a:schemeClr val="tx1"/>
                        </a:solidFill>
                        <a:latin typeface="+mj-lt"/>
                      </a:endParaRPr>
                    </a:p>
                  </a:txBody>
                  <a:tcPr anchor="b">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kern="1200" dirty="0" smtClean="0">
                          <a:solidFill>
                            <a:schemeClr val="tx1"/>
                          </a:solidFill>
                          <a:latin typeface="+mn-lt"/>
                          <a:ea typeface="+mn-ea"/>
                          <a:cs typeface="+mn-cs"/>
                        </a:rPr>
                        <a:t>Je suis la 8</a:t>
                      </a:r>
                      <a:r>
                        <a:rPr lang="fr-FR" sz="1200" b="0" kern="1200" baseline="30000" dirty="0" smtClean="0">
                          <a:solidFill>
                            <a:schemeClr val="tx1"/>
                          </a:solidFill>
                          <a:latin typeface="+mn-lt"/>
                          <a:ea typeface="+mn-ea"/>
                          <a:cs typeface="+mn-cs"/>
                        </a:rPr>
                        <a:t>ème</a:t>
                      </a:r>
                      <a:r>
                        <a:rPr lang="fr-FR" sz="1200" b="0" kern="1200" dirty="0" smtClean="0">
                          <a:solidFill>
                            <a:schemeClr val="tx1"/>
                          </a:solidFill>
                          <a:latin typeface="+mn-lt"/>
                          <a:ea typeface="+mn-ea"/>
                          <a:cs typeface="+mn-cs"/>
                        </a:rPr>
                        <a:t> lettre</a:t>
                      </a:r>
                      <a:r>
                        <a:rPr lang="fr-FR" sz="1200" b="0" kern="1200" baseline="0" dirty="0" smtClean="0">
                          <a:solidFill>
                            <a:schemeClr val="tx1"/>
                          </a:solidFill>
                          <a:latin typeface="+mn-lt"/>
                          <a:ea typeface="+mn-ea"/>
                          <a:cs typeface="+mn-cs"/>
                        </a:rPr>
                        <a:t> de l’alphabet :</a:t>
                      </a:r>
                      <a:endParaRPr lang="fr-FR" sz="1200" b="0" kern="1200" dirty="0">
                        <a:solidFill>
                          <a:schemeClr val="tx1"/>
                        </a:solidFill>
                        <a:latin typeface="+mn-lt"/>
                        <a:ea typeface="+mn-ea"/>
                        <a:cs typeface="+mn-cs"/>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chemeClr val="tx1"/>
                          </a:solidFill>
                          <a:latin typeface="+mj-lt"/>
                        </a:rPr>
                        <a:t>_______</a:t>
                      </a:r>
                      <a:endParaRPr lang="fr-FR" sz="1200" b="1" dirty="0">
                        <a:solidFill>
                          <a:schemeClr val="tx1"/>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052">
                <a:tc>
                  <a:txBody>
                    <a:bodyPr/>
                    <a:lstStyle/>
                    <a:p>
                      <a:r>
                        <a:rPr lang="fr-FR" sz="1200" b="0" kern="1200" dirty="0" smtClean="0">
                          <a:solidFill>
                            <a:schemeClr val="tx1"/>
                          </a:solidFill>
                          <a:latin typeface="+mn-lt"/>
                          <a:ea typeface="+mn-ea"/>
                          <a:cs typeface="+mn-cs"/>
                        </a:rPr>
                        <a:t>Je suis la 24</a:t>
                      </a:r>
                      <a:r>
                        <a:rPr lang="fr-FR" sz="1200" b="0" kern="1200" baseline="30000" dirty="0" smtClean="0">
                          <a:solidFill>
                            <a:schemeClr val="tx1"/>
                          </a:solidFill>
                          <a:latin typeface="+mn-lt"/>
                          <a:ea typeface="+mn-ea"/>
                          <a:cs typeface="+mn-cs"/>
                        </a:rPr>
                        <a:t>ème</a:t>
                      </a:r>
                      <a:r>
                        <a:rPr lang="fr-FR" sz="1200" b="0" kern="1200" dirty="0" smtClean="0">
                          <a:solidFill>
                            <a:schemeClr val="tx1"/>
                          </a:solidFill>
                          <a:latin typeface="+mn-lt"/>
                          <a:ea typeface="+mn-ea"/>
                          <a:cs typeface="+mn-cs"/>
                        </a:rPr>
                        <a:t> lettre</a:t>
                      </a:r>
                      <a:r>
                        <a:rPr lang="fr-FR" sz="1200" b="0" kern="1200" baseline="0" dirty="0" smtClean="0">
                          <a:solidFill>
                            <a:schemeClr val="tx1"/>
                          </a:solidFill>
                          <a:latin typeface="+mn-lt"/>
                          <a:ea typeface="+mn-ea"/>
                          <a:cs typeface="+mn-cs"/>
                        </a:rPr>
                        <a:t> de l’alphabet :</a:t>
                      </a:r>
                      <a:endParaRPr lang="fr-FR"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chemeClr val="tx1"/>
                          </a:solidFill>
                          <a:latin typeface="+mj-lt"/>
                        </a:rPr>
                        <a:t>_______</a:t>
                      </a:r>
                      <a:endParaRPr lang="fr-FR" sz="1200" b="1" dirty="0">
                        <a:solidFill>
                          <a:schemeClr val="tx1"/>
                        </a:solidFill>
                        <a:latin typeface="+mj-lt"/>
                      </a:endParaRPr>
                    </a:p>
                  </a:txBody>
                  <a:tcPr anchor="b">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smtClean="0">
                          <a:solidFill>
                            <a:schemeClr val="tx1"/>
                          </a:solidFill>
                          <a:latin typeface="+mj-lt"/>
                        </a:rPr>
                        <a:t>Je suis entre le P et le R :</a:t>
                      </a:r>
                      <a:endParaRPr lang="fr-FR" sz="1200" b="0" dirty="0">
                        <a:solidFill>
                          <a:schemeClr val="tx1"/>
                        </a:solidFill>
                        <a:latin typeface="+mj-lt"/>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chemeClr val="tx1"/>
                          </a:solidFill>
                          <a:latin typeface="+mj-lt"/>
                        </a:rPr>
                        <a:t>_______</a:t>
                      </a:r>
                      <a:endParaRPr lang="fr-FR" sz="1200" b="1" dirty="0">
                        <a:solidFill>
                          <a:schemeClr val="tx1"/>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052">
                <a:tc>
                  <a:txBody>
                    <a:bodyPr/>
                    <a:lstStyle/>
                    <a:p>
                      <a:r>
                        <a:rPr lang="fr-FR" sz="1200" b="0" dirty="0" smtClean="0">
                          <a:solidFill>
                            <a:schemeClr val="tx1"/>
                          </a:solidFill>
                          <a:latin typeface="+mj-lt"/>
                        </a:rPr>
                        <a:t>Je suis entre le F et le H :</a:t>
                      </a:r>
                      <a:endParaRPr lang="fr-FR" sz="1200" b="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kern="1200" dirty="0" smtClean="0">
                          <a:solidFill>
                            <a:schemeClr val="tx1"/>
                          </a:solidFill>
                          <a:latin typeface="+mn-lt"/>
                          <a:ea typeface="+mn-ea"/>
                          <a:cs typeface="+mn-cs"/>
                        </a:rPr>
                        <a:t>_______</a:t>
                      </a:r>
                      <a:endParaRPr lang="fr-FR" sz="1200" b="1" dirty="0">
                        <a:solidFill>
                          <a:schemeClr val="tx1"/>
                        </a:solidFill>
                        <a:latin typeface="+mj-lt"/>
                      </a:endParaRPr>
                    </a:p>
                  </a:txBody>
                  <a:tcPr anchor="b">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smtClean="0">
                          <a:solidFill>
                            <a:schemeClr val="tx1"/>
                          </a:solidFill>
                          <a:latin typeface="+mj-lt"/>
                        </a:rPr>
                        <a:t>Je suis entre le M et le O :</a:t>
                      </a:r>
                      <a:endParaRPr lang="fr-FR" sz="1200" b="0" dirty="0">
                        <a:solidFill>
                          <a:schemeClr val="tx1"/>
                        </a:solidFill>
                        <a:latin typeface="+mj-lt"/>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kern="1200" dirty="0" smtClean="0">
                          <a:solidFill>
                            <a:schemeClr val="tx1"/>
                          </a:solidFill>
                          <a:latin typeface="+mn-lt"/>
                          <a:ea typeface="+mn-ea"/>
                          <a:cs typeface="+mn-cs"/>
                        </a:rPr>
                        <a:t>_______</a:t>
                      </a:r>
                      <a:endParaRPr lang="fr-FR" sz="1200" b="1" dirty="0">
                        <a:solidFill>
                          <a:schemeClr val="tx1"/>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7" name="Groupe 26"/>
          <p:cNvGrpSpPr/>
          <p:nvPr/>
        </p:nvGrpSpPr>
        <p:grpSpPr>
          <a:xfrm>
            <a:off x="116632" y="3728864"/>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3894366"/>
            <a:ext cx="6192688" cy="338554"/>
          </a:xfrm>
          <a:prstGeom prst="rect">
            <a:avLst/>
          </a:prstGeom>
          <a:noFill/>
        </p:spPr>
        <p:txBody>
          <a:bodyPr wrap="square" rtlCol="0">
            <a:spAutoFit/>
          </a:bodyPr>
          <a:lstStyle/>
          <a:p>
            <a:r>
              <a:rPr lang="fr-FR" sz="1600" u="sng" dirty="0" smtClean="0">
                <a:latin typeface="SimpleRonde" pitchFamily="2" charset="0"/>
              </a:rPr>
              <a:t>Récris les mots de ces listes dans l’ordre alphabétique.</a:t>
            </a:r>
            <a:endParaRPr lang="fr-FR" sz="1600" u="sng" dirty="0">
              <a:latin typeface="SimpleRonde" pitchFamily="2" charset="0"/>
            </a:endParaRPr>
          </a:p>
        </p:txBody>
      </p:sp>
      <p:sp>
        <p:nvSpPr>
          <p:cNvPr id="2" name="ZoneTexte 1"/>
          <p:cNvSpPr txBox="1"/>
          <p:nvPr/>
        </p:nvSpPr>
        <p:spPr>
          <a:xfrm>
            <a:off x="116632" y="4304928"/>
            <a:ext cx="6552728" cy="307777"/>
          </a:xfrm>
          <a:prstGeom prst="rect">
            <a:avLst/>
          </a:prstGeom>
          <a:noFill/>
        </p:spPr>
        <p:txBody>
          <a:bodyPr wrap="square" rtlCol="0">
            <a:spAutoFit/>
          </a:bodyPr>
          <a:lstStyle/>
          <a:p>
            <a:pPr algn="ctr"/>
            <a:r>
              <a:rPr lang="fr-FR" sz="1400" b="1" i="1" dirty="0" smtClean="0"/>
              <a:t>poisson – crabe – moule – raie – requin – corail</a:t>
            </a:r>
            <a:endParaRPr lang="fr-FR" sz="1400" b="1" i="1" dirty="0"/>
          </a:p>
        </p:txBody>
      </p:sp>
      <p:pic>
        <p:nvPicPr>
          <p:cNvPr id="4" name="Image 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664968"/>
            <a:ext cx="6192688" cy="502778"/>
          </a:xfrm>
          <a:prstGeom prst="rect">
            <a:avLst/>
          </a:prstGeom>
        </p:spPr>
      </p:pic>
      <p:sp>
        <p:nvSpPr>
          <p:cNvPr id="31" name="ZoneTexte 30"/>
          <p:cNvSpPr txBox="1"/>
          <p:nvPr/>
        </p:nvSpPr>
        <p:spPr>
          <a:xfrm>
            <a:off x="116632" y="5325342"/>
            <a:ext cx="6552728" cy="307777"/>
          </a:xfrm>
          <a:prstGeom prst="rect">
            <a:avLst/>
          </a:prstGeom>
          <a:noFill/>
        </p:spPr>
        <p:txBody>
          <a:bodyPr wrap="square" rtlCol="0">
            <a:spAutoFit/>
          </a:bodyPr>
          <a:lstStyle/>
          <a:p>
            <a:pPr algn="ctr"/>
            <a:r>
              <a:rPr lang="fr-FR" sz="1400" b="1" i="1" dirty="0" smtClean="0"/>
              <a:t>sable – château – plage – soleil – mer - bronzer </a:t>
            </a:r>
            <a:endParaRPr lang="fr-FR" sz="1400" b="1" i="1" dirty="0"/>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685382"/>
            <a:ext cx="6192688" cy="502778"/>
          </a:xfrm>
          <a:prstGeom prst="rect">
            <a:avLst/>
          </a:prstGeom>
        </p:spPr>
      </p:pic>
      <p:grpSp>
        <p:nvGrpSpPr>
          <p:cNvPr id="33" name="Groupe 32"/>
          <p:cNvGrpSpPr/>
          <p:nvPr/>
        </p:nvGrpSpPr>
        <p:grpSpPr>
          <a:xfrm>
            <a:off x="116632" y="6537176"/>
            <a:ext cx="360040" cy="461665"/>
            <a:chOff x="116632" y="1352600"/>
            <a:chExt cx="360040" cy="461665"/>
          </a:xfrm>
        </p:grpSpPr>
        <p:sp>
          <p:nvSpPr>
            <p:cNvPr id="34" name="Ellipse 3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6" name="ZoneTexte 35"/>
          <p:cNvSpPr txBox="1"/>
          <p:nvPr/>
        </p:nvSpPr>
        <p:spPr>
          <a:xfrm>
            <a:off x="476672" y="6702678"/>
            <a:ext cx="6192688" cy="338554"/>
          </a:xfrm>
          <a:prstGeom prst="rect">
            <a:avLst/>
          </a:prstGeom>
          <a:noFill/>
        </p:spPr>
        <p:txBody>
          <a:bodyPr wrap="square" rtlCol="0">
            <a:spAutoFit/>
          </a:bodyPr>
          <a:lstStyle/>
          <a:p>
            <a:r>
              <a:rPr lang="fr-FR" sz="1600" u="sng" dirty="0" smtClean="0">
                <a:latin typeface="SimpleRonde" pitchFamily="2" charset="0"/>
              </a:rPr>
              <a:t>Retrouve la place du mot en cochant la bonne case.</a:t>
            </a:r>
            <a:endParaRPr lang="fr-FR" sz="1600" u="sng" dirty="0">
              <a:latin typeface="SimpleRonde" pitchFamily="2" charset="0"/>
            </a:endParaRPr>
          </a:p>
        </p:txBody>
      </p:sp>
      <p:sp>
        <p:nvSpPr>
          <p:cNvPr id="37" name="Carré corné 36"/>
          <p:cNvSpPr/>
          <p:nvPr/>
        </p:nvSpPr>
        <p:spPr>
          <a:xfrm rot="509975">
            <a:off x="136912" y="7412431"/>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banane</a:t>
            </a:r>
            <a:endParaRPr lang="fr-FR" dirty="0">
              <a:solidFill>
                <a:schemeClr val="tx1"/>
              </a:solidFill>
            </a:endParaRPr>
          </a:p>
        </p:txBody>
      </p:sp>
      <p:sp>
        <p:nvSpPr>
          <p:cNvPr id="38" name="Carré corné 37"/>
          <p:cNvSpPr/>
          <p:nvPr/>
        </p:nvSpPr>
        <p:spPr>
          <a:xfrm rot="21275712">
            <a:off x="131026" y="828391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poire</a:t>
            </a:r>
            <a:endParaRPr lang="fr-FR" dirty="0">
              <a:solidFill>
                <a:schemeClr val="tx1"/>
              </a:solidFill>
            </a:endParaRPr>
          </a:p>
        </p:txBody>
      </p:sp>
      <p:sp>
        <p:nvSpPr>
          <p:cNvPr id="39" name="Carré corné 38"/>
          <p:cNvSpPr/>
          <p:nvPr/>
        </p:nvSpPr>
        <p:spPr>
          <a:xfrm rot="509975">
            <a:off x="136912" y="9140623"/>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kiwi</a:t>
            </a:r>
            <a:endParaRPr lang="fr-FR" dirty="0">
              <a:solidFill>
                <a:schemeClr val="tx1"/>
              </a:solidFill>
            </a:endParaRPr>
          </a:p>
        </p:txBody>
      </p:sp>
      <p:graphicFrame>
        <p:nvGraphicFramePr>
          <p:cNvPr id="40" name="Tableau 39"/>
          <p:cNvGraphicFramePr>
            <a:graphicFrameLocks noGrp="1"/>
          </p:cNvGraphicFramePr>
          <p:nvPr>
            <p:extLst>
              <p:ext uri="{D42A27DB-BD31-4B8C-83A1-F6EECF244321}">
                <p14:modId xmlns:p14="http://schemas.microsoft.com/office/powerpoint/2010/main" val="763695256"/>
              </p:ext>
            </p:extLst>
          </p:nvPr>
        </p:nvGraphicFramePr>
        <p:xfrm>
          <a:off x="1772816" y="7484798"/>
          <a:ext cx="4824536" cy="370840"/>
        </p:xfrm>
        <a:graphic>
          <a:graphicData uri="http://schemas.openxmlformats.org/drawingml/2006/table">
            <a:tbl>
              <a:tblPr firstRow="1" bandRow="1">
                <a:tableStyleId>{5C22544A-7EE6-4342-B048-85BDC9FD1C3A}</a:tableStyleId>
              </a:tblPr>
              <a:tblGrid>
                <a:gridCol w="576064"/>
                <a:gridCol w="884670"/>
                <a:gridCol w="555490"/>
                <a:gridCol w="905244"/>
                <a:gridCol w="534916"/>
                <a:gridCol w="925818"/>
                <a:gridCol w="442334"/>
              </a:tblGrid>
              <a:tr h="370840">
                <a:tc>
                  <a:txBody>
                    <a:bodyPr/>
                    <a:lstStyle/>
                    <a:p>
                      <a:pPr algn="ct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arbre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dragon</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phoque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41" name="Tableau 40"/>
          <p:cNvGraphicFramePr>
            <a:graphicFrameLocks noGrp="1"/>
          </p:cNvGraphicFramePr>
          <p:nvPr>
            <p:extLst>
              <p:ext uri="{D42A27DB-BD31-4B8C-83A1-F6EECF244321}">
                <p14:modId xmlns:p14="http://schemas.microsoft.com/office/powerpoint/2010/main" val="1447861379"/>
              </p:ext>
            </p:extLst>
          </p:nvPr>
        </p:nvGraphicFramePr>
        <p:xfrm>
          <a:off x="1786533" y="8326576"/>
          <a:ext cx="4824536" cy="370840"/>
        </p:xfrm>
        <a:graphic>
          <a:graphicData uri="http://schemas.openxmlformats.org/drawingml/2006/table">
            <a:tbl>
              <a:tblPr firstRow="1" bandRow="1">
                <a:tableStyleId>{5C22544A-7EE6-4342-B048-85BDC9FD1C3A}</a:tableStyleId>
              </a:tblPr>
              <a:tblGrid>
                <a:gridCol w="576064"/>
                <a:gridCol w="884670"/>
                <a:gridCol w="555490"/>
                <a:gridCol w="905244"/>
                <a:gridCol w="534916"/>
                <a:gridCol w="925818"/>
                <a:gridCol w="442334"/>
              </a:tblGrid>
              <a:tr h="370840">
                <a:tc>
                  <a:txBody>
                    <a:bodyPr/>
                    <a:lstStyle/>
                    <a:p>
                      <a:pPr algn="ct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nature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olive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partage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42" name="Tableau 41"/>
          <p:cNvGraphicFramePr>
            <a:graphicFrameLocks noGrp="1"/>
          </p:cNvGraphicFramePr>
          <p:nvPr>
            <p:extLst>
              <p:ext uri="{D42A27DB-BD31-4B8C-83A1-F6EECF244321}">
                <p14:modId xmlns:p14="http://schemas.microsoft.com/office/powerpoint/2010/main" val="4052072363"/>
              </p:ext>
            </p:extLst>
          </p:nvPr>
        </p:nvGraphicFramePr>
        <p:xfrm>
          <a:off x="1782341" y="9201472"/>
          <a:ext cx="4824536" cy="370840"/>
        </p:xfrm>
        <a:graphic>
          <a:graphicData uri="http://schemas.openxmlformats.org/drawingml/2006/table">
            <a:tbl>
              <a:tblPr firstRow="1" bandRow="1">
                <a:tableStyleId>{5C22544A-7EE6-4342-B048-85BDC9FD1C3A}</a:tableStyleId>
              </a:tblPr>
              <a:tblGrid>
                <a:gridCol w="576064"/>
                <a:gridCol w="884670"/>
                <a:gridCol w="555490"/>
                <a:gridCol w="905244"/>
                <a:gridCol w="534916"/>
                <a:gridCol w="925818"/>
                <a:gridCol w="442334"/>
              </a:tblGrid>
              <a:tr h="370840">
                <a:tc>
                  <a:txBody>
                    <a:bodyPr/>
                    <a:lstStyle/>
                    <a:p>
                      <a:pPr algn="ct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ivoire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jus</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koala</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43" name="Rectangle à coins arrondis 42"/>
          <p:cNvSpPr/>
          <p:nvPr/>
        </p:nvSpPr>
        <p:spPr>
          <a:xfrm>
            <a:off x="65687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4" name="Rectangle à coins arrondis 43"/>
          <p:cNvSpPr/>
          <p:nvPr/>
        </p:nvSpPr>
        <p:spPr>
          <a:xfrm>
            <a:off x="6578277" y="388028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5" name="Rectangle à coins arrondis 44"/>
          <p:cNvSpPr/>
          <p:nvPr/>
        </p:nvSpPr>
        <p:spPr>
          <a:xfrm>
            <a:off x="6578277" y="666684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97324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Noms concrets et noms abstraits</a:t>
            </a:r>
            <a:endParaRPr lang="fr-FR" dirty="0"/>
          </a:p>
        </p:txBody>
      </p:sp>
      <p:sp>
        <p:nvSpPr>
          <p:cNvPr id="3" name="Espace réservé du texte 2"/>
          <p:cNvSpPr>
            <a:spLocks noGrp="1"/>
          </p:cNvSpPr>
          <p:nvPr>
            <p:ph type="body" sz="quarter" idx="11"/>
          </p:nvPr>
        </p:nvSpPr>
        <p:spPr/>
        <p:txBody>
          <a:bodyPr/>
          <a:lstStyle/>
          <a:p>
            <a:r>
              <a:rPr lang="fr-FR" dirty="0" smtClean="0"/>
              <a:t>9</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smtClean="0">
                <a:latin typeface="SimpleRonde" pitchFamily="2" charset="0"/>
              </a:rPr>
              <a:t>Classe ces noms dans le tableau suivant.</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1894866557"/>
              </p:ext>
            </p:extLst>
          </p:nvPr>
        </p:nvGraphicFramePr>
        <p:xfrm>
          <a:off x="836712" y="2288704"/>
          <a:ext cx="5184576" cy="26365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92288"/>
                <a:gridCol w="2592288"/>
              </a:tblGrid>
              <a:tr h="144016">
                <a:tc>
                  <a:txBody>
                    <a:bodyPr/>
                    <a:lstStyle/>
                    <a:p>
                      <a:pPr algn="ctr"/>
                      <a:r>
                        <a:rPr lang="fr-FR" sz="1400" dirty="0" smtClean="0">
                          <a:solidFill>
                            <a:schemeClr val="tx1"/>
                          </a:solidFill>
                        </a:rPr>
                        <a:t>Noms concrets</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smtClean="0">
                          <a:solidFill>
                            <a:schemeClr val="tx1"/>
                          </a:solidFill>
                        </a:rPr>
                        <a:t>Noms abstraits</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r h="1299592">
                <a:tc>
                  <a:txBody>
                    <a:bodyPr/>
                    <a:lstStyle/>
                    <a:p>
                      <a:pPr>
                        <a:lnSpc>
                          <a:spcPct val="150000"/>
                        </a:lnSpc>
                      </a:pPr>
                      <a:r>
                        <a:rPr lang="fr-FR" sz="1400" dirty="0" smtClean="0">
                          <a:solidFill>
                            <a:schemeClr val="tx1"/>
                          </a:solidFill>
                        </a:rPr>
                        <a:t>_____________________________________________________________________________________________________________________________________________________________________________________________</a:t>
                      </a:r>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nSpc>
                          <a:spcPct val="150000"/>
                        </a:lnSpc>
                      </a:pPr>
                      <a:r>
                        <a:rPr lang="fr-FR" sz="1400" dirty="0" smtClean="0">
                          <a:solidFill>
                            <a:schemeClr val="tx1"/>
                          </a:solidFill>
                        </a:rPr>
                        <a:t>_____________________________________________________________________________________________________________________________________________________________________________________________</a:t>
                      </a:r>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r>
            </a:tbl>
          </a:graphicData>
        </a:graphic>
      </p:graphicFrame>
      <p:sp>
        <p:nvSpPr>
          <p:cNvPr id="11" name="ZoneTexte 10"/>
          <p:cNvSpPr txBox="1"/>
          <p:nvPr/>
        </p:nvSpPr>
        <p:spPr>
          <a:xfrm>
            <a:off x="0" y="1712640"/>
            <a:ext cx="6858000" cy="461665"/>
          </a:xfrm>
          <a:prstGeom prst="rect">
            <a:avLst/>
          </a:prstGeom>
          <a:noFill/>
        </p:spPr>
        <p:txBody>
          <a:bodyPr wrap="square" rtlCol="0">
            <a:spAutoFit/>
          </a:bodyPr>
          <a:lstStyle/>
          <a:p>
            <a:pPr algn="ctr"/>
            <a:r>
              <a:rPr lang="fr-FR" sz="1200" b="1" dirty="0" smtClean="0">
                <a:latin typeface="Comic Sans MS" pitchFamily="66" charset="0"/>
              </a:rPr>
              <a:t>une table - un voisin - l’amitié - la gentillesse - les enfants - du chocolat - </a:t>
            </a:r>
          </a:p>
          <a:p>
            <a:pPr algn="ctr"/>
            <a:r>
              <a:rPr lang="fr-FR" sz="1200" b="1" dirty="0" smtClean="0">
                <a:latin typeface="Comic Sans MS" pitchFamily="66" charset="0"/>
              </a:rPr>
              <a:t>un arbre - la peur - l’absence - le goût - des lunettes - une tasse - le courage</a:t>
            </a:r>
            <a:endParaRPr lang="fr-FR" sz="1200" b="1" dirty="0">
              <a:latin typeface="Comic Sans MS" pitchFamily="66" charset="0"/>
            </a:endParaRPr>
          </a:p>
        </p:txBody>
      </p:sp>
      <p:sp>
        <p:nvSpPr>
          <p:cNvPr id="12" name="ZoneTexte 11"/>
          <p:cNvSpPr txBox="1"/>
          <p:nvPr/>
        </p:nvSpPr>
        <p:spPr>
          <a:xfrm>
            <a:off x="548680" y="5025008"/>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Associe chaque nom de sentiment à l’adjectif correspondant.</a:t>
            </a:r>
            <a:endParaRPr lang="fr-FR" sz="1400" u="sng" dirty="0">
              <a:latin typeface="SimpleRonde" pitchFamily="2" charset="0"/>
            </a:endParaRPr>
          </a:p>
        </p:txBody>
      </p:sp>
      <p:grpSp>
        <p:nvGrpSpPr>
          <p:cNvPr id="13" name="Groupe 12"/>
          <p:cNvGrpSpPr/>
          <p:nvPr/>
        </p:nvGrpSpPr>
        <p:grpSpPr>
          <a:xfrm>
            <a:off x="116632" y="4961575"/>
            <a:ext cx="360040" cy="461665"/>
            <a:chOff x="116632" y="1352600"/>
            <a:chExt cx="360040" cy="461665"/>
          </a:xfrm>
        </p:grpSpPr>
        <p:sp>
          <p:nvSpPr>
            <p:cNvPr id="14" name="Ellipse 1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Rectangle à coins arrondis 15"/>
          <p:cNvSpPr/>
          <p:nvPr/>
        </p:nvSpPr>
        <p:spPr>
          <a:xfrm>
            <a:off x="6568752" y="5112995"/>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7" name="Tableau 16"/>
          <p:cNvGraphicFramePr>
            <a:graphicFrameLocks noGrp="1"/>
          </p:cNvGraphicFramePr>
          <p:nvPr>
            <p:extLst>
              <p:ext uri="{D42A27DB-BD31-4B8C-83A1-F6EECF244321}">
                <p14:modId xmlns:p14="http://schemas.microsoft.com/office/powerpoint/2010/main" val="1121655603"/>
              </p:ext>
            </p:extLst>
          </p:nvPr>
        </p:nvGraphicFramePr>
        <p:xfrm>
          <a:off x="924871" y="5673080"/>
          <a:ext cx="5008258" cy="1854200"/>
        </p:xfrm>
        <a:graphic>
          <a:graphicData uri="http://schemas.openxmlformats.org/drawingml/2006/table">
            <a:tbl>
              <a:tblPr bandRow="1">
                <a:tableStyleId>{5C22544A-7EE6-4342-B048-85BDC9FD1C3A}</a:tableStyleId>
              </a:tblPr>
              <a:tblGrid>
                <a:gridCol w="1296145"/>
                <a:gridCol w="1360056"/>
                <a:gridCol w="1088216"/>
                <a:gridCol w="1263841"/>
              </a:tblGrid>
              <a:tr h="370840">
                <a:tc>
                  <a:txBody>
                    <a:bodyPr/>
                    <a:lstStyle/>
                    <a:p>
                      <a:r>
                        <a:rPr lang="fr-FR" sz="1200" dirty="0" smtClean="0">
                          <a:latin typeface="Comic Sans MS" pitchFamily="66" charset="0"/>
                        </a:rPr>
                        <a:t>l’amitié</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pauvre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la sympathie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tolérant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la pauvreté</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amical</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la tolérance</a:t>
                      </a:r>
                      <a:endParaRPr lang="fr-FR" sz="1200" baseline="0" dirty="0" smtClean="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sympathique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le</a:t>
                      </a:r>
                      <a:r>
                        <a:rPr lang="fr-FR" sz="1200" baseline="0" dirty="0" smtClean="0">
                          <a:latin typeface="Comic Sans MS" pitchFamily="66" charset="0"/>
                        </a:rPr>
                        <a:t> bonheur</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sym typeface="Wingdings"/>
                        </a:rPr>
                        <a:t></a:t>
                      </a:r>
                      <a:endParaRPr lang="fr-FR" sz="1200" dirty="0" smtClean="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heureux</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8" name="ZoneTexte 17"/>
          <p:cNvSpPr txBox="1"/>
          <p:nvPr/>
        </p:nvSpPr>
        <p:spPr>
          <a:xfrm>
            <a:off x="533400" y="7541096"/>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Retrouve les noms abstraits formés à partir de ces verbes. Tu peux t’aider de ton dictionnaire.</a:t>
            </a:r>
            <a:endParaRPr lang="fr-FR" sz="1400" u="sng" dirty="0">
              <a:latin typeface="SimpleRonde" pitchFamily="2" charset="0"/>
            </a:endParaRPr>
          </a:p>
        </p:txBody>
      </p:sp>
      <p:grpSp>
        <p:nvGrpSpPr>
          <p:cNvPr id="19" name="Groupe 18"/>
          <p:cNvGrpSpPr/>
          <p:nvPr/>
        </p:nvGrpSpPr>
        <p:grpSpPr>
          <a:xfrm>
            <a:off x="101352" y="7477663"/>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Rectangle à coins arrondis 21"/>
          <p:cNvSpPr/>
          <p:nvPr/>
        </p:nvSpPr>
        <p:spPr>
          <a:xfrm>
            <a:off x="6553472" y="762908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3" name="ZoneTexte 22"/>
          <p:cNvSpPr txBox="1"/>
          <p:nvPr/>
        </p:nvSpPr>
        <p:spPr>
          <a:xfrm>
            <a:off x="3645024" y="8117160"/>
            <a:ext cx="3024336" cy="1754326"/>
          </a:xfrm>
          <a:prstGeom prst="rect">
            <a:avLst/>
          </a:prstGeom>
          <a:noFill/>
        </p:spPr>
        <p:txBody>
          <a:bodyPr wrap="square" rtlCol="0">
            <a:spAutoFit/>
          </a:bodyPr>
          <a:lstStyle/>
          <a:p>
            <a:pPr>
              <a:lnSpc>
                <a:spcPct val="300000"/>
              </a:lnSpc>
            </a:pPr>
            <a:r>
              <a:rPr lang="fr-FR" sz="1200" dirty="0" smtClean="0">
                <a:latin typeface="Comic Sans MS" pitchFamily="66" charset="0"/>
              </a:rPr>
              <a:t>oublier</a:t>
            </a:r>
          </a:p>
          <a:p>
            <a:pPr>
              <a:lnSpc>
                <a:spcPct val="300000"/>
              </a:lnSpc>
            </a:pPr>
            <a:r>
              <a:rPr lang="fr-FR" sz="1200" dirty="0" smtClean="0">
                <a:latin typeface="Comic Sans MS" pitchFamily="66" charset="0"/>
              </a:rPr>
              <a:t>ponctuer</a:t>
            </a:r>
          </a:p>
          <a:p>
            <a:pPr>
              <a:lnSpc>
                <a:spcPct val="300000"/>
              </a:lnSpc>
            </a:pPr>
            <a:r>
              <a:rPr lang="fr-FR" sz="1200" dirty="0" smtClean="0">
                <a:latin typeface="Comic Sans MS" pitchFamily="66" charset="0"/>
              </a:rPr>
              <a:t>soigner</a:t>
            </a:r>
          </a:p>
        </p:txBody>
      </p:sp>
      <p:sp>
        <p:nvSpPr>
          <p:cNvPr id="24" name="ZoneTexte 23"/>
          <p:cNvSpPr txBox="1"/>
          <p:nvPr/>
        </p:nvSpPr>
        <p:spPr>
          <a:xfrm>
            <a:off x="188640" y="8117160"/>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penser</a:t>
            </a:r>
          </a:p>
          <a:p>
            <a:pPr>
              <a:lnSpc>
                <a:spcPct val="300000"/>
              </a:lnSpc>
            </a:pPr>
            <a:r>
              <a:rPr lang="fr-FR" sz="1200" dirty="0" smtClean="0">
                <a:latin typeface="Comic Sans MS" pitchFamily="66" charset="0"/>
              </a:rPr>
              <a:t>ranger</a:t>
            </a:r>
          </a:p>
          <a:p>
            <a:pPr>
              <a:lnSpc>
                <a:spcPct val="300000"/>
              </a:lnSpc>
            </a:pPr>
            <a:r>
              <a:rPr lang="fr-FR" sz="1200" dirty="0" smtClean="0">
                <a:latin typeface="Comic Sans MS" pitchFamily="66" charset="0"/>
              </a:rPr>
              <a:t>changer</a:t>
            </a:r>
          </a:p>
        </p:txBody>
      </p:sp>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8253017"/>
            <a:ext cx="1854324" cy="360040"/>
          </a:xfrm>
          <a:prstGeom prst="rect">
            <a:avLst/>
          </a:prstGeom>
          <a:effectLst>
            <a:outerShdw blurRad="50800" dist="38100" dir="2700000" algn="tl" rotWithShape="0">
              <a:prstClr val="black">
                <a:alpha val="40000"/>
              </a:prstClr>
            </a:outerShdw>
          </a:effectLst>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8808641"/>
            <a:ext cx="1854324" cy="360040"/>
          </a:xfrm>
          <a:prstGeom prst="rect">
            <a:avLst/>
          </a:prstGeom>
          <a:effectLst>
            <a:outerShdw blurRad="50800" dist="38100" dir="2700000" algn="tl" rotWithShape="0">
              <a:prstClr val="black">
                <a:alpha val="40000"/>
              </a:prstClr>
            </a:outerShdw>
          </a:effectLst>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9329829"/>
            <a:ext cx="1854324" cy="360040"/>
          </a:xfrm>
          <a:prstGeom prst="rect">
            <a:avLst/>
          </a:prstGeom>
          <a:effectLst>
            <a:outerShdw blurRad="50800" dist="38100" dir="2700000" algn="tl" rotWithShape="0">
              <a:prstClr val="black">
                <a:alpha val="40000"/>
              </a:prstClr>
            </a:outerShdw>
          </a:effectLst>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253017"/>
            <a:ext cx="1854324" cy="360040"/>
          </a:xfrm>
          <a:prstGeom prst="rect">
            <a:avLst/>
          </a:prstGeom>
          <a:effectLst>
            <a:outerShdw blurRad="50800" dist="38100" dir="2700000" algn="tl" rotWithShape="0">
              <a:prstClr val="black">
                <a:alpha val="40000"/>
              </a:prstClr>
            </a:outerShdw>
          </a:effectLst>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791220"/>
            <a:ext cx="1854324" cy="360040"/>
          </a:xfrm>
          <a:prstGeom prst="rect">
            <a:avLst/>
          </a:prstGeom>
          <a:effectLst>
            <a:outerShdw blurRad="50800" dist="38100" dir="2700000" algn="tl" rotWithShape="0">
              <a:prstClr val="black">
                <a:alpha val="40000"/>
              </a:prstClr>
            </a:outerShdw>
          </a:effectLst>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9329829"/>
            <a:ext cx="1854324" cy="360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516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Noms concrets et noms abstraits</a:t>
            </a:r>
            <a:endParaRPr lang="fr-FR" dirty="0"/>
          </a:p>
        </p:txBody>
      </p:sp>
      <p:sp>
        <p:nvSpPr>
          <p:cNvPr id="3" name="Espace réservé du texte 2"/>
          <p:cNvSpPr>
            <a:spLocks noGrp="1"/>
          </p:cNvSpPr>
          <p:nvPr>
            <p:ph type="body" sz="quarter" idx="11"/>
          </p:nvPr>
        </p:nvSpPr>
        <p:spPr/>
        <p:txBody>
          <a:bodyPr/>
          <a:lstStyle/>
          <a:p>
            <a:r>
              <a:rPr lang="fr-FR" dirty="0" smtClean="0"/>
              <a:t>9</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415498"/>
          </a:xfrm>
          <a:prstGeom prst="rect">
            <a:avLst/>
          </a:prstGeom>
          <a:noFill/>
        </p:spPr>
        <p:txBody>
          <a:bodyPr wrap="square" rtlCol="0">
            <a:spAutoFit/>
          </a:bodyPr>
          <a:lstStyle/>
          <a:p>
            <a:pPr>
              <a:lnSpc>
                <a:spcPct val="150000"/>
              </a:lnSpc>
            </a:pPr>
            <a:r>
              <a:rPr lang="fr-FR" sz="1400" u="sng" dirty="0" smtClean="0">
                <a:latin typeface="SimpleRonde" pitchFamily="2" charset="0"/>
              </a:rPr>
              <a:t>Dans le texte suivant, souligne les noms abstraits.</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1" name="ZoneTexte 30"/>
          <p:cNvSpPr txBox="1"/>
          <p:nvPr/>
        </p:nvSpPr>
        <p:spPr>
          <a:xfrm>
            <a:off x="188640" y="1856656"/>
            <a:ext cx="6480720" cy="1508105"/>
          </a:xfrm>
          <a:prstGeom prst="rect">
            <a:avLst/>
          </a:prstGeom>
          <a:noFill/>
        </p:spPr>
        <p:txBody>
          <a:bodyPr wrap="square" rtlCol="0">
            <a:spAutoFit/>
          </a:bodyPr>
          <a:lstStyle/>
          <a:p>
            <a:pPr>
              <a:lnSpc>
                <a:spcPct val="200000"/>
              </a:lnSpc>
            </a:pPr>
            <a:r>
              <a:rPr lang="fr-FR" sz="1200" dirty="0" smtClean="0">
                <a:latin typeface="Comic Sans MS" pitchFamily="66" charset="0"/>
              </a:rPr>
              <a:t>Dans les premiers moments de cette nouvelle existence, tout en conservant une certaine méfiance, sa plus grande passion fut la télévision. Elle découvrit que la gentillesse des sorcières était loin d’être une généralité dans les siècles passés.</a:t>
            </a:r>
          </a:p>
          <a:p>
            <a:pPr algn="r">
              <a:lnSpc>
                <a:spcPct val="200000"/>
              </a:lnSpc>
            </a:pPr>
            <a:r>
              <a:rPr lang="fr-FR" sz="900" i="1" dirty="0" smtClean="0">
                <a:latin typeface="Comic Sans MS" pitchFamily="66" charset="0"/>
              </a:rPr>
              <a:t>D’après « Les maléfices de </a:t>
            </a:r>
            <a:r>
              <a:rPr lang="fr-FR" sz="900" i="1" dirty="0" err="1" smtClean="0">
                <a:latin typeface="Comic Sans MS" pitchFamily="66" charset="0"/>
              </a:rPr>
              <a:t>Maléfa</a:t>
            </a:r>
            <a:r>
              <a:rPr lang="fr-FR" sz="900" i="1" dirty="0" smtClean="0">
                <a:latin typeface="Comic Sans MS" pitchFamily="66" charset="0"/>
              </a:rPr>
              <a:t> » de Jack </a:t>
            </a:r>
            <a:r>
              <a:rPr lang="fr-FR" sz="900" i="1" dirty="0" err="1" smtClean="0">
                <a:latin typeface="Comic Sans MS" pitchFamily="66" charset="0"/>
              </a:rPr>
              <a:t>Chaboud</a:t>
            </a:r>
            <a:r>
              <a:rPr lang="fr-FR" sz="900" i="1" dirty="0" smtClean="0">
                <a:latin typeface="Comic Sans MS" pitchFamily="66" charset="0"/>
              </a:rPr>
              <a:t>.</a:t>
            </a:r>
            <a:endParaRPr lang="fr-FR" sz="900" i="1" dirty="0">
              <a:latin typeface="Comic Sans MS" pitchFamily="66" charset="0"/>
            </a:endParaRPr>
          </a:p>
        </p:txBody>
      </p:sp>
      <p:sp>
        <p:nvSpPr>
          <p:cNvPr id="32" name="ZoneTexte 31"/>
          <p:cNvSpPr txBox="1"/>
          <p:nvPr/>
        </p:nvSpPr>
        <p:spPr>
          <a:xfrm>
            <a:off x="548680" y="3317158"/>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Classe ces noms abstraits dans le tableau, selon qu’ils expriment un sentiment positif ou négatif.</a:t>
            </a:r>
            <a:endParaRPr lang="fr-FR" sz="1400" u="sng" dirty="0">
              <a:latin typeface="SimpleRonde" pitchFamily="2" charset="0"/>
            </a:endParaRPr>
          </a:p>
        </p:txBody>
      </p:sp>
      <p:grpSp>
        <p:nvGrpSpPr>
          <p:cNvPr id="33" name="Groupe 32"/>
          <p:cNvGrpSpPr/>
          <p:nvPr/>
        </p:nvGrpSpPr>
        <p:grpSpPr>
          <a:xfrm>
            <a:off x="116632" y="3253725"/>
            <a:ext cx="360040" cy="461665"/>
            <a:chOff x="116632" y="1352600"/>
            <a:chExt cx="360040" cy="461665"/>
          </a:xfrm>
        </p:grpSpPr>
        <p:sp>
          <p:nvSpPr>
            <p:cNvPr id="34" name="Ellipse 3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6" name="Rectangle à coins arrondis 35"/>
          <p:cNvSpPr/>
          <p:nvPr/>
        </p:nvSpPr>
        <p:spPr>
          <a:xfrm>
            <a:off x="6568752" y="3405145"/>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37" name="Tableau 36"/>
          <p:cNvGraphicFramePr>
            <a:graphicFrameLocks noGrp="1"/>
          </p:cNvGraphicFramePr>
          <p:nvPr>
            <p:extLst>
              <p:ext uri="{D42A27DB-BD31-4B8C-83A1-F6EECF244321}">
                <p14:modId xmlns:p14="http://schemas.microsoft.com/office/powerpoint/2010/main" val="1248309997"/>
              </p:ext>
            </p:extLst>
          </p:nvPr>
        </p:nvGraphicFramePr>
        <p:xfrm>
          <a:off x="836712" y="4693885"/>
          <a:ext cx="5184576" cy="26365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92288"/>
                <a:gridCol w="2592288"/>
              </a:tblGrid>
              <a:tr h="144016">
                <a:tc>
                  <a:txBody>
                    <a:bodyPr/>
                    <a:lstStyle/>
                    <a:p>
                      <a:pPr algn="ctr"/>
                      <a:r>
                        <a:rPr lang="fr-FR" sz="1400" dirty="0" smtClean="0">
                          <a:solidFill>
                            <a:schemeClr val="tx1"/>
                          </a:solidFill>
                        </a:rPr>
                        <a:t>Sentiment positif</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smtClean="0">
                          <a:solidFill>
                            <a:schemeClr val="tx1"/>
                          </a:solidFill>
                        </a:rPr>
                        <a:t>Sentiment négatif</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r h="1299592">
                <a:tc>
                  <a:txBody>
                    <a:bodyPr/>
                    <a:lstStyle/>
                    <a:p>
                      <a:pPr>
                        <a:lnSpc>
                          <a:spcPct val="150000"/>
                        </a:lnSpc>
                      </a:pPr>
                      <a:r>
                        <a:rPr lang="fr-FR" sz="1400" dirty="0" smtClean="0">
                          <a:solidFill>
                            <a:schemeClr val="tx1"/>
                          </a:solidFill>
                        </a:rPr>
                        <a:t>_____________________________________________________________________________________________________________________________________________________________________________________________</a:t>
                      </a:r>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nSpc>
                          <a:spcPct val="150000"/>
                        </a:lnSpc>
                      </a:pPr>
                      <a:r>
                        <a:rPr lang="fr-FR" sz="1400" dirty="0" smtClean="0">
                          <a:solidFill>
                            <a:schemeClr val="tx1"/>
                          </a:solidFill>
                        </a:rPr>
                        <a:t>_____________________________________________________________________________________________________________________________________________________________________________________________</a:t>
                      </a:r>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r>
            </a:tbl>
          </a:graphicData>
        </a:graphic>
      </p:graphicFrame>
      <p:sp>
        <p:nvSpPr>
          <p:cNvPr id="38" name="ZoneTexte 37"/>
          <p:cNvSpPr txBox="1"/>
          <p:nvPr/>
        </p:nvSpPr>
        <p:spPr>
          <a:xfrm>
            <a:off x="0" y="4117821"/>
            <a:ext cx="6858000" cy="461665"/>
          </a:xfrm>
          <a:prstGeom prst="rect">
            <a:avLst/>
          </a:prstGeom>
          <a:noFill/>
        </p:spPr>
        <p:txBody>
          <a:bodyPr wrap="square" rtlCol="0">
            <a:spAutoFit/>
          </a:bodyPr>
          <a:lstStyle/>
          <a:p>
            <a:pPr algn="ctr"/>
            <a:r>
              <a:rPr lang="fr-FR" sz="1200" b="1" dirty="0" smtClean="0">
                <a:latin typeface="Comic Sans MS" pitchFamily="66" charset="0"/>
              </a:rPr>
              <a:t>la gaité - la gentillesse - la haine - la crainte - l’harmonie - la fureur - </a:t>
            </a:r>
          </a:p>
          <a:p>
            <a:pPr algn="ctr"/>
            <a:r>
              <a:rPr lang="fr-FR" sz="1200" b="1" dirty="0" smtClean="0">
                <a:latin typeface="Comic Sans MS" pitchFamily="66" charset="0"/>
              </a:rPr>
              <a:t>la joie - la compassion - la tristesse - la méchanceté - la douceur </a:t>
            </a:r>
            <a:endParaRPr lang="fr-FR" sz="1200" b="1" dirty="0">
              <a:latin typeface="Comic Sans MS" pitchFamily="66" charset="0"/>
            </a:endParaRPr>
          </a:p>
        </p:txBody>
      </p:sp>
      <p:sp>
        <p:nvSpPr>
          <p:cNvPr id="39" name="ZoneTexte 38"/>
          <p:cNvSpPr txBox="1"/>
          <p:nvPr/>
        </p:nvSpPr>
        <p:spPr>
          <a:xfrm>
            <a:off x="533400" y="7512521"/>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On associe souvent un animal à un sentiment ou une idée qu’il symbolise. Retrouve-les</a:t>
            </a:r>
            <a:endParaRPr lang="fr-FR" sz="1400" u="sng" dirty="0">
              <a:latin typeface="SimpleRonde" pitchFamily="2" charset="0"/>
            </a:endParaRPr>
          </a:p>
        </p:txBody>
      </p:sp>
      <p:grpSp>
        <p:nvGrpSpPr>
          <p:cNvPr id="40" name="Groupe 39"/>
          <p:cNvGrpSpPr/>
          <p:nvPr/>
        </p:nvGrpSpPr>
        <p:grpSpPr>
          <a:xfrm>
            <a:off x="101352" y="7449088"/>
            <a:ext cx="360040" cy="461665"/>
            <a:chOff x="116632" y="1352600"/>
            <a:chExt cx="360040" cy="461665"/>
          </a:xfrm>
        </p:grpSpPr>
        <p:sp>
          <p:nvSpPr>
            <p:cNvPr id="41" name="Ellipse 4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3" name="Rectangle à coins arrondis 42"/>
          <p:cNvSpPr/>
          <p:nvPr/>
        </p:nvSpPr>
        <p:spPr>
          <a:xfrm>
            <a:off x="6553472" y="760050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4" name="ZoneTexte 43"/>
          <p:cNvSpPr txBox="1"/>
          <p:nvPr/>
        </p:nvSpPr>
        <p:spPr>
          <a:xfrm>
            <a:off x="3645024" y="8088585"/>
            <a:ext cx="3024336" cy="1754326"/>
          </a:xfrm>
          <a:prstGeom prst="rect">
            <a:avLst/>
          </a:prstGeom>
          <a:noFill/>
        </p:spPr>
        <p:txBody>
          <a:bodyPr wrap="square" rtlCol="0">
            <a:spAutoFit/>
          </a:bodyPr>
          <a:lstStyle/>
          <a:p>
            <a:pPr>
              <a:lnSpc>
                <a:spcPct val="300000"/>
              </a:lnSpc>
            </a:pPr>
            <a:r>
              <a:rPr lang="fr-FR" sz="1200" dirty="0" smtClean="0">
                <a:latin typeface="Comic Sans MS" pitchFamily="66" charset="0"/>
              </a:rPr>
              <a:t>le singe</a:t>
            </a:r>
          </a:p>
          <a:p>
            <a:pPr>
              <a:lnSpc>
                <a:spcPct val="300000"/>
              </a:lnSpc>
            </a:pPr>
            <a:r>
              <a:rPr lang="fr-FR" sz="1200" dirty="0" smtClean="0">
                <a:latin typeface="Comic Sans MS" pitchFamily="66" charset="0"/>
              </a:rPr>
              <a:t>le pou</a:t>
            </a:r>
          </a:p>
          <a:p>
            <a:pPr>
              <a:lnSpc>
                <a:spcPct val="300000"/>
              </a:lnSpc>
            </a:pPr>
            <a:r>
              <a:rPr lang="fr-FR" sz="1200" dirty="0" smtClean="0">
                <a:latin typeface="Comic Sans MS" pitchFamily="66" charset="0"/>
              </a:rPr>
              <a:t>l’agneau</a:t>
            </a:r>
          </a:p>
        </p:txBody>
      </p:sp>
      <p:sp>
        <p:nvSpPr>
          <p:cNvPr id="45" name="ZoneTexte 44"/>
          <p:cNvSpPr txBox="1"/>
          <p:nvPr/>
        </p:nvSpPr>
        <p:spPr>
          <a:xfrm>
            <a:off x="188640" y="8088585"/>
            <a:ext cx="3240360" cy="1754326"/>
          </a:xfrm>
          <a:prstGeom prst="rect">
            <a:avLst/>
          </a:prstGeom>
          <a:noFill/>
        </p:spPr>
        <p:txBody>
          <a:bodyPr wrap="square" rtlCol="0">
            <a:spAutoFit/>
          </a:bodyPr>
          <a:lstStyle/>
          <a:p>
            <a:pPr>
              <a:lnSpc>
                <a:spcPct val="300000"/>
              </a:lnSpc>
            </a:pPr>
            <a:r>
              <a:rPr lang="fr-FR" sz="1200" dirty="0" smtClean="0">
                <a:latin typeface="Comic Sans MS" pitchFamily="66" charset="0"/>
              </a:rPr>
              <a:t>le renard</a:t>
            </a:r>
          </a:p>
          <a:p>
            <a:pPr>
              <a:lnSpc>
                <a:spcPct val="300000"/>
              </a:lnSpc>
            </a:pPr>
            <a:r>
              <a:rPr lang="fr-FR" sz="1200" dirty="0" smtClean="0">
                <a:latin typeface="Comic Sans MS" pitchFamily="66" charset="0"/>
              </a:rPr>
              <a:t>le bœuf</a:t>
            </a:r>
          </a:p>
          <a:p>
            <a:pPr>
              <a:lnSpc>
                <a:spcPct val="300000"/>
              </a:lnSpc>
            </a:pPr>
            <a:r>
              <a:rPr lang="fr-FR" sz="1200" dirty="0" smtClean="0">
                <a:latin typeface="Comic Sans MS" pitchFamily="66" charset="0"/>
              </a:rPr>
              <a:t>un pinçon</a:t>
            </a:r>
          </a:p>
        </p:txBody>
      </p:sp>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8224442"/>
            <a:ext cx="1854324" cy="360040"/>
          </a:xfrm>
          <a:prstGeom prst="rect">
            <a:avLst/>
          </a:prstGeom>
          <a:effectLst>
            <a:outerShdw blurRad="50800" dist="38100" dir="2700000" algn="tl" rotWithShape="0">
              <a:prstClr val="black">
                <a:alpha val="40000"/>
              </a:prstClr>
            </a:outerShdw>
          </a:effectLst>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8780066"/>
            <a:ext cx="1854324" cy="360040"/>
          </a:xfrm>
          <a:prstGeom prst="rect">
            <a:avLst/>
          </a:prstGeom>
          <a:effectLst>
            <a:outerShdw blurRad="50800" dist="38100" dir="2700000" algn="tl" rotWithShape="0">
              <a:prstClr val="black">
                <a:alpha val="40000"/>
              </a:prstClr>
            </a:outerShdw>
          </a:effectLst>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9301254"/>
            <a:ext cx="1854324" cy="360040"/>
          </a:xfrm>
          <a:prstGeom prst="rect">
            <a:avLst/>
          </a:prstGeom>
          <a:effectLst>
            <a:outerShdw blurRad="50800" dist="38100" dir="2700000" algn="tl" rotWithShape="0">
              <a:prstClr val="black">
                <a:alpha val="40000"/>
              </a:prstClr>
            </a:outerShdw>
          </a:effectLst>
        </p:spPr>
      </p:pic>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224442"/>
            <a:ext cx="1854324" cy="360040"/>
          </a:xfrm>
          <a:prstGeom prst="rect">
            <a:avLst/>
          </a:prstGeom>
          <a:effectLst>
            <a:outerShdw blurRad="50800" dist="38100" dir="2700000" algn="tl" rotWithShape="0">
              <a:prstClr val="black">
                <a:alpha val="40000"/>
              </a:prstClr>
            </a:outerShdw>
          </a:effectLst>
        </p:spPr>
      </p:pic>
      <p:pic>
        <p:nvPicPr>
          <p:cNvPr id="50" name="Image 4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762645"/>
            <a:ext cx="1854324" cy="360040"/>
          </a:xfrm>
          <a:prstGeom prst="rect">
            <a:avLst/>
          </a:prstGeom>
          <a:effectLst>
            <a:outerShdw blurRad="50800" dist="38100" dir="2700000" algn="tl" rotWithShape="0">
              <a:prstClr val="black">
                <a:alpha val="40000"/>
              </a:prstClr>
            </a:outerShdw>
          </a:effectLst>
        </p:spPr>
      </p:pic>
      <p:pic>
        <p:nvPicPr>
          <p:cNvPr id="51" name="Image 5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9301254"/>
            <a:ext cx="1854324" cy="360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6250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85000" lnSpcReduction="10000"/>
          </a:bodyPr>
          <a:lstStyle/>
          <a:p>
            <a:r>
              <a:rPr lang="fr-FR" dirty="0" smtClean="0"/>
              <a:t>Sens propre et sens figuré</a:t>
            </a:r>
            <a:endParaRPr lang="fr-FR" dirty="0"/>
          </a:p>
        </p:txBody>
      </p:sp>
      <p:sp>
        <p:nvSpPr>
          <p:cNvPr id="3" name="Espace réservé du texte 2"/>
          <p:cNvSpPr>
            <a:spLocks noGrp="1"/>
          </p:cNvSpPr>
          <p:nvPr>
            <p:ph type="body" sz="quarter" idx="11"/>
          </p:nvPr>
        </p:nvSpPr>
        <p:spPr/>
        <p:txBody>
          <a:bodyPr/>
          <a:lstStyle/>
          <a:p>
            <a:r>
              <a:rPr lang="fr-FR" dirty="0" smtClean="0"/>
              <a:t>10</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les phrases suivantes, indique si le mot souligné est au sens propre (</a:t>
            </a:r>
            <a:r>
              <a:rPr lang="fr-FR" sz="1400" u="sng" dirty="0" smtClean="0">
                <a:latin typeface="Comic Sans MS" pitchFamily="66" charset="0"/>
              </a:rPr>
              <a:t>SP</a:t>
            </a:r>
            <a:r>
              <a:rPr lang="fr-FR" sz="1400" u="sng" dirty="0" smtClean="0">
                <a:latin typeface="SimpleRonde" pitchFamily="2" charset="0"/>
              </a:rPr>
              <a:t>) ou au sens figuré (</a:t>
            </a:r>
            <a:r>
              <a:rPr lang="fr-FR" sz="1400" u="sng" dirty="0" smtClean="0">
                <a:latin typeface="Comic Sans MS" pitchFamily="66" charset="0"/>
              </a:rPr>
              <a:t>SF</a:t>
            </a:r>
            <a:r>
              <a:rPr lang="fr-FR" sz="1400" u="sng" dirty="0" smtClean="0">
                <a:latin typeface="SimpleRonde" pitchFamily="2" charset="0"/>
              </a:rPr>
              <a:t>).</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ZoneTexte 9"/>
          <p:cNvSpPr txBox="1"/>
          <p:nvPr/>
        </p:nvSpPr>
        <p:spPr>
          <a:xfrm>
            <a:off x="188640" y="2076743"/>
            <a:ext cx="6480720" cy="2308324"/>
          </a:xfrm>
          <a:prstGeom prst="rect">
            <a:avLst/>
          </a:prstGeom>
          <a:noFill/>
        </p:spPr>
        <p:txBody>
          <a:bodyPr wrap="square" rtlCol="0">
            <a:spAutoFit/>
          </a:bodyPr>
          <a:lstStyle/>
          <a:p>
            <a:pPr>
              <a:lnSpc>
                <a:spcPct val="200000"/>
              </a:lnSpc>
            </a:pPr>
            <a:r>
              <a:rPr lang="fr-FR" sz="1200" dirty="0" smtClean="0">
                <a:latin typeface="Comic Sans MS" pitchFamily="66" charset="0"/>
              </a:rPr>
              <a:t>Mon père repasse sa </a:t>
            </a:r>
            <a:r>
              <a:rPr lang="fr-FR" sz="1200" u="sng" dirty="0" smtClean="0">
                <a:latin typeface="Comic Sans MS" pitchFamily="66" charset="0"/>
              </a:rPr>
              <a:t>chemise</a:t>
            </a:r>
            <a:r>
              <a:rPr lang="fr-FR" sz="1200" dirty="0" smtClean="0">
                <a:latin typeface="Comic Sans MS" pitchFamily="66" charset="0"/>
              </a:rPr>
              <a:t> avant de l’enfiler.</a:t>
            </a:r>
          </a:p>
          <a:p>
            <a:pPr>
              <a:lnSpc>
                <a:spcPct val="200000"/>
              </a:lnSpc>
            </a:pPr>
            <a:r>
              <a:rPr lang="fr-FR" sz="1200" dirty="0" smtClean="0">
                <a:latin typeface="Comic Sans MS" pitchFamily="66" charset="0"/>
              </a:rPr>
              <a:t>Les enfants de nos voisins sont de vrais </a:t>
            </a:r>
            <a:r>
              <a:rPr lang="fr-FR" sz="1200" u="sng" dirty="0" smtClean="0">
                <a:latin typeface="Comic Sans MS" pitchFamily="66" charset="0"/>
              </a:rPr>
              <a:t>diables</a:t>
            </a:r>
            <a:r>
              <a:rPr lang="fr-FR" sz="1200" dirty="0" smtClean="0">
                <a:latin typeface="Comic Sans MS" pitchFamily="66" charset="0"/>
              </a:rPr>
              <a:t>, ils n’écoutent rien !</a:t>
            </a:r>
          </a:p>
          <a:p>
            <a:pPr>
              <a:lnSpc>
                <a:spcPct val="200000"/>
              </a:lnSpc>
            </a:pPr>
            <a:r>
              <a:rPr lang="fr-FR" sz="1200" dirty="0" smtClean="0">
                <a:latin typeface="Comic Sans MS" pitchFamily="66" charset="0"/>
              </a:rPr>
              <a:t>Cet artiste a </a:t>
            </a:r>
            <a:r>
              <a:rPr lang="fr-FR" sz="1200" u="sng" dirty="0" smtClean="0">
                <a:latin typeface="Comic Sans MS" pitchFamily="66" charset="0"/>
              </a:rPr>
              <a:t>croqué</a:t>
            </a:r>
            <a:r>
              <a:rPr lang="fr-FR" sz="1200" dirty="0" smtClean="0">
                <a:latin typeface="Comic Sans MS" pitchFamily="66" charset="0"/>
              </a:rPr>
              <a:t> mon portrait quand je suis allé à Paris.</a:t>
            </a:r>
          </a:p>
          <a:p>
            <a:pPr>
              <a:lnSpc>
                <a:spcPct val="200000"/>
              </a:lnSpc>
            </a:pPr>
            <a:r>
              <a:rPr lang="fr-FR" sz="1200" dirty="0" smtClean="0">
                <a:latin typeface="Comic Sans MS" pitchFamily="66" charset="0"/>
              </a:rPr>
              <a:t>Je n’en peux plus de marcher, j’ai une </a:t>
            </a:r>
            <a:r>
              <a:rPr lang="fr-FR" sz="1200" u="sng" dirty="0" smtClean="0">
                <a:latin typeface="Comic Sans MS" pitchFamily="66" charset="0"/>
              </a:rPr>
              <a:t>ampoule</a:t>
            </a:r>
            <a:r>
              <a:rPr lang="fr-FR" sz="1200" dirty="0" smtClean="0">
                <a:latin typeface="Comic Sans MS" pitchFamily="66" charset="0"/>
              </a:rPr>
              <a:t> au pied !</a:t>
            </a:r>
          </a:p>
          <a:p>
            <a:pPr>
              <a:lnSpc>
                <a:spcPct val="200000"/>
              </a:lnSpc>
            </a:pPr>
            <a:r>
              <a:rPr lang="fr-FR" sz="1200" dirty="0" smtClean="0">
                <a:latin typeface="Comic Sans MS" pitchFamily="66" charset="0"/>
              </a:rPr>
              <a:t>Samuel </a:t>
            </a:r>
            <a:r>
              <a:rPr lang="fr-FR" sz="1200" u="sng" dirty="0" smtClean="0">
                <a:latin typeface="Comic Sans MS" pitchFamily="66" charset="0"/>
              </a:rPr>
              <a:t>croque</a:t>
            </a:r>
            <a:r>
              <a:rPr lang="fr-FR" sz="1200" dirty="0" smtClean="0">
                <a:latin typeface="Comic Sans MS" pitchFamily="66" charset="0"/>
              </a:rPr>
              <a:t> toujours une pomme pour son gouter.</a:t>
            </a:r>
          </a:p>
          <a:p>
            <a:pPr>
              <a:lnSpc>
                <a:spcPct val="200000"/>
              </a:lnSpc>
            </a:pPr>
            <a:r>
              <a:rPr lang="fr-FR" sz="1200" dirty="0" smtClean="0">
                <a:latin typeface="Comic Sans MS" pitchFamily="66" charset="0"/>
              </a:rPr>
              <a:t>Marina change l’</a:t>
            </a:r>
            <a:r>
              <a:rPr lang="fr-FR" sz="1200" u="sng" dirty="0" smtClean="0">
                <a:latin typeface="Comic Sans MS" pitchFamily="66" charset="0"/>
              </a:rPr>
              <a:t>ampoule</a:t>
            </a:r>
            <a:r>
              <a:rPr lang="fr-FR" sz="1200" dirty="0" smtClean="0">
                <a:latin typeface="Comic Sans MS" pitchFamily="66" charset="0"/>
              </a:rPr>
              <a:t> de sa lampe de chevet.</a:t>
            </a:r>
          </a:p>
        </p:txBody>
      </p:sp>
      <p:sp>
        <p:nvSpPr>
          <p:cNvPr id="11" name="ZoneTexte 10"/>
          <p:cNvSpPr txBox="1"/>
          <p:nvPr/>
        </p:nvSpPr>
        <p:spPr>
          <a:xfrm>
            <a:off x="548680" y="4368361"/>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Retrouve ce que veulent dire ces noms utilisés dans leur sens figuré.</a:t>
            </a:r>
            <a:endParaRPr lang="fr-FR" sz="1400" u="sng" dirty="0">
              <a:latin typeface="SimpleRonde" pitchFamily="2" charset="0"/>
            </a:endParaRPr>
          </a:p>
        </p:txBody>
      </p:sp>
      <p:grpSp>
        <p:nvGrpSpPr>
          <p:cNvPr id="12" name="Groupe 11"/>
          <p:cNvGrpSpPr/>
          <p:nvPr/>
        </p:nvGrpSpPr>
        <p:grpSpPr>
          <a:xfrm>
            <a:off x="116632" y="4304928"/>
            <a:ext cx="360040" cy="461665"/>
            <a:chOff x="116632" y="1352600"/>
            <a:chExt cx="360040" cy="461665"/>
          </a:xfrm>
        </p:grpSpPr>
        <p:sp>
          <p:nvSpPr>
            <p:cNvPr id="13" name="Ellipse 1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5" name="Rectangle à coins arrondis 14"/>
          <p:cNvSpPr/>
          <p:nvPr/>
        </p:nvSpPr>
        <p:spPr>
          <a:xfrm>
            <a:off x="6568752" y="445634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6" name="Tableau 15"/>
          <p:cNvGraphicFramePr>
            <a:graphicFrameLocks noGrp="1"/>
          </p:cNvGraphicFramePr>
          <p:nvPr>
            <p:extLst>
              <p:ext uri="{D42A27DB-BD31-4B8C-83A1-F6EECF244321}">
                <p14:modId xmlns:p14="http://schemas.microsoft.com/office/powerpoint/2010/main" val="1016816763"/>
              </p:ext>
            </p:extLst>
          </p:nvPr>
        </p:nvGraphicFramePr>
        <p:xfrm>
          <a:off x="188640" y="5088441"/>
          <a:ext cx="6336703" cy="1940560"/>
        </p:xfrm>
        <a:graphic>
          <a:graphicData uri="http://schemas.openxmlformats.org/drawingml/2006/table">
            <a:tbl>
              <a:tblPr bandRow="1">
                <a:tableStyleId>{5C22544A-7EE6-4342-B048-85BDC9FD1C3A}</a:tableStyleId>
              </a:tblPr>
              <a:tblGrid>
                <a:gridCol w="3077244"/>
                <a:gridCol w="283517"/>
                <a:gridCol w="1672358"/>
                <a:gridCol w="1303584"/>
              </a:tblGrid>
              <a:tr h="370840">
                <a:tc>
                  <a:txBody>
                    <a:bodyPr/>
                    <a:lstStyle/>
                    <a:p>
                      <a:r>
                        <a:rPr lang="fr-FR" sz="1200" dirty="0" smtClean="0">
                          <a:latin typeface="Comic Sans MS" pitchFamily="66" charset="0"/>
                        </a:rPr>
                        <a:t>Cette</a:t>
                      </a:r>
                      <a:r>
                        <a:rPr lang="fr-FR" sz="1200" baseline="0" dirty="0" smtClean="0">
                          <a:latin typeface="Comic Sans MS" pitchFamily="66" charset="0"/>
                        </a:rPr>
                        <a:t> femme est une vraie </a:t>
                      </a:r>
                      <a:r>
                        <a:rPr lang="fr-FR" sz="1200" u="sng" baseline="0" dirty="0" smtClean="0">
                          <a:latin typeface="Comic Sans MS" pitchFamily="66" charset="0"/>
                        </a:rPr>
                        <a:t>vipère</a:t>
                      </a:r>
                      <a:r>
                        <a:rPr lang="fr-FR" sz="1200" baseline="0" dirty="0" smtClean="0">
                          <a:latin typeface="Comic Sans MS" pitchFamily="66" charset="0"/>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lent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Quel </a:t>
                      </a:r>
                      <a:r>
                        <a:rPr lang="fr-FR" sz="1200" u="sng" dirty="0" smtClean="0">
                          <a:latin typeface="Comic Sans MS" pitchFamily="66" charset="0"/>
                        </a:rPr>
                        <a:t>âne</a:t>
                      </a:r>
                      <a:r>
                        <a:rPr lang="fr-FR" sz="1200" dirty="0" smtClean="0">
                          <a:latin typeface="Comic Sans MS" pitchFamily="66" charset="0"/>
                        </a:rPr>
                        <a:t> !</a:t>
                      </a:r>
                      <a:r>
                        <a:rPr lang="fr-FR" sz="1200" baseline="0" dirty="0" smtClean="0">
                          <a:latin typeface="Comic Sans MS" pitchFamily="66" charset="0"/>
                        </a:rPr>
                        <a:t> Il ne comprend vraiment rien.</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rapide</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Je ne veux</a:t>
                      </a:r>
                      <a:r>
                        <a:rPr lang="fr-FR" sz="1200" baseline="0" dirty="0" smtClean="0">
                          <a:latin typeface="Comic Sans MS" pitchFamily="66" charset="0"/>
                        </a:rPr>
                        <a:t> pas faire la course, je suis une vraie </a:t>
                      </a:r>
                      <a:r>
                        <a:rPr lang="fr-FR" sz="1200" u="sng" baseline="0" dirty="0" smtClean="0">
                          <a:latin typeface="Comic Sans MS" pitchFamily="66" charset="0"/>
                        </a:rPr>
                        <a:t>tortue</a:t>
                      </a:r>
                      <a:r>
                        <a:rPr lang="fr-FR" sz="1200" baseline="0" dirty="0" smtClean="0">
                          <a:latin typeface="Comic Sans MS" pitchFamily="66" charset="0"/>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méchant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baseline="0" dirty="0" smtClean="0">
                          <a:latin typeface="Comic Sans MS" pitchFamily="66" charset="0"/>
                        </a:rPr>
                        <a:t>Comment portes-tu ça ? Tu es un </a:t>
                      </a:r>
                      <a:r>
                        <a:rPr lang="fr-FR" sz="1200" u="sng" baseline="0" dirty="0" smtClean="0">
                          <a:latin typeface="Comic Sans MS" pitchFamily="66" charset="0"/>
                        </a:rPr>
                        <a:t>roc</a:t>
                      </a:r>
                      <a:r>
                        <a:rPr lang="fr-FR" sz="1200" baseline="0" dirty="0" smtClean="0">
                          <a:latin typeface="Comic Sans MS" pitchFamily="66" charset="0"/>
                        </a:rPr>
                        <a:t> !</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solide, fort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Tu es déjà là ? Quelle</a:t>
                      </a:r>
                      <a:r>
                        <a:rPr lang="fr-FR" sz="1200" baseline="0" dirty="0" smtClean="0">
                          <a:latin typeface="Comic Sans MS" pitchFamily="66" charset="0"/>
                        </a:rPr>
                        <a:t> </a:t>
                      </a:r>
                      <a:r>
                        <a:rPr lang="fr-FR" sz="1200" u="sng" baseline="0" dirty="0" smtClean="0">
                          <a:latin typeface="Comic Sans MS" pitchFamily="66" charset="0"/>
                        </a:rPr>
                        <a:t>flèche</a:t>
                      </a:r>
                      <a:r>
                        <a:rPr lang="fr-FR" sz="1200" baseline="0" dirty="0" smtClean="0">
                          <a:latin typeface="Comic Sans MS" pitchFamily="66" charset="0"/>
                        </a:rPr>
                        <a:t> !</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sym typeface="Wingdings"/>
                        </a:rPr>
                        <a:t></a:t>
                      </a:r>
                      <a:endParaRPr lang="fr-FR" sz="1200" dirty="0" smtClean="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smtClean="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idiot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ZoneTexte 16"/>
          <p:cNvSpPr txBox="1"/>
          <p:nvPr/>
        </p:nvSpPr>
        <p:spPr>
          <a:xfrm>
            <a:off x="548680" y="710466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adjectif, écris deux phrase : une où tu l’utilises au sens propre et une où tu l’utilises au sens figuré.</a:t>
            </a:r>
            <a:endParaRPr lang="fr-FR" sz="1400" u="sng" dirty="0">
              <a:latin typeface="SimpleRonde" pitchFamily="2" charset="0"/>
            </a:endParaRPr>
          </a:p>
        </p:txBody>
      </p:sp>
      <p:grpSp>
        <p:nvGrpSpPr>
          <p:cNvPr id="18" name="Groupe 17"/>
          <p:cNvGrpSpPr/>
          <p:nvPr/>
        </p:nvGrpSpPr>
        <p:grpSpPr>
          <a:xfrm>
            <a:off x="116632" y="7041232"/>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Rectangle à coins arrondis 20"/>
          <p:cNvSpPr/>
          <p:nvPr/>
        </p:nvSpPr>
        <p:spPr>
          <a:xfrm>
            <a:off x="6568752" y="719265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2" name="ZoneTexte 21"/>
          <p:cNvSpPr txBox="1"/>
          <p:nvPr/>
        </p:nvSpPr>
        <p:spPr>
          <a:xfrm>
            <a:off x="296652" y="7680729"/>
            <a:ext cx="6372708" cy="1477328"/>
          </a:xfrm>
          <a:prstGeom prst="rect">
            <a:avLst/>
          </a:prstGeom>
          <a:noFill/>
        </p:spPr>
        <p:txBody>
          <a:bodyPr wrap="square" rtlCol="0">
            <a:spAutoFit/>
          </a:bodyPr>
          <a:lstStyle/>
          <a:p>
            <a:pPr algn="just">
              <a:lnSpc>
                <a:spcPct val="250000"/>
              </a:lnSpc>
            </a:pPr>
            <a:r>
              <a:rPr lang="fr-FR" sz="1200" dirty="0" smtClean="0">
                <a:latin typeface="Comic Sans MS" pitchFamily="66" charset="0"/>
              </a:rPr>
              <a:t>lourd</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vert</a:t>
            </a:r>
          </a:p>
        </p:txBody>
      </p:sp>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3329"/>
          <a:stretch/>
        </p:blipFill>
        <p:spPr>
          <a:xfrm>
            <a:off x="376064" y="8121352"/>
            <a:ext cx="6192688" cy="640972"/>
          </a:xfrm>
          <a:prstGeom prst="rect">
            <a:avLst/>
          </a:prstGeom>
        </p:spPr>
      </p:pic>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2144"/>
          <a:stretch/>
        </p:blipFill>
        <p:spPr>
          <a:xfrm>
            <a:off x="297044" y="9107082"/>
            <a:ext cx="6192688" cy="669441"/>
          </a:xfrm>
          <a:prstGeom prst="rect">
            <a:avLst/>
          </a:prstGeom>
        </p:spPr>
      </p:pic>
    </p:spTree>
    <p:extLst>
      <p:ext uri="{BB962C8B-B14F-4D97-AF65-F5344CB8AC3E}">
        <p14:creationId xmlns:p14="http://schemas.microsoft.com/office/powerpoint/2010/main" val="85376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85000" lnSpcReduction="10000"/>
          </a:bodyPr>
          <a:lstStyle/>
          <a:p>
            <a:r>
              <a:rPr lang="fr-FR" dirty="0" smtClean="0"/>
              <a:t>Sens propre et sens figuré</a:t>
            </a:r>
            <a:endParaRPr lang="fr-FR" dirty="0"/>
          </a:p>
        </p:txBody>
      </p:sp>
      <p:sp>
        <p:nvSpPr>
          <p:cNvPr id="3" name="Espace réservé du texte 2"/>
          <p:cNvSpPr>
            <a:spLocks noGrp="1"/>
          </p:cNvSpPr>
          <p:nvPr>
            <p:ph type="body" sz="quarter" idx="11"/>
          </p:nvPr>
        </p:nvSpPr>
        <p:spPr/>
        <p:txBody>
          <a:bodyPr/>
          <a:lstStyle/>
          <a:p>
            <a:r>
              <a:rPr lang="fr-FR" dirty="0" smtClean="0"/>
              <a:t>10</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Voici trois mots utilisés dans leur sens figuré. Ecris une phrase que tu pourrais employer en géographie.</a:t>
            </a:r>
            <a:endParaRPr lang="fr-FR" sz="1400" u="sng" dirty="0">
              <a:latin typeface="SimpleRonde" pitchFamily="2" charset="0"/>
            </a:endParaRP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6" name="ZoneTexte 25"/>
          <p:cNvSpPr txBox="1"/>
          <p:nvPr/>
        </p:nvSpPr>
        <p:spPr>
          <a:xfrm>
            <a:off x="296652" y="2072680"/>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Tu as su installer un </a:t>
            </a:r>
            <a:r>
              <a:rPr lang="fr-FR" sz="1200" b="1" u="sng" dirty="0" smtClean="0">
                <a:latin typeface="Comic Sans MS" pitchFamily="66" charset="0"/>
              </a:rPr>
              <a:t>climat</a:t>
            </a:r>
            <a:r>
              <a:rPr lang="fr-FR" sz="1200" dirty="0" smtClean="0">
                <a:latin typeface="Comic Sans MS" pitchFamily="66" charset="0"/>
              </a:rPr>
              <a:t> de confiance avec tes enfants.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Un </a:t>
            </a:r>
            <a:r>
              <a:rPr lang="fr-FR" sz="1200" b="1" u="sng" dirty="0" smtClean="0">
                <a:latin typeface="Comic Sans MS" pitchFamily="66" charset="0"/>
              </a:rPr>
              <a:t>océan</a:t>
            </a:r>
            <a:r>
              <a:rPr lang="fr-FR" sz="1200" dirty="0" smtClean="0">
                <a:latin typeface="Comic Sans MS" pitchFamily="66" charset="0"/>
              </a:rPr>
              <a:t> de souvenirs l’envahit et les larmes lui montèrent aux yeux.</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La </a:t>
            </a:r>
            <a:r>
              <a:rPr lang="fr-FR" sz="1200" b="1" u="sng" dirty="0" smtClean="0">
                <a:latin typeface="Comic Sans MS" pitchFamily="66" charset="0"/>
              </a:rPr>
              <a:t>frontière</a:t>
            </a:r>
            <a:r>
              <a:rPr lang="fr-FR" sz="1200" dirty="0" smtClean="0">
                <a:latin typeface="Comic Sans MS" pitchFamily="66" charset="0"/>
              </a:rPr>
              <a:t> entre l’amour et la haine est très mince.</a:t>
            </a:r>
            <a:endParaRPr lang="fr-FR" sz="1200" dirty="0">
              <a:latin typeface="Comic Sans MS" pitchFamily="66" charset="0"/>
            </a:endParaRPr>
          </a:p>
        </p:txBody>
      </p:sp>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2533728"/>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442110"/>
            <a:ext cx="6192688" cy="502778"/>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4473337"/>
            <a:ext cx="6192688" cy="502778"/>
          </a:xfrm>
          <a:prstGeom prst="rect">
            <a:avLst/>
          </a:prstGeom>
        </p:spPr>
      </p:pic>
      <p:pic>
        <p:nvPicPr>
          <p:cNvPr id="1026" name="Picture 2" descr="http://ts1.mm.bing.net/th?id=HN.608010895117451552&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l="7352" t="27291" r="7556" b="15387"/>
          <a:stretch/>
        </p:blipFill>
        <p:spPr bwMode="auto">
          <a:xfrm>
            <a:off x="271972" y="6177135"/>
            <a:ext cx="1212812" cy="1231665"/>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548680" y="5293509"/>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Retrouve l’expression correspondant à chaque dessin puis explique rapidement ce qu’elle veut dire.</a:t>
            </a:r>
            <a:endParaRPr lang="fr-FR" sz="1400" u="sng" dirty="0">
              <a:latin typeface="SimpleRonde" pitchFamily="2" charset="0"/>
            </a:endParaRPr>
          </a:p>
        </p:txBody>
      </p:sp>
      <p:grpSp>
        <p:nvGrpSpPr>
          <p:cNvPr id="32" name="Groupe 31"/>
          <p:cNvGrpSpPr/>
          <p:nvPr/>
        </p:nvGrpSpPr>
        <p:grpSpPr>
          <a:xfrm>
            <a:off x="116632" y="5230076"/>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5" name="Rectangle à coins arrondis 34"/>
          <p:cNvSpPr/>
          <p:nvPr/>
        </p:nvSpPr>
        <p:spPr>
          <a:xfrm>
            <a:off x="6568752" y="53814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28" name="Picture 4" descr="http://www.kob-one.com/th_kobdef/medias/big/a4645_RKG35F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56" t="9338" r="15977" b="15518"/>
          <a:stretch/>
        </p:blipFill>
        <p:spPr bwMode="auto">
          <a:xfrm>
            <a:off x="297044" y="7545289"/>
            <a:ext cx="1187047" cy="936104"/>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24985" b="54231"/>
          <a:stretch/>
        </p:blipFill>
        <p:spPr>
          <a:xfrm>
            <a:off x="1986616" y="6177133"/>
            <a:ext cx="4783352" cy="1099967"/>
          </a:xfrm>
          <a:prstGeom prst="rect">
            <a:avLst/>
          </a:prstGeom>
        </p:spPr>
      </p:pic>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24985" b="56731"/>
          <a:stretch/>
        </p:blipFill>
        <p:spPr>
          <a:xfrm>
            <a:off x="1988464" y="7418325"/>
            <a:ext cx="4783352" cy="1039876"/>
          </a:xfrm>
          <a:prstGeom prst="rect">
            <a:avLst/>
          </a:prstGeom>
        </p:spPr>
      </p:pic>
      <p:pic>
        <p:nvPicPr>
          <p:cNvPr id="1030" name="Picture 6" descr="Pourquoi dit-on &quot;donner sa langue au chat&quot; ?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972" y="8764611"/>
            <a:ext cx="1177356" cy="965432"/>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24985" b="54231"/>
          <a:stretch/>
        </p:blipFill>
        <p:spPr>
          <a:xfrm>
            <a:off x="1988464" y="8630668"/>
            <a:ext cx="4783352" cy="1099967"/>
          </a:xfrm>
          <a:prstGeom prst="rect">
            <a:avLst/>
          </a:prstGeom>
        </p:spPr>
      </p:pic>
    </p:spTree>
    <p:extLst>
      <p:ext uri="{BB962C8B-B14F-4D97-AF65-F5344CB8AC3E}">
        <p14:creationId xmlns:p14="http://schemas.microsoft.com/office/powerpoint/2010/main" val="211995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L’ordre alphabétique</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18102"/>
            <a:ext cx="6192688" cy="338554"/>
          </a:xfrm>
          <a:prstGeom prst="rect">
            <a:avLst/>
          </a:prstGeom>
          <a:noFill/>
        </p:spPr>
        <p:txBody>
          <a:bodyPr wrap="square" rtlCol="0">
            <a:spAutoFit/>
          </a:bodyPr>
          <a:lstStyle/>
          <a:p>
            <a:r>
              <a:rPr lang="fr-FR" sz="1600" u="sng" dirty="0" smtClean="0">
                <a:latin typeface="SimpleRonde" pitchFamily="2" charset="0"/>
              </a:rPr>
              <a:t>Complète les phrases suivantes :</a:t>
            </a:r>
            <a:endParaRPr lang="fr-FR" sz="1600" u="sng" dirty="0">
              <a:latin typeface="SimpleRonde" pitchFamily="2"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186037985"/>
              </p:ext>
            </p:extLst>
          </p:nvPr>
        </p:nvGraphicFramePr>
        <p:xfrm>
          <a:off x="116633" y="2000672"/>
          <a:ext cx="6564917" cy="1404156"/>
        </p:xfrm>
        <a:graphic>
          <a:graphicData uri="http://schemas.openxmlformats.org/drawingml/2006/table">
            <a:tbl>
              <a:tblPr firstRow="1" bandRow="1">
                <a:tableStyleId>{5C22544A-7EE6-4342-B048-85BDC9FD1C3A}</a:tableStyleId>
              </a:tblPr>
              <a:tblGrid>
                <a:gridCol w="3361099"/>
                <a:gridCol w="3203818"/>
              </a:tblGrid>
              <a:tr h="468052">
                <a:tc>
                  <a:txBody>
                    <a:bodyPr/>
                    <a:lstStyle/>
                    <a:p>
                      <a:r>
                        <a:rPr lang="fr-FR" sz="1200" b="0" dirty="0" smtClean="0">
                          <a:solidFill>
                            <a:schemeClr val="tx1"/>
                          </a:solidFill>
                          <a:latin typeface="+mj-lt"/>
                        </a:rPr>
                        <a:t>La lettre F  est la …………. </a:t>
                      </a:r>
                      <a:r>
                        <a:rPr lang="fr-FR" sz="1200" b="0" kern="1200" baseline="30000" dirty="0" smtClean="0">
                          <a:solidFill>
                            <a:schemeClr val="tx1"/>
                          </a:solidFill>
                          <a:latin typeface="+mn-lt"/>
                          <a:ea typeface="+mn-ea"/>
                          <a:cs typeface="+mn-cs"/>
                        </a:rPr>
                        <a:t>ème </a:t>
                      </a:r>
                      <a:r>
                        <a:rPr lang="fr-FR" sz="1200" b="0" dirty="0" smtClean="0">
                          <a:solidFill>
                            <a:schemeClr val="tx1"/>
                          </a:solidFill>
                          <a:latin typeface="+mj-lt"/>
                        </a:rPr>
                        <a:t>lettre de l’alphabet.</a:t>
                      </a:r>
                      <a:endParaRPr lang="fr-FR" sz="1200" b="0" dirty="0">
                        <a:solidFill>
                          <a:schemeClr val="tx1"/>
                        </a:solidFill>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kern="1200" dirty="0" smtClean="0">
                          <a:solidFill>
                            <a:schemeClr val="tx1"/>
                          </a:solidFill>
                          <a:latin typeface="+mn-lt"/>
                          <a:ea typeface="+mn-ea"/>
                          <a:cs typeface="+mn-cs"/>
                        </a:rPr>
                        <a:t>La lettre O  est la …………. </a:t>
                      </a:r>
                      <a:r>
                        <a:rPr lang="fr-FR" sz="1200" b="0" kern="1200" baseline="30000" dirty="0" smtClean="0">
                          <a:solidFill>
                            <a:schemeClr val="tx1"/>
                          </a:solidFill>
                          <a:latin typeface="+mn-lt"/>
                          <a:ea typeface="+mn-ea"/>
                          <a:cs typeface="+mn-cs"/>
                        </a:rPr>
                        <a:t>ème </a:t>
                      </a:r>
                      <a:r>
                        <a:rPr lang="fr-FR" sz="1200" b="0" kern="1200" dirty="0" smtClean="0">
                          <a:solidFill>
                            <a:schemeClr val="tx1"/>
                          </a:solidFill>
                          <a:latin typeface="+mn-lt"/>
                          <a:ea typeface="+mn-ea"/>
                          <a:cs typeface="+mn-cs"/>
                        </a:rPr>
                        <a:t>lettre de l’alphabet.</a:t>
                      </a:r>
                      <a:endParaRPr lang="fr-FR" sz="1200" b="0" kern="1200" dirty="0">
                        <a:solidFill>
                          <a:schemeClr val="tx1"/>
                        </a:solidFill>
                        <a:latin typeface="+mn-lt"/>
                        <a:ea typeface="+mn-ea"/>
                        <a:cs typeface="+mn-cs"/>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052">
                <a:tc>
                  <a:txBody>
                    <a:bodyPr/>
                    <a:lstStyle/>
                    <a:p>
                      <a:r>
                        <a:rPr lang="fr-FR" sz="1200" b="0" kern="1200" dirty="0" smtClean="0">
                          <a:solidFill>
                            <a:schemeClr val="tx1"/>
                          </a:solidFill>
                          <a:latin typeface="+mn-lt"/>
                          <a:ea typeface="+mn-ea"/>
                          <a:cs typeface="+mn-cs"/>
                        </a:rPr>
                        <a:t>La lettre T  est la …………. </a:t>
                      </a:r>
                      <a:r>
                        <a:rPr lang="fr-FR" sz="1200" b="0" kern="1200" baseline="30000" dirty="0" smtClean="0">
                          <a:solidFill>
                            <a:schemeClr val="tx1"/>
                          </a:solidFill>
                          <a:latin typeface="+mn-lt"/>
                          <a:ea typeface="+mn-ea"/>
                          <a:cs typeface="+mn-cs"/>
                        </a:rPr>
                        <a:t>ème </a:t>
                      </a:r>
                      <a:r>
                        <a:rPr lang="fr-FR" sz="1200" b="0" kern="1200" dirty="0" smtClean="0">
                          <a:solidFill>
                            <a:schemeClr val="tx1"/>
                          </a:solidFill>
                          <a:latin typeface="+mn-lt"/>
                          <a:ea typeface="+mn-ea"/>
                          <a:cs typeface="+mn-cs"/>
                        </a:rPr>
                        <a:t>lettre de l’alphabet.</a:t>
                      </a:r>
                      <a:endParaRPr lang="fr-FR"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kern="1200" dirty="0" smtClean="0">
                          <a:solidFill>
                            <a:schemeClr val="tx1"/>
                          </a:solidFill>
                          <a:latin typeface="+mn-lt"/>
                          <a:ea typeface="+mn-ea"/>
                          <a:cs typeface="+mn-cs"/>
                        </a:rPr>
                        <a:t>La lettre J  est la …………. </a:t>
                      </a:r>
                      <a:r>
                        <a:rPr lang="fr-FR" sz="1200" b="0" kern="1200" baseline="30000" dirty="0" smtClean="0">
                          <a:solidFill>
                            <a:schemeClr val="tx1"/>
                          </a:solidFill>
                          <a:latin typeface="+mn-lt"/>
                          <a:ea typeface="+mn-ea"/>
                          <a:cs typeface="+mn-cs"/>
                        </a:rPr>
                        <a:t>ème </a:t>
                      </a:r>
                      <a:r>
                        <a:rPr lang="fr-FR" sz="1200" b="0" kern="1200" dirty="0" smtClean="0">
                          <a:solidFill>
                            <a:schemeClr val="tx1"/>
                          </a:solidFill>
                          <a:latin typeface="+mn-lt"/>
                          <a:ea typeface="+mn-ea"/>
                          <a:cs typeface="+mn-cs"/>
                        </a:rPr>
                        <a:t>lettre de l’alphabet.</a:t>
                      </a:r>
                      <a:endParaRPr lang="fr-FR" sz="1200" b="0" kern="1200" dirty="0">
                        <a:solidFill>
                          <a:schemeClr val="tx1"/>
                        </a:solidFill>
                        <a:latin typeface="+mn-lt"/>
                        <a:ea typeface="+mn-ea"/>
                        <a:cs typeface="+mn-cs"/>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052">
                <a:tc>
                  <a:txBody>
                    <a:bodyPr/>
                    <a:lstStyle/>
                    <a:p>
                      <a:r>
                        <a:rPr lang="fr-FR" sz="1200" b="0" kern="1200" dirty="0" smtClean="0">
                          <a:solidFill>
                            <a:schemeClr val="tx1"/>
                          </a:solidFill>
                          <a:latin typeface="+mn-lt"/>
                          <a:ea typeface="+mn-ea"/>
                          <a:cs typeface="+mn-cs"/>
                        </a:rPr>
                        <a:t>La lettre N  est la …………. </a:t>
                      </a:r>
                      <a:r>
                        <a:rPr lang="fr-FR" sz="1200" b="0" kern="1200" baseline="30000" dirty="0" smtClean="0">
                          <a:solidFill>
                            <a:schemeClr val="tx1"/>
                          </a:solidFill>
                          <a:latin typeface="+mn-lt"/>
                          <a:ea typeface="+mn-ea"/>
                          <a:cs typeface="+mn-cs"/>
                        </a:rPr>
                        <a:t>ème </a:t>
                      </a:r>
                      <a:r>
                        <a:rPr lang="fr-FR" sz="1200" b="0" kern="1200" dirty="0" smtClean="0">
                          <a:solidFill>
                            <a:schemeClr val="tx1"/>
                          </a:solidFill>
                          <a:latin typeface="+mn-lt"/>
                          <a:ea typeface="+mn-ea"/>
                          <a:cs typeface="+mn-cs"/>
                        </a:rPr>
                        <a:t>lettre de l’alphabet.</a:t>
                      </a:r>
                      <a:endParaRPr lang="fr-FR"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kern="1200" dirty="0" smtClean="0">
                          <a:solidFill>
                            <a:schemeClr val="tx1"/>
                          </a:solidFill>
                          <a:latin typeface="+mn-lt"/>
                          <a:ea typeface="+mn-ea"/>
                          <a:cs typeface="+mn-cs"/>
                        </a:rPr>
                        <a:t>La lettre W  est la …………. </a:t>
                      </a:r>
                      <a:r>
                        <a:rPr lang="fr-FR" sz="1200" b="0" kern="1200" baseline="30000" dirty="0" smtClean="0">
                          <a:solidFill>
                            <a:schemeClr val="tx1"/>
                          </a:solidFill>
                          <a:latin typeface="+mn-lt"/>
                          <a:ea typeface="+mn-ea"/>
                          <a:cs typeface="+mn-cs"/>
                        </a:rPr>
                        <a:t>ème </a:t>
                      </a:r>
                      <a:r>
                        <a:rPr lang="fr-FR" sz="1200" b="0" kern="1200" dirty="0" smtClean="0">
                          <a:solidFill>
                            <a:schemeClr val="tx1"/>
                          </a:solidFill>
                          <a:latin typeface="+mn-lt"/>
                          <a:ea typeface="+mn-ea"/>
                          <a:cs typeface="+mn-cs"/>
                        </a:rPr>
                        <a:t>lettre de l’alphabet.</a:t>
                      </a:r>
                      <a:endParaRPr lang="fr-FR" sz="1200" b="0" kern="1200" dirty="0">
                        <a:solidFill>
                          <a:schemeClr val="tx1"/>
                        </a:solidFill>
                        <a:latin typeface="+mn-lt"/>
                        <a:ea typeface="+mn-ea"/>
                        <a:cs typeface="+mn-cs"/>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7" name="Groupe 26"/>
          <p:cNvGrpSpPr/>
          <p:nvPr/>
        </p:nvGrpSpPr>
        <p:grpSpPr>
          <a:xfrm>
            <a:off x="116632" y="3728864"/>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3894366"/>
            <a:ext cx="6192688" cy="338554"/>
          </a:xfrm>
          <a:prstGeom prst="rect">
            <a:avLst/>
          </a:prstGeom>
          <a:noFill/>
        </p:spPr>
        <p:txBody>
          <a:bodyPr wrap="square" rtlCol="0">
            <a:spAutoFit/>
          </a:bodyPr>
          <a:lstStyle/>
          <a:p>
            <a:r>
              <a:rPr lang="fr-FR" sz="1600" u="sng" dirty="0" smtClean="0">
                <a:latin typeface="SimpleRonde" pitchFamily="2" charset="0"/>
              </a:rPr>
              <a:t>Récris les mots de ces listes dans l’ordre alphabétique.</a:t>
            </a:r>
            <a:endParaRPr lang="fr-FR" sz="1600" u="sng" dirty="0">
              <a:latin typeface="SimpleRonde" pitchFamily="2" charset="0"/>
            </a:endParaRPr>
          </a:p>
        </p:txBody>
      </p:sp>
      <p:sp>
        <p:nvSpPr>
          <p:cNvPr id="2" name="ZoneTexte 1"/>
          <p:cNvSpPr txBox="1"/>
          <p:nvPr/>
        </p:nvSpPr>
        <p:spPr>
          <a:xfrm>
            <a:off x="116632" y="4304928"/>
            <a:ext cx="6552728" cy="307777"/>
          </a:xfrm>
          <a:prstGeom prst="rect">
            <a:avLst/>
          </a:prstGeom>
          <a:noFill/>
        </p:spPr>
        <p:txBody>
          <a:bodyPr wrap="square" rtlCol="0">
            <a:spAutoFit/>
          </a:bodyPr>
          <a:lstStyle/>
          <a:p>
            <a:pPr algn="ctr"/>
            <a:r>
              <a:rPr lang="fr-FR" sz="1400" b="1" i="1" dirty="0" smtClean="0"/>
              <a:t>pain – boulanger – fournil – baguette – boulangerie - farine </a:t>
            </a:r>
            <a:endParaRPr lang="fr-FR" sz="1400" b="1" i="1" dirty="0"/>
          </a:p>
        </p:txBody>
      </p:sp>
      <p:pic>
        <p:nvPicPr>
          <p:cNvPr id="4" name="Image 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664968"/>
            <a:ext cx="6192688" cy="502778"/>
          </a:xfrm>
          <a:prstGeom prst="rect">
            <a:avLst/>
          </a:prstGeom>
        </p:spPr>
      </p:pic>
      <p:sp>
        <p:nvSpPr>
          <p:cNvPr id="31" name="ZoneTexte 30"/>
          <p:cNvSpPr txBox="1"/>
          <p:nvPr/>
        </p:nvSpPr>
        <p:spPr>
          <a:xfrm>
            <a:off x="116632" y="5325342"/>
            <a:ext cx="6552728" cy="307777"/>
          </a:xfrm>
          <a:prstGeom prst="rect">
            <a:avLst/>
          </a:prstGeom>
          <a:noFill/>
        </p:spPr>
        <p:txBody>
          <a:bodyPr wrap="square" rtlCol="0">
            <a:spAutoFit/>
          </a:bodyPr>
          <a:lstStyle/>
          <a:p>
            <a:pPr algn="ctr"/>
            <a:r>
              <a:rPr lang="fr-FR" sz="1400" b="1" i="1" dirty="0" smtClean="0"/>
              <a:t>couper – bûcheron – hache – tronçonneuse – arbre – casque </a:t>
            </a:r>
            <a:endParaRPr lang="fr-FR" sz="1400" b="1" i="1" dirty="0"/>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685382"/>
            <a:ext cx="6192688" cy="502778"/>
          </a:xfrm>
          <a:prstGeom prst="rect">
            <a:avLst/>
          </a:prstGeom>
        </p:spPr>
      </p:pic>
      <p:grpSp>
        <p:nvGrpSpPr>
          <p:cNvPr id="33" name="Groupe 32"/>
          <p:cNvGrpSpPr/>
          <p:nvPr/>
        </p:nvGrpSpPr>
        <p:grpSpPr>
          <a:xfrm>
            <a:off x="116632" y="6537176"/>
            <a:ext cx="360040" cy="461665"/>
            <a:chOff x="116632" y="1352600"/>
            <a:chExt cx="360040" cy="461665"/>
          </a:xfrm>
        </p:grpSpPr>
        <p:sp>
          <p:nvSpPr>
            <p:cNvPr id="34" name="Ellipse 3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6" name="ZoneTexte 35"/>
          <p:cNvSpPr txBox="1"/>
          <p:nvPr/>
        </p:nvSpPr>
        <p:spPr>
          <a:xfrm>
            <a:off x="476672" y="6702678"/>
            <a:ext cx="6192688" cy="338554"/>
          </a:xfrm>
          <a:prstGeom prst="rect">
            <a:avLst/>
          </a:prstGeom>
          <a:noFill/>
        </p:spPr>
        <p:txBody>
          <a:bodyPr wrap="square" rtlCol="0">
            <a:spAutoFit/>
          </a:bodyPr>
          <a:lstStyle/>
          <a:p>
            <a:r>
              <a:rPr lang="fr-FR" sz="1600" u="sng" dirty="0" smtClean="0">
                <a:latin typeface="SimpleRonde" pitchFamily="2" charset="0"/>
              </a:rPr>
              <a:t>Retrouve la place du mot en cochant la bonne case.</a:t>
            </a:r>
            <a:endParaRPr lang="fr-FR" sz="1600" u="sng" dirty="0">
              <a:latin typeface="SimpleRonde" pitchFamily="2" charset="0"/>
            </a:endParaRPr>
          </a:p>
        </p:txBody>
      </p:sp>
      <p:sp>
        <p:nvSpPr>
          <p:cNvPr id="37" name="Carré corné 36"/>
          <p:cNvSpPr/>
          <p:nvPr/>
        </p:nvSpPr>
        <p:spPr>
          <a:xfrm rot="509975">
            <a:off x="136912" y="7412431"/>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basket</a:t>
            </a:r>
            <a:endParaRPr lang="fr-FR" dirty="0">
              <a:solidFill>
                <a:schemeClr val="tx1"/>
              </a:solidFill>
            </a:endParaRPr>
          </a:p>
        </p:txBody>
      </p:sp>
      <p:sp>
        <p:nvSpPr>
          <p:cNvPr id="38" name="Carré corné 37"/>
          <p:cNvSpPr/>
          <p:nvPr/>
        </p:nvSpPr>
        <p:spPr>
          <a:xfrm rot="21275712">
            <a:off x="131026" y="828391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tennis</a:t>
            </a:r>
            <a:endParaRPr lang="fr-FR" dirty="0">
              <a:solidFill>
                <a:schemeClr val="tx1"/>
              </a:solidFill>
            </a:endParaRPr>
          </a:p>
        </p:txBody>
      </p:sp>
      <p:sp>
        <p:nvSpPr>
          <p:cNvPr id="39" name="Carré corné 38"/>
          <p:cNvSpPr/>
          <p:nvPr/>
        </p:nvSpPr>
        <p:spPr>
          <a:xfrm rot="509975">
            <a:off x="136912" y="9140623"/>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pétanque</a:t>
            </a:r>
            <a:endParaRPr lang="fr-FR" dirty="0">
              <a:solidFill>
                <a:schemeClr val="tx1"/>
              </a:solidFill>
            </a:endParaRPr>
          </a:p>
        </p:txBody>
      </p:sp>
      <p:graphicFrame>
        <p:nvGraphicFramePr>
          <p:cNvPr id="40" name="Tableau 39"/>
          <p:cNvGraphicFramePr>
            <a:graphicFrameLocks noGrp="1"/>
          </p:cNvGraphicFramePr>
          <p:nvPr>
            <p:extLst>
              <p:ext uri="{D42A27DB-BD31-4B8C-83A1-F6EECF244321}">
                <p14:modId xmlns:p14="http://schemas.microsoft.com/office/powerpoint/2010/main" val="1232633501"/>
              </p:ext>
            </p:extLst>
          </p:nvPr>
        </p:nvGraphicFramePr>
        <p:xfrm>
          <a:off x="1772816" y="7484798"/>
          <a:ext cx="4824536" cy="370840"/>
        </p:xfrm>
        <a:graphic>
          <a:graphicData uri="http://schemas.openxmlformats.org/drawingml/2006/table">
            <a:tbl>
              <a:tblPr firstRow="1" bandRow="1">
                <a:tableStyleId>{5C22544A-7EE6-4342-B048-85BDC9FD1C3A}</a:tableStyleId>
              </a:tblPr>
              <a:tblGrid>
                <a:gridCol w="576064"/>
                <a:gridCol w="884670"/>
                <a:gridCol w="555490"/>
                <a:gridCol w="905244"/>
                <a:gridCol w="534916"/>
                <a:gridCol w="925818"/>
                <a:gridCol w="442334"/>
              </a:tblGrid>
              <a:tr h="370840">
                <a:tc>
                  <a:txBody>
                    <a:bodyPr/>
                    <a:lstStyle/>
                    <a:p>
                      <a:pPr algn="ct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bal</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boule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buste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41" name="Tableau 40"/>
          <p:cNvGraphicFramePr>
            <a:graphicFrameLocks noGrp="1"/>
          </p:cNvGraphicFramePr>
          <p:nvPr>
            <p:extLst>
              <p:ext uri="{D42A27DB-BD31-4B8C-83A1-F6EECF244321}">
                <p14:modId xmlns:p14="http://schemas.microsoft.com/office/powerpoint/2010/main" val="1701249332"/>
              </p:ext>
            </p:extLst>
          </p:nvPr>
        </p:nvGraphicFramePr>
        <p:xfrm>
          <a:off x="1786533" y="8326576"/>
          <a:ext cx="4824536" cy="370840"/>
        </p:xfrm>
        <a:graphic>
          <a:graphicData uri="http://schemas.openxmlformats.org/drawingml/2006/table">
            <a:tbl>
              <a:tblPr firstRow="1" bandRow="1">
                <a:tableStyleId>{5C22544A-7EE6-4342-B048-85BDC9FD1C3A}</a:tableStyleId>
              </a:tblPr>
              <a:tblGrid>
                <a:gridCol w="576064"/>
                <a:gridCol w="884670"/>
                <a:gridCol w="555490"/>
                <a:gridCol w="905244"/>
                <a:gridCol w="534916"/>
                <a:gridCol w="925818"/>
                <a:gridCol w="442334"/>
              </a:tblGrid>
              <a:tr h="370840">
                <a:tc>
                  <a:txBody>
                    <a:bodyPr/>
                    <a:lstStyle/>
                    <a:p>
                      <a:pPr algn="ct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tableau</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tâche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trait</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42" name="Tableau 41"/>
          <p:cNvGraphicFramePr>
            <a:graphicFrameLocks noGrp="1"/>
          </p:cNvGraphicFramePr>
          <p:nvPr>
            <p:extLst>
              <p:ext uri="{D42A27DB-BD31-4B8C-83A1-F6EECF244321}">
                <p14:modId xmlns:p14="http://schemas.microsoft.com/office/powerpoint/2010/main" val="1154685549"/>
              </p:ext>
            </p:extLst>
          </p:nvPr>
        </p:nvGraphicFramePr>
        <p:xfrm>
          <a:off x="1782341" y="9201472"/>
          <a:ext cx="4824536" cy="370840"/>
        </p:xfrm>
        <a:graphic>
          <a:graphicData uri="http://schemas.openxmlformats.org/drawingml/2006/table">
            <a:tbl>
              <a:tblPr firstRow="1" bandRow="1">
                <a:tableStyleId>{5C22544A-7EE6-4342-B048-85BDC9FD1C3A}</a:tableStyleId>
              </a:tblPr>
              <a:tblGrid>
                <a:gridCol w="576064"/>
                <a:gridCol w="884670"/>
                <a:gridCol w="555490"/>
                <a:gridCol w="905244"/>
                <a:gridCol w="534916"/>
                <a:gridCol w="925818"/>
                <a:gridCol w="442334"/>
              </a:tblGrid>
              <a:tr h="370840">
                <a:tc>
                  <a:txBody>
                    <a:bodyPr/>
                    <a:lstStyle/>
                    <a:p>
                      <a:pPr algn="ct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pivoine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pont</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rouleau</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43" name="Rectangle à coins arrondis 42"/>
          <p:cNvSpPr/>
          <p:nvPr/>
        </p:nvSpPr>
        <p:spPr>
          <a:xfrm>
            <a:off x="65687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4" name="Rectangle à coins arrondis 43"/>
          <p:cNvSpPr/>
          <p:nvPr/>
        </p:nvSpPr>
        <p:spPr>
          <a:xfrm>
            <a:off x="6578277" y="388028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5" name="Rectangle à coins arrondis 44"/>
          <p:cNvSpPr/>
          <p:nvPr/>
        </p:nvSpPr>
        <p:spPr>
          <a:xfrm>
            <a:off x="6578277" y="666684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0296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L’ordre alphabétique</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507078"/>
            <a:ext cx="6192688" cy="338554"/>
          </a:xfrm>
          <a:prstGeom prst="rect">
            <a:avLst/>
          </a:prstGeom>
          <a:noFill/>
        </p:spPr>
        <p:txBody>
          <a:bodyPr wrap="square" rtlCol="0">
            <a:spAutoFit/>
          </a:bodyPr>
          <a:lstStyle/>
          <a:p>
            <a:r>
              <a:rPr lang="fr-FR" sz="1600" u="sng" dirty="0" smtClean="0">
                <a:latin typeface="SimpleRonde" pitchFamily="2" charset="0"/>
              </a:rPr>
              <a:t>Récris les mots de ces listes dans l’ordre alphabétique.</a:t>
            </a:r>
            <a:endParaRPr lang="fr-FR" sz="1600" u="sng" dirty="0">
              <a:latin typeface="SimpleRonde" pitchFamily="2" charset="0"/>
            </a:endParaRPr>
          </a:p>
        </p:txBody>
      </p:sp>
      <p:sp>
        <p:nvSpPr>
          <p:cNvPr id="2" name="ZoneTexte 1"/>
          <p:cNvSpPr txBox="1"/>
          <p:nvPr/>
        </p:nvSpPr>
        <p:spPr>
          <a:xfrm>
            <a:off x="116632" y="1917640"/>
            <a:ext cx="6552728" cy="307777"/>
          </a:xfrm>
          <a:prstGeom prst="rect">
            <a:avLst/>
          </a:prstGeom>
          <a:noFill/>
        </p:spPr>
        <p:txBody>
          <a:bodyPr wrap="square" rtlCol="0">
            <a:spAutoFit/>
          </a:bodyPr>
          <a:lstStyle/>
          <a:p>
            <a:pPr algn="ctr"/>
            <a:r>
              <a:rPr lang="fr-FR" sz="1400" b="1" i="1" dirty="0" smtClean="0"/>
              <a:t>coussin – château – champ – caillou – cratère – coffre</a:t>
            </a:r>
            <a:endParaRPr lang="fr-FR" sz="1400" b="1" i="1" dirty="0"/>
          </a:p>
        </p:txBody>
      </p:sp>
      <p:pic>
        <p:nvPicPr>
          <p:cNvPr id="4" name="Image 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277680"/>
            <a:ext cx="6192688" cy="502778"/>
          </a:xfrm>
          <a:prstGeom prst="rect">
            <a:avLst/>
          </a:prstGeom>
        </p:spPr>
      </p:pic>
      <p:sp>
        <p:nvSpPr>
          <p:cNvPr id="31" name="ZoneTexte 30"/>
          <p:cNvSpPr txBox="1"/>
          <p:nvPr/>
        </p:nvSpPr>
        <p:spPr>
          <a:xfrm>
            <a:off x="116632" y="2938054"/>
            <a:ext cx="6552728" cy="307777"/>
          </a:xfrm>
          <a:prstGeom prst="rect">
            <a:avLst/>
          </a:prstGeom>
          <a:noFill/>
        </p:spPr>
        <p:txBody>
          <a:bodyPr wrap="square" rtlCol="0">
            <a:spAutoFit/>
          </a:bodyPr>
          <a:lstStyle/>
          <a:p>
            <a:pPr algn="ctr"/>
            <a:r>
              <a:rPr lang="fr-FR" sz="1400" b="1" i="1" dirty="0" smtClean="0"/>
              <a:t>bouteille - bateau – basket – bâtiment – boite – bâtir  </a:t>
            </a:r>
            <a:endParaRPr lang="fr-FR" sz="1400" b="1" i="1" dirty="0"/>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298094"/>
            <a:ext cx="6192688" cy="502778"/>
          </a:xfrm>
          <a:prstGeom prst="rect">
            <a:avLst/>
          </a:prstGeom>
        </p:spPr>
      </p:pic>
      <p:grpSp>
        <p:nvGrpSpPr>
          <p:cNvPr id="33" name="Groupe 32"/>
          <p:cNvGrpSpPr/>
          <p:nvPr/>
        </p:nvGrpSpPr>
        <p:grpSpPr>
          <a:xfrm>
            <a:off x="116632" y="4953000"/>
            <a:ext cx="360040" cy="461665"/>
            <a:chOff x="116632" y="1352600"/>
            <a:chExt cx="360040" cy="461665"/>
          </a:xfrm>
        </p:grpSpPr>
        <p:sp>
          <p:nvSpPr>
            <p:cNvPr id="34" name="Ellipse 3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6" name="ZoneTexte 35"/>
          <p:cNvSpPr txBox="1"/>
          <p:nvPr/>
        </p:nvSpPr>
        <p:spPr>
          <a:xfrm>
            <a:off x="476672" y="5118502"/>
            <a:ext cx="6192688" cy="338554"/>
          </a:xfrm>
          <a:prstGeom prst="rect">
            <a:avLst/>
          </a:prstGeom>
          <a:noFill/>
        </p:spPr>
        <p:txBody>
          <a:bodyPr wrap="square" rtlCol="0">
            <a:spAutoFit/>
          </a:bodyPr>
          <a:lstStyle/>
          <a:p>
            <a:r>
              <a:rPr lang="fr-FR" sz="1600" u="sng" dirty="0" smtClean="0">
                <a:latin typeface="SimpleRonde" pitchFamily="2" charset="0"/>
              </a:rPr>
              <a:t>Retrouve la place du mot en cochant la bonne case.</a:t>
            </a:r>
            <a:endParaRPr lang="fr-FR" sz="1600" u="sng" dirty="0">
              <a:latin typeface="SimpleRonde" pitchFamily="2" charset="0"/>
            </a:endParaRPr>
          </a:p>
        </p:txBody>
      </p:sp>
      <p:sp>
        <p:nvSpPr>
          <p:cNvPr id="37" name="Carré corné 36"/>
          <p:cNvSpPr/>
          <p:nvPr/>
        </p:nvSpPr>
        <p:spPr>
          <a:xfrm rot="509975">
            <a:off x="136912" y="582825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chiot</a:t>
            </a:r>
            <a:endParaRPr lang="fr-FR" dirty="0">
              <a:solidFill>
                <a:schemeClr val="tx1"/>
              </a:solidFill>
            </a:endParaRPr>
          </a:p>
        </p:txBody>
      </p:sp>
      <p:sp>
        <p:nvSpPr>
          <p:cNvPr id="38" name="Carré corné 37"/>
          <p:cNvSpPr/>
          <p:nvPr/>
        </p:nvSpPr>
        <p:spPr>
          <a:xfrm rot="21275712">
            <a:off x="131026" y="6699739"/>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voiture</a:t>
            </a:r>
            <a:endParaRPr lang="fr-FR" dirty="0">
              <a:solidFill>
                <a:schemeClr val="tx1"/>
              </a:solidFill>
            </a:endParaRPr>
          </a:p>
        </p:txBody>
      </p:sp>
      <p:sp>
        <p:nvSpPr>
          <p:cNvPr id="39" name="Carré corné 38"/>
          <p:cNvSpPr/>
          <p:nvPr/>
        </p:nvSpPr>
        <p:spPr>
          <a:xfrm rot="509975">
            <a:off x="136912" y="7556447"/>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lanterne</a:t>
            </a:r>
            <a:endParaRPr lang="fr-FR" dirty="0">
              <a:solidFill>
                <a:schemeClr val="tx1"/>
              </a:solidFill>
            </a:endParaRPr>
          </a:p>
        </p:txBody>
      </p:sp>
      <p:graphicFrame>
        <p:nvGraphicFramePr>
          <p:cNvPr id="40" name="Tableau 39"/>
          <p:cNvGraphicFramePr>
            <a:graphicFrameLocks noGrp="1"/>
          </p:cNvGraphicFramePr>
          <p:nvPr>
            <p:extLst>
              <p:ext uri="{D42A27DB-BD31-4B8C-83A1-F6EECF244321}">
                <p14:modId xmlns:p14="http://schemas.microsoft.com/office/powerpoint/2010/main" val="1996384934"/>
              </p:ext>
            </p:extLst>
          </p:nvPr>
        </p:nvGraphicFramePr>
        <p:xfrm>
          <a:off x="1772816" y="5900622"/>
          <a:ext cx="4824536" cy="370840"/>
        </p:xfrm>
        <a:graphic>
          <a:graphicData uri="http://schemas.openxmlformats.org/drawingml/2006/table">
            <a:tbl>
              <a:tblPr firstRow="1" bandRow="1">
                <a:tableStyleId>{5C22544A-7EE6-4342-B048-85BDC9FD1C3A}</a:tableStyleId>
              </a:tblPr>
              <a:tblGrid>
                <a:gridCol w="576064"/>
                <a:gridCol w="884670"/>
                <a:gridCol w="555490"/>
                <a:gridCol w="905244"/>
                <a:gridCol w="534916"/>
                <a:gridCol w="925818"/>
                <a:gridCol w="442334"/>
              </a:tblGrid>
              <a:tr h="370840">
                <a:tc>
                  <a:txBody>
                    <a:bodyPr/>
                    <a:lstStyle/>
                    <a:p>
                      <a:pPr algn="ct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chien</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chips</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choix</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41" name="Tableau 40"/>
          <p:cNvGraphicFramePr>
            <a:graphicFrameLocks noGrp="1"/>
          </p:cNvGraphicFramePr>
          <p:nvPr>
            <p:extLst>
              <p:ext uri="{D42A27DB-BD31-4B8C-83A1-F6EECF244321}">
                <p14:modId xmlns:p14="http://schemas.microsoft.com/office/powerpoint/2010/main" val="165569563"/>
              </p:ext>
            </p:extLst>
          </p:nvPr>
        </p:nvGraphicFramePr>
        <p:xfrm>
          <a:off x="1786533" y="6742400"/>
          <a:ext cx="4824536" cy="370840"/>
        </p:xfrm>
        <a:graphic>
          <a:graphicData uri="http://schemas.openxmlformats.org/drawingml/2006/table">
            <a:tbl>
              <a:tblPr firstRow="1" bandRow="1">
                <a:tableStyleId>{5C22544A-7EE6-4342-B048-85BDC9FD1C3A}</a:tableStyleId>
              </a:tblPr>
              <a:tblGrid>
                <a:gridCol w="576064"/>
                <a:gridCol w="884670"/>
                <a:gridCol w="555490"/>
                <a:gridCol w="905244"/>
                <a:gridCol w="534916"/>
                <a:gridCol w="925818"/>
                <a:gridCol w="442334"/>
              </a:tblGrid>
              <a:tr h="370840">
                <a:tc>
                  <a:txBody>
                    <a:bodyPr/>
                    <a:lstStyle/>
                    <a:p>
                      <a:pPr algn="ct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voiturier</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voisin</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volcan</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42" name="Tableau 41"/>
          <p:cNvGraphicFramePr>
            <a:graphicFrameLocks noGrp="1"/>
          </p:cNvGraphicFramePr>
          <p:nvPr>
            <p:extLst>
              <p:ext uri="{D42A27DB-BD31-4B8C-83A1-F6EECF244321}">
                <p14:modId xmlns:p14="http://schemas.microsoft.com/office/powerpoint/2010/main" val="1821533602"/>
              </p:ext>
            </p:extLst>
          </p:nvPr>
        </p:nvGraphicFramePr>
        <p:xfrm>
          <a:off x="1782341" y="7617296"/>
          <a:ext cx="4824536" cy="370840"/>
        </p:xfrm>
        <a:graphic>
          <a:graphicData uri="http://schemas.openxmlformats.org/drawingml/2006/table">
            <a:tbl>
              <a:tblPr firstRow="1" bandRow="1">
                <a:tableStyleId>{5C22544A-7EE6-4342-B048-85BDC9FD1C3A}</a:tableStyleId>
              </a:tblPr>
              <a:tblGrid>
                <a:gridCol w="576064"/>
                <a:gridCol w="884670"/>
                <a:gridCol w="555490"/>
                <a:gridCol w="905244"/>
                <a:gridCol w="534916"/>
                <a:gridCol w="925818"/>
                <a:gridCol w="442334"/>
              </a:tblGrid>
              <a:tr h="370840">
                <a:tc>
                  <a:txBody>
                    <a:bodyPr/>
                    <a:lstStyle/>
                    <a:p>
                      <a:pPr algn="ct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lampe</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lancer</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lanceur</a:t>
                      </a:r>
                      <a:endParaRPr lang="fr-FR"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effectLst>
                            <a:outerShdw blurRad="38100" dist="38100" dir="2700000" algn="tl">
                              <a:srgbClr val="000000">
                                <a:alpha val="43137"/>
                              </a:srgbClr>
                            </a:outerShdw>
                          </a:effectLst>
                          <a:sym typeface="Wingdings"/>
                        </a:rPr>
                        <a:t></a:t>
                      </a:r>
                      <a:endParaRPr lang="fr-FR" sz="1400" dirty="0" smtClean="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43" name="ZoneTexte 42"/>
          <p:cNvSpPr txBox="1"/>
          <p:nvPr/>
        </p:nvSpPr>
        <p:spPr>
          <a:xfrm>
            <a:off x="116632" y="3946166"/>
            <a:ext cx="6552728" cy="307777"/>
          </a:xfrm>
          <a:prstGeom prst="rect">
            <a:avLst/>
          </a:prstGeom>
          <a:noFill/>
        </p:spPr>
        <p:txBody>
          <a:bodyPr wrap="square" rtlCol="0">
            <a:spAutoFit/>
          </a:bodyPr>
          <a:lstStyle/>
          <a:p>
            <a:pPr algn="ctr"/>
            <a:r>
              <a:rPr lang="fr-FR" sz="1400" b="1" i="1" dirty="0" smtClean="0"/>
              <a:t>mentir – mener – mensuel – menacer – mendiant- menotte</a:t>
            </a:r>
            <a:endParaRPr lang="fr-FR" sz="1400" b="1" i="1" dirty="0"/>
          </a:p>
        </p:txBody>
      </p:sp>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306206"/>
            <a:ext cx="6192688" cy="502778"/>
          </a:xfrm>
          <a:prstGeom prst="rect">
            <a:avLst/>
          </a:prstGeom>
        </p:spPr>
      </p:pic>
      <p:grpSp>
        <p:nvGrpSpPr>
          <p:cNvPr id="49" name="Groupe 48"/>
          <p:cNvGrpSpPr/>
          <p:nvPr/>
        </p:nvGrpSpPr>
        <p:grpSpPr>
          <a:xfrm>
            <a:off x="116632" y="8193360"/>
            <a:ext cx="360040" cy="461665"/>
            <a:chOff x="116632" y="1352600"/>
            <a:chExt cx="360040" cy="461665"/>
          </a:xfrm>
        </p:grpSpPr>
        <p:sp>
          <p:nvSpPr>
            <p:cNvPr id="50" name="Ellipse 4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2" name="ZoneTexte 51"/>
          <p:cNvSpPr txBox="1"/>
          <p:nvPr/>
        </p:nvSpPr>
        <p:spPr>
          <a:xfrm>
            <a:off x="476672" y="8358862"/>
            <a:ext cx="6192688" cy="338554"/>
          </a:xfrm>
          <a:prstGeom prst="rect">
            <a:avLst/>
          </a:prstGeom>
          <a:noFill/>
        </p:spPr>
        <p:txBody>
          <a:bodyPr wrap="square" rtlCol="0">
            <a:spAutoFit/>
          </a:bodyPr>
          <a:lstStyle/>
          <a:p>
            <a:r>
              <a:rPr lang="fr-FR" sz="1600" u="sng" dirty="0" smtClean="0">
                <a:latin typeface="SimpleRonde" pitchFamily="2" charset="0"/>
              </a:rPr>
              <a:t>Barre l’intrus dans chaque liste.</a:t>
            </a:r>
            <a:endParaRPr lang="fr-FR" sz="1600" u="sng" dirty="0">
              <a:latin typeface="SimpleRonde" pitchFamily="2"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956449894"/>
              </p:ext>
            </p:extLst>
          </p:nvPr>
        </p:nvGraphicFramePr>
        <p:xfrm>
          <a:off x="188638" y="8697416"/>
          <a:ext cx="6408716" cy="1005840"/>
        </p:xfrm>
        <a:graphic>
          <a:graphicData uri="http://schemas.openxmlformats.org/drawingml/2006/table">
            <a:tbl>
              <a:tblPr bandRow="1">
                <a:tableStyleId>{5C22544A-7EE6-4342-B048-85BDC9FD1C3A}</a:tableStyleId>
              </a:tblPr>
              <a:tblGrid>
                <a:gridCol w="1602179"/>
                <a:gridCol w="1602179"/>
                <a:gridCol w="1602179"/>
                <a:gridCol w="1602179"/>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chameau</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chien</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chignon</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chat</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chimpanzé</a:t>
                      </a:r>
                    </a:p>
                  </a:txBody>
                  <a:tcP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smtClean="0"/>
                        <a:t>fabriquer</a:t>
                      </a:r>
                    </a:p>
                    <a:p>
                      <a:pPr algn="ctr"/>
                      <a:r>
                        <a:rPr lang="fr-FR" sz="1200" dirty="0" smtClean="0"/>
                        <a:t>facteur</a:t>
                      </a:r>
                    </a:p>
                    <a:p>
                      <a:pPr algn="ctr"/>
                      <a:r>
                        <a:rPr lang="fr-FR" sz="1200" dirty="0" smtClean="0"/>
                        <a:t>fabuleux</a:t>
                      </a:r>
                    </a:p>
                    <a:p>
                      <a:pPr algn="ctr"/>
                      <a:r>
                        <a:rPr lang="fr-FR" sz="1200" dirty="0" smtClean="0"/>
                        <a:t>facile</a:t>
                      </a:r>
                    </a:p>
                    <a:p>
                      <a:pPr algn="ctr"/>
                      <a:r>
                        <a:rPr lang="fr-FR" sz="1200" dirty="0" smtClean="0"/>
                        <a:t>fraction</a:t>
                      </a:r>
                    </a:p>
                  </a:txBody>
                  <a:tcPr>
                    <a:lnL w="28575" cap="flat" cmpd="sng" algn="ctr">
                      <a:solidFill>
                        <a:schemeClr val="tx1"/>
                      </a:solidFill>
                      <a:prstDash val="sysDot"/>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smtClean="0"/>
                        <a:t>local</a:t>
                      </a:r>
                    </a:p>
                    <a:p>
                      <a:pPr algn="ctr"/>
                      <a:r>
                        <a:rPr lang="fr-FR" sz="1200" dirty="0" smtClean="0"/>
                        <a:t>locomotive</a:t>
                      </a:r>
                    </a:p>
                    <a:p>
                      <a:pPr algn="ctr"/>
                      <a:r>
                        <a:rPr lang="fr-FR" sz="1200" dirty="0" smtClean="0"/>
                        <a:t>lumière</a:t>
                      </a:r>
                    </a:p>
                    <a:p>
                      <a:pPr algn="ctr"/>
                      <a:r>
                        <a:rPr lang="fr-FR" sz="1200" dirty="0" smtClean="0"/>
                        <a:t>lundi</a:t>
                      </a:r>
                    </a:p>
                    <a:p>
                      <a:pPr algn="ctr"/>
                      <a:r>
                        <a:rPr lang="fr-FR" sz="1200" dirty="0" smtClean="0"/>
                        <a:t>louve</a:t>
                      </a:r>
                      <a:endParaRPr lang="fr-FR" sz="1200" dirty="0"/>
                    </a:p>
                  </a:txBody>
                  <a:tcPr>
                    <a:lnL w="28575" cap="flat" cmpd="sng" algn="ctr">
                      <a:solidFill>
                        <a:schemeClr val="tx1"/>
                      </a:solidFill>
                      <a:prstDash val="sysDot"/>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smtClean="0"/>
                        <a:t>réveil</a:t>
                      </a:r>
                    </a:p>
                    <a:p>
                      <a:pPr algn="ctr"/>
                      <a:r>
                        <a:rPr lang="fr-FR" sz="1200" dirty="0" smtClean="0"/>
                        <a:t>révolution</a:t>
                      </a:r>
                    </a:p>
                    <a:p>
                      <a:pPr algn="ctr"/>
                      <a:r>
                        <a:rPr lang="fr-FR" sz="1200" dirty="0" smtClean="0"/>
                        <a:t>rire</a:t>
                      </a:r>
                    </a:p>
                    <a:p>
                      <a:pPr algn="ctr"/>
                      <a:r>
                        <a:rPr lang="fr-FR" sz="1200" dirty="0" smtClean="0"/>
                        <a:t>ricaner</a:t>
                      </a:r>
                    </a:p>
                    <a:p>
                      <a:pPr algn="ctr"/>
                      <a:r>
                        <a:rPr lang="fr-FR" sz="1200" dirty="0" smtClean="0"/>
                        <a:t>rideau</a:t>
                      </a:r>
                      <a:endParaRPr lang="fr-FR" sz="1200" dirty="0"/>
                    </a:p>
                  </a:txBody>
                  <a:tcP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5" name="Rectangle à coins arrondis 44"/>
          <p:cNvSpPr/>
          <p:nvPr/>
        </p:nvSpPr>
        <p:spPr>
          <a:xfrm>
            <a:off x="6578277"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6" name="Rectangle à coins arrondis 45"/>
          <p:cNvSpPr/>
          <p:nvPr/>
        </p:nvSpPr>
        <p:spPr>
          <a:xfrm>
            <a:off x="6578277" y="50832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7" name="Rectangle à coins arrondis 46"/>
          <p:cNvSpPr/>
          <p:nvPr/>
        </p:nvSpPr>
        <p:spPr>
          <a:xfrm>
            <a:off x="6578277" y="834478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49911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7500" lnSpcReduction="20000"/>
          </a:bodyPr>
          <a:lstStyle/>
          <a:p>
            <a:r>
              <a:rPr lang="fr-FR" dirty="0" smtClean="0"/>
              <a:t>Les différents sens d’un mot</a:t>
            </a:r>
            <a:endParaRPr lang="fr-FR" dirty="0"/>
          </a:p>
        </p:txBody>
      </p:sp>
      <p:sp>
        <p:nvSpPr>
          <p:cNvPr id="3" name="Espace réservé du texte 2"/>
          <p:cNvSpPr>
            <a:spLocks noGrp="1"/>
          </p:cNvSpPr>
          <p:nvPr>
            <p:ph type="body" sz="quarter" idx="11"/>
          </p:nvPr>
        </p:nvSpPr>
        <p:spPr/>
        <p:txBody>
          <a:bodyPr/>
          <a:lstStyle/>
          <a:p>
            <a:r>
              <a:rPr lang="fr-FR" dirty="0" smtClean="0"/>
              <a:t>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pic>
        <p:nvPicPr>
          <p:cNvPr id="1026" name="Picture 2" descr="http://www.blogbbmontessori.com/wp-content/uploads/2013/06/se-regarder-dans-la-gl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688" y="2763143"/>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s.123rf.com/400wm/400/400/sharpnose/sharpnose1109/sharpnose110900096/10470524-fille-de-manger-une-creme-glac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083" y="2789435"/>
            <a:ext cx="1197843" cy="11978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s.123rf.com/400wm/400/400/lordalea/lordalea0912/lordalea091200014/6025820-fille-de-patinage-de-glace-petite-fille-avec-un-grand-sourire-sur-glace-illustration-du-dessin-anim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094" y="2789435"/>
            <a:ext cx="1274301" cy="119784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60648" y="3915271"/>
            <a:ext cx="1944216" cy="461665"/>
          </a:xfrm>
          <a:prstGeom prst="rect">
            <a:avLst/>
          </a:prstGeom>
          <a:noFill/>
        </p:spPr>
        <p:txBody>
          <a:bodyPr wrap="square" rtlCol="0">
            <a:spAutoFit/>
          </a:bodyPr>
          <a:lstStyle/>
          <a:p>
            <a:pPr algn="ctr"/>
            <a:r>
              <a:rPr lang="fr-FR" sz="1200" dirty="0" smtClean="0">
                <a:latin typeface="Comic Sans MS" pitchFamily="66" charset="0"/>
              </a:rPr>
              <a:t>Marion se regarde dans la glace.</a:t>
            </a:r>
            <a:endParaRPr lang="fr-FR" sz="1200" dirty="0">
              <a:latin typeface="Comic Sans MS" pitchFamily="66" charset="0"/>
            </a:endParaRPr>
          </a:p>
        </p:txBody>
      </p:sp>
      <p:sp>
        <p:nvSpPr>
          <p:cNvPr id="9" name="ZoneTexte 8"/>
          <p:cNvSpPr txBox="1"/>
          <p:nvPr/>
        </p:nvSpPr>
        <p:spPr>
          <a:xfrm>
            <a:off x="2492896" y="3987279"/>
            <a:ext cx="1944216" cy="461665"/>
          </a:xfrm>
          <a:prstGeom prst="rect">
            <a:avLst/>
          </a:prstGeom>
          <a:noFill/>
        </p:spPr>
        <p:txBody>
          <a:bodyPr wrap="square" rtlCol="0">
            <a:spAutoFit/>
          </a:bodyPr>
          <a:lstStyle/>
          <a:p>
            <a:pPr algn="ctr"/>
            <a:r>
              <a:rPr lang="fr-FR" sz="1200" dirty="0" smtClean="0">
                <a:latin typeface="Comic Sans MS" pitchFamily="66" charset="0"/>
              </a:rPr>
              <a:t>La fillette dévore une glace.</a:t>
            </a:r>
            <a:endParaRPr lang="fr-FR" sz="1200" dirty="0">
              <a:latin typeface="Comic Sans MS" pitchFamily="66" charset="0"/>
            </a:endParaRPr>
          </a:p>
        </p:txBody>
      </p:sp>
      <p:sp>
        <p:nvSpPr>
          <p:cNvPr id="10" name="ZoneTexte 9"/>
          <p:cNvSpPr txBox="1"/>
          <p:nvPr/>
        </p:nvSpPr>
        <p:spPr>
          <a:xfrm>
            <a:off x="4653136" y="3987278"/>
            <a:ext cx="1944216" cy="461665"/>
          </a:xfrm>
          <a:prstGeom prst="rect">
            <a:avLst/>
          </a:prstGeom>
          <a:noFill/>
        </p:spPr>
        <p:txBody>
          <a:bodyPr wrap="square" rtlCol="0">
            <a:spAutoFit/>
          </a:bodyPr>
          <a:lstStyle/>
          <a:p>
            <a:pPr algn="ctr"/>
            <a:r>
              <a:rPr lang="fr-FR" sz="1200" dirty="0" smtClean="0">
                <a:latin typeface="Comic Sans MS" pitchFamily="66" charset="0"/>
              </a:rPr>
              <a:t>Julie fait du patin sur la glace.</a:t>
            </a:r>
            <a:endParaRPr lang="fr-FR" sz="1200" dirty="0">
              <a:latin typeface="Comic Sans MS" pitchFamily="66" charset="0"/>
            </a:endParaRPr>
          </a:p>
        </p:txBody>
      </p:sp>
      <p:grpSp>
        <p:nvGrpSpPr>
          <p:cNvPr id="11" name="Groupe 10"/>
          <p:cNvGrpSpPr/>
          <p:nvPr/>
        </p:nvGrpSpPr>
        <p:grpSpPr>
          <a:xfrm>
            <a:off x="116632" y="1424608"/>
            <a:ext cx="360040" cy="461665"/>
            <a:chOff x="116632" y="1352600"/>
            <a:chExt cx="360040" cy="461665"/>
          </a:xfrm>
        </p:grpSpPr>
        <p:sp>
          <p:nvSpPr>
            <p:cNvPr id="12" name="Ellipse 1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07078"/>
            <a:ext cx="6192688" cy="1107996"/>
          </a:xfrm>
          <a:prstGeom prst="rect">
            <a:avLst/>
          </a:prstGeom>
          <a:noFill/>
        </p:spPr>
        <p:txBody>
          <a:bodyPr wrap="square" rtlCol="0">
            <a:spAutoFit/>
          </a:bodyPr>
          <a:lstStyle/>
          <a:p>
            <a:pPr>
              <a:lnSpc>
                <a:spcPct val="150000"/>
              </a:lnSpc>
            </a:pPr>
            <a:r>
              <a:rPr lang="fr-FR" sz="1400" u="sng" dirty="0" smtClean="0">
                <a:latin typeface="SimpleRonde" pitchFamily="2" charset="0"/>
              </a:rPr>
              <a:t>Dans les 3 phrases, souligne le mot utilisé à chaque fois.</a:t>
            </a:r>
          </a:p>
          <a:p>
            <a:pPr>
              <a:lnSpc>
                <a:spcPct val="150000"/>
              </a:lnSpc>
            </a:pPr>
            <a:r>
              <a:rPr lang="fr-FR" sz="1400" u="sng" dirty="0" smtClean="0">
                <a:latin typeface="SimpleRonde" pitchFamily="2" charset="0"/>
              </a:rPr>
              <a:t>Recopie en-dessous la bonne définition : </a:t>
            </a:r>
          </a:p>
          <a:p>
            <a:pPr algn="ctr">
              <a:lnSpc>
                <a:spcPct val="150000"/>
              </a:lnSpc>
            </a:pPr>
            <a:r>
              <a:rPr lang="fr-FR" sz="1600" b="1" dirty="0" smtClean="0">
                <a:latin typeface="Cursive standard" pitchFamily="2" charset="0"/>
              </a:rPr>
              <a:t>un miroir – un dessert sucré et froid – une surface d’eau gelée</a:t>
            </a:r>
            <a:endParaRPr lang="fr-FR" sz="1600" b="1" dirty="0">
              <a:latin typeface="Cursive standard" pitchFamily="2" charset="0"/>
            </a:endParaRPr>
          </a:p>
        </p:txBody>
      </p:sp>
      <p:sp>
        <p:nvSpPr>
          <p:cNvPr id="15" name="Rectangle à coins arrondis 14"/>
          <p:cNvSpPr/>
          <p:nvPr/>
        </p:nvSpPr>
        <p:spPr>
          <a:xfrm>
            <a:off x="6578277" y="158343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Image 15" descr="Capture d’écran"/>
          <p:cNvPicPr>
            <a:picLocks noChangeAspect="1"/>
          </p:cNvPicPr>
          <p:nvPr/>
        </p:nvPicPr>
        <p:blipFill rotWithShape="1">
          <a:blip r:embed="rId5">
            <a:extLst>
              <a:ext uri="{28A0092B-C50C-407E-A947-70E740481C1C}">
                <a14:useLocalDpi xmlns:a14="http://schemas.microsoft.com/office/drawing/2010/main" val="0"/>
              </a:ext>
            </a:extLst>
          </a:blip>
          <a:srcRect l="10023" t="2013" r="60411" b="77066"/>
          <a:stretch/>
        </p:blipFill>
        <p:spPr>
          <a:xfrm>
            <a:off x="218914" y="4448944"/>
            <a:ext cx="2027684" cy="502778"/>
          </a:xfrm>
          <a:prstGeom prst="rect">
            <a:avLst/>
          </a:prstGeom>
        </p:spPr>
      </p:pic>
      <p:pic>
        <p:nvPicPr>
          <p:cNvPr id="17" name="Image 16" descr="Capture d’écran"/>
          <p:cNvPicPr>
            <a:picLocks noChangeAspect="1"/>
          </p:cNvPicPr>
          <p:nvPr/>
        </p:nvPicPr>
        <p:blipFill rotWithShape="1">
          <a:blip r:embed="rId5">
            <a:extLst>
              <a:ext uri="{28A0092B-C50C-407E-A947-70E740481C1C}">
                <a14:useLocalDpi xmlns:a14="http://schemas.microsoft.com/office/drawing/2010/main" val="0"/>
              </a:ext>
            </a:extLst>
          </a:blip>
          <a:srcRect l="10023" t="2013" r="60411" b="77066"/>
          <a:stretch/>
        </p:blipFill>
        <p:spPr>
          <a:xfrm>
            <a:off x="2409428" y="4450222"/>
            <a:ext cx="2027684" cy="502778"/>
          </a:xfrm>
          <a:prstGeom prst="rect">
            <a:avLst/>
          </a:prstGeom>
        </p:spPr>
      </p:pic>
      <p:pic>
        <p:nvPicPr>
          <p:cNvPr id="18" name="Image 17" descr="Capture d’écran"/>
          <p:cNvPicPr>
            <a:picLocks noChangeAspect="1"/>
          </p:cNvPicPr>
          <p:nvPr/>
        </p:nvPicPr>
        <p:blipFill rotWithShape="1">
          <a:blip r:embed="rId5">
            <a:extLst>
              <a:ext uri="{28A0092B-C50C-407E-A947-70E740481C1C}">
                <a14:useLocalDpi xmlns:a14="http://schemas.microsoft.com/office/drawing/2010/main" val="0"/>
              </a:ext>
            </a:extLst>
          </a:blip>
          <a:srcRect l="10023" t="2013" r="60411" b="77066"/>
          <a:stretch/>
        </p:blipFill>
        <p:spPr>
          <a:xfrm>
            <a:off x="4550593" y="4450222"/>
            <a:ext cx="2027684" cy="502778"/>
          </a:xfrm>
          <a:prstGeom prst="rect">
            <a:avLst/>
          </a:prstGeom>
        </p:spPr>
      </p:pic>
      <p:pic>
        <p:nvPicPr>
          <p:cNvPr id="1032" name="Picture 8" descr="http://www.marseille-sympa.com/labrax.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688" y="6669588"/>
            <a:ext cx="1951131" cy="73464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1038" y="6381556"/>
            <a:ext cx="946794" cy="1183493"/>
          </a:xfrm>
          <a:prstGeom prst="rect">
            <a:avLst/>
          </a:prstGeom>
        </p:spPr>
      </p:pic>
      <p:grpSp>
        <p:nvGrpSpPr>
          <p:cNvPr id="21" name="Groupe 20"/>
          <p:cNvGrpSpPr/>
          <p:nvPr/>
        </p:nvGrpSpPr>
        <p:grpSpPr>
          <a:xfrm>
            <a:off x="116632" y="5241032"/>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5323502"/>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le mot qui correspond à ces deux dessins.</a:t>
            </a:r>
            <a:endParaRPr lang="fr-FR" sz="1600" b="1" dirty="0">
              <a:latin typeface="Cursive standard" pitchFamily="2" charset="0"/>
            </a:endParaRPr>
          </a:p>
        </p:txBody>
      </p:sp>
      <p:sp>
        <p:nvSpPr>
          <p:cNvPr id="25" name="Rectangle à coins arrondis 24"/>
          <p:cNvSpPr/>
          <p:nvPr/>
        </p:nvSpPr>
        <p:spPr>
          <a:xfrm>
            <a:off x="6578277" y="539985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6" name="Image 25" descr="Capture d’écran"/>
          <p:cNvPicPr>
            <a:picLocks noChangeAspect="1"/>
          </p:cNvPicPr>
          <p:nvPr/>
        </p:nvPicPr>
        <p:blipFill rotWithShape="1">
          <a:blip r:embed="rId5">
            <a:extLst>
              <a:ext uri="{28A0092B-C50C-407E-A947-70E740481C1C}">
                <a14:useLocalDpi xmlns:a14="http://schemas.microsoft.com/office/drawing/2010/main" val="0"/>
              </a:ext>
            </a:extLst>
          </a:blip>
          <a:srcRect l="10023" t="2013" r="60411" b="77066"/>
          <a:stretch/>
        </p:blipFill>
        <p:spPr>
          <a:xfrm>
            <a:off x="2559174" y="5796906"/>
            <a:ext cx="2027684" cy="502778"/>
          </a:xfrm>
          <a:prstGeom prst="rect">
            <a:avLst/>
          </a:prstGeom>
        </p:spPr>
      </p:pic>
      <p:sp>
        <p:nvSpPr>
          <p:cNvPr id="7" name="ZoneTexte 6"/>
          <p:cNvSpPr txBox="1"/>
          <p:nvPr/>
        </p:nvSpPr>
        <p:spPr>
          <a:xfrm>
            <a:off x="207715" y="9129464"/>
            <a:ext cx="6461645" cy="46166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fr-FR" sz="1200" b="1" dirty="0" smtClean="0">
                <a:latin typeface="Comic Sans MS" pitchFamily="66" charset="0"/>
              </a:rPr>
              <a:t>Loup</a:t>
            </a:r>
            <a:r>
              <a:rPr lang="fr-FR" sz="1200" dirty="0" smtClean="0">
                <a:latin typeface="Comic Sans MS" pitchFamily="66" charset="0"/>
              </a:rPr>
              <a:t> </a:t>
            </a:r>
            <a:r>
              <a:rPr lang="fr-FR" sz="1200" i="1" dirty="0" smtClean="0">
                <a:latin typeface="Comic Sans MS" pitchFamily="66" charset="0"/>
              </a:rPr>
              <a:t>n. m. </a:t>
            </a:r>
            <a:r>
              <a:rPr lang="fr-FR" sz="1200" dirty="0" smtClean="0">
                <a:latin typeface="Comic Sans MS" pitchFamily="66" charset="0"/>
              </a:rPr>
              <a:t>1) Le loup est </a:t>
            </a:r>
            <a:r>
              <a:rPr lang="fr-FR" sz="1200" dirty="0">
                <a:latin typeface="Comic Sans MS" pitchFamily="66" charset="0"/>
              </a:rPr>
              <a:t>une espèce de mammifère carnivore qui fait partie de la famille des </a:t>
            </a:r>
            <a:r>
              <a:rPr lang="fr-FR" sz="1200" dirty="0" smtClean="0">
                <a:latin typeface="Comic Sans MS" pitchFamily="66" charset="0"/>
              </a:rPr>
              <a:t>Canidés. 2) </a:t>
            </a:r>
            <a:r>
              <a:rPr lang="fr-FR" sz="1200" dirty="0">
                <a:latin typeface="Comic Sans MS" pitchFamily="66" charset="0"/>
              </a:rPr>
              <a:t>Le loup est poisson de mer de la famille des </a:t>
            </a:r>
            <a:r>
              <a:rPr lang="fr-FR" sz="1200" dirty="0" err="1">
                <a:latin typeface="Comic Sans MS" pitchFamily="66" charset="0"/>
              </a:rPr>
              <a:t>moronidés</a:t>
            </a:r>
            <a:r>
              <a:rPr lang="fr-FR" sz="1200" dirty="0" smtClean="0">
                <a:latin typeface="Comic Sans MS" pitchFamily="66" charset="0"/>
              </a:rPr>
              <a:t>.</a:t>
            </a:r>
            <a:endParaRPr lang="fr-FR" sz="1200" dirty="0">
              <a:latin typeface="Comic Sans MS" pitchFamily="66" charset="0"/>
            </a:endParaRPr>
          </a:p>
        </p:txBody>
      </p:sp>
      <p:sp>
        <p:nvSpPr>
          <p:cNvPr id="8" name="Ellipse 7"/>
          <p:cNvSpPr/>
          <p:nvPr/>
        </p:nvSpPr>
        <p:spPr>
          <a:xfrm>
            <a:off x="1336821" y="7669588"/>
            <a:ext cx="504056" cy="504056"/>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312407" y="7669588"/>
            <a:ext cx="504056" cy="504056"/>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8265368"/>
            <a:ext cx="6639086" cy="738664"/>
          </a:xfrm>
          <a:prstGeom prst="rect">
            <a:avLst/>
          </a:prstGeom>
          <a:noFill/>
        </p:spPr>
        <p:txBody>
          <a:bodyPr wrap="square" rtlCol="0">
            <a:spAutoFit/>
          </a:bodyPr>
          <a:lstStyle/>
          <a:p>
            <a:pPr>
              <a:lnSpc>
                <a:spcPct val="150000"/>
              </a:lnSpc>
            </a:pPr>
            <a:r>
              <a:rPr lang="fr-FR" sz="1400" u="sng" dirty="0" smtClean="0">
                <a:latin typeface="SimpleRonde" pitchFamily="2" charset="0"/>
              </a:rPr>
              <a:t>Voici la définition du dictionnaire pour ce mot. Note sous chaque image le numéro de la définition qui convient.</a:t>
            </a:r>
            <a:endParaRPr lang="fr-FR" sz="1600" b="1" dirty="0">
              <a:latin typeface="Cursive standard" pitchFamily="2" charset="0"/>
            </a:endParaRPr>
          </a:p>
        </p:txBody>
      </p:sp>
    </p:spTree>
    <p:extLst>
      <p:ext uri="{BB962C8B-B14F-4D97-AF65-F5344CB8AC3E}">
        <p14:creationId xmlns:p14="http://schemas.microsoft.com/office/powerpoint/2010/main" val="415829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7500" lnSpcReduction="20000"/>
          </a:bodyPr>
          <a:lstStyle/>
          <a:p>
            <a:r>
              <a:rPr lang="fr-FR" dirty="0" smtClean="0"/>
              <a:t>Les différents sens d’un mot</a:t>
            </a:r>
            <a:endParaRPr lang="fr-FR" dirty="0"/>
          </a:p>
        </p:txBody>
      </p:sp>
      <p:sp>
        <p:nvSpPr>
          <p:cNvPr id="3" name="Espace réservé du texte 2"/>
          <p:cNvSpPr>
            <a:spLocks noGrp="1"/>
          </p:cNvSpPr>
          <p:nvPr>
            <p:ph type="body" sz="quarter" idx="11"/>
          </p:nvPr>
        </p:nvSpPr>
        <p:spPr/>
        <p:txBody>
          <a:bodyPr/>
          <a:lstStyle/>
          <a:p>
            <a:r>
              <a:rPr lang="fr-FR" dirty="0" smtClean="0"/>
              <a:t>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44124"/>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phrase, colorie l’explication qui correspond au mot en gras.</a:t>
            </a:r>
            <a:endParaRPr lang="fr-FR" sz="1400" u="sng" dirty="0">
              <a:latin typeface="SimpleRonde" pitchFamily="2" charset="0"/>
            </a:endParaRPr>
          </a:p>
        </p:txBody>
      </p:sp>
      <p:sp>
        <p:nvSpPr>
          <p:cNvPr id="9" name="Rectangle à coins arrondis 8"/>
          <p:cNvSpPr/>
          <p:nvPr/>
        </p:nvSpPr>
        <p:spPr>
          <a:xfrm>
            <a:off x="65687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ZoneTexte 9"/>
          <p:cNvSpPr txBox="1"/>
          <p:nvPr/>
        </p:nvSpPr>
        <p:spPr>
          <a:xfrm>
            <a:off x="1696099" y="2144686"/>
            <a:ext cx="3465802" cy="276999"/>
          </a:xfrm>
          <a:prstGeom prst="rect">
            <a:avLst/>
          </a:prstGeom>
          <a:noFill/>
        </p:spPr>
        <p:txBody>
          <a:bodyPr wrap="square" rtlCol="0">
            <a:spAutoFit/>
          </a:bodyPr>
          <a:lstStyle/>
          <a:p>
            <a:r>
              <a:rPr lang="fr-FR" sz="1200" dirty="0" smtClean="0"/>
              <a:t>Grand-père a mis le moteur de la tondeuse en </a:t>
            </a:r>
            <a:r>
              <a:rPr lang="fr-FR" sz="1200" b="1" i="1" dirty="0" smtClean="0"/>
              <a:t>route</a:t>
            </a:r>
            <a:r>
              <a:rPr lang="fr-FR" sz="1200" dirty="0" smtClean="0"/>
              <a:t>.</a:t>
            </a:r>
            <a:endParaRPr lang="fr-FR" sz="1200" dirty="0"/>
          </a:p>
        </p:txBody>
      </p:sp>
      <p:sp>
        <p:nvSpPr>
          <p:cNvPr id="11" name="Carré corné 10"/>
          <p:cNvSpPr/>
          <p:nvPr/>
        </p:nvSpPr>
        <p:spPr>
          <a:xfrm>
            <a:off x="692696" y="2432719"/>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arré corné 11"/>
          <p:cNvSpPr/>
          <p:nvPr/>
        </p:nvSpPr>
        <p:spPr>
          <a:xfrm>
            <a:off x="3638727" y="2432719"/>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92696" y="2432719"/>
            <a:ext cx="2736304" cy="276999"/>
          </a:xfrm>
          <a:prstGeom prst="rect">
            <a:avLst/>
          </a:prstGeom>
          <a:noFill/>
        </p:spPr>
        <p:txBody>
          <a:bodyPr wrap="square" rtlCol="0">
            <a:spAutoFit/>
          </a:bodyPr>
          <a:lstStyle/>
          <a:p>
            <a:pPr algn="ctr"/>
            <a:r>
              <a:rPr lang="fr-FR" sz="1200" dirty="0" smtClean="0"/>
              <a:t>Il a pris un chemin avec la tondeuse.</a:t>
            </a:r>
            <a:endParaRPr lang="fr-FR" sz="1200" dirty="0"/>
          </a:p>
        </p:txBody>
      </p:sp>
      <p:sp>
        <p:nvSpPr>
          <p:cNvPr id="14" name="ZoneTexte 13"/>
          <p:cNvSpPr txBox="1"/>
          <p:nvPr/>
        </p:nvSpPr>
        <p:spPr>
          <a:xfrm>
            <a:off x="3638727" y="2432718"/>
            <a:ext cx="2736304" cy="276999"/>
          </a:xfrm>
          <a:prstGeom prst="rect">
            <a:avLst/>
          </a:prstGeom>
          <a:noFill/>
        </p:spPr>
        <p:txBody>
          <a:bodyPr wrap="square" rtlCol="0">
            <a:spAutoFit/>
          </a:bodyPr>
          <a:lstStyle/>
          <a:p>
            <a:pPr algn="ctr"/>
            <a:r>
              <a:rPr lang="fr-FR" sz="1200" dirty="0" smtClean="0"/>
              <a:t>Il a démarré la tondeuse.</a:t>
            </a:r>
            <a:endParaRPr lang="fr-FR" sz="1200" dirty="0"/>
          </a:p>
        </p:txBody>
      </p:sp>
      <p:sp>
        <p:nvSpPr>
          <p:cNvPr id="15" name="ZoneTexte 14"/>
          <p:cNvSpPr txBox="1"/>
          <p:nvPr/>
        </p:nvSpPr>
        <p:spPr>
          <a:xfrm>
            <a:off x="1696099" y="2864767"/>
            <a:ext cx="3465802" cy="276999"/>
          </a:xfrm>
          <a:prstGeom prst="rect">
            <a:avLst/>
          </a:prstGeom>
          <a:noFill/>
        </p:spPr>
        <p:txBody>
          <a:bodyPr wrap="square" rtlCol="0">
            <a:spAutoFit/>
          </a:bodyPr>
          <a:lstStyle/>
          <a:p>
            <a:pPr algn="ctr"/>
            <a:r>
              <a:rPr lang="fr-FR" sz="1200" dirty="0" smtClean="0"/>
              <a:t>Les forains ont monté la grande </a:t>
            </a:r>
            <a:r>
              <a:rPr lang="fr-FR" sz="1200" b="1" i="1" dirty="0" smtClean="0"/>
              <a:t>roue</a:t>
            </a:r>
            <a:r>
              <a:rPr lang="fr-FR" sz="1200" dirty="0" smtClean="0"/>
              <a:t>.</a:t>
            </a:r>
            <a:endParaRPr lang="fr-FR" sz="1200" dirty="0"/>
          </a:p>
        </p:txBody>
      </p:sp>
      <p:sp>
        <p:nvSpPr>
          <p:cNvPr id="16" name="Carré corné 15"/>
          <p:cNvSpPr/>
          <p:nvPr/>
        </p:nvSpPr>
        <p:spPr>
          <a:xfrm>
            <a:off x="692696" y="3152800"/>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arré corné 16"/>
          <p:cNvSpPr/>
          <p:nvPr/>
        </p:nvSpPr>
        <p:spPr>
          <a:xfrm>
            <a:off x="3638727" y="3152800"/>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92696" y="3152800"/>
            <a:ext cx="2736304" cy="276999"/>
          </a:xfrm>
          <a:prstGeom prst="rect">
            <a:avLst/>
          </a:prstGeom>
          <a:noFill/>
        </p:spPr>
        <p:txBody>
          <a:bodyPr wrap="square" rtlCol="0">
            <a:spAutoFit/>
          </a:bodyPr>
          <a:lstStyle/>
          <a:p>
            <a:pPr algn="ctr"/>
            <a:r>
              <a:rPr lang="fr-FR" sz="1200" dirty="0" smtClean="0"/>
              <a:t>Ils ont installé un grand manège.</a:t>
            </a:r>
            <a:endParaRPr lang="fr-FR" sz="1200" dirty="0"/>
          </a:p>
        </p:txBody>
      </p:sp>
      <p:sp>
        <p:nvSpPr>
          <p:cNvPr id="19" name="ZoneTexte 18"/>
          <p:cNvSpPr txBox="1"/>
          <p:nvPr/>
        </p:nvSpPr>
        <p:spPr>
          <a:xfrm>
            <a:off x="3638727" y="3152799"/>
            <a:ext cx="2736304" cy="276999"/>
          </a:xfrm>
          <a:prstGeom prst="rect">
            <a:avLst/>
          </a:prstGeom>
          <a:noFill/>
        </p:spPr>
        <p:txBody>
          <a:bodyPr wrap="square" rtlCol="0">
            <a:spAutoFit/>
          </a:bodyPr>
          <a:lstStyle/>
          <a:p>
            <a:pPr algn="ctr"/>
            <a:r>
              <a:rPr lang="fr-FR" sz="1200" dirty="0" smtClean="0"/>
              <a:t>Ils ont réparé une grande voiture.</a:t>
            </a:r>
            <a:endParaRPr lang="fr-FR" sz="1200" dirty="0"/>
          </a:p>
        </p:txBody>
      </p:sp>
      <p:sp>
        <p:nvSpPr>
          <p:cNvPr id="20" name="ZoneTexte 19"/>
          <p:cNvSpPr txBox="1"/>
          <p:nvPr/>
        </p:nvSpPr>
        <p:spPr>
          <a:xfrm>
            <a:off x="1696099" y="3656855"/>
            <a:ext cx="3465802" cy="276999"/>
          </a:xfrm>
          <a:prstGeom prst="rect">
            <a:avLst/>
          </a:prstGeom>
          <a:noFill/>
        </p:spPr>
        <p:txBody>
          <a:bodyPr wrap="square" rtlCol="0">
            <a:spAutoFit/>
          </a:bodyPr>
          <a:lstStyle/>
          <a:p>
            <a:pPr algn="ctr"/>
            <a:r>
              <a:rPr lang="fr-FR" sz="1200" dirty="0" smtClean="0"/>
              <a:t>Le ciel </a:t>
            </a:r>
            <a:r>
              <a:rPr lang="fr-FR" sz="1200" b="1" i="1" dirty="0" smtClean="0"/>
              <a:t>vire</a:t>
            </a:r>
            <a:r>
              <a:rPr lang="fr-FR" sz="1200" dirty="0" smtClean="0"/>
              <a:t> à l’orange au coucher du soleil.</a:t>
            </a:r>
            <a:endParaRPr lang="fr-FR" sz="1200" dirty="0"/>
          </a:p>
        </p:txBody>
      </p:sp>
      <p:sp>
        <p:nvSpPr>
          <p:cNvPr id="21" name="Carré corné 20"/>
          <p:cNvSpPr/>
          <p:nvPr/>
        </p:nvSpPr>
        <p:spPr>
          <a:xfrm>
            <a:off x="692696" y="3944888"/>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Carré corné 21"/>
          <p:cNvSpPr/>
          <p:nvPr/>
        </p:nvSpPr>
        <p:spPr>
          <a:xfrm>
            <a:off x="3638727" y="3944888"/>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92696" y="3944888"/>
            <a:ext cx="2736304" cy="276999"/>
          </a:xfrm>
          <a:prstGeom prst="rect">
            <a:avLst/>
          </a:prstGeom>
          <a:noFill/>
        </p:spPr>
        <p:txBody>
          <a:bodyPr wrap="square" rtlCol="0">
            <a:spAutoFit/>
          </a:bodyPr>
          <a:lstStyle/>
          <a:p>
            <a:pPr algn="ctr"/>
            <a:r>
              <a:rPr lang="fr-FR" sz="1200" dirty="0" smtClean="0"/>
              <a:t>Le ciel change de direction le soir.</a:t>
            </a:r>
            <a:endParaRPr lang="fr-FR" sz="1200" dirty="0"/>
          </a:p>
        </p:txBody>
      </p:sp>
      <p:sp>
        <p:nvSpPr>
          <p:cNvPr id="24" name="ZoneTexte 23"/>
          <p:cNvSpPr txBox="1"/>
          <p:nvPr/>
        </p:nvSpPr>
        <p:spPr>
          <a:xfrm>
            <a:off x="3638727" y="3944887"/>
            <a:ext cx="2736304" cy="276999"/>
          </a:xfrm>
          <a:prstGeom prst="rect">
            <a:avLst/>
          </a:prstGeom>
          <a:noFill/>
        </p:spPr>
        <p:txBody>
          <a:bodyPr wrap="square" rtlCol="0">
            <a:spAutoFit/>
          </a:bodyPr>
          <a:lstStyle/>
          <a:p>
            <a:pPr algn="ctr"/>
            <a:r>
              <a:rPr lang="fr-FR" sz="1200" dirty="0" smtClean="0"/>
              <a:t>Le ciel change de couleur le soir.</a:t>
            </a:r>
            <a:endParaRPr lang="fr-FR" sz="1200" dirty="0"/>
          </a:p>
        </p:txBody>
      </p:sp>
      <p:grpSp>
        <p:nvGrpSpPr>
          <p:cNvPr id="30" name="Groupe 29"/>
          <p:cNvGrpSpPr/>
          <p:nvPr/>
        </p:nvGrpSpPr>
        <p:grpSpPr>
          <a:xfrm>
            <a:off x="116632" y="4501436"/>
            <a:ext cx="360040" cy="461665"/>
            <a:chOff x="116632" y="1352600"/>
            <a:chExt cx="360040" cy="461665"/>
          </a:xfrm>
        </p:grpSpPr>
        <p:sp>
          <p:nvSpPr>
            <p:cNvPr id="31" name="Ellipse 3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3" name="ZoneTexte 32"/>
          <p:cNvSpPr txBox="1"/>
          <p:nvPr/>
        </p:nvSpPr>
        <p:spPr>
          <a:xfrm>
            <a:off x="476672" y="4592960"/>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Retrouve l’expression qui correspond à chaque illustration puis, recopie la bonne explication du mot en gras.</a:t>
            </a:r>
          </a:p>
        </p:txBody>
      </p:sp>
      <p:sp>
        <p:nvSpPr>
          <p:cNvPr id="34" name="Rectangle à coins arrondis 33"/>
          <p:cNvSpPr/>
          <p:nvPr/>
        </p:nvSpPr>
        <p:spPr>
          <a:xfrm>
            <a:off x="6568752" y="465285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545" y="6068033"/>
            <a:ext cx="1151257" cy="96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865615" y="6059816"/>
            <a:ext cx="1205237" cy="97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588" y="6033121"/>
            <a:ext cx="1381944" cy="102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121728" y="6033120"/>
            <a:ext cx="1380643" cy="102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ZoneTexte 38"/>
          <p:cNvSpPr txBox="1"/>
          <p:nvPr/>
        </p:nvSpPr>
        <p:spPr>
          <a:xfrm>
            <a:off x="926031" y="5369206"/>
            <a:ext cx="2577340" cy="646331"/>
          </a:xfrm>
          <a:prstGeom prst="rect">
            <a:avLst/>
          </a:prstGeom>
          <a:noFill/>
        </p:spPr>
        <p:txBody>
          <a:bodyPr wrap="square" rtlCol="0">
            <a:spAutoFit/>
          </a:bodyPr>
          <a:lstStyle/>
          <a:p>
            <a:pPr marL="228600" indent="-228600">
              <a:lnSpc>
                <a:spcPct val="150000"/>
              </a:lnSpc>
              <a:buFont typeface="+mj-lt"/>
              <a:buAutoNum type="arabicParenR"/>
            </a:pPr>
            <a:r>
              <a:rPr lang="fr-FR" sz="1200" dirty="0" smtClean="0">
                <a:latin typeface="+mj-lt"/>
              </a:rPr>
              <a:t> Avoir des </a:t>
            </a:r>
            <a:r>
              <a:rPr lang="fr-FR" sz="1200" b="1" i="1" dirty="0" smtClean="0">
                <a:latin typeface="+mj-lt"/>
              </a:rPr>
              <a:t>moutons</a:t>
            </a:r>
            <a:r>
              <a:rPr lang="fr-FR" sz="1200" dirty="0" smtClean="0">
                <a:latin typeface="+mj-lt"/>
              </a:rPr>
              <a:t> sous son lit.</a:t>
            </a:r>
          </a:p>
          <a:p>
            <a:pPr marL="228600" indent="-228600">
              <a:lnSpc>
                <a:spcPct val="150000"/>
              </a:lnSpc>
              <a:buFont typeface="+mj-lt"/>
              <a:buAutoNum type="arabicParenR"/>
            </a:pPr>
            <a:r>
              <a:rPr lang="fr-FR" sz="1200" dirty="0" smtClean="0">
                <a:latin typeface="+mj-lt"/>
              </a:rPr>
              <a:t> </a:t>
            </a:r>
            <a:r>
              <a:rPr lang="fr-FR" sz="1200" b="1" i="1" dirty="0" smtClean="0">
                <a:latin typeface="+mj-lt"/>
              </a:rPr>
              <a:t>Dévorer</a:t>
            </a:r>
            <a:r>
              <a:rPr lang="fr-FR" sz="1200" dirty="0" smtClean="0">
                <a:latin typeface="+mj-lt"/>
              </a:rPr>
              <a:t> des livres.</a:t>
            </a:r>
          </a:p>
        </p:txBody>
      </p:sp>
      <p:sp>
        <p:nvSpPr>
          <p:cNvPr id="40" name="ZoneTexte 39"/>
          <p:cNvSpPr txBox="1"/>
          <p:nvPr/>
        </p:nvSpPr>
        <p:spPr>
          <a:xfrm>
            <a:off x="3523623" y="5366465"/>
            <a:ext cx="2803008" cy="646331"/>
          </a:xfrm>
          <a:prstGeom prst="rect">
            <a:avLst/>
          </a:prstGeom>
          <a:noFill/>
        </p:spPr>
        <p:txBody>
          <a:bodyPr wrap="square" rtlCol="0">
            <a:spAutoFit/>
          </a:bodyPr>
          <a:lstStyle/>
          <a:p>
            <a:pPr marL="228600" indent="-228600">
              <a:lnSpc>
                <a:spcPct val="150000"/>
              </a:lnSpc>
              <a:buFont typeface="+mj-lt"/>
              <a:buAutoNum type="arabicParenR" startAt="3"/>
            </a:pPr>
            <a:r>
              <a:rPr lang="fr-FR" sz="1200" dirty="0" smtClean="0">
                <a:latin typeface="+mj-lt"/>
              </a:rPr>
              <a:t> Être </a:t>
            </a:r>
            <a:r>
              <a:rPr lang="fr-FR" sz="1200" b="1" i="1" dirty="0" smtClean="0">
                <a:latin typeface="+mj-lt"/>
              </a:rPr>
              <a:t>plongeur </a:t>
            </a:r>
            <a:r>
              <a:rPr lang="fr-FR" sz="1200" dirty="0" smtClean="0">
                <a:latin typeface="+mj-lt"/>
              </a:rPr>
              <a:t>dans </a:t>
            </a:r>
            <a:r>
              <a:rPr lang="fr-FR" sz="1200" dirty="0">
                <a:latin typeface="+mj-lt"/>
              </a:rPr>
              <a:t>un restaurant.</a:t>
            </a:r>
          </a:p>
          <a:p>
            <a:pPr marL="228600" indent="-228600">
              <a:lnSpc>
                <a:spcPct val="150000"/>
              </a:lnSpc>
              <a:buFont typeface="+mj-lt"/>
              <a:buAutoNum type="arabicParenR" startAt="3"/>
            </a:pPr>
            <a:r>
              <a:rPr lang="fr-FR" sz="1200" dirty="0" smtClean="0">
                <a:latin typeface="+mj-lt"/>
              </a:rPr>
              <a:t> </a:t>
            </a:r>
            <a:r>
              <a:rPr lang="fr-FR" sz="1200" b="1" i="1" dirty="0" smtClean="0">
                <a:latin typeface="+mj-lt"/>
              </a:rPr>
              <a:t>Couper</a:t>
            </a:r>
            <a:r>
              <a:rPr lang="fr-FR" sz="1200" dirty="0" smtClean="0">
                <a:latin typeface="+mj-lt"/>
              </a:rPr>
              <a:t> </a:t>
            </a:r>
            <a:r>
              <a:rPr lang="fr-FR" sz="1200" dirty="0">
                <a:latin typeface="+mj-lt"/>
              </a:rPr>
              <a:t>la parole</a:t>
            </a:r>
            <a:r>
              <a:rPr lang="fr-FR" sz="1200" dirty="0" smtClean="0">
                <a:latin typeface="+mj-lt"/>
              </a:rPr>
              <a:t>.</a:t>
            </a:r>
            <a:endParaRPr lang="fr-FR" sz="1200" dirty="0">
              <a:latin typeface="+mj-lt"/>
            </a:endParaRPr>
          </a:p>
        </p:txBody>
      </p:sp>
      <p:pic>
        <p:nvPicPr>
          <p:cNvPr id="41" name="Image 40"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594" y="7446660"/>
            <a:ext cx="1521932" cy="890716"/>
          </a:xfrm>
          <a:prstGeom prst="rect">
            <a:avLst/>
          </a:prstGeom>
        </p:spPr>
      </p:pic>
      <p:pic>
        <p:nvPicPr>
          <p:cNvPr id="42" name="Image 41"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1084" y="7446660"/>
            <a:ext cx="1521932" cy="890716"/>
          </a:xfrm>
          <a:prstGeom prst="rect">
            <a:avLst/>
          </a:prstGeom>
        </p:spPr>
      </p:pic>
      <p:pic>
        <p:nvPicPr>
          <p:cNvPr id="43" name="Image 42"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7268" y="7446660"/>
            <a:ext cx="1521932" cy="890716"/>
          </a:xfrm>
          <a:prstGeom prst="rect">
            <a:avLst/>
          </a:prstGeom>
        </p:spPr>
      </p:pic>
      <p:pic>
        <p:nvPicPr>
          <p:cNvPr id="44" name="Image 43"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1208" y="7446659"/>
            <a:ext cx="1521932" cy="890716"/>
          </a:xfrm>
          <a:prstGeom prst="rect">
            <a:avLst/>
          </a:prstGeom>
        </p:spPr>
      </p:pic>
      <p:pic>
        <p:nvPicPr>
          <p:cNvPr id="45"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768" y="8409384"/>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768" y="8584686"/>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768" y="8769424"/>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07" y="8966392"/>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07" y="9141694"/>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07" y="9326432"/>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07" y="949541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07" y="9680156"/>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53" name="Ellipse 52"/>
          <p:cNvSpPr/>
          <p:nvPr/>
        </p:nvSpPr>
        <p:spPr>
          <a:xfrm>
            <a:off x="1052736" y="6897216"/>
            <a:ext cx="432048" cy="432048"/>
          </a:xfrm>
          <a:prstGeom prst="ellipse">
            <a:avLst/>
          </a:prstGeom>
          <a:solidFill>
            <a:schemeClr val="bg1"/>
          </a:solidFill>
          <a:ln w="19050">
            <a:solidFill>
              <a:schemeClr val="tx1">
                <a:lumMod val="65000"/>
                <a:lumOff val="3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2596025" y="6897216"/>
            <a:ext cx="432048" cy="432048"/>
          </a:xfrm>
          <a:prstGeom prst="ellipse">
            <a:avLst/>
          </a:prstGeom>
          <a:solidFill>
            <a:schemeClr val="bg1"/>
          </a:solidFill>
          <a:ln w="19050">
            <a:solidFill>
              <a:schemeClr val="tx1">
                <a:lumMod val="65000"/>
                <a:lumOff val="3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4252210" y="6897216"/>
            <a:ext cx="432048" cy="432048"/>
          </a:xfrm>
          <a:prstGeom prst="ellipse">
            <a:avLst/>
          </a:prstGeom>
          <a:solidFill>
            <a:schemeClr val="bg1"/>
          </a:solidFill>
          <a:ln w="19050">
            <a:solidFill>
              <a:schemeClr val="tx1">
                <a:lumMod val="65000"/>
                <a:lumOff val="3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5846150" y="6897216"/>
            <a:ext cx="432048" cy="432048"/>
          </a:xfrm>
          <a:prstGeom prst="ellipse">
            <a:avLst/>
          </a:prstGeom>
          <a:solidFill>
            <a:schemeClr val="bg1"/>
          </a:solidFill>
          <a:ln w="19050">
            <a:solidFill>
              <a:schemeClr val="tx1">
                <a:lumMod val="65000"/>
                <a:lumOff val="3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1484784" y="8351892"/>
            <a:ext cx="4176464" cy="1569660"/>
          </a:xfrm>
          <a:prstGeom prst="rect">
            <a:avLst/>
          </a:prstGeom>
          <a:noFill/>
        </p:spPr>
        <p:txBody>
          <a:bodyPr wrap="square" rtlCol="0">
            <a:spAutoFit/>
          </a:bodyPr>
          <a:lstStyle/>
          <a:p>
            <a:r>
              <a:rPr lang="fr-FR" sz="1200" dirty="0" smtClean="0"/>
              <a:t>Faire la vaisselle dans un restaurant.</a:t>
            </a:r>
          </a:p>
          <a:p>
            <a:r>
              <a:rPr lang="fr-FR" sz="1200" dirty="0" smtClean="0"/>
              <a:t>Couper la langue de quelqu’un de trop bavard.</a:t>
            </a:r>
          </a:p>
          <a:p>
            <a:r>
              <a:rPr lang="fr-FR" sz="1200" dirty="0" smtClean="0"/>
              <a:t>Animal dont on utilise la laine pour tisser des vêtements.</a:t>
            </a:r>
          </a:p>
          <a:p>
            <a:r>
              <a:rPr lang="fr-FR" sz="1200" dirty="0" smtClean="0"/>
              <a:t>Lire énormément.</a:t>
            </a:r>
          </a:p>
          <a:p>
            <a:r>
              <a:rPr lang="fr-FR" sz="1200" dirty="0" smtClean="0"/>
              <a:t>Artiste qui plonge dans votre soupe au restaurant.</a:t>
            </a:r>
          </a:p>
          <a:p>
            <a:r>
              <a:rPr lang="fr-FR" sz="1200" dirty="0" smtClean="0"/>
              <a:t>Interrompre quelqu’un quand il parle.</a:t>
            </a:r>
          </a:p>
          <a:p>
            <a:r>
              <a:rPr lang="fr-FR" sz="1200" dirty="0" smtClean="0"/>
              <a:t>Avoir très faim et manger tout ce qui passe, même des livres.</a:t>
            </a:r>
          </a:p>
          <a:p>
            <a:r>
              <a:rPr lang="fr-FR" sz="1200" dirty="0"/>
              <a:t>D</a:t>
            </a:r>
            <a:r>
              <a:rPr lang="fr-FR" sz="1200" dirty="0" smtClean="0"/>
              <a:t>e gros amas de poussière.</a:t>
            </a:r>
            <a:endParaRPr lang="fr-FR" sz="1200" dirty="0"/>
          </a:p>
        </p:txBody>
      </p:sp>
    </p:spTree>
    <p:extLst>
      <p:ext uri="{BB962C8B-B14F-4D97-AF65-F5344CB8AC3E}">
        <p14:creationId xmlns:p14="http://schemas.microsoft.com/office/powerpoint/2010/main" val="36725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7500" lnSpcReduction="20000"/>
          </a:bodyPr>
          <a:lstStyle/>
          <a:p>
            <a:r>
              <a:rPr lang="fr-FR" dirty="0" smtClean="0"/>
              <a:t>Les différents sens d’un mot</a:t>
            </a:r>
            <a:endParaRPr lang="fr-FR" dirty="0"/>
          </a:p>
        </p:txBody>
      </p:sp>
      <p:sp>
        <p:nvSpPr>
          <p:cNvPr id="3" name="Espace réservé du texte 2"/>
          <p:cNvSpPr>
            <a:spLocks noGrp="1"/>
          </p:cNvSpPr>
          <p:nvPr>
            <p:ph type="body" sz="quarter" idx="11"/>
          </p:nvPr>
        </p:nvSpPr>
        <p:spPr/>
        <p:txBody>
          <a:bodyPr/>
          <a:lstStyle/>
          <a:p>
            <a:r>
              <a:rPr lang="fr-FR" dirty="0" smtClean="0"/>
              <a:t>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377933"/>
            <a:ext cx="6120680" cy="388568"/>
          </a:xfrm>
          <a:prstGeom prst="rect">
            <a:avLst/>
          </a:prstGeom>
          <a:noFill/>
        </p:spPr>
        <p:txBody>
          <a:bodyPr wrap="square" rtlCol="0">
            <a:spAutoFit/>
          </a:bodyPr>
          <a:lstStyle/>
          <a:p>
            <a:pPr>
              <a:lnSpc>
                <a:spcPct val="150000"/>
              </a:lnSpc>
            </a:pPr>
            <a:r>
              <a:rPr lang="fr-FR" sz="1400" u="sng" dirty="0" smtClean="0">
                <a:latin typeface="SimpleRonde" pitchFamily="2" charset="0"/>
              </a:rPr>
              <a:t>Relie chaque nom à ses différents sens.</a:t>
            </a:r>
            <a:endParaRPr lang="fr-FR" sz="1400" u="sng" dirty="0">
              <a:latin typeface="SimpleRonde" pitchFamily="2" charset="0"/>
            </a:endParaRPr>
          </a:p>
        </p:txBody>
      </p:sp>
      <p:grpSp>
        <p:nvGrpSpPr>
          <p:cNvPr id="34" name="Groupe 33"/>
          <p:cNvGrpSpPr/>
          <p:nvPr/>
        </p:nvGrpSpPr>
        <p:grpSpPr>
          <a:xfrm>
            <a:off x="116632" y="1314500"/>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Rectangle à coins arrondis 36"/>
          <p:cNvSpPr/>
          <p:nvPr/>
        </p:nvSpPr>
        <p:spPr>
          <a:xfrm>
            <a:off x="6568752" y="14659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42" name="Tableau 41"/>
          <p:cNvGraphicFramePr>
            <a:graphicFrameLocks noGrp="1"/>
          </p:cNvGraphicFramePr>
          <p:nvPr>
            <p:extLst>
              <p:ext uri="{D42A27DB-BD31-4B8C-83A1-F6EECF244321}">
                <p14:modId xmlns:p14="http://schemas.microsoft.com/office/powerpoint/2010/main" val="4167821202"/>
              </p:ext>
            </p:extLst>
          </p:nvPr>
        </p:nvGraphicFramePr>
        <p:xfrm>
          <a:off x="548680" y="2000672"/>
          <a:ext cx="5976664" cy="2311400"/>
        </p:xfrm>
        <a:graphic>
          <a:graphicData uri="http://schemas.openxmlformats.org/drawingml/2006/table">
            <a:tbl>
              <a:tblPr bandRow="1">
                <a:tableStyleId>{5C22544A-7EE6-4342-B048-85BDC9FD1C3A}</a:tableStyleId>
              </a:tblPr>
              <a:tblGrid>
                <a:gridCol w="917717"/>
                <a:gridCol w="1314531"/>
                <a:gridCol w="1152128"/>
                <a:gridCol w="2592288"/>
              </a:tblGrid>
              <a:tr h="370840">
                <a:tc>
                  <a:txBody>
                    <a:bodyPr/>
                    <a:lstStyle/>
                    <a:p>
                      <a:endParaRPr lang="fr-FR" sz="1200" dirty="0">
                        <a:latin typeface="Comic Sans MS" pitchFamily="66" charset="0"/>
                      </a:endParaRPr>
                    </a:p>
                  </a:txBody>
                  <a:tcPr anchor="ctr">
                    <a:solidFill>
                      <a:schemeClr val="bg1"/>
                    </a:solidFill>
                  </a:tcPr>
                </a:tc>
                <a:tc>
                  <a:txBody>
                    <a:bodyPr/>
                    <a:lstStyle/>
                    <a:p>
                      <a:endParaRPr lang="fr-FR" sz="1200" dirty="0">
                        <a:latin typeface="Comic Sans MS" pitchFamily="66" charset="0"/>
                      </a:endParaRPr>
                    </a:p>
                  </a:txBody>
                  <a:tcPr anchor="ctr">
                    <a:solidFill>
                      <a:schemeClr val="bg1"/>
                    </a:solidFill>
                  </a:tcPr>
                </a:tc>
                <a:tc>
                  <a:txBody>
                    <a:bodyPr/>
                    <a:lstStyle/>
                    <a:p>
                      <a:pPr algn="r"/>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smtClean="0">
                          <a:latin typeface="Comic Sans MS" pitchFamily="66" charset="0"/>
                        </a:rPr>
                        <a:t>partie du</a:t>
                      </a:r>
                      <a:r>
                        <a:rPr lang="fr-FR" sz="1200" baseline="0" dirty="0" smtClean="0">
                          <a:latin typeface="Comic Sans MS" pitchFamily="66" charset="0"/>
                        </a:rPr>
                        <a:t> corps humain</a:t>
                      </a:r>
                      <a:endParaRPr lang="fr-FR" sz="1200" dirty="0">
                        <a:latin typeface="Comic Sans MS" pitchFamily="66" charset="0"/>
                      </a:endParaRPr>
                    </a:p>
                  </a:txBody>
                  <a:tcPr anchor="ctr">
                    <a:solidFill>
                      <a:schemeClr val="bg1"/>
                    </a:solidFill>
                  </a:tcPr>
                </a:tc>
              </a:tr>
              <a:tr h="370840">
                <a:tc>
                  <a:txBody>
                    <a:bodyPr/>
                    <a:lstStyle/>
                    <a:p>
                      <a:r>
                        <a:rPr lang="fr-FR" sz="1200" dirty="0" smtClean="0">
                          <a:latin typeface="Comic Sans MS" pitchFamily="66" charset="0"/>
                        </a:rPr>
                        <a:t>vol</a:t>
                      </a:r>
                      <a:endParaRPr lang="fr-FR" sz="12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algn="r"/>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smtClean="0">
                          <a:latin typeface="Comic Sans MS" pitchFamily="66" charset="0"/>
                        </a:rPr>
                        <a:t>déplacement dans l’air</a:t>
                      </a:r>
                      <a:endParaRPr lang="fr-FR" sz="1200" dirty="0">
                        <a:latin typeface="Comic Sans MS" pitchFamily="66" charset="0"/>
                      </a:endParaRPr>
                    </a:p>
                  </a:txBody>
                  <a:tcPr anchor="ctr">
                    <a:solidFill>
                      <a:schemeClr val="bg1"/>
                    </a:solidFill>
                  </a:tcPr>
                </a:tc>
              </a:tr>
              <a:tr h="370840">
                <a:tc>
                  <a:txBody>
                    <a:bodyPr/>
                    <a:lstStyle/>
                    <a:p>
                      <a:r>
                        <a:rPr lang="fr-FR" sz="1200" dirty="0" smtClean="0">
                          <a:latin typeface="Comic Sans MS" pitchFamily="66" charset="0"/>
                        </a:rPr>
                        <a:t>cours</a:t>
                      </a:r>
                      <a:endParaRPr lang="fr-FR" sz="12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algn="r"/>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smtClean="0">
                          <a:latin typeface="Comic Sans MS" pitchFamily="66" charset="0"/>
                        </a:rPr>
                        <a:t>mouvement</a:t>
                      </a:r>
                      <a:r>
                        <a:rPr lang="fr-FR" sz="1200" baseline="0" dirty="0" smtClean="0">
                          <a:latin typeface="Comic Sans MS" pitchFamily="66" charset="0"/>
                        </a:rPr>
                        <a:t> de l’eau</a:t>
                      </a:r>
                      <a:endParaRPr lang="fr-FR" sz="1200" dirty="0">
                        <a:latin typeface="Comic Sans MS" pitchFamily="66" charset="0"/>
                      </a:endParaRPr>
                    </a:p>
                  </a:txBody>
                  <a:tcPr anchor="ctr">
                    <a:solidFill>
                      <a:schemeClr val="bg1"/>
                    </a:solidFill>
                  </a:tcPr>
                </a:tc>
              </a:tr>
              <a:tr h="370840">
                <a:tc>
                  <a:txBody>
                    <a:bodyPr/>
                    <a:lstStyle/>
                    <a:p>
                      <a:r>
                        <a:rPr lang="fr-FR" sz="1200" dirty="0" smtClean="0">
                          <a:latin typeface="Comic Sans MS" pitchFamily="66" charset="0"/>
                        </a:rPr>
                        <a:t>dos</a:t>
                      </a:r>
                      <a:endParaRPr lang="fr-FR" sz="12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algn="r"/>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smtClean="0">
                          <a:latin typeface="Comic Sans MS" pitchFamily="66" charset="0"/>
                        </a:rPr>
                        <a:t>séance d’enseignement</a:t>
                      </a:r>
                      <a:endParaRPr lang="fr-FR" sz="1200" dirty="0">
                        <a:latin typeface="Comic Sans MS" pitchFamily="66" charset="0"/>
                      </a:endParaRPr>
                    </a:p>
                  </a:txBody>
                  <a:tcPr anchor="ctr">
                    <a:solidFill>
                      <a:schemeClr val="bg1"/>
                    </a:solidFill>
                  </a:tcPr>
                </a:tc>
              </a:tr>
              <a:tr h="370840">
                <a:tc>
                  <a:txBody>
                    <a:bodyPr/>
                    <a:lstStyle/>
                    <a:p>
                      <a:endParaRPr lang="fr-FR" sz="1200" dirty="0">
                        <a:latin typeface="Comic Sans MS" pitchFamily="66" charset="0"/>
                      </a:endParaRPr>
                    </a:p>
                  </a:txBody>
                  <a:tcPr anchor="ctr">
                    <a:solidFill>
                      <a:schemeClr val="bg1"/>
                    </a:solidFill>
                  </a:tcPr>
                </a:tc>
                <a:tc>
                  <a:txBody>
                    <a:bodyPr/>
                    <a:lstStyle/>
                    <a:p>
                      <a:endParaRPr lang="fr-FR" sz="1200" dirty="0">
                        <a:latin typeface="Comic Sans MS" pitchFamily="66" charset="0"/>
                      </a:endParaRPr>
                    </a:p>
                  </a:txBody>
                  <a:tcPr anchor="ctr">
                    <a:solidFill>
                      <a:schemeClr val="bg1"/>
                    </a:solidFill>
                  </a:tcPr>
                </a:tc>
                <a:tc>
                  <a:txBody>
                    <a:bodyPr/>
                    <a:lstStyle/>
                    <a:p>
                      <a:pPr algn="r"/>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smtClean="0">
                          <a:latin typeface="Comic Sans MS" pitchFamily="66" charset="0"/>
                        </a:rPr>
                        <a:t>action de prendre quelque</a:t>
                      </a:r>
                      <a:r>
                        <a:rPr lang="fr-FR" sz="1200" baseline="0" dirty="0" smtClean="0">
                          <a:latin typeface="Comic Sans MS" pitchFamily="66" charset="0"/>
                        </a:rPr>
                        <a:t> chose qui ne nous appartient pas</a:t>
                      </a:r>
                      <a:endParaRPr lang="fr-FR" sz="1200" dirty="0">
                        <a:latin typeface="Comic Sans MS" pitchFamily="66" charset="0"/>
                      </a:endParaRPr>
                    </a:p>
                  </a:txBody>
                  <a:tcPr anchor="ctr">
                    <a:solidFill>
                      <a:schemeClr val="bg1"/>
                    </a:solidFill>
                  </a:tcPr>
                </a:tc>
              </a:tr>
              <a:tr h="370840">
                <a:tc>
                  <a:txBody>
                    <a:bodyPr/>
                    <a:lstStyle/>
                    <a:p>
                      <a:endParaRPr lang="fr-FR" sz="1200">
                        <a:latin typeface="Comic Sans MS" pitchFamily="66" charset="0"/>
                      </a:endParaRPr>
                    </a:p>
                  </a:txBody>
                  <a:tcPr anchor="ctr">
                    <a:solidFill>
                      <a:schemeClr val="bg1"/>
                    </a:solidFill>
                  </a:tcPr>
                </a:tc>
                <a:tc>
                  <a:txBody>
                    <a:bodyPr/>
                    <a:lstStyle/>
                    <a:p>
                      <a:endParaRPr lang="fr-FR" sz="1200" dirty="0">
                        <a:latin typeface="Comic Sans MS" pitchFamily="66" charset="0"/>
                      </a:endParaRPr>
                    </a:p>
                  </a:txBody>
                  <a:tcPr anchor="ctr">
                    <a:solidFill>
                      <a:schemeClr val="bg1"/>
                    </a:solidFill>
                  </a:tcPr>
                </a:tc>
                <a:tc>
                  <a:txBody>
                    <a:bodyPr/>
                    <a:lstStyle/>
                    <a:p>
                      <a:pPr algn="r"/>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smtClean="0">
                          <a:latin typeface="Comic Sans MS" pitchFamily="66" charset="0"/>
                        </a:rPr>
                        <a:t>envers de certains objets</a:t>
                      </a:r>
                      <a:endParaRPr lang="fr-FR" sz="1200" dirty="0">
                        <a:latin typeface="Comic Sans MS" pitchFamily="66" charset="0"/>
                      </a:endParaRPr>
                    </a:p>
                  </a:txBody>
                  <a:tcPr anchor="ctr">
                    <a:solidFill>
                      <a:schemeClr val="bg1"/>
                    </a:solidFill>
                  </a:tcPr>
                </a:tc>
              </a:tr>
            </a:tbl>
          </a:graphicData>
        </a:graphic>
      </p:graphicFrame>
      <p:sp>
        <p:nvSpPr>
          <p:cNvPr id="43" name="ZoneTexte 42"/>
          <p:cNvSpPr txBox="1"/>
          <p:nvPr/>
        </p:nvSpPr>
        <p:spPr>
          <a:xfrm>
            <a:off x="548680" y="4592960"/>
            <a:ext cx="61206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Remplace le verbe mettre dans les phrases suivantes par un autre verbe de même sens.</a:t>
            </a:r>
            <a:endParaRPr lang="fr-FR" sz="1400" u="sng" dirty="0">
              <a:latin typeface="SimpleRonde" pitchFamily="2" charset="0"/>
            </a:endParaRPr>
          </a:p>
        </p:txBody>
      </p:sp>
      <p:grpSp>
        <p:nvGrpSpPr>
          <p:cNvPr id="44" name="Groupe 43"/>
          <p:cNvGrpSpPr/>
          <p:nvPr/>
        </p:nvGrpSpPr>
        <p:grpSpPr>
          <a:xfrm>
            <a:off x="116632" y="4529527"/>
            <a:ext cx="360040" cy="461665"/>
            <a:chOff x="116632" y="1352600"/>
            <a:chExt cx="360040" cy="461665"/>
          </a:xfrm>
        </p:grpSpPr>
        <p:sp>
          <p:nvSpPr>
            <p:cNvPr id="45" name="Ellipse 4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Rectangle à coins arrondis 46"/>
          <p:cNvSpPr/>
          <p:nvPr/>
        </p:nvSpPr>
        <p:spPr>
          <a:xfrm>
            <a:off x="6568752" y="468094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8" name="ZoneTexte 47"/>
          <p:cNvSpPr txBox="1"/>
          <p:nvPr/>
        </p:nvSpPr>
        <p:spPr>
          <a:xfrm>
            <a:off x="116632" y="5374024"/>
            <a:ext cx="6552728" cy="276999"/>
          </a:xfrm>
          <a:prstGeom prst="rect">
            <a:avLst/>
          </a:prstGeom>
          <a:noFill/>
        </p:spPr>
        <p:txBody>
          <a:bodyPr wrap="square" rtlCol="0">
            <a:spAutoFit/>
          </a:bodyPr>
          <a:lstStyle/>
          <a:p>
            <a:pPr algn="ctr"/>
            <a:r>
              <a:rPr lang="fr-FR" sz="1200" i="1" dirty="0" smtClean="0">
                <a:latin typeface="Comic Sans MS" pitchFamily="66" charset="0"/>
              </a:rPr>
              <a:t>Je </a:t>
            </a:r>
            <a:r>
              <a:rPr lang="fr-FR" sz="1200" b="1" i="1" dirty="0" smtClean="0">
                <a:latin typeface="Comic Sans MS" pitchFamily="66" charset="0"/>
              </a:rPr>
              <a:t>mets</a:t>
            </a:r>
            <a:r>
              <a:rPr lang="fr-FR" sz="1200" i="1" dirty="0" smtClean="0">
                <a:latin typeface="Comic Sans MS" pitchFamily="66" charset="0"/>
              </a:rPr>
              <a:t> mes affaires dans l’armoire.</a:t>
            </a:r>
            <a:endParaRPr lang="fr-FR" sz="1200" i="1" dirty="0">
              <a:latin typeface="Comic Sans MS" pitchFamily="66" charset="0"/>
            </a:endParaRPr>
          </a:p>
        </p:txBody>
      </p:sp>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674358"/>
            <a:ext cx="6192688" cy="502778"/>
          </a:xfrm>
          <a:prstGeom prst="rect">
            <a:avLst/>
          </a:prstGeom>
        </p:spPr>
      </p:pic>
      <p:sp>
        <p:nvSpPr>
          <p:cNvPr id="50" name="ZoneTexte 49"/>
          <p:cNvSpPr txBox="1"/>
          <p:nvPr/>
        </p:nvSpPr>
        <p:spPr>
          <a:xfrm>
            <a:off x="116632" y="6177136"/>
            <a:ext cx="6552728" cy="276999"/>
          </a:xfrm>
          <a:prstGeom prst="rect">
            <a:avLst/>
          </a:prstGeom>
          <a:noFill/>
        </p:spPr>
        <p:txBody>
          <a:bodyPr wrap="square" rtlCol="0">
            <a:spAutoFit/>
          </a:bodyPr>
          <a:lstStyle/>
          <a:p>
            <a:pPr algn="ctr"/>
            <a:r>
              <a:rPr lang="fr-FR" sz="1200" i="1" dirty="0" smtClean="0">
                <a:latin typeface="Comic Sans MS" pitchFamily="66" charset="0"/>
              </a:rPr>
              <a:t>Il </a:t>
            </a:r>
            <a:r>
              <a:rPr lang="fr-FR" sz="1200" b="1" i="1" dirty="0" smtClean="0">
                <a:latin typeface="Comic Sans MS" pitchFamily="66" charset="0"/>
              </a:rPr>
              <a:t>met</a:t>
            </a:r>
            <a:r>
              <a:rPr lang="fr-FR" sz="1200" i="1" dirty="0" smtClean="0">
                <a:latin typeface="Comic Sans MS" pitchFamily="66" charset="0"/>
              </a:rPr>
              <a:t> son livre sur la table.</a:t>
            </a:r>
            <a:endParaRPr lang="fr-FR" sz="1200" i="1" dirty="0">
              <a:latin typeface="Comic Sans MS" pitchFamily="66" charset="0"/>
            </a:endParaRPr>
          </a:p>
        </p:txBody>
      </p:sp>
      <p:pic>
        <p:nvPicPr>
          <p:cNvPr id="51" name="Image 5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537176"/>
            <a:ext cx="6192688" cy="502778"/>
          </a:xfrm>
          <a:prstGeom prst="rect">
            <a:avLst/>
          </a:prstGeom>
        </p:spPr>
      </p:pic>
      <p:sp>
        <p:nvSpPr>
          <p:cNvPr id="52" name="ZoneTexte 51"/>
          <p:cNvSpPr txBox="1"/>
          <p:nvPr/>
        </p:nvSpPr>
        <p:spPr>
          <a:xfrm>
            <a:off x="116632" y="7041232"/>
            <a:ext cx="6552728" cy="276999"/>
          </a:xfrm>
          <a:prstGeom prst="rect">
            <a:avLst/>
          </a:prstGeom>
          <a:noFill/>
        </p:spPr>
        <p:txBody>
          <a:bodyPr wrap="square" rtlCol="0">
            <a:spAutoFit/>
          </a:bodyPr>
          <a:lstStyle/>
          <a:p>
            <a:pPr algn="ctr"/>
            <a:r>
              <a:rPr lang="fr-FR" sz="1200" i="1" dirty="0" smtClean="0">
                <a:latin typeface="Comic Sans MS" pitchFamily="66" charset="0"/>
              </a:rPr>
              <a:t>Lili </a:t>
            </a:r>
            <a:r>
              <a:rPr lang="fr-FR" sz="1200" b="1" i="1" dirty="0" smtClean="0">
                <a:latin typeface="Comic Sans MS" pitchFamily="66" charset="0"/>
              </a:rPr>
              <a:t>met</a:t>
            </a:r>
            <a:r>
              <a:rPr lang="fr-FR" sz="1200" i="1" dirty="0" smtClean="0">
                <a:latin typeface="Comic Sans MS" pitchFamily="66" charset="0"/>
              </a:rPr>
              <a:t> sa veste.</a:t>
            </a:r>
            <a:endParaRPr lang="fr-FR" sz="1200" i="1" dirty="0">
              <a:latin typeface="Comic Sans MS" pitchFamily="66" charset="0"/>
            </a:endParaRPr>
          </a:p>
        </p:txBody>
      </p:sp>
      <p:pic>
        <p:nvPicPr>
          <p:cNvPr id="53" name="Image 5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7401272"/>
            <a:ext cx="6192688" cy="502778"/>
          </a:xfrm>
          <a:prstGeom prst="rect">
            <a:avLst/>
          </a:prstGeom>
        </p:spPr>
      </p:pic>
      <p:sp>
        <p:nvSpPr>
          <p:cNvPr id="54" name="ZoneTexte 53"/>
          <p:cNvSpPr txBox="1"/>
          <p:nvPr/>
        </p:nvSpPr>
        <p:spPr>
          <a:xfrm>
            <a:off x="116632" y="7977336"/>
            <a:ext cx="6552728" cy="276999"/>
          </a:xfrm>
          <a:prstGeom prst="rect">
            <a:avLst/>
          </a:prstGeom>
          <a:noFill/>
        </p:spPr>
        <p:txBody>
          <a:bodyPr wrap="square" rtlCol="0">
            <a:spAutoFit/>
          </a:bodyPr>
          <a:lstStyle/>
          <a:p>
            <a:pPr algn="ctr"/>
            <a:r>
              <a:rPr lang="fr-FR" sz="1200" i="1" dirty="0" smtClean="0">
                <a:latin typeface="Comic Sans MS" pitchFamily="66" charset="0"/>
              </a:rPr>
              <a:t>Arthur </a:t>
            </a:r>
            <a:r>
              <a:rPr lang="fr-FR" sz="1200" b="1" i="1" dirty="0" smtClean="0">
                <a:latin typeface="Comic Sans MS" pitchFamily="66" charset="0"/>
              </a:rPr>
              <a:t>met</a:t>
            </a:r>
            <a:r>
              <a:rPr lang="fr-FR" sz="1200" i="1" dirty="0" smtClean="0">
                <a:latin typeface="Comic Sans MS" pitchFamily="66" charset="0"/>
              </a:rPr>
              <a:t> le papier à la poubelle.</a:t>
            </a:r>
            <a:endParaRPr lang="fr-FR" sz="1200" i="1" dirty="0">
              <a:latin typeface="Comic Sans MS" pitchFamily="66" charset="0"/>
            </a:endParaRPr>
          </a:p>
        </p:txBody>
      </p:sp>
      <p:pic>
        <p:nvPicPr>
          <p:cNvPr id="55" name="Image 5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337376"/>
            <a:ext cx="6192688" cy="502778"/>
          </a:xfrm>
          <a:prstGeom prst="rect">
            <a:avLst/>
          </a:prstGeom>
        </p:spPr>
      </p:pic>
      <p:sp>
        <p:nvSpPr>
          <p:cNvPr id="56" name="ZoneTexte 55"/>
          <p:cNvSpPr txBox="1"/>
          <p:nvPr/>
        </p:nvSpPr>
        <p:spPr>
          <a:xfrm>
            <a:off x="116632" y="8913440"/>
            <a:ext cx="6552728" cy="276999"/>
          </a:xfrm>
          <a:prstGeom prst="rect">
            <a:avLst/>
          </a:prstGeom>
          <a:noFill/>
        </p:spPr>
        <p:txBody>
          <a:bodyPr wrap="square" rtlCol="0">
            <a:spAutoFit/>
          </a:bodyPr>
          <a:lstStyle/>
          <a:p>
            <a:pPr algn="ctr"/>
            <a:r>
              <a:rPr lang="fr-FR" sz="1200" i="1" dirty="0" smtClean="0">
                <a:latin typeface="Comic Sans MS" pitchFamily="66" charset="0"/>
              </a:rPr>
              <a:t>Tu </a:t>
            </a:r>
            <a:r>
              <a:rPr lang="fr-FR" sz="1200" b="1" i="1" dirty="0" smtClean="0">
                <a:latin typeface="Comic Sans MS" pitchFamily="66" charset="0"/>
              </a:rPr>
              <a:t>mets</a:t>
            </a:r>
            <a:r>
              <a:rPr lang="fr-FR" sz="1200" i="1" dirty="0" smtClean="0">
                <a:latin typeface="Comic Sans MS" pitchFamily="66" charset="0"/>
              </a:rPr>
              <a:t> ton nom sur la feuille.</a:t>
            </a:r>
            <a:endParaRPr lang="fr-FR" sz="1200" i="1" dirty="0">
              <a:latin typeface="Comic Sans MS" pitchFamily="66" charset="0"/>
            </a:endParaRPr>
          </a:p>
        </p:txBody>
      </p:sp>
      <p:pic>
        <p:nvPicPr>
          <p:cNvPr id="57" name="Image 5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225855"/>
            <a:ext cx="6192688" cy="502778"/>
          </a:xfrm>
          <a:prstGeom prst="rect">
            <a:avLst/>
          </a:prstGeom>
        </p:spPr>
      </p:pic>
    </p:spTree>
    <p:extLst>
      <p:ext uri="{BB962C8B-B14F-4D97-AF65-F5344CB8AC3E}">
        <p14:creationId xmlns:p14="http://schemas.microsoft.com/office/powerpoint/2010/main" val="141187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7500" lnSpcReduction="20000"/>
          </a:bodyPr>
          <a:lstStyle/>
          <a:p>
            <a:r>
              <a:rPr lang="fr-FR" dirty="0" smtClean="0"/>
              <a:t>Les différents sens d’un mot</a:t>
            </a:r>
            <a:endParaRPr lang="fr-FR" dirty="0"/>
          </a:p>
        </p:txBody>
      </p:sp>
      <p:sp>
        <p:nvSpPr>
          <p:cNvPr id="3" name="Espace réservé du texte 2"/>
          <p:cNvSpPr>
            <a:spLocks noGrp="1"/>
          </p:cNvSpPr>
          <p:nvPr>
            <p:ph type="body" sz="quarter" idx="11"/>
          </p:nvPr>
        </p:nvSpPr>
        <p:spPr/>
        <p:txBody>
          <a:bodyPr/>
          <a:lstStyle/>
          <a:p>
            <a:r>
              <a:rPr lang="fr-FR" dirty="0" smtClean="0"/>
              <a:t>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ZoneTexte 4"/>
          <p:cNvSpPr txBox="1"/>
          <p:nvPr/>
        </p:nvSpPr>
        <p:spPr>
          <a:xfrm>
            <a:off x="548680" y="1200009"/>
            <a:ext cx="6020072" cy="738664"/>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mot souligné, recopie la définition du dictionnaire qui convient le mieux.</a:t>
            </a:r>
            <a:endParaRPr lang="fr-FR" sz="1400" u="sng" dirty="0">
              <a:latin typeface="SimpleRonde" pitchFamily="2" charset="0"/>
            </a:endParaRPr>
          </a:p>
        </p:txBody>
      </p:sp>
      <p:grpSp>
        <p:nvGrpSpPr>
          <p:cNvPr id="34" name="Groupe 33"/>
          <p:cNvGrpSpPr/>
          <p:nvPr/>
        </p:nvGrpSpPr>
        <p:grpSpPr>
          <a:xfrm>
            <a:off x="116632" y="1136576"/>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Rectangle à coins arrondis 36"/>
          <p:cNvSpPr/>
          <p:nvPr/>
        </p:nvSpPr>
        <p:spPr>
          <a:xfrm>
            <a:off x="6568752" y="12879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3" name="ZoneTexte 42"/>
          <p:cNvSpPr txBox="1"/>
          <p:nvPr/>
        </p:nvSpPr>
        <p:spPr>
          <a:xfrm>
            <a:off x="548680" y="5592497"/>
            <a:ext cx="6120680" cy="738664"/>
          </a:xfrm>
          <a:prstGeom prst="rect">
            <a:avLst/>
          </a:prstGeom>
          <a:noFill/>
        </p:spPr>
        <p:txBody>
          <a:bodyPr wrap="square" rtlCol="0">
            <a:spAutoFit/>
          </a:bodyPr>
          <a:lstStyle/>
          <a:p>
            <a:pPr>
              <a:lnSpc>
                <a:spcPct val="150000"/>
              </a:lnSpc>
            </a:pPr>
            <a:r>
              <a:rPr lang="fr-FR" sz="1400" dirty="0" smtClean="0">
                <a:latin typeface="SimpleRonde" pitchFamily="2" charset="0"/>
              </a:rPr>
              <a:t>Remplace le verbe </a:t>
            </a:r>
            <a:r>
              <a:rPr lang="fr-FR" sz="1400" b="1" dirty="0" smtClean="0">
                <a:latin typeface="SimpleRonde" pitchFamily="2" charset="0"/>
              </a:rPr>
              <a:t>faire</a:t>
            </a:r>
            <a:r>
              <a:rPr lang="fr-FR" sz="1400" dirty="0" smtClean="0">
                <a:latin typeface="SimpleRonde" pitchFamily="2" charset="0"/>
              </a:rPr>
              <a:t> dans les phrases suivantes par un autre verbe de même sens.</a:t>
            </a:r>
            <a:endParaRPr lang="fr-FR" sz="1400" dirty="0">
              <a:latin typeface="SimpleRonde" pitchFamily="2" charset="0"/>
            </a:endParaRPr>
          </a:p>
        </p:txBody>
      </p:sp>
      <p:grpSp>
        <p:nvGrpSpPr>
          <p:cNvPr id="44" name="Groupe 43"/>
          <p:cNvGrpSpPr/>
          <p:nvPr/>
        </p:nvGrpSpPr>
        <p:grpSpPr>
          <a:xfrm>
            <a:off x="116632" y="5529064"/>
            <a:ext cx="360040" cy="461665"/>
            <a:chOff x="116632" y="1352600"/>
            <a:chExt cx="360040" cy="461665"/>
          </a:xfrm>
        </p:grpSpPr>
        <p:sp>
          <p:nvSpPr>
            <p:cNvPr id="45" name="Ellipse 4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Rectangle à coins arrondis 46"/>
          <p:cNvSpPr/>
          <p:nvPr/>
        </p:nvSpPr>
        <p:spPr>
          <a:xfrm>
            <a:off x="6568752" y="568048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6" name="ZoneTexte 25"/>
          <p:cNvSpPr txBox="1"/>
          <p:nvPr/>
        </p:nvSpPr>
        <p:spPr>
          <a:xfrm>
            <a:off x="476672" y="1977797"/>
            <a:ext cx="5256584" cy="276999"/>
          </a:xfrm>
          <a:prstGeom prst="rect">
            <a:avLst/>
          </a:prstGeom>
          <a:noFill/>
        </p:spPr>
        <p:txBody>
          <a:bodyPr wrap="square" rtlCol="0">
            <a:spAutoFit/>
          </a:bodyPr>
          <a:lstStyle/>
          <a:p>
            <a:r>
              <a:rPr lang="fr-FR" sz="1200" dirty="0" smtClean="0">
                <a:latin typeface="Comic Sans MS" pitchFamily="66" charset="0"/>
              </a:rPr>
              <a:t>Le maitre écrit la date au </a:t>
            </a:r>
            <a:r>
              <a:rPr lang="fr-FR" sz="1200" b="1" dirty="0" smtClean="0">
                <a:latin typeface="Comic Sans MS" pitchFamily="66" charset="0"/>
              </a:rPr>
              <a:t>tableau</a:t>
            </a:r>
            <a:r>
              <a:rPr lang="fr-FR" sz="1200" dirty="0" smtClean="0">
                <a:latin typeface="Comic Sans MS" pitchFamily="66" charset="0"/>
              </a:rPr>
              <a:t>.</a:t>
            </a:r>
            <a:endParaRPr lang="fr-FR" sz="1200" dirty="0">
              <a:latin typeface="Comic Sans MS" pitchFamily="66" charset="0"/>
            </a:endParaRPr>
          </a:p>
        </p:txBody>
      </p:sp>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254796"/>
            <a:ext cx="6192688" cy="502778"/>
          </a:xfrm>
          <a:prstGeom prst="rect">
            <a:avLst/>
          </a:prstGeom>
        </p:spPr>
      </p:pic>
      <p:sp>
        <p:nvSpPr>
          <p:cNvPr id="28" name="ZoneTexte 27"/>
          <p:cNvSpPr txBox="1"/>
          <p:nvPr/>
        </p:nvSpPr>
        <p:spPr>
          <a:xfrm>
            <a:off x="476672" y="2830860"/>
            <a:ext cx="4248472" cy="276999"/>
          </a:xfrm>
          <a:prstGeom prst="rect">
            <a:avLst/>
          </a:prstGeom>
          <a:noFill/>
        </p:spPr>
        <p:txBody>
          <a:bodyPr wrap="square" rtlCol="0">
            <a:spAutoFit/>
          </a:bodyPr>
          <a:lstStyle/>
          <a:p>
            <a:r>
              <a:rPr lang="fr-FR" sz="1200" dirty="0" smtClean="0">
                <a:latin typeface="Comic Sans MS" pitchFamily="66" charset="0"/>
              </a:rPr>
              <a:t>Le chirurgien est en salle d’</a:t>
            </a:r>
            <a:r>
              <a:rPr lang="fr-FR" sz="1200" b="1" dirty="0" smtClean="0">
                <a:latin typeface="Comic Sans MS" pitchFamily="66" charset="0"/>
              </a:rPr>
              <a:t>opération</a:t>
            </a:r>
            <a:r>
              <a:rPr lang="fr-FR" sz="1200" dirty="0" smtClean="0">
                <a:latin typeface="Comic Sans MS" pitchFamily="66" charset="0"/>
              </a:rPr>
              <a:t>.</a:t>
            </a:r>
            <a:endParaRPr lang="fr-FR" sz="1200" dirty="0">
              <a:latin typeface="Comic Sans MS" pitchFamily="66" charset="0"/>
            </a:endParaRPr>
          </a:p>
        </p:txBody>
      </p:sp>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118892"/>
            <a:ext cx="6192688" cy="502778"/>
          </a:xfrm>
          <a:prstGeom prst="rect">
            <a:avLst/>
          </a:prstGeom>
        </p:spPr>
      </p:pic>
      <p:sp>
        <p:nvSpPr>
          <p:cNvPr id="30" name="ZoneTexte 29"/>
          <p:cNvSpPr txBox="1"/>
          <p:nvPr/>
        </p:nvSpPr>
        <p:spPr>
          <a:xfrm>
            <a:off x="476672" y="3794026"/>
            <a:ext cx="5184576" cy="276999"/>
          </a:xfrm>
          <a:prstGeom prst="rect">
            <a:avLst/>
          </a:prstGeom>
          <a:noFill/>
        </p:spPr>
        <p:txBody>
          <a:bodyPr wrap="square" rtlCol="0">
            <a:spAutoFit/>
          </a:bodyPr>
          <a:lstStyle/>
          <a:p>
            <a:r>
              <a:rPr lang="fr-FR" sz="1200" dirty="0" smtClean="0">
                <a:latin typeface="Comic Sans MS" pitchFamily="66" charset="0"/>
              </a:rPr>
              <a:t>Le garagiste a changé les </a:t>
            </a:r>
            <a:r>
              <a:rPr lang="fr-FR" sz="1200" b="1" dirty="0" smtClean="0">
                <a:latin typeface="Comic Sans MS" pitchFamily="66" charset="0"/>
              </a:rPr>
              <a:t>bougies</a:t>
            </a:r>
            <a:r>
              <a:rPr lang="fr-FR" sz="1200" dirty="0" smtClean="0">
                <a:latin typeface="Comic Sans MS" pitchFamily="66" charset="0"/>
              </a:rPr>
              <a:t>.</a:t>
            </a:r>
            <a:endParaRPr lang="fr-FR" sz="1200" dirty="0">
              <a:latin typeface="Comic Sans MS" pitchFamily="66" charset="0"/>
            </a:endParaRP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054996"/>
            <a:ext cx="6192688" cy="502778"/>
          </a:xfrm>
          <a:prstGeom prst="rect">
            <a:avLst/>
          </a:prstGeom>
        </p:spPr>
      </p:pic>
      <p:sp>
        <p:nvSpPr>
          <p:cNvPr id="32" name="ZoneTexte 31"/>
          <p:cNvSpPr txBox="1"/>
          <p:nvPr/>
        </p:nvSpPr>
        <p:spPr>
          <a:xfrm>
            <a:off x="476672" y="4714101"/>
            <a:ext cx="6192688" cy="276999"/>
          </a:xfrm>
          <a:prstGeom prst="rect">
            <a:avLst/>
          </a:prstGeom>
          <a:noFill/>
        </p:spPr>
        <p:txBody>
          <a:bodyPr wrap="square" rtlCol="0">
            <a:spAutoFit/>
          </a:bodyPr>
          <a:lstStyle/>
          <a:p>
            <a:r>
              <a:rPr lang="fr-FR" sz="1200" dirty="0" smtClean="0">
                <a:latin typeface="Comic Sans MS" pitchFamily="66" charset="0"/>
              </a:rPr>
              <a:t>L’eau devient </a:t>
            </a:r>
            <a:r>
              <a:rPr lang="fr-FR" sz="1200" b="1" dirty="0" smtClean="0">
                <a:latin typeface="Comic Sans MS" pitchFamily="66" charset="0"/>
              </a:rPr>
              <a:t>solide</a:t>
            </a:r>
            <a:r>
              <a:rPr lang="fr-FR" sz="1200" dirty="0" smtClean="0">
                <a:latin typeface="Comic Sans MS" pitchFamily="66" charset="0"/>
              </a:rPr>
              <a:t> quand elle gèle.</a:t>
            </a:r>
            <a:endParaRPr lang="fr-FR" sz="1200" dirty="0">
              <a:latin typeface="Comic Sans MS" pitchFamily="66" charset="0"/>
            </a:endParaRP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991100"/>
            <a:ext cx="6192688" cy="502778"/>
          </a:xfrm>
          <a:prstGeom prst="rect">
            <a:avLst/>
          </a:prstGeom>
        </p:spPr>
      </p:pic>
      <p:sp>
        <p:nvSpPr>
          <p:cNvPr id="23" name="ZoneTexte 22"/>
          <p:cNvSpPr txBox="1"/>
          <p:nvPr/>
        </p:nvSpPr>
        <p:spPr>
          <a:xfrm>
            <a:off x="116632" y="6321152"/>
            <a:ext cx="6552728" cy="276999"/>
          </a:xfrm>
          <a:prstGeom prst="rect">
            <a:avLst/>
          </a:prstGeom>
          <a:noFill/>
        </p:spPr>
        <p:txBody>
          <a:bodyPr wrap="square" rtlCol="0">
            <a:spAutoFit/>
          </a:bodyPr>
          <a:lstStyle/>
          <a:p>
            <a:pPr algn="ctr"/>
            <a:r>
              <a:rPr lang="fr-FR" sz="1200" i="1" dirty="0" smtClean="0">
                <a:latin typeface="Comic Sans MS" pitchFamily="66" charset="0"/>
              </a:rPr>
              <a:t>Lili et son frère </a:t>
            </a:r>
            <a:r>
              <a:rPr lang="fr-FR" sz="1200" b="1" i="1" dirty="0" smtClean="0">
                <a:latin typeface="Comic Sans MS" pitchFamily="66" charset="0"/>
              </a:rPr>
              <a:t>font</a:t>
            </a:r>
            <a:r>
              <a:rPr lang="fr-FR" sz="1200" i="1" dirty="0" smtClean="0">
                <a:latin typeface="Comic Sans MS" pitchFamily="66" charset="0"/>
              </a:rPr>
              <a:t> du piano.</a:t>
            </a:r>
            <a:endParaRPr lang="fr-FR" sz="1200" i="1" dirty="0">
              <a:latin typeface="Comic Sans MS" pitchFamily="66" charset="0"/>
            </a:endParaRPr>
          </a:p>
        </p:txBody>
      </p:sp>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621486"/>
            <a:ext cx="6192688" cy="502778"/>
          </a:xfrm>
          <a:prstGeom prst="rect">
            <a:avLst/>
          </a:prstGeom>
        </p:spPr>
      </p:pic>
      <p:sp>
        <p:nvSpPr>
          <p:cNvPr id="25" name="ZoneTexte 24"/>
          <p:cNvSpPr txBox="1"/>
          <p:nvPr/>
        </p:nvSpPr>
        <p:spPr>
          <a:xfrm>
            <a:off x="116632" y="7124264"/>
            <a:ext cx="6552728" cy="276999"/>
          </a:xfrm>
          <a:prstGeom prst="rect">
            <a:avLst/>
          </a:prstGeom>
          <a:noFill/>
        </p:spPr>
        <p:txBody>
          <a:bodyPr wrap="square" rtlCol="0">
            <a:spAutoFit/>
          </a:bodyPr>
          <a:lstStyle/>
          <a:p>
            <a:pPr algn="ctr"/>
            <a:r>
              <a:rPr lang="fr-FR" sz="1200" i="1" dirty="0" smtClean="0">
                <a:latin typeface="Comic Sans MS" pitchFamily="66" charset="0"/>
              </a:rPr>
              <a:t>Lili </a:t>
            </a:r>
            <a:r>
              <a:rPr lang="fr-FR" sz="1200" b="1" i="1" dirty="0" smtClean="0">
                <a:latin typeface="Comic Sans MS" pitchFamily="66" charset="0"/>
              </a:rPr>
              <a:t>a fait</a:t>
            </a:r>
            <a:r>
              <a:rPr lang="fr-FR" sz="1200" i="1" dirty="0" smtClean="0">
                <a:latin typeface="Comic Sans MS" pitchFamily="66" charset="0"/>
              </a:rPr>
              <a:t> une lettre à sa grand-mère.</a:t>
            </a:r>
            <a:endParaRPr lang="fr-FR" sz="1200" i="1" dirty="0">
              <a:latin typeface="Comic Sans MS" pitchFamily="66" charset="0"/>
            </a:endParaRP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7484304"/>
            <a:ext cx="6192688" cy="502778"/>
          </a:xfrm>
          <a:prstGeom prst="rect">
            <a:avLst/>
          </a:prstGeom>
        </p:spPr>
      </p:pic>
      <p:sp>
        <p:nvSpPr>
          <p:cNvPr id="39" name="ZoneTexte 38"/>
          <p:cNvSpPr txBox="1"/>
          <p:nvPr/>
        </p:nvSpPr>
        <p:spPr>
          <a:xfrm>
            <a:off x="116632" y="7988360"/>
            <a:ext cx="6552728" cy="276999"/>
          </a:xfrm>
          <a:prstGeom prst="rect">
            <a:avLst/>
          </a:prstGeom>
          <a:noFill/>
        </p:spPr>
        <p:txBody>
          <a:bodyPr wrap="square" rtlCol="0">
            <a:spAutoFit/>
          </a:bodyPr>
          <a:lstStyle/>
          <a:p>
            <a:pPr algn="ctr"/>
            <a:r>
              <a:rPr lang="fr-FR" sz="1200" i="1" dirty="0" smtClean="0">
                <a:latin typeface="Comic Sans MS" pitchFamily="66" charset="0"/>
              </a:rPr>
              <a:t>Papa </a:t>
            </a:r>
            <a:r>
              <a:rPr lang="fr-FR" sz="1200" b="1" i="1" dirty="0" smtClean="0">
                <a:latin typeface="Comic Sans MS" pitchFamily="66" charset="0"/>
              </a:rPr>
              <a:t>fait</a:t>
            </a:r>
            <a:r>
              <a:rPr lang="fr-FR" sz="1200" i="1" dirty="0" smtClean="0">
                <a:latin typeface="Comic Sans MS" pitchFamily="66" charset="0"/>
              </a:rPr>
              <a:t> des gâteaux.</a:t>
            </a:r>
            <a:endParaRPr lang="fr-FR" sz="1200" i="1" dirty="0">
              <a:latin typeface="Comic Sans MS" pitchFamily="66" charset="0"/>
            </a:endParaRPr>
          </a:p>
        </p:txBody>
      </p:sp>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348400"/>
            <a:ext cx="6192688" cy="502778"/>
          </a:xfrm>
          <a:prstGeom prst="rect">
            <a:avLst/>
          </a:prstGeom>
        </p:spPr>
      </p:pic>
      <p:sp>
        <p:nvSpPr>
          <p:cNvPr id="41" name="ZoneTexte 40"/>
          <p:cNvSpPr txBox="1"/>
          <p:nvPr/>
        </p:nvSpPr>
        <p:spPr>
          <a:xfrm>
            <a:off x="116632" y="8924464"/>
            <a:ext cx="6552728" cy="276999"/>
          </a:xfrm>
          <a:prstGeom prst="rect">
            <a:avLst/>
          </a:prstGeom>
          <a:noFill/>
        </p:spPr>
        <p:txBody>
          <a:bodyPr wrap="square" rtlCol="0">
            <a:spAutoFit/>
          </a:bodyPr>
          <a:lstStyle/>
          <a:p>
            <a:pPr algn="ctr"/>
            <a:r>
              <a:rPr lang="fr-FR" sz="1200" i="1" dirty="0" smtClean="0">
                <a:latin typeface="Comic Sans MS" pitchFamily="66" charset="0"/>
              </a:rPr>
              <a:t>Arthur </a:t>
            </a:r>
            <a:r>
              <a:rPr lang="fr-FR" sz="1200" b="1" i="1" dirty="0" smtClean="0">
                <a:latin typeface="Comic Sans MS" pitchFamily="66" charset="0"/>
              </a:rPr>
              <a:t>fait</a:t>
            </a:r>
            <a:r>
              <a:rPr lang="fr-FR" sz="1200" i="1" dirty="0" smtClean="0">
                <a:latin typeface="Comic Sans MS" pitchFamily="66" charset="0"/>
              </a:rPr>
              <a:t> un problème de mathématiques.</a:t>
            </a:r>
            <a:endParaRPr lang="fr-FR" sz="1200" i="1" dirty="0">
              <a:latin typeface="Comic Sans MS" pitchFamily="66" charset="0"/>
            </a:endParaRPr>
          </a:p>
        </p:txBody>
      </p:sp>
      <p:pic>
        <p:nvPicPr>
          <p:cNvPr id="42" name="Image 4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208304"/>
            <a:ext cx="6192688" cy="502778"/>
          </a:xfrm>
          <a:prstGeom prst="rect">
            <a:avLst/>
          </a:prstGeom>
        </p:spPr>
      </p:pic>
    </p:spTree>
    <p:extLst>
      <p:ext uri="{BB962C8B-B14F-4D97-AF65-F5344CB8AC3E}">
        <p14:creationId xmlns:p14="http://schemas.microsoft.com/office/powerpoint/2010/main" val="36826809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1749</TotalTime>
  <Words>4000</Words>
  <Application>Microsoft Office PowerPoint</Application>
  <PresentationFormat>Format A4 (210 x 297 mm)</PresentationFormat>
  <Paragraphs>1041</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Gaëlle Lavillat</dc:creator>
  <cp:lastModifiedBy>Gaelle48</cp:lastModifiedBy>
  <cp:revision>134</cp:revision>
  <cp:lastPrinted>2015-11-07T10:01:16Z</cp:lastPrinted>
  <dcterms:created xsi:type="dcterms:W3CDTF">2013-08-25T18:45:11Z</dcterms:created>
  <dcterms:modified xsi:type="dcterms:W3CDTF">2016-11-19T21:43:55Z</dcterms:modified>
</cp:coreProperties>
</file>