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91" r:id="rId3"/>
    <p:sldId id="256" r:id="rId4"/>
    <p:sldId id="257" r:id="rId5"/>
    <p:sldId id="259"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90" r:id="rId23"/>
    <p:sldId id="279" r:id="rId24"/>
    <p:sldId id="280" r:id="rId25"/>
    <p:sldId id="275" r:id="rId26"/>
    <p:sldId id="277" r:id="rId27"/>
    <p:sldId id="276" r:id="rId28"/>
    <p:sldId id="278" r:id="rId29"/>
    <p:sldId id="283" r:id="rId30"/>
    <p:sldId id="284" r:id="rId31"/>
    <p:sldId id="287" r:id="rId32"/>
    <p:sldId id="288" r:id="rId33"/>
    <p:sldId id="286" r:id="rId34"/>
    <p:sldId id="289" r:id="rId35"/>
    <p:sldId id="292" r:id="rId36"/>
    <p:sldId id="293" r:id="rId37"/>
  </p:sldIdLst>
  <p:sldSz cx="6858000" cy="9906000" type="A4"/>
  <p:notesSz cx="7102475"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73" autoAdjust="0"/>
  </p:normalViewPr>
  <p:slideViewPr>
    <p:cSldViewPr>
      <p:cViewPr varScale="1">
        <p:scale>
          <a:sx n="53" d="100"/>
          <a:sy n="53" d="100"/>
        </p:scale>
        <p:origin x="2693" y="7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Rectangle 3"/>
          <p:cNvSpPr/>
          <p:nvPr userDrawn="1"/>
        </p:nvSpPr>
        <p:spPr>
          <a:xfrm>
            <a:off x="0" y="0"/>
            <a:ext cx="6858000" cy="1045029"/>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userDrawn="1"/>
        </p:nvSpPr>
        <p:spPr>
          <a:xfrm>
            <a:off x="5301208" y="299049"/>
            <a:ext cx="1336282" cy="693372"/>
          </a:xfrm>
          <a:prstGeom prst="roundRect">
            <a:avLst/>
          </a:prstGeom>
          <a:solidFill>
            <a:schemeClr val="bg1"/>
          </a:solidFill>
          <a:ln w="19050">
            <a:solidFill>
              <a:schemeClr val="tx1">
                <a:lumMod val="65000"/>
                <a:lumOff val="35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solidFill>
                <a:schemeClr val="tx1">
                  <a:lumMod val="65000"/>
                  <a:lumOff val="35000"/>
                </a:schemeClr>
              </a:solidFill>
              <a:effectLst>
                <a:outerShdw blurRad="38100" dist="38100" dir="2700000" algn="tl">
                  <a:srgbClr val="000000">
                    <a:alpha val="43137"/>
                  </a:srgbClr>
                </a:outerShdw>
              </a:effectLst>
              <a:latin typeface="Cooper Std Black" pitchFamily="18" charset="0"/>
            </a:endParaRPr>
          </a:p>
        </p:txBody>
      </p:sp>
      <p:sp>
        <p:nvSpPr>
          <p:cNvPr id="8" name="ZoneTexte 7"/>
          <p:cNvSpPr txBox="1"/>
          <p:nvPr userDrawn="1"/>
        </p:nvSpPr>
        <p:spPr>
          <a:xfrm>
            <a:off x="5405086" y="338788"/>
            <a:ext cx="1336282"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600" dirty="0">
                <a:solidFill>
                  <a:schemeClr val="tx1">
                    <a:lumMod val="95000"/>
                    <a:lumOff val="5000"/>
                  </a:schemeClr>
                </a:solidFill>
                <a:effectLst>
                  <a:outerShdw blurRad="38100" dist="38100" dir="2700000" algn="tl">
                    <a:srgbClr val="000000">
                      <a:alpha val="43137"/>
                    </a:srgbClr>
                  </a:outerShdw>
                </a:effectLst>
                <a:latin typeface="Sketch Nice" pitchFamily="66" charset="0"/>
              </a:rPr>
              <a:t>V</a:t>
            </a:r>
          </a:p>
        </p:txBody>
      </p:sp>
      <p:sp>
        <p:nvSpPr>
          <p:cNvPr id="11" name="Ellipse 10"/>
          <p:cNvSpPr/>
          <p:nvPr userDrawn="1"/>
        </p:nvSpPr>
        <p:spPr>
          <a:xfrm>
            <a:off x="135701" y="110132"/>
            <a:ext cx="821388" cy="810420"/>
          </a:xfrm>
          <a:prstGeom prst="ellipse">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userDrawn="1"/>
        </p:nvSpPr>
        <p:spPr>
          <a:xfrm rot="20976963">
            <a:off x="118912" y="63367"/>
            <a:ext cx="821388" cy="830997"/>
          </a:xfrm>
          <a:prstGeom prst="rect">
            <a:avLst/>
          </a:prstGeom>
          <a:noFill/>
        </p:spPr>
        <p:txBody>
          <a:bodyPr wrap="square" rtlCol="0">
            <a:spAutoFit/>
          </a:bodyPr>
          <a:lstStyle/>
          <a:p>
            <a:pPr algn="ctr"/>
            <a:r>
              <a:rPr lang="fr-FR" sz="2400" dirty="0">
                <a:solidFill>
                  <a:schemeClr val="tx1">
                    <a:lumMod val="65000"/>
                    <a:lumOff val="35000"/>
                  </a:schemeClr>
                </a:solidFill>
                <a:effectLst>
                  <a:outerShdw blurRad="38100" dist="38100" dir="2700000" algn="tl">
                    <a:srgbClr val="000000">
                      <a:alpha val="43137"/>
                    </a:srgbClr>
                  </a:outerShdw>
                </a:effectLst>
                <a:latin typeface="28 Days Later" pitchFamily="34" charset="0"/>
              </a:rPr>
              <a:t>CE1</a:t>
            </a:r>
          </a:p>
          <a:p>
            <a:pPr algn="ctr"/>
            <a:r>
              <a:rPr lang="fr-FR" sz="2400" dirty="0">
                <a:solidFill>
                  <a:schemeClr val="tx1">
                    <a:lumMod val="65000"/>
                    <a:lumOff val="35000"/>
                  </a:schemeClr>
                </a:solidFill>
                <a:effectLst>
                  <a:outerShdw blurRad="38100" dist="38100" dir="2700000" algn="tl">
                    <a:srgbClr val="000000">
                      <a:alpha val="43137"/>
                    </a:srgbClr>
                  </a:outerShdw>
                </a:effectLst>
                <a:latin typeface="28 Days Later" pitchFamily="34" charset="0"/>
              </a:rPr>
              <a:t>CE2</a:t>
            </a:r>
          </a:p>
        </p:txBody>
      </p:sp>
      <p:sp>
        <p:nvSpPr>
          <p:cNvPr id="14" name="Espace réservé du texte 13"/>
          <p:cNvSpPr>
            <a:spLocks noGrp="1"/>
          </p:cNvSpPr>
          <p:nvPr>
            <p:ph type="body" sz="quarter" idx="10" hasCustomPrompt="1"/>
          </p:nvPr>
        </p:nvSpPr>
        <p:spPr>
          <a:xfrm>
            <a:off x="1038225" y="34925"/>
            <a:ext cx="4262438" cy="610810"/>
          </a:xfrm>
          <a:prstGeom prst="rect">
            <a:avLst/>
          </a:prstGeom>
        </p:spPr>
        <p:txBody>
          <a:bodyPr anchor="t"/>
          <a:lstStyle>
            <a:lvl1pPr marL="0" indent="0">
              <a:buNone/>
              <a:defRPr>
                <a:solidFill>
                  <a:schemeClr val="bg1"/>
                </a:solidFill>
                <a:effectLst>
                  <a:outerShdw blurRad="38100" dist="38100" dir="2700000" algn="tl">
                    <a:srgbClr val="000000">
                      <a:alpha val="43137"/>
                    </a:srgbClr>
                  </a:outerShdw>
                </a:effectLst>
                <a:latin typeface="Berlin Sans FB Demi" pitchFamily="34" charset="0"/>
              </a:defRPr>
            </a:lvl1pPr>
          </a:lstStyle>
          <a:p>
            <a:pPr lvl="0"/>
            <a:r>
              <a:rPr lang="fr-FR" dirty="0"/>
              <a:t>Titre</a:t>
            </a:r>
          </a:p>
        </p:txBody>
      </p:sp>
      <p:sp>
        <p:nvSpPr>
          <p:cNvPr id="16" name="Espace réservé du texte 15"/>
          <p:cNvSpPr>
            <a:spLocks noGrp="1"/>
          </p:cNvSpPr>
          <p:nvPr>
            <p:ph type="body" sz="quarter" idx="11" hasCustomPrompt="1"/>
          </p:nvPr>
        </p:nvSpPr>
        <p:spPr>
          <a:xfrm>
            <a:off x="5949280" y="317873"/>
            <a:ext cx="832074" cy="693737"/>
          </a:xfrm>
          <a:prstGeom prst="rect">
            <a:avLst/>
          </a:prstGeom>
        </p:spPr>
        <p:txBody>
          <a:bodyPr>
            <a:normAutofit/>
          </a:bodyPr>
          <a:lstStyle>
            <a:lvl1pPr marL="0" indent="0">
              <a:buNone/>
              <a:defRPr sz="3600" b="0">
                <a:solidFill>
                  <a:schemeClr val="tx1">
                    <a:lumMod val="95000"/>
                    <a:lumOff val="5000"/>
                  </a:schemeClr>
                </a:solidFill>
                <a:effectLst>
                  <a:outerShdw blurRad="38100" dist="38100" dir="2700000" algn="tl">
                    <a:srgbClr val="000000">
                      <a:alpha val="43137"/>
                    </a:srgbClr>
                  </a:outerShdw>
                </a:effectLst>
                <a:latin typeface="Sketch Nice" pitchFamily="66" charset="0"/>
              </a:defRPr>
            </a:lvl1pPr>
          </a:lstStyle>
          <a:p>
            <a:pPr lvl="0"/>
            <a:r>
              <a:rPr lang="fr-FR" dirty="0"/>
              <a:t>_</a:t>
            </a:r>
          </a:p>
        </p:txBody>
      </p:sp>
      <p:sp>
        <p:nvSpPr>
          <p:cNvPr id="17" name="Espace réservé du texte 15"/>
          <p:cNvSpPr>
            <a:spLocks noGrp="1"/>
          </p:cNvSpPr>
          <p:nvPr>
            <p:ph type="body" sz="quarter" idx="12" hasCustomPrompt="1"/>
          </p:nvPr>
        </p:nvSpPr>
        <p:spPr>
          <a:xfrm>
            <a:off x="1052736" y="560512"/>
            <a:ext cx="1152128" cy="350609"/>
          </a:xfrm>
          <a:prstGeom prst="rect">
            <a:avLst/>
          </a:prstGeom>
        </p:spPr>
        <p:txBody>
          <a:bodyPr>
            <a:noAutofit/>
          </a:bodyPr>
          <a:lstStyle>
            <a:lvl1pPr marL="0" indent="0">
              <a:buNone/>
              <a:defRPr sz="4000" b="0">
                <a:latin typeface="Sketch Nice" pitchFamily="66" charset="0"/>
              </a:defRPr>
            </a:lvl1pPr>
          </a:lstStyle>
          <a:p>
            <a:pPr lvl="0"/>
            <a:r>
              <a:rPr lang="fr-FR" dirty="0"/>
              <a:t>*</a:t>
            </a: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266" y="579234"/>
            <a:ext cx="957942" cy="522514"/>
          </a:xfrm>
          <a:prstGeom prst="rect">
            <a:avLst/>
          </a:prstGeom>
        </p:spPr>
      </p:pic>
    </p:spTree>
    <p:extLst>
      <p:ext uri="{BB962C8B-B14F-4D97-AF65-F5344CB8AC3E}">
        <p14:creationId xmlns:p14="http://schemas.microsoft.com/office/powerpoint/2010/main" val="158441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0"/>
            <a:ext cx="4114800" cy="818622"/>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752822"/>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24/08/2025</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317361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342900" y="2311402"/>
            <a:ext cx="6172200" cy="6537502"/>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24/08/2025</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1662203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701"/>
            <a:ext cx="1543050" cy="8452203"/>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42900" y="396701"/>
            <a:ext cx="4514850" cy="8452203"/>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24/08/2025</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42511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E2">
    <p:spTree>
      <p:nvGrpSpPr>
        <p:cNvPr id="1" name=""/>
        <p:cNvGrpSpPr/>
        <p:nvPr/>
      </p:nvGrpSpPr>
      <p:grpSpPr>
        <a:xfrm>
          <a:off x="0" y="0"/>
          <a:ext cx="0" cy="0"/>
          <a:chOff x="0" y="0"/>
          <a:chExt cx="0" cy="0"/>
        </a:xfrm>
      </p:grpSpPr>
      <p:sp>
        <p:nvSpPr>
          <p:cNvPr id="9" name="Rectangle 3"/>
          <p:cNvSpPr/>
          <p:nvPr userDrawn="1"/>
        </p:nvSpPr>
        <p:spPr>
          <a:xfrm>
            <a:off x="0" y="0"/>
            <a:ext cx="6858000" cy="1045029"/>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userDrawn="1"/>
        </p:nvSpPr>
        <p:spPr>
          <a:xfrm>
            <a:off x="5301208" y="299049"/>
            <a:ext cx="1336282" cy="693372"/>
          </a:xfrm>
          <a:prstGeom prst="roundRect">
            <a:avLst/>
          </a:prstGeom>
          <a:solidFill>
            <a:schemeClr val="bg1"/>
          </a:solidFill>
          <a:ln w="19050">
            <a:solidFill>
              <a:schemeClr val="tx1">
                <a:lumMod val="65000"/>
                <a:lumOff val="35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solidFill>
                <a:schemeClr val="tx1">
                  <a:lumMod val="65000"/>
                  <a:lumOff val="35000"/>
                </a:schemeClr>
              </a:solidFill>
              <a:effectLst>
                <a:outerShdw blurRad="38100" dist="38100" dir="2700000" algn="tl">
                  <a:srgbClr val="000000">
                    <a:alpha val="43137"/>
                  </a:srgbClr>
                </a:outerShdw>
              </a:effectLst>
              <a:latin typeface="Cooper Std Black" pitchFamily="18" charset="0"/>
            </a:endParaRPr>
          </a:p>
        </p:txBody>
      </p:sp>
      <p:sp>
        <p:nvSpPr>
          <p:cNvPr id="8" name="ZoneTexte 7"/>
          <p:cNvSpPr txBox="1"/>
          <p:nvPr userDrawn="1"/>
        </p:nvSpPr>
        <p:spPr>
          <a:xfrm>
            <a:off x="5405086" y="338788"/>
            <a:ext cx="1336282"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600" dirty="0">
                <a:solidFill>
                  <a:schemeClr val="tx1">
                    <a:lumMod val="95000"/>
                    <a:lumOff val="5000"/>
                  </a:schemeClr>
                </a:solidFill>
                <a:effectLst>
                  <a:outerShdw blurRad="38100" dist="38100" dir="2700000" algn="tl">
                    <a:srgbClr val="000000">
                      <a:alpha val="43137"/>
                    </a:srgbClr>
                  </a:outerShdw>
                </a:effectLst>
                <a:latin typeface="Sketch Nice" pitchFamily="66" charset="0"/>
              </a:rPr>
              <a:t>V</a:t>
            </a:r>
          </a:p>
        </p:txBody>
      </p:sp>
      <p:sp>
        <p:nvSpPr>
          <p:cNvPr id="11" name="Ellipse 10"/>
          <p:cNvSpPr/>
          <p:nvPr userDrawn="1"/>
        </p:nvSpPr>
        <p:spPr>
          <a:xfrm>
            <a:off x="135701" y="110132"/>
            <a:ext cx="821388" cy="810420"/>
          </a:xfrm>
          <a:prstGeom prst="ellipse">
            <a:avLst/>
          </a:prstGeom>
          <a:solidFill>
            <a:srgbClr val="00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userDrawn="1"/>
        </p:nvSpPr>
        <p:spPr>
          <a:xfrm rot="20976963">
            <a:off x="118912" y="186479"/>
            <a:ext cx="821388" cy="584775"/>
          </a:xfrm>
          <a:prstGeom prst="rect">
            <a:avLst/>
          </a:prstGeom>
          <a:noFill/>
        </p:spPr>
        <p:txBody>
          <a:bodyPr wrap="square" rtlCol="0">
            <a:spAutoFit/>
          </a:bodyPr>
          <a:lstStyle/>
          <a:p>
            <a:pPr algn="ctr"/>
            <a:r>
              <a:rPr lang="fr-FR" sz="3200" dirty="0">
                <a:solidFill>
                  <a:schemeClr val="tx1">
                    <a:lumMod val="65000"/>
                    <a:lumOff val="35000"/>
                  </a:schemeClr>
                </a:solidFill>
                <a:effectLst>
                  <a:outerShdw blurRad="38100" dist="38100" dir="2700000" algn="tl">
                    <a:srgbClr val="000000">
                      <a:alpha val="43137"/>
                    </a:srgbClr>
                  </a:outerShdw>
                </a:effectLst>
                <a:latin typeface="28 Days Later" pitchFamily="34" charset="0"/>
              </a:rPr>
              <a:t>CE2</a:t>
            </a:r>
            <a:endParaRPr lang="fr-FR" sz="2400" dirty="0">
              <a:solidFill>
                <a:schemeClr val="tx1">
                  <a:lumMod val="65000"/>
                  <a:lumOff val="35000"/>
                </a:schemeClr>
              </a:solidFill>
              <a:effectLst>
                <a:outerShdw blurRad="38100" dist="38100" dir="2700000" algn="tl">
                  <a:srgbClr val="000000">
                    <a:alpha val="43137"/>
                  </a:srgbClr>
                </a:outerShdw>
              </a:effectLst>
              <a:latin typeface="28 Days Later" pitchFamily="34" charset="0"/>
            </a:endParaRPr>
          </a:p>
        </p:txBody>
      </p:sp>
      <p:sp>
        <p:nvSpPr>
          <p:cNvPr id="14" name="Espace réservé du texte 13"/>
          <p:cNvSpPr>
            <a:spLocks noGrp="1"/>
          </p:cNvSpPr>
          <p:nvPr>
            <p:ph type="body" sz="quarter" idx="10" hasCustomPrompt="1"/>
          </p:nvPr>
        </p:nvSpPr>
        <p:spPr>
          <a:xfrm>
            <a:off x="1038225" y="34925"/>
            <a:ext cx="4262438" cy="610810"/>
          </a:xfrm>
          <a:prstGeom prst="rect">
            <a:avLst/>
          </a:prstGeom>
        </p:spPr>
        <p:txBody>
          <a:bodyPr anchor="t"/>
          <a:lstStyle>
            <a:lvl1pPr marL="0" indent="0">
              <a:buNone/>
              <a:defRPr>
                <a:solidFill>
                  <a:schemeClr val="bg1"/>
                </a:solidFill>
                <a:effectLst>
                  <a:outerShdw blurRad="38100" dist="38100" dir="2700000" algn="tl">
                    <a:srgbClr val="000000">
                      <a:alpha val="43137"/>
                    </a:srgbClr>
                  </a:outerShdw>
                </a:effectLst>
                <a:latin typeface="Berlin Sans FB Demi" pitchFamily="34" charset="0"/>
              </a:defRPr>
            </a:lvl1pPr>
          </a:lstStyle>
          <a:p>
            <a:pPr lvl="0"/>
            <a:r>
              <a:rPr lang="fr-FR" dirty="0"/>
              <a:t>Titre</a:t>
            </a:r>
          </a:p>
        </p:txBody>
      </p:sp>
      <p:sp>
        <p:nvSpPr>
          <p:cNvPr id="16" name="Espace réservé du texte 15"/>
          <p:cNvSpPr>
            <a:spLocks noGrp="1"/>
          </p:cNvSpPr>
          <p:nvPr>
            <p:ph type="body" sz="quarter" idx="11" hasCustomPrompt="1"/>
          </p:nvPr>
        </p:nvSpPr>
        <p:spPr>
          <a:xfrm>
            <a:off x="5949280" y="317873"/>
            <a:ext cx="832074" cy="693737"/>
          </a:xfrm>
          <a:prstGeom prst="rect">
            <a:avLst/>
          </a:prstGeom>
        </p:spPr>
        <p:txBody>
          <a:bodyPr>
            <a:normAutofit/>
          </a:bodyPr>
          <a:lstStyle>
            <a:lvl1pPr marL="0" indent="0">
              <a:buNone/>
              <a:defRPr sz="3600" b="0">
                <a:solidFill>
                  <a:schemeClr val="tx1">
                    <a:lumMod val="95000"/>
                    <a:lumOff val="5000"/>
                  </a:schemeClr>
                </a:solidFill>
                <a:effectLst>
                  <a:outerShdw blurRad="38100" dist="38100" dir="2700000" algn="tl">
                    <a:srgbClr val="000000">
                      <a:alpha val="43137"/>
                    </a:srgbClr>
                  </a:outerShdw>
                </a:effectLst>
                <a:latin typeface="Sketch Nice" pitchFamily="66" charset="0"/>
              </a:defRPr>
            </a:lvl1pPr>
          </a:lstStyle>
          <a:p>
            <a:pPr lvl="0"/>
            <a:r>
              <a:rPr lang="fr-FR" dirty="0"/>
              <a:t>_</a:t>
            </a:r>
          </a:p>
        </p:txBody>
      </p:sp>
      <p:sp>
        <p:nvSpPr>
          <p:cNvPr id="17" name="Espace réservé du texte 15"/>
          <p:cNvSpPr>
            <a:spLocks noGrp="1"/>
          </p:cNvSpPr>
          <p:nvPr>
            <p:ph type="body" sz="quarter" idx="12" hasCustomPrompt="1"/>
          </p:nvPr>
        </p:nvSpPr>
        <p:spPr>
          <a:xfrm>
            <a:off x="1052736" y="560512"/>
            <a:ext cx="1152128" cy="350609"/>
          </a:xfrm>
          <a:prstGeom prst="rect">
            <a:avLst/>
          </a:prstGeom>
        </p:spPr>
        <p:txBody>
          <a:bodyPr>
            <a:noAutofit/>
          </a:bodyPr>
          <a:lstStyle>
            <a:lvl1pPr marL="0" indent="0">
              <a:buNone/>
              <a:defRPr sz="4000" b="0">
                <a:latin typeface="Sketch Nice" pitchFamily="66" charset="0"/>
              </a:defRPr>
            </a:lvl1pPr>
          </a:lstStyle>
          <a:p>
            <a:pPr lvl="0"/>
            <a:r>
              <a:rPr lang="fr-FR" dirty="0"/>
              <a:t>*</a:t>
            </a: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266" y="579234"/>
            <a:ext cx="957942" cy="522514"/>
          </a:xfrm>
          <a:prstGeom prst="rect">
            <a:avLst/>
          </a:prstGeom>
        </p:spPr>
      </p:pic>
    </p:spTree>
    <p:extLst>
      <p:ext uri="{BB962C8B-B14F-4D97-AF65-F5344CB8AC3E}">
        <p14:creationId xmlns:p14="http://schemas.microsoft.com/office/powerpoint/2010/main" val="392240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342900" y="2311402"/>
            <a:ext cx="6172200" cy="6537502"/>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24/08/2025</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297629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4"/>
            <a:ext cx="5829300" cy="1967442"/>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41735" y="4198586"/>
            <a:ext cx="5829300" cy="21669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24/08/2025</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328838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342900" y="2311402"/>
            <a:ext cx="3028950" cy="653750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86150" y="2311402"/>
            <a:ext cx="3028950" cy="653750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24/08/2025</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239780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42900"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342900"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69" y="2217385"/>
            <a:ext cx="3031332"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3483769" y="3141486"/>
            <a:ext cx="3031332"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24/08/2025</a:t>
            </a:fld>
            <a:endParaRPr lang="fr-FR"/>
          </a:p>
        </p:txBody>
      </p:sp>
      <p:sp>
        <p:nvSpPr>
          <p:cNvPr id="8" name="Espace réservé du pied de page 7"/>
          <p:cNvSpPr>
            <a:spLocks noGrp="1"/>
          </p:cNvSpPr>
          <p:nvPr>
            <p:ph type="ftr" sz="quarter" idx="11"/>
          </p:nvPr>
        </p:nvSpPr>
        <p:spPr>
          <a:xfrm>
            <a:off x="2343150" y="9181397"/>
            <a:ext cx="2171700" cy="527403"/>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376405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24/08/2025</a:t>
            </a:fld>
            <a:endParaRPr lang="fr-FR"/>
          </a:p>
        </p:txBody>
      </p:sp>
      <p:sp>
        <p:nvSpPr>
          <p:cNvPr id="4" name="Espace réservé du pied de page 3"/>
          <p:cNvSpPr>
            <a:spLocks noGrp="1"/>
          </p:cNvSpPr>
          <p:nvPr>
            <p:ph type="ftr" sz="quarter" idx="11"/>
          </p:nvPr>
        </p:nvSpPr>
        <p:spPr>
          <a:xfrm>
            <a:off x="2343150" y="9181397"/>
            <a:ext cx="2171700" cy="527403"/>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403772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24/08/2025</a:t>
            </a:fld>
            <a:endParaRPr lang="fr-FR"/>
          </a:p>
        </p:txBody>
      </p:sp>
      <p:sp>
        <p:nvSpPr>
          <p:cNvPr id="3" name="Espace réservé du pied de page 2"/>
          <p:cNvSpPr>
            <a:spLocks noGrp="1"/>
          </p:cNvSpPr>
          <p:nvPr>
            <p:ph type="ftr" sz="quarter" idx="11"/>
          </p:nvPr>
        </p:nvSpPr>
        <p:spPr>
          <a:xfrm>
            <a:off x="2343150" y="9181397"/>
            <a:ext cx="2171700" cy="527403"/>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129729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4405"/>
            <a:ext cx="2256235" cy="1678517"/>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681288" y="394408"/>
            <a:ext cx="3833812"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0" y="2072924"/>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t>24/08/2025</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t>‹N°›</a:t>
            </a:fld>
            <a:endParaRPr lang="fr-FR"/>
          </a:p>
        </p:txBody>
      </p:sp>
    </p:spTree>
    <p:extLst>
      <p:ext uri="{BB962C8B-B14F-4D97-AF65-F5344CB8AC3E}">
        <p14:creationId xmlns:p14="http://schemas.microsoft.com/office/powerpoint/2010/main" val="421447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oneTexte 6"/>
          <p:cNvSpPr txBox="1"/>
          <p:nvPr userDrawn="1"/>
        </p:nvSpPr>
        <p:spPr>
          <a:xfrm>
            <a:off x="5551957" y="9709893"/>
            <a:ext cx="1872208" cy="230832"/>
          </a:xfrm>
          <a:prstGeom prst="rect">
            <a:avLst/>
          </a:prstGeom>
          <a:noFill/>
        </p:spPr>
        <p:txBody>
          <a:bodyPr wrap="square" rtlCol="0">
            <a:spAutoFit/>
          </a:bodyPr>
          <a:lstStyle/>
          <a:p>
            <a:r>
              <a:rPr lang="fr-FR" sz="900" dirty="0">
                <a:solidFill>
                  <a:schemeClr val="bg1">
                    <a:lumMod val="75000"/>
                  </a:schemeClr>
                </a:solidFill>
              </a:rPr>
              <a:t>http://www.mysticlolly.fr</a:t>
            </a:r>
          </a:p>
        </p:txBody>
      </p:sp>
    </p:spTree>
    <p:extLst>
      <p:ext uri="{BB962C8B-B14F-4D97-AF65-F5344CB8AC3E}">
        <p14:creationId xmlns:p14="http://schemas.microsoft.com/office/powerpoint/2010/main" val="18902505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3.tmp"/><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1635" y="1474253"/>
            <a:ext cx="3754727" cy="2048033"/>
          </a:xfrm>
          <a:prstGeom prst="rect">
            <a:avLst/>
          </a:prstGeom>
        </p:spPr>
      </p:pic>
      <p:sp>
        <p:nvSpPr>
          <p:cNvPr id="3" name="Rectangle 3"/>
          <p:cNvSpPr/>
          <p:nvPr/>
        </p:nvSpPr>
        <p:spPr>
          <a:xfrm>
            <a:off x="0" y="0"/>
            <a:ext cx="6858000" cy="1280592"/>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135700" y="110131"/>
            <a:ext cx="1061051" cy="1046883"/>
          </a:xfrm>
          <a:prstGeom prst="ellipse">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rot="20976963">
            <a:off x="211311" y="52382"/>
            <a:ext cx="909078" cy="1077218"/>
          </a:xfrm>
          <a:prstGeom prst="rect">
            <a:avLst/>
          </a:prstGeom>
          <a:noFill/>
        </p:spPr>
        <p:txBody>
          <a:bodyPr wrap="square" rtlCol="0">
            <a:spAutoFit/>
          </a:bodyPr>
          <a:lstStyle/>
          <a:p>
            <a:pPr algn="ctr"/>
            <a:r>
              <a:rPr lang="fr-FR" sz="3200" dirty="0">
                <a:solidFill>
                  <a:schemeClr val="tx1">
                    <a:lumMod val="65000"/>
                    <a:lumOff val="35000"/>
                  </a:schemeClr>
                </a:solidFill>
                <a:effectLst>
                  <a:outerShdw blurRad="38100" dist="38100" dir="2700000" algn="tl">
                    <a:srgbClr val="000000">
                      <a:alpha val="43137"/>
                    </a:srgbClr>
                  </a:outerShdw>
                </a:effectLst>
                <a:latin typeface="28 Days Later" pitchFamily="34" charset="0"/>
              </a:rPr>
              <a:t>CE1</a:t>
            </a:r>
          </a:p>
          <a:p>
            <a:pPr algn="ctr"/>
            <a:r>
              <a:rPr lang="fr-FR" sz="3200" dirty="0">
                <a:solidFill>
                  <a:schemeClr val="tx1">
                    <a:lumMod val="65000"/>
                    <a:lumOff val="35000"/>
                  </a:schemeClr>
                </a:solidFill>
                <a:effectLst>
                  <a:outerShdw blurRad="38100" dist="38100" dir="2700000" algn="tl">
                    <a:srgbClr val="000000">
                      <a:alpha val="43137"/>
                    </a:srgbClr>
                  </a:outerShdw>
                </a:effectLst>
                <a:latin typeface="28 Days Later" pitchFamily="34" charset="0"/>
              </a:rPr>
              <a:t>CE2</a:t>
            </a:r>
          </a:p>
        </p:txBody>
      </p:sp>
      <p:sp>
        <p:nvSpPr>
          <p:cNvPr id="8" name="Espace réservé du texte 13"/>
          <p:cNvSpPr txBox="1">
            <a:spLocks/>
          </p:cNvSpPr>
          <p:nvPr/>
        </p:nvSpPr>
        <p:spPr>
          <a:xfrm>
            <a:off x="0" y="34925"/>
            <a:ext cx="6857999" cy="610810"/>
          </a:xfrm>
          <a:prstGeom prst="rect">
            <a:avLst/>
          </a:prstGeom>
        </p:spPr>
        <p:txBody>
          <a:bodyPr vert="horz" lIns="91440" tIns="45720" rIns="91440" bIns="45720" rtlCol="0" anchor="t"/>
          <a:lstStyle>
            <a:defPPr>
              <a:defRPr lang="fr-FR"/>
            </a:defPPr>
            <a:lvl1pPr marL="0" indent="0" algn="l" defTabSz="914400" rtl="0" eaLnBrk="1" latinLnBrk="0" hangingPunct="1">
              <a:buNone/>
              <a:defRPr sz="1200" kern="1200">
                <a:solidFill>
                  <a:schemeClr val="bg1"/>
                </a:solidFill>
                <a:effectLst>
                  <a:outerShdw blurRad="38100" dist="38100" dir="2700000" algn="tl">
                    <a:srgbClr val="000000">
                      <a:alpha val="43137"/>
                    </a:srgbClr>
                  </a:outerShdw>
                </a:effectLst>
                <a:latin typeface="Berlin Sans FB Dem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Mon plan de travail </a:t>
            </a:r>
          </a:p>
          <a:p>
            <a:pPr algn="ctr"/>
            <a:r>
              <a:rPr lang="fr-FR" sz="3200" dirty="0"/>
              <a:t>en vocabulaire</a:t>
            </a:r>
          </a:p>
        </p:txBody>
      </p:sp>
      <p:graphicFrame>
        <p:nvGraphicFramePr>
          <p:cNvPr id="12" name="Tableau 11"/>
          <p:cNvGraphicFramePr>
            <a:graphicFrameLocks noGrp="1"/>
          </p:cNvGraphicFramePr>
          <p:nvPr>
            <p:extLst>
              <p:ext uri="{D42A27DB-BD31-4B8C-83A1-F6EECF244321}">
                <p14:modId xmlns:p14="http://schemas.microsoft.com/office/powerpoint/2010/main" val="2002822175"/>
              </p:ext>
            </p:extLst>
          </p:nvPr>
        </p:nvGraphicFramePr>
        <p:xfrm>
          <a:off x="162356" y="3440832"/>
          <a:ext cx="6551836" cy="5256581"/>
        </p:xfrm>
        <a:graphic>
          <a:graphicData uri="http://schemas.openxmlformats.org/drawingml/2006/table">
            <a:tbl>
              <a:tblPr bandRow="1">
                <a:tableStyleId>{073A0DAA-6AF3-43AB-8588-CEC1D06C72B9}</a:tableStyleId>
              </a:tblPr>
              <a:tblGrid>
                <a:gridCol w="3482668">
                  <a:extLst>
                    <a:ext uri="{9D8B030D-6E8A-4147-A177-3AD203B41FA5}">
                      <a16:colId xmlns:a16="http://schemas.microsoft.com/office/drawing/2014/main" val="20000"/>
                    </a:ext>
                  </a:extLst>
                </a:gridCol>
                <a:gridCol w="767292">
                  <a:extLst>
                    <a:ext uri="{9D8B030D-6E8A-4147-A177-3AD203B41FA5}">
                      <a16:colId xmlns:a16="http://schemas.microsoft.com/office/drawing/2014/main" val="20001"/>
                    </a:ext>
                  </a:extLst>
                </a:gridCol>
                <a:gridCol w="767292">
                  <a:extLst>
                    <a:ext uri="{9D8B030D-6E8A-4147-A177-3AD203B41FA5}">
                      <a16:colId xmlns:a16="http://schemas.microsoft.com/office/drawing/2014/main" val="2221239313"/>
                    </a:ext>
                  </a:extLst>
                </a:gridCol>
                <a:gridCol w="767292">
                  <a:extLst>
                    <a:ext uri="{9D8B030D-6E8A-4147-A177-3AD203B41FA5}">
                      <a16:colId xmlns:a16="http://schemas.microsoft.com/office/drawing/2014/main" val="20002"/>
                    </a:ext>
                  </a:extLst>
                </a:gridCol>
                <a:gridCol w="767292">
                  <a:extLst>
                    <a:ext uri="{9D8B030D-6E8A-4147-A177-3AD203B41FA5}">
                      <a16:colId xmlns:a16="http://schemas.microsoft.com/office/drawing/2014/main" val="861787268"/>
                    </a:ext>
                  </a:extLst>
                </a:gridCol>
              </a:tblGrid>
              <a:tr h="477871">
                <a:tc>
                  <a:txBody>
                    <a:bodyPr/>
                    <a:lstStyle/>
                    <a:p>
                      <a:pPr algn="l"/>
                      <a:r>
                        <a:rPr lang="fr-FR" sz="1200" b="1" dirty="0">
                          <a:effectLst>
                            <a:outerShdw blurRad="38100" dist="38100" dir="2700000" algn="tl">
                              <a:srgbClr val="000000">
                                <a:alpha val="43137"/>
                              </a:srgbClr>
                            </a:outerShdw>
                          </a:effectLst>
                        </a:rPr>
                        <a:t>Sommaire</a:t>
                      </a:r>
                    </a:p>
                  </a:txBody>
                  <a:tcPr anchor="ctr"/>
                </a:tc>
                <a:tc>
                  <a:txBody>
                    <a:bodyPr/>
                    <a:lstStyle/>
                    <a:p>
                      <a:pPr algn="ctr"/>
                      <a:r>
                        <a:rPr lang="fr-FR" sz="2400" b="0" dirty="0">
                          <a:effectLst>
                            <a:outerShdw blurRad="38100" dist="38100" dir="2700000" algn="tl">
                              <a:srgbClr val="000000">
                                <a:alpha val="43137"/>
                              </a:srgbClr>
                            </a:outerShdw>
                          </a:effectLst>
                          <a:latin typeface="Sketch Nice" panose="03050504000000020004" pitchFamily="66" charset="0"/>
                        </a:rPr>
                        <a:t>*</a:t>
                      </a:r>
                    </a:p>
                  </a:txBody>
                  <a:tcPr anchor="ctr"/>
                </a:tc>
                <a:tc>
                  <a:txBody>
                    <a:bodyPr/>
                    <a:lstStyle/>
                    <a:p>
                      <a:pPr algn="ctr"/>
                      <a:r>
                        <a:rPr lang="fr-FR" sz="2400" b="0" dirty="0">
                          <a:effectLst>
                            <a:outerShdw blurRad="38100" dist="38100" dir="2700000" algn="tl">
                              <a:srgbClr val="000000">
                                <a:alpha val="43137"/>
                              </a:srgbClr>
                            </a:outerShdw>
                          </a:effectLst>
                          <a:latin typeface="Sketch Nice" panose="03050504000000020004" pitchFamily="66" charset="0"/>
                        </a:rPr>
                        <a:t>**</a:t>
                      </a:r>
                    </a:p>
                  </a:txBody>
                  <a:tcPr anchor="ctr"/>
                </a:tc>
                <a:tc>
                  <a:txBody>
                    <a:bodyPr/>
                    <a:lstStyle/>
                    <a:p>
                      <a:pPr algn="ctr"/>
                      <a:r>
                        <a:rPr lang="fr-FR" sz="2400" b="0" dirty="0">
                          <a:effectLst>
                            <a:outerShdw blurRad="38100" dist="38100" dir="2700000" algn="tl">
                              <a:srgbClr val="000000">
                                <a:alpha val="43137"/>
                              </a:srgbClr>
                            </a:outerShdw>
                          </a:effectLst>
                          <a:latin typeface="Sketch Nice" panose="03050504000000020004" pitchFamily="66" charset="0"/>
                        </a:rPr>
                        <a:t>***</a:t>
                      </a:r>
                    </a:p>
                  </a:txBody>
                  <a:tcPr anchor="ctr"/>
                </a:tc>
                <a:tc>
                  <a:txBody>
                    <a:bodyPr/>
                    <a:lstStyle/>
                    <a:p>
                      <a:pPr algn="ctr"/>
                      <a:r>
                        <a:rPr lang="fr-FR" sz="2400" b="0" dirty="0">
                          <a:effectLst>
                            <a:outerShdw blurRad="38100" dist="38100" dir="2700000" algn="tl">
                              <a:srgbClr val="000000">
                                <a:alpha val="43137"/>
                              </a:srgbClr>
                            </a:outerShdw>
                          </a:effectLst>
                          <a:latin typeface="Sketch Nice" panose="03050504000000020004" pitchFamily="66" charset="0"/>
                        </a:rPr>
                        <a:t>****</a:t>
                      </a:r>
                    </a:p>
                  </a:txBody>
                  <a:tcPr anchor="ctr"/>
                </a:tc>
                <a:extLst>
                  <a:ext uri="{0D108BD9-81ED-4DB2-BD59-A6C34878D82A}">
                    <a16:rowId xmlns:a16="http://schemas.microsoft.com/office/drawing/2014/main" val="10000"/>
                  </a:ext>
                </a:extLst>
              </a:tr>
              <a:tr h="477871">
                <a:tc>
                  <a:txBody>
                    <a:bodyPr/>
                    <a:lstStyle/>
                    <a:p>
                      <a:pPr algn="l"/>
                      <a:r>
                        <a:rPr lang="fr-FR" sz="1600" b="1" dirty="0"/>
                        <a:t>V1 - </a:t>
                      </a:r>
                      <a:r>
                        <a:rPr lang="fr-FR" sz="1600" dirty="0"/>
                        <a:t>L’ordre alphabétique</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1"/>
                  </a:ext>
                </a:extLst>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a:t>V2 - </a:t>
                      </a:r>
                      <a:r>
                        <a:rPr lang="fr-FR" sz="1600" dirty="0"/>
                        <a:t>Les différents sens d’un mot</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2"/>
                  </a:ext>
                </a:extLst>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a:t>V3 - </a:t>
                      </a:r>
                      <a:r>
                        <a:rPr lang="fr-FR" sz="1600" dirty="0"/>
                        <a:t>Utiliser le dictionnaire</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a:p>
                  </a:txBody>
                  <a:tcPr/>
                </a:tc>
                <a:tc>
                  <a:txBody>
                    <a:bodyPr/>
                    <a:lstStyle/>
                    <a:p>
                      <a:endParaRPr lang="fr-FR" sz="1200"/>
                    </a:p>
                  </a:txBody>
                  <a:tcPr/>
                </a:tc>
                <a:extLst>
                  <a:ext uri="{0D108BD9-81ED-4DB2-BD59-A6C34878D82A}">
                    <a16:rowId xmlns:a16="http://schemas.microsoft.com/office/drawing/2014/main" val="10003"/>
                  </a:ext>
                </a:extLst>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a:t>V4 - </a:t>
                      </a:r>
                      <a:r>
                        <a:rPr lang="fr-FR" sz="1600" dirty="0"/>
                        <a:t>Les familles de mots</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4"/>
                  </a:ext>
                </a:extLst>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a:t>V5 - </a:t>
                      </a:r>
                      <a:r>
                        <a:rPr lang="fr-FR" sz="1600" dirty="0"/>
                        <a:t>Les synonymes</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5"/>
                  </a:ext>
                </a:extLst>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a:t>V6</a:t>
                      </a:r>
                      <a:r>
                        <a:rPr lang="fr-FR" sz="1600" b="1" baseline="0" dirty="0"/>
                        <a:t> - </a:t>
                      </a:r>
                      <a:r>
                        <a:rPr lang="fr-FR" sz="1600" baseline="0" dirty="0"/>
                        <a:t>Les préfixes</a:t>
                      </a:r>
                      <a:endParaRPr lang="fr-FR" sz="160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6"/>
                  </a:ext>
                </a:extLst>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a:t>V7</a:t>
                      </a:r>
                      <a:r>
                        <a:rPr lang="fr-FR" sz="1600" b="1" baseline="0" dirty="0"/>
                        <a:t> - </a:t>
                      </a:r>
                      <a:r>
                        <a:rPr lang="fr-FR" sz="1600" baseline="0" dirty="0"/>
                        <a:t>Les contraires</a:t>
                      </a:r>
                      <a:endParaRPr lang="fr-FR" sz="160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7"/>
                  </a:ext>
                </a:extLst>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a:t>V8 - </a:t>
                      </a:r>
                      <a:r>
                        <a:rPr lang="fr-FR" sz="1600" dirty="0"/>
                        <a:t>Les suffixes</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8"/>
                  </a:ext>
                </a:extLst>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a:t>V9 -</a:t>
                      </a:r>
                      <a:r>
                        <a:rPr lang="fr-FR" sz="1600" dirty="0"/>
                        <a:t> Noms concrets</a:t>
                      </a:r>
                      <a:r>
                        <a:rPr lang="fr-FR" sz="1600" baseline="0" dirty="0"/>
                        <a:t> et noms abstraits</a:t>
                      </a:r>
                      <a:endParaRPr lang="fr-FR" sz="160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9"/>
                  </a:ext>
                </a:extLst>
              </a:tr>
              <a:tr h="47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a:t>V10 -</a:t>
                      </a:r>
                      <a:r>
                        <a:rPr lang="fr-FR" sz="1600" dirty="0"/>
                        <a:t> Sens propre et sens</a:t>
                      </a:r>
                      <a:r>
                        <a:rPr lang="fr-FR" sz="1600" baseline="0" dirty="0"/>
                        <a:t> figuré</a:t>
                      </a:r>
                      <a:endParaRPr lang="fr-FR" sz="160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10"/>
                  </a:ext>
                </a:extLst>
              </a:tr>
            </a:tbl>
          </a:graphicData>
        </a:graphic>
      </p:graphicFrame>
      <p:sp>
        <p:nvSpPr>
          <p:cNvPr id="13" name="Ellipse 12"/>
          <p:cNvSpPr/>
          <p:nvPr/>
        </p:nvSpPr>
        <p:spPr>
          <a:xfrm>
            <a:off x="3884318" y="400203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664993" y="400203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135700" y="8942335"/>
            <a:ext cx="6605668" cy="307777"/>
          </a:xfrm>
          <a:prstGeom prst="rect">
            <a:avLst/>
          </a:prstGeom>
          <a:noFill/>
        </p:spPr>
        <p:txBody>
          <a:bodyPr wrap="square" rtlCol="0">
            <a:spAutoFit/>
          </a:bodyPr>
          <a:lstStyle/>
          <a:p>
            <a:r>
              <a:rPr lang="fr-FR" sz="1400" b="1" u="sng" dirty="0"/>
              <a:t>Légende</a:t>
            </a:r>
            <a:r>
              <a:rPr lang="fr-FR" sz="1400" dirty="0"/>
              <a:t> :	 </a:t>
            </a:r>
          </a:p>
        </p:txBody>
      </p:sp>
      <p:sp>
        <p:nvSpPr>
          <p:cNvPr id="46" name="Ellipse 45"/>
          <p:cNvSpPr/>
          <p:nvPr/>
        </p:nvSpPr>
        <p:spPr>
          <a:xfrm>
            <a:off x="1052735" y="8952209"/>
            <a:ext cx="288032" cy="288032"/>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1308025" y="8957725"/>
            <a:ext cx="2088231" cy="276999"/>
          </a:xfrm>
          <a:prstGeom prst="rect">
            <a:avLst/>
          </a:prstGeom>
          <a:noFill/>
        </p:spPr>
        <p:txBody>
          <a:bodyPr wrap="square" rtlCol="0">
            <a:spAutoFit/>
          </a:bodyPr>
          <a:lstStyle/>
          <a:p>
            <a:r>
              <a:rPr lang="fr-FR" sz="1200" dirty="0"/>
              <a:t>Ma fiche est toute juste.</a:t>
            </a:r>
          </a:p>
        </p:txBody>
      </p:sp>
      <p:sp>
        <p:nvSpPr>
          <p:cNvPr id="41" name="Ellipse 40"/>
          <p:cNvSpPr/>
          <p:nvPr/>
        </p:nvSpPr>
        <p:spPr>
          <a:xfrm>
            <a:off x="1052734" y="9387125"/>
            <a:ext cx="288032" cy="288032"/>
          </a:xfrm>
          <a:prstGeom prst="ellipse">
            <a:avLst/>
          </a:prstGeom>
          <a:solidFill>
            <a:srgbClr val="00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1308024" y="9392641"/>
            <a:ext cx="2088231" cy="461665"/>
          </a:xfrm>
          <a:prstGeom prst="rect">
            <a:avLst/>
          </a:prstGeom>
          <a:noFill/>
        </p:spPr>
        <p:txBody>
          <a:bodyPr wrap="square" rtlCol="0">
            <a:spAutoFit/>
          </a:bodyPr>
          <a:lstStyle/>
          <a:p>
            <a:r>
              <a:rPr lang="fr-FR" sz="1200" dirty="0"/>
              <a:t>Ma fiche est juste après aide ou correction.</a:t>
            </a:r>
          </a:p>
        </p:txBody>
      </p:sp>
      <p:sp>
        <p:nvSpPr>
          <p:cNvPr id="48" name="Ellipse 47"/>
          <p:cNvSpPr/>
          <p:nvPr/>
        </p:nvSpPr>
        <p:spPr>
          <a:xfrm>
            <a:off x="3412999" y="8952209"/>
            <a:ext cx="288032" cy="28803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3668289" y="8957725"/>
            <a:ext cx="2088231" cy="276999"/>
          </a:xfrm>
          <a:prstGeom prst="rect">
            <a:avLst/>
          </a:prstGeom>
          <a:noFill/>
        </p:spPr>
        <p:txBody>
          <a:bodyPr wrap="square" rtlCol="0">
            <a:spAutoFit/>
          </a:bodyPr>
          <a:lstStyle/>
          <a:p>
            <a:r>
              <a:rPr lang="fr-FR" sz="1200" dirty="0"/>
              <a:t>Il y a encore quelques erreurs.</a:t>
            </a:r>
          </a:p>
        </p:txBody>
      </p:sp>
      <p:sp>
        <p:nvSpPr>
          <p:cNvPr id="52" name="Ellipse 51"/>
          <p:cNvSpPr/>
          <p:nvPr/>
        </p:nvSpPr>
        <p:spPr>
          <a:xfrm>
            <a:off x="3412999" y="9392642"/>
            <a:ext cx="288032" cy="288032"/>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3668289" y="9398158"/>
            <a:ext cx="2088231" cy="276999"/>
          </a:xfrm>
          <a:prstGeom prst="rect">
            <a:avLst/>
          </a:prstGeom>
          <a:noFill/>
        </p:spPr>
        <p:txBody>
          <a:bodyPr wrap="square" rtlCol="0">
            <a:spAutoFit/>
          </a:bodyPr>
          <a:lstStyle/>
          <a:p>
            <a:r>
              <a:rPr lang="fr-FR" sz="1200" dirty="0"/>
              <a:t>La notion est à revoir.</a:t>
            </a:r>
          </a:p>
        </p:txBody>
      </p:sp>
      <p:sp>
        <p:nvSpPr>
          <p:cNvPr id="54" name="Ellipse 53"/>
          <p:cNvSpPr/>
          <p:nvPr/>
        </p:nvSpPr>
        <p:spPr>
          <a:xfrm>
            <a:off x="3884318" y="4493495"/>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4684460" y="4493495"/>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884318" y="497596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4684460" y="497596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3884318" y="544844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4664993" y="544844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3884318" y="593990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4664844" y="591746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3884318" y="688393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p:cNvSpPr/>
          <p:nvPr/>
        </p:nvSpPr>
        <p:spPr>
          <a:xfrm>
            <a:off x="4664991" y="688392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p:cNvSpPr/>
          <p:nvPr/>
        </p:nvSpPr>
        <p:spPr>
          <a:xfrm>
            <a:off x="5415880" y="4002037"/>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p:cNvSpPr/>
          <p:nvPr/>
        </p:nvSpPr>
        <p:spPr>
          <a:xfrm>
            <a:off x="6196555" y="4002037"/>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p:cNvSpPr/>
          <p:nvPr/>
        </p:nvSpPr>
        <p:spPr>
          <a:xfrm>
            <a:off x="5415880" y="449349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p:cNvSpPr/>
          <p:nvPr/>
        </p:nvSpPr>
        <p:spPr>
          <a:xfrm>
            <a:off x="6196555" y="449349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p:cNvSpPr/>
          <p:nvPr/>
        </p:nvSpPr>
        <p:spPr>
          <a:xfrm>
            <a:off x="5415880" y="497596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p:cNvSpPr/>
          <p:nvPr/>
        </p:nvSpPr>
        <p:spPr>
          <a:xfrm>
            <a:off x="6196555" y="497596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llipse 81"/>
          <p:cNvSpPr/>
          <p:nvPr/>
        </p:nvSpPr>
        <p:spPr>
          <a:xfrm>
            <a:off x="5415880" y="544844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p:cNvSpPr/>
          <p:nvPr/>
        </p:nvSpPr>
        <p:spPr>
          <a:xfrm>
            <a:off x="6177088" y="544844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p:cNvSpPr/>
          <p:nvPr/>
        </p:nvSpPr>
        <p:spPr>
          <a:xfrm>
            <a:off x="5415880" y="5917467"/>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Ellipse 84"/>
          <p:cNvSpPr/>
          <p:nvPr/>
        </p:nvSpPr>
        <p:spPr>
          <a:xfrm>
            <a:off x="6196555" y="593990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Ellipse 85"/>
          <p:cNvSpPr/>
          <p:nvPr/>
        </p:nvSpPr>
        <p:spPr>
          <a:xfrm>
            <a:off x="3884318" y="638994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p:cNvSpPr/>
          <p:nvPr/>
        </p:nvSpPr>
        <p:spPr>
          <a:xfrm>
            <a:off x="4664992" y="638994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87"/>
          <p:cNvSpPr/>
          <p:nvPr/>
        </p:nvSpPr>
        <p:spPr>
          <a:xfrm>
            <a:off x="5415880" y="688393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Ellipse 88"/>
          <p:cNvSpPr/>
          <p:nvPr/>
        </p:nvSpPr>
        <p:spPr>
          <a:xfrm>
            <a:off x="6196555" y="688393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Ellipse 89"/>
          <p:cNvSpPr/>
          <p:nvPr/>
        </p:nvSpPr>
        <p:spPr>
          <a:xfrm>
            <a:off x="3884318" y="736387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p:cNvSpPr/>
          <p:nvPr/>
        </p:nvSpPr>
        <p:spPr>
          <a:xfrm>
            <a:off x="4664993" y="736387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p:cNvSpPr/>
          <p:nvPr/>
        </p:nvSpPr>
        <p:spPr>
          <a:xfrm>
            <a:off x="3884318" y="785533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Ellipse 92"/>
          <p:cNvSpPr/>
          <p:nvPr/>
        </p:nvSpPr>
        <p:spPr>
          <a:xfrm>
            <a:off x="4664990" y="784959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p:cNvSpPr/>
          <p:nvPr/>
        </p:nvSpPr>
        <p:spPr>
          <a:xfrm>
            <a:off x="3884318" y="833780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llipse 94"/>
          <p:cNvSpPr/>
          <p:nvPr/>
        </p:nvSpPr>
        <p:spPr>
          <a:xfrm>
            <a:off x="4664989" y="833779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314D50E8-55DB-7044-968B-3E2244681E6F}"/>
              </a:ext>
            </a:extLst>
          </p:cNvPr>
          <p:cNvSpPr/>
          <p:nvPr/>
        </p:nvSpPr>
        <p:spPr>
          <a:xfrm>
            <a:off x="5113301" y="776536"/>
            <a:ext cx="1628067" cy="580609"/>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Capture d’écran">
            <a:extLst>
              <a:ext uri="{FF2B5EF4-FFF2-40B4-BE49-F238E27FC236}">
                <a16:creationId xmlns:a16="http://schemas.microsoft.com/office/drawing/2014/main" id="{F6DC6940-23D3-7C62-E5BB-54DC8A07DC96}"/>
              </a:ext>
            </a:extLst>
          </p:cNvPr>
          <p:cNvPicPr>
            <a:picLocks noChangeAspect="1"/>
          </p:cNvPicPr>
          <p:nvPr/>
        </p:nvPicPr>
        <p:blipFill rotWithShape="1">
          <a:blip r:embed="rId3">
            <a:extLst>
              <a:ext uri="{28A0092B-C50C-407E-A947-70E740481C1C}">
                <a14:useLocalDpi xmlns:a14="http://schemas.microsoft.com/office/drawing/2010/main" val="0"/>
              </a:ext>
            </a:extLst>
          </a:blip>
          <a:srcRect l="60983" t="312" r="12347" b="79079"/>
          <a:stretch>
            <a:fillRect/>
          </a:stretch>
        </p:blipFill>
        <p:spPr>
          <a:xfrm>
            <a:off x="5152154" y="870493"/>
            <a:ext cx="1539178" cy="416794"/>
          </a:xfrm>
          <a:prstGeom prst="rect">
            <a:avLst/>
          </a:prstGeom>
        </p:spPr>
      </p:pic>
    </p:spTree>
    <p:extLst>
      <p:ext uri="{BB962C8B-B14F-4D97-AF65-F5344CB8AC3E}">
        <p14:creationId xmlns:p14="http://schemas.microsoft.com/office/powerpoint/2010/main" val="576113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7500" lnSpcReduction="20000"/>
          </a:bodyPr>
          <a:lstStyle/>
          <a:p>
            <a:r>
              <a:rPr lang="fr-FR" dirty="0"/>
              <a:t>Les différents sens d’un mot</a:t>
            </a:r>
          </a:p>
        </p:txBody>
      </p:sp>
      <p:sp>
        <p:nvSpPr>
          <p:cNvPr id="3" name="Espace réservé du texte 2"/>
          <p:cNvSpPr>
            <a:spLocks noGrp="1"/>
          </p:cNvSpPr>
          <p:nvPr>
            <p:ph type="body" sz="quarter" idx="11"/>
          </p:nvPr>
        </p:nvSpPr>
        <p:spPr/>
        <p:txBody>
          <a:bodyPr/>
          <a:lstStyle/>
          <a:p>
            <a:r>
              <a:rPr lang="fr-FR" dirty="0"/>
              <a:t>2</a:t>
            </a:r>
          </a:p>
        </p:txBody>
      </p:sp>
      <p:sp>
        <p:nvSpPr>
          <p:cNvPr id="4" name="Espace réservé du texte 3"/>
          <p:cNvSpPr>
            <a:spLocks noGrp="1"/>
          </p:cNvSpPr>
          <p:nvPr>
            <p:ph type="body" sz="quarter" idx="12"/>
          </p:nvPr>
        </p:nvSpPr>
        <p:spPr/>
        <p:txBody>
          <a:bodyPr/>
          <a:lstStyle/>
          <a:p>
            <a:r>
              <a:rPr lang="fr-FR" dirty="0"/>
              <a:t>****</a:t>
            </a:r>
          </a:p>
        </p:txBody>
      </p:sp>
      <p:sp>
        <p:nvSpPr>
          <p:cNvPr id="5" name="ZoneTexte 4"/>
          <p:cNvSpPr txBox="1"/>
          <p:nvPr/>
        </p:nvSpPr>
        <p:spPr>
          <a:xfrm>
            <a:off x="548680" y="1200009"/>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Pour chaque mot souligné, recopie la définition du dictionnaire qui convient le mieux.</a:t>
            </a:r>
          </a:p>
        </p:txBody>
      </p:sp>
      <p:grpSp>
        <p:nvGrpSpPr>
          <p:cNvPr id="34" name="Groupe 33"/>
          <p:cNvGrpSpPr/>
          <p:nvPr/>
        </p:nvGrpSpPr>
        <p:grpSpPr>
          <a:xfrm>
            <a:off x="116632" y="1136576"/>
            <a:ext cx="360040" cy="461665"/>
            <a:chOff x="116632" y="1352600"/>
            <a:chExt cx="360040" cy="461665"/>
          </a:xfrm>
        </p:grpSpPr>
        <p:sp>
          <p:nvSpPr>
            <p:cNvPr id="35" name="Ellipse 3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Rectangle à coins arrondis 36"/>
          <p:cNvSpPr/>
          <p:nvPr/>
        </p:nvSpPr>
        <p:spPr>
          <a:xfrm>
            <a:off x="6568752" y="128799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3" name="ZoneTexte 42"/>
          <p:cNvSpPr txBox="1"/>
          <p:nvPr/>
        </p:nvSpPr>
        <p:spPr>
          <a:xfrm>
            <a:off x="548680" y="5592497"/>
            <a:ext cx="6120680" cy="738664"/>
          </a:xfrm>
          <a:prstGeom prst="rect">
            <a:avLst/>
          </a:prstGeom>
          <a:noFill/>
        </p:spPr>
        <p:txBody>
          <a:bodyPr wrap="square" rtlCol="0">
            <a:spAutoFit/>
          </a:bodyPr>
          <a:lstStyle/>
          <a:p>
            <a:pPr>
              <a:lnSpc>
                <a:spcPct val="150000"/>
              </a:lnSpc>
            </a:pPr>
            <a:r>
              <a:rPr lang="fr-FR" sz="1400" dirty="0">
                <a:latin typeface="SimpleRonde" pitchFamily="2" charset="0"/>
              </a:rPr>
              <a:t>Remplace le verbe </a:t>
            </a:r>
            <a:r>
              <a:rPr lang="fr-FR" sz="1400" b="1" dirty="0">
                <a:latin typeface="SimpleRonde" pitchFamily="2" charset="0"/>
              </a:rPr>
              <a:t>faire</a:t>
            </a:r>
            <a:r>
              <a:rPr lang="fr-FR" sz="1400" dirty="0">
                <a:latin typeface="SimpleRonde" pitchFamily="2" charset="0"/>
              </a:rPr>
              <a:t> dans les phrases suivantes par un autre verbe de même sens.</a:t>
            </a:r>
          </a:p>
        </p:txBody>
      </p:sp>
      <p:grpSp>
        <p:nvGrpSpPr>
          <p:cNvPr id="44" name="Groupe 43"/>
          <p:cNvGrpSpPr/>
          <p:nvPr/>
        </p:nvGrpSpPr>
        <p:grpSpPr>
          <a:xfrm>
            <a:off x="116632" y="5529064"/>
            <a:ext cx="360040" cy="461665"/>
            <a:chOff x="116632" y="1352600"/>
            <a:chExt cx="360040" cy="461665"/>
          </a:xfrm>
        </p:grpSpPr>
        <p:sp>
          <p:nvSpPr>
            <p:cNvPr id="45" name="Ellipse 4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7" name="Rectangle à coins arrondis 46"/>
          <p:cNvSpPr/>
          <p:nvPr/>
        </p:nvSpPr>
        <p:spPr>
          <a:xfrm>
            <a:off x="6568752" y="568048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6" name="ZoneTexte 25"/>
          <p:cNvSpPr txBox="1"/>
          <p:nvPr/>
        </p:nvSpPr>
        <p:spPr>
          <a:xfrm>
            <a:off x="476672" y="1977797"/>
            <a:ext cx="5256584" cy="276999"/>
          </a:xfrm>
          <a:prstGeom prst="rect">
            <a:avLst/>
          </a:prstGeom>
          <a:noFill/>
        </p:spPr>
        <p:txBody>
          <a:bodyPr wrap="square" rtlCol="0">
            <a:spAutoFit/>
          </a:bodyPr>
          <a:lstStyle/>
          <a:p>
            <a:r>
              <a:rPr lang="fr-FR" sz="1200" dirty="0">
                <a:latin typeface="Comic Sans MS" pitchFamily="66" charset="0"/>
              </a:rPr>
              <a:t>Le maitre écrit la date au </a:t>
            </a:r>
            <a:r>
              <a:rPr lang="fr-FR" sz="1200" b="1" dirty="0">
                <a:latin typeface="Comic Sans MS" pitchFamily="66" charset="0"/>
              </a:rPr>
              <a:t>tableau</a:t>
            </a:r>
            <a:r>
              <a:rPr lang="fr-FR" sz="1200" dirty="0">
                <a:latin typeface="Comic Sans MS" pitchFamily="66" charset="0"/>
              </a:rPr>
              <a:t>.</a:t>
            </a:r>
          </a:p>
        </p:txBody>
      </p:sp>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2254796"/>
            <a:ext cx="6192688" cy="502778"/>
          </a:xfrm>
          <a:prstGeom prst="rect">
            <a:avLst/>
          </a:prstGeom>
        </p:spPr>
      </p:pic>
      <p:sp>
        <p:nvSpPr>
          <p:cNvPr id="28" name="ZoneTexte 27"/>
          <p:cNvSpPr txBox="1"/>
          <p:nvPr/>
        </p:nvSpPr>
        <p:spPr>
          <a:xfrm>
            <a:off x="476672" y="2830860"/>
            <a:ext cx="4248472" cy="276999"/>
          </a:xfrm>
          <a:prstGeom prst="rect">
            <a:avLst/>
          </a:prstGeom>
          <a:noFill/>
        </p:spPr>
        <p:txBody>
          <a:bodyPr wrap="square" rtlCol="0">
            <a:spAutoFit/>
          </a:bodyPr>
          <a:lstStyle/>
          <a:p>
            <a:r>
              <a:rPr lang="fr-FR" sz="1200" dirty="0">
                <a:latin typeface="Comic Sans MS" pitchFamily="66" charset="0"/>
              </a:rPr>
              <a:t>Le chirurgien est en salle d’</a:t>
            </a:r>
            <a:r>
              <a:rPr lang="fr-FR" sz="1200" b="1" dirty="0">
                <a:latin typeface="Comic Sans MS" pitchFamily="66" charset="0"/>
              </a:rPr>
              <a:t>opération</a:t>
            </a:r>
            <a:r>
              <a:rPr lang="fr-FR" sz="1200" dirty="0">
                <a:latin typeface="Comic Sans MS" pitchFamily="66" charset="0"/>
              </a:rPr>
              <a:t>.</a:t>
            </a:r>
          </a:p>
        </p:txBody>
      </p:sp>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3118892"/>
            <a:ext cx="6192688" cy="502778"/>
          </a:xfrm>
          <a:prstGeom prst="rect">
            <a:avLst/>
          </a:prstGeom>
        </p:spPr>
      </p:pic>
      <p:sp>
        <p:nvSpPr>
          <p:cNvPr id="30" name="ZoneTexte 29"/>
          <p:cNvSpPr txBox="1"/>
          <p:nvPr/>
        </p:nvSpPr>
        <p:spPr>
          <a:xfrm>
            <a:off x="476672" y="3794026"/>
            <a:ext cx="5184576" cy="276999"/>
          </a:xfrm>
          <a:prstGeom prst="rect">
            <a:avLst/>
          </a:prstGeom>
          <a:noFill/>
        </p:spPr>
        <p:txBody>
          <a:bodyPr wrap="square" rtlCol="0">
            <a:spAutoFit/>
          </a:bodyPr>
          <a:lstStyle/>
          <a:p>
            <a:r>
              <a:rPr lang="fr-FR" sz="1200" dirty="0">
                <a:latin typeface="Comic Sans MS" pitchFamily="66" charset="0"/>
              </a:rPr>
              <a:t>Le garagiste a changé les </a:t>
            </a:r>
            <a:r>
              <a:rPr lang="fr-FR" sz="1200" b="1" dirty="0">
                <a:latin typeface="Comic Sans MS" pitchFamily="66" charset="0"/>
              </a:rPr>
              <a:t>bougies</a:t>
            </a:r>
            <a:r>
              <a:rPr lang="fr-FR" sz="1200" dirty="0">
                <a:latin typeface="Comic Sans MS" pitchFamily="66" charset="0"/>
              </a:rPr>
              <a:t>.</a:t>
            </a: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4054996"/>
            <a:ext cx="6192688" cy="502778"/>
          </a:xfrm>
          <a:prstGeom prst="rect">
            <a:avLst/>
          </a:prstGeom>
        </p:spPr>
      </p:pic>
      <p:sp>
        <p:nvSpPr>
          <p:cNvPr id="32" name="ZoneTexte 31"/>
          <p:cNvSpPr txBox="1"/>
          <p:nvPr/>
        </p:nvSpPr>
        <p:spPr>
          <a:xfrm>
            <a:off x="476672" y="4714101"/>
            <a:ext cx="6192688" cy="276999"/>
          </a:xfrm>
          <a:prstGeom prst="rect">
            <a:avLst/>
          </a:prstGeom>
          <a:noFill/>
        </p:spPr>
        <p:txBody>
          <a:bodyPr wrap="square" rtlCol="0">
            <a:spAutoFit/>
          </a:bodyPr>
          <a:lstStyle/>
          <a:p>
            <a:r>
              <a:rPr lang="fr-FR" sz="1200" dirty="0">
                <a:latin typeface="Comic Sans MS" pitchFamily="66" charset="0"/>
              </a:rPr>
              <a:t>L’eau devient </a:t>
            </a:r>
            <a:r>
              <a:rPr lang="fr-FR" sz="1200" b="1" dirty="0">
                <a:latin typeface="Comic Sans MS" pitchFamily="66" charset="0"/>
              </a:rPr>
              <a:t>solide</a:t>
            </a:r>
            <a:r>
              <a:rPr lang="fr-FR" sz="1200" dirty="0">
                <a:latin typeface="Comic Sans MS" pitchFamily="66" charset="0"/>
              </a:rPr>
              <a:t> quand elle gèle.</a:t>
            </a: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4991100"/>
            <a:ext cx="6192688" cy="502778"/>
          </a:xfrm>
          <a:prstGeom prst="rect">
            <a:avLst/>
          </a:prstGeom>
        </p:spPr>
      </p:pic>
      <p:sp>
        <p:nvSpPr>
          <p:cNvPr id="23" name="ZoneTexte 22"/>
          <p:cNvSpPr txBox="1"/>
          <p:nvPr/>
        </p:nvSpPr>
        <p:spPr>
          <a:xfrm>
            <a:off x="116632" y="6321152"/>
            <a:ext cx="6552728" cy="276999"/>
          </a:xfrm>
          <a:prstGeom prst="rect">
            <a:avLst/>
          </a:prstGeom>
          <a:noFill/>
        </p:spPr>
        <p:txBody>
          <a:bodyPr wrap="square" rtlCol="0">
            <a:spAutoFit/>
          </a:bodyPr>
          <a:lstStyle/>
          <a:p>
            <a:pPr algn="ctr"/>
            <a:r>
              <a:rPr lang="fr-FR" sz="1200" i="1" dirty="0">
                <a:latin typeface="Comic Sans MS" pitchFamily="66" charset="0"/>
              </a:rPr>
              <a:t>Lili et son frère </a:t>
            </a:r>
            <a:r>
              <a:rPr lang="fr-FR" sz="1200" b="1" i="1" dirty="0">
                <a:latin typeface="Comic Sans MS" pitchFamily="66" charset="0"/>
              </a:rPr>
              <a:t>font</a:t>
            </a:r>
            <a:r>
              <a:rPr lang="fr-FR" sz="1200" i="1" dirty="0">
                <a:latin typeface="Comic Sans MS" pitchFamily="66" charset="0"/>
              </a:rPr>
              <a:t> du piano.</a:t>
            </a:r>
          </a:p>
        </p:txBody>
      </p:sp>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6621486"/>
            <a:ext cx="6192688" cy="502778"/>
          </a:xfrm>
          <a:prstGeom prst="rect">
            <a:avLst/>
          </a:prstGeom>
        </p:spPr>
      </p:pic>
      <p:sp>
        <p:nvSpPr>
          <p:cNvPr id="25" name="ZoneTexte 24"/>
          <p:cNvSpPr txBox="1"/>
          <p:nvPr/>
        </p:nvSpPr>
        <p:spPr>
          <a:xfrm>
            <a:off x="116632" y="7124264"/>
            <a:ext cx="6552728" cy="276999"/>
          </a:xfrm>
          <a:prstGeom prst="rect">
            <a:avLst/>
          </a:prstGeom>
          <a:noFill/>
        </p:spPr>
        <p:txBody>
          <a:bodyPr wrap="square" rtlCol="0">
            <a:spAutoFit/>
          </a:bodyPr>
          <a:lstStyle/>
          <a:p>
            <a:pPr algn="ctr"/>
            <a:r>
              <a:rPr lang="fr-FR" sz="1200" i="1" dirty="0">
                <a:latin typeface="Comic Sans MS" pitchFamily="66" charset="0"/>
              </a:rPr>
              <a:t>Lili </a:t>
            </a:r>
            <a:r>
              <a:rPr lang="fr-FR" sz="1200" b="1" i="1" dirty="0">
                <a:latin typeface="Comic Sans MS" pitchFamily="66" charset="0"/>
              </a:rPr>
              <a:t>a fait</a:t>
            </a:r>
            <a:r>
              <a:rPr lang="fr-FR" sz="1200" i="1" dirty="0">
                <a:latin typeface="Comic Sans MS" pitchFamily="66" charset="0"/>
              </a:rPr>
              <a:t> une lettre à sa grand-mère.</a:t>
            </a:r>
          </a:p>
        </p:txBody>
      </p:sp>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7484304"/>
            <a:ext cx="6192688" cy="502778"/>
          </a:xfrm>
          <a:prstGeom prst="rect">
            <a:avLst/>
          </a:prstGeom>
        </p:spPr>
      </p:pic>
      <p:sp>
        <p:nvSpPr>
          <p:cNvPr id="39" name="ZoneTexte 38"/>
          <p:cNvSpPr txBox="1"/>
          <p:nvPr/>
        </p:nvSpPr>
        <p:spPr>
          <a:xfrm>
            <a:off x="116632" y="7988360"/>
            <a:ext cx="6552728" cy="276999"/>
          </a:xfrm>
          <a:prstGeom prst="rect">
            <a:avLst/>
          </a:prstGeom>
          <a:noFill/>
        </p:spPr>
        <p:txBody>
          <a:bodyPr wrap="square" rtlCol="0">
            <a:spAutoFit/>
          </a:bodyPr>
          <a:lstStyle/>
          <a:p>
            <a:pPr algn="ctr"/>
            <a:r>
              <a:rPr lang="fr-FR" sz="1200" i="1" dirty="0">
                <a:latin typeface="Comic Sans MS" pitchFamily="66" charset="0"/>
              </a:rPr>
              <a:t>Papa </a:t>
            </a:r>
            <a:r>
              <a:rPr lang="fr-FR" sz="1200" b="1" i="1" dirty="0">
                <a:latin typeface="Comic Sans MS" pitchFamily="66" charset="0"/>
              </a:rPr>
              <a:t>fait</a:t>
            </a:r>
            <a:r>
              <a:rPr lang="fr-FR" sz="1200" i="1" dirty="0">
                <a:latin typeface="Comic Sans MS" pitchFamily="66" charset="0"/>
              </a:rPr>
              <a:t> des gâteaux.</a:t>
            </a:r>
          </a:p>
        </p:txBody>
      </p:sp>
      <p:pic>
        <p:nvPicPr>
          <p:cNvPr id="40" name="Image 3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8348400"/>
            <a:ext cx="6192688" cy="502778"/>
          </a:xfrm>
          <a:prstGeom prst="rect">
            <a:avLst/>
          </a:prstGeom>
        </p:spPr>
      </p:pic>
      <p:sp>
        <p:nvSpPr>
          <p:cNvPr id="41" name="ZoneTexte 40"/>
          <p:cNvSpPr txBox="1"/>
          <p:nvPr/>
        </p:nvSpPr>
        <p:spPr>
          <a:xfrm>
            <a:off x="116632" y="8924464"/>
            <a:ext cx="6552728" cy="276999"/>
          </a:xfrm>
          <a:prstGeom prst="rect">
            <a:avLst/>
          </a:prstGeom>
          <a:noFill/>
        </p:spPr>
        <p:txBody>
          <a:bodyPr wrap="square" rtlCol="0">
            <a:spAutoFit/>
          </a:bodyPr>
          <a:lstStyle/>
          <a:p>
            <a:pPr algn="ctr"/>
            <a:r>
              <a:rPr lang="fr-FR" sz="1200" i="1" dirty="0">
                <a:latin typeface="Comic Sans MS" pitchFamily="66" charset="0"/>
              </a:rPr>
              <a:t>Arthur </a:t>
            </a:r>
            <a:r>
              <a:rPr lang="fr-FR" sz="1200" b="1" i="1" dirty="0">
                <a:latin typeface="Comic Sans MS" pitchFamily="66" charset="0"/>
              </a:rPr>
              <a:t>fait</a:t>
            </a:r>
            <a:r>
              <a:rPr lang="fr-FR" sz="1200" i="1" dirty="0">
                <a:latin typeface="Comic Sans MS" pitchFamily="66" charset="0"/>
              </a:rPr>
              <a:t> un problème de mathématiques.</a:t>
            </a:r>
          </a:p>
        </p:txBody>
      </p:sp>
      <p:pic>
        <p:nvPicPr>
          <p:cNvPr id="42" name="Image 4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9208304"/>
            <a:ext cx="6192688" cy="502778"/>
          </a:xfrm>
          <a:prstGeom prst="rect">
            <a:avLst/>
          </a:prstGeom>
        </p:spPr>
      </p:pic>
    </p:spTree>
    <p:extLst>
      <p:ext uri="{BB962C8B-B14F-4D97-AF65-F5344CB8AC3E}">
        <p14:creationId xmlns:p14="http://schemas.microsoft.com/office/powerpoint/2010/main" val="368268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a:t>Utiliser le dictionnaire</a:t>
            </a:r>
          </a:p>
        </p:txBody>
      </p:sp>
      <p:sp>
        <p:nvSpPr>
          <p:cNvPr id="5" name="Espace réservé du texte 4"/>
          <p:cNvSpPr>
            <a:spLocks noGrp="1"/>
          </p:cNvSpPr>
          <p:nvPr>
            <p:ph type="body" sz="quarter" idx="11"/>
          </p:nvPr>
        </p:nvSpPr>
        <p:spPr/>
        <p:txBody>
          <a:bodyPr/>
          <a:lstStyle/>
          <a:p>
            <a:r>
              <a:rPr lang="fr-FR" dirty="0"/>
              <a:t>3</a:t>
            </a:r>
          </a:p>
        </p:txBody>
      </p:sp>
      <p:sp>
        <p:nvSpPr>
          <p:cNvPr id="6" name="Espace réservé du texte 5"/>
          <p:cNvSpPr>
            <a:spLocks noGrp="1"/>
          </p:cNvSpPr>
          <p:nvPr>
            <p:ph type="body" sz="quarter" idx="12"/>
          </p:nvPr>
        </p:nvSpPr>
        <p:spPr/>
        <p:txBody>
          <a:bodyPr/>
          <a:lstStyle/>
          <a:p>
            <a:r>
              <a:rPr lang="fr-FR" dirty="0"/>
              <a:t>*</a:t>
            </a:r>
          </a:p>
        </p:txBody>
      </p:sp>
      <p:sp>
        <p:nvSpPr>
          <p:cNvPr id="7" name="ZoneTexte 6"/>
          <p:cNvSpPr txBox="1"/>
          <p:nvPr/>
        </p:nvSpPr>
        <p:spPr>
          <a:xfrm>
            <a:off x="548680" y="1200009"/>
            <a:ext cx="6020072" cy="1061829"/>
          </a:xfrm>
          <a:prstGeom prst="rect">
            <a:avLst/>
          </a:prstGeom>
          <a:noFill/>
        </p:spPr>
        <p:txBody>
          <a:bodyPr wrap="square" rtlCol="0">
            <a:spAutoFit/>
          </a:bodyPr>
          <a:lstStyle/>
          <a:p>
            <a:pPr>
              <a:lnSpc>
                <a:spcPct val="150000"/>
              </a:lnSpc>
            </a:pPr>
            <a:r>
              <a:rPr lang="fr-FR" sz="1400" u="sng" dirty="0">
                <a:latin typeface="SimpleRonde" pitchFamily="2" charset="0"/>
              </a:rPr>
              <a:t>Pour chaque liste de mots, colorie en rouge les mots situés avant le mot repère et en bleu les mots situés après le mot repère dans le dictionnaire.</a:t>
            </a:r>
          </a:p>
        </p:txBody>
      </p:sp>
      <p:grpSp>
        <p:nvGrpSpPr>
          <p:cNvPr id="8" name="Groupe 7"/>
          <p:cNvGrpSpPr/>
          <p:nvPr/>
        </p:nvGrpSpPr>
        <p:grpSpPr>
          <a:xfrm>
            <a:off x="116632" y="1136576"/>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 name="Rectangle à coins arrondis 10"/>
          <p:cNvSpPr/>
          <p:nvPr/>
        </p:nvSpPr>
        <p:spPr>
          <a:xfrm>
            <a:off x="6568752" y="128799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3" name="Carré corné 12"/>
          <p:cNvSpPr/>
          <p:nvPr/>
        </p:nvSpPr>
        <p:spPr>
          <a:xfrm rot="509975">
            <a:off x="136912" y="2345004"/>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caramel</a:t>
            </a:r>
          </a:p>
        </p:txBody>
      </p:sp>
      <p:sp>
        <p:nvSpPr>
          <p:cNvPr id="14" name="Carré corné 13"/>
          <p:cNvSpPr/>
          <p:nvPr/>
        </p:nvSpPr>
        <p:spPr>
          <a:xfrm rot="21275712">
            <a:off x="131026" y="3216488"/>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voiture</a:t>
            </a:r>
          </a:p>
        </p:txBody>
      </p:sp>
      <p:sp>
        <p:nvSpPr>
          <p:cNvPr id="15" name="Carré corné 14"/>
          <p:cNvSpPr/>
          <p:nvPr/>
        </p:nvSpPr>
        <p:spPr>
          <a:xfrm rot="509975">
            <a:off x="136912" y="4073196"/>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mouton</a:t>
            </a:r>
          </a:p>
        </p:txBody>
      </p:sp>
      <p:grpSp>
        <p:nvGrpSpPr>
          <p:cNvPr id="24" name="Groupe 23"/>
          <p:cNvGrpSpPr/>
          <p:nvPr/>
        </p:nvGrpSpPr>
        <p:grpSpPr>
          <a:xfrm>
            <a:off x="1484784" y="2446526"/>
            <a:ext cx="720080" cy="341685"/>
            <a:chOff x="4941168" y="2391917"/>
            <a:chExt cx="1008112" cy="341685"/>
          </a:xfrm>
          <a:effectLst>
            <a:outerShdw blurRad="50800" dist="38100" dir="5400000" algn="t" rotWithShape="0">
              <a:prstClr val="black">
                <a:alpha val="40000"/>
              </a:prstClr>
            </a:outerShdw>
          </a:effectLst>
        </p:grpSpPr>
        <p:sp>
          <p:nvSpPr>
            <p:cNvPr id="22" name="Rectangle 21"/>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4941168" y="2425825"/>
              <a:ext cx="1008112" cy="307777"/>
            </a:xfrm>
            <a:prstGeom prst="rect">
              <a:avLst/>
            </a:prstGeom>
            <a:noFill/>
          </p:spPr>
          <p:txBody>
            <a:bodyPr wrap="square" rtlCol="0">
              <a:spAutoFit/>
            </a:bodyPr>
            <a:lstStyle/>
            <a:p>
              <a:pPr algn="ctr"/>
              <a:r>
                <a:rPr lang="fr-FR" sz="1400" dirty="0"/>
                <a:t>arbre</a:t>
              </a:r>
              <a:endParaRPr lang="fr-FR" dirty="0"/>
            </a:p>
          </p:txBody>
        </p:sp>
      </p:grpSp>
      <p:grpSp>
        <p:nvGrpSpPr>
          <p:cNvPr id="25" name="Groupe 24"/>
          <p:cNvGrpSpPr/>
          <p:nvPr/>
        </p:nvGrpSpPr>
        <p:grpSpPr>
          <a:xfrm>
            <a:off x="2293640" y="2446525"/>
            <a:ext cx="847328" cy="341685"/>
            <a:chOff x="4941168" y="2391917"/>
            <a:chExt cx="1008112" cy="341685"/>
          </a:xfrm>
          <a:effectLst>
            <a:outerShdw blurRad="50800" dist="38100" dir="5400000" algn="t" rotWithShape="0">
              <a:prstClr val="black">
                <a:alpha val="40000"/>
              </a:prstClr>
            </a:outerShdw>
          </a:effectLst>
        </p:grpSpPr>
        <p:sp>
          <p:nvSpPr>
            <p:cNvPr id="26" name="Rectangle 25"/>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4941168" y="2425825"/>
              <a:ext cx="1008112" cy="307777"/>
            </a:xfrm>
            <a:prstGeom prst="rect">
              <a:avLst/>
            </a:prstGeom>
            <a:noFill/>
          </p:spPr>
          <p:txBody>
            <a:bodyPr wrap="square" rtlCol="0">
              <a:spAutoFit/>
            </a:bodyPr>
            <a:lstStyle/>
            <a:p>
              <a:pPr algn="ctr"/>
              <a:r>
                <a:rPr lang="fr-FR" sz="1400" dirty="0"/>
                <a:t>règle</a:t>
              </a:r>
              <a:endParaRPr lang="fr-FR" dirty="0"/>
            </a:p>
          </p:txBody>
        </p:sp>
      </p:grpSp>
      <p:grpSp>
        <p:nvGrpSpPr>
          <p:cNvPr id="28" name="Groupe 27"/>
          <p:cNvGrpSpPr/>
          <p:nvPr/>
        </p:nvGrpSpPr>
        <p:grpSpPr>
          <a:xfrm>
            <a:off x="3212976" y="2444429"/>
            <a:ext cx="1008112" cy="341685"/>
            <a:chOff x="4941168" y="2391917"/>
            <a:chExt cx="1008112" cy="341685"/>
          </a:xfrm>
          <a:effectLst>
            <a:outerShdw blurRad="50800" dist="38100" dir="5400000" algn="t" rotWithShape="0">
              <a:prstClr val="black">
                <a:alpha val="40000"/>
              </a:prstClr>
            </a:outerShdw>
          </a:effectLst>
        </p:grpSpPr>
        <p:sp>
          <p:nvSpPr>
            <p:cNvPr id="29" name="Rectangle 28"/>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4941168" y="2425825"/>
              <a:ext cx="1008112" cy="307777"/>
            </a:xfrm>
            <a:prstGeom prst="rect">
              <a:avLst/>
            </a:prstGeom>
            <a:noFill/>
          </p:spPr>
          <p:txBody>
            <a:bodyPr wrap="square" rtlCol="0">
              <a:spAutoFit/>
            </a:bodyPr>
            <a:lstStyle/>
            <a:p>
              <a:pPr algn="ctr"/>
              <a:r>
                <a:rPr lang="fr-FR" sz="1400" dirty="0"/>
                <a:t>meuble</a:t>
              </a:r>
              <a:endParaRPr lang="fr-FR" dirty="0"/>
            </a:p>
          </p:txBody>
        </p:sp>
      </p:grpSp>
      <p:grpSp>
        <p:nvGrpSpPr>
          <p:cNvPr id="31" name="Groupe 30"/>
          <p:cNvGrpSpPr/>
          <p:nvPr/>
        </p:nvGrpSpPr>
        <p:grpSpPr>
          <a:xfrm>
            <a:off x="4293096" y="2446526"/>
            <a:ext cx="576064" cy="341685"/>
            <a:chOff x="4941168" y="2391917"/>
            <a:chExt cx="1008112" cy="341685"/>
          </a:xfrm>
          <a:effectLst>
            <a:outerShdw blurRad="50800" dist="38100" dir="5400000" algn="t" rotWithShape="0">
              <a:prstClr val="black">
                <a:alpha val="40000"/>
              </a:prstClr>
            </a:outerShdw>
          </a:effectLst>
        </p:grpSpPr>
        <p:sp>
          <p:nvSpPr>
            <p:cNvPr id="32" name="Rectangle 31"/>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4941168" y="2425825"/>
              <a:ext cx="1008112" cy="307777"/>
            </a:xfrm>
            <a:prstGeom prst="rect">
              <a:avLst/>
            </a:prstGeom>
            <a:noFill/>
          </p:spPr>
          <p:txBody>
            <a:bodyPr wrap="square" rtlCol="0">
              <a:spAutoFit/>
            </a:bodyPr>
            <a:lstStyle/>
            <a:p>
              <a:pPr algn="ctr"/>
              <a:r>
                <a:rPr lang="fr-FR" sz="1400" dirty="0"/>
                <a:t>boite</a:t>
              </a:r>
              <a:endParaRPr lang="fr-FR" dirty="0"/>
            </a:p>
          </p:txBody>
        </p:sp>
      </p:grpSp>
      <p:grpSp>
        <p:nvGrpSpPr>
          <p:cNvPr id="34" name="Groupe 33"/>
          <p:cNvGrpSpPr/>
          <p:nvPr/>
        </p:nvGrpSpPr>
        <p:grpSpPr>
          <a:xfrm>
            <a:off x="4941168" y="2457797"/>
            <a:ext cx="711796" cy="341685"/>
            <a:chOff x="4941168" y="2391917"/>
            <a:chExt cx="1008112" cy="341685"/>
          </a:xfrm>
          <a:effectLst>
            <a:outerShdw blurRad="50800" dist="38100" dir="5400000" algn="t" rotWithShape="0">
              <a:prstClr val="black">
                <a:alpha val="40000"/>
              </a:prstClr>
            </a:outerShdw>
          </a:effectLst>
        </p:grpSpPr>
        <p:sp>
          <p:nvSpPr>
            <p:cNvPr id="35" name="Rectangle 34"/>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4941168" y="2425825"/>
              <a:ext cx="1008112" cy="307777"/>
            </a:xfrm>
            <a:prstGeom prst="rect">
              <a:avLst/>
            </a:prstGeom>
            <a:noFill/>
          </p:spPr>
          <p:txBody>
            <a:bodyPr wrap="square" rtlCol="0">
              <a:spAutoFit/>
            </a:bodyPr>
            <a:lstStyle/>
            <a:p>
              <a:pPr algn="ctr"/>
              <a:r>
                <a:rPr lang="fr-FR" sz="1400" dirty="0"/>
                <a:t>orange</a:t>
              </a:r>
              <a:endParaRPr lang="fr-FR" dirty="0"/>
            </a:p>
          </p:txBody>
        </p:sp>
      </p:grpSp>
      <p:grpSp>
        <p:nvGrpSpPr>
          <p:cNvPr id="37" name="Groupe 36"/>
          <p:cNvGrpSpPr/>
          <p:nvPr/>
        </p:nvGrpSpPr>
        <p:grpSpPr>
          <a:xfrm>
            <a:off x="5733256" y="2459894"/>
            <a:ext cx="872380" cy="557128"/>
            <a:chOff x="4941168" y="2391917"/>
            <a:chExt cx="1008112" cy="557128"/>
          </a:xfrm>
          <a:effectLst>
            <a:outerShdw blurRad="50800" dist="38100" dir="5400000" algn="t" rotWithShape="0">
              <a:prstClr val="black">
                <a:alpha val="40000"/>
              </a:prstClr>
            </a:outerShdw>
          </a:effectLst>
        </p:grpSpPr>
        <p:sp>
          <p:nvSpPr>
            <p:cNvPr id="38" name="Rectangle 37"/>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4941168" y="2425825"/>
              <a:ext cx="1008112" cy="523220"/>
            </a:xfrm>
            <a:prstGeom prst="rect">
              <a:avLst/>
            </a:prstGeom>
            <a:noFill/>
          </p:spPr>
          <p:txBody>
            <a:bodyPr wrap="square" rtlCol="0">
              <a:spAutoFit/>
            </a:bodyPr>
            <a:lstStyle/>
            <a:p>
              <a:pPr algn="ctr"/>
              <a:r>
                <a:rPr lang="fr-FR" sz="1400" dirty="0"/>
                <a:t>beurre</a:t>
              </a:r>
              <a:endParaRPr lang="fr-FR" dirty="0"/>
            </a:p>
          </p:txBody>
        </p:sp>
      </p:grpSp>
      <p:grpSp>
        <p:nvGrpSpPr>
          <p:cNvPr id="58" name="Groupe 57"/>
          <p:cNvGrpSpPr/>
          <p:nvPr/>
        </p:nvGrpSpPr>
        <p:grpSpPr>
          <a:xfrm>
            <a:off x="1484784" y="3225665"/>
            <a:ext cx="720080" cy="341685"/>
            <a:chOff x="4941168" y="2391917"/>
            <a:chExt cx="1008112" cy="341685"/>
          </a:xfrm>
          <a:effectLst>
            <a:outerShdw blurRad="50800" dist="38100" dir="5400000" algn="t" rotWithShape="0">
              <a:prstClr val="black">
                <a:alpha val="40000"/>
              </a:prstClr>
            </a:outerShdw>
          </a:effectLst>
        </p:grpSpPr>
        <p:sp>
          <p:nvSpPr>
            <p:cNvPr id="59" name="Rectangle 58"/>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p:cNvSpPr txBox="1"/>
            <p:nvPr/>
          </p:nvSpPr>
          <p:spPr>
            <a:xfrm>
              <a:off x="4941168" y="2425825"/>
              <a:ext cx="1008112" cy="307777"/>
            </a:xfrm>
            <a:prstGeom prst="rect">
              <a:avLst/>
            </a:prstGeom>
            <a:noFill/>
          </p:spPr>
          <p:txBody>
            <a:bodyPr wrap="square" rtlCol="0">
              <a:spAutoFit/>
            </a:bodyPr>
            <a:lstStyle/>
            <a:p>
              <a:pPr algn="ctr"/>
              <a:r>
                <a:rPr lang="fr-FR" sz="1400" dirty="0"/>
                <a:t>siège</a:t>
              </a:r>
              <a:endParaRPr lang="fr-FR" dirty="0"/>
            </a:p>
          </p:txBody>
        </p:sp>
      </p:grpSp>
      <p:grpSp>
        <p:nvGrpSpPr>
          <p:cNvPr id="61" name="Groupe 60"/>
          <p:cNvGrpSpPr/>
          <p:nvPr/>
        </p:nvGrpSpPr>
        <p:grpSpPr>
          <a:xfrm>
            <a:off x="2293640" y="3225664"/>
            <a:ext cx="847328" cy="341685"/>
            <a:chOff x="4941168" y="2391917"/>
            <a:chExt cx="1008112" cy="341685"/>
          </a:xfrm>
          <a:effectLst>
            <a:outerShdw blurRad="50800" dist="38100" dir="5400000" algn="t" rotWithShape="0">
              <a:prstClr val="black">
                <a:alpha val="40000"/>
              </a:prstClr>
            </a:outerShdw>
          </a:effectLst>
        </p:grpSpPr>
        <p:sp>
          <p:nvSpPr>
            <p:cNvPr id="62" name="Rectangle 61"/>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62"/>
            <p:cNvSpPr txBox="1"/>
            <p:nvPr/>
          </p:nvSpPr>
          <p:spPr>
            <a:xfrm>
              <a:off x="4941168" y="2425825"/>
              <a:ext cx="1008112" cy="307777"/>
            </a:xfrm>
            <a:prstGeom prst="rect">
              <a:avLst/>
            </a:prstGeom>
            <a:noFill/>
          </p:spPr>
          <p:txBody>
            <a:bodyPr wrap="square" rtlCol="0">
              <a:spAutoFit/>
            </a:bodyPr>
            <a:lstStyle/>
            <a:p>
              <a:pPr algn="ctr"/>
              <a:r>
                <a:rPr lang="fr-FR" sz="1400" dirty="0"/>
                <a:t>wagon</a:t>
              </a:r>
              <a:endParaRPr lang="fr-FR" dirty="0"/>
            </a:p>
          </p:txBody>
        </p:sp>
      </p:grpSp>
      <p:grpSp>
        <p:nvGrpSpPr>
          <p:cNvPr id="64" name="Groupe 63"/>
          <p:cNvGrpSpPr/>
          <p:nvPr/>
        </p:nvGrpSpPr>
        <p:grpSpPr>
          <a:xfrm>
            <a:off x="3212976" y="3223568"/>
            <a:ext cx="1008112" cy="341685"/>
            <a:chOff x="4941168" y="2391917"/>
            <a:chExt cx="1008112" cy="341685"/>
          </a:xfrm>
          <a:effectLst>
            <a:outerShdw blurRad="50800" dist="38100" dir="5400000" algn="t" rotWithShape="0">
              <a:prstClr val="black">
                <a:alpha val="40000"/>
              </a:prstClr>
            </a:outerShdw>
          </a:effectLst>
        </p:grpSpPr>
        <p:sp>
          <p:nvSpPr>
            <p:cNvPr id="65" name="Rectangle 64"/>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ZoneTexte 65"/>
            <p:cNvSpPr txBox="1"/>
            <p:nvPr/>
          </p:nvSpPr>
          <p:spPr>
            <a:xfrm>
              <a:off x="4941168" y="2425825"/>
              <a:ext cx="1008112" cy="307777"/>
            </a:xfrm>
            <a:prstGeom prst="rect">
              <a:avLst/>
            </a:prstGeom>
            <a:noFill/>
          </p:spPr>
          <p:txBody>
            <a:bodyPr wrap="square" rtlCol="0">
              <a:spAutoFit/>
            </a:bodyPr>
            <a:lstStyle/>
            <a:p>
              <a:pPr algn="ctr"/>
              <a:r>
                <a:rPr lang="fr-FR" sz="1400" dirty="0"/>
                <a:t>organe</a:t>
              </a:r>
              <a:endParaRPr lang="fr-FR" dirty="0"/>
            </a:p>
          </p:txBody>
        </p:sp>
      </p:grpSp>
      <p:grpSp>
        <p:nvGrpSpPr>
          <p:cNvPr id="67" name="Groupe 66"/>
          <p:cNvGrpSpPr/>
          <p:nvPr/>
        </p:nvGrpSpPr>
        <p:grpSpPr>
          <a:xfrm>
            <a:off x="4293096" y="3225665"/>
            <a:ext cx="576064" cy="341685"/>
            <a:chOff x="4941168" y="2391917"/>
            <a:chExt cx="1008112" cy="341685"/>
          </a:xfrm>
          <a:effectLst>
            <a:outerShdw blurRad="50800" dist="38100" dir="5400000" algn="t" rotWithShape="0">
              <a:prstClr val="black">
                <a:alpha val="40000"/>
              </a:prstClr>
            </a:outerShdw>
          </a:effectLst>
        </p:grpSpPr>
        <p:sp>
          <p:nvSpPr>
            <p:cNvPr id="68" name="Rectangle 67"/>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p:cNvSpPr txBox="1"/>
            <p:nvPr/>
          </p:nvSpPr>
          <p:spPr>
            <a:xfrm>
              <a:off x="4941168" y="2425825"/>
              <a:ext cx="1008112" cy="307777"/>
            </a:xfrm>
            <a:prstGeom prst="rect">
              <a:avLst/>
            </a:prstGeom>
            <a:noFill/>
          </p:spPr>
          <p:txBody>
            <a:bodyPr wrap="square" rtlCol="0">
              <a:spAutoFit/>
            </a:bodyPr>
            <a:lstStyle/>
            <a:p>
              <a:pPr algn="ctr"/>
              <a:r>
                <a:rPr lang="fr-FR" sz="1400" dirty="0"/>
                <a:t>date</a:t>
              </a:r>
              <a:endParaRPr lang="fr-FR" dirty="0"/>
            </a:p>
          </p:txBody>
        </p:sp>
      </p:grpSp>
      <p:grpSp>
        <p:nvGrpSpPr>
          <p:cNvPr id="70" name="Groupe 69"/>
          <p:cNvGrpSpPr/>
          <p:nvPr/>
        </p:nvGrpSpPr>
        <p:grpSpPr>
          <a:xfrm>
            <a:off x="4941168" y="3236936"/>
            <a:ext cx="711796" cy="341685"/>
            <a:chOff x="4941168" y="2391917"/>
            <a:chExt cx="1008112" cy="341685"/>
          </a:xfrm>
          <a:effectLst>
            <a:outerShdw blurRad="50800" dist="38100" dir="5400000" algn="t" rotWithShape="0">
              <a:prstClr val="black">
                <a:alpha val="40000"/>
              </a:prstClr>
            </a:outerShdw>
          </a:effectLst>
        </p:grpSpPr>
        <p:sp>
          <p:nvSpPr>
            <p:cNvPr id="71" name="Rectangle 70"/>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p:cNvSpPr txBox="1"/>
            <p:nvPr/>
          </p:nvSpPr>
          <p:spPr>
            <a:xfrm>
              <a:off x="4941168" y="2425825"/>
              <a:ext cx="1008112" cy="307777"/>
            </a:xfrm>
            <a:prstGeom prst="rect">
              <a:avLst/>
            </a:prstGeom>
            <a:noFill/>
          </p:spPr>
          <p:txBody>
            <a:bodyPr wrap="square" rtlCol="0">
              <a:spAutoFit/>
            </a:bodyPr>
            <a:lstStyle/>
            <a:p>
              <a:pPr algn="ctr"/>
              <a:r>
                <a:rPr lang="fr-FR" sz="1400" dirty="0"/>
                <a:t>crème</a:t>
              </a:r>
              <a:endParaRPr lang="fr-FR" dirty="0"/>
            </a:p>
          </p:txBody>
        </p:sp>
      </p:grpSp>
      <p:grpSp>
        <p:nvGrpSpPr>
          <p:cNvPr id="73" name="Groupe 72"/>
          <p:cNvGrpSpPr/>
          <p:nvPr/>
        </p:nvGrpSpPr>
        <p:grpSpPr>
          <a:xfrm>
            <a:off x="5733256" y="3239033"/>
            <a:ext cx="872380" cy="341685"/>
            <a:chOff x="4941168" y="2391917"/>
            <a:chExt cx="1008112" cy="341685"/>
          </a:xfrm>
          <a:effectLst>
            <a:outerShdw blurRad="50800" dist="38100" dir="5400000" algn="t" rotWithShape="0">
              <a:prstClr val="black">
                <a:alpha val="40000"/>
              </a:prstClr>
            </a:outerShdw>
          </a:effectLst>
        </p:grpSpPr>
        <p:sp>
          <p:nvSpPr>
            <p:cNvPr id="74" name="Rectangle 73"/>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ZoneTexte 74"/>
            <p:cNvSpPr txBox="1"/>
            <p:nvPr/>
          </p:nvSpPr>
          <p:spPr>
            <a:xfrm>
              <a:off x="4941168" y="2425825"/>
              <a:ext cx="1008112" cy="307777"/>
            </a:xfrm>
            <a:prstGeom prst="rect">
              <a:avLst/>
            </a:prstGeom>
            <a:noFill/>
          </p:spPr>
          <p:txBody>
            <a:bodyPr wrap="square" rtlCol="0">
              <a:spAutoFit/>
            </a:bodyPr>
            <a:lstStyle/>
            <a:p>
              <a:pPr algn="ctr"/>
              <a:r>
                <a:rPr lang="fr-FR" sz="1400" dirty="0"/>
                <a:t>zèbre</a:t>
              </a:r>
              <a:endParaRPr lang="fr-FR" dirty="0"/>
            </a:p>
          </p:txBody>
        </p:sp>
      </p:grpSp>
      <p:grpSp>
        <p:nvGrpSpPr>
          <p:cNvPr id="76" name="Groupe 75"/>
          <p:cNvGrpSpPr/>
          <p:nvPr/>
        </p:nvGrpSpPr>
        <p:grpSpPr>
          <a:xfrm>
            <a:off x="1484784" y="4082373"/>
            <a:ext cx="720080" cy="341685"/>
            <a:chOff x="4941168" y="2391917"/>
            <a:chExt cx="1008112" cy="341685"/>
          </a:xfrm>
          <a:effectLst>
            <a:outerShdw blurRad="50800" dist="38100" dir="5400000" algn="t" rotWithShape="0">
              <a:prstClr val="black">
                <a:alpha val="40000"/>
              </a:prstClr>
            </a:outerShdw>
          </a:effectLst>
        </p:grpSpPr>
        <p:sp>
          <p:nvSpPr>
            <p:cNvPr id="77" name="Rectangle 76"/>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4941168" y="2425825"/>
              <a:ext cx="1008112" cy="307777"/>
            </a:xfrm>
            <a:prstGeom prst="rect">
              <a:avLst/>
            </a:prstGeom>
            <a:noFill/>
          </p:spPr>
          <p:txBody>
            <a:bodyPr wrap="square" rtlCol="0">
              <a:spAutoFit/>
            </a:bodyPr>
            <a:lstStyle/>
            <a:p>
              <a:pPr algn="ctr"/>
              <a:r>
                <a:rPr lang="fr-FR" sz="1400" dirty="0"/>
                <a:t>grand</a:t>
              </a:r>
              <a:endParaRPr lang="fr-FR" dirty="0"/>
            </a:p>
          </p:txBody>
        </p:sp>
      </p:grpSp>
      <p:grpSp>
        <p:nvGrpSpPr>
          <p:cNvPr id="79" name="Groupe 78"/>
          <p:cNvGrpSpPr/>
          <p:nvPr/>
        </p:nvGrpSpPr>
        <p:grpSpPr>
          <a:xfrm>
            <a:off x="2293640" y="4082372"/>
            <a:ext cx="847328" cy="341685"/>
            <a:chOff x="4941168" y="2391917"/>
            <a:chExt cx="1008112" cy="341685"/>
          </a:xfrm>
          <a:effectLst>
            <a:outerShdw blurRad="50800" dist="38100" dir="5400000" algn="t" rotWithShape="0">
              <a:prstClr val="black">
                <a:alpha val="40000"/>
              </a:prstClr>
            </a:outerShdw>
          </a:effectLst>
        </p:grpSpPr>
        <p:sp>
          <p:nvSpPr>
            <p:cNvPr id="80" name="Rectangle 79"/>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ZoneTexte 80"/>
            <p:cNvSpPr txBox="1"/>
            <p:nvPr/>
          </p:nvSpPr>
          <p:spPr>
            <a:xfrm>
              <a:off x="4941168" y="2425825"/>
              <a:ext cx="1008112" cy="307777"/>
            </a:xfrm>
            <a:prstGeom prst="rect">
              <a:avLst/>
            </a:prstGeom>
            <a:noFill/>
          </p:spPr>
          <p:txBody>
            <a:bodyPr wrap="square" rtlCol="0">
              <a:spAutoFit/>
            </a:bodyPr>
            <a:lstStyle/>
            <a:p>
              <a:pPr algn="ctr"/>
              <a:r>
                <a:rPr lang="fr-FR" sz="1400" dirty="0"/>
                <a:t>notre</a:t>
              </a:r>
              <a:endParaRPr lang="fr-FR" dirty="0"/>
            </a:p>
          </p:txBody>
        </p:sp>
      </p:grpSp>
      <p:grpSp>
        <p:nvGrpSpPr>
          <p:cNvPr id="82" name="Groupe 81"/>
          <p:cNvGrpSpPr/>
          <p:nvPr/>
        </p:nvGrpSpPr>
        <p:grpSpPr>
          <a:xfrm>
            <a:off x="3212976" y="4080276"/>
            <a:ext cx="1008112" cy="341685"/>
            <a:chOff x="4941168" y="2391917"/>
            <a:chExt cx="1008112" cy="341685"/>
          </a:xfrm>
          <a:effectLst>
            <a:outerShdw blurRad="50800" dist="38100" dir="5400000" algn="t" rotWithShape="0">
              <a:prstClr val="black">
                <a:alpha val="40000"/>
              </a:prstClr>
            </a:outerShdw>
          </a:effectLst>
        </p:grpSpPr>
        <p:sp>
          <p:nvSpPr>
            <p:cNvPr id="83" name="Rectangle 82"/>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ZoneTexte 83"/>
            <p:cNvSpPr txBox="1"/>
            <p:nvPr/>
          </p:nvSpPr>
          <p:spPr>
            <a:xfrm>
              <a:off x="4941168" y="2425825"/>
              <a:ext cx="1008112" cy="307777"/>
            </a:xfrm>
            <a:prstGeom prst="rect">
              <a:avLst/>
            </a:prstGeom>
            <a:noFill/>
          </p:spPr>
          <p:txBody>
            <a:bodyPr wrap="square" rtlCol="0">
              <a:spAutoFit/>
            </a:bodyPr>
            <a:lstStyle/>
            <a:p>
              <a:pPr algn="ctr"/>
              <a:r>
                <a:rPr lang="fr-FR" sz="1400" dirty="0"/>
                <a:t>voisinage</a:t>
              </a:r>
              <a:endParaRPr lang="fr-FR" dirty="0"/>
            </a:p>
          </p:txBody>
        </p:sp>
      </p:grpSp>
      <p:grpSp>
        <p:nvGrpSpPr>
          <p:cNvPr id="85" name="Groupe 84"/>
          <p:cNvGrpSpPr/>
          <p:nvPr/>
        </p:nvGrpSpPr>
        <p:grpSpPr>
          <a:xfrm>
            <a:off x="4293096" y="4082373"/>
            <a:ext cx="576064" cy="341685"/>
            <a:chOff x="4941168" y="2391917"/>
            <a:chExt cx="1008112" cy="341685"/>
          </a:xfrm>
          <a:effectLst>
            <a:outerShdw blurRad="50800" dist="38100" dir="5400000" algn="t" rotWithShape="0">
              <a:prstClr val="black">
                <a:alpha val="40000"/>
              </a:prstClr>
            </a:outerShdw>
          </a:effectLst>
        </p:grpSpPr>
        <p:sp>
          <p:nvSpPr>
            <p:cNvPr id="86" name="Rectangle 85"/>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ZoneTexte 86"/>
            <p:cNvSpPr txBox="1"/>
            <p:nvPr/>
          </p:nvSpPr>
          <p:spPr>
            <a:xfrm>
              <a:off x="4941168" y="2425825"/>
              <a:ext cx="1008112" cy="307777"/>
            </a:xfrm>
            <a:prstGeom prst="rect">
              <a:avLst/>
            </a:prstGeom>
            <a:noFill/>
          </p:spPr>
          <p:txBody>
            <a:bodyPr wrap="square" rtlCol="0">
              <a:spAutoFit/>
            </a:bodyPr>
            <a:lstStyle/>
            <a:p>
              <a:pPr algn="ctr"/>
              <a:r>
                <a:rPr lang="fr-FR" sz="1400" dirty="0"/>
                <a:t>bac</a:t>
              </a:r>
              <a:endParaRPr lang="fr-FR" dirty="0"/>
            </a:p>
          </p:txBody>
        </p:sp>
      </p:grpSp>
      <p:grpSp>
        <p:nvGrpSpPr>
          <p:cNvPr id="88" name="Groupe 87"/>
          <p:cNvGrpSpPr/>
          <p:nvPr/>
        </p:nvGrpSpPr>
        <p:grpSpPr>
          <a:xfrm>
            <a:off x="4941168" y="4093644"/>
            <a:ext cx="711796" cy="341685"/>
            <a:chOff x="4941168" y="2391917"/>
            <a:chExt cx="1008112" cy="341685"/>
          </a:xfrm>
          <a:effectLst>
            <a:outerShdw blurRad="50800" dist="38100" dir="5400000" algn="t" rotWithShape="0">
              <a:prstClr val="black">
                <a:alpha val="40000"/>
              </a:prstClr>
            </a:outerShdw>
          </a:effectLst>
        </p:grpSpPr>
        <p:sp>
          <p:nvSpPr>
            <p:cNvPr id="89" name="Rectangle 88"/>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ZoneTexte 89"/>
            <p:cNvSpPr txBox="1"/>
            <p:nvPr/>
          </p:nvSpPr>
          <p:spPr>
            <a:xfrm>
              <a:off x="4941168" y="2425825"/>
              <a:ext cx="1008112" cy="307777"/>
            </a:xfrm>
            <a:prstGeom prst="rect">
              <a:avLst/>
            </a:prstGeom>
            <a:noFill/>
          </p:spPr>
          <p:txBody>
            <a:bodyPr wrap="square" rtlCol="0">
              <a:spAutoFit/>
            </a:bodyPr>
            <a:lstStyle/>
            <a:p>
              <a:pPr algn="ctr"/>
              <a:r>
                <a:rPr lang="fr-FR" sz="1400" dirty="0"/>
                <a:t>orgue</a:t>
              </a:r>
              <a:endParaRPr lang="fr-FR" dirty="0"/>
            </a:p>
          </p:txBody>
        </p:sp>
      </p:grpSp>
      <p:grpSp>
        <p:nvGrpSpPr>
          <p:cNvPr id="91" name="Groupe 90"/>
          <p:cNvGrpSpPr/>
          <p:nvPr/>
        </p:nvGrpSpPr>
        <p:grpSpPr>
          <a:xfrm>
            <a:off x="5733256" y="4095741"/>
            <a:ext cx="872380" cy="341685"/>
            <a:chOff x="4941168" y="2391917"/>
            <a:chExt cx="1008112" cy="341685"/>
          </a:xfrm>
          <a:effectLst>
            <a:outerShdw blurRad="50800" dist="38100" dir="5400000" algn="t" rotWithShape="0">
              <a:prstClr val="black">
                <a:alpha val="40000"/>
              </a:prstClr>
            </a:outerShdw>
          </a:effectLst>
        </p:grpSpPr>
        <p:sp>
          <p:nvSpPr>
            <p:cNvPr id="92" name="Rectangle 91"/>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ZoneTexte 92"/>
            <p:cNvSpPr txBox="1"/>
            <p:nvPr/>
          </p:nvSpPr>
          <p:spPr>
            <a:xfrm>
              <a:off x="4941168" y="2425825"/>
              <a:ext cx="1008112" cy="307777"/>
            </a:xfrm>
            <a:prstGeom prst="rect">
              <a:avLst/>
            </a:prstGeom>
            <a:noFill/>
          </p:spPr>
          <p:txBody>
            <a:bodyPr wrap="square" rtlCol="0">
              <a:spAutoFit/>
            </a:bodyPr>
            <a:lstStyle/>
            <a:p>
              <a:pPr algn="ctr"/>
              <a:r>
                <a:rPr lang="fr-FR" sz="1400" dirty="0"/>
                <a:t>lièvre</a:t>
              </a:r>
              <a:endParaRPr lang="fr-FR" dirty="0"/>
            </a:p>
          </p:txBody>
        </p:sp>
      </p:grpSp>
      <p:sp>
        <p:nvSpPr>
          <p:cNvPr id="94" name="ZoneTexte 93"/>
          <p:cNvSpPr txBox="1"/>
          <p:nvPr/>
        </p:nvSpPr>
        <p:spPr>
          <a:xfrm>
            <a:off x="548680" y="4880992"/>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Trouve la classe grammaticale des mots suivants.</a:t>
            </a:r>
          </a:p>
        </p:txBody>
      </p:sp>
      <p:grpSp>
        <p:nvGrpSpPr>
          <p:cNvPr id="95" name="Groupe 94"/>
          <p:cNvGrpSpPr/>
          <p:nvPr/>
        </p:nvGrpSpPr>
        <p:grpSpPr>
          <a:xfrm>
            <a:off x="116632" y="4817559"/>
            <a:ext cx="360040" cy="461665"/>
            <a:chOff x="116632" y="1352600"/>
            <a:chExt cx="360040" cy="461665"/>
          </a:xfrm>
        </p:grpSpPr>
        <p:sp>
          <p:nvSpPr>
            <p:cNvPr id="96" name="Ellipse 9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ZoneTexte 9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8" name="Rectangle à coins arrondis 97"/>
          <p:cNvSpPr/>
          <p:nvPr/>
        </p:nvSpPr>
        <p:spPr>
          <a:xfrm>
            <a:off x="6568752" y="4968979"/>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99" name="Carré corné 98"/>
          <p:cNvSpPr/>
          <p:nvPr/>
        </p:nvSpPr>
        <p:spPr>
          <a:xfrm rot="509975">
            <a:off x="136912" y="5540221"/>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voler</a:t>
            </a:r>
          </a:p>
        </p:txBody>
      </p:sp>
      <p:sp>
        <p:nvSpPr>
          <p:cNvPr id="100" name="Carré corné 99"/>
          <p:cNvSpPr/>
          <p:nvPr/>
        </p:nvSpPr>
        <p:spPr>
          <a:xfrm rot="21275712">
            <a:off x="131026" y="6411705"/>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jouet</a:t>
            </a:r>
          </a:p>
        </p:txBody>
      </p:sp>
      <p:sp>
        <p:nvSpPr>
          <p:cNvPr id="101" name="Carré corné 100"/>
          <p:cNvSpPr/>
          <p:nvPr/>
        </p:nvSpPr>
        <p:spPr>
          <a:xfrm rot="509975">
            <a:off x="136912" y="7268413"/>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gentil</a:t>
            </a:r>
          </a:p>
        </p:txBody>
      </p:sp>
      <p:pic>
        <p:nvPicPr>
          <p:cNvPr id="102" name="Image 101"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5" y="5530342"/>
            <a:ext cx="1796405" cy="502778"/>
          </a:xfrm>
          <a:prstGeom prst="rect">
            <a:avLst/>
          </a:prstGeom>
        </p:spPr>
      </p:pic>
      <p:pic>
        <p:nvPicPr>
          <p:cNvPr id="103" name="Image 102"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5" y="6401826"/>
            <a:ext cx="1796405" cy="502778"/>
          </a:xfrm>
          <a:prstGeom prst="rect">
            <a:avLst/>
          </a:prstGeom>
        </p:spPr>
      </p:pic>
      <p:pic>
        <p:nvPicPr>
          <p:cNvPr id="104" name="Image 103"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4" y="7258534"/>
            <a:ext cx="1796405" cy="502778"/>
          </a:xfrm>
          <a:prstGeom prst="rect">
            <a:avLst/>
          </a:prstGeom>
        </p:spPr>
      </p:pic>
      <p:sp>
        <p:nvSpPr>
          <p:cNvPr id="105" name="Carré corné 104"/>
          <p:cNvSpPr/>
          <p:nvPr/>
        </p:nvSpPr>
        <p:spPr>
          <a:xfrm rot="509975">
            <a:off x="3496930" y="5552780"/>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souvent</a:t>
            </a:r>
          </a:p>
        </p:txBody>
      </p:sp>
      <p:sp>
        <p:nvSpPr>
          <p:cNvPr id="106" name="Carré corné 105"/>
          <p:cNvSpPr/>
          <p:nvPr/>
        </p:nvSpPr>
        <p:spPr>
          <a:xfrm rot="21275712">
            <a:off x="3491044" y="6424264"/>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prendre</a:t>
            </a:r>
          </a:p>
        </p:txBody>
      </p:sp>
      <p:sp>
        <p:nvSpPr>
          <p:cNvPr id="107" name="Carré corné 106"/>
          <p:cNvSpPr/>
          <p:nvPr/>
        </p:nvSpPr>
        <p:spPr>
          <a:xfrm rot="509975">
            <a:off x="3496930" y="7280972"/>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mon</a:t>
            </a:r>
          </a:p>
        </p:txBody>
      </p:sp>
      <p:pic>
        <p:nvPicPr>
          <p:cNvPr id="108" name="Image 107"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1" y="5530342"/>
            <a:ext cx="1796405" cy="502778"/>
          </a:xfrm>
          <a:prstGeom prst="rect">
            <a:avLst/>
          </a:prstGeom>
        </p:spPr>
      </p:pic>
      <p:pic>
        <p:nvPicPr>
          <p:cNvPr id="109" name="Image 108"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1" y="6401826"/>
            <a:ext cx="1796405" cy="502778"/>
          </a:xfrm>
          <a:prstGeom prst="rect">
            <a:avLst/>
          </a:prstGeom>
        </p:spPr>
      </p:pic>
      <p:pic>
        <p:nvPicPr>
          <p:cNvPr id="110" name="Image 109"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0" y="7258534"/>
            <a:ext cx="1796405" cy="502778"/>
          </a:xfrm>
          <a:prstGeom prst="rect">
            <a:avLst/>
          </a:prstGeom>
        </p:spPr>
      </p:pic>
      <p:sp>
        <p:nvSpPr>
          <p:cNvPr id="111" name="ZoneTexte 110"/>
          <p:cNvSpPr txBox="1"/>
          <p:nvPr/>
        </p:nvSpPr>
        <p:spPr>
          <a:xfrm>
            <a:off x="548680" y="8049344"/>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Pour chaque couple de mot, entoure la bonne orthographe.</a:t>
            </a:r>
          </a:p>
        </p:txBody>
      </p:sp>
      <p:grpSp>
        <p:nvGrpSpPr>
          <p:cNvPr id="112" name="Groupe 111"/>
          <p:cNvGrpSpPr/>
          <p:nvPr/>
        </p:nvGrpSpPr>
        <p:grpSpPr>
          <a:xfrm>
            <a:off x="116632" y="7985911"/>
            <a:ext cx="360040" cy="461665"/>
            <a:chOff x="116632" y="1352600"/>
            <a:chExt cx="360040" cy="461665"/>
          </a:xfrm>
        </p:grpSpPr>
        <p:sp>
          <p:nvSpPr>
            <p:cNvPr id="113" name="Ellipse 11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ZoneTexte 11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5" name="Rectangle à coins arrondis 114"/>
          <p:cNvSpPr/>
          <p:nvPr/>
        </p:nvSpPr>
        <p:spPr>
          <a:xfrm>
            <a:off x="6568752" y="8137331"/>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16" name="ZoneTexte 115"/>
          <p:cNvSpPr txBox="1"/>
          <p:nvPr/>
        </p:nvSpPr>
        <p:spPr>
          <a:xfrm>
            <a:off x="476672" y="8625408"/>
            <a:ext cx="2520280" cy="923330"/>
          </a:xfrm>
          <a:prstGeom prst="rect">
            <a:avLst/>
          </a:prstGeom>
          <a:noFill/>
        </p:spPr>
        <p:txBody>
          <a:bodyPr wrap="square" rtlCol="0">
            <a:spAutoFit/>
          </a:bodyPr>
          <a:lstStyle/>
          <a:p>
            <a:r>
              <a:rPr lang="fr-FR" dirty="0">
                <a:latin typeface="Throw My Hands Up in the Air"/>
                <a:ea typeface="Throw My Hands Up in the Air"/>
              </a:rPr>
              <a:t>~ </a:t>
            </a:r>
            <a:r>
              <a:rPr lang="fr-FR" dirty="0" err="1">
                <a:latin typeface="+mj-lt"/>
                <a:ea typeface="Throw My Hands Up in the Air"/>
              </a:rPr>
              <a:t>voillage</a:t>
            </a:r>
            <a:r>
              <a:rPr lang="fr-FR" dirty="0">
                <a:latin typeface="+mj-lt"/>
                <a:ea typeface="Throw My Hands Up in the Air"/>
              </a:rPr>
              <a:t> – voyage</a:t>
            </a:r>
          </a:p>
          <a:p>
            <a:endParaRPr lang="fr-FR" dirty="0">
              <a:latin typeface="+mj-lt"/>
              <a:ea typeface="Throw My Hands Up in the Air"/>
            </a:endParaRPr>
          </a:p>
          <a:p>
            <a:r>
              <a:rPr lang="fr-FR" dirty="0">
                <a:latin typeface="Throw My Hands Up in the Air"/>
                <a:ea typeface="Throw My Hands Up in the Air"/>
              </a:rPr>
              <a:t>~ </a:t>
            </a:r>
            <a:r>
              <a:rPr lang="fr-FR" dirty="0">
                <a:ea typeface="Throw My Hands Up in the Air"/>
              </a:rPr>
              <a:t>lampe – </a:t>
            </a:r>
            <a:r>
              <a:rPr lang="fr-FR" dirty="0" err="1">
                <a:ea typeface="Throw My Hands Up in the Air"/>
              </a:rPr>
              <a:t>lempe</a:t>
            </a:r>
            <a:r>
              <a:rPr lang="fr-FR" dirty="0">
                <a:ea typeface="Throw My Hands Up in the Air"/>
              </a:rPr>
              <a:t> </a:t>
            </a:r>
          </a:p>
        </p:txBody>
      </p:sp>
      <p:sp>
        <p:nvSpPr>
          <p:cNvPr id="117" name="ZoneTexte 116"/>
          <p:cNvSpPr txBox="1"/>
          <p:nvPr/>
        </p:nvSpPr>
        <p:spPr>
          <a:xfrm>
            <a:off x="3681028" y="8625408"/>
            <a:ext cx="2520280" cy="923330"/>
          </a:xfrm>
          <a:prstGeom prst="rect">
            <a:avLst/>
          </a:prstGeom>
          <a:noFill/>
        </p:spPr>
        <p:txBody>
          <a:bodyPr wrap="square" rtlCol="0">
            <a:spAutoFit/>
          </a:bodyPr>
          <a:lstStyle/>
          <a:p>
            <a:r>
              <a:rPr lang="fr-FR" dirty="0">
                <a:latin typeface="Throw My Hands Up in the Air"/>
                <a:ea typeface="Throw My Hands Up in the Air"/>
              </a:rPr>
              <a:t>~ </a:t>
            </a:r>
            <a:r>
              <a:rPr lang="fr-FR" dirty="0">
                <a:latin typeface="+mj-lt"/>
                <a:ea typeface="Throw My Hands Up in the Air"/>
              </a:rPr>
              <a:t>coffre - </a:t>
            </a:r>
            <a:r>
              <a:rPr lang="fr-FR" dirty="0" err="1">
                <a:latin typeface="+mj-lt"/>
                <a:ea typeface="Throw My Hands Up in the Air"/>
              </a:rPr>
              <a:t>cophre</a:t>
            </a:r>
            <a:endParaRPr lang="fr-FR" dirty="0">
              <a:latin typeface="+mj-lt"/>
              <a:ea typeface="Throw My Hands Up in the Air"/>
            </a:endParaRPr>
          </a:p>
          <a:p>
            <a:endParaRPr lang="fr-FR" dirty="0">
              <a:latin typeface="+mj-lt"/>
              <a:ea typeface="Throw My Hands Up in the Air"/>
            </a:endParaRPr>
          </a:p>
          <a:p>
            <a:r>
              <a:rPr lang="fr-FR" dirty="0">
                <a:latin typeface="Throw My Hands Up in the Air"/>
                <a:ea typeface="Throw My Hands Up in the Air"/>
              </a:rPr>
              <a:t>~ </a:t>
            </a:r>
            <a:r>
              <a:rPr lang="fr-FR" dirty="0" err="1">
                <a:ea typeface="Throw My Hands Up in the Air"/>
              </a:rPr>
              <a:t>gaubeler</a:t>
            </a:r>
            <a:r>
              <a:rPr lang="fr-FR" dirty="0">
                <a:ea typeface="Throw My Hands Up in the Air"/>
              </a:rPr>
              <a:t> – gobelet</a:t>
            </a:r>
          </a:p>
        </p:txBody>
      </p:sp>
    </p:spTree>
    <p:extLst>
      <p:ext uri="{BB962C8B-B14F-4D97-AF65-F5344CB8AC3E}">
        <p14:creationId xmlns:p14="http://schemas.microsoft.com/office/powerpoint/2010/main" val="2834313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a:t>Utiliser le dictionnaire</a:t>
            </a:r>
          </a:p>
        </p:txBody>
      </p:sp>
      <p:sp>
        <p:nvSpPr>
          <p:cNvPr id="5" name="Espace réservé du texte 4"/>
          <p:cNvSpPr>
            <a:spLocks noGrp="1"/>
          </p:cNvSpPr>
          <p:nvPr>
            <p:ph type="body" sz="quarter" idx="11"/>
          </p:nvPr>
        </p:nvSpPr>
        <p:spPr/>
        <p:txBody>
          <a:bodyPr/>
          <a:lstStyle/>
          <a:p>
            <a:r>
              <a:rPr lang="fr-FR" dirty="0"/>
              <a:t>3</a:t>
            </a:r>
          </a:p>
        </p:txBody>
      </p:sp>
      <p:sp>
        <p:nvSpPr>
          <p:cNvPr id="6" name="Espace réservé du texte 5"/>
          <p:cNvSpPr>
            <a:spLocks noGrp="1"/>
          </p:cNvSpPr>
          <p:nvPr>
            <p:ph type="body" sz="quarter" idx="12"/>
          </p:nvPr>
        </p:nvSpPr>
        <p:spPr/>
        <p:txBody>
          <a:bodyPr/>
          <a:lstStyle/>
          <a:p>
            <a:r>
              <a:rPr lang="fr-FR" dirty="0"/>
              <a:t>**</a:t>
            </a:r>
          </a:p>
        </p:txBody>
      </p:sp>
      <p:sp>
        <p:nvSpPr>
          <p:cNvPr id="7" name="ZoneTexte 6"/>
          <p:cNvSpPr txBox="1"/>
          <p:nvPr/>
        </p:nvSpPr>
        <p:spPr>
          <a:xfrm>
            <a:off x="548680" y="1200009"/>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Pour chaque mot, recopie la définition du dictionnaire.</a:t>
            </a:r>
          </a:p>
        </p:txBody>
      </p:sp>
      <p:grpSp>
        <p:nvGrpSpPr>
          <p:cNvPr id="8" name="Groupe 7"/>
          <p:cNvGrpSpPr/>
          <p:nvPr/>
        </p:nvGrpSpPr>
        <p:grpSpPr>
          <a:xfrm>
            <a:off x="116632" y="1136576"/>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 name="Rectangle à coins arrondis 10"/>
          <p:cNvSpPr/>
          <p:nvPr/>
        </p:nvSpPr>
        <p:spPr>
          <a:xfrm>
            <a:off x="6568752" y="128799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2" name="ZoneTexte 11"/>
          <p:cNvSpPr txBox="1"/>
          <p:nvPr/>
        </p:nvSpPr>
        <p:spPr>
          <a:xfrm>
            <a:off x="332656" y="1712640"/>
            <a:ext cx="5256584" cy="276999"/>
          </a:xfrm>
          <a:prstGeom prst="rect">
            <a:avLst/>
          </a:prstGeom>
          <a:noFill/>
        </p:spPr>
        <p:txBody>
          <a:bodyPr wrap="square" rtlCol="0">
            <a:spAutoFit/>
          </a:bodyPr>
          <a:lstStyle/>
          <a:p>
            <a:r>
              <a:rPr lang="fr-FR" sz="1200" dirty="0">
                <a:latin typeface="Comic Sans MS" pitchFamily="66" charset="0"/>
              </a:rPr>
              <a:t>bateau</a:t>
            </a:r>
          </a:p>
        </p:txBody>
      </p:sp>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2573"/>
          <a:stretch/>
        </p:blipFill>
        <p:spPr>
          <a:xfrm>
            <a:off x="332656" y="1957239"/>
            <a:ext cx="6192688" cy="659105"/>
          </a:xfrm>
          <a:prstGeom prst="rect">
            <a:avLst/>
          </a:prstGeom>
        </p:spPr>
      </p:pic>
      <p:sp>
        <p:nvSpPr>
          <p:cNvPr id="14" name="ZoneTexte 13"/>
          <p:cNvSpPr txBox="1"/>
          <p:nvPr/>
        </p:nvSpPr>
        <p:spPr>
          <a:xfrm>
            <a:off x="332656" y="2565703"/>
            <a:ext cx="4248472" cy="276999"/>
          </a:xfrm>
          <a:prstGeom prst="rect">
            <a:avLst/>
          </a:prstGeom>
          <a:noFill/>
        </p:spPr>
        <p:txBody>
          <a:bodyPr wrap="square" rtlCol="0">
            <a:spAutoFit/>
          </a:bodyPr>
          <a:lstStyle/>
          <a:p>
            <a:r>
              <a:rPr lang="fr-FR" sz="1200" dirty="0">
                <a:latin typeface="Comic Sans MS" pitchFamily="66" charset="0"/>
              </a:rPr>
              <a:t>vautour</a:t>
            </a:r>
          </a:p>
        </p:txBody>
      </p:sp>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1" r="4434" b="71907"/>
          <a:stretch/>
        </p:blipFill>
        <p:spPr>
          <a:xfrm>
            <a:off x="332656" y="2853735"/>
            <a:ext cx="6192688" cy="675134"/>
          </a:xfrm>
          <a:prstGeom prst="rect">
            <a:avLst/>
          </a:prstGeom>
        </p:spPr>
      </p:pic>
      <p:sp>
        <p:nvSpPr>
          <p:cNvPr id="16" name="ZoneTexte 15"/>
          <p:cNvSpPr txBox="1"/>
          <p:nvPr/>
        </p:nvSpPr>
        <p:spPr>
          <a:xfrm>
            <a:off x="332656" y="3528869"/>
            <a:ext cx="5184576" cy="276999"/>
          </a:xfrm>
          <a:prstGeom prst="rect">
            <a:avLst/>
          </a:prstGeom>
          <a:noFill/>
        </p:spPr>
        <p:txBody>
          <a:bodyPr wrap="square" rtlCol="0">
            <a:spAutoFit/>
          </a:bodyPr>
          <a:lstStyle/>
          <a:p>
            <a:r>
              <a:rPr lang="fr-FR" sz="1200" dirty="0">
                <a:latin typeface="Comic Sans MS" pitchFamily="66" charset="0"/>
              </a:rPr>
              <a:t>bavard</a:t>
            </a:r>
          </a:p>
        </p:txBody>
      </p:sp>
      <p:pic>
        <p:nvPicPr>
          <p:cNvPr id="17" name="Image 1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2574"/>
          <a:stretch/>
        </p:blipFill>
        <p:spPr>
          <a:xfrm>
            <a:off x="332656" y="3789838"/>
            <a:ext cx="6192688" cy="659105"/>
          </a:xfrm>
          <a:prstGeom prst="rect">
            <a:avLst/>
          </a:prstGeom>
        </p:spPr>
      </p:pic>
      <p:sp>
        <p:nvSpPr>
          <p:cNvPr id="20" name="ZoneTexte 19"/>
          <p:cNvSpPr txBox="1"/>
          <p:nvPr/>
        </p:nvSpPr>
        <p:spPr>
          <a:xfrm>
            <a:off x="548680" y="4584385"/>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Colorie le mot du dictionnaire que tu dois chercher pour trouver la définition du mot souligné.</a:t>
            </a:r>
          </a:p>
        </p:txBody>
      </p:sp>
      <p:grpSp>
        <p:nvGrpSpPr>
          <p:cNvPr id="21" name="Groupe 20"/>
          <p:cNvGrpSpPr/>
          <p:nvPr/>
        </p:nvGrpSpPr>
        <p:grpSpPr>
          <a:xfrm>
            <a:off x="116632" y="4520952"/>
            <a:ext cx="360040" cy="461665"/>
            <a:chOff x="116632" y="1352600"/>
            <a:chExt cx="360040" cy="461665"/>
          </a:xfrm>
        </p:grpSpPr>
        <p:sp>
          <p:nvSpPr>
            <p:cNvPr id="22" name="Ellipse 2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Rectangle à coins arrondis 23"/>
          <p:cNvSpPr/>
          <p:nvPr/>
        </p:nvSpPr>
        <p:spPr>
          <a:xfrm>
            <a:off x="6568752" y="467237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39" name="ZoneTexte 138"/>
          <p:cNvSpPr txBox="1"/>
          <p:nvPr/>
        </p:nvSpPr>
        <p:spPr>
          <a:xfrm>
            <a:off x="116632" y="5376473"/>
            <a:ext cx="5256584" cy="276999"/>
          </a:xfrm>
          <a:prstGeom prst="rect">
            <a:avLst/>
          </a:prstGeom>
          <a:noFill/>
        </p:spPr>
        <p:txBody>
          <a:bodyPr wrap="square" rtlCol="0">
            <a:spAutoFit/>
          </a:bodyPr>
          <a:lstStyle/>
          <a:p>
            <a:r>
              <a:rPr lang="fr-FR" sz="1200" dirty="0">
                <a:latin typeface="Comic Sans MS" pitchFamily="66" charset="0"/>
              </a:rPr>
              <a:t>Les enfants </a:t>
            </a:r>
            <a:r>
              <a:rPr lang="fr-FR" sz="1200" b="1" u="sng" dirty="0">
                <a:latin typeface="Comic Sans MS" pitchFamily="66" charset="0"/>
              </a:rPr>
              <a:t>jouent</a:t>
            </a:r>
            <a:r>
              <a:rPr lang="fr-FR" sz="1200" dirty="0">
                <a:latin typeface="Comic Sans MS" pitchFamily="66" charset="0"/>
              </a:rPr>
              <a:t> dans la cour de récréation.</a:t>
            </a:r>
          </a:p>
        </p:txBody>
      </p:sp>
      <p:grpSp>
        <p:nvGrpSpPr>
          <p:cNvPr id="140" name="Groupe 139"/>
          <p:cNvGrpSpPr/>
          <p:nvPr/>
        </p:nvGrpSpPr>
        <p:grpSpPr>
          <a:xfrm>
            <a:off x="361256" y="5743597"/>
            <a:ext cx="1267544" cy="341685"/>
            <a:chOff x="4941168" y="2391917"/>
            <a:chExt cx="1008112" cy="341685"/>
          </a:xfrm>
          <a:effectLst>
            <a:outerShdw blurRad="50800" dist="38100" dir="5400000" algn="t" rotWithShape="0">
              <a:prstClr val="black">
                <a:alpha val="40000"/>
              </a:prstClr>
            </a:outerShdw>
          </a:effectLst>
        </p:grpSpPr>
        <p:sp>
          <p:nvSpPr>
            <p:cNvPr id="141" name="Rectangle 140"/>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ZoneTexte 141"/>
            <p:cNvSpPr txBox="1"/>
            <p:nvPr/>
          </p:nvSpPr>
          <p:spPr>
            <a:xfrm>
              <a:off x="4941168" y="2425825"/>
              <a:ext cx="1008112" cy="307777"/>
            </a:xfrm>
            <a:prstGeom prst="rect">
              <a:avLst/>
            </a:prstGeom>
            <a:noFill/>
          </p:spPr>
          <p:txBody>
            <a:bodyPr wrap="square" rtlCol="0">
              <a:spAutoFit/>
            </a:bodyPr>
            <a:lstStyle/>
            <a:p>
              <a:pPr algn="ctr"/>
              <a:r>
                <a:rPr lang="fr-FR" sz="1400" dirty="0"/>
                <a:t>jouent</a:t>
              </a:r>
              <a:endParaRPr lang="fr-FR" dirty="0"/>
            </a:p>
          </p:txBody>
        </p:sp>
      </p:grpSp>
      <p:grpSp>
        <p:nvGrpSpPr>
          <p:cNvPr id="143" name="Groupe 142"/>
          <p:cNvGrpSpPr/>
          <p:nvPr/>
        </p:nvGrpSpPr>
        <p:grpSpPr>
          <a:xfrm>
            <a:off x="1916832" y="5741500"/>
            <a:ext cx="1440160" cy="341685"/>
            <a:chOff x="4941168" y="2391917"/>
            <a:chExt cx="1008112" cy="341685"/>
          </a:xfrm>
          <a:effectLst>
            <a:outerShdw blurRad="50800" dist="38100" dir="5400000" algn="t" rotWithShape="0">
              <a:prstClr val="black">
                <a:alpha val="40000"/>
              </a:prstClr>
            </a:outerShdw>
          </a:effectLst>
        </p:grpSpPr>
        <p:sp>
          <p:nvSpPr>
            <p:cNvPr id="144" name="Rectangle 143"/>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ZoneTexte 144"/>
            <p:cNvSpPr txBox="1"/>
            <p:nvPr/>
          </p:nvSpPr>
          <p:spPr>
            <a:xfrm>
              <a:off x="4941168" y="2425825"/>
              <a:ext cx="1008112" cy="307777"/>
            </a:xfrm>
            <a:prstGeom prst="rect">
              <a:avLst/>
            </a:prstGeom>
            <a:noFill/>
          </p:spPr>
          <p:txBody>
            <a:bodyPr wrap="square" rtlCol="0">
              <a:spAutoFit/>
            </a:bodyPr>
            <a:lstStyle/>
            <a:p>
              <a:pPr algn="ctr"/>
              <a:r>
                <a:rPr lang="fr-FR" sz="1400" dirty="0"/>
                <a:t>jouet</a:t>
              </a:r>
              <a:endParaRPr lang="fr-FR" dirty="0"/>
            </a:p>
          </p:txBody>
        </p:sp>
      </p:grpSp>
      <p:grpSp>
        <p:nvGrpSpPr>
          <p:cNvPr id="146" name="Groupe 145"/>
          <p:cNvGrpSpPr/>
          <p:nvPr/>
        </p:nvGrpSpPr>
        <p:grpSpPr>
          <a:xfrm>
            <a:off x="3752156" y="5754868"/>
            <a:ext cx="1189012" cy="341685"/>
            <a:chOff x="4941168" y="2391917"/>
            <a:chExt cx="1008112" cy="341685"/>
          </a:xfrm>
          <a:effectLst>
            <a:outerShdw blurRad="50800" dist="38100" dir="5400000" algn="t" rotWithShape="0">
              <a:prstClr val="black">
                <a:alpha val="40000"/>
              </a:prstClr>
            </a:outerShdw>
          </a:effectLst>
        </p:grpSpPr>
        <p:sp>
          <p:nvSpPr>
            <p:cNvPr id="147" name="Rectangle 146"/>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ZoneTexte 147"/>
            <p:cNvSpPr txBox="1"/>
            <p:nvPr/>
          </p:nvSpPr>
          <p:spPr>
            <a:xfrm>
              <a:off x="4941168" y="2425825"/>
              <a:ext cx="1008112" cy="307777"/>
            </a:xfrm>
            <a:prstGeom prst="rect">
              <a:avLst/>
            </a:prstGeom>
            <a:noFill/>
          </p:spPr>
          <p:txBody>
            <a:bodyPr wrap="square" rtlCol="0">
              <a:spAutoFit/>
            </a:bodyPr>
            <a:lstStyle/>
            <a:p>
              <a:pPr algn="ctr"/>
              <a:r>
                <a:rPr lang="fr-FR" sz="1400" dirty="0"/>
                <a:t>jouer</a:t>
              </a:r>
              <a:endParaRPr lang="fr-FR" dirty="0"/>
            </a:p>
          </p:txBody>
        </p:sp>
      </p:grpSp>
      <p:grpSp>
        <p:nvGrpSpPr>
          <p:cNvPr id="152" name="Groupe 151"/>
          <p:cNvGrpSpPr/>
          <p:nvPr/>
        </p:nvGrpSpPr>
        <p:grpSpPr>
          <a:xfrm>
            <a:off x="5148908" y="5744549"/>
            <a:ext cx="1592460" cy="341685"/>
            <a:chOff x="4941168" y="2391917"/>
            <a:chExt cx="1008112" cy="341685"/>
          </a:xfrm>
          <a:effectLst>
            <a:outerShdw blurRad="50800" dist="38100" dir="5400000" algn="t" rotWithShape="0">
              <a:prstClr val="black">
                <a:alpha val="40000"/>
              </a:prstClr>
            </a:outerShdw>
          </a:effectLst>
        </p:grpSpPr>
        <p:sp>
          <p:nvSpPr>
            <p:cNvPr id="153" name="Rectangle 152"/>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ZoneTexte 153"/>
            <p:cNvSpPr txBox="1"/>
            <p:nvPr/>
          </p:nvSpPr>
          <p:spPr>
            <a:xfrm>
              <a:off x="4941168" y="2425825"/>
              <a:ext cx="1008112" cy="307777"/>
            </a:xfrm>
            <a:prstGeom prst="rect">
              <a:avLst/>
            </a:prstGeom>
            <a:noFill/>
          </p:spPr>
          <p:txBody>
            <a:bodyPr wrap="square" rtlCol="0">
              <a:spAutoFit/>
            </a:bodyPr>
            <a:lstStyle/>
            <a:p>
              <a:pPr algn="ctr"/>
              <a:r>
                <a:rPr lang="fr-FR" sz="1400" dirty="0"/>
                <a:t>joueur</a:t>
              </a:r>
              <a:endParaRPr lang="fr-FR" dirty="0"/>
            </a:p>
          </p:txBody>
        </p:sp>
      </p:grpSp>
      <p:sp>
        <p:nvSpPr>
          <p:cNvPr id="155" name="ZoneTexte 154"/>
          <p:cNvSpPr txBox="1"/>
          <p:nvPr/>
        </p:nvSpPr>
        <p:spPr>
          <a:xfrm>
            <a:off x="116632" y="6168561"/>
            <a:ext cx="5256584" cy="276999"/>
          </a:xfrm>
          <a:prstGeom prst="rect">
            <a:avLst/>
          </a:prstGeom>
          <a:noFill/>
        </p:spPr>
        <p:txBody>
          <a:bodyPr wrap="square" rtlCol="0">
            <a:spAutoFit/>
          </a:bodyPr>
          <a:lstStyle/>
          <a:p>
            <a:r>
              <a:rPr lang="fr-FR" sz="1200" dirty="0">
                <a:latin typeface="Comic Sans MS" pitchFamily="66" charset="0"/>
              </a:rPr>
              <a:t>Mon père étend les </a:t>
            </a:r>
            <a:r>
              <a:rPr lang="fr-FR" sz="1200" b="1" u="sng" dirty="0">
                <a:latin typeface="Comic Sans MS" pitchFamily="66" charset="0"/>
              </a:rPr>
              <a:t>habits</a:t>
            </a:r>
            <a:r>
              <a:rPr lang="fr-FR" sz="1200" dirty="0">
                <a:latin typeface="Comic Sans MS" pitchFamily="66" charset="0"/>
              </a:rPr>
              <a:t> au soleil pour les faire sécher.</a:t>
            </a:r>
          </a:p>
        </p:txBody>
      </p:sp>
      <p:grpSp>
        <p:nvGrpSpPr>
          <p:cNvPr id="156" name="Groupe 155"/>
          <p:cNvGrpSpPr/>
          <p:nvPr/>
        </p:nvGrpSpPr>
        <p:grpSpPr>
          <a:xfrm>
            <a:off x="361256" y="6535685"/>
            <a:ext cx="1267544" cy="341685"/>
            <a:chOff x="4941168" y="2391917"/>
            <a:chExt cx="1008112" cy="341685"/>
          </a:xfrm>
          <a:effectLst>
            <a:outerShdw blurRad="50800" dist="38100" dir="5400000" algn="t" rotWithShape="0">
              <a:prstClr val="black">
                <a:alpha val="40000"/>
              </a:prstClr>
            </a:outerShdw>
          </a:effectLst>
        </p:grpSpPr>
        <p:sp>
          <p:nvSpPr>
            <p:cNvPr id="157" name="Rectangle 156"/>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ZoneTexte 157"/>
            <p:cNvSpPr txBox="1"/>
            <p:nvPr/>
          </p:nvSpPr>
          <p:spPr>
            <a:xfrm>
              <a:off x="4941168" y="2425825"/>
              <a:ext cx="1008112" cy="307777"/>
            </a:xfrm>
            <a:prstGeom prst="rect">
              <a:avLst/>
            </a:prstGeom>
            <a:noFill/>
          </p:spPr>
          <p:txBody>
            <a:bodyPr wrap="square" rtlCol="0">
              <a:spAutoFit/>
            </a:bodyPr>
            <a:lstStyle/>
            <a:p>
              <a:pPr algn="ctr"/>
              <a:r>
                <a:rPr lang="fr-FR" sz="1400" dirty="0"/>
                <a:t>habitant</a:t>
              </a:r>
              <a:endParaRPr lang="fr-FR" dirty="0"/>
            </a:p>
          </p:txBody>
        </p:sp>
      </p:grpSp>
      <p:grpSp>
        <p:nvGrpSpPr>
          <p:cNvPr id="159" name="Groupe 158"/>
          <p:cNvGrpSpPr/>
          <p:nvPr/>
        </p:nvGrpSpPr>
        <p:grpSpPr>
          <a:xfrm>
            <a:off x="1916832" y="6533588"/>
            <a:ext cx="1440160" cy="341685"/>
            <a:chOff x="4941168" y="2391917"/>
            <a:chExt cx="1008112" cy="341685"/>
          </a:xfrm>
          <a:effectLst>
            <a:outerShdw blurRad="50800" dist="38100" dir="5400000" algn="t" rotWithShape="0">
              <a:prstClr val="black">
                <a:alpha val="40000"/>
              </a:prstClr>
            </a:outerShdw>
          </a:effectLst>
        </p:grpSpPr>
        <p:sp>
          <p:nvSpPr>
            <p:cNvPr id="160" name="Rectangle 159"/>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ZoneTexte 160"/>
            <p:cNvSpPr txBox="1"/>
            <p:nvPr/>
          </p:nvSpPr>
          <p:spPr>
            <a:xfrm>
              <a:off x="4941168" y="2425825"/>
              <a:ext cx="1008112" cy="307777"/>
            </a:xfrm>
            <a:prstGeom prst="rect">
              <a:avLst/>
            </a:prstGeom>
            <a:noFill/>
          </p:spPr>
          <p:txBody>
            <a:bodyPr wrap="square" rtlCol="0">
              <a:spAutoFit/>
            </a:bodyPr>
            <a:lstStyle/>
            <a:p>
              <a:pPr algn="ctr"/>
              <a:r>
                <a:rPr lang="fr-FR" sz="1400" dirty="0"/>
                <a:t>habit</a:t>
              </a:r>
              <a:endParaRPr lang="fr-FR" dirty="0"/>
            </a:p>
          </p:txBody>
        </p:sp>
      </p:grpSp>
      <p:grpSp>
        <p:nvGrpSpPr>
          <p:cNvPr id="162" name="Groupe 161"/>
          <p:cNvGrpSpPr/>
          <p:nvPr/>
        </p:nvGrpSpPr>
        <p:grpSpPr>
          <a:xfrm>
            <a:off x="3752156" y="6546956"/>
            <a:ext cx="1189012" cy="341685"/>
            <a:chOff x="4941168" y="2391917"/>
            <a:chExt cx="1008112" cy="341685"/>
          </a:xfrm>
          <a:effectLst>
            <a:outerShdw blurRad="50800" dist="38100" dir="5400000" algn="t" rotWithShape="0">
              <a:prstClr val="black">
                <a:alpha val="40000"/>
              </a:prstClr>
            </a:outerShdw>
          </a:effectLst>
        </p:grpSpPr>
        <p:sp>
          <p:nvSpPr>
            <p:cNvPr id="163" name="Rectangle 162"/>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ZoneTexte 163"/>
            <p:cNvSpPr txBox="1"/>
            <p:nvPr/>
          </p:nvSpPr>
          <p:spPr>
            <a:xfrm>
              <a:off x="4941168" y="2425825"/>
              <a:ext cx="1008112" cy="307777"/>
            </a:xfrm>
            <a:prstGeom prst="rect">
              <a:avLst/>
            </a:prstGeom>
            <a:noFill/>
          </p:spPr>
          <p:txBody>
            <a:bodyPr wrap="square" rtlCol="0">
              <a:spAutoFit/>
            </a:bodyPr>
            <a:lstStyle/>
            <a:p>
              <a:pPr algn="ctr"/>
              <a:r>
                <a:rPr lang="fr-FR" sz="1400" dirty="0"/>
                <a:t>habitation</a:t>
              </a:r>
              <a:endParaRPr lang="fr-FR" dirty="0"/>
            </a:p>
          </p:txBody>
        </p:sp>
      </p:grpSp>
      <p:grpSp>
        <p:nvGrpSpPr>
          <p:cNvPr id="165" name="Groupe 164"/>
          <p:cNvGrpSpPr/>
          <p:nvPr/>
        </p:nvGrpSpPr>
        <p:grpSpPr>
          <a:xfrm>
            <a:off x="5148908" y="6536637"/>
            <a:ext cx="1592460" cy="341685"/>
            <a:chOff x="4941168" y="2391917"/>
            <a:chExt cx="1008112" cy="341685"/>
          </a:xfrm>
          <a:effectLst>
            <a:outerShdw blurRad="50800" dist="38100" dir="5400000" algn="t" rotWithShape="0">
              <a:prstClr val="black">
                <a:alpha val="40000"/>
              </a:prstClr>
            </a:outerShdw>
          </a:effectLst>
        </p:grpSpPr>
        <p:sp>
          <p:nvSpPr>
            <p:cNvPr id="166" name="Rectangle 165"/>
            <p:cNvSpPr/>
            <p:nvPr/>
          </p:nvSpPr>
          <p:spPr>
            <a:xfrm>
              <a:off x="4941168" y="2391917"/>
              <a:ext cx="1008112" cy="341685"/>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ZoneTexte 166"/>
            <p:cNvSpPr txBox="1"/>
            <p:nvPr/>
          </p:nvSpPr>
          <p:spPr>
            <a:xfrm>
              <a:off x="4941168" y="2425825"/>
              <a:ext cx="1008112" cy="307777"/>
            </a:xfrm>
            <a:prstGeom prst="rect">
              <a:avLst/>
            </a:prstGeom>
            <a:noFill/>
          </p:spPr>
          <p:txBody>
            <a:bodyPr wrap="square" rtlCol="0">
              <a:spAutoFit/>
            </a:bodyPr>
            <a:lstStyle/>
            <a:p>
              <a:pPr algn="ctr"/>
              <a:r>
                <a:rPr lang="fr-FR" sz="1400" dirty="0"/>
                <a:t>habiter</a:t>
              </a:r>
              <a:endParaRPr lang="fr-FR" dirty="0"/>
            </a:p>
          </p:txBody>
        </p:sp>
      </p:grpSp>
      <p:sp>
        <p:nvSpPr>
          <p:cNvPr id="168" name="ZoneTexte 167"/>
          <p:cNvSpPr txBox="1"/>
          <p:nvPr/>
        </p:nvSpPr>
        <p:spPr>
          <a:xfrm>
            <a:off x="548680" y="7176673"/>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Cherche le mot indiqué puis recopie le mot qui vient juste avant et celui qui vient juste après.</a:t>
            </a:r>
          </a:p>
        </p:txBody>
      </p:sp>
      <p:grpSp>
        <p:nvGrpSpPr>
          <p:cNvPr id="169" name="Groupe 168"/>
          <p:cNvGrpSpPr/>
          <p:nvPr/>
        </p:nvGrpSpPr>
        <p:grpSpPr>
          <a:xfrm>
            <a:off x="116632" y="7113240"/>
            <a:ext cx="360040" cy="461665"/>
            <a:chOff x="116632" y="1352600"/>
            <a:chExt cx="360040" cy="461665"/>
          </a:xfrm>
        </p:grpSpPr>
        <p:sp>
          <p:nvSpPr>
            <p:cNvPr id="170" name="Ellipse 16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1" name="ZoneTexte 17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72" name="Rectangle à coins arrondis 171"/>
          <p:cNvSpPr/>
          <p:nvPr/>
        </p:nvSpPr>
        <p:spPr>
          <a:xfrm>
            <a:off x="6568752" y="726466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2359649477"/>
              </p:ext>
            </p:extLst>
          </p:nvPr>
        </p:nvGraphicFramePr>
        <p:xfrm>
          <a:off x="1143000" y="8121352"/>
          <a:ext cx="4572000" cy="1483360"/>
        </p:xfrm>
        <a:graphic>
          <a:graphicData uri="http://schemas.openxmlformats.org/drawingml/2006/table">
            <a:tbl>
              <a:tblPr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370840">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a:t>hôtel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a:t>coiffure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endParaRPr lang="fr-F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a:t>volant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a:t>félin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cxnSp>
        <p:nvCxnSpPr>
          <p:cNvPr id="173" name="Connecteur droit 172"/>
          <p:cNvCxnSpPr/>
          <p:nvPr/>
        </p:nvCxnSpPr>
        <p:spPr>
          <a:xfrm>
            <a:off x="1187227" y="8409384"/>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Connecteur droit 173"/>
          <p:cNvCxnSpPr/>
          <p:nvPr/>
        </p:nvCxnSpPr>
        <p:spPr>
          <a:xfrm>
            <a:off x="4230613" y="8409384"/>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Connecteur droit 174"/>
          <p:cNvCxnSpPr/>
          <p:nvPr/>
        </p:nvCxnSpPr>
        <p:spPr>
          <a:xfrm>
            <a:off x="1187227" y="8769424"/>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Connecteur droit 175"/>
          <p:cNvCxnSpPr/>
          <p:nvPr/>
        </p:nvCxnSpPr>
        <p:spPr>
          <a:xfrm>
            <a:off x="4230613" y="8769424"/>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Connecteur droit 176"/>
          <p:cNvCxnSpPr/>
          <p:nvPr/>
        </p:nvCxnSpPr>
        <p:spPr>
          <a:xfrm>
            <a:off x="1187227" y="9158039"/>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Connecteur droit 177"/>
          <p:cNvCxnSpPr/>
          <p:nvPr/>
        </p:nvCxnSpPr>
        <p:spPr>
          <a:xfrm>
            <a:off x="4230613" y="9158039"/>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Connecteur droit 178"/>
          <p:cNvCxnSpPr/>
          <p:nvPr/>
        </p:nvCxnSpPr>
        <p:spPr>
          <a:xfrm>
            <a:off x="1187227" y="9523412"/>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Connecteur droit 179"/>
          <p:cNvCxnSpPr/>
          <p:nvPr/>
        </p:nvCxnSpPr>
        <p:spPr>
          <a:xfrm>
            <a:off x="4230613" y="9523412"/>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64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a:t>Utiliser le dictionnaire</a:t>
            </a:r>
          </a:p>
        </p:txBody>
      </p:sp>
      <p:sp>
        <p:nvSpPr>
          <p:cNvPr id="5" name="Espace réservé du texte 4"/>
          <p:cNvSpPr>
            <a:spLocks noGrp="1"/>
          </p:cNvSpPr>
          <p:nvPr>
            <p:ph type="body" sz="quarter" idx="11"/>
          </p:nvPr>
        </p:nvSpPr>
        <p:spPr/>
        <p:txBody>
          <a:bodyPr/>
          <a:lstStyle/>
          <a:p>
            <a:r>
              <a:rPr lang="fr-FR" dirty="0"/>
              <a:t>3</a:t>
            </a:r>
          </a:p>
        </p:txBody>
      </p:sp>
      <p:sp>
        <p:nvSpPr>
          <p:cNvPr id="6" name="Espace réservé du texte 5"/>
          <p:cNvSpPr>
            <a:spLocks noGrp="1"/>
          </p:cNvSpPr>
          <p:nvPr>
            <p:ph type="body" sz="quarter" idx="12"/>
          </p:nvPr>
        </p:nvSpPr>
        <p:spPr/>
        <p:txBody>
          <a:bodyPr/>
          <a:lstStyle/>
          <a:p>
            <a:r>
              <a:rPr lang="fr-FR" dirty="0"/>
              <a:t>***</a:t>
            </a:r>
          </a:p>
        </p:txBody>
      </p:sp>
      <p:sp>
        <p:nvSpPr>
          <p:cNvPr id="7" name="ZoneTexte 6"/>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Pour chacun de ces mots, écris le mot du dictionnaire que tu dois chercher pour trouver sa définition.</a:t>
            </a:r>
          </a:p>
        </p:txBody>
      </p:sp>
      <p:grpSp>
        <p:nvGrpSpPr>
          <p:cNvPr id="8" name="Groupe 7"/>
          <p:cNvGrpSpPr/>
          <p:nvPr/>
        </p:nvGrpSpPr>
        <p:grpSpPr>
          <a:xfrm>
            <a:off x="116632" y="1280592"/>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 name="Rectangle à coins arrondis 10"/>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8" name="Carré corné 37"/>
          <p:cNvSpPr/>
          <p:nvPr/>
        </p:nvSpPr>
        <p:spPr>
          <a:xfrm rot="509975">
            <a:off x="136912" y="2227855"/>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voisine</a:t>
            </a:r>
          </a:p>
        </p:txBody>
      </p:sp>
      <p:sp>
        <p:nvSpPr>
          <p:cNvPr id="39" name="Carré corné 38"/>
          <p:cNvSpPr/>
          <p:nvPr/>
        </p:nvSpPr>
        <p:spPr>
          <a:xfrm rot="21275712">
            <a:off x="131026" y="3099339"/>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chiens</a:t>
            </a:r>
          </a:p>
        </p:txBody>
      </p:sp>
      <p:sp>
        <p:nvSpPr>
          <p:cNvPr id="40" name="Carré corné 39"/>
          <p:cNvSpPr/>
          <p:nvPr/>
        </p:nvSpPr>
        <p:spPr>
          <a:xfrm rot="509975">
            <a:off x="136912" y="3956047"/>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chevaux</a:t>
            </a:r>
          </a:p>
        </p:txBody>
      </p:sp>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5" y="2217976"/>
            <a:ext cx="1796405" cy="502778"/>
          </a:xfrm>
          <a:prstGeom prst="rect">
            <a:avLst/>
          </a:prstGeom>
        </p:spPr>
      </p:pic>
      <p:pic>
        <p:nvPicPr>
          <p:cNvPr id="42" name="Image 41"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5" y="3089460"/>
            <a:ext cx="1796405" cy="502778"/>
          </a:xfrm>
          <a:prstGeom prst="rect">
            <a:avLst/>
          </a:prstGeom>
        </p:spPr>
      </p:pic>
      <p:pic>
        <p:nvPicPr>
          <p:cNvPr id="43" name="Image 42"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4" y="3946168"/>
            <a:ext cx="1796405" cy="502778"/>
          </a:xfrm>
          <a:prstGeom prst="rect">
            <a:avLst/>
          </a:prstGeom>
        </p:spPr>
      </p:pic>
      <p:sp>
        <p:nvSpPr>
          <p:cNvPr id="44" name="Carré corné 43"/>
          <p:cNvSpPr/>
          <p:nvPr/>
        </p:nvSpPr>
        <p:spPr>
          <a:xfrm rot="509975">
            <a:off x="3496930" y="2240414"/>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pensons</a:t>
            </a:r>
          </a:p>
        </p:txBody>
      </p:sp>
      <p:sp>
        <p:nvSpPr>
          <p:cNvPr id="45" name="Carré corné 44"/>
          <p:cNvSpPr/>
          <p:nvPr/>
        </p:nvSpPr>
        <p:spPr>
          <a:xfrm rot="21275712">
            <a:off x="3491044" y="3111898"/>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maitresse</a:t>
            </a:r>
          </a:p>
        </p:txBody>
      </p:sp>
      <p:sp>
        <p:nvSpPr>
          <p:cNvPr id="46" name="Carré corné 45"/>
          <p:cNvSpPr/>
          <p:nvPr/>
        </p:nvSpPr>
        <p:spPr>
          <a:xfrm rot="509975">
            <a:off x="3496930" y="3968606"/>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louve</a:t>
            </a:r>
          </a:p>
        </p:txBody>
      </p:sp>
      <p:pic>
        <p:nvPicPr>
          <p:cNvPr id="47" name="Image 46"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1" y="2217976"/>
            <a:ext cx="1796405" cy="502778"/>
          </a:xfrm>
          <a:prstGeom prst="rect">
            <a:avLst/>
          </a:prstGeom>
        </p:spPr>
      </p:pic>
      <p:pic>
        <p:nvPicPr>
          <p:cNvPr id="48" name="Image 47"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1" y="3089460"/>
            <a:ext cx="1796405" cy="502778"/>
          </a:xfrm>
          <a:prstGeom prst="rect">
            <a:avLst/>
          </a:prstGeom>
        </p:spPr>
      </p:pic>
      <p:pic>
        <p:nvPicPr>
          <p:cNvPr id="49" name="Image 48"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0" y="3946168"/>
            <a:ext cx="1796405" cy="502778"/>
          </a:xfrm>
          <a:prstGeom prst="rect">
            <a:avLst/>
          </a:prstGeom>
        </p:spPr>
      </p:pic>
      <p:sp>
        <p:nvSpPr>
          <p:cNvPr id="50" name="ZoneTexte 49"/>
          <p:cNvSpPr txBox="1"/>
          <p:nvPr/>
        </p:nvSpPr>
        <p:spPr>
          <a:xfrm>
            <a:off x="548680" y="4736976"/>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Place les mots suivants entre leurs mots repères.</a:t>
            </a:r>
          </a:p>
        </p:txBody>
      </p:sp>
      <p:grpSp>
        <p:nvGrpSpPr>
          <p:cNvPr id="51" name="Groupe 50"/>
          <p:cNvGrpSpPr/>
          <p:nvPr/>
        </p:nvGrpSpPr>
        <p:grpSpPr>
          <a:xfrm>
            <a:off x="116632" y="4673543"/>
            <a:ext cx="360040" cy="461665"/>
            <a:chOff x="116632" y="1352600"/>
            <a:chExt cx="360040" cy="461665"/>
          </a:xfrm>
        </p:grpSpPr>
        <p:sp>
          <p:nvSpPr>
            <p:cNvPr id="52" name="Ellipse 5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4" name="Rectangle à coins arrondis 53"/>
          <p:cNvSpPr/>
          <p:nvPr/>
        </p:nvSpPr>
        <p:spPr>
          <a:xfrm>
            <a:off x="6568752" y="482496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 name="ZoneTexte 1"/>
          <p:cNvSpPr txBox="1"/>
          <p:nvPr/>
        </p:nvSpPr>
        <p:spPr>
          <a:xfrm>
            <a:off x="0" y="5152474"/>
            <a:ext cx="6858000" cy="307777"/>
          </a:xfrm>
          <a:prstGeom prst="rect">
            <a:avLst/>
          </a:prstGeom>
          <a:noFill/>
        </p:spPr>
        <p:txBody>
          <a:bodyPr wrap="square" rtlCol="0">
            <a:spAutoFit/>
          </a:bodyPr>
          <a:lstStyle/>
          <a:p>
            <a:pPr algn="ctr"/>
            <a:r>
              <a:rPr lang="fr-FR" sz="1400" b="1" dirty="0"/>
              <a:t>veste – artiste – lent – gentil </a:t>
            </a:r>
          </a:p>
        </p:txBody>
      </p:sp>
      <p:graphicFrame>
        <p:nvGraphicFramePr>
          <p:cNvPr id="55" name="Tableau 54"/>
          <p:cNvGraphicFramePr>
            <a:graphicFrameLocks noGrp="1"/>
          </p:cNvGraphicFramePr>
          <p:nvPr>
            <p:extLst>
              <p:ext uri="{D42A27DB-BD31-4B8C-83A1-F6EECF244321}">
                <p14:modId xmlns:p14="http://schemas.microsoft.com/office/powerpoint/2010/main" val="779069774"/>
              </p:ext>
            </p:extLst>
          </p:nvPr>
        </p:nvGraphicFramePr>
        <p:xfrm>
          <a:off x="1320334" y="5487288"/>
          <a:ext cx="4572000" cy="1483360"/>
        </p:xfrm>
        <a:graphic>
          <a:graphicData uri="http://schemas.openxmlformats.org/drawingml/2006/table">
            <a:tbl>
              <a:tblPr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370840">
                <a:tc>
                  <a:txBody>
                    <a:bodyPr/>
                    <a:lstStyle/>
                    <a:p>
                      <a:pPr algn="ctr"/>
                      <a:r>
                        <a:rPr lang="fr-FR" sz="1200" dirty="0"/>
                        <a:t>valise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t>vigueur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fr-FR" sz="1200" dirty="0"/>
                        <a:t>lapin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t>long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fr-FR" sz="1200" dirty="0"/>
                        <a:t>ambre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t>athlète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fr-FR" sz="1200" dirty="0"/>
                        <a:t>gâteau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t>gorille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cxnSp>
        <p:nvCxnSpPr>
          <p:cNvPr id="56" name="Connecteur droit 55"/>
          <p:cNvCxnSpPr/>
          <p:nvPr/>
        </p:nvCxnSpPr>
        <p:spPr>
          <a:xfrm>
            <a:off x="2886844" y="5778996"/>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2886844" y="6148561"/>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2886844" y="6527651"/>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2886844" y="6897216"/>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7" name="ZoneTexte 76"/>
          <p:cNvSpPr txBox="1"/>
          <p:nvPr/>
        </p:nvSpPr>
        <p:spPr>
          <a:xfrm>
            <a:off x="548680" y="7257256"/>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Trouve des mots repères qui pourraient encadrer chaque série de mots.</a:t>
            </a:r>
          </a:p>
        </p:txBody>
      </p:sp>
      <p:grpSp>
        <p:nvGrpSpPr>
          <p:cNvPr id="78" name="Groupe 77"/>
          <p:cNvGrpSpPr/>
          <p:nvPr/>
        </p:nvGrpSpPr>
        <p:grpSpPr>
          <a:xfrm>
            <a:off x="116632" y="7193823"/>
            <a:ext cx="360040" cy="461665"/>
            <a:chOff x="116632" y="1352600"/>
            <a:chExt cx="360040" cy="461665"/>
          </a:xfrm>
        </p:grpSpPr>
        <p:sp>
          <p:nvSpPr>
            <p:cNvPr id="79" name="Ellipse 7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7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1" name="Rectangle à coins arrondis 80"/>
          <p:cNvSpPr/>
          <p:nvPr/>
        </p:nvSpPr>
        <p:spPr>
          <a:xfrm>
            <a:off x="6568752" y="734524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87" name="Tableau 86"/>
          <p:cNvGraphicFramePr>
            <a:graphicFrameLocks noGrp="1"/>
          </p:cNvGraphicFramePr>
          <p:nvPr>
            <p:extLst>
              <p:ext uri="{D42A27DB-BD31-4B8C-83A1-F6EECF244321}">
                <p14:modId xmlns:p14="http://schemas.microsoft.com/office/powerpoint/2010/main" val="2784355819"/>
              </p:ext>
            </p:extLst>
          </p:nvPr>
        </p:nvGraphicFramePr>
        <p:xfrm>
          <a:off x="135682" y="8100695"/>
          <a:ext cx="6581328" cy="1483360"/>
        </p:xfrm>
        <a:graphic>
          <a:graphicData uri="http://schemas.openxmlformats.org/drawingml/2006/table">
            <a:tbl>
              <a:tblPr bandRow="1">
                <a:tableStyleId>{5C22544A-7EE6-4342-B048-85BDC9FD1C3A}</a:tableStyleId>
              </a:tblPr>
              <a:tblGrid>
                <a:gridCol w="1493118">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1559818">
                  <a:extLst>
                    <a:ext uri="{9D8B030D-6E8A-4147-A177-3AD203B41FA5}">
                      <a16:colId xmlns:a16="http://schemas.microsoft.com/office/drawing/2014/main" val="20002"/>
                    </a:ext>
                  </a:extLst>
                </a:gridCol>
              </a:tblGrid>
              <a:tr h="370840">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a:t>noyer, nuage, nuageux,</a:t>
                      </a:r>
                      <a:r>
                        <a:rPr lang="fr-FR" sz="1400" baseline="0" dirty="0"/>
                        <a:t> nuance, nuancer</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a:t>panneau, panorama,</a:t>
                      </a:r>
                      <a:r>
                        <a:rPr lang="fr-FR" sz="1400" baseline="0" dirty="0"/>
                        <a:t> panse, panser, pantalon</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a:t>détour, détruire, dette, deuil,</a:t>
                      </a:r>
                      <a:r>
                        <a:rPr lang="fr-FR" sz="1400" baseline="0" dirty="0"/>
                        <a:t> dévaler</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a:t>cire, ciré, cireux, cirque, ciseau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cxnSp>
        <p:nvCxnSpPr>
          <p:cNvPr id="88" name="Connecteur droit 87"/>
          <p:cNvCxnSpPr/>
          <p:nvPr/>
        </p:nvCxnSpPr>
        <p:spPr>
          <a:xfrm>
            <a:off x="169590" y="8399859"/>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a:off x="169590" y="8769424"/>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a:off x="169590" y="9148514"/>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a:off x="169590" y="9518079"/>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a:off x="5229200" y="8399859"/>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a:off x="5229200" y="8769424"/>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a:off x="5229200" y="9148514"/>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Connecteur droit 94"/>
          <p:cNvCxnSpPr/>
          <p:nvPr/>
        </p:nvCxnSpPr>
        <p:spPr>
          <a:xfrm>
            <a:off x="5229200" y="9518079"/>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545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a:t>Utiliser le dictionnaire</a:t>
            </a:r>
          </a:p>
        </p:txBody>
      </p:sp>
      <p:sp>
        <p:nvSpPr>
          <p:cNvPr id="5" name="Espace réservé du texte 4"/>
          <p:cNvSpPr>
            <a:spLocks noGrp="1"/>
          </p:cNvSpPr>
          <p:nvPr>
            <p:ph type="body" sz="quarter" idx="11"/>
          </p:nvPr>
        </p:nvSpPr>
        <p:spPr/>
        <p:txBody>
          <a:bodyPr/>
          <a:lstStyle/>
          <a:p>
            <a:r>
              <a:rPr lang="fr-FR" dirty="0"/>
              <a:t>3</a:t>
            </a:r>
          </a:p>
        </p:txBody>
      </p:sp>
      <p:sp>
        <p:nvSpPr>
          <p:cNvPr id="6" name="Espace réservé du texte 5"/>
          <p:cNvSpPr>
            <a:spLocks noGrp="1"/>
          </p:cNvSpPr>
          <p:nvPr>
            <p:ph type="body" sz="quarter" idx="12"/>
          </p:nvPr>
        </p:nvSpPr>
        <p:spPr/>
        <p:txBody>
          <a:bodyPr/>
          <a:lstStyle/>
          <a:p>
            <a:r>
              <a:rPr lang="fr-FR" dirty="0"/>
              <a:t>****</a:t>
            </a:r>
          </a:p>
        </p:txBody>
      </p:sp>
      <p:sp>
        <p:nvSpPr>
          <p:cNvPr id="7" name="ZoneTexte 6"/>
          <p:cNvSpPr txBox="1"/>
          <p:nvPr/>
        </p:nvSpPr>
        <p:spPr>
          <a:xfrm>
            <a:off x="548680" y="7536713"/>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Trouve un mot qui peut se trouver entre ces mots repères.</a:t>
            </a:r>
          </a:p>
        </p:txBody>
      </p:sp>
      <p:grpSp>
        <p:nvGrpSpPr>
          <p:cNvPr id="8" name="Groupe 7"/>
          <p:cNvGrpSpPr/>
          <p:nvPr/>
        </p:nvGrpSpPr>
        <p:grpSpPr>
          <a:xfrm>
            <a:off x="116632" y="747328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 name="Rectangle à coins arrondis 10"/>
          <p:cNvSpPr/>
          <p:nvPr/>
        </p:nvSpPr>
        <p:spPr>
          <a:xfrm>
            <a:off x="6568752" y="762470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12" name="Tableau 11"/>
          <p:cNvGraphicFramePr>
            <a:graphicFrameLocks noGrp="1"/>
          </p:cNvGraphicFramePr>
          <p:nvPr>
            <p:extLst>
              <p:ext uri="{D42A27DB-BD31-4B8C-83A1-F6EECF244321}">
                <p14:modId xmlns:p14="http://schemas.microsoft.com/office/powerpoint/2010/main" val="745198185"/>
              </p:ext>
            </p:extLst>
          </p:nvPr>
        </p:nvGraphicFramePr>
        <p:xfrm>
          <a:off x="1320924" y="8053027"/>
          <a:ext cx="4572000" cy="1483360"/>
        </p:xfrm>
        <a:graphic>
          <a:graphicData uri="http://schemas.openxmlformats.org/drawingml/2006/table">
            <a:tbl>
              <a:tblPr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370840">
                <a:tc>
                  <a:txBody>
                    <a:bodyPr/>
                    <a:lstStyle/>
                    <a:p>
                      <a:pPr algn="ctr"/>
                      <a:r>
                        <a:rPr lang="fr-FR" sz="1200" dirty="0"/>
                        <a:t>panda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t>papier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fr-FR" sz="1200" dirty="0"/>
                        <a:t>congère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t>conquête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fr-FR" sz="1200" dirty="0"/>
                        <a:t>circonflexe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t>civiliser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fr-FR" sz="1200" dirty="0"/>
                        <a:t>latitude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t>légendaire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cxnSp>
        <p:nvCxnSpPr>
          <p:cNvPr id="13" name="Connecteur droit 12"/>
          <p:cNvCxnSpPr/>
          <p:nvPr/>
        </p:nvCxnSpPr>
        <p:spPr>
          <a:xfrm>
            <a:off x="2887434" y="8344735"/>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887434" y="8714300"/>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887434" y="9093390"/>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2887434" y="9462955"/>
            <a:ext cx="144016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Pour chacun de ces mots, écris le mot du dictionnaire que tu dois chercher pour trouver sa définition.</a:t>
            </a:r>
          </a:p>
        </p:txBody>
      </p:sp>
      <p:grpSp>
        <p:nvGrpSpPr>
          <p:cNvPr id="18" name="Groupe 17"/>
          <p:cNvGrpSpPr/>
          <p:nvPr/>
        </p:nvGrpSpPr>
        <p:grpSpPr>
          <a:xfrm>
            <a:off x="116632" y="1280592"/>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Rectangle à coins arrondis 20"/>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2" name="Carré corné 21"/>
          <p:cNvSpPr/>
          <p:nvPr/>
        </p:nvSpPr>
        <p:spPr>
          <a:xfrm rot="509975">
            <a:off x="136912" y="2227855"/>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yeux</a:t>
            </a:r>
          </a:p>
        </p:txBody>
      </p:sp>
      <p:sp>
        <p:nvSpPr>
          <p:cNvPr id="23" name="Carré corné 22"/>
          <p:cNvSpPr/>
          <p:nvPr/>
        </p:nvSpPr>
        <p:spPr>
          <a:xfrm rot="21275712">
            <a:off x="131026" y="3099339"/>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chats</a:t>
            </a:r>
          </a:p>
        </p:txBody>
      </p:sp>
      <p:sp>
        <p:nvSpPr>
          <p:cNvPr id="24" name="Carré corné 23"/>
          <p:cNvSpPr/>
          <p:nvPr/>
        </p:nvSpPr>
        <p:spPr>
          <a:xfrm rot="509975">
            <a:off x="136912" y="3956047"/>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allons</a:t>
            </a:r>
          </a:p>
        </p:txBody>
      </p:sp>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5" y="2217976"/>
            <a:ext cx="1796405" cy="502778"/>
          </a:xfrm>
          <a:prstGeom prst="rect">
            <a:avLst/>
          </a:prstGeom>
        </p:spPr>
      </p:pic>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5" y="3089460"/>
            <a:ext cx="1796405" cy="502778"/>
          </a:xfrm>
          <a:prstGeom prst="rect">
            <a:avLst/>
          </a:prstGeom>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1484784" y="3946168"/>
            <a:ext cx="1796405" cy="502778"/>
          </a:xfrm>
          <a:prstGeom prst="rect">
            <a:avLst/>
          </a:prstGeom>
        </p:spPr>
      </p:pic>
      <p:sp>
        <p:nvSpPr>
          <p:cNvPr id="28" name="Carré corné 27"/>
          <p:cNvSpPr/>
          <p:nvPr/>
        </p:nvSpPr>
        <p:spPr>
          <a:xfrm rot="509975">
            <a:off x="3496930" y="2240414"/>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chienne</a:t>
            </a:r>
          </a:p>
        </p:txBody>
      </p:sp>
      <p:sp>
        <p:nvSpPr>
          <p:cNvPr id="29" name="Carré corné 28"/>
          <p:cNvSpPr/>
          <p:nvPr/>
        </p:nvSpPr>
        <p:spPr>
          <a:xfrm rot="21275712">
            <a:off x="3491044" y="3111898"/>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métaux</a:t>
            </a:r>
          </a:p>
        </p:txBody>
      </p:sp>
      <p:sp>
        <p:nvSpPr>
          <p:cNvPr id="30" name="Carré corné 29"/>
          <p:cNvSpPr/>
          <p:nvPr/>
        </p:nvSpPr>
        <p:spPr>
          <a:xfrm rot="509975">
            <a:off x="3496930" y="3968606"/>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chanteuse</a:t>
            </a: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1" y="2217976"/>
            <a:ext cx="1796405" cy="502778"/>
          </a:xfrm>
          <a:prstGeom prst="rect">
            <a:avLst/>
          </a:prstGeom>
        </p:spPr>
      </p:pic>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1" y="3089460"/>
            <a:ext cx="1796405" cy="502778"/>
          </a:xfrm>
          <a:prstGeom prst="rect">
            <a:avLst/>
          </a:prstGeom>
        </p:spPr>
      </p:pic>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34322" r="39484" b="79079"/>
          <a:stretch/>
        </p:blipFill>
        <p:spPr>
          <a:xfrm>
            <a:off x="4869160" y="3946168"/>
            <a:ext cx="1796405" cy="502778"/>
          </a:xfrm>
          <a:prstGeom prst="rect">
            <a:avLst/>
          </a:prstGeom>
        </p:spPr>
      </p:pic>
      <p:sp>
        <p:nvSpPr>
          <p:cNvPr id="34" name="ZoneTexte 33"/>
          <p:cNvSpPr txBox="1"/>
          <p:nvPr/>
        </p:nvSpPr>
        <p:spPr>
          <a:xfrm>
            <a:off x="548680" y="4736976"/>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Entoure la bonne réponse.</a:t>
            </a:r>
          </a:p>
        </p:txBody>
      </p:sp>
      <p:grpSp>
        <p:nvGrpSpPr>
          <p:cNvPr id="35" name="Groupe 34"/>
          <p:cNvGrpSpPr/>
          <p:nvPr/>
        </p:nvGrpSpPr>
        <p:grpSpPr>
          <a:xfrm>
            <a:off x="116632" y="4673543"/>
            <a:ext cx="360040" cy="461665"/>
            <a:chOff x="116632" y="1352600"/>
            <a:chExt cx="360040" cy="461665"/>
          </a:xfrm>
        </p:grpSpPr>
        <p:sp>
          <p:nvSpPr>
            <p:cNvPr id="36" name="Ellipse 3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8" name="Rectangle à coins arrondis 37"/>
          <p:cNvSpPr/>
          <p:nvPr/>
        </p:nvSpPr>
        <p:spPr>
          <a:xfrm>
            <a:off x="6568752" y="482496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3936580812"/>
              </p:ext>
            </p:extLst>
          </p:nvPr>
        </p:nvGraphicFramePr>
        <p:xfrm>
          <a:off x="95093" y="5313040"/>
          <a:ext cx="6684400" cy="1859280"/>
        </p:xfrm>
        <a:graphic>
          <a:graphicData uri="http://schemas.openxmlformats.org/drawingml/2006/table">
            <a:tbl>
              <a:tblPr bandRow="1">
                <a:effectLst>
                  <a:outerShdw blurRad="50800" dist="38100" dir="5400000" algn="t" rotWithShape="0">
                    <a:prstClr val="black">
                      <a:alpha val="40000"/>
                    </a:prstClr>
                  </a:outerShdw>
                </a:effectLst>
                <a:tableStyleId>{5C22544A-7EE6-4342-B048-85BDC9FD1C3A}</a:tableStyleId>
              </a:tblPr>
              <a:tblGrid>
                <a:gridCol w="2228133">
                  <a:extLst>
                    <a:ext uri="{9D8B030D-6E8A-4147-A177-3AD203B41FA5}">
                      <a16:colId xmlns:a16="http://schemas.microsoft.com/office/drawing/2014/main" val="20000"/>
                    </a:ext>
                  </a:extLst>
                </a:gridCol>
                <a:gridCol w="2228133">
                  <a:extLst>
                    <a:ext uri="{9D8B030D-6E8A-4147-A177-3AD203B41FA5}">
                      <a16:colId xmlns:a16="http://schemas.microsoft.com/office/drawing/2014/main" val="20001"/>
                    </a:ext>
                  </a:extLst>
                </a:gridCol>
                <a:gridCol w="471342">
                  <a:extLst>
                    <a:ext uri="{9D8B030D-6E8A-4147-A177-3AD203B41FA5}">
                      <a16:colId xmlns:a16="http://schemas.microsoft.com/office/drawing/2014/main" val="20002"/>
                    </a:ext>
                  </a:extLst>
                </a:gridCol>
                <a:gridCol w="1756792">
                  <a:extLst>
                    <a:ext uri="{9D8B030D-6E8A-4147-A177-3AD203B41FA5}">
                      <a16:colId xmlns:a16="http://schemas.microsoft.com/office/drawing/2014/main" val="20003"/>
                    </a:ext>
                  </a:extLst>
                </a:gridCol>
              </a:tblGrid>
              <a:tr h="144016">
                <a:tc>
                  <a:txBody>
                    <a:bodyPr/>
                    <a:lstStyle/>
                    <a:p>
                      <a:r>
                        <a:rPr lang="fr-FR" sz="1400" b="1" i="1" dirty="0"/>
                        <a:t>Tu cherches le mot...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400" b="1" i="1" dirty="0"/>
                        <a:t>Tu trouves</a:t>
                      </a:r>
                      <a:r>
                        <a:rPr lang="fr-FR" sz="1400" b="1" i="1" baseline="0" dirty="0"/>
                        <a:t> le mot...</a:t>
                      </a:r>
                      <a:endParaRPr lang="fr-FR" sz="1400" b="1" i="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gridSpan="2">
                  <a:txBody>
                    <a:bodyPr/>
                    <a:lstStyle/>
                    <a:p>
                      <a:r>
                        <a:rPr lang="fr-FR" sz="1400" b="1" i="1" dirty="0"/>
                        <a:t>Tu dois...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a:p>
                  </a:txBody>
                  <a:tcPr/>
                </a:tc>
                <a:extLst>
                  <a:ext uri="{0D108BD9-81ED-4DB2-BD59-A6C34878D82A}">
                    <a16:rowId xmlns:a16="http://schemas.microsoft.com/office/drawing/2014/main" val="10000"/>
                  </a:ext>
                </a:extLst>
              </a:tr>
              <a:tr h="370840">
                <a:tc>
                  <a:txBody>
                    <a:bodyPr/>
                    <a:lstStyle/>
                    <a:p>
                      <a:pPr algn="ctr"/>
                      <a:r>
                        <a:rPr lang="fr-FR" sz="1400" dirty="0"/>
                        <a:t>guerre</a:t>
                      </a:r>
                    </a:p>
                  </a:txBody>
                  <a:tcPr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pPr algn="ctr"/>
                      <a:r>
                        <a:rPr lang="fr-FR" sz="1400" dirty="0"/>
                        <a:t>gélatine</a:t>
                      </a:r>
                    </a:p>
                  </a:txBody>
                  <a:tcPr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r>
                        <a:rPr lang="fr-FR" sz="1400" dirty="0"/>
                        <a:t>ou</a:t>
                      </a:r>
                    </a:p>
                  </a:txBody>
                  <a:tcPr anchor="ctr">
                    <a:lnL w="19050" cap="flat" cmpd="sng" algn="ctr">
                      <a:solidFill>
                        <a:schemeClr val="tx1"/>
                      </a:solid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t>revenir en arrière</a:t>
                      </a:r>
                    </a:p>
                    <a:p>
                      <a:r>
                        <a:rPr lang="fr-FR" sz="1400" dirty="0"/>
                        <a:t>chercher plus loin</a:t>
                      </a:r>
                    </a:p>
                  </a:txBody>
                  <a:tcPr anchor="ctr">
                    <a:lnL w="19050" cap="flat" cmpd="sng" algn="ctr">
                      <a:no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fr-FR" sz="1400" dirty="0"/>
                        <a:t>enfant</a:t>
                      </a:r>
                    </a:p>
                  </a:txBody>
                  <a:tcPr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pPr algn="ctr"/>
                      <a:r>
                        <a:rPr lang="fr-FR" sz="1400" dirty="0"/>
                        <a:t>entrée</a:t>
                      </a:r>
                    </a:p>
                  </a:txBody>
                  <a:tcPr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r>
                        <a:rPr lang="fr-FR" sz="1400" dirty="0"/>
                        <a:t>ou</a:t>
                      </a:r>
                    </a:p>
                  </a:txBody>
                  <a:tcPr anchor="ctr">
                    <a:lnL w="19050" cap="flat" cmpd="sng" algn="ctr">
                      <a:solidFill>
                        <a:schemeClr val="tx1"/>
                      </a:solid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t>revenir en arrière</a:t>
                      </a:r>
                    </a:p>
                    <a:p>
                      <a:r>
                        <a:rPr lang="fr-FR" sz="1400" dirty="0"/>
                        <a:t>chercher plus loin</a:t>
                      </a:r>
                    </a:p>
                  </a:txBody>
                  <a:tcPr anchor="ctr">
                    <a:lnL w="19050" cap="flat" cmpd="sng" algn="ctr">
                      <a:no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fr-FR" sz="1400" dirty="0"/>
                        <a:t>chimpanzé</a:t>
                      </a:r>
                    </a:p>
                  </a:txBody>
                  <a:tcPr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pPr algn="ctr"/>
                      <a:r>
                        <a:rPr lang="fr-FR" sz="1400" dirty="0"/>
                        <a:t>chirurgie</a:t>
                      </a:r>
                    </a:p>
                  </a:txBody>
                  <a:tcPr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r>
                        <a:rPr lang="fr-FR" sz="1400" dirty="0"/>
                        <a:t>ou</a:t>
                      </a:r>
                    </a:p>
                  </a:txBody>
                  <a:tcPr anchor="ctr">
                    <a:lnL w="19050" cap="flat" cmpd="sng" algn="ctr">
                      <a:solidFill>
                        <a:schemeClr val="tx1"/>
                      </a:solid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t>revenir en arrière</a:t>
                      </a:r>
                    </a:p>
                    <a:p>
                      <a:r>
                        <a:rPr lang="fr-FR" sz="1400" dirty="0"/>
                        <a:t>chercher plus loin</a:t>
                      </a:r>
                    </a:p>
                  </a:txBody>
                  <a:tcPr anchor="ctr">
                    <a:lnL w="19050" cap="flat" cmpd="sng" algn="ctr">
                      <a:no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61548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ZoneTexte 51"/>
          <p:cNvSpPr txBox="1"/>
          <p:nvPr/>
        </p:nvSpPr>
        <p:spPr>
          <a:xfrm>
            <a:off x="296652" y="4250918"/>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Dans une semaine, nous partons en (voyageur – voyage – voyageant) scolaire.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 lapin sort de son (terrain – terrasse – terrier) à la recherche de nourriture.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Je déteste (chanter – chanteur – chanson) devant un public.</a:t>
            </a:r>
          </a:p>
        </p:txBody>
      </p:sp>
      <p:sp>
        <p:nvSpPr>
          <p:cNvPr id="4" name="Espace réservé du texte 3"/>
          <p:cNvSpPr>
            <a:spLocks noGrp="1"/>
          </p:cNvSpPr>
          <p:nvPr>
            <p:ph type="body" sz="quarter" idx="10"/>
          </p:nvPr>
        </p:nvSpPr>
        <p:spPr/>
        <p:txBody>
          <a:bodyPr/>
          <a:lstStyle/>
          <a:p>
            <a:r>
              <a:rPr lang="fr-FR" dirty="0"/>
              <a:t>Les familles de mots</a:t>
            </a:r>
          </a:p>
        </p:txBody>
      </p:sp>
      <p:sp>
        <p:nvSpPr>
          <p:cNvPr id="5" name="Espace réservé du texte 4"/>
          <p:cNvSpPr>
            <a:spLocks noGrp="1"/>
          </p:cNvSpPr>
          <p:nvPr>
            <p:ph type="body" sz="quarter" idx="11"/>
          </p:nvPr>
        </p:nvSpPr>
        <p:spPr/>
        <p:txBody>
          <a:bodyPr/>
          <a:lstStyle/>
          <a:p>
            <a:r>
              <a:rPr lang="fr-FR" dirty="0"/>
              <a:t>4</a:t>
            </a:r>
          </a:p>
        </p:txBody>
      </p:sp>
      <p:sp>
        <p:nvSpPr>
          <p:cNvPr id="6" name="Espace réservé du texte 5"/>
          <p:cNvSpPr>
            <a:spLocks noGrp="1"/>
          </p:cNvSpPr>
          <p:nvPr>
            <p:ph type="body" sz="quarter" idx="12"/>
          </p:nvPr>
        </p:nvSpPr>
        <p:spPr/>
        <p:txBody>
          <a:bodyPr/>
          <a:lstStyle/>
          <a:p>
            <a:r>
              <a:rPr lang="fr-FR" dirty="0"/>
              <a:t>*</a:t>
            </a:r>
          </a:p>
        </p:txBody>
      </p:sp>
      <p:sp>
        <p:nvSpPr>
          <p:cNvPr id="7" name="ZoneTexte 6"/>
          <p:cNvSpPr txBox="1"/>
          <p:nvPr/>
        </p:nvSpPr>
        <p:spPr>
          <a:xfrm>
            <a:off x="548680" y="1344025"/>
            <a:ext cx="6020072" cy="388568"/>
          </a:xfrm>
          <a:prstGeom prst="rect">
            <a:avLst/>
          </a:prstGeom>
          <a:noFill/>
        </p:spPr>
        <p:txBody>
          <a:bodyPr wrap="square" rtlCol="0">
            <a:spAutoFit/>
          </a:bodyPr>
          <a:lstStyle/>
          <a:p>
            <a:pPr>
              <a:lnSpc>
                <a:spcPct val="150000"/>
              </a:lnSpc>
            </a:pPr>
            <a:r>
              <a:rPr lang="fr-FR" sz="1400" u="sng" dirty="0">
                <a:latin typeface="SimpleRonde" pitchFamily="2" charset="0"/>
              </a:rPr>
              <a:t>Colorie d’une même couleur les mots de la même famille.</a:t>
            </a:r>
          </a:p>
        </p:txBody>
      </p:sp>
      <p:grpSp>
        <p:nvGrpSpPr>
          <p:cNvPr id="8" name="Groupe 7"/>
          <p:cNvGrpSpPr/>
          <p:nvPr/>
        </p:nvGrpSpPr>
        <p:grpSpPr>
          <a:xfrm>
            <a:off x="116632" y="1280592"/>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 name="Rectangle à coins arrondis 10"/>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23" name="Groupe 22"/>
          <p:cNvGrpSpPr/>
          <p:nvPr/>
        </p:nvGrpSpPr>
        <p:grpSpPr>
          <a:xfrm>
            <a:off x="296652" y="2031738"/>
            <a:ext cx="1188132" cy="513929"/>
            <a:chOff x="296652" y="2031738"/>
            <a:chExt cx="1188132" cy="513929"/>
          </a:xfrm>
        </p:grpSpPr>
        <p:sp>
          <p:nvSpPr>
            <p:cNvPr id="12" name="Nuage 11"/>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86662" y="2134815"/>
              <a:ext cx="1008112" cy="307777"/>
            </a:xfrm>
            <a:prstGeom prst="rect">
              <a:avLst/>
            </a:prstGeom>
            <a:noFill/>
          </p:spPr>
          <p:txBody>
            <a:bodyPr wrap="square" rtlCol="0">
              <a:spAutoFit/>
            </a:bodyPr>
            <a:lstStyle/>
            <a:p>
              <a:pPr algn="ctr"/>
              <a:r>
                <a:rPr lang="fr-FR" sz="1400" dirty="0"/>
                <a:t>chant</a:t>
              </a:r>
            </a:p>
          </p:txBody>
        </p:sp>
      </p:grpSp>
      <p:grpSp>
        <p:nvGrpSpPr>
          <p:cNvPr id="24" name="Groupe 23"/>
          <p:cNvGrpSpPr/>
          <p:nvPr/>
        </p:nvGrpSpPr>
        <p:grpSpPr>
          <a:xfrm>
            <a:off x="1563409" y="3025574"/>
            <a:ext cx="1188132" cy="513929"/>
            <a:chOff x="2356495" y="3062297"/>
            <a:chExt cx="1188132" cy="513929"/>
          </a:xfrm>
        </p:grpSpPr>
        <p:sp>
          <p:nvSpPr>
            <p:cNvPr id="21" name="Nuage 20"/>
            <p:cNvSpPr/>
            <p:nvPr/>
          </p:nvSpPr>
          <p:spPr>
            <a:xfrm>
              <a:off x="2356495" y="306229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446505" y="3165374"/>
              <a:ext cx="1008112" cy="307777"/>
            </a:xfrm>
            <a:prstGeom prst="rect">
              <a:avLst/>
            </a:prstGeom>
            <a:noFill/>
          </p:spPr>
          <p:txBody>
            <a:bodyPr wrap="square" rtlCol="0">
              <a:spAutoFit/>
            </a:bodyPr>
            <a:lstStyle/>
            <a:p>
              <a:pPr algn="ctr"/>
              <a:r>
                <a:rPr lang="fr-FR" sz="1400" dirty="0"/>
                <a:t>chanson</a:t>
              </a:r>
            </a:p>
          </p:txBody>
        </p:sp>
      </p:grpSp>
      <p:grpSp>
        <p:nvGrpSpPr>
          <p:cNvPr id="25" name="Groupe 24"/>
          <p:cNvGrpSpPr/>
          <p:nvPr/>
        </p:nvGrpSpPr>
        <p:grpSpPr>
          <a:xfrm>
            <a:off x="5380620" y="2698067"/>
            <a:ext cx="1188132" cy="513929"/>
            <a:chOff x="5380620" y="2698067"/>
            <a:chExt cx="1188132" cy="513929"/>
          </a:xfrm>
        </p:grpSpPr>
        <p:sp>
          <p:nvSpPr>
            <p:cNvPr id="22" name="Nuage 21"/>
            <p:cNvSpPr/>
            <p:nvPr/>
          </p:nvSpPr>
          <p:spPr>
            <a:xfrm>
              <a:off x="5380620" y="269806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5470630" y="2801143"/>
              <a:ext cx="1008112" cy="307777"/>
            </a:xfrm>
            <a:prstGeom prst="rect">
              <a:avLst/>
            </a:prstGeom>
            <a:noFill/>
          </p:spPr>
          <p:txBody>
            <a:bodyPr wrap="square" rtlCol="0">
              <a:spAutoFit/>
            </a:bodyPr>
            <a:lstStyle/>
            <a:p>
              <a:pPr algn="ctr"/>
              <a:r>
                <a:rPr lang="fr-FR" sz="1400" dirty="0"/>
                <a:t>chanteur</a:t>
              </a:r>
            </a:p>
          </p:txBody>
        </p:sp>
      </p:grpSp>
      <p:grpSp>
        <p:nvGrpSpPr>
          <p:cNvPr id="26" name="Groupe 25"/>
          <p:cNvGrpSpPr/>
          <p:nvPr/>
        </p:nvGrpSpPr>
        <p:grpSpPr>
          <a:xfrm>
            <a:off x="1852439" y="1912315"/>
            <a:ext cx="1188132" cy="513929"/>
            <a:chOff x="296652" y="2031738"/>
            <a:chExt cx="1188132" cy="513929"/>
          </a:xfrm>
        </p:grpSpPr>
        <p:sp>
          <p:nvSpPr>
            <p:cNvPr id="27" name="Nuage 26"/>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386662" y="2134815"/>
              <a:ext cx="1008112" cy="307777"/>
            </a:xfrm>
            <a:prstGeom prst="rect">
              <a:avLst/>
            </a:prstGeom>
            <a:noFill/>
          </p:spPr>
          <p:txBody>
            <a:bodyPr wrap="square" rtlCol="0">
              <a:spAutoFit/>
            </a:bodyPr>
            <a:lstStyle/>
            <a:p>
              <a:pPr algn="ctr"/>
              <a:r>
                <a:rPr lang="fr-FR" sz="1400" dirty="0"/>
                <a:t>lent</a:t>
              </a:r>
            </a:p>
          </p:txBody>
        </p:sp>
      </p:grpSp>
      <p:grpSp>
        <p:nvGrpSpPr>
          <p:cNvPr id="29" name="Groupe 28"/>
          <p:cNvGrpSpPr/>
          <p:nvPr/>
        </p:nvGrpSpPr>
        <p:grpSpPr>
          <a:xfrm>
            <a:off x="116632" y="2922497"/>
            <a:ext cx="1188132" cy="513929"/>
            <a:chOff x="296652" y="2031738"/>
            <a:chExt cx="1188132" cy="513929"/>
          </a:xfrm>
        </p:grpSpPr>
        <p:sp>
          <p:nvSpPr>
            <p:cNvPr id="30" name="Nuage 29"/>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386662" y="2134815"/>
              <a:ext cx="1008112" cy="307777"/>
            </a:xfrm>
            <a:prstGeom prst="rect">
              <a:avLst/>
            </a:prstGeom>
            <a:noFill/>
          </p:spPr>
          <p:txBody>
            <a:bodyPr wrap="square" rtlCol="0">
              <a:spAutoFit/>
            </a:bodyPr>
            <a:lstStyle/>
            <a:p>
              <a:pPr algn="ctr"/>
              <a:r>
                <a:rPr lang="fr-FR" sz="1400" dirty="0"/>
                <a:t>lenteur</a:t>
              </a:r>
            </a:p>
          </p:txBody>
        </p:sp>
      </p:grpSp>
      <p:grpSp>
        <p:nvGrpSpPr>
          <p:cNvPr id="32" name="Groupe 31"/>
          <p:cNvGrpSpPr/>
          <p:nvPr/>
        </p:nvGrpSpPr>
        <p:grpSpPr>
          <a:xfrm>
            <a:off x="3821317" y="1931155"/>
            <a:ext cx="1188132" cy="513929"/>
            <a:chOff x="296652" y="2031738"/>
            <a:chExt cx="1188132" cy="513929"/>
          </a:xfrm>
        </p:grpSpPr>
        <p:sp>
          <p:nvSpPr>
            <p:cNvPr id="33" name="Nuage 32"/>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339037" y="2134815"/>
              <a:ext cx="1008112" cy="307777"/>
            </a:xfrm>
            <a:prstGeom prst="rect">
              <a:avLst/>
            </a:prstGeom>
            <a:noFill/>
          </p:spPr>
          <p:txBody>
            <a:bodyPr wrap="square" rtlCol="0">
              <a:spAutoFit/>
            </a:bodyPr>
            <a:lstStyle/>
            <a:p>
              <a:pPr algn="ctr"/>
              <a:r>
                <a:rPr lang="fr-FR" sz="1400" dirty="0"/>
                <a:t>lentement</a:t>
              </a:r>
            </a:p>
          </p:txBody>
        </p:sp>
      </p:grpSp>
      <p:grpSp>
        <p:nvGrpSpPr>
          <p:cNvPr id="35" name="Groupe 34"/>
          <p:cNvGrpSpPr/>
          <p:nvPr/>
        </p:nvGrpSpPr>
        <p:grpSpPr>
          <a:xfrm>
            <a:off x="2667608" y="2415041"/>
            <a:ext cx="1188132" cy="513929"/>
            <a:chOff x="296652" y="2031738"/>
            <a:chExt cx="1188132" cy="513929"/>
          </a:xfrm>
        </p:grpSpPr>
        <p:sp>
          <p:nvSpPr>
            <p:cNvPr id="36" name="Nuage 35"/>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386662" y="2134815"/>
              <a:ext cx="1008112" cy="307777"/>
            </a:xfrm>
            <a:prstGeom prst="rect">
              <a:avLst/>
            </a:prstGeom>
            <a:noFill/>
          </p:spPr>
          <p:txBody>
            <a:bodyPr wrap="square" rtlCol="0">
              <a:spAutoFit/>
            </a:bodyPr>
            <a:lstStyle/>
            <a:p>
              <a:pPr algn="ctr"/>
              <a:r>
                <a:rPr lang="fr-FR" sz="1400" dirty="0"/>
                <a:t>vol</a:t>
              </a:r>
            </a:p>
          </p:txBody>
        </p:sp>
      </p:grpSp>
      <p:grpSp>
        <p:nvGrpSpPr>
          <p:cNvPr id="38" name="Groupe 37"/>
          <p:cNvGrpSpPr/>
          <p:nvPr/>
        </p:nvGrpSpPr>
        <p:grpSpPr>
          <a:xfrm>
            <a:off x="5469514" y="1877850"/>
            <a:ext cx="1188132" cy="513929"/>
            <a:chOff x="296652" y="2031738"/>
            <a:chExt cx="1188132" cy="513929"/>
          </a:xfrm>
        </p:grpSpPr>
        <p:sp>
          <p:nvSpPr>
            <p:cNvPr id="39" name="Nuage 38"/>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386662" y="2134815"/>
              <a:ext cx="1008112" cy="307777"/>
            </a:xfrm>
            <a:prstGeom prst="rect">
              <a:avLst/>
            </a:prstGeom>
            <a:noFill/>
          </p:spPr>
          <p:txBody>
            <a:bodyPr wrap="square" rtlCol="0">
              <a:spAutoFit/>
            </a:bodyPr>
            <a:lstStyle/>
            <a:p>
              <a:pPr algn="ctr"/>
              <a:r>
                <a:rPr lang="fr-FR" sz="1400" dirty="0"/>
                <a:t>voleur</a:t>
              </a:r>
            </a:p>
          </p:txBody>
        </p:sp>
      </p:grpSp>
      <p:grpSp>
        <p:nvGrpSpPr>
          <p:cNvPr id="41" name="Groupe 40"/>
          <p:cNvGrpSpPr/>
          <p:nvPr/>
        </p:nvGrpSpPr>
        <p:grpSpPr>
          <a:xfrm>
            <a:off x="3855740" y="2871686"/>
            <a:ext cx="1188132" cy="513929"/>
            <a:chOff x="296652" y="2031738"/>
            <a:chExt cx="1188132" cy="513929"/>
          </a:xfrm>
        </p:grpSpPr>
        <p:sp>
          <p:nvSpPr>
            <p:cNvPr id="42" name="Nuage 41"/>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386662" y="2134815"/>
              <a:ext cx="1008112" cy="307777"/>
            </a:xfrm>
            <a:prstGeom prst="rect">
              <a:avLst/>
            </a:prstGeom>
            <a:noFill/>
          </p:spPr>
          <p:txBody>
            <a:bodyPr wrap="square" rtlCol="0">
              <a:spAutoFit/>
            </a:bodyPr>
            <a:lstStyle/>
            <a:p>
              <a:pPr algn="ctr"/>
              <a:r>
                <a:rPr lang="fr-FR" sz="1400" dirty="0"/>
                <a:t>voler</a:t>
              </a:r>
            </a:p>
          </p:txBody>
        </p:sp>
      </p:grpSp>
      <p:sp>
        <p:nvSpPr>
          <p:cNvPr id="44" name="ZoneTexte 43"/>
          <p:cNvSpPr txBox="1"/>
          <p:nvPr/>
        </p:nvSpPr>
        <p:spPr>
          <a:xfrm>
            <a:off x="548680" y="3728864"/>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Entoure le mot qui convient pour compléter la phrase, puis recopie-la.</a:t>
            </a:r>
          </a:p>
        </p:txBody>
      </p:sp>
      <p:grpSp>
        <p:nvGrpSpPr>
          <p:cNvPr id="45" name="Groupe 44"/>
          <p:cNvGrpSpPr/>
          <p:nvPr/>
        </p:nvGrpSpPr>
        <p:grpSpPr>
          <a:xfrm>
            <a:off x="116632" y="3665431"/>
            <a:ext cx="360040" cy="461665"/>
            <a:chOff x="116632" y="1352600"/>
            <a:chExt cx="360040" cy="461665"/>
          </a:xfrm>
        </p:grpSpPr>
        <p:sp>
          <p:nvSpPr>
            <p:cNvPr id="46" name="Ellipse 4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8" name="Rectangle à coins arrondis 47"/>
          <p:cNvSpPr/>
          <p:nvPr/>
        </p:nvSpPr>
        <p:spPr>
          <a:xfrm>
            <a:off x="6568752" y="3816851"/>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49" name="Image 4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711966"/>
            <a:ext cx="6192688" cy="502778"/>
          </a:xfrm>
          <a:prstGeom prst="rect">
            <a:avLst/>
          </a:prstGeom>
        </p:spPr>
      </p:pic>
      <p:pic>
        <p:nvPicPr>
          <p:cNvPr id="50" name="Image 4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5601072"/>
            <a:ext cx="6192688" cy="502778"/>
          </a:xfrm>
          <a:prstGeom prst="rect">
            <a:avLst/>
          </a:prstGeom>
        </p:spPr>
      </p:pic>
      <p:pic>
        <p:nvPicPr>
          <p:cNvPr id="51" name="Image 5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6538454"/>
            <a:ext cx="6192688" cy="502778"/>
          </a:xfrm>
          <a:prstGeom prst="rect">
            <a:avLst/>
          </a:prstGeom>
        </p:spPr>
      </p:pic>
      <p:sp>
        <p:nvSpPr>
          <p:cNvPr id="53" name="ZoneTexte 52"/>
          <p:cNvSpPr txBox="1"/>
          <p:nvPr/>
        </p:nvSpPr>
        <p:spPr>
          <a:xfrm>
            <a:off x="548680" y="7176673"/>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Range les mots dans le tableau en les classant par familles.</a:t>
            </a:r>
          </a:p>
        </p:txBody>
      </p:sp>
      <p:grpSp>
        <p:nvGrpSpPr>
          <p:cNvPr id="54" name="Groupe 53"/>
          <p:cNvGrpSpPr/>
          <p:nvPr/>
        </p:nvGrpSpPr>
        <p:grpSpPr>
          <a:xfrm>
            <a:off x="116632" y="7113240"/>
            <a:ext cx="360040" cy="461665"/>
            <a:chOff x="116632" y="1352600"/>
            <a:chExt cx="360040" cy="461665"/>
          </a:xfrm>
        </p:grpSpPr>
        <p:sp>
          <p:nvSpPr>
            <p:cNvPr id="55" name="Ellipse 5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7" name="Rectangle à coins arrondis 56"/>
          <p:cNvSpPr/>
          <p:nvPr/>
        </p:nvSpPr>
        <p:spPr>
          <a:xfrm>
            <a:off x="6568752" y="726466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58" name="Tableau 57"/>
          <p:cNvGraphicFramePr>
            <a:graphicFrameLocks noGrp="1"/>
          </p:cNvGraphicFramePr>
          <p:nvPr>
            <p:extLst>
              <p:ext uri="{D42A27DB-BD31-4B8C-83A1-F6EECF244321}">
                <p14:modId xmlns:p14="http://schemas.microsoft.com/office/powerpoint/2010/main" val="2431974957"/>
              </p:ext>
            </p:extLst>
          </p:nvPr>
        </p:nvGraphicFramePr>
        <p:xfrm>
          <a:off x="1013420" y="7981503"/>
          <a:ext cx="4572000" cy="16764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144016">
                <a:tc>
                  <a:txBody>
                    <a:bodyPr/>
                    <a:lstStyle/>
                    <a:p>
                      <a:pPr algn="ctr"/>
                      <a:r>
                        <a:rPr lang="fr-FR" sz="1400" dirty="0">
                          <a:solidFill>
                            <a:schemeClr val="tx1"/>
                          </a:solidFill>
                        </a:rPr>
                        <a:t>chat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400" dirty="0">
                          <a:solidFill>
                            <a:schemeClr val="tx1"/>
                          </a:solidFill>
                        </a:rPr>
                        <a:t>inventer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400" dirty="0">
                          <a:solidFill>
                            <a:schemeClr val="tx1"/>
                          </a:solidFill>
                        </a:rPr>
                        <a:t>calcul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279376">
                <a:tc>
                  <a:txBody>
                    <a:bodyPr/>
                    <a:lstStyle/>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9" name="ZoneTexte 58"/>
          <p:cNvSpPr txBox="1"/>
          <p:nvPr/>
        </p:nvSpPr>
        <p:spPr>
          <a:xfrm>
            <a:off x="0" y="7497663"/>
            <a:ext cx="6858000" cy="523220"/>
          </a:xfrm>
          <a:prstGeom prst="rect">
            <a:avLst/>
          </a:prstGeom>
          <a:noFill/>
        </p:spPr>
        <p:txBody>
          <a:bodyPr wrap="square" rtlCol="0">
            <a:spAutoFit/>
          </a:bodyPr>
          <a:lstStyle/>
          <a:p>
            <a:pPr algn="ctr"/>
            <a:r>
              <a:rPr lang="fr-FR" sz="1400" b="1" dirty="0"/>
              <a:t>chatière – invention – chatte – calculatrice – inventeur – </a:t>
            </a:r>
          </a:p>
          <a:p>
            <a:pPr algn="ctr"/>
            <a:r>
              <a:rPr lang="fr-FR" sz="1400" b="1" dirty="0"/>
              <a:t>calculer – recalculer – inventif – chaton</a:t>
            </a:r>
          </a:p>
        </p:txBody>
      </p:sp>
    </p:spTree>
    <p:extLst>
      <p:ext uri="{BB962C8B-B14F-4D97-AF65-F5344CB8AC3E}">
        <p14:creationId xmlns:p14="http://schemas.microsoft.com/office/powerpoint/2010/main" val="1156999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a:t>Les familles de mots</a:t>
            </a:r>
          </a:p>
        </p:txBody>
      </p:sp>
      <p:sp>
        <p:nvSpPr>
          <p:cNvPr id="5" name="Espace réservé du texte 4"/>
          <p:cNvSpPr>
            <a:spLocks noGrp="1"/>
          </p:cNvSpPr>
          <p:nvPr>
            <p:ph type="body" sz="quarter" idx="11"/>
          </p:nvPr>
        </p:nvSpPr>
        <p:spPr/>
        <p:txBody>
          <a:bodyPr/>
          <a:lstStyle/>
          <a:p>
            <a:r>
              <a:rPr lang="fr-FR" dirty="0"/>
              <a:t>4</a:t>
            </a:r>
          </a:p>
        </p:txBody>
      </p:sp>
      <p:sp>
        <p:nvSpPr>
          <p:cNvPr id="6" name="Espace réservé du texte 5"/>
          <p:cNvSpPr>
            <a:spLocks noGrp="1"/>
          </p:cNvSpPr>
          <p:nvPr>
            <p:ph type="body" sz="quarter" idx="12"/>
          </p:nvPr>
        </p:nvSpPr>
        <p:spPr/>
        <p:txBody>
          <a:bodyPr/>
          <a:lstStyle/>
          <a:p>
            <a:r>
              <a:rPr lang="fr-FR" dirty="0"/>
              <a:t>**</a:t>
            </a:r>
          </a:p>
        </p:txBody>
      </p:sp>
      <p:sp>
        <p:nvSpPr>
          <p:cNvPr id="7" name="ZoneTexte 6"/>
          <p:cNvSpPr txBox="1"/>
          <p:nvPr/>
        </p:nvSpPr>
        <p:spPr>
          <a:xfrm>
            <a:off x="548680" y="1344025"/>
            <a:ext cx="6020072" cy="388568"/>
          </a:xfrm>
          <a:prstGeom prst="rect">
            <a:avLst/>
          </a:prstGeom>
          <a:noFill/>
        </p:spPr>
        <p:txBody>
          <a:bodyPr wrap="square" rtlCol="0">
            <a:spAutoFit/>
          </a:bodyPr>
          <a:lstStyle/>
          <a:p>
            <a:pPr>
              <a:lnSpc>
                <a:spcPct val="150000"/>
              </a:lnSpc>
            </a:pPr>
            <a:r>
              <a:rPr lang="fr-FR" sz="1400" u="sng" dirty="0">
                <a:latin typeface="SimpleRonde" pitchFamily="2" charset="0"/>
              </a:rPr>
              <a:t>Barre l’intrus dans chaque famille.</a:t>
            </a:r>
          </a:p>
        </p:txBody>
      </p:sp>
      <p:grpSp>
        <p:nvGrpSpPr>
          <p:cNvPr id="8" name="Groupe 7"/>
          <p:cNvGrpSpPr/>
          <p:nvPr/>
        </p:nvGrpSpPr>
        <p:grpSpPr>
          <a:xfrm>
            <a:off x="116632" y="1280592"/>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 name="Rectangle à coins arrondis 10"/>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 name="ZoneTexte 1"/>
          <p:cNvSpPr txBox="1"/>
          <p:nvPr/>
        </p:nvSpPr>
        <p:spPr>
          <a:xfrm>
            <a:off x="1340768" y="1767805"/>
            <a:ext cx="4104456" cy="1384995"/>
          </a:xfrm>
          <a:prstGeom prst="rect">
            <a:avLst/>
          </a:prstGeom>
          <a:noFill/>
        </p:spPr>
        <p:txBody>
          <a:bodyPr wrap="square" rtlCol="0">
            <a:spAutoFit/>
          </a:bodyPr>
          <a:lstStyle/>
          <a:p>
            <a:pPr>
              <a:lnSpc>
                <a:spcPct val="200000"/>
              </a:lnSpc>
            </a:pPr>
            <a:r>
              <a:rPr lang="fr-FR" sz="1400" dirty="0">
                <a:latin typeface="Throw My Hands Up in the Air"/>
                <a:ea typeface="Throw My Hands Up in the Air"/>
              </a:rPr>
              <a:t>~</a:t>
            </a:r>
            <a:r>
              <a:rPr lang="fr-FR" sz="1400" dirty="0">
                <a:latin typeface="+mj-lt"/>
                <a:ea typeface="Throw My Hands Up in the Air"/>
              </a:rPr>
              <a:t> appel – appeler – appellation – parler – rappeler</a:t>
            </a:r>
          </a:p>
          <a:p>
            <a:pPr>
              <a:lnSpc>
                <a:spcPct val="200000"/>
              </a:lnSpc>
            </a:pPr>
            <a:r>
              <a:rPr lang="fr-FR" sz="1400" dirty="0">
                <a:latin typeface="Throw My Hands Up in the Air"/>
                <a:ea typeface="Throw My Hands Up in the Air"/>
              </a:rPr>
              <a:t>~</a:t>
            </a:r>
            <a:r>
              <a:rPr lang="fr-FR" sz="1400" dirty="0">
                <a:ea typeface="Throw My Hands Up in the Air"/>
              </a:rPr>
              <a:t> joueur – jouet – joue – jouer - rejouer</a:t>
            </a:r>
            <a:endParaRPr lang="fr-FR" sz="1400" dirty="0">
              <a:latin typeface="+mj-lt"/>
            </a:endParaRPr>
          </a:p>
          <a:p>
            <a:pPr>
              <a:lnSpc>
                <a:spcPct val="200000"/>
              </a:lnSpc>
            </a:pPr>
            <a:r>
              <a:rPr lang="fr-FR" sz="1400" dirty="0">
                <a:latin typeface="Throw My Hands Up in the Air"/>
                <a:ea typeface="Throw My Hands Up in the Air"/>
              </a:rPr>
              <a:t>~</a:t>
            </a:r>
            <a:r>
              <a:rPr lang="fr-FR" sz="1400" dirty="0">
                <a:ea typeface="Throw My Hands Up in the Air"/>
              </a:rPr>
              <a:t> sol – soleil – ensoleillé – ensoleillement - solaire</a:t>
            </a:r>
          </a:p>
        </p:txBody>
      </p:sp>
      <p:sp>
        <p:nvSpPr>
          <p:cNvPr id="12" name="ZoneTexte 11"/>
          <p:cNvSpPr txBox="1"/>
          <p:nvPr/>
        </p:nvSpPr>
        <p:spPr>
          <a:xfrm>
            <a:off x="548680" y="3205890"/>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Trouve un mot de la même famille pour chacune de ces listes.</a:t>
            </a:r>
          </a:p>
        </p:txBody>
      </p:sp>
      <p:grpSp>
        <p:nvGrpSpPr>
          <p:cNvPr id="13" name="Groupe 12"/>
          <p:cNvGrpSpPr/>
          <p:nvPr/>
        </p:nvGrpSpPr>
        <p:grpSpPr>
          <a:xfrm>
            <a:off x="116632" y="3142457"/>
            <a:ext cx="360040" cy="461665"/>
            <a:chOff x="116632" y="1352600"/>
            <a:chExt cx="360040" cy="461665"/>
          </a:xfrm>
        </p:grpSpPr>
        <p:sp>
          <p:nvSpPr>
            <p:cNvPr id="14" name="Ellipse 1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Rectangle à coins arrondis 15"/>
          <p:cNvSpPr/>
          <p:nvPr/>
        </p:nvSpPr>
        <p:spPr>
          <a:xfrm>
            <a:off x="6568752" y="3293877"/>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7" name="ZoneTexte 16"/>
          <p:cNvSpPr txBox="1"/>
          <p:nvPr/>
        </p:nvSpPr>
        <p:spPr>
          <a:xfrm>
            <a:off x="1484784" y="3829471"/>
            <a:ext cx="4824536" cy="2785378"/>
          </a:xfrm>
          <a:prstGeom prst="rect">
            <a:avLst/>
          </a:prstGeom>
          <a:noFill/>
        </p:spPr>
        <p:txBody>
          <a:bodyPr wrap="square" rtlCol="0">
            <a:spAutoFit/>
          </a:bodyPr>
          <a:lstStyle/>
          <a:p>
            <a:pPr>
              <a:lnSpc>
                <a:spcPct val="250000"/>
              </a:lnSpc>
            </a:pPr>
            <a:r>
              <a:rPr lang="fr-FR" sz="1400" dirty="0"/>
              <a:t>danseur – danser</a:t>
            </a:r>
          </a:p>
          <a:p>
            <a:pPr>
              <a:lnSpc>
                <a:spcPct val="250000"/>
              </a:lnSpc>
            </a:pPr>
            <a:r>
              <a:rPr lang="fr-FR" sz="1400" dirty="0"/>
              <a:t>boulangère – boulangerie</a:t>
            </a:r>
          </a:p>
          <a:p>
            <a:pPr>
              <a:lnSpc>
                <a:spcPct val="250000"/>
              </a:lnSpc>
            </a:pPr>
            <a:r>
              <a:rPr lang="fr-FR" sz="1400" dirty="0"/>
              <a:t>poète – poème</a:t>
            </a:r>
          </a:p>
          <a:p>
            <a:pPr>
              <a:lnSpc>
                <a:spcPct val="250000"/>
              </a:lnSpc>
            </a:pPr>
            <a:r>
              <a:rPr lang="fr-FR" sz="1400" dirty="0"/>
              <a:t>voyageur – voyager</a:t>
            </a:r>
          </a:p>
          <a:p>
            <a:pPr>
              <a:lnSpc>
                <a:spcPct val="250000"/>
              </a:lnSpc>
            </a:pPr>
            <a:r>
              <a:rPr lang="fr-FR" sz="1400" dirty="0"/>
              <a:t>colorier – couleur</a:t>
            </a:r>
          </a:p>
        </p:txBody>
      </p:sp>
      <p:pic>
        <p:nvPicPr>
          <p:cNvPr id="18" name="Image 1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05969" y="3965328"/>
            <a:ext cx="1854324" cy="360040"/>
          </a:xfrm>
          <a:prstGeom prst="rect">
            <a:avLst/>
          </a:prstGeom>
          <a:effectLst>
            <a:outerShdw blurRad="50800" dist="38100" dir="2700000" algn="tl" rotWithShape="0">
              <a:prstClr val="black">
                <a:alpha val="40000"/>
              </a:prstClr>
            </a:outerShdw>
          </a:effectLst>
        </p:spPr>
      </p:pic>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05969" y="4520952"/>
            <a:ext cx="1854324" cy="360040"/>
          </a:xfrm>
          <a:prstGeom prst="rect">
            <a:avLst/>
          </a:prstGeom>
          <a:effectLst>
            <a:outerShdw blurRad="50800" dist="38100" dir="2700000" algn="tl" rotWithShape="0">
              <a:prstClr val="black">
                <a:alpha val="40000"/>
              </a:prstClr>
            </a:outerShdw>
          </a:effectLst>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17032" y="5042140"/>
            <a:ext cx="1854324" cy="360040"/>
          </a:xfrm>
          <a:prstGeom prst="rect">
            <a:avLst/>
          </a:prstGeom>
          <a:effectLst>
            <a:outerShdw blurRad="50800" dist="38100" dir="2700000" algn="tl" rotWithShape="0">
              <a:prstClr val="black">
                <a:alpha val="40000"/>
              </a:prstClr>
            </a:outerShdw>
          </a:effectLst>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17032" y="5601072"/>
            <a:ext cx="1854324" cy="360040"/>
          </a:xfrm>
          <a:prstGeom prst="rect">
            <a:avLst/>
          </a:prstGeom>
          <a:effectLst>
            <a:outerShdw blurRad="50800" dist="38100" dir="2700000" algn="tl" rotWithShape="0">
              <a:prstClr val="black">
                <a:alpha val="40000"/>
              </a:prstClr>
            </a:outerShdw>
          </a:effectLst>
        </p:spPr>
      </p:pic>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17032" y="6105128"/>
            <a:ext cx="1854324" cy="360040"/>
          </a:xfrm>
          <a:prstGeom prst="rect">
            <a:avLst/>
          </a:prstGeom>
          <a:effectLst>
            <a:outerShdw blurRad="50800" dist="38100" dir="2700000" algn="tl" rotWithShape="0">
              <a:prstClr val="black">
                <a:alpha val="40000"/>
              </a:prstClr>
            </a:outerShdw>
          </a:effectLst>
        </p:spPr>
      </p:pic>
      <p:sp>
        <p:nvSpPr>
          <p:cNvPr id="23" name="ZoneTexte 22"/>
          <p:cNvSpPr txBox="1"/>
          <p:nvPr/>
        </p:nvSpPr>
        <p:spPr>
          <a:xfrm>
            <a:off x="548680" y="6753200"/>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suivantes par des mots de la même famille.</a:t>
            </a:r>
          </a:p>
        </p:txBody>
      </p:sp>
      <p:grpSp>
        <p:nvGrpSpPr>
          <p:cNvPr id="24" name="Groupe 23"/>
          <p:cNvGrpSpPr/>
          <p:nvPr/>
        </p:nvGrpSpPr>
        <p:grpSpPr>
          <a:xfrm>
            <a:off x="116632" y="6689767"/>
            <a:ext cx="360040" cy="461665"/>
            <a:chOff x="116632" y="1352600"/>
            <a:chExt cx="360040" cy="461665"/>
          </a:xfrm>
        </p:grpSpPr>
        <p:sp>
          <p:nvSpPr>
            <p:cNvPr id="25" name="Ellipse 2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7" name="Rectangle à coins arrondis 26"/>
          <p:cNvSpPr/>
          <p:nvPr/>
        </p:nvSpPr>
        <p:spPr>
          <a:xfrm>
            <a:off x="6568752" y="6841187"/>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8" name="ZoneTexte 27"/>
          <p:cNvSpPr txBox="1"/>
          <p:nvPr/>
        </p:nvSpPr>
        <p:spPr>
          <a:xfrm>
            <a:off x="188640" y="7977336"/>
            <a:ext cx="6480720" cy="1708160"/>
          </a:xfrm>
          <a:prstGeom prst="rect">
            <a:avLst/>
          </a:prstGeom>
          <a:noFill/>
        </p:spPr>
        <p:txBody>
          <a:bodyPr wrap="square" rtlCol="0">
            <a:spAutoFit/>
          </a:bodyPr>
          <a:lstStyle/>
          <a:p>
            <a:pPr marL="285750" indent="-285750">
              <a:lnSpc>
                <a:spcPct val="150000"/>
              </a:lnSpc>
              <a:buFont typeface="Arial" pitchFamily="34" charset="0"/>
              <a:buChar char="•"/>
            </a:pPr>
            <a:r>
              <a:rPr lang="fr-FR" sz="1400" dirty="0"/>
              <a:t>En CP, nous apprenons la ____________________ avec la maitresse.</a:t>
            </a:r>
          </a:p>
          <a:p>
            <a:pPr marL="285750" indent="-285750">
              <a:lnSpc>
                <a:spcPct val="150000"/>
              </a:lnSpc>
              <a:buFont typeface="Arial" pitchFamily="34" charset="0"/>
              <a:buChar char="•"/>
            </a:pPr>
            <a:r>
              <a:rPr lang="fr-FR" sz="1400" dirty="0"/>
              <a:t>Les enfants ont de la ___________________ à faire en devoirs tous les soirs.</a:t>
            </a:r>
          </a:p>
          <a:p>
            <a:pPr marL="285750" indent="-285750">
              <a:lnSpc>
                <a:spcPct val="150000"/>
              </a:lnSpc>
              <a:buFont typeface="Arial" pitchFamily="34" charset="0"/>
              <a:buChar char="•"/>
            </a:pPr>
            <a:r>
              <a:rPr lang="fr-FR" sz="1400" dirty="0"/>
              <a:t>Ce magazine a de très nombreux ____________________ qui le suivent.</a:t>
            </a:r>
          </a:p>
          <a:p>
            <a:pPr marL="285750" indent="-285750">
              <a:lnSpc>
                <a:spcPct val="150000"/>
              </a:lnSpc>
              <a:buFont typeface="Arial" pitchFamily="34" charset="0"/>
              <a:buChar char="•"/>
            </a:pPr>
            <a:r>
              <a:rPr lang="fr-FR" sz="1400" dirty="0"/>
              <a:t>Pour Noël, mon père a reçu une ____________________ .</a:t>
            </a:r>
          </a:p>
          <a:p>
            <a:pPr marL="285750" indent="-285750">
              <a:lnSpc>
                <a:spcPct val="150000"/>
              </a:lnSpc>
              <a:buFont typeface="Arial" pitchFamily="34" charset="0"/>
              <a:buChar char="•"/>
            </a:pPr>
            <a:r>
              <a:rPr lang="fr-FR" sz="1400" dirty="0"/>
              <a:t>Elle aime tellement ce livre qu’elle le __________________ très souvent.</a:t>
            </a:r>
          </a:p>
        </p:txBody>
      </p:sp>
      <p:sp>
        <p:nvSpPr>
          <p:cNvPr id="29" name="ZoneTexte 28"/>
          <p:cNvSpPr txBox="1"/>
          <p:nvPr/>
        </p:nvSpPr>
        <p:spPr>
          <a:xfrm>
            <a:off x="0" y="7473280"/>
            <a:ext cx="6858000" cy="307777"/>
          </a:xfrm>
          <a:prstGeom prst="rect">
            <a:avLst/>
          </a:prstGeom>
          <a:noFill/>
        </p:spPr>
        <p:txBody>
          <a:bodyPr wrap="square" rtlCol="0">
            <a:spAutoFit/>
          </a:bodyPr>
          <a:lstStyle/>
          <a:p>
            <a:pPr algn="ctr"/>
            <a:r>
              <a:rPr lang="fr-FR" sz="1400" b="1" dirty="0"/>
              <a:t>lecteurs – lecture – lire – relit – liseuse </a:t>
            </a:r>
          </a:p>
        </p:txBody>
      </p:sp>
    </p:spTree>
    <p:extLst>
      <p:ext uri="{BB962C8B-B14F-4D97-AF65-F5344CB8AC3E}">
        <p14:creationId xmlns:p14="http://schemas.microsoft.com/office/powerpoint/2010/main" val="388127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a:t>Les familles de mots</a:t>
            </a:r>
          </a:p>
        </p:txBody>
      </p:sp>
      <p:sp>
        <p:nvSpPr>
          <p:cNvPr id="5" name="Espace réservé du texte 4"/>
          <p:cNvSpPr>
            <a:spLocks noGrp="1"/>
          </p:cNvSpPr>
          <p:nvPr>
            <p:ph type="body" sz="quarter" idx="11"/>
          </p:nvPr>
        </p:nvSpPr>
        <p:spPr/>
        <p:txBody>
          <a:bodyPr/>
          <a:lstStyle/>
          <a:p>
            <a:r>
              <a:rPr lang="fr-FR" dirty="0"/>
              <a:t>4</a:t>
            </a:r>
          </a:p>
        </p:txBody>
      </p:sp>
      <p:sp>
        <p:nvSpPr>
          <p:cNvPr id="6" name="Espace réservé du texte 5"/>
          <p:cNvSpPr>
            <a:spLocks noGrp="1"/>
          </p:cNvSpPr>
          <p:nvPr>
            <p:ph type="body" sz="quarter" idx="12"/>
          </p:nvPr>
        </p:nvSpPr>
        <p:spPr/>
        <p:txBody>
          <a:bodyPr/>
          <a:lstStyle/>
          <a:p>
            <a:r>
              <a:rPr lang="fr-FR" dirty="0"/>
              <a:t>***</a:t>
            </a:r>
          </a:p>
        </p:txBody>
      </p:sp>
      <p:sp>
        <p:nvSpPr>
          <p:cNvPr id="7" name="ZoneTexte 6"/>
          <p:cNvSpPr txBox="1"/>
          <p:nvPr/>
        </p:nvSpPr>
        <p:spPr>
          <a:xfrm>
            <a:off x="548680" y="1344025"/>
            <a:ext cx="6020072" cy="388568"/>
          </a:xfrm>
          <a:prstGeom prst="rect">
            <a:avLst/>
          </a:prstGeom>
          <a:noFill/>
        </p:spPr>
        <p:txBody>
          <a:bodyPr wrap="square" rtlCol="0">
            <a:spAutoFit/>
          </a:bodyPr>
          <a:lstStyle/>
          <a:p>
            <a:pPr>
              <a:lnSpc>
                <a:spcPct val="150000"/>
              </a:lnSpc>
            </a:pPr>
            <a:r>
              <a:rPr lang="fr-FR" sz="1400" u="sng" dirty="0">
                <a:latin typeface="SimpleRonde" pitchFamily="2" charset="0"/>
              </a:rPr>
              <a:t>Relie les mots de la même famille.</a:t>
            </a:r>
          </a:p>
        </p:txBody>
      </p:sp>
      <p:grpSp>
        <p:nvGrpSpPr>
          <p:cNvPr id="8" name="Groupe 7"/>
          <p:cNvGrpSpPr/>
          <p:nvPr/>
        </p:nvGrpSpPr>
        <p:grpSpPr>
          <a:xfrm>
            <a:off x="116632" y="1280592"/>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 name="Rectangle à coins arrondis 10"/>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12" name="Tableau 11"/>
          <p:cNvGraphicFramePr>
            <a:graphicFrameLocks noGrp="1"/>
          </p:cNvGraphicFramePr>
          <p:nvPr>
            <p:extLst>
              <p:ext uri="{D42A27DB-BD31-4B8C-83A1-F6EECF244321}">
                <p14:modId xmlns:p14="http://schemas.microsoft.com/office/powerpoint/2010/main" val="3604514515"/>
              </p:ext>
            </p:extLst>
          </p:nvPr>
        </p:nvGraphicFramePr>
        <p:xfrm>
          <a:off x="1196752" y="1928664"/>
          <a:ext cx="4680520" cy="1854200"/>
        </p:xfrm>
        <a:graphic>
          <a:graphicData uri="http://schemas.openxmlformats.org/drawingml/2006/table">
            <a:tbl>
              <a:tblPr bandRow="1">
                <a:tableStyleId>{5C22544A-7EE6-4342-B048-85BDC9FD1C3A}</a:tableStyleId>
              </a:tblPr>
              <a:tblGrid>
                <a:gridCol w="864096">
                  <a:extLst>
                    <a:ext uri="{9D8B030D-6E8A-4147-A177-3AD203B41FA5}">
                      <a16:colId xmlns:a16="http://schemas.microsoft.com/office/drawing/2014/main" val="20000"/>
                    </a:ext>
                  </a:extLst>
                </a:gridCol>
                <a:gridCol w="1618285">
                  <a:extLst>
                    <a:ext uri="{9D8B030D-6E8A-4147-A177-3AD203B41FA5}">
                      <a16:colId xmlns:a16="http://schemas.microsoft.com/office/drawing/2014/main" val="20001"/>
                    </a:ext>
                  </a:extLst>
                </a:gridCol>
                <a:gridCol w="1281229">
                  <a:extLst>
                    <a:ext uri="{9D8B030D-6E8A-4147-A177-3AD203B41FA5}">
                      <a16:colId xmlns:a16="http://schemas.microsoft.com/office/drawing/2014/main" val="20002"/>
                    </a:ext>
                  </a:extLst>
                </a:gridCol>
                <a:gridCol w="916910">
                  <a:extLst>
                    <a:ext uri="{9D8B030D-6E8A-4147-A177-3AD203B41FA5}">
                      <a16:colId xmlns:a16="http://schemas.microsoft.com/office/drawing/2014/main" val="20003"/>
                    </a:ext>
                  </a:extLst>
                </a:gridCol>
              </a:tblGrid>
              <a:tr h="370840">
                <a:tc>
                  <a:txBody>
                    <a:bodyPr/>
                    <a:lstStyle/>
                    <a:p>
                      <a:r>
                        <a:rPr lang="fr-FR" sz="1400" dirty="0">
                          <a:latin typeface="+mj-lt"/>
                        </a:rPr>
                        <a:t>voiture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dirty="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000" dirty="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mj-lt"/>
                        </a:rPr>
                        <a:t>création</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fr-FR" sz="1400" dirty="0">
                          <a:latin typeface="+mj-lt"/>
                        </a:rPr>
                        <a:t>ballon</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dirty="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000" dirty="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mj-lt"/>
                        </a:rPr>
                        <a:t>sauter</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fr-FR" sz="1400" dirty="0">
                          <a:latin typeface="+mj-lt"/>
                        </a:rPr>
                        <a:t>créateur</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dirty="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000" dirty="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mj-lt"/>
                        </a:rPr>
                        <a:t>voiturier</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r>
                        <a:rPr lang="fr-FR" sz="1400" dirty="0">
                          <a:latin typeface="+mj-lt"/>
                        </a:rPr>
                        <a:t>jardinier</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dirty="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000" dirty="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mj-lt"/>
                        </a:rPr>
                        <a:t>jardinage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r>
                        <a:rPr lang="fr-FR" sz="1400" dirty="0">
                          <a:latin typeface="+mj-lt"/>
                        </a:rPr>
                        <a:t>sautiller</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a:latin typeface="+mj-lt"/>
                          <a:sym typeface="Wingdings"/>
                        </a:rPr>
                        <a:t></a:t>
                      </a:r>
                      <a:endParaRPr lang="fr-FR" sz="100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000" dirty="0">
                          <a:latin typeface="+mj-lt"/>
                          <a:sym typeface="Wingdings"/>
                        </a:rPr>
                        <a:t></a:t>
                      </a:r>
                      <a:endParaRPr lang="fr-FR" sz="1000" dirty="0">
                        <a:latin typeface="+mj-lt"/>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mj-lt"/>
                        </a:rPr>
                        <a:t>ballonner</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3" name="ZoneTexte 12"/>
          <p:cNvSpPr txBox="1"/>
          <p:nvPr/>
        </p:nvSpPr>
        <p:spPr>
          <a:xfrm>
            <a:off x="548680" y="4016896"/>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Barre l’intrus dans chaque famille.</a:t>
            </a:r>
          </a:p>
        </p:txBody>
      </p:sp>
      <p:grpSp>
        <p:nvGrpSpPr>
          <p:cNvPr id="14" name="Groupe 13"/>
          <p:cNvGrpSpPr/>
          <p:nvPr/>
        </p:nvGrpSpPr>
        <p:grpSpPr>
          <a:xfrm>
            <a:off x="116632" y="3953463"/>
            <a:ext cx="360040" cy="461665"/>
            <a:chOff x="116632" y="1352600"/>
            <a:chExt cx="360040" cy="461665"/>
          </a:xfrm>
        </p:grpSpPr>
        <p:sp>
          <p:nvSpPr>
            <p:cNvPr id="15" name="Ellipse 1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7" name="Rectangle à coins arrondis 16"/>
          <p:cNvSpPr/>
          <p:nvPr/>
        </p:nvSpPr>
        <p:spPr>
          <a:xfrm>
            <a:off x="6568752" y="410488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8" name="ZoneTexte 17"/>
          <p:cNvSpPr txBox="1"/>
          <p:nvPr/>
        </p:nvSpPr>
        <p:spPr>
          <a:xfrm>
            <a:off x="1340768" y="4432101"/>
            <a:ext cx="4104456" cy="1384995"/>
          </a:xfrm>
          <a:prstGeom prst="rect">
            <a:avLst/>
          </a:prstGeom>
          <a:noFill/>
        </p:spPr>
        <p:txBody>
          <a:bodyPr wrap="square" rtlCol="0">
            <a:spAutoFit/>
          </a:bodyPr>
          <a:lstStyle/>
          <a:p>
            <a:pPr>
              <a:lnSpc>
                <a:spcPct val="200000"/>
              </a:lnSpc>
            </a:pPr>
            <a:r>
              <a:rPr lang="fr-FR" sz="1400" dirty="0">
                <a:latin typeface="Throw My Hands Up in the Air"/>
                <a:ea typeface="Throw My Hands Up in the Air"/>
              </a:rPr>
              <a:t>~</a:t>
            </a:r>
            <a:r>
              <a:rPr lang="fr-FR" sz="1400" dirty="0">
                <a:latin typeface="+mj-lt"/>
                <a:ea typeface="Throw My Hands Up in the Air"/>
              </a:rPr>
              <a:t> poulet – poulailler – poule – poulie</a:t>
            </a:r>
          </a:p>
          <a:p>
            <a:pPr>
              <a:lnSpc>
                <a:spcPct val="200000"/>
              </a:lnSpc>
            </a:pPr>
            <a:r>
              <a:rPr lang="fr-FR" sz="1400" dirty="0">
                <a:latin typeface="Throw My Hands Up in the Air"/>
                <a:ea typeface="Throw My Hands Up in the Air"/>
              </a:rPr>
              <a:t>~</a:t>
            </a:r>
            <a:r>
              <a:rPr lang="fr-FR" sz="1400" dirty="0">
                <a:ea typeface="Throw My Hands Up in the Air"/>
              </a:rPr>
              <a:t> écolier – école – colle – écolière - scolaire</a:t>
            </a:r>
            <a:endParaRPr lang="fr-FR" sz="1400" dirty="0">
              <a:latin typeface="+mj-lt"/>
            </a:endParaRPr>
          </a:p>
          <a:p>
            <a:pPr>
              <a:lnSpc>
                <a:spcPct val="200000"/>
              </a:lnSpc>
            </a:pPr>
            <a:r>
              <a:rPr lang="fr-FR" sz="1400" dirty="0">
                <a:latin typeface="Throw My Hands Up in the Air"/>
                <a:ea typeface="Throw My Hands Up in the Air"/>
              </a:rPr>
              <a:t>~</a:t>
            </a:r>
            <a:r>
              <a:rPr lang="fr-FR" sz="1400" dirty="0">
                <a:ea typeface="Throw My Hands Up in the Air"/>
              </a:rPr>
              <a:t> changement – changer – échange – chanteur </a:t>
            </a:r>
          </a:p>
        </p:txBody>
      </p:sp>
      <p:sp>
        <p:nvSpPr>
          <p:cNvPr id="19" name="ZoneTexte 18"/>
          <p:cNvSpPr txBox="1"/>
          <p:nvPr/>
        </p:nvSpPr>
        <p:spPr>
          <a:xfrm>
            <a:off x="548680" y="5880529"/>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Entoure le radical dans les familles de mots suivantes.</a:t>
            </a:r>
          </a:p>
        </p:txBody>
      </p:sp>
      <p:grpSp>
        <p:nvGrpSpPr>
          <p:cNvPr id="20" name="Groupe 19"/>
          <p:cNvGrpSpPr/>
          <p:nvPr/>
        </p:nvGrpSpPr>
        <p:grpSpPr>
          <a:xfrm>
            <a:off x="116632" y="5745088"/>
            <a:ext cx="360040" cy="461665"/>
            <a:chOff x="116632" y="1352600"/>
            <a:chExt cx="360040" cy="461665"/>
          </a:xfrm>
        </p:grpSpPr>
        <p:sp>
          <p:nvSpPr>
            <p:cNvPr id="21" name="Ellipse 2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3" name="Rectangle à coins arrondis 22"/>
          <p:cNvSpPr/>
          <p:nvPr/>
        </p:nvSpPr>
        <p:spPr>
          <a:xfrm>
            <a:off x="6568752" y="589650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4" name="ZoneTexte 23"/>
          <p:cNvSpPr txBox="1"/>
          <p:nvPr/>
        </p:nvSpPr>
        <p:spPr>
          <a:xfrm>
            <a:off x="548680" y="6440043"/>
            <a:ext cx="5688632" cy="1384995"/>
          </a:xfrm>
          <a:prstGeom prst="rect">
            <a:avLst/>
          </a:prstGeom>
          <a:noFill/>
        </p:spPr>
        <p:txBody>
          <a:bodyPr wrap="square" rtlCol="0">
            <a:spAutoFit/>
          </a:bodyPr>
          <a:lstStyle/>
          <a:p>
            <a:pPr>
              <a:lnSpc>
                <a:spcPct val="200000"/>
              </a:lnSpc>
            </a:pPr>
            <a:r>
              <a:rPr lang="fr-FR" sz="1400" spc="300" dirty="0">
                <a:latin typeface="Throw My Hands Up in the Air"/>
                <a:ea typeface="Throw My Hands Up in the Air"/>
              </a:rPr>
              <a:t>~</a:t>
            </a:r>
            <a:r>
              <a:rPr lang="fr-FR" sz="1400" spc="300" dirty="0">
                <a:latin typeface="+mj-lt"/>
                <a:ea typeface="Throw My Hands Up in the Air"/>
              </a:rPr>
              <a:t> écrire – écriture – écrivain – écriteau </a:t>
            </a:r>
          </a:p>
          <a:p>
            <a:pPr>
              <a:lnSpc>
                <a:spcPct val="200000"/>
              </a:lnSpc>
            </a:pPr>
            <a:r>
              <a:rPr lang="fr-FR" sz="1400" spc="300" dirty="0">
                <a:latin typeface="Throw My Hands Up in the Air"/>
                <a:ea typeface="Throw My Hands Up in the Air"/>
              </a:rPr>
              <a:t>~</a:t>
            </a:r>
            <a:r>
              <a:rPr lang="fr-FR" sz="1400" spc="300" dirty="0">
                <a:ea typeface="Throw My Hands Up in the Air"/>
              </a:rPr>
              <a:t> nouveau – renouveler – nouveauté – nouvelle </a:t>
            </a:r>
            <a:endParaRPr lang="fr-FR" sz="1400" spc="300" dirty="0">
              <a:latin typeface="+mj-lt"/>
            </a:endParaRPr>
          </a:p>
          <a:p>
            <a:pPr>
              <a:lnSpc>
                <a:spcPct val="200000"/>
              </a:lnSpc>
            </a:pPr>
            <a:r>
              <a:rPr lang="fr-FR" sz="1400" spc="300" dirty="0">
                <a:latin typeface="Throw My Hands Up in the Air"/>
                <a:ea typeface="Throw My Hands Up in the Air"/>
              </a:rPr>
              <a:t>~</a:t>
            </a:r>
            <a:r>
              <a:rPr lang="fr-FR" sz="1400" spc="300" dirty="0">
                <a:ea typeface="Throw My Hands Up in the Air"/>
              </a:rPr>
              <a:t> pensif – penseur – pensée - penser</a:t>
            </a:r>
          </a:p>
        </p:txBody>
      </p:sp>
      <p:sp>
        <p:nvSpPr>
          <p:cNvPr id="25" name="ZoneTexte 24"/>
          <p:cNvSpPr txBox="1"/>
          <p:nvPr/>
        </p:nvSpPr>
        <p:spPr>
          <a:xfrm>
            <a:off x="548680" y="7896753"/>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Complète chaque famille par deux autres mots. Tu peux t’aider de ton dictionnaire.</a:t>
            </a:r>
          </a:p>
        </p:txBody>
      </p:sp>
      <p:grpSp>
        <p:nvGrpSpPr>
          <p:cNvPr id="26" name="Groupe 25"/>
          <p:cNvGrpSpPr/>
          <p:nvPr/>
        </p:nvGrpSpPr>
        <p:grpSpPr>
          <a:xfrm>
            <a:off x="116632" y="7761312"/>
            <a:ext cx="360040" cy="461665"/>
            <a:chOff x="116632" y="1352600"/>
            <a:chExt cx="360040" cy="461665"/>
          </a:xfrm>
        </p:grpSpPr>
        <p:sp>
          <p:nvSpPr>
            <p:cNvPr id="27" name="Ellipse 2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4</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9" name="Rectangle à coins arrondis 28"/>
          <p:cNvSpPr/>
          <p:nvPr/>
        </p:nvSpPr>
        <p:spPr>
          <a:xfrm>
            <a:off x="6568752" y="791273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0" name="ZoneTexte 29"/>
          <p:cNvSpPr txBox="1"/>
          <p:nvPr/>
        </p:nvSpPr>
        <p:spPr>
          <a:xfrm>
            <a:off x="-27384" y="8521463"/>
            <a:ext cx="6480720" cy="1061829"/>
          </a:xfrm>
          <a:prstGeom prst="rect">
            <a:avLst/>
          </a:prstGeom>
          <a:noFill/>
        </p:spPr>
        <p:txBody>
          <a:bodyPr wrap="square" rtlCol="0">
            <a:spAutoFit/>
          </a:bodyPr>
          <a:lstStyle/>
          <a:p>
            <a:pPr marL="285750" indent="-285750">
              <a:lnSpc>
                <a:spcPct val="150000"/>
              </a:lnSpc>
              <a:buFont typeface="Wingdings" pitchFamily="2" charset="2"/>
              <a:buChar char="v"/>
            </a:pPr>
            <a:r>
              <a:rPr lang="fr-FR" sz="1400" dirty="0"/>
              <a:t>enneigé, neigeux :</a:t>
            </a:r>
          </a:p>
          <a:p>
            <a:pPr marL="285750" indent="-285750">
              <a:lnSpc>
                <a:spcPct val="150000"/>
              </a:lnSpc>
              <a:buFont typeface="Wingdings" pitchFamily="2" charset="2"/>
              <a:buChar char="v"/>
            </a:pPr>
            <a:r>
              <a:rPr lang="fr-FR" sz="1400" dirty="0"/>
              <a:t>enseignante, enseignement :</a:t>
            </a:r>
          </a:p>
          <a:p>
            <a:pPr marL="285750" indent="-285750">
              <a:lnSpc>
                <a:spcPct val="150000"/>
              </a:lnSpc>
              <a:buFont typeface="Wingdings" pitchFamily="2" charset="2"/>
              <a:buChar char="v"/>
            </a:pPr>
            <a:r>
              <a:rPr lang="fr-FR" sz="1400" dirty="0"/>
              <a:t>terrain, terrasse :</a:t>
            </a:r>
          </a:p>
        </p:txBody>
      </p:sp>
      <p:cxnSp>
        <p:nvCxnSpPr>
          <p:cNvPr id="31" name="Connecteur droit 30"/>
          <p:cNvCxnSpPr/>
          <p:nvPr/>
        </p:nvCxnSpPr>
        <p:spPr>
          <a:xfrm>
            <a:off x="1746920" y="8829304"/>
            <a:ext cx="457991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2467000" y="9151244"/>
            <a:ext cx="385983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628800" y="9486901"/>
            <a:ext cx="469803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74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a:t>Les familles de mots</a:t>
            </a:r>
          </a:p>
        </p:txBody>
      </p:sp>
      <p:sp>
        <p:nvSpPr>
          <p:cNvPr id="5" name="Espace réservé du texte 4"/>
          <p:cNvSpPr>
            <a:spLocks noGrp="1"/>
          </p:cNvSpPr>
          <p:nvPr>
            <p:ph type="body" sz="quarter" idx="11"/>
          </p:nvPr>
        </p:nvSpPr>
        <p:spPr/>
        <p:txBody>
          <a:bodyPr/>
          <a:lstStyle/>
          <a:p>
            <a:r>
              <a:rPr lang="fr-FR" dirty="0"/>
              <a:t>4</a:t>
            </a:r>
          </a:p>
        </p:txBody>
      </p:sp>
      <p:sp>
        <p:nvSpPr>
          <p:cNvPr id="6" name="Espace réservé du texte 5"/>
          <p:cNvSpPr>
            <a:spLocks noGrp="1"/>
          </p:cNvSpPr>
          <p:nvPr>
            <p:ph type="body" sz="quarter" idx="12"/>
          </p:nvPr>
        </p:nvSpPr>
        <p:spPr/>
        <p:txBody>
          <a:bodyPr/>
          <a:lstStyle/>
          <a:p>
            <a:r>
              <a:rPr lang="fr-FR" dirty="0"/>
              <a:t>****</a:t>
            </a:r>
          </a:p>
        </p:txBody>
      </p:sp>
      <p:sp>
        <p:nvSpPr>
          <p:cNvPr id="7" name="ZoneTexte 6"/>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Classe les mots dans le tableau en deux famille et écris le radical en tête de colonne.</a:t>
            </a:r>
          </a:p>
        </p:txBody>
      </p:sp>
      <p:grpSp>
        <p:nvGrpSpPr>
          <p:cNvPr id="8" name="Groupe 7"/>
          <p:cNvGrpSpPr/>
          <p:nvPr/>
        </p:nvGrpSpPr>
        <p:grpSpPr>
          <a:xfrm>
            <a:off x="116632" y="1280592"/>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1" name="Rectangle à coins arrondis 10"/>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12" name="Tableau 11"/>
          <p:cNvGraphicFramePr>
            <a:graphicFrameLocks noGrp="1"/>
          </p:cNvGraphicFramePr>
          <p:nvPr>
            <p:extLst>
              <p:ext uri="{D42A27DB-BD31-4B8C-83A1-F6EECF244321}">
                <p14:modId xmlns:p14="http://schemas.microsoft.com/office/powerpoint/2010/main" val="3214062328"/>
              </p:ext>
            </p:extLst>
          </p:nvPr>
        </p:nvGraphicFramePr>
        <p:xfrm>
          <a:off x="836712" y="2628528"/>
          <a:ext cx="5184576" cy="16764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59228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144016">
                <a:tc>
                  <a:txBody>
                    <a:bodyPr/>
                    <a:lstStyle/>
                    <a:p>
                      <a:pPr algn="ct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792088">
                <a:tc>
                  <a:txBody>
                    <a:bodyPr/>
                    <a:lstStyle/>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3" name="ZoneTexte 12"/>
          <p:cNvSpPr txBox="1"/>
          <p:nvPr/>
        </p:nvSpPr>
        <p:spPr>
          <a:xfrm>
            <a:off x="0" y="2000672"/>
            <a:ext cx="6858000" cy="523220"/>
          </a:xfrm>
          <a:prstGeom prst="rect">
            <a:avLst/>
          </a:prstGeom>
          <a:noFill/>
        </p:spPr>
        <p:txBody>
          <a:bodyPr wrap="square" rtlCol="0">
            <a:spAutoFit/>
          </a:bodyPr>
          <a:lstStyle/>
          <a:p>
            <a:pPr algn="ctr"/>
            <a:r>
              <a:rPr lang="fr-FR" sz="1400" b="1" dirty="0"/>
              <a:t>généralité – généreusement – généralement – généreux </a:t>
            </a:r>
          </a:p>
          <a:p>
            <a:pPr algn="ctr"/>
            <a:r>
              <a:rPr lang="fr-FR" sz="1400" b="1" dirty="0"/>
              <a:t>général – généraliser - générosité</a:t>
            </a:r>
          </a:p>
        </p:txBody>
      </p:sp>
      <p:sp>
        <p:nvSpPr>
          <p:cNvPr id="14" name="ZoneTexte 13"/>
          <p:cNvSpPr txBox="1"/>
          <p:nvPr/>
        </p:nvSpPr>
        <p:spPr>
          <a:xfrm>
            <a:off x="548680" y="4748617"/>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Classe les mots de ces familles selon leur nature grammaticale. Tu peux t’aider du dictionnaire.</a:t>
            </a:r>
          </a:p>
        </p:txBody>
      </p:sp>
      <p:grpSp>
        <p:nvGrpSpPr>
          <p:cNvPr id="15" name="Groupe 14"/>
          <p:cNvGrpSpPr/>
          <p:nvPr/>
        </p:nvGrpSpPr>
        <p:grpSpPr>
          <a:xfrm>
            <a:off x="116632" y="4685184"/>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8" name="Rectangle à coins arrondis 17"/>
          <p:cNvSpPr/>
          <p:nvPr/>
        </p:nvSpPr>
        <p:spPr>
          <a:xfrm>
            <a:off x="6568752" y="483660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19" name="Tableau 18"/>
          <p:cNvGraphicFramePr>
            <a:graphicFrameLocks noGrp="1"/>
          </p:cNvGraphicFramePr>
          <p:nvPr>
            <p:extLst>
              <p:ext uri="{D42A27DB-BD31-4B8C-83A1-F6EECF244321}">
                <p14:modId xmlns:p14="http://schemas.microsoft.com/office/powerpoint/2010/main" val="811204361"/>
              </p:ext>
            </p:extLst>
          </p:nvPr>
        </p:nvGraphicFramePr>
        <p:xfrm>
          <a:off x="188640" y="6033120"/>
          <a:ext cx="6480720" cy="16764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tblGrid>
              <a:tr h="144016">
                <a:tc>
                  <a:txBody>
                    <a:bodyPr/>
                    <a:lstStyle/>
                    <a:p>
                      <a:pPr algn="ctr"/>
                      <a:r>
                        <a:rPr lang="fr-FR" sz="1400" dirty="0">
                          <a:solidFill>
                            <a:schemeClr val="tx1"/>
                          </a:solidFill>
                        </a:rPr>
                        <a:t>nom</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400" dirty="0">
                          <a:solidFill>
                            <a:schemeClr val="tx1"/>
                          </a:solidFill>
                        </a:rPr>
                        <a:t>verbe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400" dirty="0">
                          <a:solidFill>
                            <a:schemeClr val="tx1"/>
                          </a:solidFill>
                        </a:rPr>
                        <a:t>adjectif</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792088">
                <a:tc>
                  <a:txBody>
                    <a:bodyPr/>
                    <a:lstStyle/>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endParaRPr lang="fr-FR" sz="1400" dirty="0">
                        <a:solidFill>
                          <a:schemeClr val="tx1"/>
                        </a:solidFill>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0" name="ZoneTexte 19"/>
          <p:cNvSpPr txBox="1"/>
          <p:nvPr/>
        </p:nvSpPr>
        <p:spPr>
          <a:xfrm>
            <a:off x="0" y="5509319"/>
            <a:ext cx="6858000" cy="307777"/>
          </a:xfrm>
          <a:prstGeom prst="rect">
            <a:avLst/>
          </a:prstGeom>
          <a:noFill/>
        </p:spPr>
        <p:txBody>
          <a:bodyPr wrap="square" rtlCol="0">
            <a:spAutoFit/>
          </a:bodyPr>
          <a:lstStyle/>
          <a:p>
            <a:pPr algn="ctr"/>
            <a:r>
              <a:rPr lang="fr-FR" sz="1400" b="1" dirty="0"/>
              <a:t>penser – vieux – pensif – jeune – rajeunir – pensée – vieillesse – jeunesse - rajeunir</a:t>
            </a:r>
          </a:p>
        </p:txBody>
      </p:sp>
      <p:sp>
        <p:nvSpPr>
          <p:cNvPr id="21" name="ZoneTexte 20"/>
          <p:cNvSpPr txBox="1"/>
          <p:nvPr/>
        </p:nvSpPr>
        <p:spPr>
          <a:xfrm>
            <a:off x="548680" y="7905035"/>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Entoure le radical dans les familles de mots suivantes.</a:t>
            </a:r>
          </a:p>
        </p:txBody>
      </p:sp>
      <p:grpSp>
        <p:nvGrpSpPr>
          <p:cNvPr id="22" name="Groupe 21"/>
          <p:cNvGrpSpPr/>
          <p:nvPr/>
        </p:nvGrpSpPr>
        <p:grpSpPr>
          <a:xfrm>
            <a:off x="116632" y="7769594"/>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5" name="Rectangle à coins arrondis 24"/>
          <p:cNvSpPr/>
          <p:nvPr/>
        </p:nvSpPr>
        <p:spPr>
          <a:xfrm>
            <a:off x="6568752" y="792101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6" name="ZoneTexte 25"/>
          <p:cNvSpPr txBox="1"/>
          <p:nvPr/>
        </p:nvSpPr>
        <p:spPr>
          <a:xfrm>
            <a:off x="548680" y="8464549"/>
            <a:ext cx="6020072" cy="1384995"/>
          </a:xfrm>
          <a:prstGeom prst="rect">
            <a:avLst/>
          </a:prstGeom>
          <a:noFill/>
        </p:spPr>
        <p:txBody>
          <a:bodyPr wrap="square" rtlCol="0">
            <a:spAutoFit/>
          </a:bodyPr>
          <a:lstStyle/>
          <a:p>
            <a:pPr>
              <a:lnSpc>
                <a:spcPct val="200000"/>
              </a:lnSpc>
            </a:pPr>
            <a:r>
              <a:rPr lang="fr-FR" sz="1400" spc="300" dirty="0">
                <a:latin typeface="Throw My Hands Up in the Air"/>
                <a:ea typeface="Throw My Hands Up in the Air"/>
              </a:rPr>
              <a:t>~</a:t>
            </a:r>
            <a:r>
              <a:rPr lang="fr-FR" sz="1400" spc="300" dirty="0">
                <a:latin typeface="+mj-lt"/>
                <a:ea typeface="Throw My Hands Up in the Air"/>
              </a:rPr>
              <a:t> atterrir – déterrer –enterrer - terrier</a:t>
            </a:r>
          </a:p>
          <a:p>
            <a:pPr>
              <a:lnSpc>
                <a:spcPct val="200000"/>
              </a:lnSpc>
            </a:pPr>
            <a:r>
              <a:rPr lang="fr-FR" sz="1400" spc="300" dirty="0">
                <a:latin typeface="Throw My Hands Up in the Air"/>
                <a:ea typeface="Throw My Hands Up in the Air"/>
              </a:rPr>
              <a:t>~</a:t>
            </a:r>
            <a:r>
              <a:rPr lang="fr-FR" sz="1400" spc="300" dirty="0">
                <a:ea typeface="Throw My Hands Up in the Air"/>
              </a:rPr>
              <a:t> connaitre – connaissance – inconnu - connaisseur</a:t>
            </a:r>
            <a:endParaRPr lang="fr-FR" sz="1400" spc="300" dirty="0">
              <a:latin typeface="+mj-lt"/>
            </a:endParaRPr>
          </a:p>
          <a:p>
            <a:pPr>
              <a:lnSpc>
                <a:spcPct val="200000"/>
              </a:lnSpc>
            </a:pPr>
            <a:r>
              <a:rPr lang="fr-FR" sz="1400" spc="300" dirty="0">
                <a:latin typeface="Throw My Hands Up in the Air"/>
                <a:ea typeface="Throw My Hands Up in the Air"/>
              </a:rPr>
              <a:t>~</a:t>
            </a:r>
            <a:r>
              <a:rPr lang="fr-FR" sz="1400" spc="300" dirty="0">
                <a:ea typeface="Throw My Hands Up in the Air"/>
              </a:rPr>
              <a:t> campeur – camping – campement - camper</a:t>
            </a:r>
          </a:p>
        </p:txBody>
      </p:sp>
      <p:cxnSp>
        <p:nvCxnSpPr>
          <p:cNvPr id="27" name="Connecteur droit 26"/>
          <p:cNvCxnSpPr/>
          <p:nvPr/>
        </p:nvCxnSpPr>
        <p:spPr>
          <a:xfrm>
            <a:off x="1306860" y="2864768"/>
            <a:ext cx="176210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3861048" y="2864768"/>
            <a:ext cx="176210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046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Les synonymes</a:t>
            </a:r>
          </a:p>
        </p:txBody>
      </p:sp>
      <p:sp>
        <p:nvSpPr>
          <p:cNvPr id="3" name="Espace réservé du texte 2"/>
          <p:cNvSpPr>
            <a:spLocks noGrp="1"/>
          </p:cNvSpPr>
          <p:nvPr>
            <p:ph type="body" sz="quarter" idx="11"/>
          </p:nvPr>
        </p:nvSpPr>
        <p:spPr/>
        <p:txBody>
          <a:bodyPr/>
          <a:lstStyle/>
          <a:p>
            <a:r>
              <a:rPr lang="fr-FR" dirty="0"/>
              <a:t>5</a:t>
            </a:r>
          </a:p>
        </p:txBody>
      </p:sp>
      <p:sp>
        <p:nvSpPr>
          <p:cNvPr id="4" name="Espace réservé du texte 3"/>
          <p:cNvSpPr>
            <a:spLocks noGrp="1"/>
          </p:cNvSpPr>
          <p:nvPr>
            <p:ph type="body" sz="quarter" idx="12"/>
          </p:nvPr>
        </p:nvSpPr>
        <p:spPr/>
        <p:txBody>
          <a:bodyPr/>
          <a:lstStyle/>
          <a:p>
            <a:r>
              <a:rPr lang="fr-FR" dirty="0"/>
              <a:t>*</a:t>
            </a:r>
          </a:p>
        </p:txBody>
      </p:sp>
      <p:sp>
        <p:nvSpPr>
          <p:cNvPr id="5" name="ZoneTexte 4"/>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Colorie de la même couleur les synonymes (mots de même sens). </a:t>
            </a: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10" name="Groupe 9"/>
          <p:cNvGrpSpPr/>
          <p:nvPr/>
        </p:nvGrpSpPr>
        <p:grpSpPr>
          <a:xfrm>
            <a:off x="296652" y="2221099"/>
            <a:ext cx="1188132" cy="513929"/>
            <a:chOff x="296652" y="2031738"/>
            <a:chExt cx="1188132" cy="513929"/>
          </a:xfrm>
        </p:grpSpPr>
        <p:sp>
          <p:nvSpPr>
            <p:cNvPr id="11" name="Nuage 10"/>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86662" y="2134815"/>
              <a:ext cx="1008112" cy="307777"/>
            </a:xfrm>
            <a:prstGeom prst="rect">
              <a:avLst/>
            </a:prstGeom>
            <a:noFill/>
          </p:spPr>
          <p:txBody>
            <a:bodyPr wrap="square" rtlCol="0">
              <a:spAutoFit/>
            </a:bodyPr>
            <a:lstStyle/>
            <a:p>
              <a:pPr algn="ctr"/>
              <a:r>
                <a:rPr lang="fr-FR" sz="1400" dirty="0"/>
                <a:t>voiture</a:t>
              </a:r>
            </a:p>
          </p:txBody>
        </p:sp>
      </p:grpSp>
      <p:grpSp>
        <p:nvGrpSpPr>
          <p:cNvPr id="13" name="Groupe 12"/>
          <p:cNvGrpSpPr/>
          <p:nvPr/>
        </p:nvGrpSpPr>
        <p:grpSpPr>
          <a:xfrm>
            <a:off x="1563409" y="3214935"/>
            <a:ext cx="1188132" cy="513929"/>
            <a:chOff x="2356495" y="3062297"/>
            <a:chExt cx="1188132" cy="513929"/>
          </a:xfrm>
        </p:grpSpPr>
        <p:sp>
          <p:nvSpPr>
            <p:cNvPr id="14" name="Nuage 13"/>
            <p:cNvSpPr/>
            <p:nvPr/>
          </p:nvSpPr>
          <p:spPr>
            <a:xfrm>
              <a:off x="2356495" y="306229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446505" y="3165374"/>
              <a:ext cx="1008112" cy="307777"/>
            </a:xfrm>
            <a:prstGeom prst="rect">
              <a:avLst/>
            </a:prstGeom>
            <a:noFill/>
          </p:spPr>
          <p:txBody>
            <a:bodyPr wrap="square" rtlCol="0">
              <a:spAutoFit/>
            </a:bodyPr>
            <a:lstStyle/>
            <a:p>
              <a:pPr algn="ctr"/>
              <a:r>
                <a:rPr lang="fr-FR" sz="1400" dirty="0"/>
                <a:t>aimable</a:t>
              </a:r>
            </a:p>
          </p:txBody>
        </p:sp>
      </p:grpSp>
      <p:grpSp>
        <p:nvGrpSpPr>
          <p:cNvPr id="16" name="Groupe 15"/>
          <p:cNvGrpSpPr/>
          <p:nvPr/>
        </p:nvGrpSpPr>
        <p:grpSpPr>
          <a:xfrm>
            <a:off x="4786554" y="2688872"/>
            <a:ext cx="1188132" cy="513929"/>
            <a:chOff x="5380620" y="2698067"/>
            <a:chExt cx="1188132" cy="513929"/>
          </a:xfrm>
        </p:grpSpPr>
        <p:sp>
          <p:nvSpPr>
            <p:cNvPr id="17" name="Nuage 16"/>
            <p:cNvSpPr/>
            <p:nvPr/>
          </p:nvSpPr>
          <p:spPr>
            <a:xfrm>
              <a:off x="5380620" y="269806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5470630" y="2801143"/>
              <a:ext cx="1008112" cy="307777"/>
            </a:xfrm>
            <a:prstGeom prst="rect">
              <a:avLst/>
            </a:prstGeom>
            <a:noFill/>
          </p:spPr>
          <p:txBody>
            <a:bodyPr wrap="square" rtlCol="0">
              <a:spAutoFit/>
            </a:bodyPr>
            <a:lstStyle/>
            <a:p>
              <a:pPr algn="ctr"/>
              <a:r>
                <a:rPr lang="fr-FR" sz="1400" dirty="0"/>
                <a:t>moche</a:t>
              </a:r>
            </a:p>
          </p:txBody>
        </p:sp>
      </p:grpSp>
      <p:grpSp>
        <p:nvGrpSpPr>
          <p:cNvPr id="19" name="Groupe 18"/>
          <p:cNvGrpSpPr/>
          <p:nvPr/>
        </p:nvGrpSpPr>
        <p:grpSpPr>
          <a:xfrm>
            <a:off x="1852439" y="2101676"/>
            <a:ext cx="1188132" cy="513929"/>
            <a:chOff x="296652" y="2031738"/>
            <a:chExt cx="1188132" cy="513929"/>
          </a:xfrm>
        </p:grpSpPr>
        <p:sp>
          <p:nvSpPr>
            <p:cNvPr id="20" name="Nuage 19"/>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386662" y="2134815"/>
              <a:ext cx="1008112" cy="307777"/>
            </a:xfrm>
            <a:prstGeom prst="rect">
              <a:avLst/>
            </a:prstGeom>
            <a:noFill/>
          </p:spPr>
          <p:txBody>
            <a:bodyPr wrap="square" rtlCol="0">
              <a:spAutoFit/>
            </a:bodyPr>
            <a:lstStyle/>
            <a:p>
              <a:pPr algn="ctr"/>
              <a:r>
                <a:rPr lang="fr-FR" sz="1400" dirty="0"/>
                <a:t>chanter</a:t>
              </a:r>
            </a:p>
          </p:txBody>
        </p:sp>
      </p:grpSp>
      <p:grpSp>
        <p:nvGrpSpPr>
          <p:cNvPr id="22" name="Groupe 21"/>
          <p:cNvGrpSpPr/>
          <p:nvPr/>
        </p:nvGrpSpPr>
        <p:grpSpPr>
          <a:xfrm>
            <a:off x="116632" y="3111858"/>
            <a:ext cx="1188132" cy="513929"/>
            <a:chOff x="296652" y="2031738"/>
            <a:chExt cx="1188132" cy="513929"/>
          </a:xfrm>
        </p:grpSpPr>
        <p:sp>
          <p:nvSpPr>
            <p:cNvPr id="23" name="Nuage 22"/>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386662" y="2134815"/>
              <a:ext cx="1008112" cy="307777"/>
            </a:xfrm>
            <a:prstGeom prst="rect">
              <a:avLst/>
            </a:prstGeom>
            <a:noFill/>
          </p:spPr>
          <p:txBody>
            <a:bodyPr wrap="square" rtlCol="0">
              <a:spAutoFit/>
            </a:bodyPr>
            <a:lstStyle/>
            <a:p>
              <a:pPr algn="ctr"/>
              <a:r>
                <a:rPr lang="fr-FR" sz="1400" dirty="0"/>
                <a:t>dire</a:t>
              </a:r>
            </a:p>
          </p:txBody>
        </p:sp>
      </p:grpSp>
      <p:grpSp>
        <p:nvGrpSpPr>
          <p:cNvPr id="25" name="Groupe 24"/>
          <p:cNvGrpSpPr/>
          <p:nvPr/>
        </p:nvGrpSpPr>
        <p:grpSpPr>
          <a:xfrm>
            <a:off x="3821317" y="2120516"/>
            <a:ext cx="1188132" cy="513929"/>
            <a:chOff x="296652" y="2031738"/>
            <a:chExt cx="1188132" cy="513929"/>
          </a:xfrm>
        </p:grpSpPr>
        <p:sp>
          <p:nvSpPr>
            <p:cNvPr id="26" name="Nuage 25"/>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339037" y="2134815"/>
              <a:ext cx="1008112" cy="307777"/>
            </a:xfrm>
            <a:prstGeom prst="rect">
              <a:avLst/>
            </a:prstGeom>
            <a:noFill/>
          </p:spPr>
          <p:txBody>
            <a:bodyPr wrap="square" rtlCol="0">
              <a:spAutoFit/>
            </a:bodyPr>
            <a:lstStyle/>
            <a:p>
              <a:pPr algn="ctr"/>
              <a:r>
                <a:rPr lang="fr-FR" sz="1400" dirty="0"/>
                <a:t>fredonner</a:t>
              </a:r>
            </a:p>
          </p:txBody>
        </p:sp>
      </p:grpSp>
      <p:grpSp>
        <p:nvGrpSpPr>
          <p:cNvPr id="28" name="Groupe 27"/>
          <p:cNvGrpSpPr/>
          <p:nvPr/>
        </p:nvGrpSpPr>
        <p:grpSpPr>
          <a:xfrm>
            <a:off x="2667608" y="2604402"/>
            <a:ext cx="1188132" cy="513929"/>
            <a:chOff x="296652" y="2031738"/>
            <a:chExt cx="1188132" cy="513929"/>
          </a:xfrm>
        </p:grpSpPr>
        <p:sp>
          <p:nvSpPr>
            <p:cNvPr id="29" name="Nuage 28"/>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386662" y="2134815"/>
              <a:ext cx="1008112" cy="307777"/>
            </a:xfrm>
            <a:prstGeom prst="rect">
              <a:avLst/>
            </a:prstGeom>
            <a:noFill/>
          </p:spPr>
          <p:txBody>
            <a:bodyPr wrap="square" rtlCol="0">
              <a:spAutoFit/>
            </a:bodyPr>
            <a:lstStyle/>
            <a:p>
              <a:pPr algn="ctr"/>
              <a:r>
                <a:rPr lang="fr-FR" sz="1400" dirty="0"/>
                <a:t>gentil</a:t>
              </a:r>
            </a:p>
          </p:txBody>
        </p:sp>
      </p:grpSp>
      <p:grpSp>
        <p:nvGrpSpPr>
          <p:cNvPr id="31" name="Groupe 30"/>
          <p:cNvGrpSpPr/>
          <p:nvPr/>
        </p:nvGrpSpPr>
        <p:grpSpPr>
          <a:xfrm>
            <a:off x="5469514" y="2067211"/>
            <a:ext cx="1188132" cy="513929"/>
            <a:chOff x="296652" y="2031738"/>
            <a:chExt cx="1188132" cy="513929"/>
          </a:xfrm>
        </p:grpSpPr>
        <p:sp>
          <p:nvSpPr>
            <p:cNvPr id="32" name="Nuage 31"/>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386662" y="2134815"/>
              <a:ext cx="1008112" cy="307777"/>
            </a:xfrm>
            <a:prstGeom prst="rect">
              <a:avLst/>
            </a:prstGeom>
            <a:noFill/>
          </p:spPr>
          <p:txBody>
            <a:bodyPr wrap="square" rtlCol="0">
              <a:spAutoFit/>
            </a:bodyPr>
            <a:lstStyle/>
            <a:p>
              <a:pPr algn="ctr"/>
              <a:r>
                <a:rPr lang="fr-FR" sz="1400" dirty="0"/>
                <a:t>parler</a:t>
              </a:r>
            </a:p>
          </p:txBody>
        </p:sp>
      </p:grpSp>
      <p:grpSp>
        <p:nvGrpSpPr>
          <p:cNvPr id="34" name="Groupe 33"/>
          <p:cNvGrpSpPr/>
          <p:nvPr/>
        </p:nvGrpSpPr>
        <p:grpSpPr>
          <a:xfrm>
            <a:off x="3501008" y="3237589"/>
            <a:ext cx="1188132" cy="513929"/>
            <a:chOff x="296652" y="2031738"/>
            <a:chExt cx="1188132" cy="513929"/>
          </a:xfrm>
        </p:grpSpPr>
        <p:sp>
          <p:nvSpPr>
            <p:cNvPr id="35" name="Nuage 34"/>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386662" y="2134815"/>
              <a:ext cx="1008112" cy="307777"/>
            </a:xfrm>
            <a:prstGeom prst="rect">
              <a:avLst/>
            </a:prstGeom>
            <a:noFill/>
          </p:spPr>
          <p:txBody>
            <a:bodyPr wrap="square" rtlCol="0">
              <a:spAutoFit/>
            </a:bodyPr>
            <a:lstStyle/>
            <a:p>
              <a:pPr algn="ctr"/>
              <a:r>
                <a:rPr lang="fr-FR" sz="1400" dirty="0"/>
                <a:t>véhicule</a:t>
              </a:r>
            </a:p>
          </p:txBody>
        </p:sp>
      </p:grpSp>
      <p:grpSp>
        <p:nvGrpSpPr>
          <p:cNvPr id="37" name="Groupe 36"/>
          <p:cNvGrpSpPr/>
          <p:nvPr/>
        </p:nvGrpSpPr>
        <p:grpSpPr>
          <a:xfrm>
            <a:off x="5481228" y="3288402"/>
            <a:ext cx="1188132" cy="513929"/>
            <a:chOff x="5380620" y="2698067"/>
            <a:chExt cx="1188132" cy="513929"/>
          </a:xfrm>
        </p:grpSpPr>
        <p:sp>
          <p:nvSpPr>
            <p:cNvPr id="38" name="Nuage 37"/>
            <p:cNvSpPr/>
            <p:nvPr/>
          </p:nvSpPr>
          <p:spPr>
            <a:xfrm>
              <a:off x="5380620" y="269806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5470630" y="2801143"/>
              <a:ext cx="1008112" cy="307777"/>
            </a:xfrm>
            <a:prstGeom prst="rect">
              <a:avLst/>
            </a:prstGeom>
            <a:noFill/>
          </p:spPr>
          <p:txBody>
            <a:bodyPr wrap="square" rtlCol="0">
              <a:spAutoFit/>
            </a:bodyPr>
            <a:lstStyle/>
            <a:p>
              <a:pPr algn="ctr"/>
              <a:r>
                <a:rPr lang="fr-FR" sz="1400" dirty="0"/>
                <a:t>hideux</a:t>
              </a:r>
            </a:p>
          </p:txBody>
        </p:sp>
      </p:grpSp>
      <p:sp>
        <p:nvSpPr>
          <p:cNvPr id="40" name="ZoneTexte 39"/>
          <p:cNvSpPr txBox="1"/>
          <p:nvPr/>
        </p:nvSpPr>
        <p:spPr>
          <a:xfrm>
            <a:off x="548680" y="4076741"/>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les adjectifs synonymes.</a:t>
            </a:r>
          </a:p>
        </p:txBody>
      </p:sp>
      <p:grpSp>
        <p:nvGrpSpPr>
          <p:cNvPr id="41" name="Groupe 40"/>
          <p:cNvGrpSpPr/>
          <p:nvPr/>
        </p:nvGrpSpPr>
        <p:grpSpPr>
          <a:xfrm>
            <a:off x="116632" y="4013308"/>
            <a:ext cx="360040" cy="461665"/>
            <a:chOff x="116632" y="1352600"/>
            <a:chExt cx="360040" cy="461665"/>
          </a:xfrm>
        </p:grpSpPr>
        <p:sp>
          <p:nvSpPr>
            <p:cNvPr id="42" name="Ellipse 4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4" name="Rectangle à coins arrondis 43"/>
          <p:cNvSpPr/>
          <p:nvPr/>
        </p:nvSpPr>
        <p:spPr>
          <a:xfrm>
            <a:off x="6568752" y="416472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45" name="Tableau 44"/>
          <p:cNvGraphicFramePr>
            <a:graphicFrameLocks noGrp="1"/>
          </p:cNvGraphicFramePr>
          <p:nvPr>
            <p:extLst>
              <p:ext uri="{D42A27DB-BD31-4B8C-83A1-F6EECF244321}">
                <p14:modId xmlns:p14="http://schemas.microsoft.com/office/powerpoint/2010/main" val="4075926022"/>
              </p:ext>
            </p:extLst>
          </p:nvPr>
        </p:nvGraphicFramePr>
        <p:xfrm>
          <a:off x="1052736" y="4610968"/>
          <a:ext cx="4831939" cy="1854200"/>
        </p:xfrm>
        <a:graphic>
          <a:graphicData uri="http://schemas.openxmlformats.org/drawingml/2006/table">
            <a:tbl>
              <a:tblPr bandRow="1">
                <a:tableStyleId>{5C22544A-7EE6-4342-B048-85BDC9FD1C3A}</a:tableStyleId>
              </a:tblPr>
              <a:tblGrid>
                <a:gridCol w="892050">
                  <a:extLst>
                    <a:ext uri="{9D8B030D-6E8A-4147-A177-3AD203B41FA5}">
                      <a16:colId xmlns:a16="http://schemas.microsoft.com/office/drawing/2014/main" val="20000"/>
                    </a:ext>
                  </a:extLst>
                </a:gridCol>
                <a:gridCol w="1670638">
                  <a:extLst>
                    <a:ext uri="{9D8B030D-6E8A-4147-A177-3AD203B41FA5}">
                      <a16:colId xmlns:a16="http://schemas.microsoft.com/office/drawing/2014/main" val="20001"/>
                    </a:ext>
                  </a:extLst>
                </a:gridCol>
                <a:gridCol w="1322678">
                  <a:extLst>
                    <a:ext uri="{9D8B030D-6E8A-4147-A177-3AD203B41FA5}">
                      <a16:colId xmlns:a16="http://schemas.microsoft.com/office/drawing/2014/main" val="20002"/>
                    </a:ext>
                  </a:extLst>
                </a:gridCol>
                <a:gridCol w="946573">
                  <a:extLst>
                    <a:ext uri="{9D8B030D-6E8A-4147-A177-3AD203B41FA5}">
                      <a16:colId xmlns:a16="http://schemas.microsoft.com/office/drawing/2014/main" val="20003"/>
                    </a:ext>
                  </a:extLst>
                </a:gridCol>
              </a:tblGrid>
              <a:tr h="370840">
                <a:tc>
                  <a:txBody>
                    <a:bodyPr/>
                    <a:lstStyle/>
                    <a:p>
                      <a:r>
                        <a:rPr lang="fr-FR" sz="1200" dirty="0">
                          <a:latin typeface="Comic Sans MS" pitchFamily="66" charset="0"/>
                        </a:rPr>
                        <a:t>petit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ravi</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fr-FR" sz="1200" dirty="0">
                          <a:latin typeface="Comic Sans MS" pitchFamily="66" charset="0"/>
                        </a:rPr>
                        <a:t>mignon</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futé</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fr-FR" sz="1200" dirty="0">
                          <a:latin typeface="Comic Sans MS" pitchFamily="66" charset="0"/>
                        </a:rPr>
                        <a:t>géant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minuscule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r>
                        <a:rPr lang="fr-FR" sz="1200" dirty="0">
                          <a:latin typeface="Comic Sans MS" pitchFamily="66" charset="0"/>
                        </a:rPr>
                        <a:t>heureux</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immense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r>
                        <a:rPr lang="fr-FR" sz="1200" dirty="0">
                          <a:latin typeface="Comic Sans MS" pitchFamily="66" charset="0"/>
                        </a:rPr>
                        <a:t>malin</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latin typeface="Comic Sans MS" pitchFamily="66" charset="0"/>
                          <a:sym typeface="Wingdings"/>
                        </a:rPr>
                        <a:t></a:t>
                      </a:r>
                      <a:endParaRPr lang="fr-FR" sz="120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charmant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46" name="ZoneTexte 45"/>
          <p:cNvSpPr txBox="1"/>
          <p:nvPr/>
        </p:nvSpPr>
        <p:spPr>
          <a:xfrm>
            <a:off x="531279" y="6537176"/>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Colorie de la même couleur les phrases qui ont le même sens.</a:t>
            </a:r>
          </a:p>
        </p:txBody>
      </p:sp>
      <p:grpSp>
        <p:nvGrpSpPr>
          <p:cNvPr id="47" name="Groupe 46"/>
          <p:cNvGrpSpPr/>
          <p:nvPr/>
        </p:nvGrpSpPr>
        <p:grpSpPr>
          <a:xfrm>
            <a:off x="99231" y="6473743"/>
            <a:ext cx="360040" cy="461665"/>
            <a:chOff x="116632" y="1352600"/>
            <a:chExt cx="360040" cy="461665"/>
          </a:xfrm>
        </p:grpSpPr>
        <p:sp>
          <p:nvSpPr>
            <p:cNvPr id="48" name="Ellipse 4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0" name="Rectangle à coins arrondis 49"/>
          <p:cNvSpPr/>
          <p:nvPr/>
        </p:nvSpPr>
        <p:spPr>
          <a:xfrm>
            <a:off x="6551351" y="662516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62" name="Groupe 61"/>
          <p:cNvGrpSpPr/>
          <p:nvPr/>
        </p:nvGrpSpPr>
        <p:grpSpPr>
          <a:xfrm rot="245422">
            <a:off x="99231" y="7408093"/>
            <a:ext cx="3162443" cy="276999"/>
            <a:chOff x="206642" y="7401272"/>
            <a:chExt cx="3384376" cy="276999"/>
          </a:xfrm>
        </p:grpSpPr>
        <p:sp>
          <p:nvSpPr>
            <p:cNvPr id="51" name="Rectangle 50"/>
            <p:cNvSpPr/>
            <p:nvPr/>
          </p:nvSpPr>
          <p:spPr>
            <a:xfrm>
              <a:off x="206642" y="740127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p:cNvSpPr txBox="1"/>
            <p:nvPr/>
          </p:nvSpPr>
          <p:spPr>
            <a:xfrm>
              <a:off x="206642" y="7401272"/>
              <a:ext cx="3384376" cy="276999"/>
            </a:xfrm>
            <a:prstGeom prst="rect">
              <a:avLst/>
            </a:prstGeom>
            <a:noFill/>
          </p:spPr>
          <p:txBody>
            <a:bodyPr wrap="square" rtlCol="0">
              <a:spAutoFit/>
            </a:bodyPr>
            <a:lstStyle/>
            <a:p>
              <a:r>
                <a:rPr lang="fr-FR" sz="1200" dirty="0">
                  <a:latin typeface="Comic Sans MS" pitchFamily="66" charset="0"/>
                </a:rPr>
                <a:t>Tu as une voiture vraiment rapide.</a:t>
              </a:r>
            </a:p>
          </p:txBody>
        </p:sp>
      </p:grpSp>
      <p:grpSp>
        <p:nvGrpSpPr>
          <p:cNvPr id="61" name="Groupe 60"/>
          <p:cNvGrpSpPr/>
          <p:nvPr/>
        </p:nvGrpSpPr>
        <p:grpSpPr>
          <a:xfrm rot="21387539">
            <a:off x="116632" y="9259661"/>
            <a:ext cx="3145042" cy="276999"/>
            <a:chOff x="359042" y="8121352"/>
            <a:chExt cx="3384376" cy="276999"/>
          </a:xfrm>
        </p:grpSpPr>
        <p:sp>
          <p:nvSpPr>
            <p:cNvPr id="53" name="Rectangle 52"/>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359042" y="8121352"/>
              <a:ext cx="3384376" cy="276999"/>
            </a:xfrm>
            <a:prstGeom prst="rect">
              <a:avLst/>
            </a:prstGeom>
            <a:noFill/>
          </p:spPr>
          <p:txBody>
            <a:bodyPr wrap="square" rtlCol="0">
              <a:spAutoFit/>
            </a:bodyPr>
            <a:lstStyle/>
            <a:p>
              <a:r>
                <a:rPr lang="fr-FR" sz="1200" dirty="0">
                  <a:latin typeface="Comic Sans MS" pitchFamily="66" charset="0"/>
                </a:rPr>
                <a:t>Tu as une voiture vraiment véloce.</a:t>
              </a:r>
            </a:p>
          </p:txBody>
        </p:sp>
      </p:grpSp>
      <p:grpSp>
        <p:nvGrpSpPr>
          <p:cNvPr id="60" name="Groupe 59"/>
          <p:cNvGrpSpPr/>
          <p:nvPr/>
        </p:nvGrpSpPr>
        <p:grpSpPr>
          <a:xfrm rot="213286">
            <a:off x="3828628" y="8041466"/>
            <a:ext cx="2941340" cy="276999"/>
            <a:chOff x="2757618" y="8841432"/>
            <a:chExt cx="3384376" cy="276999"/>
          </a:xfrm>
        </p:grpSpPr>
        <p:sp>
          <p:nvSpPr>
            <p:cNvPr id="55" name="Rectangle 54"/>
            <p:cNvSpPr/>
            <p:nvPr/>
          </p:nvSpPr>
          <p:spPr>
            <a:xfrm>
              <a:off x="2757618" y="884143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2757618" y="8841432"/>
              <a:ext cx="3384376" cy="276999"/>
            </a:xfrm>
            <a:prstGeom prst="rect">
              <a:avLst/>
            </a:prstGeom>
            <a:noFill/>
          </p:spPr>
          <p:txBody>
            <a:bodyPr wrap="square" rtlCol="0">
              <a:spAutoFit/>
            </a:bodyPr>
            <a:lstStyle/>
            <a:p>
              <a:r>
                <a:rPr lang="fr-FR" sz="1200" dirty="0">
                  <a:latin typeface="Comic Sans MS" pitchFamily="66" charset="0"/>
                </a:rPr>
                <a:t>Tu as une voiture vraiment splendide.</a:t>
              </a:r>
            </a:p>
          </p:txBody>
        </p:sp>
      </p:grpSp>
      <p:grpSp>
        <p:nvGrpSpPr>
          <p:cNvPr id="59" name="Groupe 58"/>
          <p:cNvGrpSpPr/>
          <p:nvPr/>
        </p:nvGrpSpPr>
        <p:grpSpPr>
          <a:xfrm rot="21369043">
            <a:off x="116632" y="8027130"/>
            <a:ext cx="3145042" cy="276999"/>
            <a:chOff x="3408387" y="7792699"/>
            <a:chExt cx="3384376" cy="276999"/>
          </a:xfrm>
        </p:grpSpPr>
        <p:sp>
          <p:nvSpPr>
            <p:cNvPr id="57" name="Rectangle 56"/>
            <p:cNvSpPr/>
            <p:nvPr/>
          </p:nvSpPr>
          <p:spPr>
            <a:xfrm>
              <a:off x="3408387" y="7792699"/>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3408387" y="7792699"/>
              <a:ext cx="3384376" cy="276999"/>
            </a:xfrm>
            <a:prstGeom prst="rect">
              <a:avLst/>
            </a:prstGeom>
            <a:noFill/>
          </p:spPr>
          <p:txBody>
            <a:bodyPr wrap="square" rtlCol="0">
              <a:spAutoFit/>
            </a:bodyPr>
            <a:lstStyle/>
            <a:p>
              <a:r>
                <a:rPr lang="fr-FR" sz="1200" dirty="0">
                  <a:latin typeface="Comic Sans MS" pitchFamily="66" charset="0"/>
                </a:rPr>
                <a:t>Tu as une voiture vraiment superbe.</a:t>
              </a:r>
            </a:p>
          </p:txBody>
        </p:sp>
      </p:grpSp>
      <p:grpSp>
        <p:nvGrpSpPr>
          <p:cNvPr id="63" name="Groupe 62"/>
          <p:cNvGrpSpPr/>
          <p:nvPr/>
        </p:nvGrpSpPr>
        <p:grpSpPr>
          <a:xfrm rot="280954">
            <a:off x="116632" y="8652546"/>
            <a:ext cx="3145042" cy="276999"/>
            <a:chOff x="359042" y="8121352"/>
            <a:chExt cx="3384376" cy="276999"/>
          </a:xfrm>
        </p:grpSpPr>
        <p:sp>
          <p:nvSpPr>
            <p:cNvPr id="64" name="Rectangle 63"/>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359042" y="8121352"/>
              <a:ext cx="3384376" cy="276999"/>
            </a:xfrm>
            <a:prstGeom prst="rect">
              <a:avLst/>
            </a:prstGeom>
            <a:noFill/>
          </p:spPr>
          <p:txBody>
            <a:bodyPr wrap="square" rtlCol="0">
              <a:spAutoFit/>
            </a:bodyPr>
            <a:lstStyle/>
            <a:p>
              <a:r>
                <a:rPr lang="fr-FR" sz="1200" dirty="0">
                  <a:latin typeface="Comic Sans MS" pitchFamily="66" charset="0"/>
                </a:rPr>
                <a:t>Dans la rue, les gens avancent lentement.</a:t>
              </a:r>
            </a:p>
          </p:txBody>
        </p:sp>
      </p:grpSp>
      <p:grpSp>
        <p:nvGrpSpPr>
          <p:cNvPr id="66" name="Groupe 65"/>
          <p:cNvGrpSpPr/>
          <p:nvPr/>
        </p:nvGrpSpPr>
        <p:grpSpPr>
          <a:xfrm rot="274773">
            <a:off x="3624926" y="9231408"/>
            <a:ext cx="3145042" cy="276999"/>
            <a:chOff x="359042" y="8121352"/>
            <a:chExt cx="3384376" cy="276999"/>
          </a:xfrm>
        </p:grpSpPr>
        <p:sp>
          <p:nvSpPr>
            <p:cNvPr id="67" name="Rectangle 66"/>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p:cNvSpPr txBox="1"/>
            <p:nvPr/>
          </p:nvSpPr>
          <p:spPr>
            <a:xfrm>
              <a:off x="359042" y="8121352"/>
              <a:ext cx="3384376" cy="276999"/>
            </a:xfrm>
            <a:prstGeom prst="rect">
              <a:avLst/>
            </a:prstGeom>
            <a:noFill/>
          </p:spPr>
          <p:txBody>
            <a:bodyPr wrap="square" rtlCol="0">
              <a:spAutoFit/>
            </a:bodyPr>
            <a:lstStyle/>
            <a:p>
              <a:r>
                <a:rPr lang="fr-FR" sz="1200" dirty="0">
                  <a:latin typeface="Comic Sans MS" pitchFamily="66" charset="0"/>
                </a:rPr>
                <a:t>Dans la rue, les gens avancent doucement.</a:t>
              </a:r>
            </a:p>
          </p:txBody>
        </p:sp>
      </p:grpSp>
      <p:grpSp>
        <p:nvGrpSpPr>
          <p:cNvPr id="69" name="Groupe 68"/>
          <p:cNvGrpSpPr/>
          <p:nvPr/>
        </p:nvGrpSpPr>
        <p:grpSpPr>
          <a:xfrm rot="21413902">
            <a:off x="3518409" y="8569021"/>
            <a:ext cx="3251559" cy="461665"/>
            <a:chOff x="359042" y="8121352"/>
            <a:chExt cx="3384376" cy="461665"/>
          </a:xfrm>
        </p:grpSpPr>
        <p:sp>
          <p:nvSpPr>
            <p:cNvPr id="70" name="Rectangle 69"/>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p:cNvSpPr txBox="1"/>
            <p:nvPr/>
          </p:nvSpPr>
          <p:spPr>
            <a:xfrm>
              <a:off x="359042" y="8121352"/>
              <a:ext cx="3384376" cy="461665"/>
            </a:xfrm>
            <a:prstGeom prst="rect">
              <a:avLst/>
            </a:prstGeom>
            <a:noFill/>
          </p:spPr>
          <p:txBody>
            <a:bodyPr wrap="square" rtlCol="0">
              <a:spAutoFit/>
            </a:bodyPr>
            <a:lstStyle/>
            <a:p>
              <a:r>
                <a:rPr lang="fr-FR" sz="1200" dirty="0">
                  <a:latin typeface="Comic Sans MS" pitchFamily="66" charset="0"/>
                </a:rPr>
                <a:t>Dans la rue, les gens avancent rapidement.</a:t>
              </a:r>
            </a:p>
          </p:txBody>
        </p:sp>
      </p:grpSp>
      <p:grpSp>
        <p:nvGrpSpPr>
          <p:cNvPr id="72" name="Groupe 71"/>
          <p:cNvGrpSpPr/>
          <p:nvPr/>
        </p:nvGrpSpPr>
        <p:grpSpPr>
          <a:xfrm rot="21393865">
            <a:off x="3624926" y="7414339"/>
            <a:ext cx="3145042" cy="276999"/>
            <a:chOff x="359042" y="8121352"/>
            <a:chExt cx="3384376" cy="276999"/>
          </a:xfrm>
        </p:grpSpPr>
        <p:sp>
          <p:nvSpPr>
            <p:cNvPr id="73" name="Rectangle 72"/>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ZoneTexte 73"/>
            <p:cNvSpPr txBox="1"/>
            <p:nvPr/>
          </p:nvSpPr>
          <p:spPr>
            <a:xfrm>
              <a:off x="359042" y="8121352"/>
              <a:ext cx="3384376" cy="276999"/>
            </a:xfrm>
            <a:prstGeom prst="rect">
              <a:avLst/>
            </a:prstGeom>
            <a:noFill/>
          </p:spPr>
          <p:txBody>
            <a:bodyPr wrap="square" rtlCol="0">
              <a:spAutoFit/>
            </a:bodyPr>
            <a:lstStyle/>
            <a:p>
              <a:r>
                <a:rPr lang="fr-FR" sz="1200" dirty="0">
                  <a:latin typeface="Comic Sans MS" pitchFamily="66" charset="0"/>
                </a:rPr>
                <a:t>Dans la rue, les gens avancent vite.</a:t>
              </a:r>
            </a:p>
          </p:txBody>
        </p:sp>
      </p:grpSp>
    </p:spTree>
    <p:extLst>
      <p:ext uri="{BB962C8B-B14F-4D97-AF65-F5344CB8AC3E}">
        <p14:creationId xmlns:p14="http://schemas.microsoft.com/office/powerpoint/2010/main" val="32015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406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Les synonymes</a:t>
            </a:r>
          </a:p>
        </p:txBody>
      </p:sp>
      <p:sp>
        <p:nvSpPr>
          <p:cNvPr id="3" name="Espace réservé du texte 2"/>
          <p:cNvSpPr>
            <a:spLocks noGrp="1"/>
          </p:cNvSpPr>
          <p:nvPr>
            <p:ph type="body" sz="quarter" idx="11"/>
          </p:nvPr>
        </p:nvSpPr>
        <p:spPr/>
        <p:txBody>
          <a:bodyPr/>
          <a:lstStyle/>
          <a:p>
            <a:r>
              <a:rPr lang="fr-FR" dirty="0"/>
              <a:t>5</a:t>
            </a:r>
          </a:p>
        </p:txBody>
      </p:sp>
      <p:sp>
        <p:nvSpPr>
          <p:cNvPr id="4" name="Espace réservé du texte 3"/>
          <p:cNvSpPr>
            <a:spLocks noGrp="1"/>
          </p:cNvSpPr>
          <p:nvPr>
            <p:ph type="body" sz="quarter" idx="12"/>
          </p:nvPr>
        </p:nvSpPr>
        <p:spPr/>
        <p:txBody>
          <a:bodyPr/>
          <a:lstStyle/>
          <a:p>
            <a:r>
              <a:rPr lang="fr-FR" dirty="0"/>
              <a:t>**</a:t>
            </a:r>
          </a:p>
        </p:txBody>
      </p:sp>
      <p:sp>
        <p:nvSpPr>
          <p:cNvPr id="5" name="ZoneTexte 4"/>
          <p:cNvSpPr txBox="1"/>
          <p:nvPr/>
        </p:nvSpPr>
        <p:spPr>
          <a:xfrm>
            <a:off x="548680" y="1344025"/>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Dans chaque liste, entoure l’intrus.</a:t>
            </a: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75" name="ZoneTexte 74"/>
          <p:cNvSpPr txBox="1"/>
          <p:nvPr/>
        </p:nvSpPr>
        <p:spPr>
          <a:xfrm>
            <a:off x="116632" y="1784648"/>
            <a:ext cx="6577880" cy="1615827"/>
          </a:xfrm>
          <a:prstGeom prst="rect">
            <a:avLst/>
          </a:prstGeom>
          <a:noFill/>
        </p:spPr>
        <p:txBody>
          <a:bodyPr wrap="square" rtlCol="0">
            <a:spAutoFit/>
          </a:bodyPr>
          <a:lstStyle/>
          <a:p>
            <a:pPr algn="just">
              <a:lnSpc>
                <a:spcPct val="150000"/>
              </a:lnSpc>
            </a:pPr>
            <a:r>
              <a:rPr lang="fr-FR" sz="1400" b="1" dirty="0">
                <a:solidFill>
                  <a:schemeClr val="tx1">
                    <a:lumMod val="65000"/>
                    <a:lumOff val="35000"/>
                  </a:schemeClr>
                </a:solidFill>
                <a:latin typeface="Comic Sans MS" pitchFamily="66" charset="0"/>
              </a:rPr>
              <a:t>a. </a:t>
            </a:r>
            <a:r>
              <a:rPr lang="fr-FR" sz="1200" dirty="0">
                <a:latin typeface="Comic Sans MS" pitchFamily="66" charset="0"/>
              </a:rPr>
              <a:t>rire, pouffer, rigoler, se lamenter, s'esclaffer, glousser, ricaner, plaisanter</a:t>
            </a:r>
          </a:p>
          <a:p>
            <a:pPr algn="just">
              <a:lnSpc>
                <a:spcPct val="150000"/>
              </a:lnSpc>
            </a:pPr>
            <a:endParaRPr lang="fr-FR" sz="1200" dirty="0">
              <a:latin typeface="Comic Sans MS" pitchFamily="66" charset="0"/>
            </a:endParaRPr>
          </a:p>
          <a:p>
            <a:pPr algn="just">
              <a:lnSpc>
                <a:spcPct val="150000"/>
              </a:lnSpc>
            </a:pPr>
            <a:r>
              <a:rPr lang="fr-FR" sz="1400" b="1" dirty="0">
                <a:solidFill>
                  <a:schemeClr val="tx1">
                    <a:lumMod val="65000"/>
                    <a:lumOff val="35000"/>
                  </a:schemeClr>
                </a:solidFill>
                <a:latin typeface="Comic Sans MS" pitchFamily="66" charset="0"/>
              </a:rPr>
              <a:t>b. </a:t>
            </a:r>
            <a:r>
              <a:rPr lang="fr-FR" sz="1200" dirty="0">
                <a:latin typeface="Comic Sans MS" pitchFamily="66" charset="0"/>
              </a:rPr>
              <a:t>charmant, agréable, ignoble, accompli, ravissant, mignon, plaisant, adorable, beau</a:t>
            </a:r>
          </a:p>
          <a:p>
            <a:pPr algn="just">
              <a:lnSpc>
                <a:spcPct val="150000"/>
              </a:lnSpc>
            </a:pPr>
            <a:endParaRPr lang="fr-FR" sz="1200" dirty="0">
              <a:latin typeface="Comic Sans MS" pitchFamily="66" charset="0"/>
            </a:endParaRPr>
          </a:p>
          <a:p>
            <a:pPr algn="just">
              <a:lnSpc>
                <a:spcPct val="150000"/>
              </a:lnSpc>
            </a:pPr>
            <a:r>
              <a:rPr lang="fr-FR" sz="1400" b="1" dirty="0">
                <a:solidFill>
                  <a:schemeClr val="tx1">
                    <a:lumMod val="65000"/>
                    <a:lumOff val="35000"/>
                  </a:schemeClr>
                </a:solidFill>
                <a:latin typeface="Comic Sans MS" pitchFamily="66" charset="0"/>
              </a:rPr>
              <a:t>c. </a:t>
            </a:r>
            <a:r>
              <a:rPr lang="fr-FR" sz="1200" dirty="0">
                <a:latin typeface="Comic Sans MS" pitchFamily="66" charset="0"/>
              </a:rPr>
              <a:t>rassurer, consoler, tranquilliser, inquiéter, apaiser, calmer</a:t>
            </a:r>
          </a:p>
        </p:txBody>
      </p:sp>
      <p:sp>
        <p:nvSpPr>
          <p:cNvPr id="76" name="ZoneTexte 75"/>
          <p:cNvSpPr txBox="1"/>
          <p:nvPr/>
        </p:nvSpPr>
        <p:spPr>
          <a:xfrm>
            <a:off x="548680" y="3584848"/>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Recopie ces noms en associant les synonymes.</a:t>
            </a:r>
          </a:p>
        </p:txBody>
      </p:sp>
      <p:grpSp>
        <p:nvGrpSpPr>
          <p:cNvPr id="77" name="Groupe 76"/>
          <p:cNvGrpSpPr/>
          <p:nvPr/>
        </p:nvGrpSpPr>
        <p:grpSpPr>
          <a:xfrm>
            <a:off x="116632" y="3521415"/>
            <a:ext cx="360040" cy="461665"/>
            <a:chOff x="116632" y="1352600"/>
            <a:chExt cx="360040" cy="461665"/>
          </a:xfrm>
        </p:grpSpPr>
        <p:sp>
          <p:nvSpPr>
            <p:cNvPr id="78" name="Ellipse 7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ZoneTexte 7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0" name="Rectangle à coins arrondis 79"/>
          <p:cNvSpPr/>
          <p:nvPr/>
        </p:nvSpPr>
        <p:spPr>
          <a:xfrm>
            <a:off x="6568752" y="3672835"/>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81" name="ZoneTexte 80"/>
          <p:cNvSpPr txBox="1"/>
          <p:nvPr/>
        </p:nvSpPr>
        <p:spPr>
          <a:xfrm>
            <a:off x="0" y="3997732"/>
            <a:ext cx="6858000" cy="646331"/>
          </a:xfrm>
          <a:prstGeom prst="rect">
            <a:avLst/>
          </a:prstGeom>
          <a:noFill/>
        </p:spPr>
        <p:txBody>
          <a:bodyPr wrap="square" rtlCol="0">
            <a:spAutoFit/>
          </a:bodyPr>
          <a:lstStyle/>
          <a:p>
            <a:pPr algn="ctr">
              <a:lnSpc>
                <a:spcPct val="150000"/>
              </a:lnSpc>
            </a:pPr>
            <a:r>
              <a:rPr lang="fr-FR" sz="1200" b="1" dirty="0">
                <a:latin typeface="Comic Sans MS" pitchFamily="66" charset="0"/>
              </a:rPr>
              <a:t>une fenêtre – un riverain – un cheval – un copain</a:t>
            </a:r>
          </a:p>
          <a:p>
            <a:pPr algn="ctr">
              <a:lnSpc>
                <a:spcPct val="150000"/>
              </a:lnSpc>
            </a:pPr>
            <a:r>
              <a:rPr lang="fr-FR" sz="1200" b="1" dirty="0">
                <a:latin typeface="Comic Sans MS" pitchFamily="66" charset="0"/>
              </a:rPr>
              <a:t>  un voisin - une lucarne– un ami – un destrier</a:t>
            </a:r>
          </a:p>
        </p:txBody>
      </p:sp>
      <p:pic>
        <p:nvPicPr>
          <p:cNvPr id="82" name="Image 81"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274948" y="4752075"/>
            <a:ext cx="2722004" cy="360040"/>
          </a:xfrm>
          <a:prstGeom prst="rect">
            <a:avLst/>
          </a:prstGeom>
          <a:effectLst>
            <a:outerShdw blurRad="50800" dist="38100" dir="2700000" algn="tl" rotWithShape="0">
              <a:prstClr val="black">
                <a:alpha val="40000"/>
              </a:prstClr>
            </a:outerShdw>
          </a:effectLst>
        </p:spPr>
      </p:pic>
      <p:pic>
        <p:nvPicPr>
          <p:cNvPr id="83" name="Image 8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274948" y="5264515"/>
            <a:ext cx="2722004" cy="360040"/>
          </a:xfrm>
          <a:prstGeom prst="rect">
            <a:avLst/>
          </a:prstGeom>
          <a:effectLst>
            <a:outerShdw blurRad="50800" dist="38100" dir="2700000" algn="tl" rotWithShape="0">
              <a:prstClr val="black">
                <a:alpha val="40000"/>
              </a:prstClr>
            </a:outerShdw>
          </a:effectLst>
        </p:spPr>
      </p:pic>
      <p:pic>
        <p:nvPicPr>
          <p:cNvPr id="84" name="Image 83"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274948" y="5781092"/>
            <a:ext cx="2722004" cy="360040"/>
          </a:xfrm>
          <a:prstGeom prst="rect">
            <a:avLst/>
          </a:prstGeom>
          <a:effectLst>
            <a:outerShdw blurRad="50800" dist="38100" dir="2700000" algn="tl" rotWithShape="0">
              <a:prstClr val="black">
                <a:alpha val="40000"/>
              </a:prstClr>
            </a:outerShdw>
          </a:effectLst>
        </p:spPr>
      </p:pic>
      <p:pic>
        <p:nvPicPr>
          <p:cNvPr id="85" name="Image 8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274948" y="6285148"/>
            <a:ext cx="2722004" cy="360040"/>
          </a:xfrm>
          <a:prstGeom prst="rect">
            <a:avLst/>
          </a:prstGeom>
          <a:effectLst>
            <a:outerShdw blurRad="50800" dist="38100" dir="2700000" algn="tl" rotWithShape="0">
              <a:prstClr val="black">
                <a:alpha val="40000"/>
              </a:prstClr>
            </a:outerShdw>
          </a:effectLst>
        </p:spPr>
      </p:pic>
      <p:pic>
        <p:nvPicPr>
          <p:cNvPr id="86" name="Image 8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3803340" y="4752216"/>
            <a:ext cx="2722004" cy="360040"/>
          </a:xfrm>
          <a:prstGeom prst="rect">
            <a:avLst/>
          </a:prstGeom>
          <a:effectLst>
            <a:outerShdw blurRad="50800" dist="38100" dir="2700000" algn="tl" rotWithShape="0">
              <a:prstClr val="black">
                <a:alpha val="40000"/>
              </a:prstClr>
            </a:outerShdw>
          </a:effectLst>
        </p:spPr>
      </p:pic>
      <p:pic>
        <p:nvPicPr>
          <p:cNvPr id="87" name="Image 8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3803340" y="5264656"/>
            <a:ext cx="2722004" cy="360040"/>
          </a:xfrm>
          <a:prstGeom prst="rect">
            <a:avLst/>
          </a:prstGeom>
          <a:effectLst>
            <a:outerShdw blurRad="50800" dist="38100" dir="2700000" algn="tl" rotWithShape="0">
              <a:prstClr val="black">
                <a:alpha val="40000"/>
              </a:prstClr>
            </a:outerShdw>
          </a:effectLst>
        </p:spPr>
      </p:pic>
      <p:pic>
        <p:nvPicPr>
          <p:cNvPr id="88" name="Image 8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3803340" y="5781233"/>
            <a:ext cx="2722004" cy="360040"/>
          </a:xfrm>
          <a:prstGeom prst="rect">
            <a:avLst/>
          </a:prstGeom>
          <a:effectLst>
            <a:outerShdw blurRad="50800" dist="38100" dir="2700000" algn="tl" rotWithShape="0">
              <a:prstClr val="black">
                <a:alpha val="40000"/>
              </a:prstClr>
            </a:outerShdw>
          </a:effectLst>
        </p:spPr>
      </p:pic>
      <p:pic>
        <p:nvPicPr>
          <p:cNvPr id="89" name="Image 8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3803340" y="6285289"/>
            <a:ext cx="2722004" cy="360040"/>
          </a:xfrm>
          <a:prstGeom prst="rect">
            <a:avLst/>
          </a:prstGeom>
          <a:effectLst>
            <a:outerShdw blurRad="50800" dist="38100" dir="2700000" algn="tl" rotWithShape="0">
              <a:prstClr val="black">
                <a:alpha val="40000"/>
              </a:prstClr>
            </a:outerShdw>
          </a:effectLst>
        </p:spPr>
      </p:pic>
      <p:sp>
        <p:nvSpPr>
          <p:cNvPr id="95" name="ZoneTexte 94"/>
          <p:cNvSpPr txBox="1"/>
          <p:nvPr/>
        </p:nvSpPr>
        <p:spPr>
          <a:xfrm>
            <a:off x="3284984" y="4520952"/>
            <a:ext cx="360040" cy="2308324"/>
          </a:xfrm>
          <a:prstGeom prst="rect">
            <a:avLst/>
          </a:prstGeom>
          <a:noFill/>
        </p:spPr>
        <p:txBody>
          <a:bodyPr wrap="square" rtlCol="0">
            <a:spAutoFit/>
          </a:bodyPr>
          <a:lstStyle/>
          <a:p>
            <a:pPr>
              <a:lnSpc>
                <a:spcPct val="200000"/>
              </a:lnSpc>
            </a:pPr>
            <a:r>
              <a:rPr lang="fr-FR" dirty="0">
                <a:latin typeface="Comic Sans MS"/>
              </a:rPr>
              <a:t>≈</a:t>
            </a:r>
          </a:p>
          <a:p>
            <a:pPr>
              <a:lnSpc>
                <a:spcPct val="200000"/>
              </a:lnSpc>
            </a:pPr>
            <a:r>
              <a:rPr lang="fr-FR" dirty="0">
                <a:latin typeface="Comic Sans MS"/>
              </a:rPr>
              <a:t>≈</a:t>
            </a:r>
          </a:p>
          <a:p>
            <a:pPr>
              <a:lnSpc>
                <a:spcPct val="200000"/>
              </a:lnSpc>
            </a:pPr>
            <a:r>
              <a:rPr lang="fr-FR" dirty="0">
                <a:latin typeface="Comic Sans MS"/>
              </a:rPr>
              <a:t>≈</a:t>
            </a:r>
          </a:p>
          <a:p>
            <a:pPr>
              <a:lnSpc>
                <a:spcPct val="200000"/>
              </a:lnSpc>
            </a:pPr>
            <a:r>
              <a:rPr lang="fr-FR" dirty="0">
                <a:latin typeface="Comic Sans MS"/>
              </a:rPr>
              <a:t>≈</a:t>
            </a:r>
          </a:p>
        </p:txBody>
      </p:sp>
      <p:sp>
        <p:nvSpPr>
          <p:cNvPr id="96" name="ZoneTexte 95"/>
          <p:cNvSpPr txBox="1"/>
          <p:nvPr/>
        </p:nvSpPr>
        <p:spPr>
          <a:xfrm>
            <a:off x="296652" y="7550512"/>
            <a:ext cx="6372708" cy="1477328"/>
          </a:xfrm>
          <a:prstGeom prst="rect">
            <a:avLst/>
          </a:prstGeom>
          <a:noFill/>
        </p:spPr>
        <p:txBody>
          <a:bodyPr wrap="square" rtlCol="0">
            <a:spAutoFit/>
          </a:bodyPr>
          <a:lstStyle/>
          <a:p>
            <a:pPr algn="just">
              <a:lnSpc>
                <a:spcPct val="250000"/>
              </a:lnSpc>
            </a:pPr>
            <a:r>
              <a:rPr lang="fr-FR" sz="1200" dirty="0">
                <a:latin typeface="Comic Sans MS" pitchFamily="66" charset="0"/>
              </a:rPr>
              <a:t>Le cuisinier </a:t>
            </a:r>
            <a:r>
              <a:rPr lang="fr-FR" sz="1200" u="sng" dirty="0">
                <a:latin typeface="Comic Sans MS" pitchFamily="66" charset="0"/>
              </a:rPr>
              <a:t>met</a:t>
            </a:r>
            <a:r>
              <a:rPr lang="fr-FR" sz="1200" dirty="0">
                <a:latin typeface="Comic Sans MS" pitchFamily="66" charset="0"/>
              </a:rPr>
              <a:t> du lait dans le saladier.</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Ce spectacle de marionnettes est très </a:t>
            </a:r>
            <a:r>
              <a:rPr lang="fr-FR" sz="1200" u="sng" dirty="0">
                <a:latin typeface="Comic Sans MS" pitchFamily="66" charset="0"/>
              </a:rPr>
              <a:t>amusant</a:t>
            </a:r>
            <a:r>
              <a:rPr lang="fr-FR" sz="1200" dirty="0">
                <a:latin typeface="Comic Sans MS" pitchFamily="66" charset="0"/>
              </a:rPr>
              <a:t>.</a:t>
            </a:r>
          </a:p>
        </p:txBody>
      </p:sp>
      <p:sp>
        <p:nvSpPr>
          <p:cNvPr id="97" name="ZoneTexte 96"/>
          <p:cNvSpPr txBox="1"/>
          <p:nvPr/>
        </p:nvSpPr>
        <p:spPr>
          <a:xfrm>
            <a:off x="548680" y="6854825"/>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Récris ces phrases en remplaçant le mot souligné par un synonyme.</a:t>
            </a:r>
          </a:p>
        </p:txBody>
      </p:sp>
      <p:grpSp>
        <p:nvGrpSpPr>
          <p:cNvPr id="98" name="Groupe 97"/>
          <p:cNvGrpSpPr/>
          <p:nvPr/>
        </p:nvGrpSpPr>
        <p:grpSpPr>
          <a:xfrm>
            <a:off x="116632" y="6791392"/>
            <a:ext cx="360040" cy="461665"/>
            <a:chOff x="116632" y="1352600"/>
            <a:chExt cx="360040" cy="461665"/>
          </a:xfrm>
        </p:grpSpPr>
        <p:sp>
          <p:nvSpPr>
            <p:cNvPr id="99" name="Ellipse 9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ZoneTexte 9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1" name="Rectangle à coins arrondis 100"/>
          <p:cNvSpPr/>
          <p:nvPr/>
        </p:nvSpPr>
        <p:spPr>
          <a:xfrm>
            <a:off x="6568752" y="69428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2" name="Image 10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011560"/>
            <a:ext cx="6192688" cy="502778"/>
          </a:xfrm>
          <a:prstGeom prst="rect">
            <a:avLst/>
          </a:prstGeom>
        </p:spPr>
      </p:pic>
      <p:pic>
        <p:nvPicPr>
          <p:cNvPr id="103" name="Image 10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8900666"/>
            <a:ext cx="6192688" cy="502778"/>
          </a:xfrm>
          <a:prstGeom prst="rect">
            <a:avLst/>
          </a:prstGeom>
        </p:spPr>
      </p:pic>
    </p:spTree>
    <p:extLst>
      <p:ext uri="{BB962C8B-B14F-4D97-AF65-F5344CB8AC3E}">
        <p14:creationId xmlns:p14="http://schemas.microsoft.com/office/powerpoint/2010/main" val="4093287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Les synonymes</a:t>
            </a:r>
          </a:p>
        </p:txBody>
      </p:sp>
      <p:sp>
        <p:nvSpPr>
          <p:cNvPr id="3" name="Espace réservé du texte 2"/>
          <p:cNvSpPr>
            <a:spLocks noGrp="1"/>
          </p:cNvSpPr>
          <p:nvPr>
            <p:ph type="body" sz="quarter" idx="11"/>
          </p:nvPr>
        </p:nvSpPr>
        <p:spPr/>
        <p:txBody>
          <a:bodyPr/>
          <a:lstStyle/>
          <a:p>
            <a:r>
              <a:rPr lang="fr-FR" dirty="0"/>
              <a:t>5</a:t>
            </a:r>
          </a:p>
        </p:txBody>
      </p:sp>
      <p:sp>
        <p:nvSpPr>
          <p:cNvPr id="4" name="Espace réservé du texte 3"/>
          <p:cNvSpPr>
            <a:spLocks noGrp="1"/>
          </p:cNvSpPr>
          <p:nvPr>
            <p:ph type="body" sz="quarter" idx="12"/>
          </p:nvPr>
        </p:nvSpPr>
        <p:spPr/>
        <p:txBody>
          <a:bodyPr/>
          <a:lstStyle/>
          <a:p>
            <a:r>
              <a:rPr lang="fr-FR" dirty="0"/>
              <a:t>***</a:t>
            </a:r>
          </a:p>
        </p:txBody>
      </p:sp>
      <p:sp>
        <p:nvSpPr>
          <p:cNvPr id="5" name="ZoneTexte 4"/>
          <p:cNvSpPr txBox="1"/>
          <p:nvPr/>
        </p:nvSpPr>
        <p:spPr>
          <a:xfrm>
            <a:off x="548680" y="1344025"/>
            <a:ext cx="6020072" cy="1061829"/>
          </a:xfrm>
          <a:prstGeom prst="rect">
            <a:avLst/>
          </a:prstGeom>
          <a:noFill/>
        </p:spPr>
        <p:txBody>
          <a:bodyPr wrap="square" rtlCol="0">
            <a:spAutoFit/>
          </a:bodyPr>
          <a:lstStyle/>
          <a:p>
            <a:pPr>
              <a:lnSpc>
                <a:spcPct val="150000"/>
              </a:lnSpc>
            </a:pPr>
            <a:r>
              <a:rPr lang="fr-FR" sz="1400" u="sng" dirty="0">
                <a:latin typeface="SimpleRonde" pitchFamily="2" charset="0"/>
              </a:rPr>
              <a:t>Récris les phrases suivantes en remplaçant l’adjectif petit par un des adjectifs suivants : minuscule, léger, jeune, étroit. Attention aux accords.</a:t>
            </a: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75" name="ZoneTexte 74"/>
          <p:cNvSpPr txBox="1"/>
          <p:nvPr/>
        </p:nvSpPr>
        <p:spPr>
          <a:xfrm>
            <a:off x="116632" y="2312511"/>
            <a:ext cx="6577880" cy="2677656"/>
          </a:xfrm>
          <a:prstGeom prst="rect">
            <a:avLst/>
          </a:prstGeom>
          <a:noFill/>
        </p:spPr>
        <p:txBody>
          <a:bodyPr wrap="square" rtlCol="0">
            <a:spAutoFit/>
          </a:bodyPr>
          <a:lstStyle/>
          <a:p>
            <a:pPr algn="just">
              <a:lnSpc>
                <a:spcPct val="200000"/>
              </a:lnSpc>
            </a:pPr>
            <a:r>
              <a:rPr lang="fr-FR" sz="1200" dirty="0">
                <a:latin typeface="Comic Sans MS" pitchFamily="66" charset="0"/>
              </a:rPr>
              <a:t>Mon frère est encore trop </a:t>
            </a:r>
            <a:r>
              <a:rPr lang="fr-FR" sz="1200" b="1" dirty="0">
                <a:latin typeface="Comic Sans MS" pitchFamily="66" charset="0"/>
              </a:rPr>
              <a:t>petit </a:t>
            </a:r>
            <a:r>
              <a:rPr lang="fr-FR" sz="1200" dirty="0">
                <a:latin typeface="Comic Sans MS" pitchFamily="66" charset="0"/>
              </a:rPr>
              <a:t>pour jouer à ce jeu.</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La chambre dans laquelle il dort est </a:t>
            </a:r>
            <a:r>
              <a:rPr lang="fr-FR" sz="1200" b="1" dirty="0">
                <a:latin typeface="Comic Sans MS" pitchFamily="66" charset="0"/>
              </a:rPr>
              <a:t>petite</a:t>
            </a:r>
            <a:r>
              <a:rPr lang="fr-FR" sz="1200" dirty="0">
                <a:latin typeface="Comic Sans MS" pitchFamily="66" charset="0"/>
              </a:rPr>
              <a:t>.</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Les fées et les lutins sont de </a:t>
            </a:r>
            <a:r>
              <a:rPr lang="fr-FR" sz="1200" b="1" dirty="0">
                <a:latin typeface="Comic Sans MS" pitchFamily="66" charset="0"/>
              </a:rPr>
              <a:t>petits</a:t>
            </a:r>
            <a:r>
              <a:rPr lang="fr-FR" sz="1200" dirty="0">
                <a:latin typeface="Comic Sans MS" pitchFamily="66" charset="0"/>
              </a:rPr>
              <a:t> êtres magiques.</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A la nuit tombée, les campeurs entendent de </a:t>
            </a:r>
            <a:r>
              <a:rPr lang="fr-FR" sz="1200" b="1" dirty="0">
                <a:latin typeface="Comic Sans MS" pitchFamily="66" charset="0"/>
              </a:rPr>
              <a:t>petits</a:t>
            </a:r>
            <a:r>
              <a:rPr lang="fr-FR" sz="1200" dirty="0">
                <a:latin typeface="Comic Sans MS" pitchFamily="66" charset="0"/>
              </a:rPr>
              <a:t> bruits.</a:t>
            </a:r>
          </a:p>
        </p:txBody>
      </p:sp>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964" b="84390"/>
          <a:stretch/>
        </p:blipFill>
        <p:spPr>
          <a:xfrm>
            <a:off x="190256" y="4232920"/>
            <a:ext cx="6430632" cy="375141"/>
          </a:xfrm>
          <a:prstGeom prst="rect">
            <a:avLst/>
          </a:prstGeom>
        </p:spPr>
      </p:pic>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964" b="84390"/>
          <a:stretch/>
        </p:blipFill>
        <p:spPr>
          <a:xfrm>
            <a:off x="190256" y="3463768"/>
            <a:ext cx="6430632" cy="375141"/>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964" b="84390"/>
          <a:stretch/>
        </p:blipFill>
        <p:spPr>
          <a:xfrm>
            <a:off x="190256" y="2792760"/>
            <a:ext cx="6430632" cy="375141"/>
          </a:xfrm>
          <a:prstGeom prst="rect">
            <a:avLst/>
          </a:prstGeom>
        </p:spPr>
      </p:pic>
      <p:pic>
        <p:nvPicPr>
          <p:cNvPr id="37" name="Image 3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964" b="84390"/>
          <a:stretch/>
        </p:blipFill>
        <p:spPr>
          <a:xfrm>
            <a:off x="190256" y="4950028"/>
            <a:ext cx="6430632" cy="375141"/>
          </a:xfrm>
          <a:prstGeom prst="rect">
            <a:avLst/>
          </a:prstGeom>
        </p:spPr>
      </p:pic>
      <p:sp>
        <p:nvSpPr>
          <p:cNvPr id="38" name="ZoneTexte 37"/>
          <p:cNvSpPr txBox="1"/>
          <p:nvPr/>
        </p:nvSpPr>
        <p:spPr>
          <a:xfrm>
            <a:off x="548680" y="5817096"/>
            <a:ext cx="6020072" cy="784830"/>
          </a:xfrm>
          <a:prstGeom prst="rect">
            <a:avLst/>
          </a:prstGeom>
          <a:noFill/>
        </p:spPr>
        <p:txBody>
          <a:bodyPr wrap="square" rtlCol="0">
            <a:spAutoFit/>
          </a:bodyPr>
          <a:lstStyle/>
          <a:p>
            <a:pPr>
              <a:lnSpc>
                <a:spcPct val="150000"/>
              </a:lnSpc>
            </a:pPr>
            <a:r>
              <a:rPr lang="fr-FR" sz="1400" u="sng" dirty="0">
                <a:latin typeface="SimpleRonde" pitchFamily="2" charset="0"/>
              </a:rPr>
              <a:t>Dans les phrases suivantes remplace le verbe </a:t>
            </a:r>
            <a:r>
              <a:rPr lang="fr-FR" sz="1600" b="1" u="sng" dirty="0">
                <a:latin typeface="Cursive standard" pitchFamily="2" charset="0"/>
              </a:rPr>
              <a:t>battre</a:t>
            </a:r>
            <a:r>
              <a:rPr lang="fr-FR" sz="1600" u="sng" dirty="0">
                <a:latin typeface="SimpleRonde" pitchFamily="2" charset="0"/>
              </a:rPr>
              <a:t> </a:t>
            </a:r>
            <a:r>
              <a:rPr lang="fr-FR" sz="1400" u="sng" dirty="0">
                <a:latin typeface="SimpleRonde" pitchFamily="2" charset="0"/>
              </a:rPr>
              <a:t>par un des verbes suivants : mélanger, monter, frapper, gagner.</a:t>
            </a:r>
          </a:p>
        </p:txBody>
      </p:sp>
      <p:grpSp>
        <p:nvGrpSpPr>
          <p:cNvPr id="39" name="Groupe 38"/>
          <p:cNvGrpSpPr/>
          <p:nvPr/>
        </p:nvGrpSpPr>
        <p:grpSpPr>
          <a:xfrm>
            <a:off x="116632" y="5753663"/>
            <a:ext cx="360040" cy="461665"/>
            <a:chOff x="116632" y="1352600"/>
            <a:chExt cx="360040" cy="461665"/>
          </a:xfrm>
        </p:grpSpPr>
        <p:sp>
          <p:nvSpPr>
            <p:cNvPr id="40" name="Ellipse 3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2" name="Rectangle à coins arrondis 41"/>
          <p:cNvSpPr/>
          <p:nvPr/>
        </p:nvSpPr>
        <p:spPr>
          <a:xfrm>
            <a:off x="6568752" y="590508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3" name="ZoneTexte 42"/>
          <p:cNvSpPr txBox="1"/>
          <p:nvPr/>
        </p:nvSpPr>
        <p:spPr>
          <a:xfrm>
            <a:off x="185652" y="6615147"/>
            <a:ext cx="6577880" cy="3046988"/>
          </a:xfrm>
          <a:prstGeom prst="rect">
            <a:avLst/>
          </a:prstGeom>
          <a:noFill/>
        </p:spPr>
        <p:txBody>
          <a:bodyPr wrap="square" rtlCol="0">
            <a:spAutoFit/>
          </a:bodyPr>
          <a:lstStyle/>
          <a:p>
            <a:pPr algn="just">
              <a:lnSpc>
                <a:spcPct val="200000"/>
              </a:lnSpc>
            </a:pPr>
            <a:r>
              <a:rPr lang="fr-FR" sz="1200" dirty="0">
                <a:latin typeface="Comic Sans MS" pitchFamily="66" charset="0"/>
              </a:rPr>
              <a:t>Dans cette recette, il faut </a:t>
            </a:r>
            <a:r>
              <a:rPr lang="fr-FR" sz="1200" b="1" dirty="0">
                <a:latin typeface="Comic Sans MS" pitchFamily="66" charset="0"/>
              </a:rPr>
              <a:t>battre</a:t>
            </a:r>
            <a:r>
              <a:rPr lang="fr-FR" sz="1200" dirty="0">
                <a:latin typeface="Comic Sans MS" pitchFamily="66" charset="0"/>
              </a:rPr>
              <a:t> les œufs en neige.</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Le coureur vient de </a:t>
            </a:r>
            <a:r>
              <a:rPr lang="fr-FR" sz="1200" b="1" dirty="0">
                <a:latin typeface="Comic Sans MS" pitchFamily="66" charset="0"/>
              </a:rPr>
              <a:t>battre</a:t>
            </a:r>
            <a:r>
              <a:rPr lang="fr-FR" sz="1200" dirty="0">
                <a:latin typeface="Comic Sans MS" pitchFamily="66" charset="0"/>
              </a:rPr>
              <a:t> son adversaire.</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Quand on joue à la belote, j’adore </a:t>
            </a:r>
            <a:r>
              <a:rPr lang="fr-FR" sz="1200" b="1" dirty="0">
                <a:latin typeface="Comic Sans MS" pitchFamily="66" charset="0"/>
              </a:rPr>
              <a:t>battre</a:t>
            </a:r>
            <a:r>
              <a:rPr lang="fr-FR" sz="1200" dirty="0">
                <a:latin typeface="Comic Sans MS" pitchFamily="66" charset="0"/>
              </a:rPr>
              <a:t> les cartes.</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Mon frère s’est fait </a:t>
            </a:r>
            <a:r>
              <a:rPr lang="fr-FR" sz="1200" b="1" dirty="0">
                <a:latin typeface="Comic Sans MS" pitchFamily="66" charset="0"/>
              </a:rPr>
              <a:t>battre</a:t>
            </a:r>
            <a:r>
              <a:rPr lang="fr-FR" sz="1200" dirty="0">
                <a:latin typeface="Comic Sans MS" pitchFamily="66" charset="0"/>
              </a:rPr>
              <a:t> par ce garçon.</a:t>
            </a:r>
          </a:p>
          <a:p>
            <a:pPr algn="just">
              <a:lnSpc>
                <a:spcPct val="200000"/>
              </a:lnSpc>
            </a:pPr>
            <a:endParaRPr lang="fr-FR" sz="1200" dirty="0">
              <a:latin typeface="Comic Sans MS" pitchFamily="66" charset="0"/>
            </a:endParaRPr>
          </a:p>
        </p:txBody>
      </p:sp>
      <p:pic>
        <p:nvPicPr>
          <p:cNvPr id="44" name="Image 4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964" b="84390"/>
          <a:stretch/>
        </p:blipFill>
        <p:spPr>
          <a:xfrm>
            <a:off x="259276" y="8535556"/>
            <a:ext cx="6430632" cy="375141"/>
          </a:xfrm>
          <a:prstGeom prst="rect">
            <a:avLst/>
          </a:prstGeom>
        </p:spPr>
      </p:pic>
      <p:pic>
        <p:nvPicPr>
          <p:cNvPr id="45" name="Image 4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964" b="84390"/>
          <a:stretch/>
        </p:blipFill>
        <p:spPr>
          <a:xfrm>
            <a:off x="259276" y="7766404"/>
            <a:ext cx="6430632" cy="375141"/>
          </a:xfrm>
          <a:prstGeom prst="rect">
            <a:avLst/>
          </a:prstGeom>
        </p:spPr>
      </p:pic>
      <p:pic>
        <p:nvPicPr>
          <p:cNvPr id="46" name="Image 4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964" b="84390"/>
          <a:stretch/>
        </p:blipFill>
        <p:spPr>
          <a:xfrm>
            <a:off x="259276" y="7095396"/>
            <a:ext cx="6430632" cy="375141"/>
          </a:xfrm>
          <a:prstGeom prst="rect">
            <a:avLst/>
          </a:prstGeom>
        </p:spPr>
      </p:pic>
      <p:pic>
        <p:nvPicPr>
          <p:cNvPr id="47" name="Image 4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964" b="84390"/>
          <a:stretch/>
        </p:blipFill>
        <p:spPr>
          <a:xfrm>
            <a:off x="259276" y="9252664"/>
            <a:ext cx="6430632" cy="375141"/>
          </a:xfrm>
          <a:prstGeom prst="rect">
            <a:avLst/>
          </a:prstGeom>
        </p:spPr>
      </p:pic>
    </p:spTree>
    <p:extLst>
      <p:ext uri="{BB962C8B-B14F-4D97-AF65-F5344CB8AC3E}">
        <p14:creationId xmlns:p14="http://schemas.microsoft.com/office/powerpoint/2010/main" val="3188944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Les synonymes</a:t>
            </a:r>
          </a:p>
        </p:txBody>
      </p:sp>
      <p:sp>
        <p:nvSpPr>
          <p:cNvPr id="3" name="Espace réservé du texte 2"/>
          <p:cNvSpPr>
            <a:spLocks noGrp="1"/>
          </p:cNvSpPr>
          <p:nvPr>
            <p:ph type="body" sz="quarter" idx="11"/>
          </p:nvPr>
        </p:nvSpPr>
        <p:spPr/>
        <p:txBody>
          <a:bodyPr/>
          <a:lstStyle/>
          <a:p>
            <a:r>
              <a:rPr lang="fr-FR" dirty="0"/>
              <a:t>5</a:t>
            </a:r>
          </a:p>
        </p:txBody>
      </p:sp>
      <p:sp>
        <p:nvSpPr>
          <p:cNvPr id="4" name="Espace réservé du texte 3"/>
          <p:cNvSpPr>
            <a:spLocks noGrp="1"/>
          </p:cNvSpPr>
          <p:nvPr>
            <p:ph type="body" sz="quarter" idx="12"/>
          </p:nvPr>
        </p:nvSpPr>
        <p:spPr/>
        <p:txBody>
          <a:bodyPr/>
          <a:lstStyle/>
          <a:p>
            <a:r>
              <a:rPr lang="fr-FR" dirty="0"/>
              <a:t>****</a:t>
            </a:r>
          </a:p>
        </p:txBody>
      </p:sp>
      <p:sp>
        <p:nvSpPr>
          <p:cNvPr id="5" name="ZoneTexte 4"/>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Récris ces phrases en utilisant des synonymes pour éviter les répétitions.</a:t>
            </a: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75" name="ZoneTexte 74"/>
          <p:cNvSpPr txBox="1"/>
          <p:nvPr/>
        </p:nvSpPr>
        <p:spPr>
          <a:xfrm>
            <a:off x="116632" y="4808984"/>
            <a:ext cx="6577880" cy="2677656"/>
          </a:xfrm>
          <a:prstGeom prst="rect">
            <a:avLst/>
          </a:prstGeom>
          <a:noFill/>
        </p:spPr>
        <p:txBody>
          <a:bodyPr wrap="square" rtlCol="0">
            <a:spAutoFit/>
          </a:bodyPr>
          <a:lstStyle/>
          <a:p>
            <a:pPr algn="just">
              <a:lnSpc>
                <a:spcPct val="200000"/>
              </a:lnSpc>
            </a:pPr>
            <a:r>
              <a:rPr lang="fr-FR" sz="1200" dirty="0">
                <a:latin typeface="Comic Sans MS" pitchFamily="66" charset="0"/>
              </a:rPr>
              <a:t>Jojo essaya </a:t>
            </a:r>
            <a:r>
              <a:rPr lang="fr-FR" sz="1200" b="1" u="sng" dirty="0">
                <a:latin typeface="Comic Sans MS" pitchFamily="66" charset="0"/>
              </a:rPr>
              <a:t>de faire peur à</a:t>
            </a:r>
            <a:r>
              <a:rPr lang="fr-FR" sz="1200" dirty="0">
                <a:latin typeface="Comic Sans MS" pitchFamily="66" charset="0"/>
              </a:rPr>
              <a:t> toutes sortes </a:t>
            </a:r>
            <a:r>
              <a:rPr lang="fr-FR" sz="1200" b="1" u="sng" dirty="0">
                <a:latin typeface="Comic Sans MS" pitchFamily="66" charset="0"/>
              </a:rPr>
              <a:t>de bêtes</a:t>
            </a:r>
            <a:r>
              <a:rPr lang="fr-FR" sz="1200" b="1" dirty="0">
                <a:latin typeface="Comic Sans MS" pitchFamily="66" charset="0"/>
              </a:rPr>
              <a:t> </a:t>
            </a:r>
            <a:r>
              <a:rPr lang="fr-FR" sz="1200" dirty="0">
                <a:latin typeface="Comic Sans MS" pitchFamily="66" charset="0"/>
              </a:rPr>
              <a:t>pour voir si elles s'envolaient. Aux chats, aux chiens, aux hamsters ou aux poissons rouges. Aucune de ces bêtes ne s'envolait. À sa mère, il fit une </a:t>
            </a:r>
            <a:r>
              <a:rPr lang="fr-FR" sz="1200" b="1" u="sng" dirty="0">
                <a:latin typeface="Comic Sans MS" pitchFamily="66" charset="0"/>
              </a:rPr>
              <a:t>belle</a:t>
            </a:r>
            <a:r>
              <a:rPr lang="fr-FR" sz="1200" dirty="0">
                <a:latin typeface="Comic Sans MS" pitchFamily="66" charset="0"/>
              </a:rPr>
              <a:t> </a:t>
            </a:r>
            <a:r>
              <a:rPr lang="fr-FR" sz="1200" b="1" u="sng" dirty="0">
                <a:latin typeface="Comic Sans MS" pitchFamily="66" charset="0"/>
              </a:rPr>
              <a:t>trouille</a:t>
            </a:r>
            <a:r>
              <a:rPr lang="fr-FR" sz="1200" dirty="0">
                <a:latin typeface="Comic Sans MS" pitchFamily="66" charset="0"/>
              </a:rPr>
              <a:t>. « Hou ! » Mais à part la gifle qu'il </a:t>
            </a:r>
            <a:r>
              <a:rPr lang="fr-FR" sz="1200" b="1" u="sng" dirty="0">
                <a:latin typeface="Comic Sans MS" pitchFamily="66" charset="0"/>
              </a:rPr>
              <a:t>récolta</a:t>
            </a:r>
            <a:r>
              <a:rPr lang="fr-FR" sz="1200" dirty="0">
                <a:latin typeface="Comic Sans MS" pitchFamily="66" charset="0"/>
              </a:rPr>
              <a:t>, il n'apprit rien de </a:t>
            </a:r>
            <a:r>
              <a:rPr lang="fr-FR" sz="1200" b="1" u="sng" dirty="0">
                <a:latin typeface="Comic Sans MS" pitchFamily="66" charset="0"/>
              </a:rPr>
              <a:t>neuf</a:t>
            </a:r>
            <a:r>
              <a:rPr lang="fr-FR" sz="1200" dirty="0">
                <a:latin typeface="Comic Sans MS" pitchFamily="66" charset="0"/>
              </a:rPr>
              <a:t>. Ses parents s'inquiétaient. « Tant qu'il n'aura pas eu une peur bleue, ce gamin sera </a:t>
            </a:r>
            <a:r>
              <a:rPr lang="fr-FR" sz="1200" b="1" u="sng" dirty="0">
                <a:latin typeface="Comic Sans MS" pitchFamily="66" charset="0"/>
              </a:rPr>
              <a:t>insupportable</a:t>
            </a:r>
            <a:r>
              <a:rPr lang="fr-FR" sz="1200" dirty="0">
                <a:latin typeface="Comic Sans MS" pitchFamily="66" charset="0"/>
              </a:rPr>
              <a:t>. » Un jour que Jojo était à l'école, ils se déguisèrent. Le </a:t>
            </a:r>
            <a:r>
              <a:rPr lang="fr-FR" sz="1200" b="1" u="sng" dirty="0">
                <a:latin typeface="Comic Sans MS" pitchFamily="66" charset="0"/>
              </a:rPr>
              <a:t>père</a:t>
            </a:r>
            <a:r>
              <a:rPr lang="fr-FR" sz="1200" dirty="0">
                <a:latin typeface="Comic Sans MS" pitchFamily="66" charset="0"/>
              </a:rPr>
              <a:t> en Dracula, la </a:t>
            </a:r>
            <a:r>
              <a:rPr lang="fr-FR" sz="1200" b="1" u="sng" dirty="0">
                <a:latin typeface="Comic Sans MS" pitchFamily="66" charset="0"/>
              </a:rPr>
              <a:t>mère</a:t>
            </a:r>
            <a:r>
              <a:rPr lang="fr-FR" sz="1200" dirty="0">
                <a:latin typeface="Comic Sans MS" pitchFamily="66" charset="0"/>
              </a:rPr>
              <a:t> en sorcière.</a:t>
            </a:r>
          </a:p>
          <a:p>
            <a:pPr algn="r">
              <a:lnSpc>
                <a:spcPct val="200000"/>
              </a:lnSpc>
            </a:pPr>
            <a:r>
              <a:rPr lang="fr-FR" sz="1000" i="1" dirty="0">
                <a:latin typeface="Comic Sans MS" pitchFamily="66" charset="0"/>
              </a:rPr>
              <a:t>Jojo sans peur, Bruno </a:t>
            </a:r>
            <a:r>
              <a:rPr lang="fr-FR" sz="1000" i="1" dirty="0" err="1">
                <a:latin typeface="Comic Sans MS" pitchFamily="66" charset="0"/>
              </a:rPr>
              <a:t>Heitz</a:t>
            </a:r>
            <a:r>
              <a:rPr lang="fr-FR" sz="1000" i="1" dirty="0">
                <a:latin typeface="Comic Sans MS" pitchFamily="66" charset="0"/>
              </a:rPr>
              <a:t>.</a:t>
            </a:r>
          </a:p>
        </p:txBody>
      </p:sp>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2" r="964" b="2582"/>
          <a:stretch/>
        </p:blipFill>
        <p:spPr>
          <a:xfrm>
            <a:off x="190256" y="7394798"/>
            <a:ext cx="6430632" cy="2341215"/>
          </a:xfrm>
          <a:prstGeom prst="rect">
            <a:avLst/>
          </a:prstGeom>
        </p:spPr>
      </p:pic>
      <p:sp>
        <p:nvSpPr>
          <p:cNvPr id="25" name="ZoneTexte 24"/>
          <p:cNvSpPr txBox="1"/>
          <p:nvPr/>
        </p:nvSpPr>
        <p:spPr>
          <a:xfrm>
            <a:off x="548680" y="4214336"/>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Récris le texte suivant en utilisant des synonymes pour les mots en gras.</a:t>
            </a:r>
          </a:p>
        </p:txBody>
      </p:sp>
      <p:grpSp>
        <p:nvGrpSpPr>
          <p:cNvPr id="26" name="Groupe 25"/>
          <p:cNvGrpSpPr/>
          <p:nvPr/>
        </p:nvGrpSpPr>
        <p:grpSpPr>
          <a:xfrm>
            <a:off x="116632" y="4150903"/>
            <a:ext cx="360040" cy="461665"/>
            <a:chOff x="116632" y="1352600"/>
            <a:chExt cx="360040" cy="461665"/>
          </a:xfrm>
        </p:grpSpPr>
        <p:sp>
          <p:nvSpPr>
            <p:cNvPr id="27" name="Ellipse 2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9" name="Rectangle à coins arrondis 28"/>
          <p:cNvSpPr/>
          <p:nvPr/>
        </p:nvSpPr>
        <p:spPr>
          <a:xfrm>
            <a:off x="6568752" y="430232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0" name="ZoneTexte 29"/>
          <p:cNvSpPr txBox="1"/>
          <p:nvPr/>
        </p:nvSpPr>
        <p:spPr>
          <a:xfrm>
            <a:off x="116632" y="2082689"/>
            <a:ext cx="6577880" cy="830997"/>
          </a:xfrm>
          <a:prstGeom prst="rect">
            <a:avLst/>
          </a:prstGeom>
          <a:noFill/>
        </p:spPr>
        <p:txBody>
          <a:bodyPr wrap="square" rtlCol="0">
            <a:spAutoFit/>
          </a:bodyPr>
          <a:lstStyle/>
          <a:p>
            <a:pPr algn="just">
              <a:lnSpc>
                <a:spcPct val="200000"/>
              </a:lnSpc>
            </a:pPr>
            <a:r>
              <a:rPr lang="fr-FR" sz="1200" dirty="0">
                <a:latin typeface="Comic Sans MS" pitchFamily="66" charset="0"/>
              </a:rPr>
              <a:t>Léon joue au ballon dans son jardin. Tout à coup, Léon envoie le ballon et brise la fenêtre de la cuisine. La mère de Léon va être en colère !</a:t>
            </a:r>
            <a:endParaRPr lang="fr-FR" sz="1000" i="1" dirty="0">
              <a:latin typeface="Comic Sans MS" pitchFamily="66" charset="0"/>
            </a:endParaRP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2" r="964" b="58739"/>
          <a:stretch/>
        </p:blipFill>
        <p:spPr>
          <a:xfrm>
            <a:off x="190256" y="2864768"/>
            <a:ext cx="6430632" cy="991629"/>
          </a:xfrm>
          <a:prstGeom prst="rect">
            <a:avLst/>
          </a:prstGeom>
        </p:spPr>
      </p:pic>
    </p:spTree>
    <p:extLst>
      <p:ext uri="{BB962C8B-B14F-4D97-AF65-F5344CB8AC3E}">
        <p14:creationId xmlns:p14="http://schemas.microsoft.com/office/powerpoint/2010/main" val="2583667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Les préfixes</a:t>
            </a:r>
          </a:p>
        </p:txBody>
      </p:sp>
      <p:sp>
        <p:nvSpPr>
          <p:cNvPr id="3" name="Espace réservé du texte 2"/>
          <p:cNvSpPr>
            <a:spLocks noGrp="1"/>
          </p:cNvSpPr>
          <p:nvPr>
            <p:ph type="body" sz="quarter" idx="11"/>
          </p:nvPr>
        </p:nvSpPr>
        <p:spPr/>
        <p:txBody>
          <a:bodyPr/>
          <a:lstStyle/>
          <a:p>
            <a:r>
              <a:rPr lang="fr-FR" dirty="0"/>
              <a:t>6</a:t>
            </a:r>
          </a:p>
        </p:txBody>
      </p:sp>
      <p:sp>
        <p:nvSpPr>
          <p:cNvPr id="4" name="Espace réservé du texte 3"/>
          <p:cNvSpPr>
            <a:spLocks noGrp="1"/>
          </p:cNvSpPr>
          <p:nvPr>
            <p:ph type="body" sz="quarter" idx="12"/>
          </p:nvPr>
        </p:nvSpPr>
        <p:spPr/>
        <p:txBody>
          <a:bodyPr/>
          <a:lstStyle/>
          <a:p>
            <a:r>
              <a:rPr lang="fr-FR" dirty="0"/>
              <a:t>*</a:t>
            </a:r>
          </a:p>
        </p:txBody>
      </p:sp>
      <p:sp>
        <p:nvSpPr>
          <p:cNvPr id="5" name="ZoneTexte 4"/>
          <p:cNvSpPr txBox="1"/>
          <p:nvPr/>
        </p:nvSpPr>
        <p:spPr>
          <a:xfrm>
            <a:off x="548680" y="1344025"/>
            <a:ext cx="6020072" cy="388568"/>
          </a:xfrm>
          <a:prstGeom prst="rect">
            <a:avLst/>
          </a:prstGeom>
          <a:noFill/>
        </p:spPr>
        <p:txBody>
          <a:bodyPr wrap="square" rtlCol="0">
            <a:spAutoFit/>
          </a:bodyPr>
          <a:lstStyle/>
          <a:p>
            <a:pPr>
              <a:lnSpc>
                <a:spcPct val="150000"/>
              </a:lnSpc>
            </a:pPr>
            <a:r>
              <a:rPr lang="fr-FR" sz="1400" u="sng" dirty="0">
                <a:latin typeface="SimpleRonde" pitchFamily="2" charset="0"/>
              </a:rPr>
              <a:t>Pour chaque mot entoure le préfixe.</a:t>
            </a: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10" name="Tableau 9"/>
          <p:cNvGraphicFramePr>
            <a:graphicFrameLocks noGrp="1"/>
          </p:cNvGraphicFramePr>
          <p:nvPr>
            <p:extLst>
              <p:ext uri="{D42A27DB-BD31-4B8C-83A1-F6EECF244321}">
                <p14:modId xmlns:p14="http://schemas.microsoft.com/office/powerpoint/2010/main" val="3536599329"/>
              </p:ext>
            </p:extLst>
          </p:nvPr>
        </p:nvGraphicFramePr>
        <p:xfrm>
          <a:off x="116630" y="1979072"/>
          <a:ext cx="6552732" cy="741680"/>
        </p:xfrm>
        <a:graphic>
          <a:graphicData uri="http://schemas.openxmlformats.org/drawingml/2006/table">
            <a:tbl>
              <a:tblPr bandRow="1">
                <a:effectLst>
                  <a:outerShdw blurRad="50800" dist="38100" dir="5400000" algn="t" rotWithShape="0">
                    <a:prstClr val="black">
                      <a:alpha val="40000"/>
                    </a:prstClr>
                  </a:outerShdw>
                </a:effectLst>
                <a:tableStyleId>{5C22544A-7EE6-4342-B048-85BDC9FD1C3A}</a:tableStyleId>
              </a:tblPr>
              <a:tblGrid>
                <a:gridCol w="1092122">
                  <a:extLst>
                    <a:ext uri="{9D8B030D-6E8A-4147-A177-3AD203B41FA5}">
                      <a16:colId xmlns:a16="http://schemas.microsoft.com/office/drawing/2014/main" val="20000"/>
                    </a:ext>
                  </a:extLst>
                </a:gridCol>
                <a:gridCol w="1092122">
                  <a:extLst>
                    <a:ext uri="{9D8B030D-6E8A-4147-A177-3AD203B41FA5}">
                      <a16:colId xmlns:a16="http://schemas.microsoft.com/office/drawing/2014/main" val="20001"/>
                    </a:ext>
                  </a:extLst>
                </a:gridCol>
                <a:gridCol w="1092122">
                  <a:extLst>
                    <a:ext uri="{9D8B030D-6E8A-4147-A177-3AD203B41FA5}">
                      <a16:colId xmlns:a16="http://schemas.microsoft.com/office/drawing/2014/main" val="20002"/>
                    </a:ext>
                  </a:extLst>
                </a:gridCol>
                <a:gridCol w="1092122">
                  <a:extLst>
                    <a:ext uri="{9D8B030D-6E8A-4147-A177-3AD203B41FA5}">
                      <a16:colId xmlns:a16="http://schemas.microsoft.com/office/drawing/2014/main" val="20003"/>
                    </a:ext>
                  </a:extLst>
                </a:gridCol>
                <a:gridCol w="1092122">
                  <a:extLst>
                    <a:ext uri="{9D8B030D-6E8A-4147-A177-3AD203B41FA5}">
                      <a16:colId xmlns:a16="http://schemas.microsoft.com/office/drawing/2014/main" val="20004"/>
                    </a:ext>
                  </a:extLst>
                </a:gridCol>
                <a:gridCol w="1092122">
                  <a:extLst>
                    <a:ext uri="{9D8B030D-6E8A-4147-A177-3AD203B41FA5}">
                      <a16:colId xmlns:a16="http://schemas.microsoft.com/office/drawing/2014/main" val="20005"/>
                    </a:ext>
                  </a:extLst>
                </a:gridCol>
              </a:tblGrid>
              <a:tr h="370840">
                <a:tc>
                  <a:txBody>
                    <a:bodyPr/>
                    <a:lstStyle/>
                    <a:p>
                      <a:pPr algn="ctr"/>
                      <a:r>
                        <a:rPr lang="fr-FR" sz="1200" dirty="0">
                          <a:latin typeface="Comic Sans MS" pitchFamily="66" charset="0"/>
                        </a:rPr>
                        <a:t>dépaysé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dirty="0">
                          <a:latin typeface="Comic Sans MS" pitchFamily="66" charset="0"/>
                        </a:rPr>
                        <a:t>infaisable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latin typeface="Comic Sans MS" pitchFamily="66" charset="0"/>
                        </a:rPr>
                        <a:t>antivirus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latin typeface="Comic Sans MS" pitchFamily="66" charset="0"/>
                        </a:rPr>
                        <a:t>irréel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latin typeface="Comic Sans MS" pitchFamily="66" charset="0"/>
                        </a:rPr>
                        <a:t>redemander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latin typeface="Comic Sans MS" pitchFamily="66" charset="0"/>
                        </a:rPr>
                        <a:t>refaire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fr-FR" sz="1200" dirty="0">
                          <a:latin typeface="Comic Sans MS" pitchFamily="66" charset="0"/>
                        </a:rPr>
                        <a:t>impuissant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latin typeface="Comic Sans MS" pitchFamily="66" charset="0"/>
                        </a:rPr>
                        <a:t>désobéir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latin typeface="Comic Sans MS" pitchFamily="66" charset="0"/>
                        </a:rPr>
                        <a:t>illisible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latin typeface="Comic Sans MS" pitchFamily="66" charset="0"/>
                        </a:rPr>
                        <a:t>reprendre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latin typeface="Comic Sans MS" pitchFamily="66" charset="0"/>
                        </a:rPr>
                        <a:t>antipathique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a:latin typeface="Comic Sans MS" pitchFamily="66" charset="0"/>
                        </a:rPr>
                        <a:t>relire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1" name="ZoneTexte 10"/>
          <p:cNvSpPr txBox="1"/>
          <p:nvPr/>
        </p:nvSpPr>
        <p:spPr>
          <a:xfrm>
            <a:off x="3431716" y="4108936"/>
            <a:ext cx="3240360" cy="1754326"/>
          </a:xfrm>
          <a:prstGeom prst="rect">
            <a:avLst/>
          </a:prstGeom>
          <a:noFill/>
        </p:spPr>
        <p:txBody>
          <a:bodyPr wrap="square" rtlCol="0">
            <a:spAutoFit/>
          </a:bodyPr>
          <a:lstStyle/>
          <a:p>
            <a:pPr>
              <a:lnSpc>
                <a:spcPct val="300000"/>
              </a:lnSpc>
            </a:pPr>
            <a:r>
              <a:rPr lang="fr-FR" sz="1200" dirty="0">
                <a:latin typeface="Comic Sans MS" pitchFamily="66" charset="0"/>
              </a:rPr>
              <a:t>égal</a:t>
            </a:r>
          </a:p>
          <a:p>
            <a:pPr>
              <a:lnSpc>
                <a:spcPct val="300000"/>
              </a:lnSpc>
            </a:pPr>
            <a:r>
              <a:rPr lang="fr-FR" sz="1200" dirty="0">
                <a:latin typeface="Comic Sans MS" pitchFamily="66" charset="0"/>
              </a:rPr>
              <a:t>prudent</a:t>
            </a:r>
          </a:p>
          <a:p>
            <a:pPr>
              <a:lnSpc>
                <a:spcPct val="300000"/>
              </a:lnSpc>
            </a:pPr>
            <a:r>
              <a:rPr lang="fr-FR" sz="1200" dirty="0">
                <a:latin typeface="Comic Sans MS" pitchFamily="66" charset="0"/>
              </a:rPr>
              <a:t>avouable</a:t>
            </a:r>
          </a:p>
        </p:txBody>
      </p:sp>
      <p:sp>
        <p:nvSpPr>
          <p:cNvPr id="12" name="ZoneTexte 11"/>
          <p:cNvSpPr txBox="1"/>
          <p:nvPr/>
        </p:nvSpPr>
        <p:spPr>
          <a:xfrm>
            <a:off x="548680" y="3288241"/>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Ecris des mots nouveaux en utilisant le préfixe in-. Attention à l’orthographe.</a:t>
            </a:r>
          </a:p>
        </p:txBody>
      </p:sp>
      <p:grpSp>
        <p:nvGrpSpPr>
          <p:cNvPr id="13" name="Groupe 12"/>
          <p:cNvGrpSpPr/>
          <p:nvPr/>
        </p:nvGrpSpPr>
        <p:grpSpPr>
          <a:xfrm>
            <a:off x="116632" y="3224808"/>
            <a:ext cx="360040" cy="461665"/>
            <a:chOff x="116632" y="1352600"/>
            <a:chExt cx="360040" cy="461665"/>
          </a:xfrm>
        </p:grpSpPr>
        <p:sp>
          <p:nvSpPr>
            <p:cNvPr id="14" name="Ellipse 1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Rectangle à coins arrondis 15"/>
          <p:cNvSpPr/>
          <p:nvPr/>
        </p:nvSpPr>
        <p:spPr>
          <a:xfrm>
            <a:off x="6568752" y="337622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7" name="ZoneTexte 16"/>
          <p:cNvSpPr txBox="1"/>
          <p:nvPr/>
        </p:nvSpPr>
        <p:spPr>
          <a:xfrm>
            <a:off x="188640" y="4108936"/>
            <a:ext cx="3240360" cy="1754326"/>
          </a:xfrm>
          <a:prstGeom prst="rect">
            <a:avLst/>
          </a:prstGeom>
          <a:noFill/>
        </p:spPr>
        <p:txBody>
          <a:bodyPr wrap="square" rtlCol="0">
            <a:spAutoFit/>
          </a:bodyPr>
          <a:lstStyle/>
          <a:p>
            <a:pPr>
              <a:lnSpc>
                <a:spcPct val="300000"/>
              </a:lnSpc>
            </a:pPr>
            <a:r>
              <a:rPr lang="fr-FR" sz="1200" dirty="0">
                <a:latin typeface="Comic Sans MS" pitchFamily="66" charset="0"/>
              </a:rPr>
              <a:t>utilisable</a:t>
            </a:r>
          </a:p>
          <a:p>
            <a:pPr>
              <a:lnSpc>
                <a:spcPct val="300000"/>
              </a:lnSpc>
            </a:pPr>
            <a:r>
              <a:rPr lang="fr-FR" sz="1200" dirty="0">
                <a:latin typeface="Comic Sans MS" pitchFamily="66" charset="0"/>
              </a:rPr>
              <a:t>possible</a:t>
            </a:r>
          </a:p>
          <a:p>
            <a:pPr>
              <a:lnSpc>
                <a:spcPct val="300000"/>
              </a:lnSpc>
            </a:pPr>
            <a:r>
              <a:rPr lang="fr-FR" sz="1200" dirty="0">
                <a:latin typeface="Comic Sans MS" pitchFamily="66" charset="0"/>
              </a:rPr>
              <a:t>poser</a:t>
            </a:r>
          </a:p>
        </p:txBody>
      </p:sp>
      <p:pic>
        <p:nvPicPr>
          <p:cNvPr id="18" name="Image 1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052736" y="4244793"/>
            <a:ext cx="1854324" cy="360040"/>
          </a:xfrm>
          <a:prstGeom prst="rect">
            <a:avLst/>
          </a:prstGeom>
          <a:effectLst>
            <a:outerShdw blurRad="50800" dist="38100" dir="2700000" algn="tl" rotWithShape="0">
              <a:prstClr val="black">
                <a:alpha val="40000"/>
              </a:prstClr>
            </a:outerShdw>
          </a:effectLst>
        </p:spPr>
      </p:pic>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052736" y="4800417"/>
            <a:ext cx="1854324" cy="360040"/>
          </a:xfrm>
          <a:prstGeom prst="rect">
            <a:avLst/>
          </a:prstGeom>
          <a:effectLst>
            <a:outerShdw blurRad="50800" dist="38100" dir="2700000" algn="tl" rotWithShape="0">
              <a:prstClr val="black">
                <a:alpha val="40000"/>
              </a:prstClr>
            </a:outerShdw>
          </a:effectLst>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063799" y="5321605"/>
            <a:ext cx="1854324" cy="360040"/>
          </a:xfrm>
          <a:prstGeom prst="rect">
            <a:avLst/>
          </a:prstGeom>
          <a:effectLst>
            <a:outerShdw blurRad="50800" dist="38100" dir="2700000" algn="tl" rotWithShape="0">
              <a:prstClr val="black">
                <a:alpha val="40000"/>
              </a:prstClr>
            </a:outerShdw>
          </a:effectLst>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4244793"/>
            <a:ext cx="1854324" cy="360040"/>
          </a:xfrm>
          <a:prstGeom prst="rect">
            <a:avLst/>
          </a:prstGeom>
          <a:effectLst>
            <a:outerShdw blurRad="50800" dist="38100" dir="2700000" algn="tl" rotWithShape="0">
              <a:prstClr val="black">
                <a:alpha val="40000"/>
              </a:prstClr>
            </a:outerShdw>
          </a:effectLst>
        </p:spPr>
      </p:pic>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4782996"/>
            <a:ext cx="1854324" cy="360040"/>
          </a:xfrm>
          <a:prstGeom prst="rect">
            <a:avLst/>
          </a:prstGeom>
          <a:effectLst>
            <a:outerShdw blurRad="50800" dist="38100" dir="2700000" algn="tl" rotWithShape="0">
              <a:prstClr val="black">
                <a:alpha val="40000"/>
              </a:prstClr>
            </a:outerShdw>
          </a:effectLst>
        </p:spPr>
      </p:pic>
      <p:pic>
        <p:nvPicPr>
          <p:cNvPr id="23" name="Image 2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71020" y="5321605"/>
            <a:ext cx="1854324" cy="360040"/>
          </a:xfrm>
          <a:prstGeom prst="rect">
            <a:avLst/>
          </a:prstGeom>
          <a:effectLst>
            <a:outerShdw blurRad="50800" dist="38100" dir="2700000" algn="tl" rotWithShape="0">
              <a:prstClr val="black">
                <a:alpha val="40000"/>
              </a:prstClr>
            </a:outerShdw>
          </a:effectLst>
        </p:spPr>
      </p:pic>
      <p:sp>
        <p:nvSpPr>
          <p:cNvPr id="24" name="ZoneTexte 23"/>
          <p:cNvSpPr txBox="1"/>
          <p:nvPr/>
        </p:nvSpPr>
        <p:spPr>
          <a:xfrm>
            <a:off x="548680" y="5961112"/>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Dans chacune de ces listes, barre l’intrus qui n’est pas construit avec un préfixe.</a:t>
            </a:r>
          </a:p>
        </p:txBody>
      </p:sp>
      <p:grpSp>
        <p:nvGrpSpPr>
          <p:cNvPr id="25" name="Groupe 24"/>
          <p:cNvGrpSpPr/>
          <p:nvPr/>
        </p:nvGrpSpPr>
        <p:grpSpPr>
          <a:xfrm>
            <a:off x="116632" y="5897679"/>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Rectangle à coins arrondis 27"/>
          <p:cNvSpPr/>
          <p:nvPr/>
        </p:nvSpPr>
        <p:spPr>
          <a:xfrm>
            <a:off x="6568752" y="6049099"/>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9" name="ZoneTexte 28"/>
          <p:cNvSpPr txBox="1"/>
          <p:nvPr/>
        </p:nvSpPr>
        <p:spPr>
          <a:xfrm>
            <a:off x="620688" y="6664349"/>
            <a:ext cx="5688632" cy="1384995"/>
          </a:xfrm>
          <a:prstGeom prst="rect">
            <a:avLst/>
          </a:prstGeom>
          <a:noFill/>
        </p:spPr>
        <p:txBody>
          <a:bodyPr wrap="square" rtlCol="0">
            <a:spAutoFit/>
          </a:bodyPr>
          <a:lstStyle/>
          <a:p>
            <a:pPr>
              <a:lnSpc>
                <a:spcPct val="200000"/>
              </a:lnSpc>
            </a:pPr>
            <a:r>
              <a:rPr lang="fr-FR" sz="1400" spc="300" dirty="0">
                <a:latin typeface="Throw My Hands Up in the Air"/>
                <a:ea typeface="Throw My Hands Up in the Air"/>
              </a:rPr>
              <a:t>~</a:t>
            </a:r>
            <a:r>
              <a:rPr lang="fr-FR" sz="1400" spc="300" dirty="0">
                <a:latin typeface="+mj-lt"/>
                <a:ea typeface="Throw My Hands Up in the Air"/>
              </a:rPr>
              <a:t> </a:t>
            </a:r>
            <a:r>
              <a:rPr lang="fr-FR" sz="1200" spc="300" dirty="0">
                <a:latin typeface="Comic Sans MS" pitchFamily="66" charset="0"/>
                <a:ea typeface="Throw My Hands Up in the Air"/>
              </a:rPr>
              <a:t>intelligent – imposer – introuvable - imparfait</a:t>
            </a:r>
            <a:endParaRPr lang="fr-FR" sz="1400" spc="300" dirty="0">
              <a:latin typeface="Comic Sans MS" pitchFamily="66" charset="0"/>
              <a:ea typeface="Throw My Hands Up in the Air"/>
            </a:endParaRPr>
          </a:p>
          <a:p>
            <a:pPr>
              <a:lnSpc>
                <a:spcPct val="200000"/>
              </a:lnSpc>
            </a:pPr>
            <a:r>
              <a:rPr lang="fr-FR" sz="1400" spc="300" dirty="0">
                <a:latin typeface="Throw My Hands Up in the Air"/>
                <a:ea typeface="Throw My Hands Up in the Air"/>
              </a:rPr>
              <a:t>~</a:t>
            </a:r>
            <a:r>
              <a:rPr lang="fr-FR" sz="1400" spc="300" dirty="0">
                <a:ea typeface="Throw My Hands Up in the Air"/>
              </a:rPr>
              <a:t> </a:t>
            </a:r>
            <a:r>
              <a:rPr lang="fr-FR" sz="1200" spc="300" dirty="0">
                <a:latin typeface="Comic Sans MS" pitchFamily="66" charset="0"/>
                <a:ea typeface="Throw My Hands Up in the Air"/>
              </a:rPr>
              <a:t>redire – refaire – repérer – relire - remettre</a:t>
            </a:r>
            <a:endParaRPr lang="fr-FR" sz="1400" spc="300" dirty="0">
              <a:latin typeface="Comic Sans MS" pitchFamily="66" charset="0"/>
            </a:endParaRPr>
          </a:p>
          <a:p>
            <a:pPr>
              <a:lnSpc>
                <a:spcPct val="200000"/>
              </a:lnSpc>
            </a:pPr>
            <a:r>
              <a:rPr lang="fr-FR" sz="1400" spc="300" dirty="0">
                <a:latin typeface="Throw My Hands Up in the Air"/>
                <a:ea typeface="Throw My Hands Up in the Air"/>
              </a:rPr>
              <a:t>~</a:t>
            </a:r>
            <a:r>
              <a:rPr lang="fr-FR" sz="1400" spc="300" dirty="0">
                <a:ea typeface="Throw My Hands Up in the Air"/>
              </a:rPr>
              <a:t> </a:t>
            </a:r>
            <a:r>
              <a:rPr lang="fr-FR" sz="1200" spc="300" dirty="0">
                <a:latin typeface="Comic Sans MS" pitchFamily="66" charset="0"/>
                <a:ea typeface="Throw My Hands Up in the Air"/>
              </a:rPr>
              <a:t>illégal – illisible – illettré – illusion - illogique</a:t>
            </a:r>
          </a:p>
        </p:txBody>
      </p:sp>
      <p:sp>
        <p:nvSpPr>
          <p:cNvPr id="30" name="ZoneTexte 29"/>
          <p:cNvSpPr txBox="1"/>
          <p:nvPr/>
        </p:nvSpPr>
        <p:spPr>
          <a:xfrm>
            <a:off x="548680" y="8193360"/>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Choisis un des mots de l’exercice 3 et supprime son préfixe, puis écris une phrase avec ce nouveau mot.</a:t>
            </a:r>
          </a:p>
        </p:txBody>
      </p:sp>
      <p:grpSp>
        <p:nvGrpSpPr>
          <p:cNvPr id="31" name="Groupe 30"/>
          <p:cNvGrpSpPr/>
          <p:nvPr/>
        </p:nvGrpSpPr>
        <p:grpSpPr>
          <a:xfrm>
            <a:off x="116632" y="8129927"/>
            <a:ext cx="360040" cy="461665"/>
            <a:chOff x="116632" y="1352600"/>
            <a:chExt cx="360040" cy="461665"/>
          </a:xfrm>
        </p:grpSpPr>
        <p:sp>
          <p:nvSpPr>
            <p:cNvPr id="32" name="Ellipse 3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4</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4" name="Rectangle à coins arrondis 33"/>
          <p:cNvSpPr/>
          <p:nvPr/>
        </p:nvSpPr>
        <p:spPr>
          <a:xfrm>
            <a:off x="6568752" y="8281347"/>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5" name="ZoneTexte 34"/>
          <p:cNvSpPr txBox="1"/>
          <p:nvPr/>
        </p:nvSpPr>
        <p:spPr>
          <a:xfrm>
            <a:off x="296652" y="8745031"/>
            <a:ext cx="6372708" cy="1015663"/>
          </a:xfrm>
          <a:prstGeom prst="rect">
            <a:avLst/>
          </a:prstGeom>
          <a:noFill/>
        </p:spPr>
        <p:txBody>
          <a:bodyPr wrap="square" rtlCol="0">
            <a:spAutoFit/>
          </a:bodyPr>
          <a:lstStyle/>
          <a:p>
            <a:pPr algn="just">
              <a:lnSpc>
                <a:spcPct val="250000"/>
              </a:lnSpc>
            </a:pPr>
            <a:r>
              <a:rPr lang="fr-FR" sz="1200" dirty="0">
                <a:latin typeface="Comic Sans MS" pitchFamily="66" charset="0"/>
              </a:rPr>
              <a:t>J’ai choisi le mot : ____________________ </a:t>
            </a:r>
            <a:r>
              <a:rPr lang="fr-FR" sz="1200" spc="300" dirty="0">
                <a:latin typeface="Throw My Hands Up in the Air"/>
                <a:ea typeface="Throw My Hands Up in the Air"/>
              </a:rPr>
              <a:t>~</a:t>
            </a:r>
            <a:r>
              <a:rPr lang="fr-FR" sz="1200" dirty="0">
                <a:latin typeface="Comic Sans MS" pitchFamily="66" charset="0"/>
              </a:rPr>
              <a:t>____________________ .</a:t>
            </a:r>
          </a:p>
          <a:p>
            <a:pPr algn="just">
              <a:lnSpc>
                <a:spcPct val="250000"/>
              </a:lnSpc>
            </a:pPr>
            <a:endParaRPr lang="fr-FR" sz="1200" dirty="0">
              <a:latin typeface="Comic Sans MS" pitchFamily="66" charset="0"/>
            </a:endParaRPr>
          </a:p>
        </p:txBody>
      </p:sp>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256879"/>
            <a:ext cx="6192688" cy="502778"/>
          </a:xfrm>
          <a:prstGeom prst="rect">
            <a:avLst/>
          </a:prstGeom>
        </p:spPr>
      </p:pic>
    </p:spTree>
    <p:extLst>
      <p:ext uri="{BB962C8B-B14F-4D97-AF65-F5344CB8AC3E}">
        <p14:creationId xmlns:p14="http://schemas.microsoft.com/office/powerpoint/2010/main" val="2095108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Les préfixes</a:t>
            </a:r>
          </a:p>
        </p:txBody>
      </p:sp>
      <p:sp>
        <p:nvSpPr>
          <p:cNvPr id="3" name="Espace réservé du texte 2"/>
          <p:cNvSpPr>
            <a:spLocks noGrp="1"/>
          </p:cNvSpPr>
          <p:nvPr>
            <p:ph type="body" sz="quarter" idx="11"/>
          </p:nvPr>
        </p:nvSpPr>
        <p:spPr/>
        <p:txBody>
          <a:bodyPr/>
          <a:lstStyle/>
          <a:p>
            <a:r>
              <a:rPr lang="fr-FR" dirty="0"/>
              <a:t>6</a:t>
            </a:r>
          </a:p>
        </p:txBody>
      </p:sp>
      <p:sp>
        <p:nvSpPr>
          <p:cNvPr id="4" name="Espace réservé du texte 3"/>
          <p:cNvSpPr>
            <a:spLocks noGrp="1"/>
          </p:cNvSpPr>
          <p:nvPr>
            <p:ph type="body" sz="quarter" idx="12"/>
          </p:nvPr>
        </p:nvSpPr>
        <p:spPr/>
        <p:txBody>
          <a:bodyPr/>
          <a:lstStyle/>
          <a:p>
            <a:r>
              <a:rPr lang="fr-FR" dirty="0"/>
              <a:t>**</a:t>
            </a:r>
          </a:p>
        </p:txBody>
      </p:sp>
      <p:sp>
        <p:nvSpPr>
          <p:cNvPr id="5" name="ZoneTexte 4"/>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Construis des mots nouveaux à partir des préfixes </a:t>
            </a:r>
            <a:r>
              <a:rPr lang="fr-FR" sz="1400" u="sng" dirty="0" err="1">
                <a:latin typeface="SimpleRonde" pitchFamily="2" charset="0"/>
              </a:rPr>
              <a:t>ir</a:t>
            </a:r>
            <a:r>
              <a:rPr lang="fr-FR" sz="1400" u="sng" dirty="0">
                <a:latin typeface="SimpleRonde" pitchFamily="2" charset="0"/>
              </a:rPr>
              <a:t>- et il-. Tu peux t’aider du dictionnaire.</a:t>
            </a: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0" name="ZoneTexte 9"/>
          <p:cNvSpPr txBox="1"/>
          <p:nvPr/>
        </p:nvSpPr>
        <p:spPr>
          <a:xfrm>
            <a:off x="3645024" y="2144688"/>
            <a:ext cx="3024336" cy="1754326"/>
          </a:xfrm>
          <a:prstGeom prst="rect">
            <a:avLst/>
          </a:prstGeom>
          <a:noFill/>
        </p:spPr>
        <p:txBody>
          <a:bodyPr wrap="square" rtlCol="0">
            <a:spAutoFit/>
          </a:bodyPr>
          <a:lstStyle/>
          <a:p>
            <a:pPr>
              <a:lnSpc>
                <a:spcPct val="300000"/>
              </a:lnSpc>
            </a:pPr>
            <a:r>
              <a:rPr lang="fr-FR" sz="1200" dirty="0">
                <a:latin typeface="Comic Sans MS" pitchFamily="66" charset="0"/>
              </a:rPr>
              <a:t>réel</a:t>
            </a:r>
          </a:p>
          <a:p>
            <a:pPr>
              <a:lnSpc>
                <a:spcPct val="300000"/>
              </a:lnSpc>
            </a:pPr>
            <a:r>
              <a:rPr lang="fr-FR" sz="1200" dirty="0">
                <a:latin typeface="Comic Sans MS" pitchFamily="66" charset="0"/>
              </a:rPr>
              <a:t>régulier</a:t>
            </a:r>
          </a:p>
          <a:p>
            <a:pPr>
              <a:lnSpc>
                <a:spcPct val="300000"/>
              </a:lnSpc>
            </a:pPr>
            <a:r>
              <a:rPr lang="fr-FR" sz="1200" dirty="0">
                <a:latin typeface="Comic Sans MS" pitchFamily="66" charset="0"/>
              </a:rPr>
              <a:t>logique</a:t>
            </a:r>
          </a:p>
        </p:txBody>
      </p:sp>
      <p:sp>
        <p:nvSpPr>
          <p:cNvPr id="11" name="ZoneTexte 10"/>
          <p:cNvSpPr txBox="1"/>
          <p:nvPr/>
        </p:nvSpPr>
        <p:spPr>
          <a:xfrm>
            <a:off x="188640" y="2144688"/>
            <a:ext cx="3240360" cy="1754326"/>
          </a:xfrm>
          <a:prstGeom prst="rect">
            <a:avLst/>
          </a:prstGeom>
          <a:noFill/>
        </p:spPr>
        <p:txBody>
          <a:bodyPr wrap="square" rtlCol="0">
            <a:spAutoFit/>
          </a:bodyPr>
          <a:lstStyle/>
          <a:p>
            <a:pPr>
              <a:lnSpc>
                <a:spcPct val="300000"/>
              </a:lnSpc>
            </a:pPr>
            <a:r>
              <a:rPr lang="fr-FR" sz="1200" dirty="0">
                <a:latin typeface="Comic Sans MS" pitchFamily="66" charset="0"/>
              </a:rPr>
              <a:t>responsable</a:t>
            </a:r>
          </a:p>
          <a:p>
            <a:pPr>
              <a:lnSpc>
                <a:spcPct val="300000"/>
              </a:lnSpc>
            </a:pPr>
            <a:r>
              <a:rPr lang="fr-FR" sz="1200" dirty="0">
                <a:latin typeface="Comic Sans MS" pitchFamily="66" charset="0"/>
              </a:rPr>
              <a:t>légal</a:t>
            </a:r>
          </a:p>
          <a:p>
            <a:pPr>
              <a:lnSpc>
                <a:spcPct val="300000"/>
              </a:lnSpc>
            </a:pPr>
            <a:r>
              <a:rPr lang="fr-FR" sz="1200" dirty="0">
                <a:latin typeface="Comic Sans MS" pitchFamily="66" charset="0"/>
              </a:rPr>
              <a:t>lettré</a:t>
            </a:r>
          </a:p>
        </p:txBody>
      </p:sp>
      <p:pic>
        <p:nvPicPr>
          <p:cNvPr id="12" name="Image 11"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2280545"/>
            <a:ext cx="1854324" cy="360040"/>
          </a:xfrm>
          <a:prstGeom prst="rect">
            <a:avLst/>
          </a:prstGeom>
          <a:effectLst>
            <a:outerShdw blurRad="50800" dist="38100" dir="2700000" algn="tl" rotWithShape="0">
              <a:prstClr val="black">
                <a:alpha val="40000"/>
              </a:prstClr>
            </a:outerShdw>
          </a:effectLst>
        </p:spPr>
      </p:pic>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2836169"/>
            <a:ext cx="1854324" cy="360040"/>
          </a:xfrm>
          <a:prstGeom prst="rect">
            <a:avLst/>
          </a:prstGeom>
          <a:effectLst>
            <a:outerShdw blurRad="50800" dist="38100" dir="2700000" algn="tl" rotWithShape="0">
              <a:prstClr val="black">
                <a:alpha val="40000"/>
              </a:prstClr>
            </a:outerShdw>
          </a:effectLst>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30660" y="3357357"/>
            <a:ext cx="1854324" cy="360040"/>
          </a:xfrm>
          <a:prstGeom prst="rect">
            <a:avLst/>
          </a:prstGeom>
          <a:effectLst>
            <a:outerShdw blurRad="50800" dist="38100" dir="2700000" algn="tl" rotWithShape="0">
              <a:prstClr val="black">
                <a:alpha val="40000"/>
              </a:prstClr>
            </a:outerShdw>
          </a:effectLst>
        </p:spPr>
      </p:pic>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2280545"/>
            <a:ext cx="1854324" cy="360040"/>
          </a:xfrm>
          <a:prstGeom prst="rect">
            <a:avLst/>
          </a:prstGeom>
          <a:effectLst>
            <a:outerShdw blurRad="50800" dist="38100" dir="2700000" algn="tl" rotWithShape="0">
              <a:prstClr val="black">
                <a:alpha val="40000"/>
              </a:prstClr>
            </a:outerShdw>
          </a:effectLst>
        </p:spPr>
      </p:pic>
      <p:pic>
        <p:nvPicPr>
          <p:cNvPr id="16" name="Image 1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2818748"/>
            <a:ext cx="1854324" cy="360040"/>
          </a:xfrm>
          <a:prstGeom prst="rect">
            <a:avLst/>
          </a:prstGeom>
          <a:effectLst>
            <a:outerShdw blurRad="50800" dist="38100" dir="2700000" algn="tl" rotWithShape="0">
              <a:prstClr val="black">
                <a:alpha val="40000"/>
              </a:prstClr>
            </a:outerShdw>
          </a:effectLst>
        </p:spPr>
      </p:pic>
      <p:pic>
        <p:nvPicPr>
          <p:cNvPr id="17" name="Image 1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71020" y="3357357"/>
            <a:ext cx="1854324" cy="360040"/>
          </a:xfrm>
          <a:prstGeom prst="rect">
            <a:avLst/>
          </a:prstGeom>
          <a:effectLst>
            <a:outerShdw blurRad="50800" dist="38100" dir="2700000" algn="tl" rotWithShape="0">
              <a:prstClr val="black">
                <a:alpha val="40000"/>
              </a:prstClr>
            </a:outerShdw>
          </a:effectLst>
        </p:spPr>
      </p:pic>
      <p:sp>
        <p:nvSpPr>
          <p:cNvPr id="18" name="ZoneTexte 17"/>
          <p:cNvSpPr txBox="1"/>
          <p:nvPr/>
        </p:nvSpPr>
        <p:spPr>
          <a:xfrm>
            <a:off x="541573" y="4224345"/>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Trouve le verbe qui correspond à chacun de ces noms.</a:t>
            </a:r>
          </a:p>
        </p:txBody>
      </p:sp>
      <p:grpSp>
        <p:nvGrpSpPr>
          <p:cNvPr id="19" name="Groupe 18"/>
          <p:cNvGrpSpPr/>
          <p:nvPr/>
        </p:nvGrpSpPr>
        <p:grpSpPr>
          <a:xfrm>
            <a:off x="109525" y="4160912"/>
            <a:ext cx="360040" cy="461665"/>
            <a:chOff x="116632" y="1352600"/>
            <a:chExt cx="360040" cy="461665"/>
          </a:xfrm>
        </p:grpSpPr>
        <p:sp>
          <p:nvSpPr>
            <p:cNvPr id="20" name="Ellipse 1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Rectangle à coins arrondis 21"/>
          <p:cNvSpPr/>
          <p:nvPr/>
        </p:nvSpPr>
        <p:spPr>
          <a:xfrm>
            <a:off x="6561645" y="431233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3" name="ZoneTexte 22"/>
          <p:cNvSpPr txBox="1"/>
          <p:nvPr/>
        </p:nvSpPr>
        <p:spPr>
          <a:xfrm>
            <a:off x="3637917" y="5025008"/>
            <a:ext cx="3024336" cy="1754326"/>
          </a:xfrm>
          <a:prstGeom prst="rect">
            <a:avLst/>
          </a:prstGeom>
          <a:noFill/>
        </p:spPr>
        <p:txBody>
          <a:bodyPr wrap="square" rtlCol="0">
            <a:spAutoFit/>
          </a:bodyPr>
          <a:lstStyle/>
          <a:p>
            <a:pPr>
              <a:lnSpc>
                <a:spcPct val="300000"/>
              </a:lnSpc>
            </a:pPr>
            <a:r>
              <a:rPr lang="fr-FR" sz="1200" dirty="0">
                <a:latin typeface="Comic Sans MS" pitchFamily="66" charset="0"/>
              </a:rPr>
              <a:t>réécriture</a:t>
            </a:r>
          </a:p>
          <a:p>
            <a:pPr>
              <a:lnSpc>
                <a:spcPct val="300000"/>
              </a:lnSpc>
            </a:pPr>
            <a:r>
              <a:rPr lang="fr-FR" sz="1200" dirty="0">
                <a:latin typeface="Comic Sans MS" pitchFamily="66" charset="0"/>
              </a:rPr>
              <a:t>redéfinition</a:t>
            </a:r>
          </a:p>
          <a:p>
            <a:pPr>
              <a:lnSpc>
                <a:spcPct val="300000"/>
              </a:lnSpc>
            </a:pPr>
            <a:r>
              <a:rPr lang="fr-FR" sz="1200" dirty="0">
                <a:latin typeface="Comic Sans MS" pitchFamily="66" charset="0"/>
              </a:rPr>
              <a:t>démaquillage</a:t>
            </a:r>
          </a:p>
        </p:txBody>
      </p:sp>
      <p:sp>
        <p:nvSpPr>
          <p:cNvPr id="24" name="ZoneTexte 23"/>
          <p:cNvSpPr txBox="1"/>
          <p:nvPr/>
        </p:nvSpPr>
        <p:spPr>
          <a:xfrm>
            <a:off x="181533" y="5025008"/>
            <a:ext cx="3240360" cy="1754326"/>
          </a:xfrm>
          <a:prstGeom prst="rect">
            <a:avLst/>
          </a:prstGeom>
          <a:noFill/>
        </p:spPr>
        <p:txBody>
          <a:bodyPr wrap="square" rtlCol="0">
            <a:spAutoFit/>
          </a:bodyPr>
          <a:lstStyle/>
          <a:p>
            <a:pPr>
              <a:lnSpc>
                <a:spcPct val="300000"/>
              </a:lnSpc>
            </a:pPr>
            <a:r>
              <a:rPr lang="fr-FR" sz="1200" dirty="0">
                <a:latin typeface="Comic Sans MS" pitchFamily="66" charset="0"/>
              </a:rPr>
              <a:t>relecture</a:t>
            </a:r>
          </a:p>
          <a:p>
            <a:pPr>
              <a:lnSpc>
                <a:spcPct val="300000"/>
              </a:lnSpc>
            </a:pPr>
            <a:r>
              <a:rPr lang="fr-FR" sz="1200" dirty="0">
                <a:latin typeface="Comic Sans MS" pitchFamily="66" charset="0"/>
              </a:rPr>
              <a:t>redécouverte</a:t>
            </a:r>
          </a:p>
          <a:p>
            <a:pPr>
              <a:lnSpc>
                <a:spcPct val="300000"/>
              </a:lnSpc>
            </a:pPr>
            <a:r>
              <a:rPr lang="fr-FR" sz="1200" dirty="0">
                <a:latin typeface="Comic Sans MS" pitchFamily="66" charset="0"/>
              </a:rPr>
              <a:t>recharge</a:t>
            </a:r>
          </a:p>
        </p:txBody>
      </p:sp>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84784" y="5160865"/>
            <a:ext cx="1854324" cy="360040"/>
          </a:xfrm>
          <a:prstGeom prst="rect">
            <a:avLst/>
          </a:prstGeom>
          <a:effectLst>
            <a:outerShdw blurRad="50800" dist="38100" dir="2700000" algn="tl" rotWithShape="0">
              <a:prstClr val="black">
                <a:alpha val="40000"/>
              </a:prstClr>
            </a:outerShdw>
          </a:effectLst>
        </p:spPr>
      </p:pic>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84784" y="5716489"/>
            <a:ext cx="1854324" cy="360040"/>
          </a:xfrm>
          <a:prstGeom prst="rect">
            <a:avLst/>
          </a:prstGeom>
          <a:effectLst>
            <a:outerShdw blurRad="50800" dist="38100" dir="2700000" algn="tl" rotWithShape="0">
              <a:prstClr val="black">
                <a:alpha val="40000"/>
              </a:prstClr>
            </a:outerShdw>
          </a:effectLst>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95847" y="6237677"/>
            <a:ext cx="1854324" cy="360040"/>
          </a:xfrm>
          <a:prstGeom prst="rect">
            <a:avLst/>
          </a:prstGeom>
          <a:effectLst>
            <a:outerShdw blurRad="50800" dist="38100" dir="2700000" algn="tl" rotWithShape="0">
              <a:prstClr val="black">
                <a:alpha val="40000"/>
              </a:prstClr>
            </a:outerShdw>
          </a:effectLst>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881426" y="5160865"/>
            <a:ext cx="1854324" cy="360040"/>
          </a:xfrm>
          <a:prstGeom prst="rect">
            <a:avLst/>
          </a:prstGeom>
          <a:effectLst>
            <a:outerShdw blurRad="50800" dist="38100" dir="2700000" algn="tl" rotWithShape="0">
              <a:prstClr val="black">
                <a:alpha val="40000"/>
              </a:prstClr>
            </a:outerShdw>
          </a:effectLst>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881426" y="5699068"/>
            <a:ext cx="1854324" cy="360040"/>
          </a:xfrm>
          <a:prstGeom prst="rect">
            <a:avLst/>
          </a:prstGeom>
          <a:effectLst>
            <a:outerShdw blurRad="50800" dist="38100" dir="2700000" algn="tl" rotWithShape="0">
              <a:prstClr val="black">
                <a:alpha val="40000"/>
              </a:prstClr>
            </a:outerShdw>
          </a:effectLst>
        </p:spPr>
      </p:pic>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887044" y="6237677"/>
            <a:ext cx="1854324" cy="360040"/>
          </a:xfrm>
          <a:prstGeom prst="rect">
            <a:avLst/>
          </a:prstGeom>
          <a:effectLst>
            <a:outerShdw blurRad="50800" dist="38100" dir="2700000" algn="tl" rotWithShape="0">
              <a:prstClr val="black">
                <a:alpha val="40000"/>
              </a:prstClr>
            </a:outerShdw>
          </a:effectLst>
        </p:spPr>
      </p:pic>
      <p:sp>
        <p:nvSpPr>
          <p:cNvPr id="31" name="ZoneTexte 30"/>
          <p:cNvSpPr txBox="1"/>
          <p:nvPr/>
        </p:nvSpPr>
        <p:spPr>
          <a:xfrm>
            <a:off x="541573" y="7041232"/>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Pour chacun de ces verbes, entoure le préfixe et explique son sens.</a:t>
            </a:r>
          </a:p>
        </p:txBody>
      </p:sp>
      <p:grpSp>
        <p:nvGrpSpPr>
          <p:cNvPr id="32" name="Groupe 31"/>
          <p:cNvGrpSpPr/>
          <p:nvPr/>
        </p:nvGrpSpPr>
        <p:grpSpPr>
          <a:xfrm>
            <a:off x="109525" y="6977799"/>
            <a:ext cx="360040" cy="461665"/>
            <a:chOff x="116632" y="1352600"/>
            <a:chExt cx="360040" cy="461665"/>
          </a:xfrm>
        </p:grpSpPr>
        <p:sp>
          <p:nvSpPr>
            <p:cNvPr id="33" name="Ellipse 3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5" name="Rectangle à coins arrondis 34"/>
          <p:cNvSpPr/>
          <p:nvPr/>
        </p:nvSpPr>
        <p:spPr>
          <a:xfrm>
            <a:off x="6561645" y="7129219"/>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6" name="ZoneTexte 35"/>
          <p:cNvSpPr txBox="1"/>
          <p:nvPr/>
        </p:nvSpPr>
        <p:spPr>
          <a:xfrm>
            <a:off x="3431716" y="7905328"/>
            <a:ext cx="3240360" cy="1754326"/>
          </a:xfrm>
          <a:prstGeom prst="rect">
            <a:avLst/>
          </a:prstGeom>
          <a:noFill/>
        </p:spPr>
        <p:txBody>
          <a:bodyPr wrap="square" rtlCol="0">
            <a:spAutoFit/>
          </a:bodyPr>
          <a:lstStyle/>
          <a:p>
            <a:pPr>
              <a:lnSpc>
                <a:spcPct val="300000"/>
              </a:lnSpc>
            </a:pPr>
            <a:r>
              <a:rPr lang="fr-FR" sz="1200" dirty="0">
                <a:latin typeface="Comic Sans MS" pitchFamily="66" charset="0"/>
              </a:rPr>
              <a:t>refaire</a:t>
            </a:r>
          </a:p>
          <a:p>
            <a:pPr>
              <a:lnSpc>
                <a:spcPct val="300000"/>
              </a:lnSpc>
            </a:pPr>
            <a:r>
              <a:rPr lang="fr-FR" sz="1200" dirty="0">
                <a:latin typeface="Comic Sans MS" pitchFamily="66" charset="0"/>
              </a:rPr>
              <a:t>dénouer</a:t>
            </a:r>
          </a:p>
          <a:p>
            <a:pPr>
              <a:lnSpc>
                <a:spcPct val="300000"/>
              </a:lnSpc>
            </a:pPr>
            <a:r>
              <a:rPr lang="fr-FR" sz="1200" dirty="0">
                <a:latin typeface="Comic Sans MS" pitchFamily="66" charset="0"/>
              </a:rPr>
              <a:t>antisportif</a:t>
            </a:r>
          </a:p>
        </p:txBody>
      </p:sp>
      <p:sp>
        <p:nvSpPr>
          <p:cNvPr id="37" name="ZoneTexte 36"/>
          <p:cNvSpPr txBox="1"/>
          <p:nvPr/>
        </p:nvSpPr>
        <p:spPr>
          <a:xfrm>
            <a:off x="-27384" y="7905328"/>
            <a:ext cx="3240360" cy="1754326"/>
          </a:xfrm>
          <a:prstGeom prst="rect">
            <a:avLst/>
          </a:prstGeom>
          <a:noFill/>
        </p:spPr>
        <p:txBody>
          <a:bodyPr wrap="square" rtlCol="0">
            <a:spAutoFit/>
          </a:bodyPr>
          <a:lstStyle/>
          <a:p>
            <a:pPr>
              <a:lnSpc>
                <a:spcPct val="300000"/>
              </a:lnSpc>
            </a:pPr>
            <a:r>
              <a:rPr lang="fr-FR" sz="1200" dirty="0">
                <a:latin typeface="Comic Sans MS" pitchFamily="66" charset="0"/>
              </a:rPr>
              <a:t>souligner</a:t>
            </a:r>
          </a:p>
          <a:p>
            <a:pPr>
              <a:lnSpc>
                <a:spcPct val="300000"/>
              </a:lnSpc>
            </a:pPr>
            <a:r>
              <a:rPr lang="fr-FR" sz="1200" dirty="0">
                <a:latin typeface="Comic Sans MS" pitchFamily="66" charset="0"/>
              </a:rPr>
              <a:t>surligner</a:t>
            </a:r>
          </a:p>
          <a:p>
            <a:pPr>
              <a:lnSpc>
                <a:spcPct val="300000"/>
              </a:lnSpc>
            </a:pPr>
            <a:r>
              <a:rPr lang="fr-FR" sz="1200" dirty="0">
                <a:latin typeface="Comic Sans MS" pitchFamily="66" charset="0"/>
              </a:rPr>
              <a:t>illégal</a:t>
            </a:r>
          </a:p>
        </p:txBody>
      </p:sp>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52472" b="83547"/>
          <a:stretch/>
        </p:blipFill>
        <p:spPr>
          <a:xfrm>
            <a:off x="836712" y="8041185"/>
            <a:ext cx="2538214" cy="360040"/>
          </a:xfrm>
          <a:prstGeom prst="rect">
            <a:avLst/>
          </a:prstGeom>
          <a:effectLst>
            <a:outerShdw blurRad="50800" dist="38100" dir="2700000" algn="tl" rotWithShape="0">
              <a:prstClr val="black">
                <a:alpha val="40000"/>
              </a:prstClr>
            </a:outerShdw>
          </a:effectLst>
        </p:spPr>
      </p:pic>
      <p:pic>
        <p:nvPicPr>
          <p:cNvPr id="45" name="Image 4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52472" b="83547"/>
          <a:stretch/>
        </p:blipFill>
        <p:spPr>
          <a:xfrm>
            <a:off x="836712" y="8602471"/>
            <a:ext cx="2538214" cy="360040"/>
          </a:xfrm>
          <a:prstGeom prst="rect">
            <a:avLst/>
          </a:prstGeom>
          <a:effectLst>
            <a:outerShdw blurRad="50800" dist="38100" dir="2700000" algn="tl" rotWithShape="0">
              <a:prstClr val="black">
                <a:alpha val="40000"/>
              </a:prstClr>
            </a:outerShdw>
          </a:effectLst>
        </p:spPr>
      </p:pic>
      <p:pic>
        <p:nvPicPr>
          <p:cNvPr id="46" name="Image 4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52472" b="83547"/>
          <a:stretch/>
        </p:blipFill>
        <p:spPr>
          <a:xfrm>
            <a:off x="836712" y="9201472"/>
            <a:ext cx="2538214" cy="360040"/>
          </a:xfrm>
          <a:prstGeom prst="rect">
            <a:avLst/>
          </a:prstGeom>
          <a:effectLst>
            <a:outerShdw blurRad="50800" dist="38100" dir="2700000" algn="tl" rotWithShape="0">
              <a:prstClr val="black">
                <a:alpha val="40000"/>
              </a:prstClr>
            </a:outerShdw>
          </a:effectLst>
        </p:spPr>
      </p:pic>
      <p:pic>
        <p:nvPicPr>
          <p:cNvPr id="47" name="Image 4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52472" b="83547"/>
          <a:stretch/>
        </p:blipFill>
        <p:spPr>
          <a:xfrm>
            <a:off x="4224647" y="8041185"/>
            <a:ext cx="2538214" cy="360040"/>
          </a:xfrm>
          <a:prstGeom prst="rect">
            <a:avLst/>
          </a:prstGeom>
          <a:effectLst>
            <a:outerShdw blurRad="50800" dist="38100" dir="2700000" algn="tl" rotWithShape="0">
              <a:prstClr val="black">
                <a:alpha val="40000"/>
              </a:prstClr>
            </a:outerShdw>
          </a:effectLst>
        </p:spPr>
      </p:pic>
      <p:pic>
        <p:nvPicPr>
          <p:cNvPr id="48" name="Image 4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52472" b="83547"/>
          <a:stretch/>
        </p:blipFill>
        <p:spPr>
          <a:xfrm>
            <a:off x="4224647" y="8602471"/>
            <a:ext cx="2538214" cy="360040"/>
          </a:xfrm>
          <a:prstGeom prst="rect">
            <a:avLst/>
          </a:prstGeom>
          <a:effectLst>
            <a:outerShdw blurRad="50800" dist="38100" dir="2700000" algn="tl" rotWithShape="0">
              <a:prstClr val="black">
                <a:alpha val="40000"/>
              </a:prstClr>
            </a:outerShdw>
          </a:effectLst>
        </p:spPr>
      </p:pic>
      <p:pic>
        <p:nvPicPr>
          <p:cNvPr id="49" name="Image 48" descr="Capture d’écran"/>
          <p:cNvPicPr>
            <a:picLocks noChangeAspect="1"/>
          </p:cNvPicPr>
          <p:nvPr/>
        </p:nvPicPr>
        <p:blipFill rotWithShape="1">
          <a:blip r:embed="rId2">
            <a:extLst>
              <a:ext uri="{28A0092B-C50C-407E-A947-70E740481C1C}">
                <a14:useLocalDpi xmlns:a14="http://schemas.microsoft.com/office/drawing/2010/main" val="0"/>
              </a:ext>
            </a:extLst>
          </a:blip>
          <a:srcRect l="12665" t="1472" r="52472" b="83547"/>
          <a:stretch/>
        </p:blipFill>
        <p:spPr>
          <a:xfrm>
            <a:off x="4371975" y="9201472"/>
            <a:ext cx="2390886" cy="360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8636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Les contraires</a:t>
            </a:r>
          </a:p>
        </p:txBody>
      </p:sp>
      <p:sp>
        <p:nvSpPr>
          <p:cNvPr id="3" name="Espace réservé du texte 2"/>
          <p:cNvSpPr>
            <a:spLocks noGrp="1"/>
          </p:cNvSpPr>
          <p:nvPr>
            <p:ph type="body" sz="quarter" idx="11"/>
          </p:nvPr>
        </p:nvSpPr>
        <p:spPr/>
        <p:txBody>
          <a:bodyPr/>
          <a:lstStyle/>
          <a:p>
            <a:r>
              <a:rPr lang="fr-FR" dirty="0"/>
              <a:t>7</a:t>
            </a:r>
          </a:p>
        </p:txBody>
      </p:sp>
      <p:sp>
        <p:nvSpPr>
          <p:cNvPr id="4" name="Espace réservé du texte 3"/>
          <p:cNvSpPr>
            <a:spLocks noGrp="1"/>
          </p:cNvSpPr>
          <p:nvPr>
            <p:ph type="body" sz="quarter" idx="12"/>
          </p:nvPr>
        </p:nvSpPr>
        <p:spPr/>
        <p:txBody>
          <a:bodyPr/>
          <a:lstStyle/>
          <a:p>
            <a:r>
              <a:rPr lang="fr-FR" dirty="0"/>
              <a:t>*</a:t>
            </a:r>
          </a:p>
        </p:txBody>
      </p:sp>
      <p:sp>
        <p:nvSpPr>
          <p:cNvPr id="5" name="ZoneTexte 4"/>
          <p:cNvSpPr txBox="1"/>
          <p:nvPr/>
        </p:nvSpPr>
        <p:spPr>
          <a:xfrm>
            <a:off x="548680" y="1344025"/>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Colorie de la même couleur les mots de sens contraire. </a:t>
            </a: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10" name="Groupe 9"/>
          <p:cNvGrpSpPr/>
          <p:nvPr/>
        </p:nvGrpSpPr>
        <p:grpSpPr>
          <a:xfrm>
            <a:off x="296652" y="2221099"/>
            <a:ext cx="1188132" cy="513929"/>
            <a:chOff x="296652" y="2031738"/>
            <a:chExt cx="1188132" cy="513929"/>
          </a:xfrm>
        </p:grpSpPr>
        <p:sp>
          <p:nvSpPr>
            <p:cNvPr id="11" name="Nuage 10"/>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86662" y="2134815"/>
              <a:ext cx="1008112" cy="307777"/>
            </a:xfrm>
            <a:prstGeom prst="rect">
              <a:avLst/>
            </a:prstGeom>
            <a:noFill/>
          </p:spPr>
          <p:txBody>
            <a:bodyPr wrap="square" rtlCol="0">
              <a:spAutoFit/>
            </a:bodyPr>
            <a:lstStyle/>
            <a:p>
              <a:pPr algn="ctr"/>
              <a:r>
                <a:rPr lang="fr-FR" sz="1400" dirty="0"/>
                <a:t>fort</a:t>
              </a:r>
            </a:p>
          </p:txBody>
        </p:sp>
      </p:grpSp>
      <p:grpSp>
        <p:nvGrpSpPr>
          <p:cNvPr id="13" name="Groupe 12"/>
          <p:cNvGrpSpPr/>
          <p:nvPr/>
        </p:nvGrpSpPr>
        <p:grpSpPr>
          <a:xfrm>
            <a:off x="1563409" y="3214935"/>
            <a:ext cx="1188132" cy="513929"/>
            <a:chOff x="2356495" y="3062297"/>
            <a:chExt cx="1188132" cy="513929"/>
          </a:xfrm>
        </p:grpSpPr>
        <p:sp>
          <p:nvSpPr>
            <p:cNvPr id="14" name="Nuage 13"/>
            <p:cNvSpPr/>
            <p:nvPr/>
          </p:nvSpPr>
          <p:spPr>
            <a:xfrm>
              <a:off x="2356495" y="306229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446505" y="3165374"/>
              <a:ext cx="1008112" cy="307777"/>
            </a:xfrm>
            <a:prstGeom prst="rect">
              <a:avLst/>
            </a:prstGeom>
            <a:noFill/>
          </p:spPr>
          <p:txBody>
            <a:bodyPr wrap="square" rtlCol="0">
              <a:spAutoFit/>
            </a:bodyPr>
            <a:lstStyle/>
            <a:p>
              <a:pPr algn="ctr"/>
              <a:r>
                <a:rPr lang="fr-FR" sz="1400" dirty="0"/>
                <a:t>fragile</a:t>
              </a:r>
            </a:p>
          </p:txBody>
        </p:sp>
      </p:grpSp>
      <p:grpSp>
        <p:nvGrpSpPr>
          <p:cNvPr id="16" name="Groupe 15"/>
          <p:cNvGrpSpPr/>
          <p:nvPr/>
        </p:nvGrpSpPr>
        <p:grpSpPr>
          <a:xfrm>
            <a:off x="4786554" y="2688872"/>
            <a:ext cx="1188132" cy="513929"/>
            <a:chOff x="5380620" y="2698067"/>
            <a:chExt cx="1188132" cy="513929"/>
          </a:xfrm>
        </p:grpSpPr>
        <p:sp>
          <p:nvSpPr>
            <p:cNvPr id="17" name="Nuage 16"/>
            <p:cNvSpPr/>
            <p:nvPr/>
          </p:nvSpPr>
          <p:spPr>
            <a:xfrm>
              <a:off x="5380620" y="269806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5470630" y="2801143"/>
              <a:ext cx="1008112" cy="307777"/>
            </a:xfrm>
            <a:prstGeom prst="rect">
              <a:avLst/>
            </a:prstGeom>
            <a:noFill/>
          </p:spPr>
          <p:txBody>
            <a:bodyPr wrap="square" rtlCol="0">
              <a:spAutoFit/>
            </a:bodyPr>
            <a:lstStyle/>
            <a:p>
              <a:pPr algn="ctr"/>
              <a:r>
                <a:rPr lang="fr-FR" sz="1400" dirty="0"/>
                <a:t>moche</a:t>
              </a:r>
            </a:p>
          </p:txBody>
        </p:sp>
      </p:grpSp>
      <p:grpSp>
        <p:nvGrpSpPr>
          <p:cNvPr id="19" name="Groupe 18"/>
          <p:cNvGrpSpPr/>
          <p:nvPr/>
        </p:nvGrpSpPr>
        <p:grpSpPr>
          <a:xfrm>
            <a:off x="1852439" y="2101676"/>
            <a:ext cx="1188132" cy="513929"/>
            <a:chOff x="296652" y="2031738"/>
            <a:chExt cx="1188132" cy="513929"/>
          </a:xfrm>
        </p:grpSpPr>
        <p:sp>
          <p:nvSpPr>
            <p:cNvPr id="20" name="Nuage 19"/>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386662" y="2134815"/>
              <a:ext cx="1008112" cy="307777"/>
            </a:xfrm>
            <a:prstGeom prst="rect">
              <a:avLst/>
            </a:prstGeom>
            <a:noFill/>
          </p:spPr>
          <p:txBody>
            <a:bodyPr wrap="square" rtlCol="0">
              <a:spAutoFit/>
            </a:bodyPr>
            <a:lstStyle/>
            <a:p>
              <a:pPr algn="ctr"/>
              <a:r>
                <a:rPr lang="fr-FR" sz="1400" dirty="0"/>
                <a:t>crier</a:t>
              </a:r>
            </a:p>
          </p:txBody>
        </p:sp>
      </p:grpSp>
      <p:grpSp>
        <p:nvGrpSpPr>
          <p:cNvPr id="22" name="Groupe 21"/>
          <p:cNvGrpSpPr/>
          <p:nvPr/>
        </p:nvGrpSpPr>
        <p:grpSpPr>
          <a:xfrm>
            <a:off x="116632" y="3111858"/>
            <a:ext cx="1188132" cy="513929"/>
            <a:chOff x="296652" y="2031738"/>
            <a:chExt cx="1188132" cy="513929"/>
          </a:xfrm>
        </p:grpSpPr>
        <p:sp>
          <p:nvSpPr>
            <p:cNvPr id="23" name="Nuage 22"/>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296652" y="2134815"/>
              <a:ext cx="1098122" cy="307777"/>
            </a:xfrm>
            <a:prstGeom prst="rect">
              <a:avLst/>
            </a:prstGeom>
            <a:noFill/>
          </p:spPr>
          <p:txBody>
            <a:bodyPr wrap="square" rtlCol="0">
              <a:spAutoFit/>
            </a:bodyPr>
            <a:lstStyle/>
            <a:p>
              <a:pPr algn="ctr"/>
              <a:r>
                <a:rPr lang="fr-FR" sz="1400" dirty="0"/>
                <a:t>rapidement</a:t>
              </a:r>
            </a:p>
          </p:txBody>
        </p:sp>
      </p:grpSp>
      <p:grpSp>
        <p:nvGrpSpPr>
          <p:cNvPr id="25" name="Groupe 24"/>
          <p:cNvGrpSpPr/>
          <p:nvPr/>
        </p:nvGrpSpPr>
        <p:grpSpPr>
          <a:xfrm>
            <a:off x="3821317" y="2120516"/>
            <a:ext cx="1188132" cy="513929"/>
            <a:chOff x="296652" y="2031738"/>
            <a:chExt cx="1188132" cy="513929"/>
          </a:xfrm>
        </p:grpSpPr>
        <p:sp>
          <p:nvSpPr>
            <p:cNvPr id="26" name="Nuage 25"/>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339037" y="2134815"/>
              <a:ext cx="1008112" cy="307777"/>
            </a:xfrm>
            <a:prstGeom prst="rect">
              <a:avLst/>
            </a:prstGeom>
            <a:noFill/>
          </p:spPr>
          <p:txBody>
            <a:bodyPr wrap="square" rtlCol="0">
              <a:spAutoFit/>
            </a:bodyPr>
            <a:lstStyle/>
            <a:p>
              <a:pPr algn="ctr"/>
              <a:r>
                <a:rPr lang="fr-FR" sz="1400" dirty="0"/>
                <a:t>solide</a:t>
              </a:r>
            </a:p>
          </p:txBody>
        </p:sp>
      </p:grpSp>
      <p:grpSp>
        <p:nvGrpSpPr>
          <p:cNvPr id="28" name="Groupe 27"/>
          <p:cNvGrpSpPr/>
          <p:nvPr/>
        </p:nvGrpSpPr>
        <p:grpSpPr>
          <a:xfrm>
            <a:off x="2667608" y="2604402"/>
            <a:ext cx="1188132" cy="513929"/>
            <a:chOff x="296652" y="2031738"/>
            <a:chExt cx="1188132" cy="513929"/>
          </a:xfrm>
        </p:grpSpPr>
        <p:sp>
          <p:nvSpPr>
            <p:cNvPr id="29" name="Nuage 28"/>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386662" y="2134815"/>
              <a:ext cx="1008112" cy="307777"/>
            </a:xfrm>
            <a:prstGeom prst="rect">
              <a:avLst/>
            </a:prstGeom>
            <a:noFill/>
          </p:spPr>
          <p:txBody>
            <a:bodyPr wrap="square" rtlCol="0">
              <a:spAutoFit/>
            </a:bodyPr>
            <a:lstStyle/>
            <a:p>
              <a:pPr algn="ctr"/>
              <a:r>
                <a:rPr lang="fr-FR" sz="1400" dirty="0"/>
                <a:t>beau</a:t>
              </a:r>
            </a:p>
          </p:txBody>
        </p:sp>
      </p:grpSp>
      <p:grpSp>
        <p:nvGrpSpPr>
          <p:cNvPr id="31" name="Groupe 30"/>
          <p:cNvGrpSpPr/>
          <p:nvPr/>
        </p:nvGrpSpPr>
        <p:grpSpPr>
          <a:xfrm>
            <a:off x="5469514" y="2067211"/>
            <a:ext cx="1188132" cy="513929"/>
            <a:chOff x="296652" y="2031738"/>
            <a:chExt cx="1188132" cy="513929"/>
          </a:xfrm>
        </p:grpSpPr>
        <p:sp>
          <p:nvSpPr>
            <p:cNvPr id="32" name="Nuage 31"/>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386662" y="2134815"/>
              <a:ext cx="1008112" cy="307777"/>
            </a:xfrm>
            <a:prstGeom prst="rect">
              <a:avLst/>
            </a:prstGeom>
            <a:noFill/>
          </p:spPr>
          <p:txBody>
            <a:bodyPr wrap="square" rtlCol="0">
              <a:spAutoFit/>
            </a:bodyPr>
            <a:lstStyle/>
            <a:p>
              <a:pPr algn="ctr"/>
              <a:r>
                <a:rPr lang="fr-FR" sz="1400" dirty="0"/>
                <a:t>murmurer</a:t>
              </a:r>
            </a:p>
          </p:txBody>
        </p:sp>
      </p:grpSp>
      <p:grpSp>
        <p:nvGrpSpPr>
          <p:cNvPr id="34" name="Groupe 33"/>
          <p:cNvGrpSpPr/>
          <p:nvPr/>
        </p:nvGrpSpPr>
        <p:grpSpPr>
          <a:xfrm>
            <a:off x="3501008" y="3237589"/>
            <a:ext cx="1188132" cy="513929"/>
            <a:chOff x="296652" y="2031738"/>
            <a:chExt cx="1188132" cy="513929"/>
          </a:xfrm>
        </p:grpSpPr>
        <p:sp>
          <p:nvSpPr>
            <p:cNvPr id="35" name="Nuage 34"/>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386662" y="2134815"/>
              <a:ext cx="1008112" cy="307777"/>
            </a:xfrm>
            <a:prstGeom prst="rect">
              <a:avLst/>
            </a:prstGeom>
            <a:noFill/>
          </p:spPr>
          <p:txBody>
            <a:bodyPr wrap="square" rtlCol="0">
              <a:spAutoFit/>
            </a:bodyPr>
            <a:lstStyle/>
            <a:p>
              <a:pPr algn="ctr"/>
              <a:r>
                <a:rPr lang="fr-FR" sz="1400" dirty="0"/>
                <a:t>lentement</a:t>
              </a:r>
            </a:p>
          </p:txBody>
        </p:sp>
      </p:grpSp>
      <p:grpSp>
        <p:nvGrpSpPr>
          <p:cNvPr id="37" name="Groupe 36"/>
          <p:cNvGrpSpPr/>
          <p:nvPr/>
        </p:nvGrpSpPr>
        <p:grpSpPr>
          <a:xfrm>
            <a:off x="5481228" y="3288402"/>
            <a:ext cx="1188132" cy="513929"/>
            <a:chOff x="5380620" y="2698067"/>
            <a:chExt cx="1188132" cy="513929"/>
          </a:xfrm>
        </p:grpSpPr>
        <p:sp>
          <p:nvSpPr>
            <p:cNvPr id="38" name="Nuage 37"/>
            <p:cNvSpPr/>
            <p:nvPr/>
          </p:nvSpPr>
          <p:spPr>
            <a:xfrm>
              <a:off x="5380620" y="269806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5470630" y="2801143"/>
              <a:ext cx="1008112" cy="307777"/>
            </a:xfrm>
            <a:prstGeom prst="rect">
              <a:avLst/>
            </a:prstGeom>
            <a:noFill/>
          </p:spPr>
          <p:txBody>
            <a:bodyPr wrap="square" rtlCol="0">
              <a:spAutoFit/>
            </a:bodyPr>
            <a:lstStyle/>
            <a:p>
              <a:pPr algn="ctr"/>
              <a:r>
                <a:rPr lang="fr-FR" sz="1400" dirty="0"/>
                <a:t>faible</a:t>
              </a:r>
            </a:p>
          </p:txBody>
        </p:sp>
      </p:grpSp>
      <p:sp>
        <p:nvSpPr>
          <p:cNvPr id="40" name="ZoneTexte 39"/>
          <p:cNvSpPr txBox="1"/>
          <p:nvPr/>
        </p:nvSpPr>
        <p:spPr>
          <a:xfrm>
            <a:off x="548680" y="4076741"/>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les adjectifs contraires.</a:t>
            </a:r>
          </a:p>
        </p:txBody>
      </p:sp>
      <p:grpSp>
        <p:nvGrpSpPr>
          <p:cNvPr id="41" name="Groupe 40"/>
          <p:cNvGrpSpPr/>
          <p:nvPr/>
        </p:nvGrpSpPr>
        <p:grpSpPr>
          <a:xfrm>
            <a:off x="116632" y="4013308"/>
            <a:ext cx="360040" cy="461665"/>
            <a:chOff x="116632" y="1352600"/>
            <a:chExt cx="360040" cy="461665"/>
          </a:xfrm>
        </p:grpSpPr>
        <p:sp>
          <p:nvSpPr>
            <p:cNvPr id="42" name="Ellipse 4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4" name="Rectangle à coins arrondis 43"/>
          <p:cNvSpPr/>
          <p:nvPr/>
        </p:nvSpPr>
        <p:spPr>
          <a:xfrm>
            <a:off x="6568752" y="416472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45" name="Tableau 44"/>
          <p:cNvGraphicFramePr>
            <a:graphicFrameLocks noGrp="1"/>
          </p:cNvGraphicFramePr>
          <p:nvPr>
            <p:extLst>
              <p:ext uri="{D42A27DB-BD31-4B8C-83A1-F6EECF244321}">
                <p14:modId xmlns:p14="http://schemas.microsoft.com/office/powerpoint/2010/main" val="3173848037"/>
              </p:ext>
            </p:extLst>
          </p:nvPr>
        </p:nvGraphicFramePr>
        <p:xfrm>
          <a:off x="1052736" y="4610968"/>
          <a:ext cx="4831939" cy="1854200"/>
        </p:xfrm>
        <a:graphic>
          <a:graphicData uri="http://schemas.openxmlformats.org/drawingml/2006/table">
            <a:tbl>
              <a:tblPr bandRow="1">
                <a:tableStyleId>{5C22544A-7EE6-4342-B048-85BDC9FD1C3A}</a:tableStyleId>
              </a:tblPr>
              <a:tblGrid>
                <a:gridCol w="892050">
                  <a:extLst>
                    <a:ext uri="{9D8B030D-6E8A-4147-A177-3AD203B41FA5}">
                      <a16:colId xmlns:a16="http://schemas.microsoft.com/office/drawing/2014/main" val="20000"/>
                    </a:ext>
                  </a:extLst>
                </a:gridCol>
                <a:gridCol w="1670638">
                  <a:extLst>
                    <a:ext uri="{9D8B030D-6E8A-4147-A177-3AD203B41FA5}">
                      <a16:colId xmlns:a16="http://schemas.microsoft.com/office/drawing/2014/main" val="20001"/>
                    </a:ext>
                  </a:extLst>
                </a:gridCol>
                <a:gridCol w="1322678">
                  <a:extLst>
                    <a:ext uri="{9D8B030D-6E8A-4147-A177-3AD203B41FA5}">
                      <a16:colId xmlns:a16="http://schemas.microsoft.com/office/drawing/2014/main" val="20002"/>
                    </a:ext>
                  </a:extLst>
                </a:gridCol>
                <a:gridCol w="946573">
                  <a:extLst>
                    <a:ext uri="{9D8B030D-6E8A-4147-A177-3AD203B41FA5}">
                      <a16:colId xmlns:a16="http://schemas.microsoft.com/office/drawing/2014/main" val="20003"/>
                    </a:ext>
                  </a:extLst>
                </a:gridCol>
              </a:tblGrid>
              <a:tr h="370840">
                <a:tc>
                  <a:txBody>
                    <a:bodyPr/>
                    <a:lstStyle/>
                    <a:p>
                      <a:r>
                        <a:rPr lang="fr-FR" sz="1200" dirty="0">
                          <a:latin typeface="Comic Sans MS" pitchFamily="66" charset="0"/>
                        </a:rPr>
                        <a:t>clair</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triste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fr-FR" sz="1200" dirty="0">
                          <a:latin typeface="Comic Sans MS" pitchFamily="66" charset="0"/>
                        </a:rPr>
                        <a:t>léger</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froid</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fr-FR" sz="1200" dirty="0">
                          <a:latin typeface="Comic Sans MS" pitchFamily="66" charset="0"/>
                        </a:rPr>
                        <a:t>chaud</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piquant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r>
                        <a:rPr lang="fr-FR" sz="1200" dirty="0">
                          <a:latin typeface="Comic Sans MS" pitchFamily="66" charset="0"/>
                        </a:rPr>
                        <a:t>doux</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lourd</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r>
                        <a:rPr lang="fr-FR" sz="1200" dirty="0">
                          <a:latin typeface="Comic Sans MS" pitchFamily="66" charset="0"/>
                        </a:rPr>
                        <a:t>gai</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latin typeface="Comic Sans MS" pitchFamily="66" charset="0"/>
                          <a:sym typeface="Wingdings"/>
                        </a:rPr>
                        <a:t></a:t>
                      </a:r>
                      <a:endParaRPr lang="fr-FR" sz="120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sombre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46" name="ZoneTexte 45"/>
          <p:cNvSpPr txBox="1"/>
          <p:nvPr/>
        </p:nvSpPr>
        <p:spPr>
          <a:xfrm>
            <a:off x="531279" y="6537176"/>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Colorie de la même couleur les phrases qui ont des sens opposés.</a:t>
            </a:r>
          </a:p>
        </p:txBody>
      </p:sp>
      <p:grpSp>
        <p:nvGrpSpPr>
          <p:cNvPr id="47" name="Groupe 46"/>
          <p:cNvGrpSpPr/>
          <p:nvPr/>
        </p:nvGrpSpPr>
        <p:grpSpPr>
          <a:xfrm>
            <a:off x="99231" y="6473743"/>
            <a:ext cx="360040" cy="461665"/>
            <a:chOff x="116632" y="1352600"/>
            <a:chExt cx="360040" cy="461665"/>
          </a:xfrm>
        </p:grpSpPr>
        <p:sp>
          <p:nvSpPr>
            <p:cNvPr id="48" name="Ellipse 4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0" name="Rectangle à coins arrondis 49"/>
          <p:cNvSpPr/>
          <p:nvPr/>
        </p:nvSpPr>
        <p:spPr>
          <a:xfrm>
            <a:off x="6551351" y="662516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51" name="Groupe 50"/>
          <p:cNvGrpSpPr/>
          <p:nvPr/>
        </p:nvGrpSpPr>
        <p:grpSpPr>
          <a:xfrm rot="245422">
            <a:off x="99231" y="7408093"/>
            <a:ext cx="3162443" cy="276999"/>
            <a:chOff x="206642" y="7401272"/>
            <a:chExt cx="3384376" cy="276999"/>
          </a:xfrm>
        </p:grpSpPr>
        <p:sp>
          <p:nvSpPr>
            <p:cNvPr id="52" name="Rectangle 51"/>
            <p:cNvSpPr/>
            <p:nvPr/>
          </p:nvSpPr>
          <p:spPr>
            <a:xfrm>
              <a:off x="206642" y="740127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206642" y="7401272"/>
              <a:ext cx="3384376" cy="276999"/>
            </a:xfrm>
            <a:prstGeom prst="rect">
              <a:avLst/>
            </a:prstGeom>
            <a:noFill/>
          </p:spPr>
          <p:txBody>
            <a:bodyPr wrap="square" rtlCol="0">
              <a:spAutoFit/>
            </a:bodyPr>
            <a:lstStyle/>
            <a:p>
              <a:r>
                <a:rPr lang="fr-FR" sz="1200" dirty="0">
                  <a:latin typeface="Comic Sans MS" pitchFamily="66" charset="0"/>
                </a:rPr>
                <a:t>Pour y arriver, tourne à gauche.</a:t>
              </a:r>
            </a:p>
          </p:txBody>
        </p:sp>
      </p:grpSp>
      <p:grpSp>
        <p:nvGrpSpPr>
          <p:cNvPr id="54" name="Groupe 53"/>
          <p:cNvGrpSpPr/>
          <p:nvPr/>
        </p:nvGrpSpPr>
        <p:grpSpPr>
          <a:xfrm rot="21387539">
            <a:off x="116632" y="9259661"/>
            <a:ext cx="3145042" cy="276999"/>
            <a:chOff x="359042" y="8121352"/>
            <a:chExt cx="3384376" cy="276999"/>
          </a:xfrm>
        </p:grpSpPr>
        <p:sp>
          <p:nvSpPr>
            <p:cNvPr id="55" name="Rectangle 54"/>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359042" y="8121352"/>
              <a:ext cx="3384376" cy="276999"/>
            </a:xfrm>
            <a:prstGeom prst="rect">
              <a:avLst/>
            </a:prstGeom>
            <a:noFill/>
          </p:spPr>
          <p:txBody>
            <a:bodyPr wrap="square" rtlCol="0">
              <a:spAutoFit/>
            </a:bodyPr>
            <a:lstStyle/>
            <a:p>
              <a:r>
                <a:rPr lang="fr-FR" sz="1200" dirty="0">
                  <a:latin typeface="Comic Sans MS" pitchFamily="66" charset="0"/>
                </a:rPr>
                <a:t>Pour y arriver, tourne vite.</a:t>
              </a:r>
            </a:p>
          </p:txBody>
        </p:sp>
      </p:grpSp>
      <p:grpSp>
        <p:nvGrpSpPr>
          <p:cNvPr id="57" name="Groupe 56"/>
          <p:cNvGrpSpPr/>
          <p:nvPr/>
        </p:nvGrpSpPr>
        <p:grpSpPr>
          <a:xfrm rot="213286">
            <a:off x="3828628" y="8041466"/>
            <a:ext cx="2941340" cy="276999"/>
            <a:chOff x="2757618" y="8841432"/>
            <a:chExt cx="3384376" cy="276999"/>
          </a:xfrm>
        </p:grpSpPr>
        <p:sp>
          <p:nvSpPr>
            <p:cNvPr id="58" name="Rectangle 57"/>
            <p:cNvSpPr/>
            <p:nvPr/>
          </p:nvSpPr>
          <p:spPr>
            <a:xfrm>
              <a:off x="2757618" y="884143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2757618" y="8841432"/>
              <a:ext cx="3384376" cy="276999"/>
            </a:xfrm>
            <a:prstGeom prst="rect">
              <a:avLst/>
            </a:prstGeom>
            <a:noFill/>
          </p:spPr>
          <p:txBody>
            <a:bodyPr wrap="square" rtlCol="0">
              <a:spAutoFit/>
            </a:bodyPr>
            <a:lstStyle/>
            <a:p>
              <a:r>
                <a:rPr lang="fr-FR" sz="1200" dirty="0">
                  <a:latin typeface="Comic Sans MS" pitchFamily="66" charset="0"/>
                </a:rPr>
                <a:t>Les plantes vertes suivent la lumière.</a:t>
              </a:r>
            </a:p>
          </p:txBody>
        </p:sp>
      </p:grpSp>
      <p:grpSp>
        <p:nvGrpSpPr>
          <p:cNvPr id="60" name="Groupe 59"/>
          <p:cNvGrpSpPr/>
          <p:nvPr/>
        </p:nvGrpSpPr>
        <p:grpSpPr>
          <a:xfrm rot="21369043">
            <a:off x="116632" y="8027130"/>
            <a:ext cx="3145042" cy="276999"/>
            <a:chOff x="3408387" y="7792699"/>
            <a:chExt cx="3384376" cy="276999"/>
          </a:xfrm>
        </p:grpSpPr>
        <p:sp>
          <p:nvSpPr>
            <p:cNvPr id="61" name="Rectangle 60"/>
            <p:cNvSpPr/>
            <p:nvPr/>
          </p:nvSpPr>
          <p:spPr>
            <a:xfrm>
              <a:off x="3408387" y="7792699"/>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p:cNvSpPr txBox="1"/>
            <p:nvPr/>
          </p:nvSpPr>
          <p:spPr>
            <a:xfrm>
              <a:off x="3408387" y="7792699"/>
              <a:ext cx="3384376" cy="276999"/>
            </a:xfrm>
            <a:prstGeom prst="rect">
              <a:avLst/>
            </a:prstGeom>
            <a:noFill/>
          </p:spPr>
          <p:txBody>
            <a:bodyPr wrap="square" rtlCol="0">
              <a:spAutoFit/>
            </a:bodyPr>
            <a:lstStyle/>
            <a:p>
              <a:r>
                <a:rPr lang="fr-FR" sz="1200" dirty="0">
                  <a:latin typeface="Comic Sans MS" pitchFamily="66" charset="0"/>
                </a:rPr>
                <a:t>Les plantes vertes détestent la lumière.</a:t>
              </a:r>
            </a:p>
          </p:txBody>
        </p:sp>
      </p:grpSp>
      <p:grpSp>
        <p:nvGrpSpPr>
          <p:cNvPr id="63" name="Groupe 62"/>
          <p:cNvGrpSpPr/>
          <p:nvPr/>
        </p:nvGrpSpPr>
        <p:grpSpPr>
          <a:xfrm rot="280954">
            <a:off x="116632" y="8652546"/>
            <a:ext cx="3145042" cy="276999"/>
            <a:chOff x="359042" y="8121352"/>
            <a:chExt cx="3384376" cy="276999"/>
          </a:xfrm>
        </p:grpSpPr>
        <p:sp>
          <p:nvSpPr>
            <p:cNvPr id="64" name="Rectangle 63"/>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359042" y="8121352"/>
              <a:ext cx="3384376" cy="276999"/>
            </a:xfrm>
            <a:prstGeom prst="rect">
              <a:avLst/>
            </a:prstGeom>
            <a:noFill/>
          </p:spPr>
          <p:txBody>
            <a:bodyPr wrap="square" rtlCol="0">
              <a:spAutoFit/>
            </a:bodyPr>
            <a:lstStyle/>
            <a:p>
              <a:r>
                <a:rPr lang="fr-FR" sz="1200" dirty="0">
                  <a:latin typeface="Comic Sans MS" pitchFamily="66" charset="0"/>
                </a:rPr>
                <a:t>Les plantes vertes adorent la lumière.</a:t>
              </a:r>
            </a:p>
          </p:txBody>
        </p:sp>
      </p:grpSp>
      <p:grpSp>
        <p:nvGrpSpPr>
          <p:cNvPr id="66" name="Groupe 65"/>
          <p:cNvGrpSpPr/>
          <p:nvPr/>
        </p:nvGrpSpPr>
        <p:grpSpPr>
          <a:xfrm rot="274773">
            <a:off x="3624926" y="9231408"/>
            <a:ext cx="3145042" cy="276999"/>
            <a:chOff x="359042" y="8121352"/>
            <a:chExt cx="3384376" cy="276999"/>
          </a:xfrm>
        </p:grpSpPr>
        <p:sp>
          <p:nvSpPr>
            <p:cNvPr id="67" name="Rectangle 66"/>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p:cNvSpPr txBox="1"/>
            <p:nvPr/>
          </p:nvSpPr>
          <p:spPr>
            <a:xfrm>
              <a:off x="359042" y="8121352"/>
              <a:ext cx="3384376" cy="276999"/>
            </a:xfrm>
            <a:prstGeom prst="rect">
              <a:avLst/>
            </a:prstGeom>
            <a:noFill/>
          </p:spPr>
          <p:txBody>
            <a:bodyPr wrap="square" rtlCol="0">
              <a:spAutoFit/>
            </a:bodyPr>
            <a:lstStyle/>
            <a:p>
              <a:r>
                <a:rPr lang="fr-FR" sz="1200" dirty="0">
                  <a:latin typeface="Comic Sans MS" pitchFamily="66" charset="0"/>
                </a:rPr>
                <a:t>Les plantes vertes fuient la lumière.</a:t>
              </a:r>
            </a:p>
          </p:txBody>
        </p:sp>
      </p:grpSp>
      <p:grpSp>
        <p:nvGrpSpPr>
          <p:cNvPr id="69" name="Groupe 68"/>
          <p:cNvGrpSpPr/>
          <p:nvPr/>
        </p:nvGrpSpPr>
        <p:grpSpPr>
          <a:xfrm rot="21413902">
            <a:off x="3513417" y="8569021"/>
            <a:ext cx="3256547" cy="277269"/>
            <a:chOff x="359042" y="8121352"/>
            <a:chExt cx="3389568" cy="277269"/>
          </a:xfrm>
        </p:grpSpPr>
        <p:sp>
          <p:nvSpPr>
            <p:cNvPr id="70" name="Rectangle 69"/>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p:cNvSpPr txBox="1"/>
            <p:nvPr/>
          </p:nvSpPr>
          <p:spPr>
            <a:xfrm>
              <a:off x="364234" y="8121622"/>
              <a:ext cx="3384376" cy="276999"/>
            </a:xfrm>
            <a:prstGeom prst="rect">
              <a:avLst/>
            </a:prstGeom>
            <a:noFill/>
          </p:spPr>
          <p:txBody>
            <a:bodyPr wrap="square" rtlCol="0">
              <a:spAutoFit/>
            </a:bodyPr>
            <a:lstStyle/>
            <a:p>
              <a:r>
                <a:rPr lang="fr-FR" sz="1200" dirty="0">
                  <a:latin typeface="Comic Sans MS" pitchFamily="66" charset="0"/>
                </a:rPr>
                <a:t>Pour y arriver, tourne à droite.</a:t>
              </a:r>
            </a:p>
          </p:txBody>
        </p:sp>
      </p:grpSp>
      <p:grpSp>
        <p:nvGrpSpPr>
          <p:cNvPr id="72" name="Groupe 71"/>
          <p:cNvGrpSpPr/>
          <p:nvPr/>
        </p:nvGrpSpPr>
        <p:grpSpPr>
          <a:xfrm rot="21393865">
            <a:off x="3624926" y="7414339"/>
            <a:ext cx="3145042" cy="276999"/>
            <a:chOff x="359042" y="8121352"/>
            <a:chExt cx="3384376" cy="276999"/>
          </a:xfrm>
        </p:grpSpPr>
        <p:sp>
          <p:nvSpPr>
            <p:cNvPr id="73" name="Rectangle 72"/>
            <p:cNvSpPr/>
            <p:nvPr/>
          </p:nvSpPr>
          <p:spPr>
            <a:xfrm>
              <a:off x="359042" y="8121352"/>
              <a:ext cx="3384376" cy="276999"/>
            </a:xfrm>
            <a:prstGeom prst="rect">
              <a:avLst/>
            </a:prstGeom>
            <a:solidFill>
              <a:schemeClr val="bg1"/>
            </a:solidFill>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ZoneTexte 73"/>
            <p:cNvSpPr txBox="1"/>
            <p:nvPr/>
          </p:nvSpPr>
          <p:spPr>
            <a:xfrm>
              <a:off x="359042" y="8121352"/>
              <a:ext cx="3384376" cy="276999"/>
            </a:xfrm>
            <a:prstGeom prst="rect">
              <a:avLst/>
            </a:prstGeom>
            <a:noFill/>
          </p:spPr>
          <p:txBody>
            <a:bodyPr wrap="square" rtlCol="0">
              <a:spAutoFit/>
            </a:bodyPr>
            <a:lstStyle/>
            <a:p>
              <a:r>
                <a:rPr lang="fr-FR" sz="1200" dirty="0">
                  <a:latin typeface="Comic Sans MS" pitchFamily="66" charset="0"/>
                </a:rPr>
                <a:t>Pour y arriver, tourne lentement.</a:t>
              </a:r>
            </a:p>
          </p:txBody>
        </p:sp>
      </p:grpSp>
    </p:spTree>
    <p:extLst>
      <p:ext uri="{BB962C8B-B14F-4D97-AF65-F5344CB8AC3E}">
        <p14:creationId xmlns:p14="http://schemas.microsoft.com/office/powerpoint/2010/main" val="1936574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Les contraires</a:t>
            </a:r>
          </a:p>
        </p:txBody>
      </p:sp>
      <p:sp>
        <p:nvSpPr>
          <p:cNvPr id="3" name="Espace réservé du texte 2"/>
          <p:cNvSpPr>
            <a:spLocks noGrp="1"/>
          </p:cNvSpPr>
          <p:nvPr>
            <p:ph type="body" sz="quarter" idx="11"/>
          </p:nvPr>
        </p:nvSpPr>
        <p:spPr/>
        <p:txBody>
          <a:bodyPr/>
          <a:lstStyle/>
          <a:p>
            <a:r>
              <a:rPr lang="fr-FR" dirty="0"/>
              <a:t>7</a:t>
            </a:r>
          </a:p>
        </p:txBody>
      </p:sp>
      <p:sp>
        <p:nvSpPr>
          <p:cNvPr id="4" name="Espace réservé du texte 3"/>
          <p:cNvSpPr>
            <a:spLocks noGrp="1"/>
          </p:cNvSpPr>
          <p:nvPr>
            <p:ph type="body" sz="quarter" idx="12"/>
          </p:nvPr>
        </p:nvSpPr>
        <p:spPr/>
        <p:txBody>
          <a:bodyPr/>
          <a:lstStyle/>
          <a:p>
            <a:r>
              <a:rPr lang="fr-FR" dirty="0"/>
              <a:t>**</a:t>
            </a:r>
          </a:p>
        </p:txBody>
      </p:sp>
      <p:sp>
        <p:nvSpPr>
          <p:cNvPr id="75" name="ZoneTexte 74"/>
          <p:cNvSpPr txBox="1"/>
          <p:nvPr/>
        </p:nvSpPr>
        <p:spPr>
          <a:xfrm>
            <a:off x="548680" y="1344025"/>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Dans chaque liste, entoure le mot de sens contraire.</a:t>
            </a:r>
          </a:p>
        </p:txBody>
      </p:sp>
      <p:grpSp>
        <p:nvGrpSpPr>
          <p:cNvPr id="76" name="Groupe 75"/>
          <p:cNvGrpSpPr/>
          <p:nvPr/>
        </p:nvGrpSpPr>
        <p:grpSpPr>
          <a:xfrm>
            <a:off x="116632" y="1280592"/>
            <a:ext cx="360040" cy="461665"/>
            <a:chOff x="116632" y="1352600"/>
            <a:chExt cx="360040" cy="461665"/>
          </a:xfrm>
        </p:grpSpPr>
        <p:sp>
          <p:nvSpPr>
            <p:cNvPr id="77" name="Ellipse 7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9" name="Rectangle à coins arrondis 7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80" name="ZoneTexte 79"/>
          <p:cNvSpPr txBox="1"/>
          <p:nvPr/>
        </p:nvSpPr>
        <p:spPr>
          <a:xfrm>
            <a:off x="116632" y="1784648"/>
            <a:ext cx="6577880" cy="1615827"/>
          </a:xfrm>
          <a:prstGeom prst="rect">
            <a:avLst/>
          </a:prstGeom>
          <a:noFill/>
        </p:spPr>
        <p:txBody>
          <a:bodyPr wrap="square" rtlCol="0">
            <a:spAutoFit/>
          </a:bodyPr>
          <a:lstStyle/>
          <a:p>
            <a:pPr algn="just">
              <a:lnSpc>
                <a:spcPct val="150000"/>
              </a:lnSpc>
            </a:pPr>
            <a:r>
              <a:rPr lang="fr-FR" sz="1400" b="1" dirty="0">
                <a:solidFill>
                  <a:schemeClr val="tx1">
                    <a:lumMod val="65000"/>
                    <a:lumOff val="35000"/>
                  </a:schemeClr>
                </a:solidFill>
                <a:latin typeface="Comic Sans MS" pitchFamily="66" charset="0"/>
              </a:rPr>
              <a:t>a. </a:t>
            </a:r>
            <a:r>
              <a:rPr lang="fr-FR" sz="1200" b="1" dirty="0">
                <a:latin typeface="Comic Sans MS" pitchFamily="66" charset="0"/>
              </a:rPr>
              <a:t>agréable</a:t>
            </a:r>
            <a:r>
              <a:rPr lang="fr-FR" sz="1200" dirty="0">
                <a:latin typeface="Comic Sans MS" pitchFamily="66" charset="0"/>
              </a:rPr>
              <a:t> </a:t>
            </a:r>
            <a:r>
              <a:rPr lang="fr-FR" sz="1200" dirty="0">
                <a:latin typeface="Comic Sans MS"/>
              </a:rPr>
              <a:t>≠ plaisant, amusant, aimable, affreux, sympathique.</a:t>
            </a:r>
            <a:endParaRPr lang="fr-FR" sz="1200" dirty="0">
              <a:latin typeface="Comic Sans MS" pitchFamily="66" charset="0"/>
            </a:endParaRPr>
          </a:p>
          <a:p>
            <a:pPr algn="just">
              <a:lnSpc>
                <a:spcPct val="150000"/>
              </a:lnSpc>
            </a:pPr>
            <a:endParaRPr lang="fr-FR" sz="1200" dirty="0">
              <a:latin typeface="Comic Sans MS" pitchFamily="66" charset="0"/>
            </a:endParaRPr>
          </a:p>
          <a:p>
            <a:pPr algn="just">
              <a:lnSpc>
                <a:spcPct val="150000"/>
              </a:lnSpc>
            </a:pPr>
            <a:r>
              <a:rPr lang="fr-FR" sz="1400" b="1" dirty="0">
                <a:solidFill>
                  <a:schemeClr val="tx1">
                    <a:lumMod val="65000"/>
                    <a:lumOff val="35000"/>
                  </a:schemeClr>
                </a:solidFill>
                <a:latin typeface="Comic Sans MS" pitchFamily="66" charset="0"/>
              </a:rPr>
              <a:t>b. </a:t>
            </a:r>
            <a:r>
              <a:rPr lang="fr-FR" sz="1200" b="1" dirty="0">
                <a:latin typeface="Comic Sans MS" pitchFamily="66" charset="0"/>
              </a:rPr>
              <a:t>chuchoter </a:t>
            </a:r>
            <a:r>
              <a:rPr lang="fr-FR" sz="1200" dirty="0">
                <a:latin typeface="Comic Sans MS"/>
              </a:rPr>
              <a:t>≠ murmurer, vociférer, susurrer, murmurer, souffler.</a:t>
            </a:r>
            <a:endParaRPr lang="fr-FR" sz="1200" dirty="0">
              <a:latin typeface="Comic Sans MS" pitchFamily="66" charset="0"/>
            </a:endParaRPr>
          </a:p>
          <a:p>
            <a:pPr algn="just">
              <a:lnSpc>
                <a:spcPct val="150000"/>
              </a:lnSpc>
            </a:pPr>
            <a:endParaRPr lang="fr-FR" sz="1200" dirty="0">
              <a:latin typeface="Comic Sans MS" pitchFamily="66" charset="0"/>
            </a:endParaRPr>
          </a:p>
          <a:p>
            <a:pPr algn="just">
              <a:lnSpc>
                <a:spcPct val="150000"/>
              </a:lnSpc>
            </a:pPr>
            <a:r>
              <a:rPr lang="fr-FR" sz="1400" b="1" dirty="0">
                <a:solidFill>
                  <a:schemeClr val="tx1">
                    <a:lumMod val="65000"/>
                    <a:lumOff val="35000"/>
                  </a:schemeClr>
                </a:solidFill>
                <a:latin typeface="Comic Sans MS" pitchFamily="66" charset="0"/>
              </a:rPr>
              <a:t>c. </a:t>
            </a:r>
            <a:r>
              <a:rPr lang="fr-FR" sz="1200" b="1" dirty="0">
                <a:latin typeface="Comic Sans MS" pitchFamily="66" charset="0"/>
              </a:rPr>
              <a:t>aimer </a:t>
            </a:r>
            <a:r>
              <a:rPr lang="fr-FR" sz="1200" dirty="0">
                <a:latin typeface="Comic Sans MS"/>
              </a:rPr>
              <a:t>≠ adorer, chérir, vénérer, affectionner, haïr.</a:t>
            </a:r>
            <a:endParaRPr lang="fr-FR" sz="1200" dirty="0">
              <a:latin typeface="Comic Sans MS" pitchFamily="66" charset="0"/>
            </a:endParaRPr>
          </a:p>
        </p:txBody>
      </p:sp>
      <p:sp>
        <p:nvSpPr>
          <p:cNvPr id="81" name="ZoneTexte 80"/>
          <p:cNvSpPr txBox="1"/>
          <p:nvPr/>
        </p:nvSpPr>
        <p:spPr>
          <a:xfrm>
            <a:off x="548680" y="3584848"/>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Recopie ces noms en associant les contraires.</a:t>
            </a:r>
          </a:p>
        </p:txBody>
      </p:sp>
      <p:grpSp>
        <p:nvGrpSpPr>
          <p:cNvPr id="82" name="Groupe 81"/>
          <p:cNvGrpSpPr/>
          <p:nvPr/>
        </p:nvGrpSpPr>
        <p:grpSpPr>
          <a:xfrm>
            <a:off x="116632" y="3521415"/>
            <a:ext cx="360040" cy="461665"/>
            <a:chOff x="116632" y="1352600"/>
            <a:chExt cx="360040" cy="461665"/>
          </a:xfrm>
        </p:grpSpPr>
        <p:sp>
          <p:nvSpPr>
            <p:cNvPr id="83" name="Ellipse 8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ZoneTexte 8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5" name="Rectangle à coins arrondis 84"/>
          <p:cNvSpPr/>
          <p:nvPr/>
        </p:nvSpPr>
        <p:spPr>
          <a:xfrm>
            <a:off x="6568752" y="3672835"/>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86" name="ZoneTexte 85"/>
          <p:cNvSpPr txBox="1"/>
          <p:nvPr/>
        </p:nvSpPr>
        <p:spPr>
          <a:xfrm>
            <a:off x="0" y="3997732"/>
            <a:ext cx="6858000" cy="369332"/>
          </a:xfrm>
          <a:prstGeom prst="rect">
            <a:avLst/>
          </a:prstGeom>
          <a:noFill/>
        </p:spPr>
        <p:txBody>
          <a:bodyPr wrap="square" rtlCol="0">
            <a:spAutoFit/>
          </a:bodyPr>
          <a:lstStyle/>
          <a:p>
            <a:pPr algn="ctr">
              <a:lnSpc>
                <a:spcPct val="150000"/>
              </a:lnSpc>
            </a:pPr>
            <a:r>
              <a:rPr lang="fr-FR" sz="1200" b="1" dirty="0">
                <a:latin typeface="Comic Sans MS" pitchFamily="66" charset="0"/>
              </a:rPr>
              <a:t>trouver - fragile – courageux - robuste – briser – peureux - réparer - perdre </a:t>
            </a:r>
          </a:p>
        </p:txBody>
      </p:sp>
      <p:pic>
        <p:nvPicPr>
          <p:cNvPr id="87" name="Image 8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274948" y="4752075"/>
            <a:ext cx="2722004" cy="360040"/>
          </a:xfrm>
          <a:prstGeom prst="rect">
            <a:avLst/>
          </a:prstGeom>
          <a:effectLst>
            <a:outerShdw blurRad="50800" dist="38100" dir="2700000" algn="tl" rotWithShape="0">
              <a:prstClr val="black">
                <a:alpha val="40000"/>
              </a:prstClr>
            </a:outerShdw>
          </a:effectLst>
        </p:spPr>
      </p:pic>
      <p:pic>
        <p:nvPicPr>
          <p:cNvPr id="88" name="Image 8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274948" y="5264515"/>
            <a:ext cx="2722004" cy="360040"/>
          </a:xfrm>
          <a:prstGeom prst="rect">
            <a:avLst/>
          </a:prstGeom>
          <a:effectLst>
            <a:outerShdw blurRad="50800" dist="38100" dir="2700000" algn="tl" rotWithShape="0">
              <a:prstClr val="black">
                <a:alpha val="40000"/>
              </a:prstClr>
            </a:outerShdw>
          </a:effectLst>
        </p:spPr>
      </p:pic>
      <p:pic>
        <p:nvPicPr>
          <p:cNvPr id="89" name="Image 8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274948" y="5781092"/>
            <a:ext cx="2722004" cy="360040"/>
          </a:xfrm>
          <a:prstGeom prst="rect">
            <a:avLst/>
          </a:prstGeom>
          <a:effectLst>
            <a:outerShdw blurRad="50800" dist="38100" dir="2700000" algn="tl" rotWithShape="0">
              <a:prstClr val="black">
                <a:alpha val="40000"/>
              </a:prstClr>
            </a:outerShdw>
          </a:effectLst>
        </p:spPr>
      </p:pic>
      <p:pic>
        <p:nvPicPr>
          <p:cNvPr id="90" name="Image 8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274948" y="6285148"/>
            <a:ext cx="2722004" cy="360040"/>
          </a:xfrm>
          <a:prstGeom prst="rect">
            <a:avLst/>
          </a:prstGeom>
          <a:effectLst>
            <a:outerShdw blurRad="50800" dist="38100" dir="2700000" algn="tl" rotWithShape="0">
              <a:prstClr val="black">
                <a:alpha val="40000"/>
              </a:prstClr>
            </a:outerShdw>
          </a:effectLst>
        </p:spPr>
      </p:pic>
      <p:pic>
        <p:nvPicPr>
          <p:cNvPr id="91" name="Image 90"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3803340" y="4752216"/>
            <a:ext cx="2722004" cy="360040"/>
          </a:xfrm>
          <a:prstGeom prst="rect">
            <a:avLst/>
          </a:prstGeom>
          <a:effectLst>
            <a:outerShdw blurRad="50800" dist="38100" dir="2700000" algn="tl" rotWithShape="0">
              <a:prstClr val="black">
                <a:alpha val="40000"/>
              </a:prstClr>
            </a:outerShdw>
          </a:effectLst>
        </p:spPr>
      </p:pic>
      <p:pic>
        <p:nvPicPr>
          <p:cNvPr id="92" name="Image 91"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3803340" y="5264656"/>
            <a:ext cx="2722004" cy="360040"/>
          </a:xfrm>
          <a:prstGeom prst="rect">
            <a:avLst/>
          </a:prstGeom>
          <a:effectLst>
            <a:outerShdw blurRad="50800" dist="38100" dir="2700000" algn="tl" rotWithShape="0">
              <a:prstClr val="black">
                <a:alpha val="40000"/>
              </a:prstClr>
            </a:outerShdw>
          </a:effectLst>
        </p:spPr>
      </p:pic>
      <p:pic>
        <p:nvPicPr>
          <p:cNvPr id="93" name="Image 9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3803340" y="5781233"/>
            <a:ext cx="2722004" cy="360040"/>
          </a:xfrm>
          <a:prstGeom prst="rect">
            <a:avLst/>
          </a:prstGeom>
          <a:effectLst>
            <a:outerShdw blurRad="50800" dist="38100" dir="2700000" algn="tl" rotWithShape="0">
              <a:prstClr val="black">
                <a:alpha val="40000"/>
              </a:prstClr>
            </a:outerShdw>
          </a:effectLst>
        </p:spPr>
      </p:pic>
      <p:pic>
        <p:nvPicPr>
          <p:cNvPr id="94" name="Image 93"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49792" b="83547"/>
          <a:stretch/>
        </p:blipFill>
        <p:spPr>
          <a:xfrm>
            <a:off x="3803340" y="6285289"/>
            <a:ext cx="2722004" cy="360040"/>
          </a:xfrm>
          <a:prstGeom prst="rect">
            <a:avLst/>
          </a:prstGeom>
          <a:effectLst>
            <a:outerShdw blurRad="50800" dist="38100" dir="2700000" algn="tl" rotWithShape="0">
              <a:prstClr val="black">
                <a:alpha val="40000"/>
              </a:prstClr>
            </a:outerShdw>
          </a:effectLst>
        </p:spPr>
      </p:pic>
      <p:sp>
        <p:nvSpPr>
          <p:cNvPr id="95" name="ZoneTexte 94"/>
          <p:cNvSpPr txBox="1"/>
          <p:nvPr/>
        </p:nvSpPr>
        <p:spPr>
          <a:xfrm>
            <a:off x="3284984" y="4520952"/>
            <a:ext cx="360040" cy="2308324"/>
          </a:xfrm>
          <a:prstGeom prst="rect">
            <a:avLst/>
          </a:prstGeom>
          <a:noFill/>
        </p:spPr>
        <p:txBody>
          <a:bodyPr wrap="square" rtlCol="0">
            <a:spAutoFit/>
          </a:bodyPr>
          <a:lstStyle/>
          <a:p>
            <a:pPr>
              <a:lnSpc>
                <a:spcPct val="200000"/>
              </a:lnSpc>
            </a:pPr>
            <a:r>
              <a:rPr lang="fr-FR" dirty="0">
                <a:latin typeface="Comic Sans MS"/>
              </a:rPr>
              <a:t>≈</a:t>
            </a:r>
          </a:p>
          <a:p>
            <a:pPr>
              <a:lnSpc>
                <a:spcPct val="200000"/>
              </a:lnSpc>
            </a:pPr>
            <a:r>
              <a:rPr lang="fr-FR" dirty="0">
                <a:latin typeface="Comic Sans MS"/>
              </a:rPr>
              <a:t>≈</a:t>
            </a:r>
          </a:p>
          <a:p>
            <a:pPr>
              <a:lnSpc>
                <a:spcPct val="200000"/>
              </a:lnSpc>
            </a:pPr>
            <a:r>
              <a:rPr lang="fr-FR" dirty="0">
                <a:latin typeface="Comic Sans MS"/>
              </a:rPr>
              <a:t>≈</a:t>
            </a:r>
          </a:p>
          <a:p>
            <a:pPr>
              <a:lnSpc>
                <a:spcPct val="200000"/>
              </a:lnSpc>
            </a:pPr>
            <a:r>
              <a:rPr lang="fr-FR" dirty="0">
                <a:latin typeface="Comic Sans MS"/>
              </a:rPr>
              <a:t>≈</a:t>
            </a:r>
          </a:p>
        </p:txBody>
      </p:sp>
      <p:sp>
        <p:nvSpPr>
          <p:cNvPr id="96" name="ZoneTexte 95"/>
          <p:cNvSpPr txBox="1"/>
          <p:nvPr/>
        </p:nvSpPr>
        <p:spPr>
          <a:xfrm>
            <a:off x="296652" y="7550512"/>
            <a:ext cx="6372708" cy="1477328"/>
          </a:xfrm>
          <a:prstGeom prst="rect">
            <a:avLst/>
          </a:prstGeom>
          <a:noFill/>
        </p:spPr>
        <p:txBody>
          <a:bodyPr wrap="square" rtlCol="0">
            <a:spAutoFit/>
          </a:bodyPr>
          <a:lstStyle/>
          <a:p>
            <a:pPr algn="just">
              <a:lnSpc>
                <a:spcPct val="250000"/>
              </a:lnSpc>
            </a:pPr>
            <a:r>
              <a:rPr lang="fr-FR" sz="1200" dirty="0">
                <a:latin typeface="Comic Sans MS" pitchFamily="66" charset="0"/>
              </a:rPr>
              <a:t>La boulangère </a:t>
            </a:r>
            <a:r>
              <a:rPr lang="fr-FR" sz="1200" u="sng" dirty="0">
                <a:latin typeface="Comic Sans MS" pitchFamily="66" charset="0"/>
              </a:rPr>
              <a:t>achète</a:t>
            </a:r>
            <a:r>
              <a:rPr lang="fr-FR" sz="1200" dirty="0">
                <a:latin typeface="Comic Sans MS" pitchFamily="66" charset="0"/>
              </a:rPr>
              <a:t> des croissants et du pain.</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Cet homme </a:t>
            </a:r>
            <a:r>
              <a:rPr lang="fr-FR" sz="1200" u="sng" dirty="0">
                <a:latin typeface="Comic Sans MS" pitchFamily="66" charset="0"/>
              </a:rPr>
              <a:t>maigrit</a:t>
            </a:r>
            <a:r>
              <a:rPr lang="fr-FR" sz="1200" dirty="0">
                <a:latin typeface="Comic Sans MS" pitchFamily="66" charset="0"/>
              </a:rPr>
              <a:t> à vue d’œil.</a:t>
            </a:r>
          </a:p>
        </p:txBody>
      </p:sp>
      <p:sp>
        <p:nvSpPr>
          <p:cNvPr id="97" name="ZoneTexte 96"/>
          <p:cNvSpPr txBox="1"/>
          <p:nvPr/>
        </p:nvSpPr>
        <p:spPr>
          <a:xfrm>
            <a:off x="548680" y="6854825"/>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Récris ces phrases en remplaçant le mot souligné par un mot de sens contraire.</a:t>
            </a:r>
          </a:p>
        </p:txBody>
      </p:sp>
      <p:grpSp>
        <p:nvGrpSpPr>
          <p:cNvPr id="98" name="Groupe 97"/>
          <p:cNvGrpSpPr/>
          <p:nvPr/>
        </p:nvGrpSpPr>
        <p:grpSpPr>
          <a:xfrm>
            <a:off x="116632" y="6791392"/>
            <a:ext cx="360040" cy="461665"/>
            <a:chOff x="116632" y="1352600"/>
            <a:chExt cx="360040" cy="461665"/>
          </a:xfrm>
        </p:grpSpPr>
        <p:sp>
          <p:nvSpPr>
            <p:cNvPr id="99" name="Ellipse 9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ZoneTexte 9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1" name="Rectangle à coins arrondis 100"/>
          <p:cNvSpPr/>
          <p:nvPr/>
        </p:nvSpPr>
        <p:spPr>
          <a:xfrm>
            <a:off x="6568752" y="69428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2" name="Image 10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011560"/>
            <a:ext cx="6192688" cy="502778"/>
          </a:xfrm>
          <a:prstGeom prst="rect">
            <a:avLst/>
          </a:prstGeom>
        </p:spPr>
      </p:pic>
      <p:pic>
        <p:nvPicPr>
          <p:cNvPr id="103" name="Image 10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8900666"/>
            <a:ext cx="6192688" cy="502778"/>
          </a:xfrm>
          <a:prstGeom prst="rect">
            <a:avLst/>
          </a:prstGeom>
        </p:spPr>
      </p:pic>
    </p:spTree>
    <p:extLst>
      <p:ext uri="{BB962C8B-B14F-4D97-AF65-F5344CB8AC3E}">
        <p14:creationId xmlns:p14="http://schemas.microsoft.com/office/powerpoint/2010/main" val="1092978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ZoneTexte 71"/>
          <p:cNvSpPr txBox="1"/>
          <p:nvPr/>
        </p:nvSpPr>
        <p:spPr>
          <a:xfrm>
            <a:off x="3431716" y="4255854"/>
            <a:ext cx="3240360" cy="1618585"/>
          </a:xfrm>
          <a:prstGeom prst="rect">
            <a:avLst/>
          </a:prstGeom>
          <a:noFill/>
        </p:spPr>
        <p:txBody>
          <a:bodyPr wrap="square" rtlCol="0">
            <a:spAutoFit/>
          </a:bodyPr>
          <a:lstStyle/>
          <a:p>
            <a:pPr>
              <a:lnSpc>
                <a:spcPct val="250000"/>
              </a:lnSpc>
            </a:pPr>
            <a:r>
              <a:rPr lang="fr-FR" sz="1400" dirty="0">
                <a:latin typeface="Comic Sans MS" pitchFamily="66" charset="0"/>
              </a:rPr>
              <a:t>lever</a:t>
            </a:r>
          </a:p>
          <a:p>
            <a:pPr>
              <a:lnSpc>
                <a:spcPct val="250000"/>
              </a:lnSpc>
            </a:pPr>
            <a:r>
              <a:rPr lang="fr-FR" sz="1400" dirty="0">
                <a:latin typeface="Comic Sans MS" pitchFamily="66" charset="0"/>
              </a:rPr>
              <a:t>joyeux</a:t>
            </a:r>
          </a:p>
          <a:p>
            <a:pPr>
              <a:lnSpc>
                <a:spcPct val="250000"/>
              </a:lnSpc>
            </a:pPr>
            <a:r>
              <a:rPr lang="fr-FR" sz="1400" dirty="0">
                <a:latin typeface="Comic Sans MS" pitchFamily="66" charset="0"/>
              </a:rPr>
              <a:t>éteindre</a:t>
            </a:r>
          </a:p>
        </p:txBody>
      </p:sp>
      <p:sp>
        <p:nvSpPr>
          <p:cNvPr id="2" name="Espace réservé du texte 1"/>
          <p:cNvSpPr>
            <a:spLocks noGrp="1"/>
          </p:cNvSpPr>
          <p:nvPr>
            <p:ph type="body" sz="quarter" idx="10"/>
          </p:nvPr>
        </p:nvSpPr>
        <p:spPr/>
        <p:txBody>
          <a:bodyPr/>
          <a:lstStyle/>
          <a:p>
            <a:r>
              <a:rPr lang="fr-FR" dirty="0"/>
              <a:t>Les contraires</a:t>
            </a:r>
          </a:p>
        </p:txBody>
      </p:sp>
      <p:sp>
        <p:nvSpPr>
          <p:cNvPr id="3" name="Espace réservé du texte 2"/>
          <p:cNvSpPr>
            <a:spLocks noGrp="1"/>
          </p:cNvSpPr>
          <p:nvPr>
            <p:ph type="body" sz="quarter" idx="11"/>
          </p:nvPr>
        </p:nvSpPr>
        <p:spPr/>
        <p:txBody>
          <a:bodyPr/>
          <a:lstStyle/>
          <a:p>
            <a:r>
              <a:rPr lang="fr-FR" dirty="0"/>
              <a:t>7</a:t>
            </a:r>
          </a:p>
        </p:txBody>
      </p:sp>
      <p:sp>
        <p:nvSpPr>
          <p:cNvPr id="4" name="Espace réservé du texte 3"/>
          <p:cNvSpPr>
            <a:spLocks noGrp="1"/>
          </p:cNvSpPr>
          <p:nvPr>
            <p:ph type="body" sz="quarter" idx="12"/>
          </p:nvPr>
        </p:nvSpPr>
        <p:spPr/>
        <p:txBody>
          <a:bodyPr/>
          <a:lstStyle/>
          <a:p>
            <a:r>
              <a:rPr lang="fr-FR" dirty="0"/>
              <a:t>***</a:t>
            </a:r>
          </a:p>
        </p:txBody>
      </p:sp>
      <p:sp>
        <p:nvSpPr>
          <p:cNvPr id="75" name="ZoneTexte 74"/>
          <p:cNvSpPr txBox="1"/>
          <p:nvPr/>
        </p:nvSpPr>
        <p:spPr>
          <a:xfrm>
            <a:off x="548680" y="1344025"/>
            <a:ext cx="6020072" cy="388568"/>
          </a:xfrm>
          <a:prstGeom prst="rect">
            <a:avLst/>
          </a:prstGeom>
          <a:noFill/>
        </p:spPr>
        <p:txBody>
          <a:bodyPr wrap="square" rtlCol="0">
            <a:spAutoFit/>
          </a:bodyPr>
          <a:lstStyle/>
          <a:p>
            <a:pPr>
              <a:lnSpc>
                <a:spcPct val="150000"/>
              </a:lnSpc>
            </a:pPr>
            <a:r>
              <a:rPr lang="fr-FR" sz="1400" u="sng" dirty="0">
                <a:latin typeface="SimpleRonde" pitchFamily="2" charset="0"/>
              </a:rPr>
              <a:t>Colorie de la même couleur les mots de sens contraire.</a:t>
            </a:r>
          </a:p>
        </p:txBody>
      </p:sp>
      <p:grpSp>
        <p:nvGrpSpPr>
          <p:cNvPr id="76" name="Groupe 75"/>
          <p:cNvGrpSpPr/>
          <p:nvPr/>
        </p:nvGrpSpPr>
        <p:grpSpPr>
          <a:xfrm>
            <a:off x="116632" y="1280592"/>
            <a:ext cx="360040" cy="461665"/>
            <a:chOff x="116632" y="1352600"/>
            <a:chExt cx="360040" cy="461665"/>
          </a:xfrm>
        </p:grpSpPr>
        <p:sp>
          <p:nvSpPr>
            <p:cNvPr id="77" name="Ellipse 7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9" name="Rectangle à coins arrondis 7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34" name="Groupe 33"/>
          <p:cNvGrpSpPr/>
          <p:nvPr/>
        </p:nvGrpSpPr>
        <p:grpSpPr>
          <a:xfrm>
            <a:off x="296652" y="2031738"/>
            <a:ext cx="1188132" cy="513929"/>
            <a:chOff x="296652" y="2031738"/>
            <a:chExt cx="1188132" cy="513929"/>
          </a:xfrm>
        </p:grpSpPr>
        <p:sp>
          <p:nvSpPr>
            <p:cNvPr id="35" name="Nuage 34"/>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386662" y="2134815"/>
              <a:ext cx="1008112" cy="276999"/>
            </a:xfrm>
            <a:prstGeom prst="rect">
              <a:avLst/>
            </a:prstGeom>
            <a:noFill/>
          </p:spPr>
          <p:txBody>
            <a:bodyPr wrap="square" rtlCol="0">
              <a:spAutoFit/>
            </a:bodyPr>
            <a:lstStyle/>
            <a:p>
              <a:pPr algn="ctr"/>
              <a:r>
                <a:rPr lang="fr-FR" sz="1200" dirty="0">
                  <a:latin typeface="Comic Sans MS" pitchFamily="66" charset="0"/>
                </a:rPr>
                <a:t>gentil</a:t>
              </a:r>
              <a:endParaRPr lang="fr-FR" sz="1400" dirty="0">
                <a:latin typeface="Comic Sans MS" pitchFamily="66" charset="0"/>
              </a:endParaRPr>
            </a:p>
          </p:txBody>
        </p:sp>
      </p:grpSp>
      <p:grpSp>
        <p:nvGrpSpPr>
          <p:cNvPr id="40" name="Groupe 39"/>
          <p:cNvGrpSpPr/>
          <p:nvPr/>
        </p:nvGrpSpPr>
        <p:grpSpPr>
          <a:xfrm>
            <a:off x="5380620" y="2698067"/>
            <a:ext cx="1188132" cy="513929"/>
            <a:chOff x="5380620" y="2698067"/>
            <a:chExt cx="1188132" cy="513929"/>
          </a:xfrm>
        </p:grpSpPr>
        <p:sp>
          <p:nvSpPr>
            <p:cNvPr id="41" name="Nuage 40"/>
            <p:cNvSpPr/>
            <p:nvPr/>
          </p:nvSpPr>
          <p:spPr>
            <a:xfrm>
              <a:off x="5380620" y="2698067"/>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5470630" y="2801143"/>
              <a:ext cx="1008112" cy="276999"/>
            </a:xfrm>
            <a:prstGeom prst="rect">
              <a:avLst/>
            </a:prstGeom>
            <a:noFill/>
          </p:spPr>
          <p:txBody>
            <a:bodyPr wrap="square" rtlCol="0">
              <a:spAutoFit/>
            </a:bodyPr>
            <a:lstStyle/>
            <a:p>
              <a:pPr algn="ctr"/>
              <a:r>
                <a:rPr lang="fr-FR" sz="1200" dirty="0">
                  <a:latin typeface="Comic Sans MS" pitchFamily="66" charset="0"/>
                </a:rPr>
                <a:t>chuchoter</a:t>
              </a:r>
              <a:endParaRPr lang="fr-FR" sz="1400" dirty="0">
                <a:latin typeface="Comic Sans MS" pitchFamily="66" charset="0"/>
              </a:endParaRPr>
            </a:p>
          </p:txBody>
        </p:sp>
      </p:grpSp>
      <p:grpSp>
        <p:nvGrpSpPr>
          <p:cNvPr id="43" name="Groupe 42"/>
          <p:cNvGrpSpPr/>
          <p:nvPr/>
        </p:nvGrpSpPr>
        <p:grpSpPr>
          <a:xfrm>
            <a:off x="1852439" y="1912315"/>
            <a:ext cx="1188132" cy="513929"/>
            <a:chOff x="296652" y="2031738"/>
            <a:chExt cx="1188132" cy="513929"/>
          </a:xfrm>
        </p:grpSpPr>
        <p:sp>
          <p:nvSpPr>
            <p:cNvPr id="44" name="Nuage 43"/>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386662" y="2134815"/>
              <a:ext cx="1008112" cy="276999"/>
            </a:xfrm>
            <a:prstGeom prst="rect">
              <a:avLst/>
            </a:prstGeom>
            <a:noFill/>
          </p:spPr>
          <p:txBody>
            <a:bodyPr wrap="square" rtlCol="0">
              <a:spAutoFit/>
            </a:bodyPr>
            <a:lstStyle/>
            <a:p>
              <a:pPr algn="ctr"/>
              <a:r>
                <a:rPr lang="fr-FR" sz="1200" dirty="0">
                  <a:latin typeface="Comic Sans MS" pitchFamily="66" charset="0"/>
                </a:rPr>
                <a:t>crier</a:t>
              </a:r>
              <a:endParaRPr lang="fr-FR" sz="1400" dirty="0">
                <a:latin typeface="Comic Sans MS" pitchFamily="66" charset="0"/>
              </a:endParaRPr>
            </a:p>
          </p:txBody>
        </p:sp>
      </p:grpSp>
      <p:grpSp>
        <p:nvGrpSpPr>
          <p:cNvPr id="46" name="Groupe 45"/>
          <p:cNvGrpSpPr/>
          <p:nvPr/>
        </p:nvGrpSpPr>
        <p:grpSpPr>
          <a:xfrm>
            <a:off x="116632" y="2922497"/>
            <a:ext cx="1188132" cy="513929"/>
            <a:chOff x="296652" y="2031738"/>
            <a:chExt cx="1188132" cy="513929"/>
          </a:xfrm>
        </p:grpSpPr>
        <p:sp>
          <p:nvSpPr>
            <p:cNvPr id="47" name="Nuage 46"/>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386662" y="2134815"/>
              <a:ext cx="1008112" cy="276999"/>
            </a:xfrm>
            <a:prstGeom prst="rect">
              <a:avLst/>
            </a:prstGeom>
            <a:noFill/>
          </p:spPr>
          <p:txBody>
            <a:bodyPr wrap="square" rtlCol="0">
              <a:spAutoFit/>
            </a:bodyPr>
            <a:lstStyle/>
            <a:p>
              <a:pPr algn="ctr"/>
              <a:r>
                <a:rPr lang="fr-FR" sz="1200" dirty="0">
                  <a:latin typeface="Comic Sans MS" pitchFamily="66" charset="0"/>
                </a:rPr>
                <a:t>petit</a:t>
              </a:r>
              <a:endParaRPr lang="fr-FR" sz="1400" dirty="0">
                <a:latin typeface="Comic Sans MS" pitchFamily="66" charset="0"/>
              </a:endParaRPr>
            </a:p>
          </p:txBody>
        </p:sp>
      </p:grpSp>
      <p:grpSp>
        <p:nvGrpSpPr>
          <p:cNvPr id="49" name="Groupe 48"/>
          <p:cNvGrpSpPr/>
          <p:nvPr/>
        </p:nvGrpSpPr>
        <p:grpSpPr>
          <a:xfrm>
            <a:off x="3821317" y="1931155"/>
            <a:ext cx="1188132" cy="513929"/>
            <a:chOff x="296652" y="2031738"/>
            <a:chExt cx="1188132" cy="513929"/>
          </a:xfrm>
        </p:grpSpPr>
        <p:sp>
          <p:nvSpPr>
            <p:cNvPr id="50" name="Nuage 49"/>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339037" y="2134815"/>
              <a:ext cx="1008112" cy="307777"/>
            </a:xfrm>
            <a:prstGeom prst="rect">
              <a:avLst/>
            </a:prstGeom>
            <a:noFill/>
          </p:spPr>
          <p:txBody>
            <a:bodyPr wrap="square" rtlCol="0">
              <a:spAutoFit/>
            </a:bodyPr>
            <a:lstStyle/>
            <a:p>
              <a:pPr algn="ctr"/>
              <a:r>
                <a:rPr lang="fr-FR" sz="1400" dirty="0"/>
                <a:t>immense</a:t>
              </a:r>
            </a:p>
          </p:txBody>
        </p:sp>
      </p:grpSp>
      <p:grpSp>
        <p:nvGrpSpPr>
          <p:cNvPr id="52" name="Groupe 51"/>
          <p:cNvGrpSpPr/>
          <p:nvPr/>
        </p:nvGrpSpPr>
        <p:grpSpPr>
          <a:xfrm>
            <a:off x="1970265" y="2696538"/>
            <a:ext cx="1188132" cy="513929"/>
            <a:chOff x="296652" y="2031738"/>
            <a:chExt cx="1188132" cy="513929"/>
          </a:xfrm>
        </p:grpSpPr>
        <p:sp>
          <p:nvSpPr>
            <p:cNvPr id="53" name="Nuage 52"/>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386662" y="2134815"/>
              <a:ext cx="1008112" cy="276999"/>
            </a:xfrm>
            <a:prstGeom prst="rect">
              <a:avLst/>
            </a:prstGeom>
            <a:noFill/>
          </p:spPr>
          <p:txBody>
            <a:bodyPr wrap="square" rtlCol="0">
              <a:spAutoFit/>
            </a:bodyPr>
            <a:lstStyle/>
            <a:p>
              <a:pPr algn="ctr"/>
              <a:r>
                <a:rPr lang="fr-FR" sz="1200" dirty="0">
                  <a:latin typeface="Comic Sans MS" pitchFamily="66" charset="0"/>
                </a:rPr>
                <a:t>faux</a:t>
              </a:r>
              <a:endParaRPr lang="fr-FR" sz="1400" dirty="0">
                <a:latin typeface="Comic Sans MS" pitchFamily="66" charset="0"/>
              </a:endParaRPr>
            </a:p>
          </p:txBody>
        </p:sp>
      </p:grpSp>
      <p:grpSp>
        <p:nvGrpSpPr>
          <p:cNvPr id="55" name="Groupe 54"/>
          <p:cNvGrpSpPr/>
          <p:nvPr/>
        </p:nvGrpSpPr>
        <p:grpSpPr>
          <a:xfrm>
            <a:off x="5469514" y="1877850"/>
            <a:ext cx="1188132" cy="513929"/>
            <a:chOff x="296652" y="2031738"/>
            <a:chExt cx="1188132" cy="513929"/>
          </a:xfrm>
        </p:grpSpPr>
        <p:sp>
          <p:nvSpPr>
            <p:cNvPr id="56" name="Nuage 55"/>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386662" y="2134815"/>
              <a:ext cx="1008112" cy="276999"/>
            </a:xfrm>
            <a:prstGeom prst="rect">
              <a:avLst/>
            </a:prstGeom>
            <a:noFill/>
          </p:spPr>
          <p:txBody>
            <a:bodyPr wrap="square" rtlCol="0">
              <a:spAutoFit/>
            </a:bodyPr>
            <a:lstStyle/>
            <a:p>
              <a:pPr algn="ctr"/>
              <a:r>
                <a:rPr lang="fr-FR" sz="1200" dirty="0">
                  <a:latin typeface="Comic Sans MS" pitchFamily="66" charset="0"/>
                </a:rPr>
                <a:t>juste</a:t>
              </a:r>
              <a:endParaRPr lang="fr-FR" sz="1400" dirty="0">
                <a:latin typeface="Comic Sans MS" pitchFamily="66" charset="0"/>
              </a:endParaRPr>
            </a:p>
          </p:txBody>
        </p:sp>
      </p:grpSp>
      <p:grpSp>
        <p:nvGrpSpPr>
          <p:cNvPr id="58" name="Groupe 57"/>
          <p:cNvGrpSpPr/>
          <p:nvPr/>
        </p:nvGrpSpPr>
        <p:grpSpPr>
          <a:xfrm>
            <a:off x="3855740" y="2871686"/>
            <a:ext cx="1188132" cy="513929"/>
            <a:chOff x="296652" y="2031738"/>
            <a:chExt cx="1188132" cy="513929"/>
          </a:xfrm>
        </p:grpSpPr>
        <p:sp>
          <p:nvSpPr>
            <p:cNvPr id="59" name="Nuage 58"/>
            <p:cNvSpPr/>
            <p:nvPr/>
          </p:nvSpPr>
          <p:spPr>
            <a:xfrm>
              <a:off x="296652" y="2031738"/>
              <a:ext cx="1188132" cy="513929"/>
            </a:xfrm>
            <a:prstGeom prst="cloud">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p:cNvSpPr txBox="1"/>
            <p:nvPr/>
          </p:nvSpPr>
          <p:spPr>
            <a:xfrm>
              <a:off x="386662" y="2134815"/>
              <a:ext cx="1008112" cy="276999"/>
            </a:xfrm>
            <a:prstGeom prst="rect">
              <a:avLst/>
            </a:prstGeom>
            <a:noFill/>
          </p:spPr>
          <p:txBody>
            <a:bodyPr wrap="square" rtlCol="0">
              <a:spAutoFit/>
            </a:bodyPr>
            <a:lstStyle/>
            <a:p>
              <a:pPr algn="ctr"/>
              <a:r>
                <a:rPr lang="fr-FR" sz="1200" dirty="0">
                  <a:latin typeface="Comic Sans MS" pitchFamily="66" charset="0"/>
                </a:rPr>
                <a:t>méchant</a:t>
              </a:r>
              <a:endParaRPr lang="fr-FR" sz="1400" dirty="0">
                <a:latin typeface="Comic Sans MS" pitchFamily="66" charset="0"/>
              </a:endParaRPr>
            </a:p>
          </p:txBody>
        </p:sp>
      </p:grpSp>
      <p:sp>
        <p:nvSpPr>
          <p:cNvPr id="61" name="ZoneTexte 60"/>
          <p:cNvSpPr txBox="1"/>
          <p:nvPr/>
        </p:nvSpPr>
        <p:spPr>
          <a:xfrm>
            <a:off x="548680" y="3632273"/>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Pour chaque mot, trouve un mot de sens contraire. Tu peux t’aider du dictionnaire.</a:t>
            </a:r>
          </a:p>
        </p:txBody>
      </p:sp>
      <p:grpSp>
        <p:nvGrpSpPr>
          <p:cNvPr id="62" name="Groupe 61"/>
          <p:cNvGrpSpPr/>
          <p:nvPr/>
        </p:nvGrpSpPr>
        <p:grpSpPr>
          <a:xfrm>
            <a:off x="116632" y="3568840"/>
            <a:ext cx="360040" cy="461665"/>
            <a:chOff x="116632" y="1352600"/>
            <a:chExt cx="360040" cy="461665"/>
          </a:xfrm>
        </p:grpSpPr>
        <p:sp>
          <p:nvSpPr>
            <p:cNvPr id="63" name="Ellipse 6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5" name="Rectangle à coins arrondis 64"/>
          <p:cNvSpPr/>
          <p:nvPr/>
        </p:nvSpPr>
        <p:spPr>
          <a:xfrm>
            <a:off x="6568752" y="372026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66" name="ZoneTexte 65"/>
          <p:cNvSpPr txBox="1"/>
          <p:nvPr/>
        </p:nvSpPr>
        <p:spPr>
          <a:xfrm>
            <a:off x="188640" y="4255854"/>
            <a:ext cx="3240360" cy="1618585"/>
          </a:xfrm>
          <a:prstGeom prst="rect">
            <a:avLst/>
          </a:prstGeom>
          <a:noFill/>
        </p:spPr>
        <p:txBody>
          <a:bodyPr wrap="square" rtlCol="0">
            <a:spAutoFit/>
          </a:bodyPr>
          <a:lstStyle/>
          <a:p>
            <a:pPr>
              <a:lnSpc>
                <a:spcPct val="250000"/>
              </a:lnSpc>
            </a:pPr>
            <a:r>
              <a:rPr lang="fr-FR" sz="1400" dirty="0">
                <a:latin typeface="Comic Sans MS" pitchFamily="66" charset="0"/>
              </a:rPr>
              <a:t>faible</a:t>
            </a:r>
          </a:p>
          <a:p>
            <a:pPr>
              <a:lnSpc>
                <a:spcPct val="250000"/>
              </a:lnSpc>
            </a:pPr>
            <a:r>
              <a:rPr lang="fr-FR" sz="1400" dirty="0">
                <a:latin typeface="Comic Sans MS" pitchFamily="66" charset="0"/>
              </a:rPr>
              <a:t>pauvre</a:t>
            </a:r>
          </a:p>
          <a:p>
            <a:pPr>
              <a:lnSpc>
                <a:spcPct val="250000"/>
              </a:lnSpc>
            </a:pPr>
            <a:r>
              <a:rPr lang="fr-FR" sz="1400" dirty="0">
                <a:latin typeface="Comic Sans MS" pitchFamily="66" charset="0"/>
              </a:rPr>
              <a:t>maigrir</a:t>
            </a:r>
          </a:p>
        </p:txBody>
      </p:sp>
      <p:pic>
        <p:nvPicPr>
          <p:cNvPr id="67" name="Image 6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052736" y="4391711"/>
            <a:ext cx="1854324" cy="360040"/>
          </a:xfrm>
          <a:prstGeom prst="rect">
            <a:avLst/>
          </a:prstGeom>
          <a:effectLst>
            <a:outerShdw blurRad="50800" dist="38100" dir="2700000" algn="tl" rotWithShape="0">
              <a:prstClr val="black">
                <a:alpha val="40000"/>
              </a:prstClr>
            </a:outerShdw>
          </a:effectLst>
        </p:spPr>
      </p:pic>
      <p:pic>
        <p:nvPicPr>
          <p:cNvPr id="68" name="Image 6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052736" y="4947335"/>
            <a:ext cx="1854324" cy="360040"/>
          </a:xfrm>
          <a:prstGeom prst="rect">
            <a:avLst/>
          </a:prstGeom>
          <a:effectLst>
            <a:outerShdw blurRad="50800" dist="38100" dir="2700000" algn="tl" rotWithShape="0">
              <a:prstClr val="black">
                <a:alpha val="40000"/>
              </a:prstClr>
            </a:outerShdw>
          </a:effectLst>
        </p:spPr>
      </p:pic>
      <p:pic>
        <p:nvPicPr>
          <p:cNvPr id="69" name="Image 6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063799" y="5468523"/>
            <a:ext cx="1854324" cy="360040"/>
          </a:xfrm>
          <a:prstGeom prst="rect">
            <a:avLst/>
          </a:prstGeom>
          <a:effectLst>
            <a:outerShdw blurRad="50800" dist="38100" dir="2700000" algn="tl" rotWithShape="0">
              <a:prstClr val="black">
                <a:alpha val="40000"/>
              </a:prstClr>
            </a:outerShdw>
          </a:effectLst>
        </p:spPr>
      </p:pic>
      <p:pic>
        <p:nvPicPr>
          <p:cNvPr id="70" name="Image 6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4391711"/>
            <a:ext cx="1854324" cy="360040"/>
          </a:xfrm>
          <a:prstGeom prst="rect">
            <a:avLst/>
          </a:prstGeom>
          <a:effectLst>
            <a:outerShdw blurRad="50800" dist="38100" dir="2700000" algn="tl" rotWithShape="0">
              <a:prstClr val="black">
                <a:alpha val="40000"/>
              </a:prstClr>
            </a:outerShdw>
          </a:effectLst>
        </p:spPr>
      </p:pic>
      <p:pic>
        <p:nvPicPr>
          <p:cNvPr id="71" name="Image 70"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4929914"/>
            <a:ext cx="1854324" cy="360040"/>
          </a:xfrm>
          <a:prstGeom prst="rect">
            <a:avLst/>
          </a:prstGeom>
          <a:effectLst>
            <a:outerShdw blurRad="50800" dist="38100" dir="2700000" algn="tl" rotWithShape="0">
              <a:prstClr val="black">
                <a:alpha val="40000"/>
              </a:prstClr>
            </a:outerShdw>
          </a:effectLst>
        </p:spPr>
      </p:pic>
      <p:pic>
        <p:nvPicPr>
          <p:cNvPr id="73" name="Image 7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71020" y="5468523"/>
            <a:ext cx="1854324" cy="360040"/>
          </a:xfrm>
          <a:prstGeom prst="rect">
            <a:avLst/>
          </a:prstGeom>
          <a:effectLst>
            <a:outerShdw blurRad="50800" dist="38100" dir="2700000" algn="tl" rotWithShape="0">
              <a:prstClr val="black">
                <a:alpha val="40000"/>
              </a:prstClr>
            </a:outerShdw>
          </a:effectLst>
        </p:spPr>
      </p:pic>
      <p:sp>
        <p:nvSpPr>
          <p:cNvPr id="116" name="ZoneTexte 115"/>
          <p:cNvSpPr txBox="1"/>
          <p:nvPr/>
        </p:nvSpPr>
        <p:spPr>
          <a:xfrm>
            <a:off x="548680" y="6177136"/>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Récris les phrases suivantes en remplaçant le mot souligné par un mot de sens contraire.</a:t>
            </a:r>
          </a:p>
        </p:txBody>
      </p:sp>
      <p:grpSp>
        <p:nvGrpSpPr>
          <p:cNvPr id="117" name="Groupe 116"/>
          <p:cNvGrpSpPr/>
          <p:nvPr/>
        </p:nvGrpSpPr>
        <p:grpSpPr>
          <a:xfrm>
            <a:off x="116632" y="6113703"/>
            <a:ext cx="360040" cy="461665"/>
            <a:chOff x="116632" y="1352600"/>
            <a:chExt cx="360040" cy="461665"/>
          </a:xfrm>
        </p:grpSpPr>
        <p:sp>
          <p:nvSpPr>
            <p:cNvPr id="118" name="Ellipse 1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ZoneTexte 11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20" name="Rectangle à coins arrondis 119"/>
          <p:cNvSpPr/>
          <p:nvPr/>
        </p:nvSpPr>
        <p:spPr>
          <a:xfrm>
            <a:off x="6568752" y="626512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21" name="ZoneTexte 120"/>
          <p:cNvSpPr txBox="1"/>
          <p:nvPr/>
        </p:nvSpPr>
        <p:spPr>
          <a:xfrm>
            <a:off x="296652" y="6753200"/>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Ce chemin passe </a:t>
            </a:r>
            <a:r>
              <a:rPr lang="fr-FR" sz="1200" b="1" u="sng" dirty="0">
                <a:latin typeface="Comic Sans MS" pitchFamily="66" charset="0"/>
              </a:rPr>
              <a:t>devant</a:t>
            </a:r>
            <a:r>
              <a:rPr lang="fr-FR" sz="1200" dirty="0">
                <a:latin typeface="Comic Sans MS" pitchFamily="66" charset="0"/>
              </a:rPr>
              <a:t> notre maison.</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Ce chien est vraiment très </a:t>
            </a:r>
            <a:r>
              <a:rPr lang="fr-FR" sz="1200" b="1" u="sng" dirty="0">
                <a:latin typeface="Comic Sans MS" pitchFamily="66" charset="0"/>
              </a:rPr>
              <a:t>rapide</a:t>
            </a:r>
            <a:r>
              <a:rPr lang="fr-FR" sz="1200" dirty="0">
                <a:latin typeface="Comic Sans MS" pitchFamily="66" charset="0"/>
              </a:rPr>
              <a:t>.</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Tu dois </a:t>
            </a:r>
            <a:r>
              <a:rPr lang="fr-FR" sz="1200" b="1" u="sng" dirty="0">
                <a:latin typeface="Comic Sans MS" pitchFamily="66" charset="0"/>
              </a:rPr>
              <a:t>fermer</a:t>
            </a:r>
            <a:r>
              <a:rPr lang="fr-FR" sz="1200" dirty="0">
                <a:latin typeface="Comic Sans MS" pitchFamily="66" charset="0"/>
              </a:rPr>
              <a:t> les volets avant de </a:t>
            </a:r>
            <a:r>
              <a:rPr lang="fr-FR" sz="1200" b="1" u="sng" dirty="0">
                <a:latin typeface="Comic Sans MS" pitchFamily="66" charset="0"/>
              </a:rPr>
              <a:t>descendre</a:t>
            </a:r>
            <a:r>
              <a:rPr lang="fr-FR" sz="1200" dirty="0">
                <a:latin typeface="Comic Sans MS" pitchFamily="66" charset="0"/>
              </a:rPr>
              <a:t> dans ta chambre.</a:t>
            </a:r>
          </a:p>
        </p:txBody>
      </p:sp>
      <p:pic>
        <p:nvPicPr>
          <p:cNvPr id="122" name="Image 12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265048"/>
            <a:ext cx="6192688" cy="502778"/>
          </a:xfrm>
          <a:prstGeom prst="rect">
            <a:avLst/>
          </a:prstGeom>
        </p:spPr>
      </p:pic>
      <p:pic>
        <p:nvPicPr>
          <p:cNvPr id="123" name="Image 12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8179554"/>
            <a:ext cx="6192688" cy="502778"/>
          </a:xfrm>
          <a:prstGeom prst="rect">
            <a:avLst/>
          </a:prstGeom>
        </p:spPr>
      </p:pic>
      <p:pic>
        <p:nvPicPr>
          <p:cNvPr id="124" name="Image 12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9153857"/>
            <a:ext cx="6192688" cy="502778"/>
          </a:xfrm>
          <a:prstGeom prst="rect">
            <a:avLst/>
          </a:prstGeom>
        </p:spPr>
      </p:pic>
    </p:spTree>
    <p:extLst>
      <p:ext uri="{BB962C8B-B14F-4D97-AF65-F5344CB8AC3E}">
        <p14:creationId xmlns:p14="http://schemas.microsoft.com/office/powerpoint/2010/main" val="2630217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Les contraires</a:t>
            </a:r>
          </a:p>
        </p:txBody>
      </p:sp>
      <p:sp>
        <p:nvSpPr>
          <p:cNvPr id="3" name="Espace réservé du texte 2"/>
          <p:cNvSpPr>
            <a:spLocks noGrp="1"/>
          </p:cNvSpPr>
          <p:nvPr>
            <p:ph type="body" sz="quarter" idx="11"/>
          </p:nvPr>
        </p:nvSpPr>
        <p:spPr/>
        <p:txBody>
          <a:bodyPr/>
          <a:lstStyle/>
          <a:p>
            <a:r>
              <a:rPr lang="fr-FR" dirty="0"/>
              <a:t>7</a:t>
            </a:r>
          </a:p>
        </p:txBody>
      </p:sp>
      <p:sp>
        <p:nvSpPr>
          <p:cNvPr id="4" name="Espace réservé du texte 3"/>
          <p:cNvSpPr>
            <a:spLocks noGrp="1"/>
          </p:cNvSpPr>
          <p:nvPr>
            <p:ph type="body" sz="quarter" idx="12"/>
          </p:nvPr>
        </p:nvSpPr>
        <p:spPr/>
        <p:txBody>
          <a:bodyPr/>
          <a:lstStyle/>
          <a:p>
            <a:r>
              <a:rPr lang="fr-FR" dirty="0"/>
              <a:t>****</a:t>
            </a:r>
          </a:p>
        </p:txBody>
      </p:sp>
      <p:sp>
        <p:nvSpPr>
          <p:cNvPr id="75" name="ZoneTexte 74"/>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Relève les adjectifs qui ont un préfixe et entoure-le. Ecris ensuite le contraire du mot.</a:t>
            </a:r>
          </a:p>
        </p:txBody>
      </p:sp>
      <p:grpSp>
        <p:nvGrpSpPr>
          <p:cNvPr id="76" name="Groupe 75"/>
          <p:cNvGrpSpPr/>
          <p:nvPr/>
        </p:nvGrpSpPr>
        <p:grpSpPr>
          <a:xfrm>
            <a:off x="116632" y="1280592"/>
            <a:ext cx="360040" cy="461665"/>
            <a:chOff x="116632" y="1352600"/>
            <a:chExt cx="360040" cy="461665"/>
          </a:xfrm>
        </p:grpSpPr>
        <p:sp>
          <p:nvSpPr>
            <p:cNvPr id="77" name="Ellipse 7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9" name="Rectangle à coins arrondis 7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5" name="ZoneTexte 4"/>
          <p:cNvSpPr txBox="1"/>
          <p:nvPr/>
        </p:nvSpPr>
        <p:spPr>
          <a:xfrm>
            <a:off x="116632" y="2082689"/>
            <a:ext cx="6552728" cy="276999"/>
          </a:xfrm>
          <a:prstGeom prst="rect">
            <a:avLst/>
          </a:prstGeom>
          <a:noFill/>
        </p:spPr>
        <p:txBody>
          <a:bodyPr wrap="square" rtlCol="0">
            <a:spAutoFit/>
          </a:bodyPr>
          <a:lstStyle/>
          <a:p>
            <a:pPr algn="ctr"/>
            <a:r>
              <a:rPr lang="fr-FR" sz="1200" dirty="0">
                <a:latin typeface="Comic Sans MS" pitchFamily="66" charset="0"/>
              </a:rPr>
              <a:t>impossible – déshabiller – courageux – malchanceux – illégal – défaire – loyal</a:t>
            </a:r>
          </a:p>
        </p:txBody>
      </p:sp>
      <p:graphicFrame>
        <p:nvGraphicFramePr>
          <p:cNvPr id="74" name="Tableau 73"/>
          <p:cNvGraphicFramePr>
            <a:graphicFrameLocks noGrp="1"/>
          </p:cNvGraphicFramePr>
          <p:nvPr>
            <p:extLst>
              <p:ext uri="{D42A27DB-BD31-4B8C-83A1-F6EECF244321}">
                <p14:modId xmlns:p14="http://schemas.microsoft.com/office/powerpoint/2010/main" val="2082625962"/>
              </p:ext>
            </p:extLst>
          </p:nvPr>
        </p:nvGraphicFramePr>
        <p:xfrm>
          <a:off x="692696" y="2432720"/>
          <a:ext cx="5400600" cy="196335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700300">
                  <a:extLst>
                    <a:ext uri="{9D8B030D-6E8A-4147-A177-3AD203B41FA5}">
                      <a16:colId xmlns:a16="http://schemas.microsoft.com/office/drawing/2014/main" val="20000"/>
                    </a:ext>
                  </a:extLst>
                </a:gridCol>
                <a:gridCol w="2700300">
                  <a:extLst>
                    <a:ext uri="{9D8B030D-6E8A-4147-A177-3AD203B41FA5}">
                      <a16:colId xmlns:a16="http://schemas.microsoft.com/office/drawing/2014/main" val="20001"/>
                    </a:ext>
                  </a:extLst>
                </a:gridCol>
              </a:tblGrid>
              <a:tr h="144016">
                <a:tc>
                  <a:txBody>
                    <a:bodyPr/>
                    <a:lstStyle/>
                    <a:p>
                      <a:pPr algn="ctr"/>
                      <a:r>
                        <a:rPr lang="fr-FR" sz="1400" dirty="0">
                          <a:solidFill>
                            <a:schemeClr val="tx1"/>
                          </a:solidFill>
                        </a:rPr>
                        <a:t>Adjectifs</a:t>
                      </a:r>
                      <a:r>
                        <a:rPr lang="fr-FR" sz="1400" baseline="0" dirty="0">
                          <a:solidFill>
                            <a:schemeClr val="tx1"/>
                          </a:solidFill>
                        </a:rPr>
                        <a:t> avec un préfixe</a:t>
                      </a:r>
                      <a:endParaRPr lang="fr-FR"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400" dirty="0">
                          <a:solidFill>
                            <a:schemeClr val="tx1"/>
                          </a:solidFill>
                        </a:rPr>
                        <a:t>Adjectif de sens contraire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279376">
                <a:tc>
                  <a:txBody>
                    <a:bodyPr/>
                    <a:lstStyle/>
                    <a:p>
                      <a:pPr>
                        <a:lnSpc>
                          <a:spcPct val="150000"/>
                        </a:lnSpc>
                      </a:pPr>
                      <a:r>
                        <a:rPr lang="fr-FR" sz="1400" dirty="0">
                          <a:solidFill>
                            <a:schemeClr val="tx1"/>
                          </a:solidFill>
                        </a:rPr>
                        <a:t>____________________________________________________________________________________________________________________________________________</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pPr>
                        <a:lnSpc>
                          <a:spcPct val="150000"/>
                        </a:lnSpc>
                      </a:pPr>
                      <a:r>
                        <a:rPr lang="fr-FR" sz="1400" dirty="0">
                          <a:solidFill>
                            <a:schemeClr val="tx1"/>
                          </a:solidFill>
                        </a:rPr>
                        <a:t>____________________________________________________________________________________________________________________________________________</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80" name="ZoneTexte 79"/>
          <p:cNvSpPr txBox="1"/>
          <p:nvPr/>
        </p:nvSpPr>
        <p:spPr>
          <a:xfrm>
            <a:off x="548680" y="4512377"/>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Récris le portrait ci-dessous en utilisant un maximum de mots de sens contraire.</a:t>
            </a:r>
          </a:p>
        </p:txBody>
      </p:sp>
      <p:grpSp>
        <p:nvGrpSpPr>
          <p:cNvPr id="81" name="Groupe 80"/>
          <p:cNvGrpSpPr/>
          <p:nvPr/>
        </p:nvGrpSpPr>
        <p:grpSpPr>
          <a:xfrm>
            <a:off x="116632" y="4448944"/>
            <a:ext cx="360040" cy="461665"/>
            <a:chOff x="116632" y="1352600"/>
            <a:chExt cx="360040" cy="461665"/>
          </a:xfrm>
        </p:grpSpPr>
        <p:sp>
          <p:nvSpPr>
            <p:cNvPr id="82" name="Ellipse 8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ZoneTexte 8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4" name="Rectangle à coins arrondis 83"/>
          <p:cNvSpPr/>
          <p:nvPr/>
        </p:nvSpPr>
        <p:spPr>
          <a:xfrm>
            <a:off x="6568752" y="460036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6" name="Carré corné 5"/>
          <p:cNvSpPr/>
          <p:nvPr/>
        </p:nvSpPr>
        <p:spPr>
          <a:xfrm rot="21069319">
            <a:off x="264529" y="5522974"/>
            <a:ext cx="2484276" cy="2246456"/>
          </a:xfrm>
          <a:prstGeom prst="foldedCorner">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200" dirty="0">
                <a:solidFill>
                  <a:schemeClr val="tx1"/>
                </a:solidFill>
                <a:latin typeface="Comic Sans MS" pitchFamily="66" charset="0"/>
              </a:rPr>
              <a:t>Elle était jolie, cette petite jeune fille en feuille de papier. Ses longs cheveux blonds couvraient une petite robe de mousseline rose, un peu froissée, et cachaient son visage blanc comme la neige.</a:t>
            </a:r>
          </a:p>
        </p:txBody>
      </p:sp>
      <p:pic>
        <p:nvPicPr>
          <p:cNvPr id="85" name="Image 84" descr="Capture d’écran"/>
          <p:cNvPicPr>
            <a:picLocks noChangeAspect="1"/>
          </p:cNvPicPr>
          <p:nvPr/>
        </p:nvPicPr>
        <p:blipFill rotWithShape="1">
          <a:blip r:embed="rId2">
            <a:extLst>
              <a:ext uri="{28A0092B-C50C-407E-A947-70E740481C1C}">
                <a14:useLocalDpi xmlns:a14="http://schemas.microsoft.com/office/drawing/2010/main" val="0"/>
              </a:ext>
            </a:extLst>
          </a:blip>
          <a:srcRect l="43794" t="1" r="4434" b="15"/>
          <a:stretch/>
        </p:blipFill>
        <p:spPr>
          <a:xfrm>
            <a:off x="3068960" y="5345343"/>
            <a:ext cx="3550493" cy="2402827"/>
          </a:xfrm>
          <a:prstGeom prst="rect">
            <a:avLst/>
          </a:prstGeom>
        </p:spPr>
      </p:pic>
      <p:sp>
        <p:nvSpPr>
          <p:cNvPr id="86" name="ZoneTexte 85"/>
          <p:cNvSpPr txBox="1"/>
          <p:nvPr/>
        </p:nvSpPr>
        <p:spPr>
          <a:xfrm>
            <a:off x="548680" y="8112777"/>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A l’aide des préfixes dé- ou dés-, forme de nouveaux verbes.</a:t>
            </a:r>
          </a:p>
        </p:txBody>
      </p:sp>
      <p:grpSp>
        <p:nvGrpSpPr>
          <p:cNvPr id="87" name="Groupe 86"/>
          <p:cNvGrpSpPr/>
          <p:nvPr/>
        </p:nvGrpSpPr>
        <p:grpSpPr>
          <a:xfrm>
            <a:off x="116632" y="8049344"/>
            <a:ext cx="360040" cy="461665"/>
            <a:chOff x="116632" y="1352600"/>
            <a:chExt cx="360040" cy="461665"/>
          </a:xfrm>
        </p:grpSpPr>
        <p:sp>
          <p:nvSpPr>
            <p:cNvPr id="88" name="Ellipse 8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ZoneTexte 8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0" name="Rectangle à coins arrondis 89"/>
          <p:cNvSpPr/>
          <p:nvPr/>
        </p:nvSpPr>
        <p:spPr>
          <a:xfrm>
            <a:off x="6568752" y="820076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91" name="ZoneTexte 90"/>
          <p:cNvSpPr txBox="1"/>
          <p:nvPr/>
        </p:nvSpPr>
        <p:spPr>
          <a:xfrm>
            <a:off x="3431716" y="8573090"/>
            <a:ext cx="3240360" cy="1169551"/>
          </a:xfrm>
          <a:prstGeom prst="rect">
            <a:avLst/>
          </a:prstGeom>
          <a:noFill/>
        </p:spPr>
        <p:txBody>
          <a:bodyPr wrap="square" rtlCol="0">
            <a:spAutoFit/>
          </a:bodyPr>
          <a:lstStyle/>
          <a:p>
            <a:pPr>
              <a:lnSpc>
                <a:spcPct val="250000"/>
              </a:lnSpc>
            </a:pPr>
            <a:r>
              <a:rPr lang="fr-FR" sz="1400" dirty="0">
                <a:latin typeface="Comic Sans MS" pitchFamily="66" charset="0"/>
              </a:rPr>
              <a:t>monter</a:t>
            </a:r>
          </a:p>
          <a:p>
            <a:pPr>
              <a:lnSpc>
                <a:spcPct val="250000"/>
              </a:lnSpc>
            </a:pPr>
            <a:r>
              <a:rPr lang="fr-FR" sz="1400" dirty="0">
                <a:latin typeface="Comic Sans MS" pitchFamily="66" charset="0"/>
              </a:rPr>
              <a:t>coudre</a:t>
            </a:r>
          </a:p>
        </p:txBody>
      </p:sp>
      <p:sp>
        <p:nvSpPr>
          <p:cNvPr id="92" name="ZoneTexte 91"/>
          <p:cNvSpPr txBox="1"/>
          <p:nvPr/>
        </p:nvSpPr>
        <p:spPr>
          <a:xfrm>
            <a:off x="188640" y="8573090"/>
            <a:ext cx="3240360" cy="1169551"/>
          </a:xfrm>
          <a:prstGeom prst="rect">
            <a:avLst/>
          </a:prstGeom>
          <a:noFill/>
        </p:spPr>
        <p:txBody>
          <a:bodyPr wrap="square" rtlCol="0">
            <a:spAutoFit/>
          </a:bodyPr>
          <a:lstStyle/>
          <a:p>
            <a:pPr>
              <a:lnSpc>
                <a:spcPct val="250000"/>
              </a:lnSpc>
            </a:pPr>
            <a:r>
              <a:rPr lang="fr-FR" sz="1400" dirty="0">
                <a:latin typeface="Comic Sans MS" pitchFamily="66" charset="0"/>
              </a:rPr>
              <a:t>obéir</a:t>
            </a:r>
          </a:p>
          <a:p>
            <a:pPr>
              <a:lnSpc>
                <a:spcPct val="250000"/>
              </a:lnSpc>
            </a:pPr>
            <a:r>
              <a:rPr lang="fr-FR" sz="1400" dirty="0">
                <a:latin typeface="Comic Sans MS" pitchFamily="66" charset="0"/>
              </a:rPr>
              <a:t>ordonner</a:t>
            </a:r>
          </a:p>
        </p:txBody>
      </p:sp>
      <p:pic>
        <p:nvPicPr>
          <p:cNvPr id="93" name="Image 9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214636" y="8708947"/>
            <a:ext cx="1854324" cy="360040"/>
          </a:xfrm>
          <a:prstGeom prst="rect">
            <a:avLst/>
          </a:prstGeom>
          <a:effectLst>
            <a:outerShdw blurRad="50800" dist="38100" dir="2700000" algn="tl" rotWithShape="0">
              <a:prstClr val="black">
                <a:alpha val="40000"/>
              </a:prstClr>
            </a:outerShdw>
          </a:effectLst>
        </p:spPr>
      </p:pic>
      <p:pic>
        <p:nvPicPr>
          <p:cNvPr id="94" name="Image 93"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214636" y="9264571"/>
            <a:ext cx="1854324" cy="360040"/>
          </a:xfrm>
          <a:prstGeom prst="rect">
            <a:avLst/>
          </a:prstGeom>
          <a:effectLst>
            <a:outerShdw blurRad="50800" dist="38100" dir="2700000" algn="tl" rotWithShape="0">
              <a:prstClr val="black">
                <a:alpha val="40000"/>
              </a:prstClr>
            </a:outerShdw>
          </a:effectLst>
        </p:spPr>
      </p:pic>
      <p:pic>
        <p:nvPicPr>
          <p:cNvPr id="96" name="Image 9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8708947"/>
            <a:ext cx="1854324" cy="360040"/>
          </a:xfrm>
          <a:prstGeom prst="rect">
            <a:avLst/>
          </a:prstGeom>
          <a:effectLst>
            <a:outerShdw blurRad="50800" dist="38100" dir="2700000" algn="tl" rotWithShape="0">
              <a:prstClr val="black">
                <a:alpha val="40000"/>
              </a:prstClr>
            </a:outerShdw>
          </a:effectLst>
        </p:spPr>
      </p:pic>
      <p:pic>
        <p:nvPicPr>
          <p:cNvPr id="97" name="Image 9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9247150"/>
            <a:ext cx="1854324" cy="360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47122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Les suffixes</a:t>
            </a:r>
          </a:p>
        </p:txBody>
      </p:sp>
      <p:sp>
        <p:nvSpPr>
          <p:cNvPr id="3" name="Espace réservé du texte 2"/>
          <p:cNvSpPr>
            <a:spLocks noGrp="1"/>
          </p:cNvSpPr>
          <p:nvPr>
            <p:ph type="body" sz="quarter" idx="11"/>
          </p:nvPr>
        </p:nvSpPr>
        <p:spPr/>
        <p:txBody>
          <a:bodyPr/>
          <a:lstStyle/>
          <a:p>
            <a:r>
              <a:rPr lang="fr-FR" dirty="0"/>
              <a:t>8</a:t>
            </a:r>
          </a:p>
        </p:txBody>
      </p:sp>
      <p:sp>
        <p:nvSpPr>
          <p:cNvPr id="4" name="Espace réservé du texte 3"/>
          <p:cNvSpPr>
            <a:spLocks noGrp="1"/>
          </p:cNvSpPr>
          <p:nvPr>
            <p:ph type="body" sz="quarter" idx="12"/>
          </p:nvPr>
        </p:nvSpPr>
        <p:spPr/>
        <p:txBody>
          <a:bodyPr/>
          <a:lstStyle/>
          <a:p>
            <a:r>
              <a:rPr lang="fr-FR" dirty="0"/>
              <a:t>*</a:t>
            </a:r>
          </a:p>
        </p:txBody>
      </p:sp>
      <p:sp>
        <p:nvSpPr>
          <p:cNvPr id="5" name="ZoneTexte 4"/>
          <p:cNvSpPr txBox="1"/>
          <p:nvPr/>
        </p:nvSpPr>
        <p:spPr>
          <a:xfrm>
            <a:off x="548680" y="1344025"/>
            <a:ext cx="6020072" cy="388568"/>
          </a:xfrm>
          <a:prstGeom prst="rect">
            <a:avLst/>
          </a:prstGeom>
          <a:noFill/>
        </p:spPr>
        <p:txBody>
          <a:bodyPr wrap="square" rtlCol="0">
            <a:spAutoFit/>
          </a:bodyPr>
          <a:lstStyle/>
          <a:p>
            <a:pPr>
              <a:lnSpc>
                <a:spcPct val="150000"/>
              </a:lnSpc>
            </a:pPr>
            <a:r>
              <a:rPr lang="fr-FR" sz="1400" u="sng" dirty="0">
                <a:latin typeface="SimpleRonde" pitchFamily="2" charset="0"/>
              </a:rPr>
              <a:t>Ecris le mot de base en supprimant le suffixe.</a:t>
            </a: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0" name="ZoneTexte 9"/>
          <p:cNvSpPr txBox="1"/>
          <p:nvPr/>
        </p:nvSpPr>
        <p:spPr>
          <a:xfrm>
            <a:off x="3645024" y="1856656"/>
            <a:ext cx="3024336" cy="1754326"/>
          </a:xfrm>
          <a:prstGeom prst="rect">
            <a:avLst/>
          </a:prstGeom>
          <a:noFill/>
        </p:spPr>
        <p:txBody>
          <a:bodyPr wrap="square" rtlCol="0">
            <a:spAutoFit/>
          </a:bodyPr>
          <a:lstStyle/>
          <a:p>
            <a:pPr>
              <a:lnSpc>
                <a:spcPct val="300000"/>
              </a:lnSpc>
            </a:pPr>
            <a:r>
              <a:rPr lang="fr-FR" sz="1200" dirty="0">
                <a:latin typeface="Comic Sans MS" pitchFamily="66" charset="0"/>
              </a:rPr>
              <a:t>chaton</a:t>
            </a:r>
          </a:p>
          <a:p>
            <a:pPr>
              <a:lnSpc>
                <a:spcPct val="300000"/>
              </a:lnSpc>
            </a:pPr>
            <a:r>
              <a:rPr lang="fr-FR" sz="1200" dirty="0">
                <a:latin typeface="Comic Sans MS" pitchFamily="66" charset="0"/>
              </a:rPr>
              <a:t>pilotage</a:t>
            </a:r>
          </a:p>
          <a:p>
            <a:pPr>
              <a:lnSpc>
                <a:spcPct val="300000"/>
              </a:lnSpc>
            </a:pPr>
            <a:r>
              <a:rPr lang="fr-FR" sz="1200" dirty="0">
                <a:latin typeface="Comic Sans MS" pitchFamily="66" charset="0"/>
              </a:rPr>
              <a:t>gentillesse</a:t>
            </a:r>
          </a:p>
        </p:txBody>
      </p:sp>
      <p:sp>
        <p:nvSpPr>
          <p:cNvPr id="11" name="ZoneTexte 10"/>
          <p:cNvSpPr txBox="1"/>
          <p:nvPr/>
        </p:nvSpPr>
        <p:spPr>
          <a:xfrm>
            <a:off x="188640" y="1856656"/>
            <a:ext cx="3240360" cy="1754326"/>
          </a:xfrm>
          <a:prstGeom prst="rect">
            <a:avLst/>
          </a:prstGeom>
          <a:noFill/>
        </p:spPr>
        <p:txBody>
          <a:bodyPr wrap="square" rtlCol="0">
            <a:spAutoFit/>
          </a:bodyPr>
          <a:lstStyle/>
          <a:p>
            <a:pPr>
              <a:lnSpc>
                <a:spcPct val="300000"/>
              </a:lnSpc>
            </a:pPr>
            <a:r>
              <a:rPr lang="fr-FR" sz="1200" dirty="0">
                <a:latin typeface="Comic Sans MS" pitchFamily="66" charset="0"/>
              </a:rPr>
              <a:t>dentiste</a:t>
            </a:r>
          </a:p>
          <a:p>
            <a:pPr>
              <a:lnSpc>
                <a:spcPct val="300000"/>
              </a:lnSpc>
            </a:pPr>
            <a:r>
              <a:rPr lang="fr-FR" sz="1200" dirty="0">
                <a:latin typeface="Comic Sans MS" pitchFamily="66" charset="0"/>
              </a:rPr>
              <a:t>maisonnette</a:t>
            </a:r>
          </a:p>
          <a:p>
            <a:pPr>
              <a:lnSpc>
                <a:spcPct val="300000"/>
              </a:lnSpc>
            </a:pPr>
            <a:r>
              <a:rPr lang="fr-FR" sz="1200" dirty="0">
                <a:latin typeface="Comic Sans MS" pitchFamily="66" charset="0"/>
              </a:rPr>
              <a:t>fourchette</a:t>
            </a:r>
          </a:p>
        </p:txBody>
      </p:sp>
      <p:pic>
        <p:nvPicPr>
          <p:cNvPr id="12" name="Image 11"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1992513"/>
            <a:ext cx="1854324" cy="360040"/>
          </a:xfrm>
          <a:prstGeom prst="rect">
            <a:avLst/>
          </a:prstGeom>
          <a:effectLst>
            <a:outerShdw blurRad="50800" dist="38100" dir="2700000" algn="tl" rotWithShape="0">
              <a:prstClr val="black">
                <a:alpha val="40000"/>
              </a:prstClr>
            </a:outerShdw>
          </a:effectLst>
        </p:spPr>
      </p:pic>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2548137"/>
            <a:ext cx="1854324" cy="360040"/>
          </a:xfrm>
          <a:prstGeom prst="rect">
            <a:avLst/>
          </a:prstGeom>
          <a:effectLst>
            <a:outerShdw blurRad="50800" dist="38100" dir="2700000" algn="tl" rotWithShape="0">
              <a:prstClr val="black">
                <a:alpha val="40000"/>
              </a:prstClr>
            </a:outerShdw>
          </a:effectLst>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30660" y="3069325"/>
            <a:ext cx="1854324" cy="360040"/>
          </a:xfrm>
          <a:prstGeom prst="rect">
            <a:avLst/>
          </a:prstGeom>
          <a:effectLst>
            <a:outerShdw blurRad="50800" dist="38100" dir="2700000" algn="tl" rotWithShape="0">
              <a:prstClr val="black">
                <a:alpha val="40000"/>
              </a:prstClr>
            </a:outerShdw>
          </a:effectLst>
        </p:spPr>
      </p:pic>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1992513"/>
            <a:ext cx="1854324" cy="360040"/>
          </a:xfrm>
          <a:prstGeom prst="rect">
            <a:avLst/>
          </a:prstGeom>
          <a:effectLst>
            <a:outerShdw blurRad="50800" dist="38100" dir="2700000" algn="tl" rotWithShape="0">
              <a:prstClr val="black">
                <a:alpha val="40000"/>
              </a:prstClr>
            </a:outerShdw>
          </a:effectLst>
        </p:spPr>
      </p:pic>
      <p:pic>
        <p:nvPicPr>
          <p:cNvPr id="16" name="Image 1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2530716"/>
            <a:ext cx="1854324" cy="360040"/>
          </a:xfrm>
          <a:prstGeom prst="rect">
            <a:avLst/>
          </a:prstGeom>
          <a:effectLst>
            <a:outerShdw blurRad="50800" dist="38100" dir="2700000" algn="tl" rotWithShape="0">
              <a:prstClr val="black">
                <a:alpha val="40000"/>
              </a:prstClr>
            </a:outerShdw>
          </a:effectLst>
        </p:spPr>
      </p:pic>
      <p:pic>
        <p:nvPicPr>
          <p:cNvPr id="17" name="Image 1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71020" y="3069325"/>
            <a:ext cx="1854324" cy="360040"/>
          </a:xfrm>
          <a:prstGeom prst="rect">
            <a:avLst/>
          </a:prstGeom>
          <a:effectLst>
            <a:outerShdw blurRad="50800" dist="38100" dir="2700000" algn="tl" rotWithShape="0">
              <a:prstClr val="black">
                <a:alpha val="40000"/>
              </a:prstClr>
            </a:outerShdw>
          </a:effectLst>
        </p:spPr>
      </p:pic>
      <p:sp>
        <p:nvSpPr>
          <p:cNvPr id="18" name="ZoneTexte 17"/>
          <p:cNvSpPr txBox="1"/>
          <p:nvPr/>
        </p:nvSpPr>
        <p:spPr>
          <a:xfrm>
            <a:off x="548680" y="3872880"/>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Associe chaque adjectif à son verbe. Souligne le radical et entoure le suffixe.</a:t>
            </a:r>
          </a:p>
        </p:txBody>
      </p:sp>
      <p:grpSp>
        <p:nvGrpSpPr>
          <p:cNvPr id="19" name="Groupe 18"/>
          <p:cNvGrpSpPr/>
          <p:nvPr/>
        </p:nvGrpSpPr>
        <p:grpSpPr>
          <a:xfrm>
            <a:off x="116632" y="3809447"/>
            <a:ext cx="360040" cy="461665"/>
            <a:chOff x="116632" y="1352600"/>
            <a:chExt cx="360040" cy="461665"/>
          </a:xfrm>
        </p:grpSpPr>
        <p:sp>
          <p:nvSpPr>
            <p:cNvPr id="20" name="Ellipse 1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Rectangle à coins arrondis 21"/>
          <p:cNvSpPr/>
          <p:nvPr/>
        </p:nvSpPr>
        <p:spPr>
          <a:xfrm>
            <a:off x="6568752" y="3960867"/>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23" name="Tableau 22"/>
          <p:cNvGraphicFramePr>
            <a:graphicFrameLocks noGrp="1"/>
          </p:cNvGraphicFramePr>
          <p:nvPr>
            <p:extLst>
              <p:ext uri="{D42A27DB-BD31-4B8C-83A1-F6EECF244321}">
                <p14:modId xmlns:p14="http://schemas.microsoft.com/office/powerpoint/2010/main" val="1915221048"/>
              </p:ext>
            </p:extLst>
          </p:nvPr>
        </p:nvGraphicFramePr>
        <p:xfrm>
          <a:off x="836711" y="4682976"/>
          <a:ext cx="5008258" cy="1854200"/>
        </p:xfrm>
        <a:graphic>
          <a:graphicData uri="http://schemas.openxmlformats.org/drawingml/2006/table">
            <a:tbl>
              <a:tblPr bandRow="1">
                <a:tableStyleId>{5C22544A-7EE6-4342-B048-85BDC9FD1C3A}</a:tableStyleId>
              </a:tblPr>
              <a:tblGrid>
                <a:gridCol w="924601">
                  <a:extLst>
                    <a:ext uri="{9D8B030D-6E8A-4147-A177-3AD203B41FA5}">
                      <a16:colId xmlns:a16="http://schemas.microsoft.com/office/drawing/2014/main" val="20000"/>
                    </a:ext>
                  </a:extLst>
                </a:gridCol>
                <a:gridCol w="1731600">
                  <a:extLst>
                    <a:ext uri="{9D8B030D-6E8A-4147-A177-3AD203B41FA5}">
                      <a16:colId xmlns:a16="http://schemas.microsoft.com/office/drawing/2014/main" val="20001"/>
                    </a:ext>
                  </a:extLst>
                </a:gridCol>
                <a:gridCol w="1370943">
                  <a:extLst>
                    <a:ext uri="{9D8B030D-6E8A-4147-A177-3AD203B41FA5}">
                      <a16:colId xmlns:a16="http://schemas.microsoft.com/office/drawing/2014/main" val="20002"/>
                    </a:ext>
                  </a:extLst>
                </a:gridCol>
                <a:gridCol w="981114">
                  <a:extLst>
                    <a:ext uri="{9D8B030D-6E8A-4147-A177-3AD203B41FA5}">
                      <a16:colId xmlns:a16="http://schemas.microsoft.com/office/drawing/2014/main" val="20003"/>
                    </a:ext>
                  </a:extLst>
                </a:gridCol>
              </a:tblGrid>
              <a:tr h="370840">
                <a:tc>
                  <a:txBody>
                    <a:bodyPr/>
                    <a:lstStyle/>
                    <a:p>
                      <a:r>
                        <a:rPr lang="fr-FR" sz="1200" dirty="0">
                          <a:latin typeface="Comic Sans MS" pitchFamily="66" charset="0"/>
                        </a:rPr>
                        <a:t>jetable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faire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fr-FR" sz="1200" dirty="0">
                          <a:latin typeface="Comic Sans MS" pitchFamily="66" charset="0"/>
                        </a:rPr>
                        <a:t>faisable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manger</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fr-FR" sz="1200" dirty="0">
                          <a:latin typeface="Comic Sans MS" pitchFamily="66" charset="0"/>
                        </a:rPr>
                        <a:t>lisible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voir</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r>
                        <a:rPr lang="fr-FR" sz="1200" dirty="0">
                          <a:latin typeface="Comic Sans MS" pitchFamily="66" charset="0"/>
                        </a:rPr>
                        <a:t>visible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jeter</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r>
                        <a:rPr lang="fr-FR" sz="1200" dirty="0">
                          <a:latin typeface="Comic Sans MS" pitchFamily="66" charset="0"/>
                        </a:rPr>
                        <a:t>mangeable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lire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24" name="ZoneTexte 23"/>
          <p:cNvSpPr txBox="1"/>
          <p:nvPr/>
        </p:nvSpPr>
        <p:spPr>
          <a:xfrm>
            <a:off x="548680" y="6753200"/>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Les suffixes –et </a:t>
            </a:r>
            <a:r>
              <a:rPr lang="fr-FR" sz="1400" u="sng" dirty="0" err="1">
                <a:latin typeface="SimpleRonde" pitchFamily="2" charset="0"/>
              </a:rPr>
              <a:t>et</a:t>
            </a:r>
            <a:r>
              <a:rPr lang="fr-FR" sz="1400" u="sng" dirty="0">
                <a:latin typeface="SimpleRonde" pitchFamily="2" charset="0"/>
              </a:rPr>
              <a:t> –</a:t>
            </a:r>
            <a:r>
              <a:rPr lang="fr-FR" sz="1400" u="sng" dirty="0" err="1">
                <a:latin typeface="SimpleRonde" pitchFamily="2" charset="0"/>
              </a:rPr>
              <a:t>ette</a:t>
            </a:r>
            <a:r>
              <a:rPr lang="fr-FR" sz="1400" u="sng" dirty="0">
                <a:latin typeface="SimpleRonde" pitchFamily="2" charset="0"/>
              </a:rPr>
              <a:t> signifient « plus petit que ». Trouve le mot qui correspond à chaque devinette.</a:t>
            </a:r>
          </a:p>
        </p:txBody>
      </p:sp>
      <p:grpSp>
        <p:nvGrpSpPr>
          <p:cNvPr id="25" name="Groupe 24"/>
          <p:cNvGrpSpPr/>
          <p:nvPr/>
        </p:nvGrpSpPr>
        <p:grpSpPr>
          <a:xfrm>
            <a:off x="116632" y="6689767"/>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Rectangle à coins arrondis 27"/>
          <p:cNvSpPr/>
          <p:nvPr/>
        </p:nvSpPr>
        <p:spPr>
          <a:xfrm>
            <a:off x="6568752" y="6841187"/>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9" name="ZoneTexte 28"/>
          <p:cNvSpPr txBox="1"/>
          <p:nvPr/>
        </p:nvSpPr>
        <p:spPr>
          <a:xfrm>
            <a:off x="80628" y="7478504"/>
            <a:ext cx="3132348" cy="1384995"/>
          </a:xfrm>
          <a:prstGeom prst="rect">
            <a:avLst/>
          </a:prstGeom>
          <a:noFill/>
        </p:spPr>
        <p:txBody>
          <a:bodyPr wrap="square" rtlCol="0">
            <a:spAutoFit/>
          </a:bodyPr>
          <a:lstStyle/>
          <a:p>
            <a:pPr algn="just"/>
            <a:r>
              <a:rPr lang="fr-FR" sz="1200" dirty="0">
                <a:latin typeface="Comic Sans MS" pitchFamily="66" charset="0"/>
              </a:rPr>
              <a:t>Elle sert à prendre les aliments dans l’assiette.</a:t>
            </a:r>
          </a:p>
          <a:p>
            <a:pPr algn="just"/>
            <a:endParaRPr lang="fr-FR" sz="1200" dirty="0">
              <a:latin typeface="Comic Sans MS" pitchFamily="66" charset="0"/>
            </a:endParaRPr>
          </a:p>
          <a:p>
            <a:pPr algn="just"/>
            <a:endParaRPr lang="fr-FR" sz="1200" dirty="0">
              <a:latin typeface="Comic Sans MS" pitchFamily="66" charset="0"/>
            </a:endParaRPr>
          </a:p>
          <a:p>
            <a:pPr algn="just"/>
            <a:endParaRPr lang="fr-FR" sz="1200" dirty="0">
              <a:latin typeface="Comic Sans MS" pitchFamily="66" charset="0"/>
            </a:endParaRPr>
          </a:p>
          <a:p>
            <a:pPr algn="just"/>
            <a:endParaRPr lang="fr-FR" sz="1200" dirty="0">
              <a:latin typeface="Comic Sans MS" pitchFamily="66" charset="0"/>
            </a:endParaRPr>
          </a:p>
          <a:p>
            <a:pPr algn="just"/>
            <a:r>
              <a:rPr lang="fr-FR" sz="1200" dirty="0">
                <a:latin typeface="Comic Sans MS" pitchFamily="66" charset="0"/>
              </a:rPr>
              <a:t>C’est une petite vache.</a:t>
            </a:r>
          </a:p>
        </p:txBody>
      </p:sp>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52205" b="79079"/>
          <a:stretch/>
        </p:blipFill>
        <p:spPr>
          <a:xfrm>
            <a:off x="160040" y="8000212"/>
            <a:ext cx="2916535" cy="502778"/>
          </a:xfrm>
          <a:prstGeom prst="rect">
            <a:avLst/>
          </a:prstGeom>
        </p:spPr>
      </p:pic>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51054" b="79079"/>
          <a:stretch/>
        </p:blipFill>
        <p:spPr>
          <a:xfrm>
            <a:off x="81020" y="8914718"/>
            <a:ext cx="2995555" cy="502778"/>
          </a:xfrm>
          <a:prstGeom prst="rect">
            <a:avLst/>
          </a:prstGeom>
        </p:spPr>
      </p:pic>
      <p:sp>
        <p:nvSpPr>
          <p:cNvPr id="33" name="ZoneTexte 32"/>
          <p:cNvSpPr txBox="1"/>
          <p:nvPr/>
        </p:nvSpPr>
        <p:spPr>
          <a:xfrm>
            <a:off x="3609020" y="7478504"/>
            <a:ext cx="3132348" cy="1477328"/>
          </a:xfrm>
          <a:prstGeom prst="rect">
            <a:avLst/>
          </a:prstGeom>
          <a:noFill/>
        </p:spPr>
        <p:txBody>
          <a:bodyPr wrap="square" rtlCol="0">
            <a:spAutoFit/>
          </a:bodyPr>
          <a:lstStyle/>
          <a:p>
            <a:pPr algn="just">
              <a:lnSpc>
                <a:spcPct val="250000"/>
              </a:lnSpc>
            </a:pPr>
            <a:r>
              <a:rPr lang="fr-FR" sz="1200" dirty="0">
                <a:latin typeface="Comic Sans MS" pitchFamily="66" charset="0"/>
              </a:rPr>
              <a:t>Un petit ruisseau.</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 petit du porc.</a:t>
            </a:r>
          </a:p>
        </p:txBody>
      </p:sp>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52205" b="79079"/>
          <a:stretch/>
        </p:blipFill>
        <p:spPr>
          <a:xfrm>
            <a:off x="3688432" y="8000212"/>
            <a:ext cx="2916535" cy="502778"/>
          </a:xfrm>
          <a:prstGeom prst="rect">
            <a:avLst/>
          </a:prstGeom>
        </p:spPr>
      </p:pic>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51054" b="79079"/>
          <a:stretch/>
        </p:blipFill>
        <p:spPr>
          <a:xfrm>
            <a:off x="3609412" y="8914718"/>
            <a:ext cx="2995555" cy="502778"/>
          </a:xfrm>
          <a:prstGeom prst="rect">
            <a:avLst/>
          </a:prstGeom>
        </p:spPr>
      </p:pic>
    </p:spTree>
    <p:extLst>
      <p:ext uri="{BB962C8B-B14F-4D97-AF65-F5344CB8AC3E}">
        <p14:creationId xmlns:p14="http://schemas.microsoft.com/office/powerpoint/2010/main" val="1463133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a:t>L’ordre alphabétique</a:t>
            </a:r>
          </a:p>
        </p:txBody>
      </p:sp>
      <p:sp>
        <p:nvSpPr>
          <p:cNvPr id="9" name="Espace réservé du texte 8"/>
          <p:cNvSpPr>
            <a:spLocks noGrp="1"/>
          </p:cNvSpPr>
          <p:nvPr>
            <p:ph type="body" sz="quarter" idx="11"/>
          </p:nvPr>
        </p:nvSpPr>
        <p:spPr/>
        <p:txBody>
          <a:bodyPr/>
          <a:lstStyle/>
          <a:p>
            <a:r>
              <a:rPr lang="fr-FR" dirty="0"/>
              <a:t>1</a:t>
            </a:r>
          </a:p>
        </p:txBody>
      </p:sp>
      <p:sp>
        <p:nvSpPr>
          <p:cNvPr id="10" name="Espace réservé du texte 9"/>
          <p:cNvSpPr>
            <a:spLocks noGrp="1"/>
          </p:cNvSpPr>
          <p:nvPr>
            <p:ph type="body" sz="quarter" idx="12"/>
          </p:nvPr>
        </p:nvSpPr>
        <p:spPr/>
        <p:txBody>
          <a:bodyPr/>
          <a:lstStyle/>
          <a:p>
            <a:r>
              <a:rPr lang="fr-FR" dirty="0"/>
              <a:t>*</a:t>
            </a:r>
          </a:p>
        </p:txBody>
      </p:sp>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518102"/>
            <a:ext cx="6192688" cy="338554"/>
          </a:xfrm>
          <a:prstGeom prst="rect">
            <a:avLst/>
          </a:prstGeom>
          <a:noFill/>
        </p:spPr>
        <p:txBody>
          <a:bodyPr wrap="square" rtlCol="0">
            <a:spAutoFit/>
          </a:bodyPr>
          <a:lstStyle/>
          <a:p>
            <a:r>
              <a:rPr lang="fr-FR" sz="1600" u="sng" dirty="0">
                <a:latin typeface="SimpleRonde" pitchFamily="2" charset="0"/>
              </a:rPr>
              <a:t>Range les lettres dans l’ordre alphabétique.</a:t>
            </a:r>
          </a:p>
        </p:txBody>
      </p:sp>
      <p:graphicFrame>
        <p:nvGraphicFramePr>
          <p:cNvPr id="3" name="Tableau 2"/>
          <p:cNvGraphicFramePr>
            <a:graphicFrameLocks noGrp="1"/>
          </p:cNvGraphicFramePr>
          <p:nvPr>
            <p:extLst>
              <p:ext uri="{D42A27DB-BD31-4B8C-83A1-F6EECF244321}">
                <p14:modId xmlns:p14="http://schemas.microsoft.com/office/powerpoint/2010/main" val="4286439922"/>
              </p:ext>
            </p:extLst>
          </p:nvPr>
        </p:nvGraphicFramePr>
        <p:xfrm>
          <a:off x="147886" y="2000672"/>
          <a:ext cx="6665490" cy="936104"/>
        </p:xfrm>
        <a:graphic>
          <a:graphicData uri="http://schemas.openxmlformats.org/drawingml/2006/table">
            <a:tbl>
              <a:tblPr firstRow="1" bandRow="1">
                <a:tableStyleId>{5C22544A-7EE6-4342-B048-85BDC9FD1C3A}</a:tableStyleId>
              </a:tblPr>
              <a:tblGrid>
                <a:gridCol w="1444662">
                  <a:extLst>
                    <a:ext uri="{9D8B030D-6E8A-4147-A177-3AD203B41FA5}">
                      <a16:colId xmlns:a16="http://schemas.microsoft.com/office/drawing/2014/main" val="20000"/>
                    </a:ext>
                  </a:extLst>
                </a:gridCol>
                <a:gridCol w="1856449">
                  <a:extLst>
                    <a:ext uri="{9D8B030D-6E8A-4147-A177-3AD203B41FA5}">
                      <a16:colId xmlns:a16="http://schemas.microsoft.com/office/drawing/2014/main" val="20001"/>
                    </a:ext>
                  </a:extLst>
                </a:gridCol>
                <a:gridCol w="1507930">
                  <a:extLst>
                    <a:ext uri="{9D8B030D-6E8A-4147-A177-3AD203B41FA5}">
                      <a16:colId xmlns:a16="http://schemas.microsoft.com/office/drawing/2014/main" val="20002"/>
                    </a:ext>
                  </a:extLst>
                </a:gridCol>
                <a:gridCol w="1856449">
                  <a:extLst>
                    <a:ext uri="{9D8B030D-6E8A-4147-A177-3AD203B41FA5}">
                      <a16:colId xmlns:a16="http://schemas.microsoft.com/office/drawing/2014/main" val="20003"/>
                    </a:ext>
                  </a:extLst>
                </a:gridCol>
              </a:tblGrid>
              <a:tr h="468052">
                <a:tc>
                  <a:txBody>
                    <a:bodyPr/>
                    <a:lstStyle/>
                    <a:p>
                      <a:r>
                        <a:rPr lang="fr-FR" sz="1100" b="0" dirty="0">
                          <a:solidFill>
                            <a:schemeClr val="tx1"/>
                          </a:solidFill>
                          <a:latin typeface="BelleAllureCE" panose="02000803000000000000" pitchFamily="50" charset="0"/>
                        </a:rPr>
                        <a:t>g z u d i f </a:t>
                      </a:r>
                      <a:r>
                        <a:rPr lang="fr-FR" sz="1800" b="0" dirty="0">
                          <a:solidFill>
                            <a:schemeClr val="tx1"/>
                          </a:solidFill>
                          <a:latin typeface="Cursive standard" pitchFamily="2"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b="1" dirty="0">
                          <a:solidFill>
                            <a:schemeClr val="tx1"/>
                          </a:solidFill>
                          <a:latin typeface="Cursive standard" pitchFamily="2" charset="0"/>
                        </a:rPr>
                        <a:t>____________</a:t>
                      </a:r>
                    </a:p>
                  </a:txBody>
                  <a:tcPr anchor="b">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100" b="0" dirty="0">
                          <a:solidFill>
                            <a:schemeClr val="tx1"/>
                          </a:solidFill>
                          <a:latin typeface="BelleAllureCE" panose="02000803000000000000" pitchFamily="50" charset="0"/>
                        </a:rPr>
                        <a:t>n c p h</a:t>
                      </a:r>
                      <a:r>
                        <a:rPr lang="fr-FR" sz="1100" b="0" baseline="0" dirty="0">
                          <a:solidFill>
                            <a:schemeClr val="tx1"/>
                          </a:solidFill>
                          <a:latin typeface="BelleAllureCE" panose="02000803000000000000" pitchFamily="50" charset="0"/>
                        </a:rPr>
                        <a:t> r d </a:t>
                      </a:r>
                      <a:r>
                        <a:rPr lang="fr-FR" sz="1800" b="0" baseline="0" dirty="0">
                          <a:solidFill>
                            <a:schemeClr val="tx1"/>
                          </a:solidFill>
                          <a:latin typeface="Cursive standard" pitchFamily="2" charset="0"/>
                        </a:rPr>
                        <a:t>:</a:t>
                      </a:r>
                      <a:endParaRPr lang="fr-FR" sz="1800" b="0" dirty="0">
                        <a:solidFill>
                          <a:schemeClr val="tx1"/>
                        </a:solidFill>
                        <a:latin typeface="Cursive standard" pitchFamily="2" charset="0"/>
                      </a:endParaRP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b="1" dirty="0">
                          <a:solidFill>
                            <a:schemeClr val="tx1"/>
                          </a:solidFill>
                          <a:latin typeface="Cursive standard" pitchFamily="2" charset="0"/>
                        </a:rPr>
                        <a:t>____________</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52">
                <a:tc>
                  <a:txBody>
                    <a:bodyPr/>
                    <a:lstStyle/>
                    <a:p>
                      <a:r>
                        <a:rPr lang="fr-FR" sz="1100" b="0" dirty="0">
                          <a:solidFill>
                            <a:schemeClr val="tx1"/>
                          </a:solidFill>
                          <a:latin typeface="BelleAllureCE" panose="02000803000000000000" pitchFamily="50" charset="0"/>
                        </a:rPr>
                        <a:t>b t a j l o </a:t>
                      </a:r>
                      <a:r>
                        <a:rPr lang="fr-FR" sz="1800" b="0" dirty="0">
                          <a:solidFill>
                            <a:schemeClr val="tx1"/>
                          </a:solidFill>
                          <a:latin typeface="Cursive standard" pitchFamily="2"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b="1" dirty="0">
                          <a:solidFill>
                            <a:schemeClr val="tx1"/>
                          </a:solidFill>
                          <a:latin typeface="Cursive standard" pitchFamily="2" charset="0"/>
                        </a:rPr>
                        <a:t>____________</a:t>
                      </a:r>
                    </a:p>
                  </a:txBody>
                  <a:tcPr anchor="b">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100" b="0" dirty="0">
                          <a:solidFill>
                            <a:schemeClr val="tx1"/>
                          </a:solidFill>
                          <a:latin typeface="BelleAllureCE" panose="02000803000000000000" pitchFamily="50" charset="0"/>
                        </a:rPr>
                        <a:t>u t s w r x </a:t>
                      </a:r>
                      <a:r>
                        <a:rPr lang="fr-FR" sz="1800" b="0" dirty="0">
                          <a:solidFill>
                            <a:schemeClr val="tx1"/>
                          </a:solidFill>
                          <a:latin typeface="Cursive standard" pitchFamily="2" charset="0"/>
                        </a:rPr>
                        <a:t>:</a:t>
                      </a: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b="1" dirty="0">
                          <a:solidFill>
                            <a:schemeClr val="tx1"/>
                          </a:solidFill>
                          <a:latin typeface="Cursive standard" pitchFamily="2" charset="0"/>
                        </a:rPr>
                        <a:t>____________</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15" name="Groupe 14"/>
          <p:cNvGrpSpPr/>
          <p:nvPr/>
        </p:nvGrpSpPr>
        <p:grpSpPr>
          <a:xfrm>
            <a:off x="116632" y="3224808"/>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p>
          </p:txBody>
        </p:sp>
      </p:grpSp>
      <p:sp>
        <p:nvSpPr>
          <p:cNvPr id="18" name="ZoneTexte 17"/>
          <p:cNvSpPr txBox="1"/>
          <p:nvPr/>
        </p:nvSpPr>
        <p:spPr>
          <a:xfrm>
            <a:off x="476672" y="3390310"/>
            <a:ext cx="6192688" cy="338554"/>
          </a:xfrm>
          <a:prstGeom prst="rect">
            <a:avLst/>
          </a:prstGeom>
          <a:noFill/>
        </p:spPr>
        <p:txBody>
          <a:bodyPr wrap="square" rtlCol="0">
            <a:spAutoFit/>
          </a:bodyPr>
          <a:lstStyle/>
          <a:p>
            <a:r>
              <a:rPr lang="fr-FR" sz="1600" u="sng" dirty="0">
                <a:latin typeface="SimpleRonde" pitchFamily="2" charset="0"/>
              </a:rPr>
              <a:t>Complète les lettres qui manquent dans l’alphabet.</a:t>
            </a:r>
          </a:p>
        </p:txBody>
      </p:sp>
      <p:graphicFrame>
        <p:nvGraphicFramePr>
          <p:cNvPr id="5" name="Tableau 4"/>
          <p:cNvGraphicFramePr>
            <a:graphicFrameLocks noGrp="1"/>
          </p:cNvGraphicFramePr>
          <p:nvPr>
            <p:extLst>
              <p:ext uri="{D42A27DB-BD31-4B8C-83A1-F6EECF244321}">
                <p14:modId xmlns:p14="http://schemas.microsoft.com/office/powerpoint/2010/main" val="2312445495"/>
              </p:ext>
            </p:extLst>
          </p:nvPr>
        </p:nvGraphicFramePr>
        <p:xfrm>
          <a:off x="116632" y="3779967"/>
          <a:ext cx="6624735" cy="1227242"/>
        </p:xfrm>
        <a:graphic>
          <a:graphicData uri="http://schemas.openxmlformats.org/drawingml/2006/table">
            <a:tbl>
              <a:tblPr bandRow="1">
                <a:tableStyleId>{073A0DAA-6AF3-43AB-8588-CEC1D06C72B9}</a:tableStyleId>
              </a:tblPr>
              <a:tblGrid>
                <a:gridCol w="509595">
                  <a:extLst>
                    <a:ext uri="{9D8B030D-6E8A-4147-A177-3AD203B41FA5}">
                      <a16:colId xmlns:a16="http://schemas.microsoft.com/office/drawing/2014/main" val="20000"/>
                    </a:ext>
                  </a:extLst>
                </a:gridCol>
                <a:gridCol w="509595">
                  <a:extLst>
                    <a:ext uri="{9D8B030D-6E8A-4147-A177-3AD203B41FA5}">
                      <a16:colId xmlns:a16="http://schemas.microsoft.com/office/drawing/2014/main" val="20001"/>
                    </a:ext>
                  </a:extLst>
                </a:gridCol>
                <a:gridCol w="509595">
                  <a:extLst>
                    <a:ext uri="{9D8B030D-6E8A-4147-A177-3AD203B41FA5}">
                      <a16:colId xmlns:a16="http://schemas.microsoft.com/office/drawing/2014/main" val="20002"/>
                    </a:ext>
                  </a:extLst>
                </a:gridCol>
                <a:gridCol w="509595">
                  <a:extLst>
                    <a:ext uri="{9D8B030D-6E8A-4147-A177-3AD203B41FA5}">
                      <a16:colId xmlns:a16="http://schemas.microsoft.com/office/drawing/2014/main" val="20003"/>
                    </a:ext>
                  </a:extLst>
                </a:gridCol>
                <a:gridCol w="509595">
                  <a:extLst>
                    <a:ext uri="{9D8B030D-6E8A-4147-A177-3AD203B41FA5}">
                      <a16:colId xmlns:a16="http://schemas.microsoft.com/office/drawing/2014/main" val="20004"/>
                    </a:ext>
                  </a:extLst>
                </a:gridCol>
                <a:gridCol w="509595">
                  <a:extLst>
                    <a:ext uri="{9D8B030D-6E8A-4147-A177-3AD203B41FA5}">
                      <a16:colId xmlns:a16="http://schemas.microsoft.com/office/drawing/2014/main" val="20005"/>
                    </a:ext>
                  </a:extLst>
                </a:gridCol>
                <a:gridCol w="509595">
                  <a:extLst>
                    <a:ext uri="{9D8B030D-6E8A-4147-A177-3AD203B41FA5}">
                      <a16:colId xmlns:a16="http://schemas.microsoft.com/office/drawing/2014/main" val="20006"/>
                    </a:ext>
                  </a:extLst>
                </a:gridCol>
                <a:gridCol w="509595">
                  <a:extLst>
                    <a:ext uri="{9D8B030D-6E8A-4147-A177-3AD203B41FA5}">
                      <a16:colId xmlns:a16="http://schemas.microsoft.com/office/drawing/2014/main" val="20007"/>
                    </a:ext>
                  </a:extLst>
                </a:gridCol>
                <a:gridCol w="509595">
                  <a:extLst>
                    <a:ext uri="{9D8B030D-6E8A-4147-A177-3AD203B41FA5}">
                      <a16:colId xmlns:a16="http://schemas.microsoft.com/office/drawing/2014/main" val="20008"/>
                    </a:ext>
                  </a:extLst>
                </a:gridCol>
                <a:gridCol w="509595">
                  <a:extLst>
                    <a:ext uri="{9D8B030D-6E8A-4147-A177-3AD203B41FA5}">
                      <a16:colId xmlns:a16="http://schemas.microsoft.com/office/drawing/2014/main" val="20009"/>
                    </a:ext>
                  </a:extLst>
                </a:gridCol>
                <a:gridCol w="509595">
                  <a:extLst>
                    <a:ext uri="{9D8B030D-6E8A-4147-A177-3AD203B41FA5}">
                      <a16:colId xmlns:a16="http://schemas.microsoft.com/office/drawing/2014/main" val="20010"/>
                    </a:ext>
                  </a:extLst>
                </a:gridCol>
                <a:gridCol w="509595">
                  <a:extLst>
                    <a:ext uri="{9D8B030D-6E8A-4147-A177-3AD203B41FA5}">
                      <a16:colId xmlns:a16="http://schemas.microsoft.com/office/drawing/2014/main" val="20011"/>
                    </a:ext>
                  </a:extLst>
                </a:gridCol>
                <a:gridCol w="509595">
                  <a:extLst>
                    <a:ext uri="{9D8B030D-6E8A-4147-A177-3AD203B41FA5}">
                      <a16:colId xmlns:a16="http://schemas.microsoft.com/office/drawing/2014/main" val="20012"/>
                    </a:ext>
                  </a:extLst>
                </a:gridCol>
              </a:tblGrid>
              <a:tr h="613621">
                <a:tc>
                  <a:txBody>
                    <a:bodyPr/>
                    <a:lstStyle/>
                    <a:p>
                      <a:pPr algn="ctr"/>
                      <a:r>
                        <a:rPr lang="fr-FR" b="1" dirty="0">
                          <a:latin typeface="BelleAllureCE" panose="02000803000000000000" pitchFamily="50" charset="0"/>
                        </a:rPr>
                        <a:t>_</a:t>
                      </a:r>
                    </a:p>
                  </a:txBody>
                  <a:tcPr anchor="ctr"/>
                </a:tc>
                <a:tc>
                  <a:txBody>
                    <a:bodyPr/>
                    <a:lstStyle/>
                    <a:p>
                      <a:pPr algn="ctr"/>
                      <a:r>
                        <a:rPr lang="fr-FR" b="1" dirty="0">
                          <a:latin typeface="BelleAllureCE" panose="02000803000000000000" pitchFamily="50" charset="0"/>
                        </a:rPr>
                        <a:t>b</a:t>
                      </a:r>
                    </a:p>
                  </a:txBody>
                  <a:tcPr anchor="ctr"/>
                </a:tc>
                <a:tc>
                  <a:txBody>
                    <a:bodyPr/>
                    <a:lstStyle/>
                    <a:p>
                      <a:pPr algn="ctr"/>
                      <a:r>
                        <a:rPr lang="fr-FR" b="1" dirty="0">
                          <a:latin typeface="BelleAllureCE" panose="02000803000000000000" pitchFamily="50" charset="0"/>
                        </a:rPr>
                        <a:t>c</a:t>
                      </a:r>
                    </a:p>
                  </a:txBody>
                  <a:tcPr anchor="ctr"/>
                </a:tc>
                <a:tc>
                  <a:txBody>
                    <a:bodyPr/>
                    <a:lstStyle/>
                    <a:p>
                      <a:pPr algn="ctr"/>
                      <a:r>
                        <a:rPr lang="fr-FR" b="1" dirty="0">
                          <a:latin typeface="BelleAllureCE" panose="02000803000000000000" pitchFamily="50" charset="0"/>
                        </a:rPr>
                        <a:t>_</a:t>
                      </a:r>
                    </a:p>
                  </a:txBody>
                  <a:tcPr anchor="ctr"/>
                </a:tc>
                <a:tc>
                  <a:txBody>
                    <a:bodyPr/>
                    <a:lstStyle/>
                    <a:p>
                      <a:pPr algn="ctr"/>
                      <a:r>
                        <a:rPr lang="fr-FR" b="1" dirty="0">
                          <a:latin typeface="BelleAllureCE" panose="02000803000000000000" pitchFamily="50" charset="0"/>
                        </a:rPr>
                        <a:t>_</a:t>
                      </a:r>
                    </a:p>
                  </a:txBody>
                  <a:tcPr anchor="ctr"/>
                </a:tc>
                <a:tc>
                  <a:txBody>
                    <a:bodyPr/>
                    <a:lstStyle/>
                    <a:p>
                      <a:pPr algn="ctr"/>
                      <a:r>
                        <a:rPr lang="fr-FR" b="1" dirty="0">
                          <a:latin typeface="BelleAllureCE" panose="02000803000000000000" pitchFamily="50" charset="0"/>
                        </a:rPr>
                        <a:t>f</a:t>
                      </a:r>
                    </a:p>
                  </a:txBody>
                  <a:tcPr anchor="ctr"/>
                </a:tc>
                <a:tc>
                  <a:txBody>
                    <a:bodyPr/>
                    <a:lstStyle/>
                    <a:p>
                      <a:pPr algn="ctr"/>
                      <a:r>
                        <a:rPr lang="fr-FR" b="1" dirty="0">
                          <a:latin typeface="BelleAllureCE" panose="02000803000000000000" pitchFamily="50" charset="0"/>
                        </a:rPr>
                        <a:t>_</a:t>
                      </a:r>
                    </a:p>
                  </a:txBody>
                  <a:tcPr anchor="ctr"/>
                </a:tc>
                <a:tc>
                  <a:txBody>
                    <a:bodyPr/>
                    <a:lstStyle/>
                    <a:p>
                      <a:pPr algn="ctr"/>
                      <a:r>
                        <a:rPr lang="fr-FR" b="1" dirty="0">
                          <a:latin typeface="BelleAllureCE" panose="02000803000000000000" pitchFamily="50" charset="0"/>
                        </a:rPr>
                        <a:t>_</a:t>
                      </a:r>
                    </a:p>
                  </a:txBody>
                  <a:tcPr anchor="ctr"/>
                </a:tc>
                <a:tc>
                  <a:txBody>
                    <a:bodyPr/>
                    <a:lstStyle/>
                    <a:p>
                      <a:pPr algn="ctr"/>
                      <a:r>
                        <a:rPr lang="fr-FR" b="1" dirty="0">
                          <a:latin typeface="BelleAllureCE" panose="02000803000000000000" pitchFamily="50" charset="0"/>
                        </a:rPr>
                        <a:t>i</a:t>
                      </a:r>
                    </a:p>
                  </a:txBody>
                  <a:tcPr anchor="ctr"/>
                </a:tc>
                <a:tc>
                  <a:txBody>
                    <a:bodyPr/>
                    <a:lstStyle/>
                    <a:p>
                      <a:pPr algn="ctr"/>
                      <a:r>
                        <a:rPr lang="fr-FR" b="1" dirty="0">
                          <a:latin typeface="BelleAllureCE" panose="02000803000000000000" pitchFamily="50" charset="0"/>
                        </a:rPr>
                        <a:t>j</a:t>
                      </a:r>
                    </a:p>
                  </a:txBody>
                  <a:tcPr anchor="ctr"/>
                </a:tc>
                <a:tc>
                  <a:txBody>
                    <a:bodyPr/>
                    <a:lstStyle/>
                    <a:p>
                      <a:pPr algn="ctr"/>
                      <a:r>
                        <a:rPr lang="fr-FR" b="1" dirty="0">
                          <a:latin typeface="BelleAllureCE" panose="02000803000000000000" pitchFamily="50" charset="0"/>
                        </a:rPr>
                        <a:t>_</a:t>
                      </a:r>
                    </a:p>
                  </a:txBody>
                  <a:tcPr anchor="ctr"/>
                </a:tc>
                <a:tc>
                  <a:txBody>
                    <a:bodyPr/>
                    <a:lstStyle/>
                    <a:p>
                      <a:pPr algn="ctr"/>
                      <a:r>
                        <a:rPr lang="fr-FR" b="1" dirty="0">
                          <a:latin typeface="BelleAllureCE" panose="02000803000000000000" pitchFamily="50" charset="0"/>
                        </a:rPr>
                        <a:t>l</a:t>
                      </a:r>
                    </a:p>
                  </a:txBody>
                  <a:tcPr anchor="ctr"/>
                </a:tc>
                <a:tc>
                  <a:txBody>
                    <a:bodyPr/>
                    <a:lstStyle/>
                    <a:p>
                      <a:pPr algn="ctr"/>
                      <a:r>
                        <a:rPr lang="fr-FR" b="1" dirty="0">
                          <a:latin typeface="BelleAllureCE" panose="02000803000000000000" pitchFamily="50" charset="0"/>
                        </a:rPr>
                        <a:t>_</a:t>
                      </a:r>
                    </a:p>
                  </a:txBody>
                  <a:tcPr anchor="ctr"/>
                </a:tc>
                <a:extLst>
                  <a:ext uri="{0D108BD9-81ED-4DB2-BD59-A6C34878D82A}">
                    <a16:rowId xmlns:a16="http://schemas.microsoft.com/office/drawing/2014/main" val="10000"/>
                  </a:ext>
                </a:extLst>
              </a:tr>
              <a:tr h="613621">
                <a:tc>
                  <a:txBody>
                    <a:bodyPr/>
                    <a:lstStyle/>
                    <a:p>
                      <a:pPr algn="ctr"/>
                      <a:r>
                        <a:rPr lang="fr-FR" b="1" dirty="0">
                          <a:latin typeface="BelleAllureCE" panose="02000803000000000000" pitchFamily="50" charset="0"/>
                        </a:rPr>
                        <a:t>n</a:t>
                      </a:r>
                    </a:p>
                  </a:txBody>
                  <a:tcPr anchor="ctr"/>
                </a:tc>
                <a:tc>
                  <a:txBody>
                    <a:bodyPr/>
                    <a:lstStyle/>
                    <a:p>
                      <a:pPr algn="ctr"/>
                      <a:r>
                        <a:rPr lang="fr-FR" b="1" dirty="0">
                          <a:latin typeface="BelleAllureCE" panose="02000803000000000000" pitchFamily="50" charset="0"/>
                        </a:rPr>
                        <a:t>_</a:t>
                      </a:r>
                    </a:p>
                  </a:txBody>
                  <a:tcPr anchor="ctr"/>
                </a:tc>
                <a:tc>
                  <a:txBody>
                    <a:bodyPr/>
                    <a:lstStyle/>
                    <a:p>
                      <a:pPr algn="ctr"/>
                      <a:r>
                        <a:rPr lang="fr-FR" b="1" dirty="0">
                          <a:latin typeface="BelleAllureCE" panose="02000803000000000000" pitchFamily="50" charset="0"/>
                        </a:rPr>
                        <a:t>_</a:t>
                      </a:r>
                    </a:p>
                  </a:txBody>
                  <a:tcPr anchor="ctr"/>
                </a:tc>
                <a:tc>
                  <a:txBody>
                    <a:bodyPr/>
                    <a:lstStyle/>
                    <a:p>
                      <a:pPr algn="ctr"/>
                      <a:r>
                        <a:rPr lang="fr-FR" b="1" dirty="0">
                          <a:latin typeface="BelleAllureCE" panose="02000803000000000000" pitchFamily="50" charset="0"/>
                        </a:rPr>
                        <a:t>q</a:t>
                      </a:r>
                    </a:p>
                  </a:txBody>
                  <a:tcPr anchor="ctr"/>
                </a:tc>
                <a:tc>
                  <a:txBody>
                    <a:bodyPr/>
                    <a:lstStyle/>
                    <a:p>
                      <a:pPr algn="ctr"/>
                      <a:r>
                        <a:rPr lang="fr-FR" b="1" dirty="0">
                          <a:latin typeface="BelleAllureCE" panose="02000803000000000000" pitchFamily="50" charset="0"/>
                        </a:rPr>
                        <a:t>_</a:t>
                      </a:r>
                    </a:p>
                  </a:txBody>
                  <a:tcPr anchor="ctr"/>
                </a:tc>
                <a:tc>
                  <a:txBody>
                    <a:bodyPr/>
                    <a:lstStyle/>
                    <a:p>
                      <a:pPr algn="ctr"/>
                      <a:r>
                        <a:rPr lang="fr-FR" b="1" dirty="0">
                          <a:latin typeface="BelleAllureCE" panose="02000803000000000000" pitchFamily="50" charset="0"/>
                        </a:rPr>
                        <a:t>_</a:t>
                      </a:r>
                    </a:p>
                  </a:txBody>
                  <a:tcPr anchor="ctr"/>
                </a:tc>
                <a:tc>
                  <a:txBody>
                    <a:bodyPr/>
                    <a:lstStyle/>
                    <a:p>
                      <a:pPr algn="ctr"/>
                      <a:r>
                        <a:rPr lang="fr-FR" b="1" dirty="0">
                          <a:latin typeface="BelleAllureCE" panose="02000803000000000000" pitchFamily="50" charset="0"/>
                        </a:rPr>
                        <a:t>_</a:t>
                      </a:r>
                    </a:p>
                  </a:txBody>
                  <a:tcPr anchor="ctr"/>
                </a:tc>
                <a:tc>
                  <a:txBody>
                    <a:bodyPr/>
                    <a:lstStyle/>
                    <a:p>
                      <a:pPr algn="ctr"/>
                      <a:r>
                        <a:rPr lang="fr-FR" b="1" dirty="0">
                          <a:latin typeface="BelleAllureCE" panose="02000803000000000000" pitchFamily="50" charset="0"/>
                        </a:rPr>
                        <a:t>u</a:t>
                      </a:r>
                    </a:p>
                  </a:txBody>
                  <a:tcPr anchor="ctr"/>
                </a:tc>
                <a:tc>
                  <a:txBody>
                    <a:bodyPr/>
                    <a:lstStyle/>
                    <a:p>
                      <a:pPr algn="ctr"/>
                      <a:r>
                        <a:rPr lang="fr-FR" b="1" dirty="0">
                          <a:latin typeface="BelleAllureCE" panose="02000803000000000000" pitchFamily="50" charset="0"/>
                        </a:rPr>
                        <a:t>_</a:t>
                      </a:r>
                    </a:p>
                  </a:txBody>
                  <a:tcPr anchor="ctr"/>
                </a:tc>
                <a:tc>
                  <a:txBody>
                    <a:bodyPr/>
                    <a:lstStyle/>
                    <a:p>
                      <a:pPr algn="ctr"/>
                      <a:r>
                        <a:rPr lang="fr-FR" b="1" dirty="0">
                          <a:latin typeface="BelleAllureCE" panose="02000803000000000000" pitchFamily="50" charset="0"/>
                        </a:rPr>
                        <a:t>w</a:t>
                      </a:r>
                    </a:p>
                  </a:txBody>
                  <a:tcPr anchor="ctr"/>
                </a:tc>
                <a:tc>
                  <a:txBody>
                    <a:bodyPr/>
                    <a:lstStyle/>
                    <a:p>
                      <a:pPr algn="ctr"/>
                      <a:r>
                        <a:rPr lang="fr-FR" b="1" dirty="0">
                          <a:latin typeface="BelleAllureCE" panose="02000803000000000000" pitchFamily="50" charset="0"/>
                        </a:rPr>
                        <a:t>x</a:t>
                      </a:r>
                    </a:p>
                  </a:txBody>
                  <a:tcPr anchor="ctr"/>
                </a:tc>
                <a:tc>
                  <a:txBody>
                    <a:bodyPr/>
                    <a:lstStyle/>
                    <a:p>
                      <a:pPr algn="ctr"/>
                      <a:r>
                        <a:rPr lang="fr-FR" b="1" dirty="0">
                          <a:latin typeface="BelleAllureCE" panose="02000803000000000000" pitchFamily="50" charset="0"/>
                        </a:rPr>
                        <a:t>_</a:t>
                      </a:r>
                    </a:p>
                  </a:txBody>
                  <a:tcPr anchor="ctr"/>
                </a:tc>
                <a:tc>
                  <a:txBody>
                    <a:bodyPr/>
                    <a:lstStyle/>
                    <a:p>
                      <a:pPr algn="ctr"/>
                      <a:r>
                        <a:rPr lang="fr-FR" b="1" dirty="0">
                          <a:latin typeface="BelleAllureCE" panose="02000803000000000000" pitchFamily="50" charset="0"/>
                        </a:rPr>
                        <a:t>_</a:t>
                      </a:r>
                    </a:p>
                  </a:txBody>
                  <a:tcPr anchor="ctr"/>
                </a:tc>
                <a:extLst>
                  <a:ext uri="{0D108BD9-81ED-4DB2-BD59-A6C34878D82A}">
                    <a16:rowId xmlns:a16="http://schemas.microsoft.com/office/drawing/2014/main" val="10001"/>
                  </a:ext>
                </a:extLst>
              </a:tr>
            </a:tbl>
          </a:graphicData>
        </a:graphic>
      </p:graphicFrame>
      <p:grpSp>
        <p:nvGrpSpPr>
          <p:cNvPr id="19" name="Groupe 18"/>
          <p:cNvGrpSpPr/>
          <p:nvPr/>
        </p:nvGrpSpPr>
        <p:grpSpPr>
          <a:xfrm>
            <a:off x="116632" y="5097016"/>
            <a:ext cx="360040" cy="461665"/>
            <a:chOff x="116632" y="1352600"/>
            <a:chExt cx="360040" cy="461665"/>
          </a:xfrm>
        </p:grpSpPr>
        <p:sp>
          <p:nvSpPr>
            <p:cNvPr id="20" name="Ellipse 1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p>
          </p:txBody>
        </p:sp>
      </p:grpSp>
      <p:sp>
        <p:nvSpPr>
          <p:cNvPr id="22" name="ZoneTexte 21"/>
          <p:cNvSpPr txBox="1"/>
          <p:nvPr/>
        </p:nvSpPr>
        <p:spPr>
          <a:xfrm>
            <a:off x="476672" y="5169024"/>
            <a:ext cx="6192688" cy="830997"/>
          </a:xfrm>
          <a:prstGeom prst="rect">
            <a:avLst/>
          </a:prstGeom>
          <a:noFill/>
        </p:spPr>
        <p:txBody>
          <a:bodyPr wrap="square" rtlCol="0">
            <a:spAutoFit/>
          </a:bodyPr>
          <a:lstStyle/>
          <a:p>
            <a:pPr>
              <a:lnSpc>
                <a:spcPct val="150000"/>
              </a:lnSpc>
            </a:pPr>
            <a:r>
              <a:rPr lang="fr-FR" sz="1600" u="sng" dirty="0">
                <a:latin typeface="SimpleRonde" pitchFamily="2" charset="0"/>
              </a:rPr>
              <a:t>Complète avec la lettre qui vient juste avant et la lettre qui vient juste après dans  l’alphabet.</a:t>
            </a:r>
          </a:p>
        </p:txBody>
      </p:sp>
      <p:graphicFrame>
        <p:nvGraphicFramePr>
          <p:cNvPr id="6" name="Tableau 5"/>
          <p:cNvGraphicFramePr>
            <a:graphicFrameLocks noGrp="1"/>
          </p:cNvGraphicFramePr>
          <p:nvPr>
            <p:extLst>
              <p:ext uri="{D42A27DB-BD31-4B8C-83A1-F6EECF244321}">
                <p14:modId xmlns:p14="http://schemas.microsoft.com/office/powerpoint/2010/main" val="3486239588"/>
              </p:ext>
            </p:extLst>
          </p:nvPr>
        </p:nvGraphicFramePr>
        <p:xfrm>
          <a:off x="126157" y="6072028"/>
          <a:ext cx="6615210" cy="1206828"/>
        </p:xfrm>
        <a:graphic>
          <a:graphicData uri="http://schemas.openxmlformats.org/drawingml/2006/table">
            <a:tbl>
              <a:tblPr bandRow="1">
                <a:tableStyleId>{073A0DAA-6AF3-43AB-8588-CEC1D06C72B9}</a:tableStyleId>
              </a:tblPr>
              <a:tblGrid>
                <a:gridCol w="1102535">
                  <a:extLst>
                    <a:ext uri="{9D8B030D-6E8A-4147-A177-3AD203B41FA5}">
                      <a16:colId xmlns:a16="http://schemas.microsoft.com/office/drawing/2014/main" val="20000"/>
                    </a:ext>
                  </a:extLst>
                </a:gridCol>
                <a:gridCol w="1102535">
                  <a:extLst>
                    <a:ext uri="{9D8B030D-6E8A-4147-A177-3AD203B41FA5}">
                      <a16:colId xmlns:a16="http://schemas.microsoft.com/office/drawing/2014/main" val="20001"/>
                    </a:ext>
                  </a:extLst>
                </a:gridCol>
                <a:gridCol w="1102535">
                  <a:extLst>
                    <a:ext uri="{9D8B030D-6E8A-4147-A177-3AD203B41FA5}">
                      <a16:colId xmlns:a16="http://schemas.microsoft.com/office/drawing/2014/main" val="20002"/>
                    </a:ext>
                  </a:extLst>
                </a:gridCol>
                <a:gridCol w="1102535">
                  <a:extLst>
                    <a:ext uri="{9D8B030D-6E8A-4147-A177-3AD203B41FA5}">
                      <a16:colId xmlns:a16="http://schemas.microsoft.com/office/drawing/2014/main" val="20003"/>
                    </a:ext>
                  </a:extLst>
                </a:gridCol>
                <a:gridCol w="1102535">
                  <a:extLst>
                    <a:ext uri="{9D8B030D-6E8A-4147-A177-3AD203B41FA5}">
                      <a16:colId xmlns:a16="http://schemas.microsoft.com/office/drawing/2014/main" val="20004"/>
                    </a:ext>
                  </a:extLst>
                </a:gridCol>
                <a:gridCol w="1102535">
                  <a:extLst>
                    <a:ext uri="{9D8B030D-6E8A-4147-A177-3AD203B41FA5}">
                      <a16:colId xmlns:a16="http://schemas.microsoft.com/office/drawing/2014/main" val="20005"/>
                    </a:ext>
                  </a:extLst>
                </a:gridCol>
              </a:tblGrid>
              <a:tr h="603414">
                <a:tc>
                  <a:txBody>
                    <a:bodyPr/>
                    <a:lstStyle/>
                    <a:p>
                      <a:pPr algn="ctr"/>
                      <a:r>
                        <a:rPr lang="fr-FR" sz="1600" b="1" dirty="0">
                          <a:latin typeface="BelleAllureCE" panose="02000803000000000000" pitchFamily="50" charset="0"/>
                        </a:rPr>
                        <a:t>_</a:t>
                      </a:r>
                      <a:r>
                        <a:rPr lang="fr-FR" sz="1600" b="1" baseline="0" dirty="0">
                          <a:latin typeface="BelleAllureCE" panose="02000803000000000000" pitchFamily="50" charset="0"/>
                        </a:rPr>
                        <a:t> f _</a:t>
                      </a:r>
                      <a:endParaRPr lang="fr-FR" sz="1600" b="1" dirty="0">
                        <a:latin typeface="BelleAllureCE" panose="02000803000000000000" pitchFamily="50" charset="0"/>
                      </a:endParaRPr>
                    </a:p>
                  </a:txBody>
                  <a:tcPr anchor="ctr"/>
                </a:tc>
                <a:tc>
                  <a:txBody>
                    <a:bodyPr/>
                    <a:lstStyle/>
                    <a:p>
                      <a:pPr algn="ctr"/>
                      <a:r>
                        <a:rPr lang="fr-FR" sz="1600" b="1" dirty="0">
                          <a:latin typeface="BelleAllureCE" panose="02000803000000000000" pitchFamily="50" charset="0"/>
                        </a:rPr>
                        <a:t>_</a:t>
                      </a:r>
                      <a:r>
                        <a:rPr lang="fr-FR" sz="1600" b="1" baseline="0" dirty="0">
                          <a:latin typeface="BelleAllureCE" panose="02000803000000000000" pitchFamily="50" charset="0"/>
                        </a:rPr>
                        <a:t> t _</a:t>
                      </a:r>
                      <a:endParaRPr lang="fr-FR" sz="1600" b="1" dirty="0">
                        <a:latin typeface="BelleAllureCE" panose="02000803000000000000" pitchFamily="50" charset="0"/>
                      </a:endParaRPr>
                    </a:p>
                  </a:txBody>
                  <a:tcPr anchor="ctr"/>
                </a:tc>
                <a:tc>
                  <a:txBody>
                    <a:bodyPr/>
                    <a:lstStyle/>
                    <a:p>
                      <a:pPr algn="ctr"/>
                      <a:r>
                        <a:rPr lang="fr-FR" sz="1600" b="1" baseline="0" dirty="0">
                          <a:latin typeface="BelleAllureCE" panose="02000803000000000000" pitchFamily="50" charset="0"/>
                        </a:rPr>
                        <a:t>_ j _</a:t>
                      </a:r>
                      <a:endParaRPr lang="fr-FR" sz="1600" b="1" dirty="0">
                        <a:latin typeface="BelleAllureCE" panose="02000803000000000000" pitchFamily="50" charset="0"/>
                      </a:endParaRPr>
                    </a:p>
                  </a:txBody>
                  <a:tcPr anchor="ctr"/>
                </a:tc>
                <a:tc>
                  <a:txBody>
                    <a:bodyPr/>
                    <a:lstStyle/>
                    <a:p>
                      <a:pPr algn="ctr"/>
                      <a:r>
                        <a:rPr lang="fr-FR" sz="1600" b="1" baseline="0" dirty="0">
                          <a:latin typeface="BelleAllureCE" panose="02000803000000000000" pitchFamily="50" charset="0"/>
                        </a:rPr>
                        <a:t>_ n _</a:t>
                      </a:r>
                      <a:endParaRPr lang="fr-FR" sz="1600" b="1" dirty="0">
                        <a:latin typeface="BelleAllureCE" panose="02000803000000000000" pitchFamily="50" charset="0"/>
                      </a:endParaRPr>
                    </a:p>
                  </a:txBody>
                  <a:tcPr anchor="ctr"/>
                </a:tc>
                <a:tc>
                  <a:txBody>
                    <a:bodyPr/>
                    <a:lstStyle/>
                    <a:p>
                      <a:pPr algn="ctr"/>
                      <a:r>
                        <a:rPr lang="fr-FR" sz="1600" b="1" dirty="0">
                          <a:latin typeface="BelleAllureCE" panose="02000803000000000000" pitchFamily="50" charset="0"/>
                        </a:rPr>
                        <a:t>_</a:t>
                      </a:r>
                      <a:r>
                        <a:rPr lang="fr-FR" sz="1600" b="1" baseline="0" dirty="0">
                          <a:latin typeface="BelleAllureCE" panose="02000803000000000000" pitchFamily="50" charset="0"/>
                        </a:rPr>
                        <a:t> b _</a:t>
                      </a:r>
                      <a:endParaRPr lang="fr-FR" sz="1600" b="1" dirty="0">
                        <a:latin typeface="BelleAllureCE" panose="02000803000000000000" pitchFamily="50" charset="0"/>
                      </a:endParaRPr>
                    </a:p>
                  </a:txBody>
                  <a:tcPr anchor="ctr"/>
                </a:tc>
                <a:tc>
                  <a:txBody>
                    <a:bodyPr/>
                    <a:lstStyle/>
                    <a:p>
                      <a:pPr algn="ctr"/>
                      <a:r>
                        <a:rPr lang="fr-FR" sz="1600" b="1" baseline="0" dirty="0">
                          <a:latin typeface="BelleAllureCE" panose="02000803000000000000" pitchFamily="50" charset="0"/>
                        </a:rPr>
                        <a:t>_ s _</a:t>
                      </a:r>
                      <a:endParaRPr lang="fr-FR" sz="1600" b="1" dirty="0">
                        <a:latin typeface="BelleAllureCE" panose="02000803000000000000" pitchFamily="50" charset="0"/>
                      </a:endParaRPr>
                    </a:p>
                  </a:txBody>
                  <a:tcPr anchor="ctr"/>
                </a:tc>
                <a:extLst>
                  <a:ext uri="{0D108BD9-81ED-4DB2-BD59-A6C34878D82A}">
                    <a16:rowId xmlns:a16="http://schemas.microsoft.com/office/drawing/2014/main" val="10000"/>
                  </a:ext>
                </a:extLst>
              </a:tr>
              <a:tr h="6034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baseline="0" dirty="0">
                          <a:latin typeface="BelleAllureCE" panose="02000803000000000000" pitchFamily="50" charset="0"/>
                        </a:rPr>
                        <a:t>_ w _</a:t>
                      </a:r>
                      <a:endParaRPr lang="fr-FR" sz="1600" b="1" dirty="0">
                        <a:latin typeface="BelleAllureCE" panose="02000803000000000000" pitchFamily="50" charset="0"/>
                      </a:endParaRPr>
                    </a:p>
                  </a:txBody>
                  <a:tcPr anchor="ctr"/>
                </a:tc>
                <a:tc>
                  <a:txBody>
                    <a:bodyPr/>
                    <a:lstStyle/>
                    <a:p>
                      <a:pPr algn="ctr"/>
                      <a:r>
                        <a:rPr lang="fr-FR" sz="1600" b="1" dirty="0">
                          <a:latin typeface="BelleAllureCE" panose="02000803000000000000" pitchFamily="50" charset="0"/>
                        </a:rPr>
                        <a:t>_</a:t>
                      </a:r>
                      <a:r>
                        <a:rPr lang="fr-FR" sz="1600" b="1" baseline="0" dirty="0">
                          <a:latin typeface="BelleAllureCE" panose="02000803000000000000" pitchFamily="50" charset="0"/>
                        </a:rPr>
                        <a:t> u _</a:t>
                      </a:r>
                      <a:endParaRPr lang="fr-FR" sz="1600" b="1" dirty="0">
                        <a:latin typeface="BelleAllureCE" panose="02000803000000000000" pitchFamily="50" charset="0"/>
                      </a:endParaRPr>
                    </a:p>
                  </a:txBody>
                  <a:tcPr anchor="ctr"/>
                </a:tc>
                <a:tc>
                  <a:txBody>
                    <a:bodyPr/>
                    <a:lstStyle/>
                    <a:p>
                      <a:pPr algn="ctr"/>
                      <a:r>
                        <a:rPr lang="fr-FR" sz="1600" b="1" dirty="0">
                          <a:latin typeface="BelleAllureCE" panose="02000803000000000000" pitchFamily="50" charset="0"/>
                        </a:rPr>
                        <a:t>_</a:t>
                      </a:r>
                      <a:r>
                        <a:rPr lang="fr-FR" sz="1600" b="1" baseline="0" dirty="0">
                          <a:latin typeface="BelleAllureCE" panose="02000803000000000000" pitchFamily="50" charset="0"/>
                        </a:rPr>
                        <a:t> p _</a:t>
                      </a:r>
                      <a:endParaRPr lang="fr-FR" sz="1600" b="1" dirty="0">
                        <a:latin typeface="BelleAllureCE" panose="02000803000000000000" pitchFamily="50" charset="0"/>
                      </a:endParaRPr>
                    </a:p>
                  </a:txBody>
                  <a:tcPr anchor="ctr"/>
                </a:tc>
                <a:tc>
                  <a:txBody>
                    <a:bodyPr/>
                    <a:lstStyle/>
                    <a:p>
                      <a:pPr algn="ctr"/>
                      <a:r>
                        <a:rPr lang="fr-FR" sz="1600" b="1" baseline="0" dirty="0">
                          <a:latin typeface="BelleAllureCE" panose="02000803000000000000" pitchFamily="50" charset="0"/>
                        </a:rPr>
                        <a:t>_ k _</a:t>
                      </a:r>
                      <a:endParaRPr lang="fr-FR" sz="1600" b="1" dirty="0">
                        <a:latin typeface="BelleAllureCE" panose="02000803000000000000" pitchFamily="50" charset="0"/>
                      </a:endParaRPr>
                    </a:p>
                  </a:txBody>
                  <a:tcPr anchor="ctr"/>
                </a:tc>
                <a:tc>
                  <a:txBody>
                    <a:bodyPr/>
                    <a:lstStyle/>
                    <a:p>
                      <a:pPr algn="ctr"/>
                      <a:r>
                        <a:rPr lang="fr-FR" sz="1600" b="1" dirty="0">
                          <a:latin typeface="BelleAllureCE" panose="02000803000000000000" pitchFamily="50" charset="0"/>
                        </a:rPr>
                        <a:t>_</a:t>
                      </a:r>
                      <a:r>
                        <a:rPr lang="fr-FR" sz="1600" b="1" baseline="0" dirty="0">
                          <a:latin typeface="BelleAllureCE" panose="02000803000000000000" pitchFamily="50" charset="0"/>
                        </a:rPr>
                        <a:t> d _</a:t>
                      </a:r>
                      <a:endParaRPr lang="fr-FR" sz="1600" b="1" dirty="0">
                        <a:latin typeface="BelleAllureCE" panose="02000803000000000000" pitchFamily="50" charset="0"/>
                      </a:endParaRPr>
                    </a:p>
                  </a:txBody>
                  <a:tcPr anchor="ctr"/>
                </a:tc>
                <a:tc>
                  <a:txBody>
                    <a:bodyPr/>
                    <a:lstStyle/>
                    <a:p>
                      <a:pPr algn="ctr"/>
                      <a:r>
                        <a:rPr lang="fr-FR" sz="1600" b="1" dirty="0">
                          <a:latin typeface="BelleAllureCE" panose="02000803000000000000" pitchFamily="50" charset="0"/>
                        </a:rPr>
                        <a:t>_</a:t>
                      </a:r>
                      <a:r>
                        <a:rPr lang="fr-FR" sz="1600" b="1" baseline="0" dirty="0">
                          <a:latin typeface="BelleAllureCE" panose="02000803000000000000" pitchFamily="50" charset="0"/>
                        </a:rPr>
                        <a:t> x _</a:t>
                      </a:r>
                      <a:endParaRPr lang="fr-FR" sz="1600" b="1" dirty="0">
                        <a:latin typeface="BelleAllureCE" panose="02000803000000000000" pitchFamily="50" charset="0"/>
                      </a:endParaRPr>
                    </a:p>
                  </a:txBody>
                  <a:tcPr anchor="ctr"/>
                </a:tc>
                <a:extLst>
                  <a:ext uri="{0D108BD9-81ED-4DB2-BD59-A6C34878D82A}">
                    <a16:rowId xmlns:a16="http://schemas.microsoft.com/office/drawing/2014/main" val="10001"/>
                  </a:ext>
                </a:extLst>
              </a:tr>
            </a:tbl>
          </a:graphicData>
        </a:graphic>
      </p:graphicFrame>
      <p:grpSp>
        <p:nvGrpSpPr>
          <p:cNvPr id="23" name="Groupe 22"/>
          <p:cNvGrpSpPr/>
          <p:nvPr/>
        </p:nvGrpSpPr>
        <p:grpSpPr>
          <a:xfrm>
            <a:off x="116632" y="7545288"/>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4</a:t>
              </a:r>
            </a:p>
          </p:txBody>
        </p:sp>
      </p:grpSp>
      <p:sp>
        <p:nvSpPr>
          <p:cNvPr id="26" name="ZoneTexte 25"/>
          <p:cNvSpPr txBox="1"/>
          <p:nvPr/>
        </p:nvSpPr>
        <p:spPr>
          <a:xfrm>
            <a:off x="476672" y="7710790"/>
            <a:ext cx="6192688" cy="338554"/>
          </a:xfrm>
          <a:prstGeom prst="rect">
            <a:avLst/>
          </a:prstGeom>
          <a:noFill/>
        </p:spPr>
        <p:txBody>
          <a:bodyPr wrap="square" rtlCol="0">
            <a:spAutoFit/>
          </a:bodyPr>
          <a:lstStyle/>
          <a:p>
            <a:r>
              <a:rPr lang="fr-FR" sz="1600" u="sng" dirty="0">
                <a:latin typeface="SimpleRonde" pitchFamily="2" charset="0"/>
              </a:rPr>
              <a:t>Dans chacune de ces listes, barre l’intrus.</a:t>
            </a:r>
          </a:p>
        </p:txBody>
      </p:sp>
      <p:graphicFrame>
        <p:nvGraphicFramePr>
          <p:cNvPr id="7" name="Tableau 6"/>
          <p:cNvGraphicFramePr>
            <a:graphicFrameLocks noGrp="1"/>
          </p:cNvGraphicFramePr>
          <p:nvPr>
            <p:extLst>
              <p:ext uri="{D42A27DB-BD31-4B8C-83A1-F6EECF244321}">
                <p14:modId xmlns:p14="http://schemas.microsoft.com/office/powerpoint/2010/main" val="1661485576"/>
              </p:ext>
            </p:extLst>
          </p:nvPr>
        </p:nvGraphicFramePr>
        <p:xfrm>
          <a:off x="188640" y="8387784"/>
          <a:ext cx="6480720" cy="110172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tblGrid>
              <a:tr h="550860">
                <a:tc>
                  <a:txBody>
                    <a:bodyPr/>
                    <a:lstStyle/>
                    <a:p>
                      <a:pPr algn="ctr"/>
                      <a:r>
                        <a:rPr lang="fr-FR" b="0" spc="300" dirty="0">
                          <a:solidFill>
                            <a:schemeClr val="tx1"/>
                          </a:solidFill>
                        </a:rPr>
                        <a:t>A P C D E</a:t>
                      </a:r>
                    </a:p>
                  </a:txBody>
                  <a:tcPr anchor="ctr">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0" spc="300" dirty="0">
                          <a:solidFill>
                            <a:schemeClr val="tx1"/>
                          </a:solidFill>
                        </a:rPr>
                        <a:t>W X Y N</a:t>
                      </a:r>
                    </a:p>
                  </a:txBody>
                  <a:tcPr anchor="ctr">
                    <a:lnL w="28575" cap="flat" cmpd="sng" algn="ctr">
                      <a:solidFill>
                        <a:schemeClr val="tx1"/>
                      </a:solidFill>
                      <a:prstDash val="sysDot"/>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0" spc="300" dirty="0">
                          <a:solidFill>
                            <a:schemeClr val="tx1"/>
                          </a:solidFill>
                        </a:rPr>
                        <a:t>G H I L K</a:t>
                      </a: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0860">
                <a:tc>
                  <a:txBody>
                    <a:bodyPr/>
                    <a:lstStyle/>
                    <a:p>
                      <a:pPr algn="ctr"/>
                      <a:r>
                        <a:rPr lang="fr-FR" b="0" spc="300" dirty="0">
                          <a:solidFill>
                            <a:schemeClr val="tx1"/>
                          </a:solidFill>
                        </a:rPr>
                        <a:t>K L M N Q</a:t>
                      </a:r>
                    </a:p>
                  </a:txBody>
                  <a:tcPr anchor="ctr">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0" spc="300" dirty="0">
                          <a:solidFill>
                            <a:schemeClr val="tx1"/>
                          </a:solidFill>
                        </a:rPr>
                        <a:t>Q B S T U</a:t>
                      </a:r>
                    </a:p>
                  </a:txBody>
                  <a:tcPr anchor="ctr">
                    <a:lnL w="28575" cap="flat" cmpd="sng" algn="ctr">
                      <a:solidFill>
                        <a:schemeClr val="tx1"/>
                      </a:solidFill>
                      <a:prstDash val="sysDot"/>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0" spc="300" dirty="0">
                          <a:solidFill>
                            <a:schemeClr val="tx1"/>
                          </a:solidFill>
                        </a:rPr>
                        <a:t>U</a:t>
                      </a:r>
                      <a:r>
                        <a:rPr lang="fr-FR" b="0" spc="300" baseline="0" dirty="0">
                          <a:solidFill>
                            <a:schemeClr val="tx1"/>
                          </a:solidFill>
                        </a:rPr>
                        <a:t> V W T X </a:t>
                      </a:r>
                      <a:endParaRPr lang="fr-FR" b="0" spc="300" dirty="0">
                        <a:solidFill>
                          <a:schemeClr val="tx1"/>
                        </a:solidFill>
                      </a:endParaRP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7" name="Rectangle à coins arrondis 26"/>
          <p:cNvSpPr/>
          <p:nvPr/>
        </p:nvSpPr>
        <p:spPr>
          <a:xfrm>
            <a:off x="6568752" y="337622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8" name="Rectangle à coins arrondis 27"/>
          <p:cNvSpPr/>
          <p:nvPr/>
        </p:nvSpPr>
        <p:spPr>
          <a:xfrm>
            <a:off x="6568752" y="524843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476186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Les suffixes</a:t>
            </a:r>
          </a:p>
        </p:txBody>
      </p:sp>
      <p:sp>
        <p:nvSpPr>
          <p:cNvPr id="3" name="Espace réservé du texte 2"/>
          <p:cNvSpPr>
            <a:spLocks noGrp="1"/>
          </p:cNvSpPr>
          <p:nvPr>
            <p:ph type="body" sz="quarter" idx="11"/>
          </p:nvPr>
        </p:nvSpPr>
        <p:spPr/>
        <p:txBody>
          <a:bodyPr/>
          <a:lstStyle/>
          <a:p>
            <a:r>
              <a:rPr lang="fr-FR" dirty="0"/>
              <a:t>8</a:t>
            </a:r>
          </a:p>
        </p:txBody>
      </p:sp>
      <p:sp>
        <p:nvSpPr>
          <p:cNvPr id="4" name="Espace réservé du texte 3"/>
          <p:cNvSpPr>
            <a:spLocks noGrp="1"/>
          </p:cNvSpPr>
          <p:nvPr>
            <p:ph type="body" sz="quarter" idx="12"/>
          </p:nvPr>
        </p:nvSpPr>
        <p:spPr/>
        <p:txBody>
          <a:bodyPr/>
          <a:lstStyle/>
          <a:p>
            <a:r>
              <a:rPr lang="fr-FR" dirty="0"/>
              <a:t>**</a:t>
            </a:r>
          </a:p>
        </p:txBody>
      </p:sp>
      <p:sp>
        <p:nvSpPr>
          <p:cNvPr id="5" name="ZoneTexte 4"/>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Pour chaque paire de mots, souligne le radical et entoure le suffixe.</a:t>
            </a:r>
            <a:r>
              <a:rPr lang="fr-FR" sz="1400" dirty="0">
                <a:latin typeface="SimpleRonde" pitchFamily="2" charset="0"/>
              </a:rPr>
              <a:t> Ex. : </a:t>
            </a:r>
            <a:r>
              <a:rPr lang="fr-FR" sz="1400" u="sng" dirty="0">
                <a:latin typeface="SimpleRonde" pitchFamily="2" charset="0"/>
              </a:rPr>
              <a:t>dent</a:t>
            </a:r>
            <a:r>
              <a:rPr lang="fr-FR" sz="1400" dirty="0">
                <a:latin typeface="SimpleRonde" pitchFamily="2" charset="0"/>
              </a:rPr>
              <a:t>iste / </a:t>
            </a:r>
            <a:r>
              <a:rPr lang="fr-FR" sz="1400" u="sng" dirty="0">
                <a:latin typeface="SimpleRonde" pitchFamily="2" charset="0"/>
              </a:rPr>
              <a:t>dent</a:t>
            </a:r>
            <a:r>
              <a:rPr lang="fr-FR" sz="1400" dirty="0">
                <a:latin typeface="SimpleRonde" pitchFamily="2" charset="0"/>
              </a:rPr>
              <a:t>aire.</a:t>
            </a: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0" name="Ellipse 9"/>
          <p:cNvSpPr/>
          <p:nvPr/>
        </p:nvSpPr>
        <p:spPr>
          <a:xfrm>
            <a:off x="2449464" y="1699926"/>
            <a:ext cx="360040" cy="36004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491670" y="1672306"/>
            <a:ext cx="360040" cy="36004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51410" y="2221186"/>
            <a:ext cx="1989558" cy="1015663"/>
          </a:xfrm>
          <a:prstGeom prst="rect">
            <a:avLst/>
          </a:prstGeom>
          <a:noFill/>
        </p:spPr>
        <p:txBody>
          <a:bodyPr wrap="square" rtlCol="0">
            <a:spAutoFit/>
          </a:bodyPr>
          <a:lstStyle/>
          <a:p>
            <a:r>
              <a:rPr lang="fr-FR" sz="1200" dirty="0">
                <a:latin typeface="Comic Sans MS" pitchFamily="66" charset="0"/>
              </a:rPr>
              <a:t>chauffage / chauffagiste</a:t>
            </a:r>
          </a:p>
          <a:p>
            <a:endParaRPr lang="fr-FR" sz="1200" dirty="0">
              <a:latin typeface="Comic Sans MS" pitchFamily="66" charset="0"/>
            </a:endParaRPr>
          </a:p>
          <a:p>
            <a:r>
              <a:rPr lang="fr-FR" sz="1200" dirty="0">
                <a:latin typeface="Comic Sans MS" pitchFamily="66" charset="0"/>
              </a:rPr>
              <a:t>exploser / explosion</a:t>
            </a:r>
          </a:p>
          <a:p>
            <a:endParaRPr lang="fr-FR" sz="1200" dirty="0">
              <a:latin typeface="Comic Sans MS" pitchFamily="66" charset="0"/>
            </a:endParaRPr>
          </a:p>
          <a:p>
            <a:r>
              <a:rPr lang="fr-FR" sz="1200" dirty="0">
                <a:latin typeface="Comic Sans MS" pitchFamily="66" charset="0"/>
              </a:rPr>
              <a:t>écrivain / écriture</a:t>
            </a:r>
          </a:p>
        </p:txBody>
      </p:sp>
      <p:sp>
        <p:nvSpPr>
          <p:cNvPr id="14" name="ZoneTexte 13"/>
          <p:cNvSpPr txBox="1"/>
          <p:nvPr/>
        </p:nvSpPr>
        <p:spPr>
          <a:xfrm>
            <a:off x="3789040" y="2221187"/>
            <a:ext cx="1728192" cy="1015663"/>
          </a:xfrm>
          <a:prstGeom prst="rect">
            <a:avLst/>
          </a:prstGeom>
          <a:noFill/>
        </p:spPr>
        <p:txBody>
          <a:bodyPr wrap="square" rtlCol="0">
            <a:spAutoFit/>
          </a:bodyPr>
          <a:lstStyle/>
          <a:p>
            <a:r>
              <a:rPr lang="fr-FR" sz="1200" dirty="0">
                <a:latin typeface="Comic Sans MS" pitchFamily="66" charset="0"/>
              </a:rPr>
              <a:t>livraison / livreur</a:t>
            </a:r>
          </a:p>
          <a:p>
            <a:endParaRPr lang="fr-FR" sz="1200" dirty="0">
              <a:latin typeface="Comic Sans MS" pitchFamily="66" charset="0"/>
            </a:endParaRPr>
          </a:p>
          <a:p>
            <a:r>
              <a:rPr lang="fr-FR" sz="1200" dirty="0">
                <a:latin typeface="Comic Sans MS" pitchFamily="66" charset="0"/>
              </a:rPr>
              <a:t>habitant / habitation</a:t>
            </a:r>
          </a:p>
          <a:p>
            <a:endParaRPr lang="fr-FR" sz="1200" dirty="0">
              <a:latin typeface="Comic Sans MS" pitchFamily="66" charset="0"/>
            </a:endParaRPr>
          </a:p>
          <a:p>
            <a:r>
              <a:rPr lang="fr-FR" sz="1200" dirty="0">
                <a:latin typeface="Comic Sans MS" pitchFamily="66" charset="0"/>
              </a:rPr>
              <a:t>cafetière / caféine</a:t>
            </a:r>
          </a:p>
        </p:txBody>
      </p:sp>
      <p:sp>
        <p:nvSpPr>
          <p:cNvPr id="15" name="ZoneTexte 14"/>
          <p:cNvSpPr txBox="1"/>
          <p:nvPr/>
        </p:nvSpPr>
        <p:spPr>
          <a:xfrm>
            <a:off x="548680" y="3584848"/>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Trouve le nom construit avec le suffixe –</a:t>
            </a:r>
            <a:r>
              <a:rPr lang="fr-FR" sz="1400" u="sng" dirty="0" err="1">
                <a:latin typeface="SimpleRonde" pitchFamily="2" charset="0"/>
              </a:rPr>
              <a:t>ation</a:t>
            </a:r>
            <a:r>
              <a:rPr lang="fr-FR" sz="1400" u="sng" dirty="0">
                <a:latin typeface="SimpleRonde" pitchFamily="2" charset="0"/>
              </a:rPr>
              <a:t> correspondant au verbe.</a:t>
            </a:r>
            <a:r>
              <a:rPr lang="fr-FR" sz="1400" dirty="0">
                <a:latin typeface="SimpleRonde" pitchFamily="2" charset="0"/>
              </a:rPr>
              <a:t> Ex. : opérer </a:t>
            </a:r>
            <a:r>
              <a:rPr lang="fr-FR" sz="1400" spc="300" dirty="0">
                <a:latin typeface="Throw My Hands Up in the Air"/>
                <a:ea typeface="Throw My Hands Up in the Air"/>
              </a:rPr>
              <a:t>~</a:t>
            </a:r>
            <a:r>
              <a:rPr lang="fr-FR" sz="1400" dirty="0">
                <a:latin typeface="SimpleRonde" pitchFamily="2" charset="0"/>
              </a:rPr>
              <a:t> une opération.</a:t>
            </a:r>
          </a:p>
        </p:txBody>
      </p:sp>
      <p:grpSp>
        <p:nvGrpSpPr>
          <p:cNvPr id="16" name="Groupe 15"/>
          <p:cNvGrpSpPr/>
          <p:nvPr/>
        </p:nvGrpSpPr>
        <p:grpSpPr>
          <a:xfrm>
            <a:off x="116632" y="3521415"/>
            <a:ext cx="360040" cy="461665"/>
            <a:chOff x="116632" y="1352600"/>
            <a:chExt cx="360040" cy="461665"/>
          </a:xfrm>
        </p:grpSpPr>
        <p:sp>
          <p:nvSpPr>
            <p:cNvPr id="17" name="Ellipse 1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9" name="Rectangle à coins arrondis 18"/>
          <p:cNvSpPr/>
          <p:nvPr/>
        </p:nvSpPr>
        <p:spPr>
          <a:xfrm>
            <a:off x="6568752" y="3672835"/>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8" name="ZoneTexte 27"/>
          <p:cNvSpPr txBox="1"/>
          <p:nvPr/>
        </p:nvSpPr>
        <p:spPr>
          <a:xfrm>
            <a:off x="3645024" y="4350802"/>
            <a:ext cx="3024336" cy="1754326"/>
          </a:xfrm>
          <a:prstGeom prst="rect">
            <a:avLst/>
          </a:prstGeom>
          <a:noFill/>
        </p:spPr>
        <p:txBody>
          <a:bodyPr wrap="square" rtlCol="0">
            <a:spAutoFit/>
          </a:bodyPr>
          <a:lstStyle/>
          <a:p>
            <a:pPr>
              <a:lnSpc>
                <a:spcPct val="300000"/>
              </a:lnSpc>
            </a:pPr>
            <a:r>
              <a:rPr lang="fr-FR" sz="1200" dirty="0">
                <a:latin typeface="Comic Sans MS" pitchFamily="66" charset="0"/>
              </a:rPr>
              <a:t>illustrer</a:t>
            </a:r>
          </a:p>
          <a:p>
            <a:pPr>
              <a:lnSpc>
                <a:spcPct val="300000"/>
              </a:lnSpc>
            </a:pPr>
            <a:r>
              <a:rPr lang="fr-FR" sz="1200" dirty="0">
                <a:latin typeface="Comic Sans MS" pitchFamily="66" charset="0"/>
              </a:rPr>
              <a:t>former</a:t>
            </a:r>
          </a:p>
          <a:p>
            <a:pPr>
              <a:lnSpc>
                <a:spcPct val="300000"/>
              </a:lnSpc>
            </a:pPr>
            <a:r>
              <a:rPr lang="fr-FR" sz="1200" dirty="0">
                <a:latin typeface="Comic Sans MS" pitchFamily="66" charset="0"/>
              </a:rPr>
              <a:t>citer</a:t>
            </a:r>
          </a:p>
        </p:txBody>
      </p:sp>
      <p:sp>
        <p:nvSpPr>
          <p:cNvPr id="29" name="ZoneTexte 28"/>
          <p:cNvSpPr txBox="1"/>
          <p:nvPr/>
        </p:nvSpPr>
        <p:spPr>
          <a:xfrm>
            <a:off x="188640" y="4350802"/>
            <a:ext cx="3240360" cy="1754326"/>
          </a:xfrm>
          <a:prstGeom prst="rect">
            <a:avLst/>
          </a:prstGeom>
          <a:noFill/>
        </p:spPr>
        <p:txBody>
          <a:bodyPr wrap="square" rtlCol="0">
            <a:spAutoFit/>
          </a:bodyPr>
          <a:lstStyle/>
          <a:p>
            <a:pPr>
              <a:lnSpc>
                <a:spcPct val="300000"/>
              </a:lnSpc>
            </a:pPr>
            <a:r>
              <a:rPr lang="fr-FR" sz="1200" dirty="0">
                <a:latin typeface="Comic Sans MS" pitchFamily="66" charset="0"/>
              </a:rPr>
              <a:t>préparer</a:t>
            </a:r>
          </a:p>
          <a:p>
            <a:pPr>
              <a:lnSpc>
                <a:spcPct val="300000"/>
              </a:lnSpc>
            </a:pPr>
            <a:r>
              <a:rPr lang="fr-FR" sz="1200" dirty="0">
                <a:latin typeface="Comic Sans MS" pitchFamily="66" charset="0"/>
              </a:rPr>
              <a:t>tenter</a:t>
            </a:r>
          </a:p>
          <a:p>
            <a:pPr>
              <a:lnSpc>
                <a:spcPct val="300000"/>
              </a:lnSpc>
            </a:pPr>
            <a:r>
              <a:rPr lang="fr-FR" sz="1200" dirty="0">
                <a:latin typeface="Comic Sans MS" pitchFamily="66" charset="0"/>
              </a:rPr>
              <a:t>noter</a:t>
            </a:r>
          </a:p>
        </p:txBody>
      </p:sp>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4486659"/>
            <a:ext cx="1854324" cy="360040"/>
          </a:xfrm>
          <a:prstGeom prst="rect">
            <a:avLst/>
          </a:prstGeom>
          <a:effectLst>
            <a:outerShdw blurRad="50800" dist="38100" dir="2700000" algn="tl" rotWithShape="0">
              <a:prstClr val="black">
                <a:alpha val="40000"/>
              </a:prstClr>
            </a:outerShdw>
          </a:effectLst>
        </p:spPr>
      </p:pic>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5042283"/>
            <a:ext cx="1854324" cy="360040"/>
          </a:xfrm>
          <a:prstGeom prst="rect">
            <a:avLst/>
          </a:prstGeom>
          <a:effectLst>
            <a:outerShdw blurRad="50800" dist="38100" dir="2700000" algn="tl" rotWithShape="0">
              <a:prstClr val="black">
                <a:alpha val="40000"/>
              </a:prstClr>
            </a:outerShdw>
          </a:effectLst>
        </p:spPr>
      </p:pic>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30660" y="5563471"/>
            <a:ext cx="1854324" cy="360040"/>
          </a:xfrm>
          <a:prstGeom prst="rect">
            <a:avLst/>
          </a:prstGeom>
          <a:effectLst>
            <a:outerShdw blurRad="50800" dist="38100" dir="2700000" algn="tl" rotWithShape="0">
              <a:prstClr val="black">
                <a:alpha val="40000"/>
              </a:prstClr>
            </a:outerShdw>
          </a:effectLst>
        </p:spPr>
      </p:pic>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4486659"/>
            <a:ext cx="1854324" cy="360040"/>
          </a:xfrm>
          <a:prstGeom prst="rect">
            <a:avLst/>
          </a:prstGeom>
          <a:effectLst>
            <a:outerShdw blurRad="50800" dist="38100" dir="2700000" algn="tl" rotWithShape="0">
              <a:prstClr val="black">
                <a:alpha val="40000"/>
              </a:prstClr>
            </a:outerShdw>
          </a:effectLst>
        </p:spPr>
      </p:pic>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5024862"/>
            <a:ext cx="1854324" cy="360040"/>
          </a:xfrm>
          <a:prstGeom prst="rect">
            <a:avLst/>
          </a:prstGeom>
          <a:effectLst>
            <a:outerShdw blurRad="50800" dist="38100" dir="2700000" algn="tl" rotWithShape="0">
              <a:prstClr val="black">
                <a:alpha val="40000"/>
              </a:prstClr>
            </a:outerShdw>
          </a:effectLst>
        </p:spPr>
      </p:pic>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71020" y="5563471"/>
            <a:ext cx="1854324" cy="360040"/>
          </a:xfrm>
          <a:prstGeom prst="rect">
            <a:avLst/>
          </a:prstGeom>
          <a:effectLst>
            <a:outerShdw blurRad="50800" dist="38100" dir="2700000" algn="tl" rotWithShape="0">
              <a:prstClr val="black">
                <a:alpha val="40000"/>
              </a:prstClr>
            </a:outerShdw>
          </a:effectLst>
        </p:spPr>
      </p:pic>
      <p:sp>
        <p:nvSpPr>
          <p:cNvPr id="36" name="ZoneTexte 35"/>
          <p:cNvSpPr txBox="1"/>
          <p:nvPr/>
        </p:nvSpPr>
        <p:spPr>
          <a:xfrm>
            <a:off x="548680" y="6321152"/>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Retrouve l’adjectif à partir duquel le nom a été formé.</a:t>
            </a:r>
            <a:r>
              <a:rPr lang="fr-FR" sz="1400" dirty="0">
                <a:latin typeface="SimpleRonde" pitchFamily="2" charset="0"/>
              </a:rPr>
              <a:t> </a:t>
            </a:r>
          </a:p>
          <a:p>
            <a:pPr>
              <a:lnSpc>
                <a:spcPct val="150000"/>
              </a:lnSpc>
            </a:pPr>
            <a:r>
              <a:rPr lang="fr-FR" sz="1400" dirty="0">
                <a:latin typeface="SimpleRonde" pitchFamily="2" charset="0"/>
              </a:rPr>
              <a:t>Ex. : la gentillesse </a:t>
            </a:r>
            <a:r>
              <a:rPr lang="fr-FR" sz="1400" spc="300" dirty="0">
                <a:latin typeface="Throw My Hands Up in the Air"/>
                <a:ea typeface="Throw My Hands Up in the Air"/>
              </a:rPr>
              <a:t>~</a:t>
            </a:r>
            <a:r>
              <a:rPr lang="fr-FR" sz="1400" dirty="0">
                <a:latin typeface="SimpleRonde" pitchFamily="2" charset="0"/>
              </a:rPr>
              <a:t> gentil.</a:t>
            </a:r>
          </a:p>
        </p:txBody>
      </p:sp>
      <p:grpSp>
        <p:nvGrpSpPr>
          <p:cNvPr id="37" name="Groupe 36"/>
          <p:cNvGrpSpPr/>
          <p:nvPr/>
        </p:nvGrpSpPr>
        <p:grpSpPr>
          <a:xfrm>
            <a:off x="116632" y="6257719"/>
            <a:ext cx="360040" cy="461665"/>
            <a:chOff x="116632" y="1352600"/>
            <a:chExt cx="360040" cy="461665"/>
          </a:xfrm>
        </p:grpSpPr>
        <p:sp>
          <p:nvSpPr>
            <p:cNvPr id="38" name="Ellipse 3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0" name="Rectangle à coins arrondis 39"/>
          <p:cNvSpPr/>
          <p:nvPr/>
        </p:nvSpPr>
        <p:spPr>
          <a:xfrm>
            <a:off x="6568752" y="6409139"/>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1" name="ZoneTexte 40"/>
          <p:cNvSpPr txBox="1"/>
          <p:nvPr/>
        </p:nvSpPr>
        <p:spPr>
          <a:xfrm>
            <a:off x="3645024" y="7617296"/>
            <a:ext cx="3024336" cy="1754326"/>
          </a:xfrm>
          <a:prstGeom prst="rect">
            <a:avLst/>
          </a:prstGeom>
          <a:noFill/>
        </p:spPr>
        <p:txBody>
          <a:bodyPr wrap="square" rtlCol="0">
            <a:spAutoFit/>
          </a:bodyPr>
          <a:lstStyle/>
          <a:p>
            <a:pPr>
              <a:lnSpc>
                <a:spcPct val="300000"/>
              </a:lnSpc>
            </a:pPr>
            <a:r>
              <a:rPr lang="fr-FR" sz="1200" dirty="0">
                <a:latin typeface="Comic Sans MS" pitchFamily="66" charset="0"/>
              </a:rPr>
              <a:t>la finesse</a:t>
            </a:r>
          </a:p>
          <a:p>
            <a:pPr>
              <a:lnSpc>
                <a:spcPct val="300000"/>
              </a:lnSpc>
            </a:pPr>
            <a:r>
              <a:rPr lang="fr-FR" sz="1200" dirty="0">
                <a:latin typeface="Comic Sans MS" pitchFamily="66" charset="0"/>
              </a:rPr>
              <a:t>la justice</a:t>
            </a:r>
          </a:p>
          <a:p>
            <a:pPr>
              <a:lnSpc>
                <a:spcPct val="300000"/>
              </a:lnSpc>
            </a:pPr>
            <a:r>
              <a:rPr lang="fr-FR" sz="1200" dirty="0">
                <a:latin typeface="Comic Sans MS" pitchFamily="66" charset="0"/>
              </a:rPr>
              <a:t>la lâcheté</a:t>
            </a:r>
          </a:p>
        </p:txBody>
      </p:sp>
      <p:sp>
        <p:nvSpPr>
          <p:cNvPr id="42" name="ZoneTexte 41"/>
          <p:cNvSpPr txBox="1"/>
          <p:nvPr/>
        </p:nvSpPr>
        <p:spPr>
          <a:xfrm>
            <a:off x="188640" y="7617296"/>
            <a:ext cx="3240360" cy="1754326"/>
          </a:xfrm>
          <a:prstGeom prst="rect">
            <a:avLst/>
          </a:prstGeom>
          <a:noFill/>
        </p:spPr>
        <p:txBody>
          <a:bodyPr wrap="square" rtlCol="0">
            <a:spAutoFit/>
          </a:bodyPr>
          <a:lstStyle/>
          <a:p>
            <a:pPr>
              <a:lnSpc>
                <a:spcPct val="300000"/>
              </a:lnSpc>
            </a:pPr>
            <a:r>
              <a:rPr lang="fr-FR" sz="1200" dirty="0">
                <a:latin typeface="Comic Sans MS" pitchFamily="66" charset="0"/>
              </a:rPr>
              <a:t>la dureté</a:t>
            </a:r>
          </a:p>
          <a:p>
            <a:pPr>
              <a:lnSpc>
                <a:spcPct val="300000"/>
              </a:lnSpc>
            </a:pPr>
            <a:r>
              <a:rPr lang="fr-FR" sz="1200" dirty="0">
                <a:latin typeface="Comic Sans MS" pitchFamily="66" charset="0"/>
              </a:rPr>
              <a:t>l’étroitesse</a:t>
            </a:r>
          </a:p>
          <a:p>
            <a:pPr>
              <a:lnSpc>
                <a:spcPct val="300000"/>
              </a:lnSpc>
            </a:pPr>
            <a:r>
              <a:rPr lang="fr-FR" sz="1200" dirty="0">
                <a:latin typeface="Comic Sans MS" pitchFamily="66" charset="0"/>
              </a:rPr>
              <a:t>la longueur</a:t>
            </a:r>
          </a:p>
        </p:txBody>
      </p:sp>
      <p:pic>
        <p:nvPicPr>
          <p:cNvPr id="43" name="Image 42"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7753153"/>
            <a:ext cx="1854324" cy="360040"/>
          </a:xfrm>
          <a:prstGeom prst="rect">
            <a:avLst/>
          </a:prstGeom>
          <a:effectLst>
            <a:outerShdw blurRad="50800" dist="38100" dir="2700000" algn="tl" rotWithShape="0">
              <a:prstClr val="black">
                <a:alpha val="40000"/>
              </a:prstClr>
            </a:outerShdw>
          </a:effectLst>
        </p:spPr>
      </p:pic>
      <p:pic>
        <p:nvPicPr>
          <p:cNvPr id="44" name="Image 43"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8308777"/>
            <a:ext cx="1854324" cy="360040"/>
          </a:xfrm>
          <a:prstGeom prst="rect">
            <a:avLst/>
          </a:prstGeom>
          <a:effectLst>
            <a:outerShdw blurRad="50800" dist="38100" dir="2700000" algn="tl" rotWithShape="0">
              <a:prstClr val="black">
                <a:alpha val="40000"/>
              </a:prstClr>
            </a:outerShdw>
          </a:effectLst>
        </p:spPr>
      </p:pic>
      <p:pic>
        <p:nvPicPr>
          <p:cNvPr id="45" name="Image 4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30660" y="8829965"/>
            <a:ext cx="1854324" cy="360040"/>
          </a:xfrm>
          <a:prstGeom prst="rect">
            <a:avLst/>
          </a:prstGeom>
          <a:effectLst>
            <a:outerShdw blurRad="50800" dist="38100" dir="2700000" algn="tl" rotWithShape="0">
              <a:prstClr val="black">
                <a:alpha val="40000"/>
              </a:prstClr>
            </a:outerShdw>
          </a:effectLst>
        </p:spPr>
      </p:pic>
      <p:pic>
        <p:nvPicPr>
          <p:cNvPr id="46" name="Image 4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7753153"/>
            <a:ext cx="1854324" cy="360040"/>
          </a:xfrm>
          <a:prstGeom prst="rect">
            <a:avLst/>
          </a:prstGeom>
          <a:effectLst>
            <a:outerShdw blurRad="50800" dist="38100" dir="2700000" algn="tl" rotWithShape="0">
              <a:prstClr val="black">
                <a:alpha val="40000"/>
              </a:prstClr>
            </a:outerShdw>
          </a:effectLst>
        </p:spPr>
      </p:pic>
      <p:pic>
        <p:nvPicPr>
          <p:cNvPr id="47" name="Image 4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8291356"/>
            <a:ext cx="1854324" cy="360040"/>
          </a:xfrm>
          <a:prstGeom prst="rect">
            <a:avLst/>
          </a:prstGeom>
          <a:effectLst>
            <a:outerShdw blurRad="50800" dist="38100" dir="2700000" algn="tl" rotWithShape="0">
              <a:prstClr val="black">
                <a:alpha val="40000"/>
              </a:prstClr>
            </a:outerShdw>
          </a:effectLst>
        </p:spPr>
      </p:pic>
      <p:pic>
        <p:nvPicPr>
          <p:cNvPr id="48" name="Image 4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71020" y="8829965"/>
            <a:ext cx="1854324" cy="360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3372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a:t>Noms concrets et noms abstraits</a:t>
            </a:r>
          </a:p>
        </p:txBody>
      </p:sp>
      <p:sp>
        <p:nvSpPr>
          <p:cNvPr id="3" name="Espace réservé du texte 2"/>
          <p:cNvSpPr>
            <a:spLocks noGrp="1"/>
          </p:cNvSpPr>
          <p:nvPr>
            <p:ph type="body" sz="quarter" idx="11"/>
          </p:nvPr>
        </p:nvSpPr>
        <p:spPr/>
        <p:txBody>
          <a:bodyPr/>
          <a:lstStyle/>
          <a:p>
            <a:r>
              <a:rPr lang="fr-FR" dirty="0"/>
              <a:t>9</a:t>
            </a:r>
          </a:p>
        </p:txBody>
      </p:sp>
      <p:sp>
        <p:nvSpPr>
          <p:cNvPr id="4" name="Espace réservé du texte 3"/>
          <p:cNvSpPr>
            <a:spLocks noGrp="1"/>
          </p:cNvSpPr>
          <p:nvPr>
            <p:ph type="body" sz="quarter" idx="12"/>
          </p:nvPr>
        </p:nvSpPr>
        <p:spPr/>
        <p:txBody>
          <a:bodyPr/>
          <a:lstStyle/>
          <a:p>
            <a:r>
              <a:rPr lang="fr-FR" dirty="0"/>
              <a:t>*</a:t>
            </a:r>
          </a:p>
        </p:txBody>
      </p:sp>
      <p:sp>
        <p:nvSpPr>
          <p:cNvPr id="5" name="ZoneTexte 4"/>
          <p:cNvSpPr txBox="1"/>
          <p:nvPr/>
        </p:nvSpPr>
        <p:spPr>
          <a:xfrm>
            <a:off x="548680" y="1344025"/>
            <a:ext cx="6020072" cy="388568"/>
          </a:xfrm>
          <a:prstGeom prst="rect">
            <a:avLst/>
          </a:prstGeom>
          <a:noFill/>
        </p:spPr>
        <p:txBody>
          <a:bodyPr wrap="square" rtlCol="0">
            <a:spAutoFit/>
          </a:bodyPr>
          <a:lstStyle/>
          <a:p>
            <a:pPr>
              <a:lnSpc>
                <a:spcPct val="150000"/>
              </a:lnSpc>
            </a:pPr>
            <a:r>
              <a:rPr lang="fr-FR" sz="1400" u="sng" dirty="0">
                <a:latin typeface="SimpleRonde" pitchFamily="2" charset="0"/>
              </a:rPr>
              <a:t>Classe ces noms dans le tableau suivant.</a:t>
            </a: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10" name="Tableau 9"/>
          <p:cNvGraphicFramePr>
            <a:graphicFrameLocks noGrp="1"/>
          </p:cNvGraphicFramePr>
          <p:nvPr>
            <p:extLst>
              <p:ext uri="{D42A27DB-BD31-4B8C-83A1-F6EECF244321}">
                <p14:modId xmlns:p14="http://schemas.microsoft.com/office/powerpoint/2010/main" val="1894866557"/>
              </p:ext>
            </p:extLst>
          </p:nvPr>
        </p:nvGraphicFramePr>
        <p:xfrm>
          <a:off x="836712" y="2288704"/>
          <a:ext cx="5184576" cy="260343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59228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144016">
                <a:tc>
                  <a:txBody>
                    <a:bodyPr/>
                    <a:lstStyle/>
                    <a:p>
                      <a:pPr algn="ctr"/>
                      <a:r>
                        <a:rPr lang="fr-FR" sz="1400" dirty="0">
                          <a:solidFill>
                            <a:schemeClr val="tx1"/>
                          </a:solidFill>
                        </a:rPr>
                        <a:t>Noms concrets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400" dirty="0">
                          <a:solidFill>
                            <a:schemeClr val="tx1"/>
                          </a:solidFill>
                        </a:rPr>
                        <a:t>Noms abstraits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299592">
                <a:tc>
                  <a:txBody>
                    <a:bodyPr/>
                    <a:lstStyle/>
                    <a:p>
                      <a:pPr>
                        <a:lnSpc>
                          <a:spcPct val="150000"/>
                        </a:lnSpc>
                      </a:pPr>
                      <a:r>
                        <a:rPr lang="fr-FR" sz="1400" dirty="0">
                          <a:solidFill>
                            <a:schemeClr val="tx1"/>
                          </a:solidFill>
                        </a:rPr>
                        <a:t>_____________________________________________________________________________________________________________________________________________________________________________________________</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pPr>
                        <a:lnSpc>
                          <a:spcPct val="150000"/>
                        </a:lnSpc>
                      </a:pPr>
                      <a:r>
                        <a:rPr lang="fr-FR" sz="1400" dirty="0">
                          <a:solidFill>
                            <a:schemeClr val="tx1"/>
                          </a:solidFill>
                        </a:rPr>
                        <a:t>_____________________________________________________________________________________________________________________________________________________________________________________________</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1" name="ZoneTexte 10"/>
          <p:cNvSpPr txBox="1"/>
          <p:nvPr/>
        </p:nvSpPr>
        <p:spPr>
          <a:xfrm>
            <a:off x="0" y="1712640"/>
            <a:ext cx="6858000" cy="461665"/>
          </a:xfrm>
          <a:prstGeom prst="rect">
            <a:avLst/>
          </a:prstGeom>
          <a:noFill/>
        </p:spPr>
        <p:txBody>
          <a:bodyPr wrap="square" rtlCol="0">
            <a:spAutoFit/>
          </a:bodyPr>
          <a:lstStyle/>
          <a:p>
            <a:pPr algn="ctr"/>
            <a:r>
              <a:rPr lang="fr-FR" sz="1200" b="1" dirty="0">
                <a:latin typeface="Comic Sans MS" pitchFamily="66" charset="0"/>
              </a:rPr>
              <a:t>une table - un voisin - l’amitié - la gentillesse - les enfants - du chocolat - </a:t>
            </a:r>
          </a:p>
          <a:p>
            <a:pPr algn="ctr"/>
            <a:r>
              <a:rPr lang="fr-FR" sz="1200" b="1" dirty="0">
                <a:latin typeface="Comic Sans MS" pitchFamily="66" charset="0"/>
              </a:rPr>
              <a:t>un arbre - la peur - l’absence - le goût - des lunettes - une tasse - le courage</a:t>
            </a:r>
          </a:p>
        </p:txBody>
      </p:sp>
      <p:sp>
        <p:nvSpPr>
          <p:cNvPr id="12" name="ZoneTexte 11"/>
          <p:cNvSpPr txBox="1"/>
          <p:nvPr/>
        </p:nvSpPr>
        <p:spPr>
          <a:xfrm>
            <a:off x="548680" y="5025008"/>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Associe chaque nom de sentiment à l’adjectif correspondant.</a:t>
            </a:r>
          </a:p>
        </p:txBody>
      </p:sp>
      <p:grpSp>
        <p:nvGrpSpPr>
          <p:cNvPr id="13" name="Groupe 12"/>
          <p:cNvGrpSpPr/>
          <p:nvPr/>
        </p:nvGrpSpPr>
        <p:grpSpPr>
          <a:xfrm>
            <a:off x="116632" y="4961575"/>
            <a:ext cx="360040" cy="461665"/>
            <a:chOff x="116632" y="1352600"/>
            <a:chExt cx="360040" cy="461665"/>
          </a:xfrm>
        </p:grpSpPr>
        <p:sp>
          <p:nvSpPr>
            <p:cNvPr id="14" name="Ellipse 1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Rectangle à coins arrondis 15"/>
          <p:cNvSpPr/>
          <p:nvPr/>
        </p:nvSpPr>
        <p:spPr>
          <a:xfrm>
            <a:off x="6568752" y="5112995"/>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17" name="Tableau 16"/>
          <p:cNvGraphicFramePr>
            <a:graphicFrameLocks noGrp="1"/>
          </p:cNvGraphicFramePr>
          <p:nvPr>
            <p:extLst>
              <p:ext uri="{D42A27DB-BD31-4B8C-83A1-F6EECF244321}">
                <p14:modId xmlns:p14="http://schemas.microsoft.com/office/powerpoint/2010/main" val="1121655603"/>
              </p:ext>
            </p:extLst>
          </p:nvPr>
        </p:nvGraphicFramePr>
        <p:xfrm>
          <a:off x="924871" y="5673080"/>
          <a:ext cx="5008258" cy="1854200"/>
        </p:xfrm>
        <a:graphic>
          <a:graphicData uri="http://schemas.openxmlformats.org/drawingml/2006/table">
            <a:tbl>
              <a:tblPr bandRow="1">
                <a:tableStyleId>{5C22544A-7EE6-4342-B048-85BDC9FD1C3A}</a:tableStyleId>
              </a:tblPr>
              <a:tblGrid>
                <a:gridCol w="1296145">
                  <a:extLst>
                    <a:ext uri="{9D8B030D-6E8A-4147-A177-3AD203B41FA5}">
                      <a16:colId xmlns:a16="http://schemas.microsoft.com/office/drawing/2014/main" val="20000"/>
                    </a:ext>
                  </a:extLst>
                </a:gridCol>
                <a:gridCol w="1360056">
                  <a:extLst>
                    <a:ext uri="{9D8B030D-6E8A-4147-A177-3AD203B41FA5}">
                      <a16:colId xmlns:a16="http://schemas.microsoft.com/office/drawing/2014/main" val="20001"/>
                    </a:ext>
                  </a:extLst>
                </a:gridCol>
                <a:gridCol w="1088216">
                  <a:extLst>
                    <a:ext uri="{9D8B030D-6E8A-4147-A177-3AD203B41FA5}">
                      <a16:colId xmlns:a16="http://schemas.microsoft.com/office/drawing/2014/main" val="20002"/>
                    </a:ext>
                  </a:extLst>
                </a:gridCol>
                <a:gridCol w="1263841">
                  <a:extLst>
                    <a:ext uri="{9D8B030D-6E8A-4147-A177-3AD203B41FA5}">
                      <a16:colId xmlns:a16="http://schemas.microsoft.com/office/drawing/2014/main" val="20003"/>
                    </a:ext>
                  </a:extLst>
                </a:gridCol>
              </a:tblGrid>
              <a:tr h="370840">
                <a:tc>
                  <a:txBody>
                    <a:bodyPr/>
                    <a:lstStyle/>
                    <a:p>
                      <a:r>
                        <a:rPr lang="fr-FR" sz="1200" dirty="0">
                          <a:latin typeface="Comic Sans MS" pitchFamily="66" charset="0"/>
                        </a:rPr>
                        <a:t>l’amitié</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pauvre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fr-FR" sz="1200" dirty="0">
                          <a:latin typeface="Comic Sans MS" pitchFamily="66" charset="0"/>
                        </a:rPr>
                        <a:t>la sympathie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tolérant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fr-FR" sz="1200" dirty="0">
                          <a:latin typeface="Comic Sans MS" pitchFamily="66" charset="0"/>
                        </a:rPr>
                        <a:t>la pauvreté</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amical</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r>
                        <a:rPr lang="fr-FR" sz="1200" dirty="0">
                          <a:latin typeface="Comic Sans MS" pitchFamily="66" charset="0"/>
                        </a:rPr>
                        <a:t>la tolérance</a:t>
                      </a:r>
                      <a:endParaRPr lang="fr-FR" sz="1200" baseline="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sympathique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r>
                        <a:rPr lang="fr-FR" sz="1200" dirty="0">
                          <a:latin typeface="Comic Sans MS" pitchFamily="66" charset="0"/>
                        </a:rPr>
                        <a:t>le</a:t>
                      </a:r>
                      <a:r>
                        <a:rPr lang="fr-FR" sz="1200" baseline="0" dirty="0">
                          <a:latin typeface="Comic Sans MS" pitchFamily="66" charset="0"/>
                        </a:rPr>
                        <a:t> bonheur</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heureux</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8" name="ZoneTexte 17"/>
          <p:cNvSpPr txBox="1"/>
          <p:nvPr/>
        </p:nvSpPr>
        <p:spPr>
          <a:xfrm>
            <a:off x="533400" y="7541096"/>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Retrouve les noms abstraits formés à partir de ces verbes. Tu peux t’aider de ton dictionnaire.</a:t>
            </a:r>
          </a:p>
        </p:txBody>
      </p:sp>
      <p:grpSp>
        <p:nvGrpSpPr>
          <p:cNvPr id="19" name="Groupe 18"/>
          <p:cNvGrpSpPr/>
          <p:nvPr/>
        </p:nvGrpSpPr>
        <p:grpSpPr>
          <a:xfrm>
            <a:off x="101352" y="7477663"/>
            <a:ext cx="360040" cy="461665"/>
            <a:chOff x="116632" y="1352600"/>
            <a:chExt cx="360040" cy="461665"/>
          </a:xfrm>
        </p:grpSpPr>
        <p:sp>
          <p:nvSpPr>
            <p:cNvPr id="20" name="Ellipse 1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Rectangle à coins arrondis 21"/>
          <p:cNvSpPr/>
          <p:nvPr/>
        </p:nvSpPr>
        <p:spPr>
          <a:xfrm>
            <a:off x="6553472" y="762908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3" name="ZoneTexte 22"/>
          <p:cNvSpPr txBox="1"/>
          <p:nvPr/>
        </p:nvSpPr>
        <p:spPr>
          <a:xfrm>
            <a:off x="3645024" y="8117160"/>
            <a:ext cx="3024336" cy="1754326"/>
          </a:xfrm>
          <a:prstGeom prst="rect">
            <a:avLst/>
          </a:prstGeom>
          <a:noFill/>
        </p:spPr>
        <p:txBody>
          <a:bodyPr wrap="square" rtlCol="0">
            <a:spAutoFit/>
          </a:bodyPr>
          <a:lstStyle/>
          <a:p>
            <a:pPr>
              <a:lnSpc>
                <a:spcPct val="300000"/>
              </a:lnSpc>
            </a:pPr>
            <a:r>
              <a:rPr lang="fr-FR" sz="1200" dirty="0">
                <a:latin typeface="Comic Sans MS" pitchFamily="66" charset="0"/>
              </a:rPr>
              <a:t>oublier</a:t>
            </a:r>
          </a:p>
          <a:p>
            <a:pPr>
              <a:lnSpc>
                <a:spcPct val="300000"/>
              </a:lnSpc>
            </a:pPr>
            <a:r>
              <a:rPr lang="fr-FR" sz="1200" dirty="0">
                <a:latin typeface="Comic Sans MS" pitchFamily="66" charset="0"/>
              </a:rPr>
              <a:t>ponctuer</a:t>
            </a:r>
          </a:p>
          <a:p>
            <a:pPr>
              <a:lnSpc>
                <a:spcPct val="300000"/>
              </a:lnSpc>
            </a:pPr>
            <a:r>
              <a:rPr lang="fr-FR" sz="1200" dirty="0">
                <a:latin typeface="Comic Sans MS" pitchFamily="66" charset="0"/>
              </a:rPr>
              <a:t>soigner</a:t>
            </a:r>
          </a:p>
        </p:txBody>
      </p:sp>
      <p:sp>
        <p:nvSpPr>
          <p:cNvPr id="24" name="ZoneTexte 23"/>
          <p:cNvSpPr txBox="1"/>
          <p:nvPr/>
        </p:nvSpPr>
        <p:spPr>
          <a:xfrm>
            <a:off x="188640" y="8117160"/>
            <a:ext cx="3240360" cy="1754326"/>
          </a:xfrm>
          <a:prstGeom prst="rect">
            <a:avLst/>
          </a:prstGeom>
          <a:noFill/>
        </p:spPr>
        <p:txBody>
          <a:bodyPr wrap="square" rtlCol="0">
            <a:spAutoFit/>
          </a:bodyPr>
          <a:lstStyle/>
          <a:p>
            <a:pPr>
              <a:lnSpc>
                <a:spcPct val="300000"/>
              </a:lnSpc>
            </a:pPr>
            <a:r>
              <a:rPr lang="fr-FR" sz="1200" dirty="0">
                <a:latin typeface="Comic Sans MS" pitchFamily="66" charset="0"/>
              </a:rPr>
              <a:t>penser</a:t>
            </a:r>
          </a:p>
          <a:p>
            <a:pPr>
              <a:lnSpc>
                <a:spcPct val="300000"/>
              </a:lnSpc>
            </a:pPr>
            <a:r>
              <a:rPr lang="fr-FR" sz="1200" dirty="0">
                <a:latin typeface="Comic Sans MS" pitchFamily="66" charset="0"/>
              </a:rPr>
              <a:t>ranger</a:t>
            </a:r>
          </a:p>
          <a:p>
            <a:pPr>
              <a:lnSpc>
                <a:spcPct val="300000"/>
              </a:lnSpc>
            </a:pPr>
            <a:r>
              <a:rPr lang="fr-FR" sz="1200" dirty="0">
                <a:latin typeface="Comic Sans MS" pitchFamily="66" charset="0"/>
              </a:rPr>
              <a:t>changer</a:t>
            </a:r>
          </a:p>
        </p:txBody>
      </p:sp>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8253017"/>
            <a:ext cx="1854324" cy="360040"/>
          </a:xfrm>
          <a:prstGeom prst="rect">
            <a:avLst/>
          </a:prstGeom>
          <a:effectLst>
            <a:outerShdw blurRad="50800" dist="38100" dir="2700000" algn="tl" rotWithShape="0">
              <a:prstClr val="black">
                <a:alpha val="40000"/>
              </a:prstClr>
            </a:outerShdw>
          </a:effectLst>
        </p:spPr>
      </p:pic>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8808641"/>
            <a:ext cx="1854324" cy="360040"/>
          </a:xfrm>
          <a:prstGeom prst="rect">
            <a:avLst/>
          </a:prstGeom>
          <a:effectLst>
            <a:outerShdw blurRad="50800" dist="38100" dir="2700000" algn="tl" rotWithShape="0">
              <a:prstClr val="black">
                <a:alpha val="40000"/>
              </a:prstClr>
            </a:outerShdw>
          </a:effectLst>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30660" y="9329829"/>
            <a:ext cx="1854324" cy="360040"/>
          </a:xfrm>
          <a:prstGeom prst="rect">
            <a:avLst/>
          </a:prstGeom>
          <a:effectLst>
            <a:outerShdw blurRad="50800" dist="38100" dir="2700000" algn="tl" rotWithShape="0">
              <a:prstClr val="black">
                <a:alpha val="40000"/>
              </a:prstClr>
            </a:outerShdw>
          </a:effectLst>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8253017"/>
            <a:ext cx="1854324" cy="360040"/>
          </a:xfrm>
          <a:prstGeom prst="rect">
            <a:avLst/>
          </a:prstGeom>
          <a:effectLst>
            <a:outerShdw blurRad="50800" dist="38100" dir="2700000" algn="tl" rotWithShape="0">
              <a:prstClr val="black">
                <a:alpha val="40000"/>
              </a:prstClr>
            </a:outerShdw>
          </a:effectLst>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8791220"/>
            <a:ext cx="1854324" cy="360040"/>
          </a:xfrm>
          <a:prstGeom prst="rect">
            <a:avLst/>
          </a:prstGeom>
          <a:effectLst>
            <a:outerShdw blurRad="50800" dist="38100" dir="2700000" algn="tl" rotWithShape="0">
              <a:prstClr val="black">
                <a:alpha val="40000"/>
              </a:prstClr>
            </a:outerShdw>
          </a:effectLst>
        </p:spPr>
      </p:pic>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71020" y="9329829"/>
            <a:ext cx="1854324" cy="360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3516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a:t>Noms concrets et noms abstraits</a:t>
            </a:r>
          </a:p>
        </p:txBody>
      </p:sp>
      <p:sp>
        <p:nvSpPr>
          <p:cNvPr id="3" name="Espace réservé du texte 2"/>
          <p:cNvSpPr>
            <a:spLocks noGrp="1"/>
          </p:cNvSpPr>
          <p:nvPr>
            <p:ph type="body" sz="quarter" idx="11"/>
          </p:nvPr>
        </p:nvSpPr>
        <p:spPr/>
        <p:txBody>
          <a:bodyPr/>
          <a:lstStyle/>
          <a:p>
            <a:r>
              <a:rPr lang="fr-FR" dirty="0"/>
              <a:t>9</a:t>
            </a:r>
          </a:p>
        </p:txBody>
      </p:sp>
      <p:sp>
        <p:nvSpPr>
          <p:cNvPr id="4" name="Espace réservé du texte 3"/>
          <p:cNvSpPr>
            <a:spLocks noGrp="1"/>
          </p:cNvSpPr>
          <p:nvPr>
            <p:ph type="body" sz="quarter" idx="12"/>
          </p:nvPr>
        </p:nvSpPr>
        <p:spPr/>
        <p:txBody>
          <a:bodyPr/>
          <a:lstStyle/>
          <a:p>
            <a:r>
              <a:rPr lang="fr-FR" dirty="0"/>
              <a:t>**</a:t>
            </a:r>
          </a:p>
        </p:txBody>
      </p:sp>
      <p:sp>
        <p:nvSpPr>
          <p:cNvPr id="5" name="ZoneTexte 4"/>
          <p:cNvSpPr txBox="1"/>
          <p:nvPr/>
        </p:nvSpPr>
        <p:spPr>
          <a:xfrm>
            <a:off x="548680" y="1344025"/>
            <a:ext cx="6020072" cy="415498"/>
          </a:xfrm>
          <a:prstGeom prst="rect">
            <a:avLst/>
          </a:prstGeom>
          <a:noFill/>
        </p:spPr>
        <p:txBody>
          <a:bodyPr wrap="square" rtlCol="0">
            <a:spAutoFit/>
          </a:bodyPr>
          <a:lstStyle/>
          <a:p>
            <a:pPr>
              <a:lnSpc>
                <a:spcPct val="150000"/>
              </a:lnSpc>
            </a:pPr>
            <a:r>
              <a:rPr lang="fr-FR" sz="1400" u="sng" dirty="0">
                <a:latin typeface="SimpleRonde" pitchFamily="2" charset="0"/>
              </a:rPr>
              <a:t>Dans le texte suivant, souligne les noms abstraits.</a:t>
            </a: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1" name="ZoneTexte 30"/>
          <p:cNvSpPr txBox="1"/>
          <p:nvPr/>
        </p:nvSpPr>
        <p:spPr>
          <a:xfrm>
            <a:off x="188640" y="1856656"/>
            <a:ext cx="6480720" cy="1508105"/>
          </a:xfrm>
          <a:prstGeom prst="rect">
            <a:avLst/>
          </a:prstGeom>
          <a:noFill/>
        </p:spPr>
        <p:txBody>
          <a:bodyPr wrap="square" rtlCol="0">
            <a:spAutoFit/>
          </a:bodyPr>
          <a:lstStyle/>
          <a:p>
            <a:pPr>
              <a:lnSpc>
                <a:spcPct val="200000"/>
              </a:lnSpc>
            </a:pPr>
            <a:r>
              <a:rPr lang="fr-FR" sz="1200" dirty="0">
                <a:latin typeface="Comic Sans MS" pitchFamily="66" charset="0"/>
              </a:rPr>
              <a:t>Dans les premiers moments de cette nouvelle existence, tout en conservant une certaine méfiance, sa plus grande passion fut la télévision. Elle découvrit que la gentillesse des sorcières était loin d’être une généralité dans les siècles passés.</a:t>
            </a:r>
          </a:p>
          <a:p>
            <a:pPr algn="r">
              <a:lnSpc>
                <a:spcPct val="200000"/>
              </a:lnSpc>
            </a:pPr>
            <a:r>
              <a:rPr lang="fr-FR" sz="900" i="1" dirty="0">
                <a:latin typeface="Comic Sans MS" pitchFamily="66" charset="0"/>
              </a:rPr>
              <a:t>D’après « Les maléfices de </a:t>
            </a:r>
            <a:r>
              <a:rPr lang="fr-FR" sz="900" i="1" dirty="0" err="1">
                <a:latin typeface="Comic Sans MS" pitchFamily="66" charset="0"/>
              </a:rPr>
              <a:t>Maléfa</a:t>
            </a:r>
            <a:r>
              <a:rPr lang="fr-FR" sz="900" i="1" dirty="0">
                <a:latin typeface="Comic Sans MS" pitchFamily="66" charset="0"/>
              </a:rPr>
              <a:t> » de Jack </a:t>
            </a:r>
            <a:r>
              <a:rPr lang="fr-FR" sz="900" i="1" dirty="0" err="1">
                <a:latin typeface="Comic Sans MS" pitchFamily="66" charset="0"/>
              </a:rPr>
              <a:t>Chaboud</a:t>
            </a:r>
            <a:r>
              <a:rPr lang="fr-FR" sz="900" i="1" dirty="0">
                <a:latin typeface="Comic Sans MS" pitchFamily="66" charset="0"/>
              </a:rPr>
              <a:t>.</a:t>
            </a:r>
          </a:p>
        </p:txBody>
      </p:sp>
      <p:sp>
        <p:nvSpPr>
          <p:cNvPr id="32" name="ZoneTexte 31"/>
          <p:cNvSpPr txBox="1"/>
          <p:nvPr/>
        </p:nvSpPr>
        <p:spPr>
          <a:xfrm>
            <a:off x="548680" y="3317158"/>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Classe ces noms abstraits dans le tableau, selon qu’ils expriment un sentiment positif ou négatif.</a:t>
            </a:r>
          </a:p>
        </p:txBody>
      </p:sp>
      <p:grpSp>
        <p:nvGrpSpPr>
          <p:cNvPr id="33" name="Groupe 32"/>
          <p:cNvGrpSpPr/>
          <p:nvPr/>
        </p:nvGrpSpPr>
        <p:grpSpPr>
          <a:xfrm>
            <a:off x="116632" y="3253725"/>
            <a:ext cx="360040" cy="461665"/>
            <a:chOff x="116632" y="1352600"/>
            <a:chExt cx="360040" cy="461665"/>
          </a:xfrm>
        </p:grpSpPr>
        <p:sp>
          <p:nvSpPr>
            <p:cNvPr id="34" name="Ellipse 3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6" name="Rectangle à coins arrondis 35"/>
          <p:cNvSpPr/>
          <p:nvPr/>
        </p:nvSpPr>
        <p:spPr>
          <a:xfrm>
            <a:off x="6568752" y="3405145"/>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37" name="Tableau 36"/>
          <p:cNvGraphicFramePr>
            <a:graphicFrameLocks noGrp="1"/>
          </p:cNvGraphicFramePr>
          <p:nvPr>
            <p:extLst>
              <p:ext uri="{D42A27DB-BD31-4B8C-83A1-F6EECF244321}">
                <p14:modId xmlns:p14="http://schemas.microsoft.com/office/powerpoint/2010/main" val="1248309997"/>
              </p:ext>
            </p:extLst>
          </p:nvPr>
        </p:nvGraphicFramePr>
        <p:xfrm>
          <a:off x="836712" y="4693885"/>
          <a:ext cx="5184576" cy="260343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59228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144016">
                <a:tc>
                  <a:txBody>
                    <a:bodyPr/>
                    <a:lstStyle/>
                    <a:p>
                      <a:pPr algn="ctr"/>
                      <a:r>
                        <a:rPr lang="fr-FR" sz="1400" dirty="0">
                          <a:solidFill>
                            <a:schemeClr val="tx1"/>
                          </a:solidFill>
                        </a:rPr>
                        <a:t>Sentiment positif</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400" dirty="0">
                          <a:solidFill>
                            <a:schemeClr val="tx1"/>
                          </a:solidFill>
                        </a:rPr>
                        <a:t>Sentiment négatif</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299592">
                <a:tc>
                  <a:txBody>
                    <a:bodyPr/>
                    <a:lstStyle/>
                    <a:p>
                      <a:pPr>
                        <a:lnSpc>
                          <a:spcPct val="150000"/>
                        </a:lnSpc>
                      </a:pPr>
                      <a:r>
                        <a:rPr lang="fr-FR" sz="1400" dirty="0">
                          <a:solidFill>
                            <a:schemeClr val="tx1"/>
                          </a:solidFill>
                        </a:rPr>
                        <a:t>_____________________________________________________________________________________________________________________________________________________________________________________________</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tc>
                  <a:txBody>
                    <a:bodyPr/>
                    <a:lstStyle/>
                    <a:p>
                      <a:pPr>
                        <a:lnSpc>
                          <a:spcPct val="150000"/>
                        </a:lnSpc>
                      </a:pPr>
                      <a:r>
                        <a:rPr lang="fr-FR" sz="1400" dirty="0">
                          <a:solidFill>
                            <a:schemeClr val="tx1"/>
                          </a:solidFill>
                        </a:rPr>
                        <a:t>_____________________________________________________________________________________________________________________________________________________________________________________________</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8" name="ZoneTexte 37"/>
          <p:cNvSpPr txBox="1"/>
          <p:nvPr/>
        </p:nvSpPr>
        <p:spPr>
          <a:xfrm>
            <a:off x="0" y="4117821"/>
            <a:ext cx="6858000" cy="461665"/>
          </a:xfrm>
          <a:prstGeom prst="rect">
            <a:avLst/>
          </a:prstGeom>
          <a:noFill/>
        </p:spPr>
        <p:txBody>
          <a:bodyPr wrap="square" rtlCol="0">
            <a:spAutoFit/>
          </a:bodyPr>
          <a:lstStyle/>
          <a:p>
            <a:pPr algn="ctr"/>
            <a:r>
              <a:rPr lang="fr-FR" sz="1200" b="1" dirty="0">
                <a:latin typeface="Comic Sans MS" pitchFamily="66" charset="0"/>
              </a:rPr>
              <a:t>la gaité - la gentillesse - la haine - la crainte - l’harmonie - la fureur - </a:t>
            </a:r>
          </a:p>
          <a:p>
            <a:pPr algn="ctr"/>
            <a:r>
              <a:rPr lang="fr-FR" sz="1200" b="1" dirty="0">
                <a:latin typeface="Comic Sans MS" pitchFamily="66" charset="0"/>
              </a:rPr>
              <a:t>la joie - la compassion - la tristesse - la méchanceté - la douceur </a:t>
            </a:r>
          </a:p>
        </p:txBody>
      </p:sp>
      <p:sp>
        <p:nvSpPr>
          <p:cNvPr id="39" name="ZoneTexte 38"/>
          <p:cNvSpPr txBox="1"/>
          <p:nvPr/>
        </p:nvSpPr>
        <p:spPr>
          <a:xfrm>
            <a:off x="533400" y="7512521"/>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On associe souvent un animal à un sentiment ou une idée qu’il symbolise. Retrouve-les</a:t>
            </a:r>
          </a:p>
        </p:txBody>
      </p:sp>
      <p:grpSp>
        <p:nvGrpSpPr>
          <p:cNvPr id="40" name="Groupe 39"/>
          <p:cNvGrpSpPr/>
          <p:nvPr/>
        </p:nvGrpSpPr>
        <p:grpSpPr>
          <a:xfrm>
            <a:off x="101352" y="7449088"/>
            <a:ext cx="360040" cy="461665"/>
            <a:chOff x="116632" y="1352600"/>
            <a:chExt cx="360040" cy="461665"/>
          </a:xfrm>
        </p:grpSpPr>
        <p:sp>
          <p:nvSpPr>
            <p:cNvPr id="41" name="Ellipse 4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3" name="Rectangle à coins arrondis 42"/>
          <p:cNvSpPr/>
          <p:nvPr/>
        </p:nvSpPr>
        <p:spPr>
          <a:xfrm>
            <a:off x="6553472" y="760050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4" name="ZoneTexte 43"/>
          <p:cNvSpPr txBox="1"/>
          <p:nvPr/>
        </p:nvSpPr>
        <p:spPr>
          <a:xfrm>
            <a:off x="3645024" y="8088585"/>
            <a:ext cx="3024336" cy="1754326"/>
          </a:xfrm>
          <a:prstGeom prst="rect">
            <a:avLst/>
          </a:prstGeom>
          <a:noFill/>
        </p:spPr>
        <p:txBody>
          <a:bodyPr wrap="square" rtlCol="0">
            <a:spAutoFit/>
          </a:bodyPr>
          <a:lstStyle/>
          <a:p>
            <a:pPr>
              <a:lnSpc>
                <a:spcPct val="300000"/>
              </a:lnSpc>
            </a:pPr>
            <a:r>
              <a:rPr lang="fr-FR" sz="1200" dirty="0">
                <a:latin typeface="Comic Sans MS" pitchFamily="66" charset="0"/>
              </a:rPr>
              <a:t>le singe</a:t>
            </a:r>
          </a:p>
          <a:p>
            <a:pPr>
              <a:lnSpc>
                <a:spcPct val="300000"/>
              </a:lnSpc>
            </a:pPr>
            <a:r>
              <a:rPr lang="fr-FR" sz="1200" dirty="0">
                <a:latin typeface="Comic Sans MS" pitchFamily="66" charset="0"/>
              </a:rPr>
              <a:t>le pou</a:t>
            </a:r>
          </a:p>
          <a:p>
            <a:pPr>
              <a:lnSpc>
                <a:spcPct val="300000"/>
              </a:lnSpc>
            </a:pPr>
            <a:r>
              <a:rPr lang="fr-FR" sz="1200" dirty="0">
                <a:latin typeface="Comic Sans MS" pitchFamily="66" charset="0"/>
              </a:rPr>
              <a:t>l’agneau</a:t>
            </a:r>
          </a:p>
        </p:txBody>
      </p:sp>
      <p:sp>
        <p:nvSpPr>
          <p:cNvPr id="45" name="ZoneTexte 44"/>
          <p:cNvSpPr txBox="1"/>
          <p:nvPr/>
        </p:nvSpPr>
        <p:spPr>
          <a:xfrm>
            <a:off x="188640" y="8088585"/>
            <a:ext cx="3240360" cy="1754326"/>
          </a:xfrm>
          <a:prstGeom prst="rect">
            <a:avLst/>
          </a:prstGeom>
          <a:noFill/>
        </p:spPr>
        <p:txBody>
          <a:bodyPr wrap="square" rtlCol="0">
            <a:spAutoFit/>
          </a:bodyPr>
          <a:lstStyle/>
          <a:p>
            <a:pPr>
              <a:lnSpc>
                <a:spcPct val="300000"/>
              </a:lnSpc>
            </a:pPr>
            <a:r>
              <a:rPr lang="fr-FR" sz="1200" dirty="0">
                <a:latin typeface="Comic Sans MS" pitchFamily="66" charset="0"/>
              </a:rPr>
              <a:t>le renard</a:t>
            </a:r>
          </a:p>
          <a:p>
            <a:pPr>
              <a:lnSpc>
                <a:spcPct val="300000"/>
              </a:lnSpc>
            </a:pPr>
            <a:r>
              <a:rPr lang="fr-FR" sz="1200" dirty="0">
                <a:latin typeface="Comic Sans MS" pitchFamily="66" charset="0"/>
              </a:rPr>
              <a:t>le bœuf</a:t>
            </a:r>
          </a:p>
          <a:p>
            <a:pPr>
              <a:lnSpc>
                <a:spcPct val="300000"/>
              </a:lnSpc>
            </a:pPr>
            <a:r>
              <a:rPr lang="fr-FR" sz="1200" dirty="0">
                <a:latin typeface="Comic Sans MS" pitchFamily="66" charset="0"/>
              </a:rPr>
              <a:t>un pinçon</a:t>
            </a:r>
          </a:p>
        </p:txBody>
      </p:sp>
      <p:pic>
        <p:nvPicPr>
          <p:cNvPr id="46" name="Image 4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8224442"/>
            <a:ext cx="1854324" cy="360040"/>
          </a:xfrm>
          <a:prstGeom prst="rect">
            <a:avLst/>
          </a:prstGeom>
          <a:effectLst>
            <a:outerShdw blurRad="50800" dist="38100" dir="2700000" algn="tl" rotWithShape="0">
              <a:prstClr val="black">
                <a:alpha val="40000"/>
              </a:prstClr>
            </a:outerShdw>
          </a:effectLst>
        </p:spPr>
      </p:pic>
      <p:pic>
        <p:nvPicPr>
          <p:cNvPr id="47" name="Image 4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19597" y="8780066"/>
            <a:ext cx="1854324" cy="360040"/>
          </a:xfrm>
          <a:prstGeom prst="rect">
            <a:avLst/>
          </a:prstGeom>
          <a:effectLst>
            <a:outerShdw blurRad="50800" dist="38100" dir="2700000" algn="tl" rotWithShape="0">
              <a:prstClr val="black">
                <a:alpha val="40000"/>
              </a:prstClr>
            </a:outerShdw>
          </a:effectLst>
        </p:spPr>
      </p:pic>
      <p:pic>
        <p:nvPicPr>
          <p:cNvPr id="48" name="Image 4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1430660" y="9301254"/>
            <a:ext cx="1854324" cy="360040"/>
          </a:xfrm>
          <a:prstGeom prst="rect">
            <a:avLst/>
          </a:prstGeom>
          <a:effectLst>
            <a:outerShdw blurRad="50800" dist="38100" dir="2700000" algn="tl" rotWithShape="0">
              <a:prstClr val="black">
                <a:alpha val="40000"/>
              </a:prstClr>
            </a:outerShdw>
          </a:effectLst>
        </p:spPr>
      </p:pic>
      <p:pic>
        <p:nvPicPr>
          <p:cNvPr id="49" name="Image 4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8224442"/>
            <a:ext cx="1854324" cy="360040"/>
          </a:xfrm>
          <a:prstGeom prst="rect">
            <a:avLst/>
          </a:prstGeom>
          <a:effectLst>
            <a:outerShdw blurRad="50800" dist="38100" dir="2700000" algn="tl" rotWithShape="0">
              <a:prstClr val="black">
                <a:alpha val="40000"/>
              </a:prstClr>
            </a:outerShdw>
          </a:effectLst>
        </p:spPr>
      </p:pic>
      <p:pic>
        <p:nvPicPr>
          <p:cNvPr id="50" name="Image 4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65402" y="8762645"/>
            <a:ext cx="1854324" cy="360040"/>
          </a:xfrm>
          <a:prstGeom prst="rect">
            <a:avLst/>
          </a:prstGeom>
          <a:effectLst>
            <a:outerShdw blurRad="50800" dist="38100" dir="2700000" algn="tl" rotWithShape="0">
              <a:prstClr val="black">
                <a:alpha val="40000"/>
              </a:prstClr>
            </a:outerShdw>
          </a:effectLst>
        </p:spPr>
      </p:pic>
      <p:pic>
        <p:nvPicPr>
          <p:cNvPr id="51" name="Image 50"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671020" y="9301254"/>
            <a:ext cx="1854324" cy="360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6250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85000" lnSpcReduction="10000"/>
          </a:bodyPr>
          <a:lstStyle/>
          <a:p>
            <a:r>
              <a:rPr lang="fr-FR" dirty="0"/>
              <a:t>Sens propre et sens figuré</a:t>
            </a:r>
          </a:p>
        </p:txBody>
      </p:sp>
      <p:sp>
        <p:nvSpPr>
          <p:cNvPr id="3" name="Espace réservé du texte 2"/>
          <p:cNvSpPr>
            <a:spLocks noGrp="1"/>
          </p:cNvSpPr>
          <p:nvPr>
            <p:ph type="body" sz="quarter" idx="11"/>
          </p:nvPr>
        </p:nvSpPr>
        <p:spPr/>
        <p:txBody>
          <a:bodyPr/>
          <a:lstStyle/>
          <a:p>
            <a:r>
              <a:rPr lang="fr-FR" dirty="0"/>
              <a:t>10</a:t>
            </a:r>
          </a:p>
        </p:txBody>
      </p:sp>
      <p:sp>
        <p:nvSpPr>
          <p:cNvPr id="4" name="Espace réservé du texte 3"/>
          <p:cNvSpPr>
            <a:spLocks noGrp="1"/>
          </p:cNvSpPr>
          <p:nvPr>
            <p:ph type="body" sz="quarter" idx="12"/>
          </p:nvPr>
        </p:nvSpPr>
        <p:spPr/>
        <p:txBody>
          <a:bodyPr/>
          <a:lstStyle/>
          <a:p>
            <a:r>
              <a:rPr lang="fr-FR" dirty="0"/>
              <a:t>*</a:t>
            </a:r>
          </a:p>
        </p:txBody>
      </p:sp>
      <p:sp>
        <p:nvSpPr>
          <p:cNvPr id="5" name="ZoneTexte 4"/>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Dans les phrases suivantes, indique si le mot souligné est au sens propre (</a:t>
            </a:r>
            <a:r>
              <a:rPr lang="fr-FR" sz="1400" u="sng" dirty="0">
                <a:latin typeface="Comic Sans MS" pitchFamily="66" charset="0"/>
              </a:rPr>
              <a:t>SP</a:t>
            </a:r>
            <a:r>
              <a:rPr lang="fr-FR" sz="1400" u="sng" dirty="0">
                <a:latin typeface="SimpleRonde" pitchFamily="2" charset="0"/>
              </a:rPr>
              <a:t>) ou au sens figuré (</a:t>
            </a:r>
            <a:r>
              <a:rPr lang="fr-FR" sz="1400" u="sng" dirty="0">
                <a:latin typeface="Comic Sans MS" pitchFamily="66" charset="0"/>
              </a:rPr>
              <a:t>SF</a:t>
            </a:r>
            <a:r>
              <a:rPr lang="fr-FR" sz="1400" u="sng" dirty="0">
                <a:latin typeface="SimpleRonde" pitchFamily="2" charset="0"/>
              </a:rPr>
              <a:t>).</a:t>
            </a: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0" name="ZoneTexte 9"/>
          <p:cNvSpPr txBox="1"/>
          <p:nvPr/>
        </p:nvSpPr>
        <p:spPr>
          <a:xfrm>
            <a:off x="188640" y="2076743"/>
            <a:ext cx="6480720" cy="2308324"/>
          </a:xfrm>
          <a:prstGeom prst="rect">
            <a:avLst/>
          </a:prstGeom>
          <a:noFill/>
        </p:spPr>
        <p:txBody>
          <a:bodyPr wrap="square" rtlCol="0">
            <a:spAutoFit/>
          </a:bodyPr>
          <a:lstStyle/>
          <a:p>
            <a:pPr>
              <a:lnSpc>
                <a:spcPct val="200000"/>
              </a:lnSpc>
            </a:pPr>
            <a:r>
              <a:rPr lang="fr-FR" sz="1200" dirty="0">
                <a:latin typeface="Comic Sans MS" pitchFamily="66" charset="0"/>
              </a:rPr>
              <a:t>Mon père repasse sa </a:t>
            </a:r>
            <a:r>
              <a:rPr lang="fr-FR" sz="1200" u="sng" dirty="0">
                <a:latin typeface="Comic Sans MS" pitchFamily="66" charset="0"/>
              </a:rPr>
              <a:t>chemise</a:t>
            </a:r>
            <a:r>
              <a:rPr lang="fr-FR" sz="1200" dirty="0">
                <a:latin typeface="Comic Sans MS" pitchFamily="66" charset="0"/>
              </a:rPr>
              <a:t> avant de l’enfiler.</a:t>
            </a:r>
          </a:p>
          <a:p>
            <a:pPr>
              <a:lnSpc>
                <a:spcPct val="200000"/>
              </a:lnSpc>
            </a:pPr>
            <a:r>
              <a:rPr lang="fr-FR" sz="1200" dirty="0">
                <a:latin typeface="Comic Sans MS" pitchFamily="66" charset="0"/>
              </a:rPr>
              <a:t>Les enfants de nos voisins sont de vrais </a:t>
            </a:r>
            <a:r>
              <a:rPr lang="fr-FR" sz="1200" u="sng" dirty="0">
                <a:latin typeface="Comic Sans MS" pitchFamily="66" charset="0"/>
              </a:rPr>
              <a:t>diables</a:t>
            </a:r>
            <a:r>
              <a:rPr lang="fr-FR" sz="1200" dirty="0">
                <a:latin typeface="Comic Sans MS" pitchFamily="66" charset="0"/>
              </a:rPr>
              <a:t>, ils n’écoutent rien !</a:t>
            </a:r>
          </a:p>
          <a:p>
            <a:pPr>
              <a:lnSpc>
                <a:spcPct val="200000"/>
              </a:lnSpc>
            </a:pPr>
            <a:r>
              <a:rPr lang="fr-FR" sz="1200" dirty="0">
                <a:latin typeface="Comic Sans MS" pitchFamily="66" charset="0"/>
              </a:rPr>
              <a:t>Cet artiste a </a:t>
            </a:r>
            <a:r>
              <a:rPr lang="fr-FR" sz="1200" u="sng" dirty="0">
                <a:latin typeface="Comic Sans MS" pitchFamily="66" charset="0"/>
              </a:rPr>
              <a:t>croqué</a:t>
            </a:r>
            <a:r>
              <a:rPr lang="fr-FR" sz="1200" dirty="0">
                <a:latin typeface="Comic Sans MS" pitchFamily="66" charset="0"/>
              </a:rPr>
              <a:t> mon portrait quand je suis allé à Paris.</a:t>
            </a:r>
          </a:p>
          <a:p>
            <a:pPr>
              <a:lnSpc>
                <a:spcPct val="200000"/>
              </a:lnSpc>
            </a:pPr>
            <a:r>
              <a:rPr lang="fr-FR" sz="1200" dirty="0">
                <a:latin typeface="Comic Sans MS" pitchFamily="66" charset="0"/>
              </a:rPr>
              <a:t>Je n’en peux plus de marcher, j’ai une </a:t>
            </a:r>
            <a:r>
              <a:rPr lang="fr-FR" sz="1200" u="sng" dirty="0">
                <a:latin typeface="Comic Sans MS" pitchFamily="66" charset="0"/>
              </a:rPr>
              <a:t>ampoule</a:t>
            </a:r>
            <a:r>
              <a:rPr lang="fr-FR" sz="1200" dirty="0">
                <a:latin typeface="Comic Sans MS" pitchFamily="66" charset="0"/>
              </a:rPr>
              <a:t> au pied !</a:t>
            </a:r>
          </a:p>
          <a:p>
            <a:pPr>
              <a:lnSpc>
                <a:spcPct val="200000"/>
              </a:lnSpc>
            </a:pPr>
            <a:r>
              <a:rPr lang="fr-FR" sz="1200" dirty="0">
                <a:latin typeface="Comic Sans MS" pitchFamily="66" charset="0"/>
              </a:rPr>
              <a:t>Samuel </a:t>
            </a:r>
            <a:r>
              <a:rPr lang="fr-FR" sz="1200" u="sng" dirty="0">
                <a:latin typeface="Comic Sans MS" pitchFamily="66" charset="0"/>
              </a:rPr>
              <a:t>croque</a:t>
            </a:r>
            <a:r>
              <a:rPr lang="fr-FR" sz="1200" dirty="0">
                <a:latin typeface="Comic Sans MS" pitchFamily="66" charset="0"/>
              </a:rPr>
              <a:t> toujours une pomme pour son gouter.</a:t>
            </a:r>
          </a:p>
          <a:p>
            <a:pPr>
              <a:lnSpc>
                <a:spcPct val="200000"/>
              </a:lnSpc>
            </a:pPr>
            <a:r>
              <a:rPr lang="fr-FR" sz="1200" dirty="0">
                <a:latin typeface="Comic Sans MS" pitchFamily="66" charset="0"/>
              </a:rPr>
              <a:t>Marina change l’</a:t>
            </a:r>
            <a:r>
              <a:rPr lang="fr-FR" sz="1200" u="sng" dirty="0">
                <a:latin typeface="Comic Sans MS" pitchFamily="66" charset="0"/>
              </a:rPr>
              <a:t>ampoule</a:t>
            </a:r>
            <a:r>
              <a:rPr lang="fr-FR" sz="1200" dirty="0">
                <a:latin typeface="Comic Sans MS" pitchFamily="66" charset="0"/>
              </a:rPr>
              <a:t> de sa lampe de chevet.</a:t>
            </a:r>
          </a:p>
        </p:txBody>
      </p:sp>
      <p:sp>
        <p:nvSpPr>
          <p:cNvPr id="11" name="ZoneTexte 10"/>
          <p:cNvSpPr txBox="1"/>
          <p:nvPr/>
        </p:nvSpPr>
        <p:spPr>
          <a:xfrm>
            <a:off x="548680" y="4368361"/>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Retrouve ce que veulent dire ces noms utilisés dans leur sens figuré.</a:t>
            </a:r>
          </a:p>
        </p:txBody>
      </p:sp>
      <p:grpSp>
        <p:nvGrpSpPr>
          <p:cNvPr id="12" name="Groupe 11"/>
          <p:cNvGrpSpPr/>
          <p:nvPr/>
        </p:nvGrpSpPr>
        <p:grpSpPr>
          <a:xfrm>
            <a:off x="116632" y="4304928"/>
            <a:ext cx="360040" cy="461665"/>
            <a:chOff x="116632" y="1352600"/>
            <a:chExt cx="360040" cy="461665"/>
          </a:xfrm>
        </p:grpSpPr>
        <p:sp>
          <p:nvSpPr>
            <p:cNvPr id="13" name="Ellipse 1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5" name="Rectangle à coins arrondis 14"/>
          <p:cNvSpPr/>
          <p:nvPr/>
        </p:nvSpPr>
        <p:spPr>
          <a:xfrm>
            <a:off x="6568752" y="445634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16" name="Tableau 15"/>
          <p:cNvGraphicFramePr>
            <a:graphicFrameLocks noGrp="1"/>
          </p:cNvGraphicFramePr>
          <p:nvPr>
            <p:extLst>
              <p:ext uri="{D42A27DB-BD31-4B8C-83A1-F6EECF244321}">
                <p14:modId xmlns:p14="http://schemas.microsoft.com/office/powerpoint/2010/main" val="1016816763"/>
              </p:ext>
            </p:extLst>
          </p:nvPr>
        </p:nvGraphicFramePr>
        <p:xfrm>
          <a:off x="188640" y="5088441"/>
          <a:ext cx="6336703" cy="1940560"/>
        </p:xfrm>
        <a:graphic>
          <a:graphicData uri="http://schemas.openxmlformats.org/drawingml/2006/table">
            <a:tbl>
              <a:tblPr bandRow="1">
                <a:tableStyleId>{5C22544A-7EE6-4342-B048-85BDC9FD1C3A}</a:tableStyleId>
              </a:tblPr>
              <a:tblGrid>
                <a:gridCol w="3077244">
                  <a:extLst>
                    <a:ext uri="{9D8B030D-6E8A-4147-A177-3AD203B41FA5}">
                      <a16:colId xmlns:a16="http://schemas.microsoft.com/office/drawing/2014/main" val="20000"/>
                    </a:ext>
                  </a:extLst>
                </a:gridCol>
                <a:gridCol w="283517">
                  <a:extLst>
                    <a:ext uri="{9D8B030D-6E8A-4147-A177-3AD203B41FA5}">
                      <a16:colId xmlns:a16="http://schemas.microsoft.com/office/drawing/2014/main" val="20001"/>
                    </a:ext>
                  </a:extLst>
                </a:gridCol>
                <a:gridCol w="1672358">
                  <a:extLst>
                    <a:ext uri="{9D8B030D-6E8A-4147-A177-3AD203B41FA5}">
                      <a16:colId xmlns:a16="http://schemas.microsoft.com/office/drawing/2014/main" val="20002"/>
                    </a:ext>
                  </a:extLst>
                </a:gridCol>
                <a:gridCol w="1303584">
                  <a:extLst>
                    <a:ext uri="{9D8B030D-6E8A-4147-A177-3AD203B41FA5}">
                      <a16:colId xmlns:a16="http://schemas.microsoft.com/office/drawing/2014/main" val="20003"/>
                    </a:ext>
                  </a:extLst>
                </a:gridCol>
              </a:tblGrid>
              <a:tr h="370840">
                <a:tc>
                  <a:txBody>
                    <a:bodyPr/>
                    <a:lstStyle/>
                    <a:p>
                      <a:r>
                        <a:rPr lang="fr-FR" sz="1200" dirty="0">
                          <a:latin typeface="Comic Sans MS" pitchFamily="66" charset="0"/>
                        </a:rPr>
                        <a:t>Cette</a:t>
                      </a:r>
                      <a:r>
                        <a:rPr lang="fr-FR" sz="1200" baseline="0" dirty="0">
                          <a:latin typeface="Comic Sans MS" pitchFamily="66" charset="0"/>
                        </a:rPr>
                        <a:t> femme est une vraie </a:t>
                      </a:r>
                      <a:r>
                        <a:rPr lang="fr-FR" sz="1200" u="sng" baseline="0" dirty="0">
                          <a:latin typeface="Comic Sans MS" pitchFamily="66" charset="0"/>
                        </a:rPr>
                        <a:t>vipère</a:t>
                      </a:r>
                      <a:r>
                        <a:rPr lang="fr-FR" sz="1200" baseline="0" dirty="0">
                          <a:latin typeface="Comic Sans MS" pitchFamily="66" charset="0"/>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lent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fr-FR" sz="1200" dirty="0">
                          <a:latin typeface="Comic Sans MS" pitchFamily="66" charset="0"/>
                        </a:rPr>
                        <a:t>Quel </a:t>
                      </a:r>
                      <a:r>
                        <a:rPr lang="fr-FR" sz="1200" u="sng" dirty="0">
                          <a:latin typeface="Comic Sans MS" pitchFamily="66" charset="0"/>
                        </a:rPr>
                        <a:t>âne</a:t>
                      </a:r>
                      <a:r>
                        <a:rPr lang="fr-FR" sz="1200" dirty="0">
                          <a:latin typeface="Comic Sans MS" pitchFamily="66" charset="0"/>
                        </a:rPr>
                        <a:t> !</a:t>
                      </a:r>
                      <a:r>
                        <a:rPr lang="fr-FR" sz="1200" baseline="0" dirty="0">
                          <a:latin typeface="Comic Sans MS" pitchFamily="66" charset="0"/>
                        </a:rPr>
                        <a:t> Il ne comprend vraiment rien.</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rapide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fr-FR" sz="1200" dirty="0">
                          <a:latin typeface="Comic Sans MS" pitchFamily="66" charset="0"/>
                        </a:rPr>
                        <a:t>Je ne veux</a:t>
                      </a:r>
                      <a:r>
                        <a:rPr lang="fr-FR" sz="1200" baseline="0" dirty="0">
                          <a:latin typeface="Comic Sans MS" pitchFamily="66" charset="0"/>
                        </a:rPr>
                        <a:t> pas faire la course, je suis une vraie </a:t>
                      </a:r>
                      <a:r>
                        <a:rPr lang="fr-FR" sz="1200" u="sng" baseline="0" dirty="0">
                          <a:latin typeface="Comic Sans MS" pitchFamily="66" charset="0"/>
                        </a:rPr>
                        <a:t>tortue</a:t>
                      </a:r>
                      <a:r>
                        <a:rPr lang="fr-FR" sz="1200" baseline="0" dirty="0">
                          <a:latin typeface="Comic Sans MS" pitchFamily="66" charset="0"/>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méchant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r>
                        <a:rPr lang="fr-FR" sz="1200" baseline="0" dirty="0">
                          <a:latin typeface="Comic Sans MS" pitchFamily="66" charset="0"/>
                        </a:rPr>
                        <a:t>Comment portes-tu ça ? Tu es un </a:t>
                      </a:r>
                      <a:r>
                        <a:rPr lang="fr-FR" sz="1200" u="sng" baseline="0" dirty="0">
                          <a:latin typeface="Comic Sans MS" pitchFamily="66" charset="0"/>
                        </a:rPr>
                        <a:t>roc</a:t>
                      </a:r>
                      <a:r>
                        <a:rPr lang="fr-FR" sz="1200" baseline="0" dirty="0">
                          <a:latin typeface="Comic Sans MS" pitchFamily="66" charset="0"/>
                        </a:rPr>
                        <a:t> !</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solide, fort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r>
                        <a:rPr lang="fr-FR" sz="1200" dirty="0">
                          <a:latin typeface="Comic Sans MS" pitchFamily="66" charset="0"/>
                        </a:rPr>
                        <a:t>Tu es déjà là ? Quelle</a:t>
                      </a:r>
                      <a:r>
                        <a:rPr lang="fr-FR" sz="1200" baseline="0" dirty="0">
                          <a:latin typeface="Comic Sans MS" pitchFamily="66" charset="0"/>
                        </a:rPr>
                        <a:t> </a:t>
                      </a:r>
                      <a:r>
                        <a:rPr lang="fr-FR" sz="1200" u="sng" baseline="0" dirty="0">
                          <a:latin typeface="Comic Sans MS" pitchFamily="66" charset="0"/>
                        </a:rPr>
                        <a:t>flèche</a:t>
                      </a:r>
                      <a:r>
                        <a:rPr lang="fr-FR" sz="1200" baseline="0" dirty="0">
                          <a:latin typeface="Comic Sans MS" pitchFamily="66" charset="0"/>
                        </a:rPr>
                        <a:t> !</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fr-FR" sz="1200" dirty="0">
                          <a:latin typeface="Comic Sans MS" pitchFamily="66" charset="0"/>
                          <a:sym typeface="Wingdings"/>
                        </a:rPr>
                        <a:t></a:t>
                      </a:r>
                      <a:endParaRPr lang="fr-FR" sz="1200" dirty="0">
                        <a:latin typeface="Comic Sans MS" pitchFamily="66"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idiot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7" name="ZoneTexte 16"/>
          <p:cNvSpPr txBox="1"/>
          <p:nvPr/>
        </p:nvSpPr>
        <p:spPr>
          <a:xfrm>
            <a:off x="548680" y="7104665"/>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Pour chaque adjectif, écris deux phrase : une où tu l’utilises au sens propre et une où tu l’utilises au sens figuré.</a:t>
            </a:r>
          </a:p>
        </p:txBody>
      </p:sp>
      <p:grpSp>
        <p:nvGrpSpPr>
          <p:cNvPr id="18" name="Groupe 17"/>
          <p:cNvGrpSpPr/>
          <p:nvPr/>
        </p:nvGrpSpPr>
        <p:grpSpPr>
          <a:xfrm>
            <a:off x="116632" y="7041232"/>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Rectangle à coins arrondis 20"/>
          <p:cNvSpPr/>
          <p:nvPr/>
        </p:nvSpPr>
        <p:spPr>
          <a:xfrm>
            <a:off x="6568752" y="719265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2" name="ZoneTexte 21"/>
          <p:cNvSpPr txBox="1"/>
          <p:nvPr/>
        </p:nvSpPr>
        <p:spPr>
          <a:xfrm>
            <a:off x="296652" y="7680729"/>
            <a:ext cx="6372708" cy="1477328"/>
          </a:xfrm>
          <a:prstGeom prst="rect">
            <a:avLst/>
          </a:prstGeom>
          <a:noFill/>
        </p:spPr>
        <p:txBody>
          <a:bodyPr wrap="square" rtlCol="0">
            <a:spAutoFit/>
          </a:bodyPr>
          <a:lstStyle/>
          <a:p>
            <a:pPr algn="just">
              <a:lnSpc>
                <a:spcPct val="250000"/>
              </a:lnSpc>
            </a:pPr>
            <a:r>
              <a:rPr lang="fr-FR" sz="1200" dirty="0">
                <a:latin typeface="Comic Sans MS" pitchFamily="66" charset="0"/>
              </a:rPr>
              <a:t>lourd</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vert</a:t>
            </a:r>
          </a:p>
        </p:txBody>
      </p:sp>
      <p:pic>
        <p:nvPicPr>
          <p:cNvPr id="23" name="Image 2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3329"/>
          <a:stretch/>
        </p:blipFill>
        <p:spPr>
          <a:xfrm>
            <a:off x="376064" y="8121352"/>
            <a:ext cx="6192688" cy="640972"/>
          </a:xfrm>
          <a:prstGeom prst="rect">
            <a:avLst/>
          </a:prstGeom>
        </p:spPr>
      </p:pic>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2144"/>
          <a:stretch/>
        </p:blipFill>
        <p:spPr>
          <a:xfrm>
            <a:off x="297044" y="9107082"/>
            <a:ext cx="6192688" cy="669441"/>
          </a:xfrm>
          <a:prstGeom prst="rect">
            <a:avLst/>
          </a:prstGeom>
        </p:spPr>
      </p:pic>
    </p:spTree>
    <p:extLst>
      <p:ext uri="{BB962C8B-B14F-4D97-AF65-F5344CB8AC3E}">
        <p14:creationId xmlns:p14="http://schemas.microsoft.com/office/powerpoint/2010/main" val="85376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85000" lnSpcReduction="10000"/>
          </a:bodyPr>
          <a:lstStyle/>
          <a:p>
            <a:r>
              <a:rPr lang="fr-FR" dirty="0"/>
              <a:t>Sens propre et sens figuré</a:t>
            </a:r>
          </a:p>
        </p:txBody>
      </p:sp>
      <p:sp>
        <p:nvSpPr>
          <p:cNvPr id="3" name="Espace réservé du texte 2"/>
          <p:cNvSpPr>
            <a:spLocks noGrp="1"/>
          </p:cNvSpPr>
          <p:nvPr>
            <p:ph type="body" sz="quarter" idx="11"/>
          </p:nvPr>
        </p:nvSpPr>
        <p:spPr/>
        <p:txBody>
          <a:bodyPr/>
          <a:lstStyle/>
          <a:p>
            <a:r>
              <a:rPr lang="fr-FR" dirty="0"/>
              <a:t>10</a:t>
            </a:r>
          </a:p>
        </p:txBody>
      </p:sp>
      <p:sp>
        <p:nvSpPr>
          <p:cNvPr id="4" name="Espace réservé du texte 3"/>
          <p:cNvSpPr>
            <a:spLocks noGrp="1"/>
          </p:cNvSpPr>
          <p:nvPr>
            <p:ph type="body" sz="quarter" idx="12"/>
          </p:nvPr>
        </p:nvSpPr>
        <p:spPr/>
        <p:txBody>
          <a:bodyPr/>
          <a:lstStyle/>
          <a:p>
            <a:r>
              <a:rPr lang="fr-FR" dirty="0"/>
              <a:t>**</a:t>
            </a:r>
          </a:p>
        </p:txBody>
      </p:sp>
      <p:sp>
        <p:nvSpPr>
          <p:cNvPr id="5" name="ZoneTexte 4"/>
          <p:cNvSpPr txBox="1"/>
          <p:nvPr/>
        </p:nvSpPr>
        <p:spPr>
          <a:xfrm>
            <a:off x="548680" y="1344025"/>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Voici trois mots utilisés dans leur sens figuré. Ecris une phrase que tu pourrais employer en géographie.</a:t>
            </a:r>
          </a:p>
        </p:txBody>
      </p:sp>
      <p:grpSp>
        <p:nvGrpSpPr>
          <p:cNvPr id="6" name="Groupe 5"/>
          <p:cNvGrpSpPr/>
          <p:nvPr/>
        </p:nvGrpSpPr>
        <p:grpSpPr>
          <a:xfrm>
            <a:off x="116632" y="1280592"/>
            <a:ext cx="360040" cy="461665"/>
            <a:chOff x="116632" y="1352600"/>
            <a:chExt cx="360040" cy="461665"/>
          </a:xfrm>
        </p:grpSpPr>
        <p:sp>
          <p:nvSpPr>
            <p:cNvPr id="7" name="Ellipse 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68752" y="1432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6" name="ZoneTexte 25"/>
          <p:cNvSpPr txBox="1"/>
          <p:nvPr/>
        </p:nvSpPr>
        <p:spPr>
          <a:xfrm>
            <a:off x="296652" y="2072680"/>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Tu as su installer un </a:t>
            </a:r>
            <a:r>
              <a:rPr lang="fr-FR" sz="1200" b="1" u="sng" dirty="0">
                <a:latin typeface="Comic Sans MS" pitchFamily="66" charset="0"/>
              </a:rPr>
              <a:t>climat</a:t>
            </a:r>
            <a:r>
              <a:rPr lang="fr-FR" sz="1200" dirty="0">
                <a:latin typeface="Comic Sans MS" pitchFamily="66" charset="0"/>
              </a:rPr>
              <a:t> de confiance avec tes enfants.</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Un </a:t>
            </a:r>
            <a:r>
              <a:rPr lang="fr-FR" sz="1200" b="1" u="sng" dirty="0">
                <a:latin typeface="Comic Sans MS" pitchFamily="66" charset="0"/>
              </a:rPr>
              <a:t>océan</a:t>
            </a:r>
            <a:r>
              <a:rPr lang="fr-FR" sz="1200" dirty="0">
                <a:latin typeface="Comic Sans MS" pitchFamily="66" charset="0"/>
              </a:rPr>
              <a:t> de souvenirs l’envahit et les larmes lui montèrent aux yeux.</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La </a:t>
            </a:r>
            <a:r>
              <a:rPr lang="fr-FR" sz="1200" b="1" u="sng" dirty="0">
                <a:latin typeface="Comic Sans MS" pitchFamily="66" charset="0"/>
              </a:rPr>
              <a:t>frontière</a:t>
            </a:r>
            <a:r>
              <a:rPr lang="fr-FR" sz="1200" dirty="0">
                <a:latin typeface="Comic Sans MS" pitchFamily="66" charset="0"/>
              </a:rPr>
              <a:t> entre l’amour et la haine est très mince.</a:t>
            </a:r>
          </a:p>
        </p:txBody>
      </p:sp>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2533728"/>
            <a:ext cx="6192688" cy="502778"/>
          </a:xfrm>
          <a:prstGeom prst="rect">
            <a:avLst/>
          </a:prstGeom>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3442110"/>
            <a:ext cx="6192688" cy="502778"/>
          </a:xfrm>
          <a:prstGeom prst="rect">
            <a:avLst/>
          </a:prstGeom>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4473337"/>
            <a:ext cx="6192688" cy="502778"/>
          </a:xfrm>
          <a:prstGeom prst="rect">
            <a:avLst/>
          </a:prstGeom>
        </p:spPr>
      </p:pic>
      <p:pic>
        <p:nvPicPr>
          <p:cNvPr id="1026" name="Picture 2" descr="http://ts1.mm.bing.net/th?id=HN.608010895117451552&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l="7352" t="27291" r="7556" b="15387"/>
          <a:stretch/>
        </p:blipFill>
        <p:spPr bwMode="auto">
          <a:xfrm>
            <a:off x="271972" y="6177135"/>
            <a:ext cx="1212812" cy="1231665"/>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548680" y="5293509"/>
            <a:ext cx="6020072" cy="738664"/>
          </a:xfrm>
          <a:prstGeom prst="rect">
            <a:avLst/>
          </a:prstGeom>
          <a:noFill/>
        </p:spPr>
        <p:txBody>
          <a:bodyPr wrap="square" rtlCol="0">
            <a:spAutoFit/>
          </a:bodyPr>
          <a:lstStyle/>
          <a:p>
            <a:pPr>
              <a:lnSpc>
                <a:spcPct val="150000"/>
              </a:lnSpc>
            </a:pPr>
            <a:r>
              <a:rPr lang="fr-FR" sz="1400" u="sng" dirty="0">
                <a:latin typeface="SimpleRonde" pitchFamily="2" charset="0"/>
              </a:rPr>
              <a:t>Retrouve l’expression correspondant à chaque dessin puis explique rapidement ce qu’elle veut dire.</a:t>
            </a:r>
          </a:p>
        </p:txBody>
      </p:sp>
      <p:grpSp>
        <p:nvGrpSpPr>
          <p:cNvPr id="32" name="Groupe 31"/>
          <p:cNvGrpSpPr/>
          <p:nvPr/>
        </p:nvGrpSpPr>
        <p:grpSpPr>
          <a:xfrm>
            <a:off x="116632" y="5230076"/>
            <a:ext cx="360040" cy="461665"/>
            <a:chOff x="116632" y="1352600"/>
            <a:chExt cx="360040" cy="461665"/>
          </a:xfrm>
        </p:grpSpPr>
        <p:sp>
          <p:nvSpPr>
            <p:cNvPr id="33" name="Ellipse 3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5" name="Rectangle à coins arrondis 34"/>
          <p:cNvSpPr/>
          <p:nvPr/>
        </p:nvSpPr>
        <p:spPr>
          <a:xfrm>
            <a:off x="6568752" y="538149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28" name="Picture 4" descr="http://www.kob-one.com/th_kobdef/medias/big/a4645_RKG35F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556" t="9338" r="15977" b="15518"/>
          <a:stretch/>
        </p:blipFill>
        <p:spPr bwMode="auto">
          <a:xfrm>
            <a:off x="297044" y="7545289"/>
            <a:ext cx="1187047" cy="936104"/>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 3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1" r="24985" b="54231"/>
          <a:stretch/>
        </p:blipFill>
        <p:spPr>
          <a:xfrm>
            <a:off x="1986616" y="6177133"/>
            <a:ext cx="4783352" cy="1099967"/>
          </a:xfrm>
          <a:prstGeom prst="rect">
            <a:avLst/>
          </a:prstGeom>
        </p:spPr>
      </p:pic>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1" r="24985" b="56731"/>
          <a:stretch/>
        </p:blipFill>
        <p:spPr>
          <a:xfrm>
            <a:off x="1988464" y="7418325"/>
            <a:ext cx="4783352" cy="1039876"/>
          </a:xfrm>
          <a:prstGeom prst="rect">
            <a:avLst/>
          </a:prstGeom>
        </p:spPr>
      </p:pic>
      <p:pic>
        <p:nvPicPr>
          <p:cNvPr id="1030" name="Picture 6" descr="Pourquoi dit-on &quot;donner sa langue au chat&quot; ?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972" y="8764611"/>
            <a:ext cx="1177356" cy="965432"/>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 3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1" r="24985" b="54231"/>
          <a:stretch/>
        </p:blipFill>
        <p:spPr>
          <a:xfrm>
            <a:off x="1988464" y="8630668"/>
            <a:ext cx="4783352" cy="1099967"/>
          </a:xfrm>
          <a:prstGeom prst="rect">
            <a:avLst/>
          </a:prstGeom>
        </p:spPr>
      </p:pic>
    </p:spTree>
    <p:extLst>
      <p:ext uri="{BB962C8B-B14F-4D97-AF65-F5344CB8AC3E}">
        <p14:creationId xmlns:p14="http://schemas.microsoft.com/office/powerpoint/2010/main" val="2119956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595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29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a:t>L’ordre alphabétique</a:t>
            </a:r>
          </a:p>
        </p:txBody>
      </p:sp>
      <p:sp>
        <p:nvSpPr>
          <p:cNvPr id="9" name="Espace réservé du texte 8"/>
          <p:cNvSpPr>
            <a:spLocks noGrp="1"/>
          </p:cNvSpPr>
          <p:nvPr>
            <p:ph type="body" sz="quarter" idx="11"/>
          </p:nvPr>
        </p:nvSpPr>
        <p:spPr/>
        <p:txBody>
          <a:bodyPr/>
          <a:lstStyle/>
          <a:p>
            <a:r>
              <a:rPr lang="fr-FR" dirty="0"/>
              <a:t>1</a:t>
            </a:r>
          </a:p>
        </p:txBody>
      </p:sp>
      <p:sp>
        <p:nvSpPr>
          <p:cNvPr id="10" name="Espace réservé du texte 9"/>
          <p:cNvSpPr>
            <a:spLocks noGrp="1"/>
          </p:cNvSpPr>
          <p:nvPr>
            <p:ph type="body" sz="quarter" idx="12"/>
          </p:nvPr>
        </p:nvSpPr>
        <p:spPr/>
        <p:txBody>
          <a:bodyPr/>
          <a:lstStyle/>
          <a:p>
            <a:r>
              <a:rPr lang="fr-FR" dirty="0"/>
              <a:t>**</a:t>
            </a:r>
          </a:p>
        </p:txBody>
      </p:sp>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518102"/>
            <a:ext cx="6192688" cy="338554"/>
          </a:xfrm>
          <a:prstGeom prst="rect">
            <a:avLst/>
          </a:prstGeom>
          <a:noFill/>
        </p:spPr>
        <p:txBody>
          <a:bodyPr wrap="square" rtlCol="0">
            <a:spAutoFit/>
          </a:bodyPr>
          <a:lstStyle/>
          <a:p>
            <a:r>
              <a:rPr lang="fr-FR" sz="1600" u="sng" dirty="0">
                <a:latin typeface="SimpleRonde" pitchFamily="2" charset="0"/>
              </a:rPr>
              <a:t>Complète les devinettes suivantes :</a:t>
            </a:r>
          </a:p>
        </p:txBody>
      </p:sp>
      <p:graphicFrame>
        <p:nvGraphicFramePr>
          <p:cNvPr id="3" name="Tableau 2"/>
          <p:cNvGraphicFramePr>
            <a:graphicFrameLocks noGrp="1"/>
          </p:cNvGraphicFramePr>
          <p:nvPr>
            <p:extLst>
              <p:ext uri="{D42A27DB-BD31-4B8C-83A1-F6EECF244321}">
                <p14:modId xmlns:p14="http://schemas.microsoft.com/office/powerpoint/2010/main" val="2734164792"/>
              </p:ext>
            </p:extLst>
          </p:nvPr>
        </p:nvGraphicFramePr>
        <p:xfrm>
          <a:off x="272838" y="2000672"/>
          <a:ext cx="6252506" cy="1404156"/>
        </p:xfrm>
        <a:graphic>
          <a:graphicData uri="http://schemas.openxmlformats.org/drawingml/2006/table">
            <a:tbl>
              <a:tblPr firstRow="1" bandRow="1">
                <a:tableStyleId>{5C22544A-7EE6-4342-B048-85BDC9FD1C3A}</a:tableStyleId>
              </a:tblPr>
              <a:tblGrid>
                <a:gridCol w="2409063">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2331276">
                  <a:extLst>
                    <a:ext uri="{9D8B030D-6E8A-4147-A177-3AD203B41FA5}">
                      <a16:colId xmlns:a16="http://schemas.microsoft.com/office/drawing/2014/main" val="20002"/>
                    </a:ext>
                  </a:extLst>
                </a:gridCol>
                <a:gridCol w="720079">
                  <a:extLst>
                    <a:ext uri="{9D8B030D-6E8A-4147-A177-3AD203B41FA5}">
                      <a16:colId xmlns:a16="http://schemas.microsoft.com/office/drawing/2014/main" val="20003"/>
                    </a:ext>
                  </a:extLst>
                </a:gridCol>
              </a:tblGrid>
              <a:tr h="468052">
                <a:tc>
                  <a:txBody>
                    <a:bodyPr/>
                    <a:lstStyle/>
                    <a:p>
                      <a:r>
                        <a:rPr lang="fr-FR" sz="1200" b="0" dirty="0">
                          <a:solidFill>
                            <a:schemeClr val="tx1"/>
                          </a:solidFill>
                          <a:latin typeface="+mj-lt"/>
                        </a:rPr>
                        <a:t>Je suis la 12</a:t>
                      </a:r>
                      <a:r>
                        <a:rPr lang="fr-FR" sz="1200" b="0" baseline="30000" dirty="0">
                          <a:solidFill>
                            <a:schemeClr val="tx1"/>
                          </a:solidFill>
                          <a:latin typeface="+mj-lt"/>
                        </a:rPr>
                        <a:t>ème</a:t>
                      </a:r>
                      <a:r>
                        <a:rPr lang="fr-FR" sz="1200" b="0" dirty="0">
                          <a:solidFill>
                            <a:schemeClr val="tx1"/>
                          </a:solidFill>
                          <a:latin typeface="+mj-lt"/>
                        </a:rPr>
                        <a:t> lettre</a:t>
                      </a:r>
                      <a:r>
                        <a:rPr lang="fr-FR" sz="1200" b="0" baseline="0" dirty="0">
                          <a:solidFill>
                            <a:schemeClr val="tx1"/>
                          </a:solidFill>
                          <a:latin typeface="+mj-lt"/>
                        </a:rPr>
                        <a:t> de l’alphabet :</a:t>
                      </a:r>
                      <a:endParaRPr lang="fr-FR" sz="1200" b="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a:solidFill>
                            <a:schemeClr val="tx1"/>
                          </a:solidFill>
                          <a:latin typeface="+mj-lt"/>
                        </a:rPr>
                        <a:t>_______</a:t>
                      </a:r>
                    </a:p>
                  </a:txBody>
                  <a:tcPr anchor="b">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kern="1200" dirty="0">
                          <a:solidFill>
                            <a:schemeClr val="tx1"/>
                          </a:solidFill>
                          <a:latin typeface="+mn-lt"/>
                          <a:ea typeface="+mn-ea"/>
                          <a:cs typeface="+mn-cs"/>
                        </a:rPr>
                        <a:t>Je suis la 8</a:t>
                      </a:r>
                      <a:r>
                        <a:rPr lang="fr-FR" sz="1200" b="0" kern="1200" baseline="30000" dirty="0">
                          <a:solidFill>
                            <a:schemeClr val="tx1"/>
                          </a:solidFill>
                          <a:latin typeface="+mn-lt"/>
                          <a:ea typeface="+mn-ea"/>
                          <a:cs typeface="+mn-cs"/>
                        </a:rPr>
                        <a:t>ème</a:t>
                      </a:r>
                      <a:r>
                        <a:rPr lang="fr-FR" sz="1200" b="0" kern="1200" dirty="0">
                          <a:solidFill>
                            <a:schemeClr val="tx1"/>
                          </a:solidFill>
                          <a:latin typeface="+mn-lt"/>
                          <a:ea typeface="+mn-ea"/>
                          <a:cs typeface="+mn-cs"/>
                        </a:rPr>
                        <a:t> lettre</a:t>
                      </a:r>
                      <a:r>
                        <a:rPr lang="fr-FR" sz="1200" b="0" kern="1200" baseline="0" dirty="0">
                          <a:solidFill>
                            <a:schemeClr val="tx1"/>
                          </a:solidFill>
                          <a:latin typeface="+mn-lt"/>
                          <a:ea typeface="+mn-ea"/>
                          <a:cs typeface="+mn-cs"/>
                        </a:rPr>
                        <a:t> de l’alphabet :</a:t>
                      </a:r>
                      <a:endParaRPr lang="fr-FR" sz="1200" b="0" kern="1200" dirty="0">
                        <a:solidFill>
                          <a:schemeClr val="tx1"/>
                        </a:solidFill>
                        <a:latin typeface="+mn-lt"/>
                        <a:ea typeface="+mn-ea"/>
                        <a:cs typeface="+mn-cs"/>
                      </a:endParaRP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a:solidFill>
                            <a:schemeClr val="tx1"/>
                          </a:solidFill>
                          <a:latin typeface="+mj-lt"/>
                        </a:rPr>
                        <a:t>_______</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52">
                <a:tc>
                  <a:txBody>
                    <a:bodyPr/>
                    <a:lstStyle/>
                    <a:p>
                      <a:r>
                        <a:rPr lang="fr-FR" sz="1200" b="0" kern="1200" dirty="0">
                          <a:solidFill>
                            <a:schemeClr val="tx1"/>
                          </a:solidFill>
                          <a:latin typeface="+mn-lt"/>
                          <a:ea typeface="+mn-ea"/>
                          <a:cs typeface="+mn-cs"/>
                        </a:rPr>
                        <a:t>Je suis la 24</a:t>
                      </a:r>
                      <a:r>
                        <a:rPr lang="fr-FR" sz="1200" b="0" kern="1200" baseline="30000" dirty="0">
                          <a:solidFill>
                            <a:schemeClr val="tx1"/>
                          </a:solidFill>
                          <a:latin typeface="+mn-lt"/>
                          <a:ea typeface="+mn-ea"/>
                          <a:cs typeface="+mn-cs"/>
                        </a:rPr>
                        <a:t>ème</a:t>
                      </a:r>
                      <a:r>
                        <a:rPr lang="fr-FR" sz="1200" b="0" kern="1200" dirty="0">
                          <a:solidFill>
                            <a:schemeClr val="tx1"/>
                          </a:solidFill>
                          <a:latin typeface="+mn-lt"/>
                          <a:ea typeface="+mn-ea"/>
                          <a:cs typeface="+mn-cs"/>
                        </a:rPr>
                        <a:t> lettre</a:t>
                      </a:r>
                      <a:r>
                        <a:rPr lang="fr-FR" sz="1200" b="0" kern="1200" baseline="0" dirty="0">
                          <a:solidFill>
                            <a:schemeClr val="tx1"/>
                          </a:solidFill>
                          <a:latin typeface="+mn-lt"/>
                          <a:ea typeface="+mn-ea"/>
                          <a:cs typeface="+mn-cs"/>
                        </a:rPr>
                        <a:t> de l’alphabet :</a:t>
                      </a:r>
                      <a:endParaRPr lang="fr-FR" sz="12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a:solidFill>
                            <a:schemeClr val="tx1"/>
                          </a:solidFill>
                          <a:latin typeface="+mj-lt"/>
                        </a:rPr>
                        <a:t>_______</a:t>
                      </a:r>
                    </a:p>
                  </a:txBody>
                  <a:tcPr anchor="b">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dirty="0">
                          <a:solidFill>
                            <a:schemeClr val="tx1"/>
                          </a:solidFill>
                          <a:latin typeface="+mj-lt"/>
                        </a:rPr>
                        <a:t>Je suis entre le P et le R :</a:t>
                      </a: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a:solidFill>
                            <a:schemeClr val="tx1"/>
                          </a:solidFill>
                          <a:latin typeface="+mj-lt"/>
                        </a:rPr>
                        <a:t>_______</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52">
                <a:tc>
                  <a:txBody>
                    <a:bodyPr/>
                    <a:lstStyle/>
                    <a:p>
                      <a:r>
                        <a:rPr lang="fr-FR" sz="1200" b="0" dirty="0">
                          <a:solidFill>
                            <a:schemeClr val="tx1"/>
                          </a:solidFill>
                          <a:latin typeface="+mj-lt"/>
                        </a:rPr>
                        <a:t>Je suis entre le F et le H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kern="1200" dirty="0">
                          <a:solidFill>
                            <a:schemeClr val="tx1"/>
                          </a:solidFill>
                          <a:latin typeface="+mn-lt"/>
                          <a:ea typeface="+mn-ea"/>
                          <a:cs typeface="+mn-cs"/>
                        </a:rPr>
                        <a:t>_______</a:t>
                      </a:r>
                      <a:endParaRPr lang="fr-FR" sz="1200" b="1" dirty="0">
                        <a:solidFill>
                          <a:schemeClr val="tx1"/>
                        </a:solidFill>
                        <a:latin typeface="+mj-lt"/>
                      </a:endParaRPr>
                    </a:p>
                  </a:txBody>
                  <a:tcPr anchor="b">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dirty="0">
                          <a:solidFill>
                            <a:schemeClr val="tx1"/>
                          </a:solidFill>
                          <a:latin typeface="+mj-lt"/>
                        </a:rPr>
                        <a:t>Je suis entre le M et le O :</a:t>
                      </a: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kern="1200" dirty="0">
                          <a:solidFill>
                            <a:schemeClr val="tx1"/>
                          </a:solidFill>
                          <a:latin typeface="+mn-lt"/>
                          <a:ea typeface="+mn-ea"/>
                          <a:cs typeface="+mn-cs"/>
                        </a:rPr>
                        <a:t>_______</a:t>
                      </a:r>
                      <a:endParaRPr lang="fr-FR" sz="1200" b="1" dirty="0">
                        <a:solidFill>
                          <a:schemeClr val="tx1"/>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27" name="Groupe 26"/>
          <p:cNvGrpSpPr/>
          <p:nvPr/>
        </p:nvGrpSpPr>
        <p:grpSpPr>
          <a:xfrm>
            <a:off x="116632" y="3728864"/>
            <a:ext cx="360040" cy="461665"/>
            <a:chOff x="116632" y="1352600"/>
            <a:chExt cx="360040" cy="461665"/>
          </a:xfrm>
        </p:grpSpPr>
        <p:sp>
          <p:nvSpPr>
            <p:cNvPr id="28" name="Ellipse 2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p>
          </p:txBody>
        </p:sp>
      </p:grpSp>
      <p:sp>
        <p:nvSpPr>
          <p:cNvPr id="30" name="ZoneTexte 29"/>
          <p:cNvSpPr txBox="1"/>
          <p:nvPr/>
        </p:nvSpPr>
        <p:spPr>
          <a:xfrm>
            <a:off x="476672" y="3894366"/>
            <a:ext cx="6192688" cy="338554"/>
          </a:xfrm>
          <a:prstGeom prst="rect">
            <a:avLst/>
          </a:prstGeom>
          <a:noFill/>
        </p:spPr>
        <p:txBody>
          <a:bodyPr wrap="square" rtlCol="0">
            <a:spAutoFit/>
          </a:bodyPr>
          <a:lstStyle/>
          <a:p>
            <a:r>
              <a:rPr lang="fr-FR" sz="1600" u="sng" dirty="0">
                <a:latin typeface="SimpleRonde" pitchFamily="2" charset="0"/>
              </a:rPr>
              <a:t>Récris les mots de ces listes dans l’ordre alphabétique.</a:t>
            </a:r>
          </a:p>
        </p:txBody>
      </p:sp>
      <p:sp>
        <p:nvSpPr>
          <p:cNvPr id="2" name="ZoneTexte 1"/>
          <p:cNvSpPr txBox="1"/>
          <p:nvPr/>
        </p:nvSpPr>
        <p:spPr>
          <a:xfrm>
            <a:off x="116632" y="4304928"/>
            <a:ext cx="6552728" cy="307777"/>
          </a:xfrm>
          <a:prstGeom prst="rect">
            <a:avLst/>
          </a:prstGeom>
          <a:noFill/>
        </p:spPr>
        <p:txBody>
          <a:bodyPr wrap="square" rtlCol="0">
            <a:spAutoFit/>
          </a:bodyPr>
          <a:lstStyle/>
          <a:p>
            <a:pPr algn="ctr"/>
            <a:r>
              <a:rPr lang="fr-FR" sz="1400" b="1" i="1" dirty="0"/>
              <a:t>poisson – crabe – moule – raie – requin – corail</a:t>
            </a:r>
          </a:p>
        </p:txBody>
      </p:sp>
      <p:pic>
        <p:nvPicPr>
          <p:cNvPr id="4" name="Image 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4664968"/>
            <a:ext cx="6192688" cy="502778"/>
          </a:xfrm>
          <a:prstGeom prst="rect">
            <a:avLst/>
          </a:prstGeom>
        </p:spPr>
      </p:pic>
      <p:sp>
        <p:nvSpPr>
          <p:cNvPr id="31" name="ZoneTexte 30"/>
          <p:cNvSpPr txBox="1"/>
          <p:nvPr/>
        </p:nvSpPr>
        <p:spPr>
          <a:xfrm>
            <a:off x="116632" y="5325342"/>
            <a:ext cx="6552728" cy="307777"/>
          </a:xfrm>
          <a:prstGeom prst="rect">
            <a:avLst/>
          </a:prstGeom>
          <a:noFill/>
        </p:spPr>
        <p:txBody>
          <a:bodyPr wrap="square" rtlCol="0">
            <a:spAutoFit/>
          </a:bodyPr>
          <a:lstStyle/>
          <a:p>
            <a:pPr algn="ctr"/>
            <a:r>
              <a:rPr lang="fr-FR" sz="1400" b="1" i="1" dirty="0"/>
              <a:t>sable – château – plage – soleil – mer - bronzer </a:t>
            </a:r>
          </a:p>
        </p:txBody>
      </p:sp>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5685382"/>
            <a:ext cx="6192688" cy="502778"/>
          </a:xfrm>
          <a:prstGeom prst="rect">
            <a:avLst/>
          </a:prstGeom>
        </p:spPr>
      </p:pic>
      <p:grpSp>
        <p:nvGrpSpPr>
          <p:cNvPr id="33" name="Groupe 32"/>
          <p:cNvGrpSpPr/>
          <p:nvPr/>
        </p:nvGrpSpPr>
        <p:grpSpPr>
          <a:xfrm>
            <a:off x="116632" y="6321152"/>
            <a:ext cx="360040" cy="461665"/>
            <a:chOff x="116632" y="1352600"/>
            <a:chExt cx="360040" cy="461665"/>
          </a:xfrm>
        </p:grpSpPr>
        <p:sp>
          <p:nvSpPr>
            <p:cNvPr id="34" name="Ellipse 3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p>
          </p:txBody>
        </p:sp>
      </p:grpSp>
      <p:sp>
        <p:nvSpPr>
          <p:cNvPr id="36" name="ZoneTexte 35"/>
          <p:cNvSpPr txBox="1"/>
          <p:nvPr/>
        </p:nvSpPr>
        <p:spPr>
          <a:xfrm>
            <a:off x="476672" y="6486654"/>
            <a:ext cx="6192688" cy="800219"/>
          </a:xfrm>
          <a:prstGeom prst="rect">
            <a:avLst/>
          </a:prstGeom>
          <a:noFill/>
        </p:spPr>
        <p:txBody>
          <a:bodyPr wrap="square" rtlCol="0">
            <a:spAutoFit/>
          </a:bodyPr>
          <a:lstStyle/>
          <a:p>
            <a:pPr>
              <a:lnSpc>
                <a:spcPct val="150000"/>
              </a:lnSpc>
            </a:pPr>
            <a:r>
              <a:rPr lang="fr-FR" sz="1600" u="sng" dirty="0">
                <a:latin typeface="SimpleRonde" pitchFamily="2" charset="0"/>
              </a:rPr>
              <a:t>Coche la case de la place du mot de l’étiquette pour que la liste soit dans l’ordre alphabétique.</a:t>
            </a:r>
          </a:p>
        </p:txBody>
      </p:sp>
      <p:sp>
        <p:nvSpPr>
          <p:cNvPr id="37" name="Carré corné 36"/>
          <p:cNvSpPr/>
          <p:nvPr/>
        </p:nvSpPr>
        <p:spPr>
          <a:xfrm rot="509975">
            <a:off x="136912" y="7412431"/>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banane</a:t>
            </a:r>
          </a:p>
        </p:txBody>
      </p:sp>
      <p:sp>
        <p:nvSpPr>
          <p:cNvPr id="38" name="Carré corné 37"/>
          <p:cNvSpPr/>
          <p:nvPr/>
        </p:nvSpPr>
        <p:spPr>
          <a:xfrm rot="21275712">
            <a:off x="131026" y="8283915"/>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poire</a:t>
            </a:r>
          </a:p>
        </p:txBody>
      </p:sp>
      <p:sp>
        <p:nvSpPr>
          <p:cNvPr id="39" name="Carré corné 38"/>
          <p:cNvSpPr/>
          <p:nvPr/>
        </p:nvSpPr>
        <p:spPr>
          <a:xfrm rot="509975">
            <a:off x="136912" y="9140623"/>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kiwi</a:t>
            </a:r>
          </a:p>
        </p:txBody>
      </p:sp>
      <p:graphicFrame>
        <p:nvGraphicFramePr>
          <p:cNvPr id="40" name="Tableau 39"/>
          <p:cNvGraphicFramePr>
            <a:graphicFrameLocks noGrp="1"/>
          </p:cNvGraphicFramePr>
          <p:nvPr>
            <p:extLst>
              <p:ext uri="{D42A27DB-BD31-4B8C-83A1-F6EECF244321}">
                <p14:modId xmlns:p14="http://schemas.microsoft.com/office/powerpoint/2010/main" val="763695256"/>
              </p:ext>
            </p:extLst>
          </p:nvPr>
        </p:nvGraphicFramePr>
        <p:xfrm>
          <a:off x="1772816" y="7484798"/>
          <a:ext cx="4824536" cy="37084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884670">
                  <a:extLst>
                    <a:ext uri="{9D8B030D-6E8A-4147-A177-3AD203B41FA5}">
                      <a16:colId xmlns:a16="http://schemas.microsoft.com/office/drawing/2014/main" val="20001"/>
                    </a:ext>
                  </a:extLst>
                </a:gridCol>
                <a:gridCol w="555490">
                  <a:extLst>
                    <a:ext uri="{9D8B030D-6E8A-4147-A177-3AD203B41FA5}">
                      <a16:colId xmlns:a16="http://schemas.microsoft.com/office/drawing/2014/main" val="20002"/>
                    </a:ext>
                  </a:extLst>
                </a:gridCol>
                <a:gridCol w="905244">
                  <a:extLst>
                    <a:ext uri="{9D8B030D-6E8A-4147-A177-3AD203B41FA5}">
                      <a16:colId xmlns:a16="http://schemas.microsoft.com/office/drawing/2014/main" val="20003"/>
                    </a:ext>
                  </a:extLst>
                </a:gridCol>
                <a:gridCol w="534916">
                  <a:extLst>
                    <a:ext uri="{9D8B030D-6E8A-4147-A177-3AD203B41FA5}">
                      <a16:colId xmlns:a16="http://schemas.microsoft.com/office/drawing/2014/main" val="20004"/>
                    </a:ext>
                  </a:extLst>
                </a:gridCol>
                <a:gridCol w="925818">
                  <a:extLst>
                    <a:ext uri="{9D8B030D-6E8A-4147-A177-3AD203B41FA5}">
                      <a16:colId xmlns:a16="http://schemas.microsoft.com/office/drawing/2014/main" val="20005"/>
                    </a:ext>
                  </a:extLst>
                </a:gridCol>
                <a:gridCol w="442334">
                  <a:extLst>
                    <a:ext uri="{9D8B030D-6E8A-4147-A177-3AD203B41FA5}">
                      <a16:colId xmlns:a16="http://schemas.microsoft.com/office/drawing/2014/main" val="20006"/>
                    </a:ext>
                  </a:extLst>
                </a:gridCol>
              </a:tblGrid>
              <a:tr h="370840">
                <a:tc>
                  <a:txBody>
                    <a:bodyPr/>
                    <a:lstStyle/>
                    <a:p>
                      <a:pPr algn="ct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arbre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dragon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phoque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41" name="Tableau 40"/>
          <p:cNvGraphicFramePr>
            <a:graphicFrameLocks noGrp="1"/>
          </p:cNvGraphicFramePr>
          <p:nvPr>
            <p:extLst>
              <p:ext uri="{D42A27DB-BD31-4B8C-83A1-F6EECF244321}">
                <p14:modId xmlns:p14="http://schemas.microsoft.com/office/powerpoint/2010/main" val="1447861379"/>
              </p:ext>
            </p:extLst>
          </p:nvPr>
        </p:nvGraphicFramePr>
        <p:xfrm>
          <a:off x="1786533" y="8326576"/>
          <a:ext cx="4824536" cy="37084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884670">
                  <a:extLst>
                    <a:ext uri="{9D8B030D-6E8A-4147-A177-3AD203B41FA5}">
                      <a16:colId xmlns:a16="http://schemas.microsoft.com/office/drawing/2014/main" val="20001"/>
                    </a:ext>
                  </a:extLst>
                </a:gridCol>
                <a:gridCol w="555490">
                  <a:extLst>
                    <a:ext uri="{9D8B030D-6E8A-4147-A177-3AD203B41FA5}">
                      <a16:colId xmlns:a16="http://schemas.microsoft.com/office/drawing/2014/main" val="20002"/>
                    </a:ext>
                  </a:extLst>
                </a:gridCol>
                <a:gridCol w="905244">
                  <a:extLst>
                    <a:ext uri="{9D8B030D-6E8A-4147-A177-3AD203B41FA5}">
                      <a16:colId xmlns:a16="http://schemas.microsoft.com/office/drawing/2014/main" val="20003"/>
                    </a:ext>
                  </a:extLst>
                </a:gridCol>
                <a:gridCol w="534916">
                  <a:extLst>
                    <a:ext uri="{9D8B030D-6E8A-4147-A177-3AD203B41FA5}">
                      <a16:colId xmlns:a16="http://schemas.microsoft.com/office/drawing/2014/main" val="20004"/>
                    </a:ext>
                  </a:extLst>
                </a:gridCol>
                <a:gridCol w="925818">
                  <a:extLst>
                    <a:ext uri="{9D8B030D-6E8A-4147-A177-3AD203B41FA5}">
                      <a16:colId xmlns:a16="http://schemas.microsoft.com/office/drawing/2014/main" val="20005"/>
                    </a:ext>
                  </a:extLst>
                </a:gridCol>
                <a:gridCol w="442334">
                  <a:extLst>
                    <a:ext uri="{9D8B030D-6E8A-4147-A177-3AD203B41FA5}">
                      <a16:colId xmlns:a16="http://schemas.microsoft.com/office/drawing/2014/main" val="20006"/>
                    </a:ext>
                  </a:extLst>
                </a:gridCol>
              </a:tblGrid>
              <a:tr h="370840">
                <a:tc>
                  <a:txBody>
                    <a:bodyPr/>
                    <a:lstStyle/>
                    <a:p>
                      <a:pPr algn="ct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nature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olive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partage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42" name="Tableau 41"/>
          <p:cNvGraphicFramePr>
            <a:graphicFrameLocks noGrp="1"/>
          </p:cNvGraphicFramePr>
          <p:nvPr>
            <p:extLst>
              <p:ext uri="{D42A27DB-BD31-4B8C-83A1-F6EECF244321}">
                <p14:modId xmlns:p14="http://schemas.microsoft.com/office/powerpoint/2010/main" val="4052072363"/>
              </p:ext>
            </p:extLst>
          </p:nvPr>
        </p:nvGraphicFramePr>
        <p:xfrm>
          <a:off x="1782341" y="9201472"/>
          <a:ext cx="4824536" cy="37084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884670">
                  <a:extLst>
                    <a:ext uri="{9D8B030D-6E8A-4147-A177-3AD203B41FA5}">
                      <a16:colId xmlns:a16="http://schemas.microsoft.com/office/drawing/2014/main" val="20001"/>
                    </a:ext>
                  </a:extLst>
                </a:gridCol>
                <a:gridCol w="555490">
                  <a:extLst>
                    <a:ext uri="{9D8B030D-6E8A-4147-A177-3AD203B41FA5}">
                      <a16:colId xmlns:a16="http://schemas.microsoft.com/office/drawing/2014/main" val="20002"/>
                    </a:ext>
                  </a:extLst>
                </a:gridCol>
                <a:gridCol w="905244">
                  <a:extLst>
                    <a:ext uri="{9D8B030D-6E8A-4147-A177-3AD203B41FA5}">
                      <a16:colId xmlns:a16="http://schemas.microsoft.com/office/drawing/2014/main" val="20003"/>
                    </a:ext>
                  </a:extLst>
                </a:gridCol>
                <a:gridCol w="534916">
                  <a:extLst>
                    <a:ext uri="{9D8B030D-6E8A-4147-A177-3AD203B41FA5}">
                      <a16:colId xmlns:a16="http://schemas.microsoft.com/office/drawing/2014/main" val="20004"/>
                    </a:ext>
                  </a:extLst>
                </a:gridCol>
                <a:gridCol w="925818">
                  <a:extLst>
                    <a:ext uri="{9D8B030D-6E8A-4147-A177-3AD203B41FA5}">
                      <a16:colId xmlns:a16="http://schemas.microsoft.com/office/drawing/2014/main" val="20005"/>
                    </a:ext>
                  </a:extLst>
                </a:gridCol>
                <a:gridCol w="442334">
                  <a:extLst>
                    <a:ext uri="{9D8B030D-6E8A-4147-A177-3AD203B41FA5}">
                      <a16:colId xmlns:a16="http://schemas.microsoft.com/office/drawing/2014/main" val="20006"/>
                    </a:ext>
                  </a:extLst>
                </a:gridCol>
              </a:tblGrid>
              <a:tr h="370840">
                <a:tc>
                  <a:txBody>
                    <a:bodyPr/>
                    <a:lstStyle/>
                    <a:p>
                      <a:pPr algn="ct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ivoire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jus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koala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3" name="Rectangle à coins arrondis 42"/>
          <p:cNvSpPr/>
          <p:nvPr/>
        </p:nvSpPr>
        <p:spPr>
          <a:xfrm>
            <a:off x="65687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4" name="Rectangle à coins arrondis 43"/>
          <p:cNvSpPr/>
          <p:nvPr/>
        </p:nvSpPr>
        <p:spPr>
          <a:xfrm>
            <a:off x="6578277" y="388028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5" name="Rectangle à coins arrondis 44"/>
          <p:cNvSpPr/>
          <p:nvPr/>
        </p:nvSpPr>
        <p:spPr>
          <a:xfrm>
            <a:off x="6578277" y="645081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89732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a:t>L’ordre alphabétique</a:t>
            </a:r>
          </a:p>
        </p:txBody>
      </p:sp>
      <p:sp>
        <p:nvSpPr>
          <p:cNvPr id="9" name="Espace réservé du texte 8"/>
          <p:cNvSpPr>
            <a:spLocks noGrp="1"/>
          </p:cNvSpPr>
          <p:nvPr>
            <p:ph type="body" sz="quarter" idx="11"/>
          </p:nvPr>
        </p:nvSpPr>
        <p:spPr/>
        <p:txBody>
          <a:bodyPr/>
          <a:lstStyle/>
          <a:p>
            <a:r>
              <a:rPr lang="fr-FR" dirty="0"/>
              <a:t>1</a:t>
            </a:r>
          </a:p>
        </p:txBody>
      </p:sp>
      <p:sp>
        <p:nvSpPr>
          <p:cNvPr id="10" name="Espace réservé du texte 9"/>
          <p:cNvSpPr>
            <a:spLocks noGrp="1"/>
          </p:cNvSpPr>
          <p:nvPr>
            <p:ph type="body" sz="quarter" idx="12"/>
          </p:nvPr>
        </p:nvSpPr>
        <p:spPr/>
        <p:txBody>
          <a:bodyPr/>
          <a:lstStyle/>
          <a:p>
            <a:r>
              <a:rPr lang="fr-FR" dirty="0"/>
              <a:t>***</a:t>
            </a:r>
          </a:p>
        </p:txBody>
      </p:sp>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518102"/>
            <a:ext cx="6192688" cy="338554"/>
          </a:xfrm>
          <a:prstGeom prst="rect">
            <a:avLst/>
          </a:prstGeom>
          <a:noFill/>
        </p:spPr>
        <p:txBody>
          <a:bodyPr wrap="square" rtlCol="0">
            <a:spAutoFit/>
          </a:bodyPr>
          <a:lstStyle/>
          <a:p>
            <a:r>
              <a:rPr lang="fr-FR" sz="1600" u="sng" dirty="0">
                <a:latin typeface="SimpleRonde" pitchFamily="2" charset="0"/>
              </a:rPr>
              <a:t>Complète les phrases suivantes :</a:t>
            </a:r>
          </a:p>
        </p:txBody>
      </p:sp>
      <p:graphicFrame>
        <p:nvGraphicFramePr>
          <p:cNvPr id="3" name="Tableau 2"/>
          <p:cNvGraphicFramePr>
            <a:graphicFrameLocks noGrp="1"/>
          </p:cNvGraphicFramePr>
          <p:nvPr>
            <p:extLst>
              <p:ext uri="{D42A27DB-BD31-4B8C-83A1-F6EECF244321}">
                <p14:modId xmlns:p14="http://schemas.microsoft.com/office/powerpoint/2010/main" val="3186037985"/>
              </p:ext>
            </p:extLst>
          </p:nvPr>
        </p:nvGraphicFramePr>
        <p:xfrm>
          <a:off x="116633" y="2000672"/>
          <a:ext cx="6564917" cy="1404156"/>
        </p:xfrm>
        <a:graphic>
          <a:graphicData uri="http://schemas.openxmlformats.org/drawingml/2006/table">
            <a:tbl>
              <a:tblPr firstRow="1" bandRow="1">
                <a:tableStyleId>{5C22544A-7EE6-4342-B048-85BDC9FD1C3A}</a:tableStyleId>
              </a:tblPr>
              <a:tblGrid>
                <a:gridCol w="3361099">
                  <a:extLst>
                    <a:ext uri="{9D8B030D-6E8A-4147-A177-3AD203B41FA5}">
                      <a16:colId xmlns:a16="http://schemas.microsoft.com/office/drawing/2014/main" val="20000"/>
                    </a:ext>
                  </a:extLst>
                </a:gridCol>
                <a:gridCol w="3203818">
                  <a:extLst>
                    <a:ext uri="{9D8B030D-6E8A-4147-A177-3AD203B41FA5}">
                      <a16:colId xmlns:a16="http://schemas.microsoft.com/office/drawing/2014/main" val="20001"/>
                    </a:ext>
                  </a:extLst>
                </a:gridCol>
              </a:tblGrid>
              <a:tr h="468052">
                <a:tc>
                  <a:txBody>
                    <a:bodyPr/>
                    <a:lstStyle/>
                    <a:p>
                      <a:r>
                        <a:rPr lang="fr-FR" sz="1200" b="0" dirty="0">
                          <a:solidFill>
                            <a:schemeClr val="tx1"/>
                          </a:solidFill>
                          <a:latin typeface="+mj-lt"/>
                        </a:rPr>
                        <a:t>La lettre F  est la …………. </a:t>
                      </a:r>
                      <a:r>
                        <a:rPr lang="fr-FR" sz="1200" b="0" kern="1200" baseline="30000" dirty="0">
                          <a:solidFill>
                            <a:schemeClr val="tx1"/>
                          </a:solidFill>
                          <a:latin typeface="+mn-lt"/>
                          <a:ea typeface="+mn-ea"/>
                          <a:cs typeface="+mn-cs"/>
                        </a:rPr>
                        <a:t>ème </a:t>
                      </a:r>
                      <a:r>
                        <a:rPr lang="fr-FR" sz="1200" b="0" dirty="0">
                          <a:solidFill>
                            <a:schemeClr val="tx1"/>
                          </a:solidFill>
                          <a:latin typeface="+mj-lt"/>
                        </a:rPr>
                        <a:t>lettre de l’alphabet.</a:t>
                      </a:r>
                    </a:p>
                  </a:txBody>
                  <a:tcPr anchor="ctr">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kern="1200" dirty="0">
                          <a:solidFill>
                            <a:schemeClr val="tx1"/>
                          </a:solidFill>
                          <a:latin typeface="+mn-lt"/>
                          <a:ea typeface="+mn-ea"/>
                          <a:cs typeface="+mn-cs"/>
                        </a:rPr>
                        <a:t>La lettre O  est la …………. </a:t>
                      </a:r>
                      <a:r>
                        <a:rPr lang="fr-FR" sz="1200" b="0" kern="1200" baseline="30000" dirty="0">
                          <a:solidFill>
                            <a:schemeClr val="tx1"/>
                          </a:solidFill>
                          <a:latin typeface="+mn-lt"/>
                          <a:ea typeface="+mn-ea"/>
                          <a:cs typeface="+mn-cs"/>
                        </a:rPr>
                        <a:t>ème </a:t>
                      </a:r>
                      <a:r>
                        <a:rPr lang="fr-FR" sz="1200" b="0" kern="1200" dirty="0">
                          <a:solidFill>
                            <a:schemeClr val="tx1"/>
                          </a:solidFill>
                          <a:latin typeface="+mn-lt"/>
                          <a:ea typeface="+mn-ea"/>
                          <a:cs typeface="+mn-cs"/>
                        </a:rPr>
                        <a:t>lettre de l’alphabet.</a:t>
                      </a: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52">
                <a:tc>
                  <a:txBody>
                    <a:bodyPr/>
                    <a:lstStyle/>
                    <a:p>
                      <a:r>
                        <a:rPr lang="fr-FR" sz="1200" b="0" kern="1200" dirty="0">
                          <a:solidFill>
                            <a:schemeClr val="tx1"/>
                          </a:solidFill>
                          <a:latin typeface="+mn-lt"/>
                          <a:ea typeface="+mn-ea"/>
                          <a:cs typeface="+mn-cs"/>
                        </a:rPr>
                        <a:t>La lettre T  est la …………. </a:t>
                      </a:r>
                      <a:r>
                        <a:rPr lang="fr-FR" sz="1200" b="0" kern="1200" baseline="30000" dirty="0">
                          <a:solidFill>
                            <a:schemeClr val="tx1"/>
                          </a:solidFill>
                          <a:latin typeface="+mn-lt"/>
                          <a:ea typeface="+mn-ea"/>
                          <a:cs typeface="+mn-cs"/>
                        </a:rPr>
                        <a:t>ème </a:t>
                      </a:r>
                      <a:r>
                        <a:rPr lang="fr-FR" sz="1200" b="0" kern="1200" dirty="0">
                          <a:solidFill>
                            <a:schemeClr val="tx1"/>
                          </a:solidFill>
                          <a:latin typeface="+mn-lt"/>
                          <a:ea typeface="+mn-ea"/>
                          <a:cs typeface="+mn-cs"/>
                        </a:rPr>
                        <a:t>lettre de l’alphabet.</a:t>
                      </a:r>
                    </a:p>
                  </a:txBody>
                  <a:tcPr anchor="ctr">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kern="1200" dirty="0">
                          <a:solidFill>
                            <a:schemeClr val="tx1"/>
                          </a:solidFill>
                          <a:latin typeface="+mn-lt"/>
                          <a:ea typeface="+mn-ea"/>
                          <a:cs typeface="+mn-cs"/>
                        </a:rPr>
                        <a:t>La lettre J  est la …………. </a:t>
                      </a:r>
                      <a:r>
                        <a:rPr lang="fr-FR" sz="1200" b="0" kern="1200" baseline="30000" dirty="0">
                          <a:solidFill>
                            <a:schemeClr val="tx1"/>
                          </a:solidFill>
                          <a:latin typeface="+mn-lt"/>
                          <a:ea typeface="+mn-ea"/>
                          <a:cs typeface="+mn-cs"/>
                        </a:rPr>
                        <a:t>ème </a:t>
                      </a:r>
                      <a:r>
                        <a:rPr lang="fr-FR" sz="1200" b="0" kern="1200" dirty="0">
                          <a:solidFill>
                            <a:schemeClr val="tx1"/>
                          </a:solidFill>
                          <a:latin typeface="+mn-lt"/>
                          <a:ea typeface="+mn-ea"/>
                          <a:cs typeface="+mn-cs"/>
                        </a:rPr>
                        <a:t>lettre de l’alphabet.</a:t>
                      </a: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52">
                <a:tc>
                  <a:txBody>
                    <a:bodyPr/>
                    <a:lstStyle/>
                    <a:p>
                      <a:r>
                        <a:rPr lang="fr-FR" sz="1200" b="0" kern="1200" dirty="0">
                          <a:solidFill>
                            <a:schemeClr val="tx1"/>
                          </a:solidFill>
                          <a:latin typeface="+mn-lt"/>
                          <a:ea typeface="+mn-ea"/>
                          <a:cs typeface="+mn-cs"/>
                        </a:rPr>
                        <a:t>La lettre N  est la …………. </a:t>
                      </a:r>
                      <a:r>
                        <a:rPr lang="fr-FR" sz="1200" b="0" kern="1200" baseline="30000" dirty="0">
                          <a:solidFill>
                            <a:schemeClr val="tx1"/>
                          </a:solidFill>
                          <a:latin typeface="+mn-lt"/>
                          <a:ea typeface="+mn-ea"/>
                          <a:cs typeface="+mn-cs"/>
                        </a:rPr>
                        <a:t>ème </a:t>
                      </a:r>
                      <a:r>
                        <a:rPr lang="fr-FR" sz="1200" b="0" kern="1200" dirty="0">
                          <a:solidFill>
                            <a:schemeClr val="tx1"/>
                          </a:solidFill>
                          <a:latin typeface="+mn-lt"/>
                          <a:ea typeface="+mn-ea"/>
                          <a:cs typeface="+mn-cs"/>
                        </a:rPr>
                        <a:t>lettre de l’alphabet.</a:t>
                      </a:r>
                    </a:p>
                  </a:txBody>
                  <a:tcPr anchor="ctr">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kern="1200" dirty="0">
                          <a:solidFill>
                            <a:schemeClr val="tx1"/>
                          </a:solidFill>
                          <a:latin typeface="+mn-lt"/>
                          <a:ea typeface="+mn-ea"/>
                          <a:cs typeface="+mn-cs"/>
                        </a:rPr>
                        <a:t>La lettre W  est la …………. </a:t>
                      </a:r>
                      <a:r>
                        <a:rPr lang="fr-FR" sz="1200" b="0" kern="1200" baseline="30000" dirty="0">
                          <a:solidFill>
                            <a:schemeClr val="tx1"/>
                          </a:solidFill>
                          <a:latin typeface="+mn-lt"/>
                          <a:ea typeface="+mn-ea"/>
                          <a:cs typeface="+mn-cs"/>
                        </a:rPr>
                        <a:t>ème </a:t>
                      </a:r>
                      <a:r>
                        <a:rPr lang="fr-FR" sz="1200" b="0" kern="1200" dirty="0">
                          <a:solidFill>
                            <a:schemeClr val="tx1"/>
                          </a:solidFill>
                          <a:latin typeface="+mn-lt"/>
                          <a:ea typeface="+mn-ea"/>
                          <a:cs typeface="+mn-cs"/>
                        </a:rPr>
                        <a:t>lettre de l’alphabet.</a:t>
                      </a:r>
                    </a:p>
                  </a:txBody>
                  <a:tcPr anchor="ct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27" name="Groupe 26"/>
          <p:cNvGrpSpPr/>
          <p:nvPr/>
        </p:nvGrpSpPr>
        <p:grpSpPr>
          <a:xfrm>
            <a:off x="116632" y="3728864"/>
            <a:ext cx="360040" cy="461665"/>
            <a:chOff x="116632" y="1352600"/>
            <a:chExt cx="360040" cy="461665"/>
          </a:xfrm>
        </p:grpSpPr>
        <p:sp>
          <p:nvSpPr>
            <p:cNvPr id="28" name="Ellipse 2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p>
          </p:txBody>
        </p:sp>
      </p:grpSp>
      <p:sp>
        <p:nvSpPr>
          <p:cNvPr id="30" name="ZoneTexte 29"/>
          <p:cNvSpPr txBox="1"/>
          <p:nvPr/>
        </p:nvSpPr>
        <p:spPr>
          <a:xfrm>
            <a:off x="476672" y="3894366"/>
            <a:ext cx="6192688" cy="338554"/>
          </a:xfrm>
          <a:prstGeom prst="rect">
            <a:avLst/>
          </a:prstGeom>
          <a:noFill/>
        </p:spPr>
        <p:txBody>
          <a:bodyPr wrap="square" rtlCol="0">
            <a:spAutoFit/>
          </a:bodyPr>
          <a:lstStyle/>
          <a:p>
            <a:r>
              <a:rPr lang="fr-FR" sz="1600" u="sng" dirty="0">
                <a:latin typeface="SimpleRonde" pitchFamily="2" charset="0"/>
              </a:rPr>
              <a:t>Récris les mots de ces listes dans l’ordre alphabétique.</a:t>
            </a:r>
          </a:p>
        </p:txBody>
      </p:sp>
      <p:sp>
        <p:nvSpPr>
          <p:cNvPr id="2" name="ZoneTexte 1"/>
          <p:cNvSpPr txBox="1"/>
          <p:nvPr/>
        </p:nvSpPr>
        <p:spPr>
          <a:xfrm>
            <a:off x="116632" y="4304928"/>
            <a:ext cx="6552728" cy="307777"/>
          </a:xfrm>
          <a:prstGeom prst="rect">
            <a:avLst/>
          </a:prstGeom>
          <a:noFill/>
        </p:spPr>
        <p:txBody>
          <a:bodyPr wrap="square" rtlCol="0">
            <a:spAutoFit/>
          </a:bodyPr>
          <a:lstStyle/>
          <a:p>
            <a:pPr algn="ctr"/>
            <a:r>
              <a:rPr lang="fr-FR" sz="1400" b="1" i="1" dirty="0"/>
              <a:t>pain – boulanger – fournil – baguette – boulangerie - farine </a:t>
            </a:r>
          </a:p>
        </p:txBody>
      </p:sp>
      <p:pic>
        <p:nvPicPr>
          <p:cNvPr id="4" name="Image 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4664968"/>
            <a:ext cx="6192688" cy="502778"/>
          </a:xfrm>
          <a:prstGeom prst="rect">
            <a:avLst/>
          </a:prstGeom>
        </p:spPr>
      </p:pic>
      <p:sp>
        <p:nvSpPr>
          <p:cNvPr id="31" name="ZoneTexte 30"/>
          <p:cNvSpPr txBox="1"/>
          <p:nvPr/>
        </p:nvSpPr>
        <p:spPr>
          <a:xfrm>
            <a:off x="116632" y="5325342"/>
            <a:ext cx="6552728" cy="307777"/>
          </a:xfrm>
          <a:prstGeom prst="rect">
            <a:avLst/>
          </a:prstGeom>
          <a:noFill/>
        </p:spPr>
        <p:txBody>
          <a:bodyPr wrap="square" rtlCol="0">
            <a:spAutoFit/>
          </a:bodyPr>
          <a:lstStyle/>
          <a:p>
            <a:pPr algn="ctr"/>
            <a:r>
              <a:rPr lang="fr-FR" sz="1400" b="1" i="1" dirty="0"/>
              <a:t>couper – bûcheron – hache – tronçonneuse – arbre – casque </a:t>
            </a:r>
          </a:p>
        </p:txBody>
      </p:sp>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5685382"/>
            <a:ext cx="6192688" cy="502778"/>
          </a:xfrm>
          <a:prstGeom prst="rect">
            <a:avLst/>
          </a:prstGeom>
        </p:spPr>
      </p:pic>
      <p:grpSp>
        <p:nvGrpSpPr>
          <p:cNvPr id="33" name="Groupe 32"/>
          <p:cNvGrpSpPr/>
          <p:nvPr/>
        </p:nvGrpSpPr>
        <p:grpSpPr>
          <a:xfrm>
            <a:off x="116632" y="6291535"/>
            <a:ext cx="360040" cy="461665"/>
            <a:chOff x="116632" y="1352600"/>
            <a:chExt cx="360040" cy="461665"/>
          </a:xfrm>
        </p:grpSpPr>
        <p:sp>
          <p:nvSpPr>
            <p:cNvPr id="34" name="Ellipse 3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p>
          </p:txBody>
        </p:sp>
      </p:grpSp>
      <p:sp>
        <p:nvSpPr>
          <p:cNvPr id="36" name="ZoneTexte 35"/>
          <p:cNvSpPr txBox="1"/>
          <p:nvPr/>
        </p:nvSpPr>
        <p:spPr>
          <a:xfrm>
            <a:off x="476672" y="6457037"/>
            <a:ext cx="6192688" cy="800219"/>
          </a:xfrm>
          <a:prstGeom prst="rect">
            <a:avLst/>
          </a:prstGeom>
          <a:noFill/>
        </p:spPr>
        <p:txBody>
          <a:bodyPr wrap="square" rtlCol="0">
            <a:spAutoFit/>
          </a:bodyPr>
          <a:lstStyle/>
          <a:p>
            <a:pPr>
              <a:lnSpc>
                <a:spcPct val="150000"/>
              </a:lnSpc>
            </a:pPr>
            <a:r>
              <a:rPr lang="fr-FR" sz="1600" u="sng" dirty="0">
                <a:latin typeface="SimpleRonde" pitchFamily="2" charset="0"/>
              </a:rPr>
              <a:t>Coche la case de la place du mot de l’étiquette pour que la liste soit dans l’ordre alphabétique.</a:t>
            </a:r>
          </a:p>
        </p:txBody>
      </p:sp>
      <p:sp>
        <p:nvSpPr>
          <p:cNvPr id="37" name="Carré corné 36"/>
          <p:cNvSpPr/>
          <p:nvPr/>
        </p:nvSpPr>
        <p:spPr>
          <a:xfrm rot="509975">
            <a:off x="136912" y="7412431"/>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basket</a:t>
            </a:r>
          </a:p>
        </p:txBody>
      </p:sp>
      <p:sp>
        <p:nvSpPr>
          <p:cNvPr id="38" name="Carré corné 37"/>
          <p:cNvSpPr/>
          <p:nvPr/>
        </p:nvSpPr>
        <p:spPr>
          <a:xfrm rot="21275712">
            <a:off x="131026" y="8283915"/>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tennis</a:t>
            </a:r>
          </a:p>
        </p:txBody>
      </p:sp>
      <p:sp>
        <p:nvSpPr>
          <p:cNvPr id="39" name="Carré corné 38"/>
          <p:cNvSpPr/>
          <p:nvPr/>
        </p:nvSpPr>
        <p:spPr>
          <a:xfrm rot="509975">
            <a:off x="136912" y="9140623"/>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pétanque</a:t>
            </a:r>
          </a:p>
        </p:txBody>
      </p:sp>
      <p:graphicFrame>
        <p:nvGraphicFramePr>
          <p:cNvPr id="40" name="Tableau 39"/>
          <p:cNvGraphicFramePr>
            <a:graphicFrameLocks noGrp="1"/>
          </p:cNvGraphicFramePr>
          <p:nvPr>
            <p:extLst>
              <p:ext uri="{D42A27DB-BD31-4B8C-83A1-F6EECF244321}">
                <p14:modId xmlns:p14="http://schemas.microsoft.com/office/powerpoint/2010/main" val="1232633501"/>
              </p:ext>
            </p:extLst>
          </p:nvPr>
        </p:nvGraphicFramePr>
        <p:xfrm>
          <a:off x="1772816" y="7484798"/>
          <a:ext cx="4824536" cy="37084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884670">
                  <a:extLst>
                    <a:ext uri="{9D8B030D-6E8A-4147-A177-3AD203B41FA5}">
                      <a16:colId xmlns:a16="http://schemas.microsoft.com/office/drawing/2014/main" val="20001"/>
                    </a:ext>
                  </a:extLst>
                </a:gridCol>
                <a:gridCol w="555490">
                  <a:extLst>
                    <a:ext uri="{9D8B030D-6E8A-4147-A177-3AD203B41FA5}">
                      <a16:colId xmlns:a16="http://schemas.microsoft.com/office/drawing/2014/main" val="20002"/>
                    </a:ext>
                  </a:extLst>
                </a:gridCol>
                <a:gridCol w="905244">
                  <a:extLst>
                    <a:ext uri="{9D8B030D-6E8A-4147-A177-3AD203B41FA5}">
                      <a16:colId xmlns:a16="http://schemas.microsoft.com/office/drawing/2014/main" val="20003"/>
                    </a:ext>
                  </a:extLst>
                </a:gridCol>
                <a:gridCol w="534916">
                  <a:extLst>
                    <a:ext uri="{9D8B030D-6E8A-4147-A177-3AD203B41FA5}">
                      <a16:colId xmlns:a16="http://schemas.microsoft.com/office/drawing/2014/main" val="20004"/>
                    </a:ext>
                  </a:extLst>
                </a:gridCol>
                <a:gridCol w="925818">
                  <a:extLst>
                    <a:ext uri="{9D8B030D-6E8A-4147-A177-3AD203B41FA5}">
                      <a16:colId xmlns:a16="http://schemas.microsoft.com/office/drawing/2014/main" val="20005"/>
                    </a:ext>
                  </a:extLst>
                </a:gridCol>
                <a:gridCol w="442334">
                  <a:extLst>
                    <a:ext uri="{9D8B030D-6E8A-4147-A177-3AD203B41FA5}">
                      <a16:colId xmlns:a16="http://schemas.microsoft.com/office/drawing/2014/main" val="20006"/>
                    </a:ext>
                  </a:extLst>
                </a:gridCol>
              </a:tblGrid>
              <a:tr h="370840">
                <a:tc>
                  <a:txBody>
                    <a:bodyPr/>
                    <a:lstStyle/>
                    <a:p>
                      <a:pPr algn="ct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bal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boule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buste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41" name="Tableau 40"/>
          <p:cNvGraphicFramePr>
            <a:graphicFrameLocks noGrp="1"/>
          </p:cNvGraphicFramePr>
          <p:nvPr>
            <p:extLst>
              <p:ext uri="{D42A27DB-BD31-4B8C-83A1-F6EECF244321}">
                <p14:modId xmlns:p14="http://schemas.microsoft.com/office/powerpoint/2010/main" val="1701249332"/>
              </p:ext>
            </p:extLst>
          </p:nvPr>
        </p:nvGraphicFramePr>
        <p:xfrm>
          <a:off x="1786533" y="8326576"/>
          <a:ext cx="4824536" cy="37084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884670">
                  <a:extLst>
                    <a:ext uri="{9D8B030D-6E8A-4147-A177-3AD203B41FA5}">
                      <a16:colId xmlns:a16="http://schemas.microsoft.com/office/drawing/2014/main" val="20001"/>
                    </a:ext>
                  </a:extLst>
                </a:gridCol>
                <a:gridCol w="555490">
                  <a:extLst>
                    <a:ext uri="{9D8B030D-6E8A-4147-A177-3AD203B41FA5}">
                      <a16:colId xmlns:a16="http://schemas.microsoft.com/office/drawing/2014/main" val="20002"/>
                    </a:ext>
                  </a:extLst>
                </a:gridCol>
                <a:gridCol w="905244">
                  <a:extLst>
                    <a:ext uri="{9D8B030D-6E8A-4147-A177-3AD203B41FA5}">
                      <a16:colId xmlns:a16="http://schemas.microsoft.com/office/drawing/2014/main" val="20003"/>
                    </a:ext>
                  </a:extLst>
                </a:gridCol>
                <a:gridCol w="534916">
                  <a:extLst>
                    <a:ext uri="{9D8B030D-6E8A-4147-A177-3AD203B41FA5}">
                      <a16:colId xmlns:a16="http://schemas.microsoft.com/office/drawing/2014/main" val="20004"/>
                    </a:ext>
                  </a:extLst>
                </a:gridCol>
                <a:gridCol w="925818">
                  <a:extLst>
                    <a:ext uri="{9D8B030D-6E8A-4147-A177-3AD203B41FA5}">
                      <a16:colId xmlns:a16="http://schemas.microsoft.com/office/drawing/2014/main" val="20005"/>
                    </a:ext>
                  </a:extLst>
                </a:gridCol>
                <a:gridCol w="442334">
                  <a:extLst>
                    <a:ext uri="{9D8B030D-6E8A-4147-A177-3AD203B41FA5}">
                      <a16:colId xmlns:a16="http://schemas.microsoft.com/office/drawing/2014/main" val="20006"/>
                    </a:ext>
                  </a:extLst>
                </a:gridCol>
              </a:tblGrid>
              <a:tr h="370840">
                <a:tc>
                  <a:txBody>
                    <a:bodyPr/>
                    <a:lstStyle/>
                    <a:p>
                      <a:pPr algn="ct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tableau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tâche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trait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42" name="Tableau 41"/>
          <p:cNvGraphicFramePr>
            <a:graphicFrameLocks noGrp="1"/>
          </p:cNvGraphicFramePr>
          <p:nvPr>
            <p:extLst>
              <p:ext uri="{D42A27DB-BD31-4B8C-83A1-F6EECF244321}">
                <p14:modId xmlns:p14="http://schemas.microsoft.com/office/powerpoint/2010/main" val="1154685549"/>
              </p:ext>
            </p:extLst>
          </p:nvPr>
        </p:nvGraphicFramePr>
        <p:xfrm>
          <a:off x="1782341" y="9201472"/>
          <a:ext cx="4824536" cy="37084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884670">
                  <a:extLst>
                    <a:ext uri="{9D8B030D-6E8A-4147-A177-3AD203B41FA5}">
                      <a16:colId xmlns:a16="http://schemas.microsoft.com/office/drawing/2014/main" val="20001"/>
                    </a:ext>
                  </a:extLst>
                </a:gridCol>
                <a:gridCol w="555490">
                  <a:extLst>
                    <a:ext uri="{9D8B030D-6E8A-4147-A177-3AD203B41FA5}">
                      <a16:colId xmlns:a16="http://schemas.microsoft.com/office/drawing/2014/main" val="20002"/>
                    </a:ext>
                  </a:extLst>
                </a:gridCol>
                <a:gridCol w="905244">
                  <a:extLst>
                    <a:ext uri="{9D8B030D-6E8A-4147-A177-3AD203B41FA5}">
                      <a16:colId xmlns:a16="http://schemas.microsoft.com/office/drawing/2014/main" val="20003"/>
                    </a:ext>
                  </a:extLst>
                </a:gridCol>
                <a:gridCol w="534916">
                  <a:extLst>
                    <a:ext uri="{9D8B030D-6E8A-4147-A177-3AD203B41FA5}">
                      <a16:colId xmlns:a16="http://schemas.microsoft.com/office/drawing/2014/main" val="20004"/>
                    </a:ext>
                  </a:extLst>
                </a:gridCol>
                <a:gridCol w="925818">
                  <a:extLst>
                    <a:ext uri="{9D8B030D-6E8A-4147-A177-3AD203B41FA5}">
                      <a16:colId xmlns:a16="http://schemas.microsoft.com/office/drawing/2014/main" val="20005"/>
                    </a:ext>
                  </a:extLst>
                </a:gridCol>
                <a:gridCol w="442334">
                  <a:extLst>
                    <a:ext uri="{9D8B030D-6E8A-4147-A177-3AD203B41FA5}">
                      <a16:colId xmlns:a16="http://schemas.microsoft.com/office/drawing/2014/main" val="20006"/>
                    </a:ext>
                  </a:extLst>
                </a:gridCol>
              </a:tblGrid>
              <a:tr h="370840">
                <a:tc>
                  <a:txBody>
                    <a:bodyPr/>
                    <a:lstStyle/>
                    <a:p>
                      <a:pPr algn="ct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pivoine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pont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rouleau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3" name="Rectangle à coins arrondis 42"/>
          <p:cNvSpPr/>
          <p:nvPr/>
        </p:nvSpPr>
        <p:spPr>
          <a:xfrm>
            <a:off x="65687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4" name="Rectangle à coins arrondis 43"/>
          <p:cNvSpPr/>
          <p:nvPr/>
        </p:nvSpPr>
        <p:spPr>
          <a:xfrm>
            <a:off x="6578277" y="388028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5" name="Rectangle à coins arrondis 44"/>
          <p:cNvSpPr/>
          <p:nvPr/>
        </p:nvSpPr>
        <p:spPr>
          <a:xfrm>
            <a:off x="6578277" y="6421201"/>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802967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a:t>L’ordre alphabétique</a:t>
            </a:r>
          </a:p>
        </p:txBody>
      </p:sp>
      <p:sp>
        <p:nvSpPr>
          <p:cNvPr id="9" name="Espace réservé du texte 8"/>
          <p:cNvSpPr>
            <a:spLocks noGrp="1"/>
          </p:cNvSpPr>
          <p:nvPr>
            <p:ph type="body" sz="quarter" idx="11"/>
          </p:nvPr>
        </p:nvSpPr>
        <p:spPr/>
        <p:txBody>
          <a:bodyPr/>
          <a:lstStyle/>
          <a:p>
            <a:r>
              <a:rPr lang="fr-FR" dirty="0"/>
              <a:t>1</a:t>
            </a:r>
          </a:p>
        </p:txBody>
      </p:sp>
      <p:sp>
        <p:nvSpPr>
          <p:cNvPr id="10" name="Espace réservé du texte 9"/>
          <p:cNvSpPr>
            <a:spLocks noGrp="1"/>
          </p:cNvSpPr>
          <p:nvPr>
            <p:ph type="body" sz="quarter" idx="12"/>
          </p:nvPr>
        </p:nvSpPr>
        <p:spPr/>
        <p:txBody>
          <a:bodyPr/>
          <a:lstStyle/>
          <a:p>
            <a:r>
              <a:rPr lang="fr-FR" dirty="0"/>
              <a:t>****</a:t>
            </a:r>
          </a:p>
        </p:txBody>
      </p:sp>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1507078"/>
            <a:ext cx="6192688" cy="338554"/>
          </a:xfrm>
          <a:prstGeom prst="rect">
            <a:avLst/>
          </a:prstGeom>
          <a:noFill/>
        </p:spPr>
        <p:txBody>
          <a:bodyPr wrap="square" rtlCol="0">
            <a:spAutoFit/>
          </a:bodyPr>
          <a:lstStyle/>
          <a:p>
            <a:r>
              <a:rPr lang="fr-FR" sz="1600" u="sng" dirty="0">
                <a:latin typeface="SimpleRonde" pitchFamily="2" charset="0"/>
              </a:rPr>
              <a:t>Récris les mots de ces listes dans l’ordre alphabétique.</a:t>
            </a:r>
          </a:p>
        </p:txBody>
      </p:sp>
      <p:sp>
        <p:nvSpPr>
          <p:cNvPr id="2" name="ZoneTexte 1"/>
          <p:cNvSpPr txBox="1"/>
          <p:nvPr/>
        </p:nvSpPr>
        <p:spPr>
          <a:xfrm>
            <a:off x="116632" y="1917640"/>
            <a:ext cx="6552728" cy="307777"/>
          </a:xfrm>
          <a:prstGeom prst="rect">
            <a:avLst/>
          </a:prstGeom>
          <a:noFill/>
        </p:spPr>
        <p:txBody>
          <a:bodyPr wrap="square" rtlCol="0">
            <a:spAutoFit/>
          </a:bodyPr>
          <a:lstStyle/>
          <a:p>
            <a:pPr algn="ctr"/>
            <a:r>
              <a:rPr lang="fr-FR" sz="1400" b="1" i="1" dirty="0"/>
              <a:t>coussin – château – champ – caillou – cratère – coffre</a:t>
            </a:r>
          </a:p>
        </p:txBody>
      </p:sp>
      <p:pic>
        <p:nvPicPr>
          <p:cNvPr id="4" name="Image 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2277680"/>
            <a:ext cx="6192688" cy="502778"/>
          </a:xfrm>
          <a:prstGeom prst="rect">
            <a:avLst/>
          </a:prstGeom>
        </p:spPr>
      </p:pic>
      <p:sp>
        <p:nvSpPr>
          <p:cNvPr id="31" name="ZoneTexte 30"/>
          <p:cNvSpPr txBox="1"/>
          <p:nvPr/>
        </p:nvSpPr>
        <p:spPr>
          <a:xfrm>
            <a:off x="116632" y="2938054"/>
            <a:ext cx="6552728" cy="307777"/>
          </a:xfrm>
          <a:prstGeom prst="rect">
            <a:avLst/>
          </a:prstGeom>
          <a:noFill/>
        </p:spPr>
        <p:txBody>
          <a:bodyPr wrap="square" rtlCol="0">
            <a:spAutoFit/>
          </a:bodyPr>
          <a:lstStyle/>
          <a:p>
            <a:pPr algn="ctr"/>
            <a:r>
              <a:rPr lang="fr-FR" sz="1400" b="1" i="1" dirty="0"/>
              <a:t>bouteille - bateau – basket – bâtiment – boite – bâtir  </a:t>
            </a:r>
          </a:p>
        </p:txBody>
      </p:sp>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3298094"/>
            <a:ext cx="6192688" cy="502778"/>
          </a:xfrm>
          <a:prstGeom prst="rect">
            <a:avLst/>
          </a:prstGeom>
        </p:spPr>
      </p:pic>
      <p:grpSp>
        <p:nvGrpSpPr>
          <p:cNvPr id="33" name="Groupe 32"/>
          <p:cNvGrpSpPr/>
          <p:nvPr/>
        </p:nvGrpSpPr>
        <p:grpSpPr>
          <a:xfrm>
            <a:off x="116632" y="4808984"/>
            <a:ext cx="360040" cy="461665"/>
            <a:chOff x="116632" y="1352600"/>
            <a:chExt cx="360040" cy="461665"/>
          </a:xfrm>
        </p:grpSpPr>
        <p:sp>
          <p:nvSpPr>
            <p:cNvPr id="34" name="Ellipse 3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p>
          </p:txBody>
        </p:sp>
      </p:grpSp>
      <p:sp>
        <p:nvSpPr>
          <p:cNvPr id="36" name="ZoneTexte 35"/>
          <p:cNvSpPr txBox="1"/>
          <p:nvPr/>
        </p:nvSpPr>
        <p:spPr>
          <a:xfrm>
            <a:off x="476672" y="4974486"/>
            <a:ext cx="6192688" cy="800219"/>
          </a:xfrm>
          <a:prstGeom prst="rect">
            <a:avLst/>
          </a:prstGeom>
          <a:noFill/>
        </p:spPr>
        <p:txBody>
          <a:bodyPr wrap="square" rtlCol="0">
            <a:spAutoFit/>
          </a:bodyPr>
          <a:lstStyle/>
          <a:p>
            <a:pPr>
              <a:lnSpc>
                <a:spcPct val="150000"/>
              </a:lnSpc>
            </a:pPr>
            <a:r>
              <a:rPr lang="fr-FR" sz="1600" u="sng" dirty="0">
                <a:latin typeface="SimpleRonde" pitchFamily="2" charset="0"/>
              </a:rPr>
              <a:t>Coche la case de la place du mot de l’étiquette pour que la liste soit dans l’ordre alphabétique.</a:t>
            </a:r>
          </a:p>
        </p:txBody>
      </p:sp>
      <p:sp>
        <p:nvSpPr>
          <p:cNvPr id="37" name="Carré corné 36"/>
          <p:cNvSpPr/>
          <p:nvPr/>
        </p:nvSpPr>
        <p:spPr>
          <a:xfrm rot="509975">
            <a:off x="136912" y="5828255"/>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chiot</a:t>
            </a:r>
          </a:p>
        </p:txBody>
      </p:sp>
      <p:sp>
        <p:nvSpPr>
          <p:cNvPr id="38" name="Carré corné 37"/>
          <p:cNvSpPr/>
          <p:nvPr/>
        </p:nvSpPr>
        <p:spPr>
          <a:xfrm rot="21275712">
            <a:off x="131026" y="6699739"/>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voiture</a:t>
            </a:r>
          </a:p>
        </p:txBody>
      </p:sp>
      <p:sp>
        <p:nvSpPr>
          <p:cNvPr id="39" name="Carré corné 38"/>
          <p:cNvSpPr/>
          <p:nvPr/>
        </p:nvSpPr>
        <p:spPr>
          <a:xfrm rot="509975">
            <a:off x="136912" y="7556447"/>
            <a:ext cx="1152128" cy="360040"/>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tx1"/>
                </a:solidFill>
              </a:rPr>
              <a:t>lanterne</a:t>
            </a:r>
          </a:p>
        </p:txBody>
      </p:sp>
      <p:graphicFrame>
        <p:nvGraphicFramePr>
          <p:cNvPr id="40" name="Tableau 39"/>
          <p:cNvGraphicFramePr>
            <a:graphicFrameLocks noGrp="1"/>
          </p:cNvGraphicFramePr>
          <p:nvPr>
            <p:extLst>
              <p:ext uri="{D42A27DB-BD31-4B8C-83A1-F6EECF244321}">
                <p14:modId xmlns:p14="http://schemas.microsoft.com/office/powerpoint/2010/main" val="1996384934"/>
              </p:ext>
            </p:extLst>
          </p:nvPr>
        </p:nvGraphicFramePr>
        <p:xfrm>
          <a:off x="1772816" y="5900622"/>
          <a:ext cx="4824536" cy="37084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884670">
                  <a:extLst>
                    <a:ext uri="{9D8B030D-6E8A-4147-A177-3AD203B41FA5}">
                      <a16:colId xmlns:a16="http://schemas.microsoft.com/office/drawing/2014/main" val="20001"/>
                    </a:ext>
                  </a:extLst>
                </a:gridCol>
                <a:gridCol w="555490">
                  <a:extLst>
                    <a:ext uri="{9D8B030D-6E8A-4147-A177-3AD203B41FA5}">
                      <a16:colId xmlns:a16="http://schemas.microsoft.com/office/drawing/2014/main" val="20002"/>
                    </a:ext>
                  </a:extLst>
                </a:gridCol>
                <a:gridCol w="905244">
                  <a:extLst>
                    <a:ext uri="{9D8B030D-6E8A-4147-A177-3AD203B41FA5}">
                      <a16:colId xmlns:a16="http://schemas.microsoft.com/office/drawing/2014/main" val="20003"/>
                    </a:ext>
                  </a:extLst>
                </a:gridCol>
                <a:gridCol w="534916">
                  <a:extLst>
                    <a:ext uri="{9D8B030D-6E8A-4147-A177-3AD203B41FA5}">
                      <a16:colId xmlns:a16="http://schemas.microsoft.com/office/drawing/2014/main" val="20004"/>
                    </a:ext>
                  </a:extLst>
                </a:gridCol>
                <a:gridCol w="925818">
                  <a:extLst>
                    <a:ext uri="{9D8B030D-6E8A-4147-A177-3AD203B41FA5}">
                      <a16:colId xmlns:a16="http://schemas.microsoft.com/office/drawing/2014/main" val="20005"/>
                    </a:ext>
                  </a:extLst>
                </a:gridCol>
                <a:gridCol w="442334">
                  <a:extLst>
                    <a:ext uri="{9D8B030D-6E8A-4147-A177-3AD203B41FA5}">
                      <a16:colId xmlns:a16="http://schemas.microsoft.com/office/drawing/2014/main" val="20006"/>
                    </a:ext>
                  </a:extLst>
                </a:gridCol>
              </a:tblGrid>
              <a:tr h="370840">
                <a:tc>
                  <a:txBody>
                    <a:bodyPr/>
                    <a:lstStyle/>
                    <a:p>
                      <a:pPr algn="ct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chien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chips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choix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41" name="Tableau 40"/>
          <p:cNvGraphicFramePr>
            <a:graphicFrameLocks noGrp="1"/>
          </p:cNvGraphicFramePr>
          <p:nvPr>
            <p:extLst>
              <p:ext uri="{D42A27DB-BD31-4B8C-83A1-F6EECF244321}">
                <p14:modId xmlns:p14="http://schemas.microsoft.com/office/powerpoint/2010/main" val="3427215814"/>
              </p:ext>
            </p:extLst>
          </p:nvPr>
        </p:nvGraphicFramePr>
        <p:xfrm>
          <a:off x="1786533" y="6742400"/>
          <a:ext cx="4824536" cy="37084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884670">
                  <a:extLst>
                    <a:ext uri="{9D8B030D-6E8A-4147-A177-3AD203B41FA5}">
                      <a16:colId xmlns:a16="http://schemas.microsoft.com/office/drawing/2014/main" val="20001"/>
                    </a:ext>
                  </a:extLst>
                </a:gridCol>
                <a:gridCol w="555490">
                  <a:extLst>
                    <a:ext uri="{9D8B030D-6E8A-4147-A177-3AD203B41FA5}">
                      <a16:colId xmlns:a16="http://schemas.microsoft.com/office/drawing/2014/main" val="20002"/>
                    </a:ext>
                  </a:extLst>
                </a:gridCol>
                <a:gridCol w="905244">
                  <a:extLst>
                    <a:ext uri="{9D8B030D-6E8A-4147-A177-3AD203B41FA5}">
                      <a16:colId xmlns:a16="http://schemas.microsoft.com/office/drawing/2014/main" val="20003"/>
                    </a:ext>
                  </a:extLst>
                </a:gridCol>
                <a:gridCol w="534916">
                  <a:extLst>
                    <a:ext uri="{9D8B030D-6E8A-4147-A177-3AD203B41FA5}">
                      <a16:colId xmlns:a16="http://schemas.microsoft.com/office/drawing/2014/main" val="20004"/>
                    </a:ext>
                  </a:extLst>
                </a:gridCol>
                <a:gridCol w="925818">
                  <a:extLst>
                    <a:ext uri="{9D8B030D-6E8A-4147-A177-3AD203B41FA5}">
                      <a16:colId xmlns:a16="http://schemas.microsoft.com/office/drawing/2014/main" val="20005"/>
                    </a:ext>
                  </a:extLst>
                </a:gridCol>
                <a:gridCol w="442334">
                  <a:extLst>
                    <a:ext uri="{9D8B030D-6E8A-4147-A177-3AD203B41FA5}">
                      <a16:colId xmlns:a16="http://schemas.microsoft.com/office/drawing/2014/main" val="20006"/>
                    </a:ext>
                  </a:extLst>
                </a:gridCol>
              </a:tblGrid>
              <a:tr h="370840">
                <a:tc>
                  <a:txBody>
                    <a:bodyPr/>
                    <a:lstStyle/>
                    <a:p>
                      <a:pPr algn="ct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voisin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voiturier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volcan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42" name="Tableau 41"/>
          <p:cNvGraphicFramePr>
            <a:graphicFrameLocks noGrp="1"/>
          </p:cNvGraphicFramePr>
          <p:nvPr>
            <p:extLst>
              <p:ext uri="{D42A27DB-BD31-4B8C-83A1-F6EECF244321}">
                <p14:modId xmlns:p14="http://schemas.microsoft.com/office/powerpoint/2010/main" val="1821533602"/>
              </p:ext>
            </p:extLst>
          </p:nvPr>
        </p:nvGraphicFramePr>
        <p:xfrm>
          <a:off x="1782341" y="7617296"/>
          <a:ext cx="4824536" cy="37084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884670">
                  <a:extLst>
                    <a:ext uri="{9D8B030D-6E8A-4147-A177-3AD203B41FA5}">
                      <a16:colId xmlns:a16="http://schemas.microsoft.com/office/drawing/2014/main" val="20001"/>
                    </a:ext>
                  </a:extLst>
                </a:gridCol>
                <a:gridCol w="555490">
                  <a:extLst>
                    <a:ext uri="{9D8B030D-6E8A-4147-A177-3AD203B41FA5}">
                      <a16:colId xmlns:a16="http://schemas.microsoft.com/office/drawing/2014/main" val="20002"/>
                    </a:ext>
                  </a:extLst>
                </a:gridCol>
                <a:gridCol w="905244">
                  <a:extLst>
                    <a:ext uri="{9D8B030D-6E8A-4147-A177-3AD203B41FA5}">
                      <a16:colId xmlns:a16="http://schemas.microsoft.com/office/drawing/2014/main" val="20003"/>
                    </a:ext>
                  </a:extLst>
                </a:gridCol>
                <a:gridCol w="534916">
                  <a:extLst>
                    <a:ext uri="{9D8B030D-6E8A-4147-A177-3AD203B41FA5}">
                      <a16:colId xmlns:a16="http://schemas.microsoft.com/office/drawing/2014/main" val="20004"/>
                    </a:ext>
                  </a:extLst>
                </a:gridCol>
                <a:gridCol w="925818">
                  <a:extLst>
                    <a:ext uri="{9D8B030D-6E8A-4147-A177-3AD203B41FA5}">
                      <a16:colId xmlns:a16="http://schemas.microsoft.com/office/drawing/2014/main" val="20005"/>
                    </a:ext>
                  </a:extLst>
                </a:gridCol>
                <a:gridCol w="442334">
                  <a:extLst>
                    <a:ext uri="{9D8B030D-6E8A-4147-A177-3AD203B41FA5}">
                      <a16:colId xmlns:a16="http://schemas.microsoft.com/office/drawing/2014/main" val="20006"/>
                    </a:ext>
                  </a:extLst>
                </a:gridCol>
              </a:tblGrid>
              <a:tr h="370840">
                <a:tc>
                  <a:txBody>
                    <a:bodyPr/>
                    <a:lstStyle/>
                    <a:p>
                      <a:pPr algn="ct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lampe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lancer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1400" dirty="0">
                          <a:solidFill>
                            <a:schemeClr val="tx1"/>
                          </a:solidFill>
                        </a:rPr>
                        <a:t>lanceur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effectLst>
                            <a:outerShdw blurRad="38100" dist="38100" dir="2700000" algn="tl">
                              <a:srgbClr val="000000">
                                <a:alpha val="43137"/>
                              </a:srgbClr>
                            </a:outerShdw>
                          </a:effectLst>
                          <a:sym typeface="Wingdings"/>
                        </a:rPr>
                        <a:t></a:t>
                      </a:r>
                      <a:endParaRPr lang="fr-FR" sz="1400" dirty="0">
                        <a:solidFill>
                          <a:schemeClr val="tx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3" name="ZoneTexte 42"/>
          <p:cNvSpPr txBox="1"/>
          <p:nvPr/>
        </p:nvSpPr>
        <p:spPr>
          <a:xfrm>
            <a:off x="116632" y="3946166"/>
            <a:ext cx="6552728" cy="307777"/>
          </a:xfrm>
          <a:prstGeom prst="rect">
            <a:avLst/>
          </a:prstGeom>
          <a:noFill/>
        </p:spPr>
        <p:txBody>
          <a:bodyPr wrap="square" rtlCol="0">
            <a:spAutoFit/>
          </a:bodyPr>
          <a:lstStyle/>
          <a:p>
            <a:pPr algn="ctr"/>
            <a:r>
              <a:rPr lang="fr-FR" sz="1400" b="1" i="1" dirty="0"/>
              <a:t>mentir – mener – mensuel – menacer – mendiant- menotte</a:t>
            </a:r>
          </a:p>
        </p:txBody>
      </p:sp>
      <p:pic>
        <p:nvPicPr>
          <p:cNvPr id="44" name="Image 4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4306206"/>
            <a:ext cx="6192688" cy="502778"/>
          </a:xfrm>
          <a:prstGeom prst="rect">
            <a:avLst/>
          </a:prstGeom>
        </p:spPr>
      </p:pic>
      <p:grpSp>
        <p:nvGrpSpPr>
          <p:cNvPr id="49" name="Groupe 48"/>
          <p:cNvGrpSpPr/>
          <p:nvPr/>
        </p:nvGrpSpPr>
        <p:grpSpPr>
          <a:xfrm>
            <a:off x="116632" y="8049344"/>
            <a:ext cx="360040" cy="461665"/>
            <a:chOff x="116632" y="1352600"/>
            <a:chExt cx="360040" cy="461665"/>
          </a:xfrm>
        </p:grpSpPr>
        <p:sp>
          <p:nvSpPr>
            <p:cNvPr id="50" name="Ellipse 4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p>
          </p:txBody>
        </p:sp>
      </p:grpSp>
      <p:sp>
        <p:nvSpPr>
          <p:cNvPr id="52" name="ZoneTexte 51"/>
          <p:cNvSpPr txBox="1"/>
          <p:nvPr/>
        </p:nvSpPr>
        <p:spPr>
          <a:xfrm>
            <a:off x="476672" y="8121352"/>
            <a:ext cx="6192688" cy="584775"/>
          </a:xfrm>
          <a:prstGeom prst="rect">
            <a:avLst/>
          </a:prstGeom>
          <a:noFill/>
        </p:spPr>
        <p:txBody>
          <a:bodyPr wrap="square" rtlCol="0">
            <a:spAutoFit/>
          </a:bodyPr>
          <a:lstStyle/>
          <a:p>
            <a:r>
              <a:rPr lang="fr-FR" sz="1600" u="sng" dirty="0">
                <a:latin typeface="SimpleRonde" pitchFamily="2" charset="0"/>
              </a:rPr>
              <a:t>Barre l’intrus qui n’est pas dans l’ordre alphabétique dans chaque liste.</a:t>
            </a:r>
          </a:p>
        </p:txBody>
      </p:sp>
      <p:graphicFrame>
        <p:nvGraphicFramePr>
          <p:cNvPr id="5" name="Tableau 4"/>
          <p:cNvGraphicFramePr>
            <a:graphicFrameLocks noGrp="1"/>
          </p:cNvGraphicFramePr>
          <p:nvPr>
            <p:extLst>
              <p:ext uri="{D42A27DB-BD31-4B8C-83A1-F6EECF244321}">
                <p14:modId xmlns:p14="http://schemas.microsoft.com/office/powerpoint/2010/main" val="1956449894"/>
              </p:ext>
            </p:extLst>
          </p:nvPr>
        </p:nvGraphicFramePr>
        <p:xfrm>
          <a:off x="188638" y="8697416"/>
          <a:ext cx="6408716" cy="1005840"/>
        </p:xfrm>
        <a:graphic>
          <a:graphicData uri="http://schemas.openxmlformats.org/drawingml/2006/table">
            <a:tbl>
              <a:tblPr bandRow="1">
                <a:tableStyleId>{5C22544A-7EE6-4342-B048-85BDC9FD1C3A}</a:tableStyleId>
              </a:tblPr>
              <a:tblGrid>
                <a:gridCol w="1602179">
                  <a:extLst>
                    <a:ext uri="{9D8B030D-6E8A-4147-A177-3AD203B41FA5}">
                      <a16:colId xmlns:a16="http://schemas.microsoft.com/office/drawing/2014/main" val="20000"/>
                    </a:ext>
                  </a:extLst>
                </a:gridCol>
                <a:gridCol w="1602179">
                  <a:extLst>
                    <a:ext uri="{9D8B030D-6E8A-4147-A177-3AD203B41FA5}">
                      <a16:colId xmlns:a16="http://schemas.microsoft.com/office/drawing/2014/main" val="20001"/>
                    </a:ext>
                  </a:extLst>
                </a:gridCol>
                <a:gridCol w="1602179">
                  <a:extLst>
                    <a:ext uri="{9D8B030D-6E8A-4147-A177-3AD203B41FA5}">
                      <a16:colId xmlns:a16="http://schemas.microsoft.com/office/drawing/2014/main" val="20002"/>
                    </a:ext>
                  </a:extLst>
                </a:gridCol>
                <a:gridCol w="1602179">
                  <a:extLst>
                    <a:ext uri="{9D8B030D-6E8A-4147-A177-3AD203B41FA5}">
                      <a16:colId xmlns:a16="http://schemas.microsoft.com/office/drawing/2014/main" val="20003"/>
                    </a:ext>
                  </a:extLst>
                </a:gridCol>
              </a:tblGrid>
              <a:tr h="864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chameau</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chien</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chignon</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chat</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chimpanzé</a:t>
                      </a:r>
                    </a:p>
                  </a:txBody>
                  <a:tcPr>
                    <a:lnL w="12700" cap="flat" cmpd="sng" algn="ctr">
                      <a:noFill/>
                      <a:prstDash val="solid"/>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dirty="0"/>
                        <a:t>fabriquer</a:t>
                      </a:r>
                    </a:p>
                    <a:p>
                      <a:pPr algn="ctr"/>
                      <a:r>
                        <a:rPr lang="fr-FR" sz="1200" dirty="0"/>
                        <a:t>facteur</a:t>
                      </a:r>
                    </a:p>
                    <a:p>
                      <a:pPr algn="ctr"/>
                      <a:r>
                        <a:rPr lang="fr-FR" sz="1200" dirty="0"/>
                        <a:t>fabuleux</a:t>
                      </a:r>
                    </a:p>
                    <a:p>
                      <a:pPr algn="ctr"/>
                      <a:r>
                        <a:rPr lang="fr-FR" sz="1200" dirty="0"/>
                        <a:t>facile</a:t>
                      </a:r>
                    </a:p>
                    <a:p>
                      <a:pPr algn="ctr"/>
                      <a:r>
                        <a:rPr lang="fr-FR" sz="1200" dirty="0"/>
                        <a:t>fraction</a:t>
                      </a:r>
                    </a:p>
                  </a:txBody>
                  <a:tcPr>
                    <a:lnL w="28575" cap="flat" cmpd="sng" algn="ctr">
                      <a:solidFill>
                        <a:schemeClr val="tx1"/>
                      </a:solidFill>
                      <a:prstDash val="sysDot"/>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dirty="0"/>
                        <a:t>local</a:t>
                      </a:r>
                    </a:p>
                    <a:p>
                      <a:pPr algn="ctr"/>
                      <a:r>
                        <a:rPr lang="fr-FR" sz="1200" dirty="0"/>
                        <a:t>locomotive</a:t>
                      </a:r>
                    </a:p>
                    <a:p>
                      <a:pPr algn="ctr"/>
                      <a:r>
                        <a:rPr lang="fr-FR" sz="1200" dirty="0"/>
                        <a:t>lumière</a:t>
                      </a:r>
                    </a:p>
                    <a:p>
                      <a:pPr algn="ctr"/>
                      <a:r>
                        <a:rPr lang="fr-FR" sz="1200" dirty="0"/>
                        <a:t>lundi</a:t>
                      </a:r>
                    </a:p>
                    <a:p>
                      <a:pPr algn="ctr"/>
                      <a:r>
                        <a:rPr lang="fr-FR" sz="1200" dirty="0"/>
                        <a:t>louve</a:t>
                      </a:r>
                    </a:p>
                  </a:txBody>
                  <a:tcPr>
                    <a:lnL w="28575" cap="flat" cmpd="sng" algn="ctr">
                      <a:solidFill>
                        <a:schemeClr val="tx1"/>
                      </a:solidFill>
                      <a:prstDash val="sysDot"/>
                      <a:round/>
                      <a:headEnd type="none" w="med" len="med"/>
                      <a:tailEnd type="none" w="med" len="med"/>
                    </a:lnL>
                    <a:lnR w="2857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dirty="0"/>
                        <a:t>réveil</a:t>
                      </a:r>
                    </a:p>
                    <a:p>
                      <a:pPr algn="ctr"/>
                      <a:r>
                        <a:rPr lang="fr-FR" sz="1200" dirty="0"/>
                        <a:t>révolution</a:t>
                      </a:r>
                    </a:p>
                    <a:p>
                      <a:pPr algn="ctr"/>
                      <a:r>
                        <a:rPr lang="fr-FR" sz="1200" dirty="0"/>
                        <a:t>rire</a:t>
                      </a:r>
                    </a:p>
                    <a:p>
                      <a:pPr algn="ctr"/>
                      <a:r>
                        <a:rPr lang="fr-FR" sz="1200" dirty="0"/>
                        <a:t>ricaner</a:t>
                      </a:r>
                    </a:p>
                    <a:p>
                      <a:pPr algn="ctr"/>
                      <a:r>
                        <a:rPr lang="fr-FR" sz="1200" dirty="0"/>
                        <a:t>rideau</a:t>
                      </a:r>
                    </a:p>
                  </a:txBody>
                  <a:tcPr>
                    <a:lnL w="28575"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45" name="Rectangle à coins arrondis 44"/>
          <p:cNvSpPr/>
          <p:nvPr/>
        </p:nvSpPr>
        <p:spPr>
          <a:xfrm>
            <a:off x="6578277"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6" name="Rectangle à coins arrondis 45"/>
          <p:cNvSpPr/>
          <p:nvPr/>
        </p:nvSpPr>
        <p:spPr>
          <a:xfrm>
            <a:off x="6578277" y="493920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7" name="Rectangle à coins arrondis 46"/>
          <p:cNvSpPr/>
          <p:nvPr/>
        </p:nvSpPr>
        <p:spPr>
          <a:xfrm>
            <a:off x="6578277" y="819336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499110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7500" lnSpcReduction="20000"/>
          </a:bodyPr>
          <a:lstStyle/>
          <a:p>
            <a:r>
              <a:rPr lang="fr-FR" dirty="0"/>
              <a:t>Les différents sens d’un mot</a:t>
            </a:r>
          </a:p>
        </p:txBody>
      </p:sp>
      <p:sp>
        <p:nvSpPr>
          <p:cNvPr id="3" name="Espace réservé du texte 2"/>
          <p:cNvSpPr>
            <a:spLocks noGrp="1"/>
          </p:cNvSpPr>
          <p:nvPr>
            <p:ph type="body" sz="quarter" idx="11"/>
          </p:nvPr>
        </p:nvSpPr>
        <p:spPr/>
        <p:txBody>
          <a:bodyPr/>
          <a:lstStyle/>
          <a:p>
            <a:r>
              <a:rPr lang="fr-FR" dirty="0"/>
              <a:t>2</a:t>
            </a:r>
          </a:p>
        </p:txBody>
      </p:sp>
      <p:sp>
        <p:nvSpPr>
          <p:cNvPr id="4" name="Espace réservé du texte 3"/>
          <p:cNvSpPr>
            <a:spLocks noGrp="1"/>
          </p:cNvSpPr>
          <p:nvPr>
            <p:ph type="body" sz="quarter" idx="12"/>
          </p:nvPr>
        </p:nvSpPr>
        <p:spPr/>
        <p:txBody>
          <a:bodyPr/>
          <a:lstStyle/>
          <a:p>
            <a:r>
              <a:rPr lang="fr-FR" dirty="0"/>
              <a:t>*</a:t>
            </a:r>
          </a:p>
        </p:txBody>
      </p:sp>
      <p:pic>
        <p:nvPicPr>
          <p:cNvPr id="1026" name="Picture 2" descr="http://www.blogbbmontessori.com/wp-content/uploads/2013/06/se-regarder-dans-la-gl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688" y="2763143"/>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s.123rf.com/400wm/400/400/sharpnose/sharpnose1109/sharpnose110900096/10470524-fille-de-manger-une-creme-glac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083" y="2789435"/>
            <a:ext cx="1197843" cy="11978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s.123rf.com/400wm/400/400/lordalea/lordalea0912/lordalea091200014/6025820-fille-de-patinage-de-glace-petite-fille-avec-un-grand-sourire-sur-glace-illustration-du-dessin-anim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8094" y="2789435"/>
            <a:ext cx="1274301" cy="119784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60648" y="3915271"/>
            <a:ext cx="1944216" cy="461665"/>
          </a:xfrm>
          <a:prstGeom prst="rect">
            <a:avLst/>
          </a:prstGeom>
          <a:noFill/>
        </p:spPr>
        <p:txBody>
          <a:bodyPr wrap="square" rtlCol="0">
            <a:spAutoFit/>
          </a:bodyPr>
          <a:lstStyle/>
          <a:p>
            <a:pPr algn="ctr"/>
            <a:r>
              <a:rPr lang="fr-FR" sz="1200" dirty="0">
                <a:latin typeface="Comic Sans MS" pitchFamily="66" charset="0"/>
              </a:rPr>
              <a:t>Marion se regarde dans la glace.</a:t>
            </a:r>
          </a:p>
        </p:txBody>
      </p:sp>
      <p:sp>
        <p:nvSpPr>
          <p:cNvPr id="9" name="ZoneTexte 8"/>
          <p:cNvSpPr txBox="1"/>
          <p:nvPr/>
        </p:nvSpPr>
        <p:spPr>
          <a:xfrm>
            <a:off x="2492896" y="3987279"/>
            <a:ext cx="1944216" cy="461665"/>
          </a:xfrm>
          <a:prstGeom prst="rect">
            <a:avLst/>
          </a:prstGeom>
          <a:noFill/>
        </p:spPr>
        <p:txBody>
          <a:bodyPr wrap="square" rtlCol="0">
            <a:spAutoFit/>
          </a:bodyPr>
          <a:lstStyle/>
          <a:p>
            <a:pPr algn="ctr"/>
            <a:r>
              <a:rPr lang="fr-FR" sz="1200" dirty="0">
                <a:latin typeface="Comic Sans MS" pitchFamily="66" charset="0"/>
              </a:rPr>
              <a:t>La fillette dévore une glace.</a:t>
            </a:r>
          </a:p>
        </p:txBody>
      </p:sp>
      <p:sp>
        <p:nvSpPr>
          <p:cNvPr id="10" name="ZoneTexte 9"/>
          <p:cNvSpPr txBox="1"/>
          <p:nvPr/>
        </p:nvSpPr>
        <p:spPr>
          <a:xfrm>
            <a:off x="4653136" y="3987278"/>
            <a:ext cx="1944216" cy="461665"/>
          </a:xfrm>
          <a:prstGeom prst="rect">
            <a:avLst/>
          </a:prstGeom>
          <a:noFill/>
        </p:spPr>
        <p:txBody>
          <a:bodyPr wrap="square" rtlCol="0">
            <a:spAutoFit/>
          </a:bodyPr>
          <a:lstStyle/>
          <a:p>
            <a:pPr algn="ctr"/>
            <a:r>
              <a:rPr lang="fr-FR" sz="1200" dirty="0">
                <a:latin typeface="Comic Sans MS" pitchFamily="66" charset="0"/>
              </a:rPr>
              <a:t>Julie fait du patin sur la glace.</a:t>
            </a:r>
          </a:p>
        </p:txBody>
      </p:sp>
      <p:grpSp>
        <p:nvGrpSpPr>
          <p:cNvPr id="11" name="Groupe 10"/>
          <p:cNvGrpSpPr/>
          <p:nvPr/>
        </p:nvGrpSpPr>
        <p:grpSpPr>
          <a:xfrm>
            <a:off x="116632" y="1424608"/>
            <a:ext cx="360040" cy="461665"/>
            <a:chOff x="116632" y="1352600"/>
            <a:chExt cx="360040" cy="461665"/>
          </a:xfrm>
        </p:grpSpPr>
        <p:sp>
          <p:nvSpPr>
            <p:cNvPr id="12" name="Ellipse 1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507078"/>
            <a:ext cx="6192688" cy="1107996"/>
          </a:xfrm>
          <a:prstGeom prst="rect">
            <a:avLst/>
          </a:prstGeom>
          <a:noFill/>
        </p:spPr>
        <p:txBody>
          <a:bodyPr wrap="square" rtlCol="0">
            <a:spAutoFit/>
          </a:bodyPr>
          <a:lstStyle/>
          <a:p>
            <a:pPr>
              <a:lnSpc>
                <a:spcPct val="150000"/>
              </a:lnSpc>
            </a:pPr>
            <a:r>
              <a:rPr lang="fr-FR" sz="1400" u="sng" dirty="0">
                <a:latin typeface="SimpleRonde" pitchFamily="2" charset="0"/>
              </a:rPr>
              <a:t>Dans les 3 phrases, souligne le mot utilisé à chaque fois.</a:t>
            </a:r>
          </a:p>
          <a:p>
            <a:pPr>
              <a:lnSpc>
                <a:spcPct val="150000"/>
              </a:lnSpc>
            </a:pPr>
            <a:r>
              <a:rPr lang="fr-FR" sz="1400" u="sng" dirty="0">
                <a:latin typeface="SimpleRonde" pitchFamily="2" charset="0"/>
              </a:rPr>
              <a:t>Recopie en-dessous la bonne définition : </a:t>
            </a:r>
          </a:p>
          <a:p>
            <a:pPr algn="ctr">
              <a:lnSpc>
                <a:spcPct val="150000"/>
              </a:lnSpc>
            </a:pPr>
            <a:r>
              <a:rPr lang="fr-FR" sz="1600" b="1" dirty="0">
                <a:latin typeface="Cursive standard" pitchFamily="2" charset="0"/>
              </a:rPr>
              <a:t>un miroir – un dessert sucré et froid – une surface d’eau gelée</a:t>
            </a:r>
          </a:p>
        </p:txBody>
      </p:sp>
      <p:sp>
        <p:nvSpPr>
          <p:cNvPr id="15" name="Rectangle à coins arrondis 14"/>
          <p:cNvSpPr/>
          <p:nvPr/>
        </p:nvSpPr>
        <p:spPr>
          <a:xfrm>
            <a:off x="6578277" y="158343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6" name="Image 15" descr="Capture d’écran"/>
          <p:cNvPicPr>
            <a:picLocks noChangeAspect="1"/>
          </p:cNvPicPr>
          <p:nvPr/>
        </p:nvPicPr>
        <p:blipFill rotWithShape="1">
          <a:blip r:embed="rId5">
            <a:extLst>
              <a:ext uri="{28A0092B-C50C-407E-A947-70E740481C1C}">
                <a14:useLocalDpi xmlns:a14="http://schemas.microsoft.com/office/drawing/2010/main" val="0"/>
              </a:ext>
            </a:extLst>
          </a:blip>
          <a:srcRect l="10023" t="2013" r="60411" b="77066"/>
          <a:stretch/>
        </p:blipFill>
        <p:spPr>
          <a:xfrm>
            <a:off x="218914" y="4448944"/>
            <a:ext cx="2027684" cy="502778"/>
          </a:xfrm>
          <a:prstGeom prst="rect">
            <a:avLst/>
          </a:prstGeom>
        </p:spPr>
      </p:pic>
      <p:pic>
        <p:nvPicPr>
          <p:cNvPr id="17" name="Image 16" descr="Capture d’écran"/>
          <p:cNvPicPr>
            <a:picLocks noChangeAspect="1"/>
          </p:cNvPicPr>
          <p:nvPr/>
        </p:nvPicPr>
        <p:blipFill rotWithShape="1">
          <a:blip r:embed="rId5">
            <a:extLst>
              <a:ext uri="{28A0092B-C50C-407E-A947-70E740481C1C}">
                <a14:useLocalDpi xmlns:a14="http://schemas.microsoft.com/office/drawing/2010/main" val="0"/>
              </a:ext>
            </a:extLst>
          </a:blip>
          <a:srcRect l="10023" t="2013" r="60411" b="77066"/>
          <a:stretch/>
        </p:blipFill>
        <p:spPr>
          <a:xfrm>
            <a:off x="2409428" y="4450222"/>
            <a:ext cx="2027684" cy="502778"/>
          </a:xfrm>
          <a:prstGeom prst="rect">
            <a:avLst/>
          </a:prstGeom>
        </p:spPr>
      </p:pic>
      <p:pic>
        <p:nvPicPr>
          <p:cNvPr id="18" name="Image 17" descr="Capture d’écran"/>
          <p:cNvPicPr>
            <a:picLocks noChangeAspect="1"/>
          </p:cNvPicPr>
          <p:nvPr/>
        </p:nvPicPr>
        <p:blipFill rotWithShape="1">
          <a:blip r:embed="rId5">
            <a:extLst>
              <a:ext uri="{28A0092B-C50C-407E-A947-70E740481C1C}">
                <a14:useLocalDpi xmlns:a14="http://schemas.microsoft.com/office/drawing/2010/main" val="0"/>
              </a:ext>
            </a:extLst>
          </a:blip>
          <a:srcRect l="10023" t="2013" r="60411" b="77066"/>
          <a:stretch/>
        </p:blipFill>
        <p:spPr>
          <a:xfrm>
            <a:off x="4550593" y="4450222"/>
            <a:ext cx="2027684" cy="502778"/>
          </a:xfrm>
          <a:prstGeom prst="rect">
            <a:avLst/>
          </a:prstGeom>
        </p:spPr>
      </p:pic>
      <p:pic>
        <p:nvPicPr>
          <p:cNvPr id="1032" name="Picture 8" descr="http://www.marseille-sympa.com/labrax.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688" y="6669588"/>
            <a:ext cx="1951131" cy="73464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1038" y="6381556"/>
            <a:ext cx="946794" cy="1183493"/>
          </a:xfrm>
          <a:prstGeom prst="rect">
            <a:avLst/>
          </a:prstGeom>
        </p:spPr>
      </p:pic>
      <p:grpSp>
        <p:nvGrpSpPr>
          <p:cNvPr id="21" name="Groupe 20"/>
          <p:cNvGrpSpPr/>
          <p:nvPr/>
        </p:nvGrpSpPr>
        <p:grpSpPr>
          <a:xfrm>
            <a:off x="116632" y="5241032"/>
            <a:ext cx="360040" cy="461665"/>
            <a:chOff x="116632" y="1352600"/>
            <a:chExt cx="360040" cy="461665"/>
          </a:xfrm>
        </p:grpSpPr>
        <p:sp>
          <p:nvSpPr>
            <p:cNvPr id="22" name="Ellipse 2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ZoneTexte 23"/>
          <p:cNvSpPr txBox="1"/>
          <p:nvPr/>
        </p:nvSpPr>
        <p:spPr>
          <a:xfrm>
            <a:off x="476672" y="5323502"/>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Ecris le nom qui correspond à ces deux dessins.</a:t>
            </a:r>
            <a:endParaRPr lang="fr-FR" sz="1600" b="1" dirty="0">
              <a:latin typeface="Cursive standard" pitchFamily="2" charset="0"/>
            </a:endParaRPr>
          </a:p>
        </p:txBody>
      </p:sp>
      <p:sp>
        <p:nvSpPr>
          <p:cNvPr id="25" name="Rectangle à coins arrondis 24"/>
          <p:cNvSpPr/>
          <p:nvPr/>
        </p:nvSpPr>
        <p:spPr>
          <a:xfrm>
            <a:off x="6578277" y="539985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6" name="Image 25" descr="Capture d’écran"/>
          <p:cNvPicPr>
            <a:picLocks noChangeAspect="1"/>
          </p:cNvPicPr>
          <p:nvPr/>
        </p:nvPicPr>
        <p:blipFill rotWithShape="1">
          <a:blip r:embed="rId5">
            <a:extLst>
              <a:ext uri="{28A0092B-C50C-407E-A947-70E740481C1C}">
                <a14:useLocalDpi xmlns:a14="http://schemas.microsoft.com/office/drawing/2010/main" val="0"/>
              </a:ext>
            </a:extLst>
          </a:blip>
          <a:srcRect l="10023" t="2013" r="60411" b="77066"/>
          <a:stretch/>
        </p:blipFill>
        <p:spPr>
          <a:xfrm>
            <a:off x="2559174" y="5796906"/>
            <a:ext cx="2027684" cy="502778"/>
          </a:xfrm>
          <a:prstGeom prst="rect">
            <a:avLst/>
          </a:prstGeom>
        </p:spPr>
      </p:pic>
      <p:sp>
        <p:nvSpPr>
          <p:cNvPr id="7" name="ZoneTexte 6"/>
          <p:cNvSpPr txBox="1"/>
          <p:nvPr/>
        </p:nvSpPr>
        <p:spPr>
          <a:xfrm>
            <a:off x="207715" y="9129464"/>
            <a:ext cx="6461645" cy="461665"/>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fr-FR" sz="1200" b="1" dirty="0">
                <a:latin typeface="Comic Sans MS" pitchFamily="66" charset="0"/>
              </a:rPr>
              <a:t>Loup</a:t>
            </a:r>
            <a:r>
              <a:rPr lang="fr-FR" sz="1200" dirty="0">
                <a:latin typeface="Comic Sans MS" pitchFamily="66" charset="0"/>
              </a:rPr>
              <a:t> </a:t>
            </a:r>
            <a:r>
              <a:rPr lang="fr-FR" sz="1200" i="1" dirty="0">
                <a:latin typeface="Comic Sans MS" pitchFamily="66" charset="0"/>
              </a:rPr>
              <a:t>n. m. </a:t>
            </a:r>
            <a:r>
              <a:rPr lang="fr-FR" sz="1200" dirty="0">
                <a:latin typeface="Comic Sans MS" pitchFamily="66" charset="0"/>
              </a:rPr>
              <a:t>1) Le loup est une espèce de mammifère carnivore qui fait partie de la famille des Canidés. 2) Le loup </a:t>
            </a:r>
            <a:r>
              <a:rPr lang="fr-FR" sz="1200">
                <a:latin typeface="Comic Sans MS" pitchFamily="66" charset="0"/>
              </a:rPr>
              <a:t>est un poisson </a:t>
            </a:r>
            <a:r>
              <a:rPr lang="fr-FR" sz="1200" dirty="0">
                <a:latin typeface="Comic Sans MS" pitchFamily="66" charset="0"/>
              </a:rPr>
              <a:t>de mer de la famille des </a:t>
            </a:r>
            <a:r>
              <a:rPr lang="fr-FR" sz="1200" dirty="0" err="1">
                <a:latin typeface="Comic Sans MS" pitchFamily="66" charset="0"/>
              </a:rPr>
              <a:t>moronidés</a:t>
            </a:r>
            <a:r>
              <a:rPr lang="fr-FR" sz="1200" dirty="0">
                <a:latin typeface="Comic Sans MS" pitchFamily="66" charset="0"/>
              </a:rPr>
              <a:t>.</a:t>
            </a:r>
          </a:p>
        </p:txBody>
      </p:sp>
      <p:sp>
        <p:nvSpPr>
          <p:cNvPr id="8" name="Ellipse 7"/>
          <p:cNvSpPr/>
          <p:nvPr/>
        </p:nvSpPr>
        <p:spPr>
          <a:xfrm>
            <a:off x="1336821" y="7669588"/>
            <a:ext cx="504056" cy="504056"/>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5312407" y="7669588"/>
            <a:ext cx="504056" cy="504056"/>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16632" y="8265368"/>
            <a:ext cx="6639086" cy="738664"/>
          </a:xfrm>
          <a:prstGeom prst="rect">
            <a:avLst/>
          </a:prstGeom>
          <a:noFill/>
        </p:spPr>
        <p:txBody>
          <a:bodyPr wrap="square" rtlCol="0">
            <a:spAutoFit/>
          </a:bodyPr>
          <a:lstStyle/>
          <a:p>
            <a:pPr>
              <a:lnSpc>
                <a:spcPct val="150000"/>
              </a:lnSpc>
            </a:pPr>
            <a:r>
              <a:rPr lang="fr-FR" sz="1400" u="sng" dirty="0">
                <a:latin typeface="SimpleRonde" pitchFamily="2" charset="0"/>
              </a:rPr>
              <a:t>Voici la définition du dictionnaire pour ce mot. Note sous chaque image le numéro de la définition qui convient.</a:t>
            </a:r>
            <a:endParaRPr lang="fr-FR" sz="1600" b="1" dirty="0">
              <a:latin typeface="Cursive standard" pitchFamily="2" charset="0"/>
            </a:endParaRPr>
          </a:p>
        </p:txBody>
      </p:sp>
    </p:spTree>
    <p:extLst>
      <p:ext uri="{BB962C8B-B14F-4D97-AF65-F5344CB8AC3E}">
        <p14:creationId xmlns:p14="http://schemas.microsoft.com/office/powerpoint/2010/main" val="4158298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7500" lnSpcReduction="20000"/>
          </a:bodyPr>
          <a:lstStyle/>
          <a:p>
            <a:r>
              <a:rPr lang="fr-FR" dirty="0"/>
              <a:t>Les différents sens d’un mot</a:t>
            </a:r>
          </a:p>
        </p:txBody>
      </p:sp>
      <p:sp>
        <p:nvSpPr>
          <p:cNvPr id="3" name="Espace réservé du texte 2"/>
          <p:cNvSpPr>
            <a:spLocks noGrp="1"/>
          </p:cNvSpPr>
          <p:nvPr>
            <p:ph type="body" sz="quarter" idx="11"/>
          </p:nvPr>
        </p:nvSpPr>
        <p:spPr/>
        <p:txBody>
          <a:bodyPr/>
          <a:lstStyle/>
          <a:p>
            <a:r>
              <a:rPr lang="fr-FR" dirty="0"/>
              <a:t>2</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352600"/>
            <a:ext cx="360040" cy="461665"/>
            <a:chOff x="116632" y="1352600"/>
            <a:chExt cx="360040" cy="461665"/>
          </a:xfrm>
        </p:grpSpPr>
        <p:sp>
          <p:nvSpPr>
            <p:cNvPr id="6" name="Ellipse 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p:cNvSpPr txBox="1"/>
          <p:nvPr/>
        </p:nvSpPr>
        <p:spPr>
          <a:xfrm>
            <a:off x="476672" y="1444124"/>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Pour chaque phrase, colorie l’explication qui correspond au mot en gras.</a:t>
            </a:r>
          </a:p>
        </p:txBody>
      </p:sp>
      <p:sp>
        <p:nvSpPr>
          <p:cNvPr id="9" name="Rectangle à coins arrondis 8"/>
          <p:cNvSpPr/>
          <p:nvPr/>
        </p:nvSpPr>
        <p:spPr>
          <a:xfrm>
            <a:off x="65687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0" name="ZoneTexte 9"/>
          <p:cNvSpPr txBox="1"/>
          <p:nvPr/>
        </p:nvSpPr>
        <p:spPr>
          <a:xfrm>
            <a:off x="1696099" y="2144686"/>
            <a:ext cx="3465802" cy="276999"/>
          </a:xfrm>
          <a:prstGeom prst="rect">
            <a:avLst/>
          </a:prstGeom>
          <a:noFill/>
        </p:spPr>
        <p:txBody>
          <a:bodyPr wrap="square" rtlCol="0">
            <a:spAutoFit/>
          </a:bodyPr>
          <a:lstStyle/>
          <a:p>
            <a:r>
              <a:rPr lang="fr-FR" sz="1200" dirty="0"/>
              <a:t>Grand-père a mis le moteur de la tondeuse en </a:t>
            </a:r>
            <a:r>
              <a:rPr lang="fr-FR" sz="1200" b="1" i="1" dirty="0"/>
              <a:t>route</a:t>
            </a:r>
            <a:r>
              <a:rPr lang="fr-FR" sz="1200" dirty="0"/>
              <a:t>.</a:t>
            </a:r>
          </a:p>
        </p:txBody>
      </p:sp>
      <p:sp>
        <p:nvSpPr>
          <p:cNvPr id="11" name="Carré corné 10"/>
          <p:cNvSpPr/>
          <p:nvPr/>
        </p:nvSpPr>
        <p:spPr>
          <a:xfrm>
            <a:off x="692696" y="2432719"/>
            <a:ext cx="2736304" cy="288032"/>
          </a:xfrm>
          <a:prstGeom prst="foldedCorner">
            <a:avLst/>
          </a:prstGeom>
          <a:solidFill>
            <a:schemeClr val="bg1"/>
          </a:solidFill>
          <a:ln w="19050">
            <a:solidFill>
              <a:schemeClr val="tx1">
                <a:lumMod val="65000"/>
                <a:lumOff val="3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arré corné 11"/>
          <p:cNvSpPr/>
          <p:nvPr/>
        </p:nvSpPr>
        <p:spPr>
          <a:xfrm>
            <a:off x="3638727" y="2432719"/>
            <a:ext cx="2736304" cy="288032"/>
          </a:xfrm>
          <a:prstGeom prst="foldedCorner">
            <a:avLst/>
          </a:prstGeom>
          <a:solidFill>
            <a:schemeClr val="bg1"/>
          </a:solidFill>
          <a:ln w="19050">
            <a:solidFill>
              <a:schemeClr val="tx1">
                <a:lumMod val="65000"/>
                <a:lumOff val="3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92696" y="2432719"/>
            <a:ext cx="2736304" cy="276999"/>
          </a:xfrm>
          <a:prstGeom prst="rect">
            <a:avLst/>
          </a:prstGeom>
          <a:noFill/>
        </p:spPr>
        <p:txBody>
          <a:bodyPr wrap="square" rtlCol="0">
            <a:spAutoFit/>
          </a:bodyPr>
          <a:lstStyle/>
          <a:p>
            <a:pPr algn="ctr"/>
            <a:r>
              <a:rPr lang="fr-FR" sz="1200" dirty="0"/>
              <a:t>Il a pris un chemin avec la tondeuse.</a:t>
            </a:r>
          </a:p>
        </p:txBody>
      </p:sp>
      <p:sp>
        <p:nvSpPr>
          <p:cNvPr id="14" name="ZoneTexte 13"/>
          <p:cNvSpPr txBox="1"/>
          <p:nvPr/>
        </p:nvSpPr>
        <p:spPr>
          <a:xfrm>
            <a:off x="3638727" y="2432718"/>
            <a:ext cx="2736304" cy="276999"/>
          </a:xfrm>
          <a:prstGeom prst="rect">
            <a:avLst/>
          </a:prstGeom>
          <a:noFill/>
        </p:spPr>
        <p:txBody>
          <a:bodyPr wrap="square" rtlCol="0">
            <a:spAutoFit/>
          </a:bodyPr>
          <a:lstStyle/>
          <a:p>
            <a:pPr algn="ctr"/>
            <a:r>
              <a:rPr lang="fr-FR" sz="1200" dirty="0"/>
              <a:t>Il a démarré la tondeuse.</a:t>
            </a:r>
          </a:p>
        </p:txBody>
      </p:sp>
      <p:sp>
        <p:nvSpPr>
          <p:cNvPr id="15" name="ZoneTexte 14"/>
          <p:cNvSpPr txBox="1"/>
          <p:nvPr/>
        </p:nvSpPr>
        <p:spPr>
          <a:xfrm>
            <a:off x="1696099" y="2864767"/>
            <a:ext cx="3465802" cy="276999"/>
          </a:xfrm>
          <a:prstGeom prst="rect">
            <a:avLst/>
          </a:prstGeom>
          <a:noFill/>
        </p:spPr>
        <p:txBody>
          <a:bodyPr wrap="square" rtlCol="0">
            <a:spAutoFit/>
          </a:bodyPr>
          <a:lstStyle/>
          <a:p>
            <a:pPr algn="ctr"/>
            <a:r>
              <a:rPr lang="fr-FR" sz="1200" dirty="0"/>
              <a:t>Les forains ont monté la grande </a:t>
            </a:r>
            <a:r>
              <a:rPr lang="fr-FR" sz="1200" b="1" i="1" dirty="0"/>
              <a:t>roue</a:t>
            </a:r>
            <a:r>
              <a:rPr lang="fr-FR" sz="1200" dirty="0"/>
              <a:t>.</a:t>
            </a:r>
          </a:p>
        </p:txBody>
      </p:sp>
      <p:sp>
        <p:nvSpPr>
          <p:cNvPr id="16" name="Carré corné 15"/>
          <p:cNvSpPr/>
          <p:nvPr/>
        </p:nvSpPr>
        <p:spPr>
          <a:xfrm>
            <a:off x="692696" y="3152800"/>
            <a:ext cx="2736304" cy="288032"/>
          </a:xfrm>
          <a:prstGeom prst="foldedCorner">
            <a:avLst/>
          </a:prstGeom>
          <a:solidFill>
            <a:schemeClr val="bg1"/>
          </a:solidFill>
          <a:ln w="19050">
            <a:solidFill>
              <a:schemeClr val="tx1">
                <a:lumMod val="65000"/>
                <a:lumOff val="3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arré corné 16"/>
          <p:cNvSpPr/>
          <p:nvPr/>
        </p:nvSpPr>
        <p:spPr>
          <a:xfrm>
            <a:off x="3638727" y="3152800"/>
            <a:ext cx="2736304" cy="288032"/>
          </a:xfrm>
          <a:prstGeom prst="foldedCorner">
            <a:avLst/>
          </a:prstGeom>
          <a:solidFill>
            <a:schemeClr val="bg1"/>
          </a:solidFill>
          <a:ln w="19050">
            <a:solidFill>
              <a:schemeClr val="tx1">
                <a:lumMod val="65000"/>
                <a:lumOff val="3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692696" y="3152800"/>
            <a:ext cx="2736304" cy="276999"/>
          </a:xfrm>
          <a:prstGeom prst="rect">
            <a:avLst/>
          </a:prstGeom>
          <a:noFill/>
        </p:spPr>
        <p:txBody>
          <a:bodyPr wrap="square" rtlCol="0">
            <a:spAutoFit/>
          </a:bodyPr>
          <a:lstStyle/>
          <a:p>
            <a:pPr algn="ctr"/>
            <a:r>
              <a:rPr lang="fr-FR" sz="1200" dirty="0"/>
              <a:t>Ils ont installé un grand manège.</a:t>
            </a:r>
          </a:p>
        </p:txBody>
      </p:sp>
      <p:sp>
        <p:nvSpPr>
          <p:cNvPr id="19" name="ZoneTexte 18"/>
          <p:cNvSpPr txBox="1"/>
          <p:nvPr/>
        </p:nvSpPr>
        <p:spPr>
          <a:xfrm>
            <a:off x="3638727" y="3152799"/>
            <a:ext cx="2736304" cy="276999"/>
          </a:xfrm>
          <a:prstGeom prst="rect">
            <a:avLst/>
          </a:prstGeom>
          <a:noFill/>
        </p:spPr>
        <p:txBody>
          <a:bodyPr wrap="square" rtlCol="0">
            <a:spAutoFit/>
          </a:bodyPr>
          <a:lstStyle/>
          <a:p>
            <a:pPr algn="ctr"/>
            <a:r>
              <a:rPr lang="fr-FR" sz="1200" dirty="0"/>
              <a:t>Ils ont réparé une grande voiture.</a:t>
            </a:r>
          </a:p>
        </p:txBody>
      </p:sp>
      <p:sp>
        <p:nvSpPr>
          <p:cNvPr id="20" name="ZoneTexte 19"/>
          <p:cNvSpPr txBox="1"/>
          <p:nvPr/>
        </p:nvSpPr>
        <p:spPr>
          <a:xfrm>
            <a:off x="1696099" y="3656855"/>
            <a:ext cx="3465802" cy="276999"/>
          </a:xfrm>
          <a:prstGeom prst="rect">
            <a:avLst/>
          </a:prstGeom>
          <a:noFill/>
        </p:spPr>
        <p:txBody>
          <a:bodyPr wrap="square" rtlCol="0">
            <a:spAutoFit/>
          </a:bodyPr>
          <a:lstStyle/>
          <a:p>
            <a:pPr algn="ctr"/>
            <a:r>
              <a:rPr lang="fr-FR" sz="1200" dirty="0"/>
              <a:t>Le ciel </a:t>
            </a:r>
            <a:r>
              <a:rPr lang="fr-FR" sz="1200" b="1" i="1" dirty="0"/>
              <a:t>vire</a:t>
            </a:r>
            <a:r>
              <a:rPr lang="fr-FR" sz="1200" dirty="0"/>
              <a:t> à l’orange au coucher du soleil.</a:t>
            </a:r>
          </a:p>
        </p:txBody>
      </p:sp>
      <p:sp>
        <p:nvSpPr>
          <p:cNvPr id="21" name="Carré corné 20"/>
          <p:cNvSpPr/>
          <p:nvPr/>
        </p:nvSpPr>
        <p:spPr>
          <a:xfrm>
            <a:off x="692696" y="3944888"/>
            <a:ext cx="2736304" cy="288032"/>
          </a:xfrm>
          <a:prstGeom prst="foldedCorner">
            <a:avLst/>
          </a:prstGeom>
          <a:solidFill>
            <a:schemeClr val="bg1"/>
          </a:solidFill>
          <a:ln w="19050">
            <a:solidFill>
              <a:schemeClr val="tx1">
                <a:lumMod val="65000"/>
                <a:lumOff val="3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Carré corné 21"/>
          <p:cNvSpPr/>
          <p:nvPr/>
        </p:nvSpPr>
        <p:spPr>
          <a:xfrm>
            <a:off x="3638727" y="3944888"/>
            <a:ext cx="2736304" cy="288032"/>
          </a:xfrm>
          <a:prstGeom prst="foldedCorner">
            <a:avLst/>
          </a:prstGeom>
          <a:solidFill>
            <a:schemeClr val="bg1"/>
          </a:solidFill>
          <a:ln w="19050">
            <a:solidFill>
              <a:schemeClr val="tx1">
                <a:lumMod val="65000"/>
                <a:lumOff val="3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692696" y="3944888"/>
            <a:ext cx="2736304" cy="276999"/>
          </a:xfrm>
          <a:prstGeom prst="rect">
            <a:avLst/>
          </a:prstGeom>
          <a:noFill/>
        </p:spPr>
        <p:txBody>
          <a:bodyPr wrap="square" rtlCol="0">
            <a:spAutoFit/>
          </a:bodyPr>
          <a:lstStyle/>
          <a:p>
            <a:pPr algn="ctr"/>
            <a:r>
              <a:rPr lang="fr-FR" sz="1200" dirty="0"/>
              <a:t>Le ciel change de direction le soir.</a:t>
            </a:r>
          </a:p>
        </p:txBody>
      </p:sp>
      <p:sp>
        <p:nvSpPr>
          <p:cNvPr id="24" name="ZoneTexte 23"/>
          <p:cNvSpPr txBox="1"/>
          <p:nvPr/>
        </p:nvSpPr>
        <p:spPr>
          <a:xfrm>
            <a:off x="3638727" y="3944887"/>
            <a:ext cx="2736304" cy="276999"/>
          </a:xfrm>
          <a:prstGeom prst="rect">
            <a:avLst/>
          </a:prstGeom>
          <a:noFill/>
        </p:spPr>
        <p:txBody>
          <a:bodyPr wrap="square" rtlCol="0">
            <a:spAutoFit/>
          </a:bodyPr>
          <a:lstStyle/>
          <a:p>
            <a:pPr algn="ctr"/>
            <a:r>
              <a:rPr lang="fr-FR" sz="1200" dirty="0"/>
              <a:t>Le ciel change de couleur le soir.</a:t>
            </a:r>
          </a:p>
        </p:txBody>
      </p:sp>
      <p:grpSp>
        <p:nvGrpSpPr>
          <p:cNvPr id="30" name="Groupe 29"/>
          <p:cNvGrpSpPr/>
          <p:nvPr/>
        </p:nvGrpSpPr>
        <p:grpSpPr>
          <a:xfrm>
            <a:off x="116632" y="4501436"/>
            <a:ext cx="360040" cy="461665"/>
            <a:chOff x="116632" y="1352600"/>
            <a:chExt cx="360040" cy="461665"/>
          </a:xfrm>
        </p:grpSpPr>
        <p:sp>
          <p:nvSpPr>
            <p:cNvPr id="31" name="Ellipse 3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3" name="ZoneTexte 32"/>
          <p:cNvSpPr txBox="1"/>
          <p:nvPr/>
        </p:nvSpPr>
        <p:spPr>
          <a:xfrm>
            <a:off x="476672" y="4592960"/>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Retrouve l’expression qui correspond à chaque illustration puis, recopie la bonne explication du mot en gras.</a:t>
            </a:r>
          </a:p>
        </p:txBody>
      </p:sp>
      <p:sp>
        <p:nvSpPr>
          <p:cNvPr id="34" name="Rectangle à coins arrondis 33"/>
          <p:cNvSpPr/>
          <p:nvPr/>
        </p:nvSpPr>
        <p:spPr>
          <a:xfrm>
            <a:off x="6568752" y="465285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545" y="6068033"/>
            <a:ext cx="1151257" cy="96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865615" y="6059816"/>
            <a:ext cx="1205237" cy="97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588" y="6033121"/>
            <a:ext cx="1381944" cy="102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121728" y="6033120"/>
            <a:ext cx="1380643" cy="102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ZoneTexte 38"/>
          <p:cNvSpPr txBox="1"/>
          <p:nvPr/>
        </p:nvSpPr>
        <p:spPr>
          <a:xfrm>
            <a:off x="926031" y="5369206"/>
            <a:ext cx="2577340" cy="646331"/>
          </a:xfrm>
          <a:prstGeom prst="rect">
            <a:avLst/>
          </a:prstGeom>
          <a:noFill/>
        </p:spPr>
        <p:txBody>
          <a:bodyPr wrap="square" rtlCol="0">
            <a:spAutoFit/>
          </a:bodyPr>
          <a:lstStyle/>
          <a:p>
            <a:pPr marL="228600" indent="-228600">
              <a:lnSpc>
                <a:spcPct val="150000"/>
              </a:lnSpc>
              <a:buFont typeface="+mj-lt"/>
              <a:buAutoNum type="arabicParenR"/>
            </a:pPr>
            <a:r>
              <a:rPr lang="fr-FR" sz="1200" dirty="0">
                <a:latin typeface="+mj-lt"/>
              </a:rPr>
              <a:t> Avoir des </a:t>
            </a:r>
            <a:r>
              <a:rPr lang="fr-FR" sz="1200" b="1" i="1" dirty="0">
                <a:latin typeface="+mj-lt"/>
              </a:rPr>
              <a:t>moutons</a:t>
            </a:r>
            <a:r>
              <a:rPr lang="fr-FR" sz="1200" dirty="0">
                <a:latin typeface="+mj-lt"/>
              </a:rPr>
              <a:t> sous son lit.</a:t>
            </a:r>
          </a:p>
          <a:p>
            <a:pPr marL="228600" indent="-228600">
              <a:lnSpc>
                <a:spcPct val="150000"/>
              </a:lnSpc>
              <a:buFont typeface="+mj-lt"/>
              <a:buAutoNum type="arabicParenR"/>
            </a:pPr>
            <a:r>
              <a:rPr lang="fr-FR" sz="1200" dirty="0">
                <a:latin typeface="+mj-lt"/>
              </a:rPr>
              <a:t> </a:t>
            </a:r>
            <a:r>
              <a:rPr lang="fr-FR" sz="1200" b="1" i="1" dirty="0">
                <a:latin typeface="+mj-lt"/>
              </a:rPr>
              <a:t>Dévorer</a:t>
            </a:r>
            <a:r>
              <a:rPr lang="fr-FR" sz="1200" dirty="0">
                <a:latin typeface="+mj-lt"/>
              </a:rPr>
              <a:t> des livres.</a:t>
            </a:r>
          </a:p>
        </p:txBody>
      </p:sp>
      <p:sp>
        <p:nvSpPr>
          <p:cNvPr id="40" name="ZoneTexte 39"/>
          <p:cNvSpPr txBox="1"/>
          <p:nvPr/>
        </p:nvSpPr>
        <p:spPr>
          <a:xfrm>
            <a:off x="3523623" y="5366465"/>
            <a:ext cx="2803008" cy="646331"/>
          </a:xfrm>
          <a:prstGeom prst="rect">
            <a:avLst/>
          </a:prstGeom>
          <a:noFill/>
        </p:spPr>
        <p:txBody>
          <a:bodyPr wrap="square" rtlCol="0">
            <a:spAutoFit/>
          </a:bodyPr>
          <a:lstStyle/>
          <a:p>
            <a:pPr marL="228600" indent="-228600">
              <a:lnSpc>
                <a:spcPct val="150000"/>
              </a:lnSpc>
              <a:buFont typeface="+mj-lt"/>
              <a:buAutoNum type="arabicParenR" startAt="3"/>
            </a:pPr>
            <a:r>
              <a:rPr lang="fr-FR" sz="1200" dirty="0">
                <a:latin typeface="+mj-lt"/>
              </a:rPr>
              <a:t> Être </a:t>
            </a:r>
            <a:r>
              <a:rPr lang="fr-FR" sz="1200" b="1" i="1" dirty="0">
                <a:latin typeface="+mj-lt"/>
              </a:rPr>
              <a:t>plongeur </a:t>
            </a:r>
            <a:r>
              <a:rPr lang="fr-FR" sz="1200" dirty="0">
                <a:latin typeface="+mj-lt"/>
              </a:rPr>
              <a:t>dans un restaurant.</a:t>
            </a:r>
          </a:p>
          <a:p>
            <a:pPr marL="228600" indent="-228600">
              <a:lnSpc>
                <a:spcPct val="150000"/>
              </a:lnSpc>
              <a:buFont typeface="+mj-lt"/>
              <a:buAutoNum type="arabicParenR" startAt="3"/>
            </a:pPr>
            <a:r>
              <a:rPr lang="fr-FR" sz="1200" dirty="0">
                <a:latin typeface="+mj-lt"/>
              </a:rPr>
              <a:t> </a:t>
            </a:r>
            <a:r>
              <a:rPr lang="fr-FR" sz="1200" b="1" i="1" dirty="0">
                <a:latin typeface="+mj-lt"/>
              </a:rPr>
              <a:t>Couper</a:t>
            </a:r>
            <a:r>
              <a:rPr lang="fr-FR" sz="1200" dirty="0">
                <a:latin typeface="+mj-lt"/>
              </a:rPr>
              <a:t> la parole.</a:t>
            </a:r>
          </a:p>
        </p:txBody>
      </p:sp>
      <p:pic>
        <p:nvPicPr>
          <p:cNvPr id="41" name="Image 40" descr="Capture d’écra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2594" y="7446660"/>
            <a:ext cx="1521932" cy="890716"/>
          </a:xfrm>
          <a:prstGeom prst="rect">
            <a:avLst/>
          </a:prstGeom>
        </p:spPr>
      </p:pic>
      <p:pic>
        <p:nvPicPr>
          <p:cNvPr id="42" name="Image 41" descr="Capture d’écra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1084" y="7446660"/>
            <a:ext cx="1521932" cy="890716"/>
          </a:xfrm>
          <a:prstGeom prst="rect">
            <a:avLst/>
          </a:prstGeom>
        </p:spPr>
      </p:pic>
      <p:pic>
        <p:nvPicPr>
          <p:cNvPr id="43" name="Image 42" descr="Capture d’écra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7268" y="7446660"/>
            <a:ext cx="1521932" cy="890716"/>
          </a:xfrm>
          <a:prstGeom prst="rect">
            <a:avLst/>
          </a:prstGeom>
        </p:spPr>
      </p:pic>
      <p:pic>
        <p:nvPicPr>
          <p:cNvPr id="44" name="Image 43" descr="Capture d’écra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1208" y="7446659"/>
            <a:ext cx="1521932" cy="890716"/>
          </a:xfrm>
          <a:prstGeom prst="rect">
            <a:avLst/>
          </a:prstGeom>
        </p:spPr>
      </p:pic>
      <p:pic>
        <p:nvPicPr>
          <p:cNvPr id="45" name="Picture 5" descr="http://www.mysticlolly-leblog.fr/images/famfamfam/asterisk_oran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0768" y="8409384"/>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5" descr="http://www.mysticlolly-leblog.fr/images/famfamfam/asterisk_oran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0768" y="8584686"/>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 descr="http://www.mysticlolly-leblog.fr/images/famfamfam/asterisk_oran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0768" y="8769424"/>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descr="http://www.mysticlolly-leblog.fr/images/famfamfam/asterisk_oran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2807" y="8966392"/>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http://www.mysticlolly-leblog.fr/images/famfamfam/asterisk_oran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2807" y="9141694"/>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http://www.mysticlolly-leblog.fr/images/famfamfam/asterisk_oran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2807" y="9326432"/>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http://www.mysticlolly-leblog.fr/images/famfamfam/asterisk_oran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2807" y="9495418"/>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http://www.mysticlolly-leblog.fr/images/famfamfam/asterisk_oran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2807" y="9680156"/>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53" name="Ellipse 52"/>
          <p:cNvSpPr/>
          <p:nvPr/>
        </p:nvSpPr>
        <p:spPr>
          <a:xfrm>
            <a:off x="1052736" y="6897216"/>
            <a:ext cx="432048" cy="432048"/>
          </a:xfrm>
          <a:prstGeom prst="ellipse">
            <a:avLst/>
          </a:prstGeom>
          <a:solidFill>
            <a:schemeClr val="bg1"/>
          </a:solidFill>
          <a:ln w="19050">
            <a:solidFill>
              <a:schemeClr val="tx1">
                <a:lumMod val="65000"/>
                <a:lumOff val="35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p:cNvSpPr/>
          <p:nvPr/>
        </p:nvSpPr>
        <p:spPr>
          <a:xfrm>
            <a:off x="2596025" y="6897216"/>
            <a:ext cx="432048" cy="432048"/>
          </a:xfrm>
          <a:prstGeom prst="ellipse">
            <a:avLst/>
          </a:prstGeom>
          <a:solidFill>
            <a:schemeClr val="bg1"/>
          </a:solidFill>
          <a:ln w="19050">
            <a:solidFill>
              <a:schemeClr val="tx1">
                <a:lumMod val="65000"/>
                <a:lumOff val="35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4252210" y="6897216"/>
            <a:ext cx="432048" cy="432048"/>
          </a:xfrm>
          <a:prstGeom prst="ellipse">
            <a:avLst/>
          </a:prstGeom>
          <a:solidFill>
            <a:schemeClr val="bg1"/>
          </a:solidFill>
          <a:ln w="19050">
            <a:solidFill>
              <a:schemeClr val="tx1">
                <a:lumMod val="65000"/>
                <a:lumOff val="35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5846150" y="6897216"/>
            <a:ext cx="432048" cy="432048"/>
          </a:xfrm>
          <a:prstGeom prst="ellipse">
            <a:avLst/>
          </a:prstGeom>
          <a:solidFill>
            <a:schemeClr val="bg1"/>
          </a:solidFill>
          <a:ln w="19050">
            <a:solidFill>
              <a:schemeClr val="tx1">
                <a:lumMod val="65000"/>
                <a:lumOff val="35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1484784" y="8351892"/>
            <a:ext cx="4176464" cy="1569660"/>
          </a:xfrm>
          <a:prstGeom prst="rect">
            <a:avLst/>
          </a:prstGeom>
          <a:noFill/>
        </p:spPr>
        <p:txBody>
          <a:bodyPr wrap="square" rtlCol="0">
            <a:spAutoFit/>
          </a:bodyPr>
          <a:lstStyle/>
          <a:p>
            <a:r>
              <a:rPr lang="fr-FR" sz="1200" dirty="0"/>
              <a:t>Faire la vaisselle dans un restaurant.</a:t>
            </a:r>
          </a:p>
          <a:p>
            <a:r>
              <a:rPr lang="fr-FR" sz="1200" dirty="0"/>
              <a:t>Couper la langue de quelqu’un de trop bavard.</a:t>
            </a:r>
          </a:p>
          <a:p>
            <a:r>
              <a:rPr lang="fr-FR" sz="1200" dirty="0"/>
              <a:t>Animal dont on utilise la laine pour tisser des vêtements.</a:t>
            </a:r>
          </a:p>
          <a:p>
            <a:r>
              <a:rPr lang="fr-FR" sz="1200" dirty="0"/>
              <a:t>Lire énormément.</a:t>
            </a:r>
          </a:p>
          <a:p>
            <a:r>
              <a:rPr lang="fr-FR" sz="1200" dirty="0"/>
              <a:t>Artiste qui plonge dans votre soupe au restaurant.</a:t>
            </a:r>
          </a:p>
          <a:p>
            <a:r>
              <a:rPr lang="fr-FR" sz="1200" dirty="0"/>
              <a:t>Interrompre quelqu’un quand il parle.</a:t>
            </a:r>
          </a:p>
          <a:p>
            <a:r>
              <a:rPr lang="fr-FR" sz="1200" dirty="0"/>
              <a:t>Avoir très faim et manger tout ce qui passe, même des livres.</a:t>
            </a:r>
          </a:p>
          <a:p>
            <a:r>
              <a:rPr lang="fr-FR" sz="1200" dirty="0"/>
              <a:t>De gros amas de poussière.</a:t>
            </a:r>
          </a:p>
        </p:txBody>
      </p:sp>
    </p:spTree>
    <p:extLst>
      <p:ext uri="{BB962C8B-B14F-4D97-AF65-F5344CB8AC3E}">
        <p14:creationId xmlns:p14="http://schemas.microsoft.com/office/powerpoint/2010/main" val="36725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7500" lnSpcReduction="20000"/>
          </a:bodyPr>
          <a:lstStyle/>
          <a:p>
            <a:r>
              <a:rPr lang="fr-FR" dirty="0"/>
              <a:t>Les différents sens d’un mot</a:t>
            </a:r>
          </a:p>
        </p:txBody>
      </p:sp>
      <p:sp>
        <p:nvSpPr>
          <p:cNvPr id="3" name="Espace réservé du texte 2"/>
          <p:cNvSpPr>
            <a:spLocks noGrp="1"/>
          </p:cNvSpPr>
          <p:nvPr>
            <p:ph type="body" sz="quarter" idx="11"/>
          </p:nvPr>
        </p:nvSpPr>
        <p:spPr/>
        <p:txBody>
          <a:bodyPr/>
          <a:lstStyle/>
          <a:p>
            <a:r>
              <a:rPr lang="fr-FR" dirty="0"/>
              <a:t>2</a:t>
            </a:r>
          </a:p>
        </p:txBody>
      </p:sp>
      <p:sp>
        <p:nvSpPr>
          <p:cNvPr id="4" name="Espace réservé du texte 3"/>
          <p:cNvSpPr>
            <a:spLocks noGrp="1"/>
          </p:cNvSpPr>
          <p:nvPr>
            <p:ph type="body" sz="quarter" idx="12"/>
          </p:nvPr>
        </p:nvSpPr>
        <p:spPr/>
        <p:txBody>
          <a:bodyPr/>
          <a:lstStyle/>
          <a:p>
            <a:r>
              <a:rPr lang="fr-FR" dirty="0"/>
              <a:t>***</a:t>
            </a:r>
          </a:p>
        </p:txBody>
      </p:sp>
      <p:sp>
        <p:nvSpPr>
          <p:cNvPr id="5" name="ZoneTexte 4"/>
          <p:cNvSpPr txBox="1"/>
          <p:nvPr/>
        </p:nvSpPr>
        <p:spPr>
          <a:xfrm>
            <a:off x="548680" y="1377933"/>
            <a:ext cx="6120680" cy="388568"/>
          </a:xfrm>
          <a:prstGeom prst="rect">
            <a:avLst/>
          </a:prstGeom>
          <a:noFill/>
        </p:spPr>
        <p:txBody>
          <a:bodyPr wrap="square" rtlCol="0">
            <a:spAutoFit/>
          </a:bodyPr>
          <a:lstStyle/>
          <a:p>
            <a:pPr>
              <a:lnSpc>
                <a:spcPct val="150000"/>
              </a:lnSpc>
            </a:pPr>
            <a:r>
              <a:rPr lang="fr-FR" sz="1400" u="sng" dirty="0">
                <a:latin typeface="SimpleRonde" pitchFamily="2" charset="0"/>
              </a:rPr>
              <a:t>Relie chaque nom à ses différents sens.</a:t>
            </a:r>
          </a:p>
        </p:txBody>
      </p:sp>
      <p:grpSp>
        <p:nvGrpSpPr>
          <p:cNvPr id="34" name="Groupe 33"/>
          <p:cNvGrpSpPr/>
          <p:nvPr/>
        </p:nvGrpSpPr>
        <p:grpSpPr>
          <a:xfrm>
            <a:off x="116632" y="1314500"/>
            <a:ext cx="360040" cy="461665"/>
            <a:chOff x="116632" y="1352600"/>
            <a:chExt cx="360040" cy="461665"/>
          </a:xfrm>
        </p:grpSpPr>
        <p:sp>
          <p:nvSpPr>
            <p:cNvPr id="35" name="Ellipse 3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Rectangle à coins arrondis 36"/>
          <p:cNvSpPr/>
          <p:nvPr/>
        </p:nvSpPr>
        <p:spPr>
          <a:xfrm>
            <a:off x="6568752" y="14659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aphicFrame>
        <p:nvGraphicFramePr>
          <p:cNvPr id="42" name="Tableau 41"/>
          <p:cNvGraphicFramePr>
            <a:graphicFrameLocks noGrp="1"/>
          </p:cNvGraphicFramePr>
          <p:nvPr>
            <p:extLst>
              <p:ext uri="{D42A27DB-BD31-4B8C-83A1-F6EECF244321}">
                <p14:modId xmlns:p14="http://schemas.microsoft.com/office/powerpoint/2010/main" val="4167821202"/>
              </p:ext>
            </p:extLst>
          </p:nvPr>
        </p:nvGraphicFramePr>
        <p:xfrm>
          <a:off x="548680" y="2000672"/>
          <a:ext cx="5976664" cy="2311400"/>
        </p:xfrm>
        <a:graphic>
          <a:graphicData uri="http://schemas.openxmlformats.org/drawingml/2006/table">
            <a:tbl>
              <a:tblPr bandRow="1">
                <a:tableStyleId>{5C22544A-7EE6-4342-B048-85BDC9FD1C3A}</a:tableStyleId>
              </a:tblPr>
              <a:tblGrid>
                <a:gridCol w="917717">
                  <a:extLst>
                    <a:ext uri="{9D8B030D-6E8A-4147-A177-3AD203B41FA5}">
                      <a16:colId xmlns:a16="http://schemas.microsoft.com/office/drawing/2014/main" val="20000"/>
                    </a:ext>
                  </a:extLst>
                </a:gridCol>
                <a:gridCol w="1314531">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2592288">
                  <a:extLst>
                    <a:ext uri="{9D8B030D-6E8A-4147-A177-3AD203B41FA5}">
                      <a16:colId xmlns:a16="http://schemas.microsoft.com/office/drawing/2014/main" val="20003"/>
                    </a:ext>
                  </a:extLst>
                </a:gridCol>
              </a:tblGrid>
              <a:tr h="370840">
                <a:tc>
                  <a:txBody>
                    <a:bodyPr/>
                    <a:lstStyle/>
                    <a:p>
                      <a:endParaRPr lang="fr-FR" sz="1200" dirty="0">
                        <a:latin typeface="Comic Sans MS" pitchFamily="66" charset="0"/>
                      </a:endParaRPr>
                    </a:p>
                  </a:txBody>
                  <a:tcPr anchor="ctr">
                    <a:solidFill>
                      <a:schemeClr val="bg1"/>
                    </a:solidFill>
                  </a:tcPr>
                </a:tc>
                <a:tc>
                  <a:txBody>
                    <a:bodyPr/>
                    <a:lstStyle/>
                    <a:p>
                      <a:endParaRPr lang="fr-FR" sz="1200" dirty="0">
                        <a:latin typeface="Comic Sans MS" pitchFamily="66" charset="0"/>
                      </a:endParaRPr>
                    </a:p>
                  </a:txBody>
                  <a:tcPr anchor="ctr">
                    <a:solidFill>
                      <a:schemeClr val="bg1"/>
                    </a:solidFill>
                  </a:tcPr>
                </a:tc>
                <a:tc>
                  <a:txBody>
                    <a:bodyPr/>
                    <a:lstStyle/>
                    <a:p>
                      <a:pPr algn="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a:latin typeface="Comic Sans MS" pitchFamily="66" charset="0"/>
                        </a:rPr>
                        <a:t>partie du</a:t>
                      </a:r>
                      <a:r>
                        <a:rPr lang="fr-FR" sz="1200" baseline="0" dirty="0">
                          <a:latin typeface="Comic Sans MS" pitchFamily="66" charset="0"/>
                        </a:rPr>
                        <a:t> corps humain</a:t>
                      </a:r>
                      <a:endParaRPr lang="fr-FR" sz="1200" dirty="0">
                        <a:latin typeface="Comic Sans MS" pitchFamily="66" charset="0"/>
                      </a:endParaRPr>
                    </a:p>
                  </a:txBody>
                  <a:tcPr anchor="ctr">
                    <a:solidFill>
                      <a:schemeClr val="bg1"/>
                    </a:solidFill>
                  </a:tcPr>
                </a:tc>
                <a:extLst>
                  <a:ext uri="{0D108BD9-81ED-4DB2-BD59-A6C34878D82A}">
                    <a16:rowId xmlns:a16="http://schemas.microsoft.com/office/drawing/2014/main" val="10000"/>
                  </a:ext>
                </a:extLst>
              </a:tr>
              <a:tr h="370840">
                <a:tc>
                  <a:txBody>
                    <a:bodyPr/>
                    <a:lstStyle/>
                    <a:p>
                      <a:r>
                        <a:rPr lang="fr-FR" sz="1200" dirty="0">
                          <a:latin typeface="Comic Sans MS" pitchFamily="66" charset="0"/>
                        </a:rPr>
                        <a:t>vol</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algn="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a:latin typeface="Comic Sans MS" pitchFamily="66" charset="0"/>
                        </a:rPr>
                        <a:t>déplacement dans l’air</a:t>
                      </a:r>
                    </a:p>
                  </a:txBody>
                  <a:tcPr anchor="ctr">
                    <a:solidFill>
                      <a:schemeClr val="bg1"/>
                    </a:solidFill>
                  </a:tcPr>
                </a:tc>
                <a:extLst>
                  <a:ext uri="{0D108BD9-81ED-4DB2-BD59-A6C34878D82A}">
                    <a16:rowId xmlns:a16="http://schemas.microsoft.com/office/drawing/2014/main" val="10001"/>
                  </a:ext>
                </a:extLst>
              </a:tr>
              <a:tr h="370840">
                <a:tc>
                  <a:txBody>
                    <a:bodyPr/>
                    <a:lstStyle/>
                    <a:p>
                      <a:r>
                        <a:rPr lang="fr-FR" sz="1200" dirty="0">
                          <a:latin typeface="Comic Sans MS" pitchFamily="66" charset="0"/>
                        </a:rPr>
                        <a:t>cours</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algn="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a:latin typeface="Comic Sans MS" pitchFamily="66" charset="0"/>
                        </a:rPr>
                        <a:t>mouvement</a:t>
                      </a:r>
                      <a:r>
                        <a:rPr lang="fr-FR" sz="1200" baseline="0" dirty="0">
                          <a:latin typeface="Comic Sans MS" pitchFamily="66" charset="0"/>
                        </a:rPr>
                        <a:t> de l’eau</a:t>
                      </a:r>
                      <a:endParaRPr lang="fr-FR" sz="1200" dirty="0">
                        <a:latin typeface="Comic Sans MS" pitchFamily="66" charset="0"/>
                      </a:endParaRPr>
                    </a:p>
                  </a:txBody>
                  <a:tcPr anchor="ctr">
                    <a:solidFill>
                      <a:schemeClr val="bg1"/>
                    </a:solidFill>
                  </a:tcPr>
                </a:tc>
                <a:extLst>
                  <a:ext uri="{0D108BD9-81ED-4DB2-BD59-A6C34878D82A}">
                    <a16:rowId xmlns:a16="http://schemas.microsoft.com/office/drawing/2014/main" val="10002"/>
                  </a:ext>
                </a:extLst>
              </a:tr>
              <a:tr h="370840">
                <a:tc>
                  <a:txBody>
                    <a:bodyPr/>
                    <a:lstStyle/>
                    <a:p>
                      <a:r>
                        <a:rPr lang="fr-FR" sz="1200" dirty="0">
                          <a:latin typeface="Comic Sans MS" pitchFamily="66" charset="0"/>
                        </a:rPr>
                        <a:t>dos</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algn="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a:latin typeface="Comic Sans MS" pitchFamily="66" charset="0"/>
                        </a:rPr>
                        <a:t>séance d’enseignement</a:t>
                      </a:r>
                    </a:p>
                  </a:txBody>
                  <a:tcPr anchor="ctr">
                    <a:solidFill>
                      <a:schemeClr val="bg1"/>
                    </a:solidFill>
                  </a:tcPr>
                </a:tc>
                <a:extLst>
                  <a:ext uri="{0D108BD9-81ED-4DB2-BD59-A6C34878D82A}">
                    <a16:rowId xmlns:a16="http://schemas.microsoft.com/office/drawing/2014/main" val="10003"/>
                  </a:ext>
                </a:extLst>
              </a:tr>
              <a:tr h="370840">
                <a:tc>
                  <a:txBody>
                    <a:bodyPr/>
                    <a:lstStyle/>
                    <a:p>
                      <a:endParaRPr lang="fr-FR" sz="1200" dirty="0">
                        <a:latin typeface="Comic Sans MS" pitchFamily="66" charset="0"/>
                      </a:endParaRPr>
                    </a:p>
                  </a:txBody>
                  <a:tcPr anchor="ctr">
                    <a:solidFill>
                      <a:schemeClr val="bg1"/>
                    </a:solidFill>
                  </a:tcPr>
                </a:tc>
                <a:tc>
                  <a:txBody>
                    <a:bodyPr/>
                    <a:lstStyle/>
                    <a:p>
                      <a:endParaRPr lang="fr-FR" sz="1200" dirty="0">
                        <a:latin typeface="Comic Sans MS" pitchFamily="66" charset="0"/>
                      </a:endParaRPr>
                    </a:p>
                  </a:txBody>
                  <a:tcPr anchor="ctr">
                    <a:solidFill>
                      <a:schemeClr val="bg1"/>
                    </a:solidFill>
                  </a:tcPr>
                </a:tc>
                <a:tc>
                  <a:txBody>
                    <a:bodyPr/>
                    <a:lstStyle/>
                    <a:p>
                      <a:pPr algn="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a:latin typeface="Comic Sans MS" pitchFamily="66" charset="0"/>
                        </a:rPr>
                        <a:t>action de prendre quelque</a:t>
                      </a:r>
                      <a:r>
                        <a:rPr lang="fr-FR" sz="1200" baseline="0" dirty="0">
                          <a:latin typeface="Comic Sans MS" pitchFamily="66" charset="0"/>
                        </a:rPr>
                        <a:t> chose qui ne nous appartient pas</a:t>
                      </a:r>
                      <a:endParaRPr lang="fr-FR" sz="1200" dirty="0">
                        <a:latin typeface="Comic Sans MS" pitchFamily="66" charset="0"/>
                      </a:endParaRPr>
                    </a:p>
                  </a:txBody>
                  <a:tcPr anchor="ctr">
                    <a:solidFill>
                      <a:schemeClr val="bg1"/>
                    </a:solidFill>
                  </a:tcPr>
                </a:tc>
                <a:extLst>
                  <a:ext uri="{0D108BD9-81ED-4DB2-BD59-A6C34878D82A}">
                    <a16:rowId xmlns:a16="http://schemas.microsoft.com/office/drawing/2014/main" val="10004"/>
                  </a:ext>
                </a:extLst>
              </a:tr>
              <a:tr h="370840">
                <a:tc>
                  <a:txBody>
                    <a:bodyPr/>
                    <a:lstStyle/>
                    <a:p>
                      <a:endParaRPr lang="fr-FR" sz="1200">
                        <a:latin typeface="Comic Sans MS" pitchFamily="66" charset="0"/>
                      </a:endParaRPr>
                    </a:p>
                  </a:txBody>
                  <a:tcPr anchor="ctr">
                    <a:solidFill>
                      <a:schemeClr val="bg1"/>
                    </a:solidFill>
                  </a:tcPr>
                </a:tc>
                <a:tc>
                  <a:txBody>
                    <a:bodyPr/>
                    <a:lstStyle/>
                    <a:p>
                      <a:endParaRPr lang="fr-FR" sz="1200" dirty="0">
                        <a:latin typeface="Comic Sans MS" pitchFamily="66" charset="0"/>
                      </a:endParaRPr>
                    </a:p>
                  </a:txBody>
                  <a:tcPr anchor="ctr">
                    <a:solidFill>
                      <a:schemeClr val="bg1"/>
                    </a:solidFill>
                  </a:tcPr>
                </a:tc>
                <a:tc>
                  <a:txBody>
                    <a:bodyPr/>
                    <a:lstStyle/>
                    <a:p>
                      <a:pPr algn="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a:latin typeface="Comic Sans MS" pitchFamily="66" charset="0"/>
                        </a:rPr>
                        <a:t>envers de certains objets</a:t>
                      </a:r>
                    </a:p>
                  </a:txBody>
                  <a:tcPr anchor="ctr">
                    <a:solidFill>
                      <a:schemeClr val="bg1"/>
                    </a:solidFill>
                  </a:tcPr>
                </a:tc>
                <a:extLst>
                  <a:ext uri="{0D108BD9-81ED-4DB2-BD59-A6C34878D82A}">
                    <a16:rowId xmlns:a16="http://schemas.microsoft.com/office/drawing/2014/main" val="10005"/>
                  </a:ext>
                </a:extLst>
              </a:tr>
            </a:tbl>
          </a:graphicData>
        </a:graphic>
      </p:graphicFrame>
      <p:sp>
        <p:nvSpPr>
          <p:cNvPr id="43" name="ZoneTexte 42"/>
          <p:cNvSpPr txBox="1"/>
          <p:nvPr/>
        </p:nvSpPr>
        <p:spPr>
          <a:xfrm>
            <a:off x="548680" y="4592960"/>
            <a:ext cx="6120680" cy="738664"/>
          </a:xfrm>
          <a:prstGeom prst="rect">
            <a:avLst/>
          </a:prstGeom>
          <a:noFill/>
        </p:spPr>
        <p:txBody>
          <a:bodyPr wrap="square" rtlCol="0">
            <a:spAutoFit/>
          </a:bodyPr>
          <a:lstStyle/>
          <a:p>
            <a:pPr>
              <a:lnSpc>
                <a:spcPct val="150000"/>
              </a:lnSpc>
            </a:pPr>
            <a:r>
              <a:rPr lang="fr-FR" sz="1400" u="sng" dirty="0">
                <a:latin typeface="SimpleRonde" pitchFamily="2" charset="0"/>
              </a:rPr>
              <a:t>Remplace le verbe mettre dans les phrases suivantes par un autre verbe de même sens.</a:t>
            </a:r>
          </a:p>
        </p:txBody>
      </p:sp>
      <p:grpSp>
        <p:nvGrpSpPr>
          <p:cNvPr id="44" name="Groupe 43"/>
          <p:cNvGrpSpPr/>
          <p:nvPr/>
        </p:nvGrpSpPr>
        <p:grpSpPr>
          <a:xfrm>
            <a:off x="116632" y="4529527"/>
            <a:ext cx="360040" cy="461665"/>
            <a:chOff x="116632" y="1352600"/>
            <a:chExt cx="360040" cy="461665"/>
          </a:xfrm>
        </p:grpSpPr>
        <p:sp>
          <p:nvSpPr>
            <p:cNvPr id="45" name="Ellipse 4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7" name="Rectangle à coins arrondis 46"/>
          <p:cNvSpPr/>
          <p:nvPr/>
        </p:nvSpPr>
        <p:spPr>
          <a:xfrm>
            <a:off x="6568752" y="4680947"/>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8" name="ZoneTexte 47"/>
          <p:cNvSpPr txBox="1"/>
          <p:nvPr/>
        </p:nvSpPr>
        <p:spPr>
          <a:xfrm>
            <a:off x="116632" y="5374024"/>
            <a:ext cx="6552728" cy="276999"/>
          </a:xfrm>
          <a:prstGeom prst="rect">
            <a:avLst/>
          </a:prstGeom>
          <a:noFill/>
        </p:spPr>
        <p:txBody>
          <a:bodyPr wrap="square" rtlCol="0">
            <a:spAutoFit/>
          </a:bodyPr>
          <a:lstStyle/>
          <a:p>
            <a:pPr algn="ctr"/>
            <a:r>
              <a:rPr lang="fr-FR" sz="1200" i="1" dirty="0">
                <a:latin typeface="Comic Sans MS" pitchFamily="66" charset="0"/>
              </a:rPr>
              <a:t>Je </a:t>
            </a:r>
            <a:r>
              <a:rPr lang="fr-FR" sz="1200" b="1" i="1" dirty="0">
                <a:latin typeface="Comic Sans MS" pitchFamily="66" charset="0"/>
              </a:rPr>
              <a:t>mets</a:t>
            </a:r>
            <a:r>
              <a:rPr lang="fr-FR" sz="1200" i="1" dirty="0">
                <a:latin typeface="Comic Sans MS" pitchFamily="66" charset="0"/>
              </a:rPr>
              <a:t> mes affaires dans l’armoire.</a:t>
            </a:r>
          </a:p>
        </p:txBody>
      </p:sp>
      <p:pic>
        <p:nvPicPr>
          <p:cNvPr id="49" name="Image 4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5674358"/>
            <a:ext cx="6192688" cy="502778"/>
          </a:xfrm>
          <a:prstGeom prst="rect">
            <a:avLst/>
          </a:prstGeom>
        </p:spPr>
      </p:pic>
      <p:sp>
        <p:nvSpPr>
          <p:cNvPr id="50" name="ZoneTexte 49"/>
          <p:cNvSpPr txBox="1"/>
          <p:nvPr/>
        </p:nvSpPr>
        <p:spPr>
          <a:xfrm>
            <a:off x="116632" y="6177136"/>
            <a:ext cx="6552728" cy="276999"/>
          </a:xfrm>
          <a:prstGeom prst="rect">
            <a:avLst/>
          </a:prstGeom>
          <a:noFill/>
        </p:spPr>
        <p:txBody>
          <a:bodyPr wrap="square" rtlCol="0">
            <a:spAutoFit/>
          </a:bodyPr>
          <a:lstStyle/>
          <a:p>
            <a:pPr algn="ctr"/>
            <a:r>
              <a:rPr lang="fr-FR" sz="1200" i="1" dirty="0">
                <a:latin typeface="Comic Sans MS" pitchFamily="66" charset="0"/>
              </a:rPr>
              <a:t>Il </a:t>
            </a:r>
            <a:r>
              <a:rPr lang="fr-FR" sz="1200" b="1" i="1" dirty="0">
                <a:latin typeface="Comic Sans MS" pitchFamily="66" charset="0"/>
              </a:rPr>
              <a:t>met</a:t>
            </a:r>
            <a:r>
              <a:rPr lang="fr-FR" sz="1200" i="1" dirty="0">
                <a:latin typeface="Comic Sans MS" pitchFamily="66" charset="0"/>
              </a:rPr>
              <a:t> son livre sur la table.</a:t>
            </a:r>
          </a:p>
        </p:txBody>
      </p:sp>
      <p:pic>
        <p:nvPicPr>
          <p:cNvPr id="51" name="Image 5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6537176"/>
            <a:ext cx="6192688" cy="502778"/>
          </a:xfrm>
          <a:prstGeom prst="rect">
            <a:avLst/>
          </a:prstGeom>
        </p:spPr>
      </p:pic>
      <p:sp>
        <p:nvSpPr>
          <p:cNvPr id="52" name="ZoneTexte 51"/>
          <p:cNvSpPr txBox="1"/>
          <p:nvPr/>
        </p:nvSpPr>
        <p:spPr>
          <a:xfrm>
            <a:off x="116632" y="7041232"/>
            <a:ext cx="6552728" cy="276999"/>
          </a:xfrm>
          <a:prstGeom prst="rect">
            <a:avLst/>
          </a:prstGeom>
          <a:noFill/>
        </p:spPr>
        <p:txBody>
          <a:bodyPr wrap="square" rtlCol="0">
            <a:spAutoFit/>
          </a:bodyPr>
          <a:lstStyle/>
          <a:p>
            <a:pPr algn="ctr"/>
            <a:r>
              <a:rPr lang="fr-FR" sz="1200" i="1" dirty="0">
                <a:latin typeface="Comic Sans MS" pitchFamily="66" charset="0"/>
              </a:rPr>
              <a:t>Lili </a:t>
            </a:r>
            <a:r>
              <a:rPr lang="fr-FR" sz="1200" b="1" i="1" dirty="0">
                <a:latin typeface="Comic Sans MS" pitchFamily="66" charset="0"/>
              </a:rPr>
              <a:t>met</a:t>
            </a:r>
            <a:r>
              <a:rPr lang="fr-FR" sz="1200" i="1" dirty="0">
                <a:latin typeface="Comic Sans MS" pitchFamily="66" charset="0"/>
              </a:rPr>
              <a:t> sa veste.</a:t>
            </a:r>
          </a:p>
        </p:txBody>
      </p:sp>
      <p:pic>
        <p:nvPicPr>
          <p:cNvPr id="53" name="Image 5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7401272"/>
            <a:ext cx="6192688" cy="502778"/>
          </a:xfrm>
          <a:prstGeom prst="rect">
            <a:avLst/>
          </a:prstGeom>
        </p:spPr>
      </p:pic>
      <p:sp>
        <p:nvSpPr>
          <p:cNvPr id="54" name="ZoneTexte 53"/>
          <p:cNvSpPr txBox="1"/>
          <p:nvPr/>
        </p:nvSpPr>
        <p:spPr>
          <a:xfrm>
            <a:off x="116632" y="7977336"/>
            <a:ext cx="6552728" cy="276999"/>
          </a:xfrm>
          <a:prstGeom prst="rect">
            <a:avLst/>
          </a:prstGeom>
          <a:noFill/>
        </p:spPr>
        <p:txBody>
          <a:bodyPr wrap="square" rtlCol="0">
            <a:spAutoFit/>
          </a:bodyPr>
          <a:lstStyle/>
          <a:p>
            <a:pPr algn="ctr"/>
            <a:r>
              <a:rPr lang="fr-FR" sz="1200" i="1" dirty="0">
                <a:latin typeface="Comic Sans MS" pitchFamily="66" charset="0"/>
              </a:rPr>
              <a:t>Arthur </a:t>
            </a:r>
            <a:r>
              <a:rPr lang="fr-FR" sz="1200" b="1" i="1" dirty="0">
                <a:latin typeface="Comic Sans MS" pitchFamily="66" charset="0"/>
              </a:rPr>
              <a:t>met</a:t>
            </a:r>
            <a:r>
              <a:rPr lang="fr-FR" sz="1200" i="1" dirty="0">
                <a:latin typeface="Comic Sans MS" pitchFamily="66" charset="0"/>
              </a:rPr>
              <a:t> le papier à la poubelle.</a:t>
            </a:r>
          </a:p>
        </p:txBody>
      </p:sp>
      <p:pic>
        <p:nvPicPr>
          <p:cNvPr id="55" name="Image 5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8337376"/>
            <a:ext cx="6192688" cy="502778"/>
          </a:xfrm>
          <a:prstGeom prst="rect">
            <a:avLst/>
          </a:prstGeom>
        </p:spPr>
      </p:pic>
      <p:sp>
        <p:nvSpPr>
          <p:cNvPr id="56" name="ZoneTexte 55"/>
          <p:cNvSpPr txBox="1"/>
          <p:nvPr/>
        </p:nvSpPr>
        <p:spPr>
          <a:xfrm>
            <a:off x="116632" y="8913440"/>
            <a:ext cx="6552728" cy="276999"/>
          </a:xfrm>
          <a:prstGeom prst="rect">
            <a:avLst/>
          </a:prstGeom>
          <a:noFill/>
        </p:spPr>
        <p:txBody>
          <a:bodyPr wrap="square" rtlCol="0">
            <a:spAutoFit/>
          </a:bodyPr>
          <a:lstStyle/>
          <a:p>
            <a:pPr algn="ctr"/>
            <a:r>
              <a:rPr lang="fr-FR" sz="1200" i="1" dirty="0">
                <a:latin typeface="Comic Sans MS" pitchFamily="66" charset="0"/>
              </a:rPr>
              <a:t>Tu </a:t>
            </a:r>
            <a:r>
              <a:rPr lang="fr-FR" sz="1200" b="1" i="1" dirty="0">
                <a:latin typeface="Comic Sans MS" pitchFamily="66" charset="0"/>
              </a:rPr>
              <a:t>mets</a:t>
            </a:r>
            <a:r>
              <a:rPr lang="fr-FR" sz="1200" i="1" dirty="0">
                <a:latin typeface="Comic Sans MS" pitchFamily="66" charset="0"/>
              </a:rPr>
              <a:t> ton nom sur la feuille.</a:t>
            </a:r>
          </a:p>
        </p:txBody>
      </p:sp>
      <p:pic>
        <p:nvPicPr>
          <p:cNvPr id="57" name="Image 5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9225855"/>
            <a:ext cx="6192688" cy="502778"/>
          </a:xfrm>
          <a:prstGeom prst="rect">
            <a:avLst/>
          </a:prstGeom>
        </p:spPr>
      </p:pic>
    </p:spTree>
    <p:extLst>
      <p:ext uri="{BB962C8B-B14F-4D97-AF65-F5344CB8AC3E}">
        <p14:creationId xmlns:p14="http://schemas.microsoft.com/office/powerpoint/2010/main" val="14118792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1821</TotalTime>
  <Words>4117</Words>
  <Application>Microsoft Office PowerPoint</Application>
  <PresentationFormat>Format A4 (210 x 297 mm)</PresentationFormat>
  <Paragraphs>1043</Paragraphs>
  <Slides>36</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36</vt:i4>
      </vt:variant>
    </vt:vector>
  </HeadingPairs>
  <TitlesOfParts>
    <vt:vector size="49" baseType="lpstr">
      <vt:lpstr>28 Days Later</vt:lpstr>
      <vt:lpstr>Arial</vt:lpstr>
      <vt:lpstr>BelleAllureCE</vt:lpstr>
      <vt:lpstr>Berlin Sans FB Demi</vt:lpstr>
      <vt:lpstr>Calibri</vt:lpstr>
      <vt:lpstr>Comic Sans MS</vt:lpstr>
      <vt:lpstr>Cooper Std Black</vt:lpstr>
      <vt:lpstr>Cursive standard</vt:lpstr>
      <vt:lpstr>SimpleRonde</vt:lpstr>
      <vt:lpstr>Sketch Nice</vt:lpstr>
      <vt:lpstr>Throw My Hands Up in the Air</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Gaëlle Lavillat</dc:creator>
  <cp:lastModifiedBy>Utilisateur</cp:lastModifiedBy>
  <cp:revision>139</cp:revision>
  <cp:lastPrinted>2015-11-07T10:01:16Z</cp:lastPrinted>
  <dcterms:created xsi:type="dcterms:W3CDTF">2013-08-25T18:45:11Z</dcterms:created>
  <dcterms:modified xsi:type="dcterms:W3CDTF">2025-08-24T17:50:02Z</dcterms:modified>
</cp:coreProperties>
</file>